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30" r:id="rId3"/>
    <p:sldId id="331" r:id="rId4"/>
    <p:sldId id="257" r:id="rId5"/>
    <p:sldId id="292" r:id="rId6"/>
    <p:sldId id="293" r:id="rId7"/>
    <p:sldId id="294" r:id="rId8"/>
    <p:sldId id="297" r:id="rId9"/>
    <p:sldId id="296" r:id="rId10"/>
    <p:sldId id="317" r:id="rId11"/>
    <p:sldId id="318" r:id="rId12"/>
    <p:sldId id="295" r:id="rId13"/>
    <p:sldId id="319" r:id="rId14"/>
    <p:sldId id="301" r:id="rId15"/>
    <p:sldId id="320" r:id="rId16"/>
    <p:sldId id="300" r:id="rId17"/>
    <p:sldId id="303" r:id="rId18"/>
    <p:sldId id="304" r:id="rId19"/>
    <p:sldId id="302" r:id="rId20"/>
    <p:sldId id="305" r:id="rId21"/>
    <p:sldId id="306" r:id="rId22"/>
    <p:sldId id="309" r:id="rId23"/>
    <p:sldId id="308" r:id="rId24"/>
    <p:sldId id="307" r:id="rId25"/>
    <p:sldId id="312" r:id="rId26"/>
    <p:sldId id="310" r:id="rId27"/>
    <p:sldId id="311" r:id="rId28"/>
    <p:sldId id="313" r:id="rId29"/>
    <p:sldId id="315" r:id="rId30"/>
    <p:sldId id="314" r:id="rId31"/>
    <p:sldId id="316" r:id="rId32"/>
    <p:sldId id="322" r:id="rId33"/>
    <p:sldId id="321" r:id="rId34"/>
    <p:sldId id="323" r:id="rId35"/>
    <p:sldId id="324" r:id="rId36"/>
    <p:sldId id="325" r:id="rId37"/>
    <p:sldId id="328" r:id="rId38"/>
    <p:sldId id="326" r:id="rId39"/>
    <p:sldId id="329" r:id="rId40"/>
    <p:sldId id="32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93" autoAdjust="0"/>
  </p:normalViewPr>
  <p:slideViewPr>
    <p:cSldViewPr snapToGrid="0">
      <p:cViewPr varScale="1">
        <p:scale>
          <a:sx n="94" d="100"/>
          <a:sy n="94" d="100"/>
        </p:scale>
        <p:origin x="11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2E691-F9D4-4238-B0A1-97CC7DFFC9A4}" type="datetimeFigureOut">
              <a:rPr lang="zh-CN" altLang="en-US" smtClean="0"/>
              <a:t>2018/6/17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3436A-39FE-4192-B41F-84B0DCC2FB4C}" type="slidenum">
              <a:rPr lang="zh-CN" altLang="en-US" smtClean="0"/>
              <a:t>‹#›</a:t>
            </a:fld>
            <a:endParaRPr lang="zh-CN" altLang="en-US"/>
          </a:p>
        </p:txBody>
      </p:sp>
    </p:spTree>
    <p:extLst>
      <p:ext uri="{BB962C8B-B14F-4D97-AF65-F5344CB8AC3E}">
        <p14:creationId xmlns:p14="http://schemas.microsoft.com/office/powerpoint/2010/main" val="175997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a:t>
            </a:fld>
            <a:endParaRPr lang="zh-CN" altLang="en-US"/>
          </a:p>
        </p:txBody>
      </p:sp>
    </p:spTree>
    <p:extLst>
      <p:ext uri="{BB962C8B-B14F-4D97-AF65-F5344CB8AC3E}">
        <p14:creationId xmlns:p14="http://schemas.microsoft.com/office/powerpoint/2010/main" val="2743860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10</a:t>
            </a:fld>
            <a:endParaRPr lang="zh-CN" altLang="en-US"/>
          </a:p>
        </p:txBody>
      </p:sp>
    </p:spTree>
    <p:extLst>
      <p:ext uri="{BB962C8B-B14F-4D97-AF65-F5344CB8AC3E}">
        <p14:creationId xmlns:p14="http://schemas.microsoft.com/office/powerpoint/2010/main" val="148308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11</a:t>
            </a:fld>
            <a:endParaRPr lang="zh-CN" altLang="en-US"/>
          </a:p>
        </p:txBody>
      </p:sp>
    </p:spTree>
    <p:extLst>
      <p:ext uri="{BB962C8B-B14F-4D97-AF65-F5344CB8AC3E}">
        <p14:creationId xmlns:p14="http://schemas.microsoft.com/office/powerpoint/2010/main" val="16467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12</a:t>
            </a:fld>
            <a:endParaRPr lang="zh-CN" altLang="en-US"/>
          </a:p>
        </p:txBody>
      </p:sp>
    </p:spTree>
    <p:extLst>
      <p:ext uri="{BB962C8B-B14F-4D97-AF65-F5344CB8AC3E}">
        <p14:creationId xmlns:p14="http://schemas.microsoft.com/office/powerpoint/2010/main" val="1136484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13</a:t>
            </a:fld>
            <a:endParaRPr lang="zh-CN" altLang="en-US"/>
          </a:p>
        </p:txBody>
      </p:sp>
    </p:spTree>
    <p:extLst>
      <p:ext uri="{BB962C8B-B14F-4D97-AF65-F5344CB8AC3E}">
        <p14:creationId xmlns:p14="http://schemas.microsoft.com/office/powerpoint/2010/main" val="530833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14</a:t>
            </a:fld>
            <a:endParaRPr lang="zh-CN" altLang="en-US"/>
          </a:p>
        </p:txBody>
      </p:sp>
    </p:spTree>
    <p:extLst>
      <p:ext uri="{BB962C8B-B14F-4D97-AF65-F5344CB8AC3E}">
        <p14:creationId xmlns:p14="http://schemas.microsoft.com/office/powerpoint/2010/main" val="4090189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15</a:t>
            </a:fld>
            <a:endParaRPr lang="zh-CN" altLang="en-US"/>
          </a:p>
        </p:txBody>
      </p:sp>
    </p:spTree>
    <p:extLst>
      <p:ext uri="{BB962C8B-B14F-4D97-AF65-F5344CB8AC3E}">
        <p14:creationId xmlns:p14="http://schemas.microsoft.com/office/powerpoint/2010/main" val="307819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16</a:t>
            </a:fld>
            <a:endParaRPr lang="zh-CN" altLang="en-US"/>
          </a:p>
        </p:txBody>
      </p:sp>
    </p:spTree>
    <p:extLst>
      <p:ext uri="{BB962C8B-B14F-4D97-AF65-F5344CB8AC3E}">
        <p14:creationId xmlns:p14="http://schemas.microsoft.com/office/powerpoint/2010/main" val="180799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17</a:t>
            </a:fld>
            <a:endParaRPr lang="zh-CN" altLang="en-US"/>
          </a:p>
        </p:txBody>
      </p:sp>
    </p:spTree>
    <p:extLst>
      <p:ext uri="{BB962C8B-B14F-4D97-AF65-F5344CB8AC3E}">
        <p14:creationId xmlns:p14="http://schemas.microsoft.com/office/powerpoint/2010/main" val="3779888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18</a:t>
            </a:fld>
            <a:endParaRPr lang="zh-CN" altLang="en-US"/>
          </a:p>
        </p:txBody>
      </p:sp>
    </p:spTree>
    <p:extLst>
      <p:ext uri="{BB962C8B-B14F-4D97-AF65-F5344CB8AC3E}">
        <p14:creationId xmlns:p14="http://schemas.microsoft.com/office/powerpoint/2010/main" val="645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19</a:t>
            </a:fld>
            <a:endParaRPr lang="zh-CN" altLang="en-US"/>
          </a:p>
        </p:txBody>
      </p:sp>
    </p:spTree>
    <p:extLst>
      <p:ext uri="{BB962C8B-B14F-4D97-AF65-F5344CB8AC3E}">
        <p14:creationId xmlns:p14="http://schemas.microsoft.com/office/powerpoint/2010/main" val="146068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a:t>
            </a:fld>
            <a:endParaRPr lang="zh-CN" altLang="en-US"/>
          </a:p>
        </p:txBody>
      </p:sp>
    </p:spTree>
    <p:extLst>
      <p:ext uri="{BB962C8B-B14F-4D97-AF65-F5344CB8AC3E}">
        <p14:creationId xmlns:p14="http://schemas.microsoft.com/office/powerpoint/2010/main" val="3310826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20</a:t>
            </a:fld>
            <a:endParaRPr lang="zh-CN" altLang="en-US"/>
          </a:p>
        </p:txBody>
      </p:sp>
    </p:spTree>
    <p:extLst>
      <p:ext uri="{BB962C8B-B14F-4D97-AF65-F5344CB8AC3E}">
        <p14:creationId xmlns:p14="http://schemas.microsoft.com/office/powerpoint/2010/main" val="154083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21</a:t>
            </a:fld>
            <a:endParaRPr lang="zh-CN" altLang="en-US"/>
          </a:p>
        </p:txBody>
      </p:sp>
    </p:spTree>
    <p:extLst>
      <p:ext uri="{BB962C8B-B14F-4D97-AF65-F5344CB8AC3E}">
        <p14:creationId xmlns:p14="http://schemas.microsoft.com/office/powerpoint/2010/main" val="1207002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22</a:t>
            </a:fld>
            <a:endParaRPr lang="zh-CN" altLang="en-US"/>
          </a:p>
        </p:txBody>
      </p:sp>
    </p:spTree>
    <p:extLst>
      <p:ext uri="{BB962C8B-B14F-4D97-AF65-F5344CB8AC3E}">
        <p14:creationId xmlns:p14="http://schemas.microsoft.com/office/powerpoint/2010/main" val="155959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23</a:t>
            </a:fld>
            <a:endParaRPr lang="zh-CN" altLang="en-US"/>
          </a:p>
        </p:txBody>
      </p:sp>
    </p:spTree>
    <p:extLst>
      <p:ext uri="{BB962C8B-B14F-4D97-AF65-F5344CB8AC3E}">
        <p14:creationId xmlns:p14="http://schemas.microsoft.com/office/powerpoint/2010/main" val="1135930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24</a:t>
            </a:fld>
            <a:endParaRPr lang="zh-CN" altLang="en-US"/>
          </a:p>
        </p:txBody>
      </p:sp>
    </p:spTree>
    <p:extLst>
      <p:ext uri="{BB962C8B-B14F-4D97-AF65-F5344CB8AC3E}">
        <p14:creationId xmlns:p14="http://schemas.microsoft.com/office/powerpoint/2010/main" val="1618439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25</a:t>
            </a:fld>
            <a:endParaRPr lang="zh-CN" altLang="en-US"/>
          </a:p>
        </p:txBody>
      </p:sp>
    </p:spTree>
    <p:extLst>
      <p:ext uri="{BB962C8B-B14F-4D97-AF65-F5344CB8AC3E}">
        <p14:creationId xmlns:p14="http://schemas.microsoft.com/office/powerpoint/2010/main" val="1868774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26</a:t>
            </a:fld>
            <a:endParaRPr lang="zh-CN" altLang="en-US"/>
          </a:p>
        </p:txBody>
      </p:sp>
    </p:spTree>
    <p:extLst>
      <p:ext uri="{BB962C8B-B14F-4D97-AF65-F5344CB8AC3E}">
        <p14:creationId xmlns:p14="http://schemas.microsoft.com/office/powerpoint/2010/main" val="2052956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27</a:t>
            </a:fld>
            <a:endParaRPr lang="zh-CN" altLang="en-US"/>
          </a:p>
        </p:txBody>
      </p:sp>
    </p:spTree>
    <p:extLst>
      <p:ext uri="{BB962C8B-B14F-4D97-AF65-F5344CB8AC3E}">
        <p14:creationId xmlns:p14="http://schemas.microsoft.com/office/powerpoint/2010/main" val="3661087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28</a:t>
            </a:fld>
            <a:endParaRPr lang="zh-CN" altLang="en-US"/>
          </a:p>
        </p:txBody>
      </p:sp>
    </p:spTree>
    <p:extLst>
      <p:ext uri="{BB962C8B-B14F-4D97-AF65-F5344CB8AC3E}">
        <p14:creationId xmlns:p14="http://schemas.microsoft.com/office/powerpoint/2010/main" val="2250184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29</a:t>
            </a:fld>
            <a:endParaRPr lang="zh-CN" altLang="en-US"/>
          </a:p>
        </p:txBody>
      </p:sp>
    </p:spTree>
    <p:extLst>
      <p:ext uri="{BB962C8B-B14F-4D97-AF65-F5344CB8AC3E}">
        <p14:creationId xmlns:p14="http://schemas.microsoft.com/office/powerpoint/2010/main" val="134936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a:t>
            </a:fld>
            <a:endParaRPr lang="zh-CN" altLang="en-US"/>
          </a:p>
        </p:txBody>
      </p:sp>
    </p:spTree>
    <p:extLst>
      <p:ext uri="{BB962C8B-B14F-4D97-AF65-F5344CB8AC3E}">
        <p14:creationId xmlns:p14="http://schemas.microsoft.com/office/powerpoint/2010/main" val="550413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30</a:t>
            </a:fld>
            <a:endParaRPr lang="zh-CN" altLang="en-US"/>
          </a:p>
        </p:txBody>
      </p:sp>
    </p:spTree>
    <p:extLst>
      <p:ext uri="{BB962C8B-B14F-4D97-AF65-F5344CB8AC3E}">
        <p14:creationId xmlns:p14="http://schemas.microsoft.com/office/powerpoint/2010/main" val="1580410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31</a:t>
            </a:fld>
            <a:endParaRPr lang="zh-CN" altLang="en-US"/>
          </a:p>
        </p:txBody>
      </p:sp>
    </p:spTree>
    <p:extLst>
      <p:ext uri="{BB962C8B-B14F-4D97-AF65-F5344CB8AC3E}">
        <p14:creationId xmlns:p14="http://schemas.microsoft.com/office/powerpoint/2010/main" val="862451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32</a:t>
            </a:fld>
            <a:endParaRPr lang="zh-CN" altLang="en-US"/>
          </a:p>
        </p:txBody>
      </p:sp>
    </p:spTree>
    <p:extLst>
      <p:ext uri="{BB962C8B-B14F-4D97-AF65-F5344CB8AC3E}">
        <p14:creationId xmlns:p14="http://schemas.microsoft.com/office/powerpoint/2010/main" val="224819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33</a:t>
            </a:fld>
            <a:endParaRPr lang="zh-CN" altLang="en-US"/>
          </a:p>
        </p:txBody>
      </p:sp>
    </p:spTree>
    <p:extLst>
      <p:ext uri="{BB962C8B-B14F-4D97-AF65-F5344CB8AC3E}">
        <p14:creationId xmlns:p14="http://schemas.microsoft.com/office/powerpoint/2010/main" val="3585509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34</a:t>
            </a:fld>
            <a:endParaRPr lang="zh-CN" altLang="en-US"/>
          </a:p>
        </p:txBody>
      </p:sp>
    </p:spTree>
    <p:extLst>
      <p:ext uri="{BB962C8B-B14F-4D97-AF65-F5344CB8AC3E}">
        <p14:creationId xmlns:p14="http://schemas.microsoft.com/office/powerpoint/2010/main" val="3081262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35</a:t>
            </a:fld>
            <a:endParaRPr lang="zh-CN" altLang="en-US"/>
          </a:p>
        </p:txBody>
      </p:sp>
    </p:spTree>
    <p:extLst>
      <p:ext uri="{BB962C8B-B14F-4D97-AF65-F5344CB8AC3E}">
        <p14:creationId xmlns:p14="http://schemas.microsoft.com/office/powerpoint/2010/main" val="3879865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36</a:t>
            </a:fld>
            <a:endParaRPr lang="zh-CN" altLang="en-US"/>
          </a:p>
        </p:txBody>
      </p:sp>
    </p:spTree>
    <p:extLst>
      <p:ext uri="{BB962C8B-B14F-4D97-AF65-F5344CB8AC3E}">
        <p14:creationId xmlns:p14="http://schemas.microsoft.com/office/powerpoint/2010/main" val="3356055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37</a:t>
            </a:fld>
            <a:endParaRPr lang="zh-CN" altLang="en-US"/>
          </a:p>
        </p:txBody>
      </p:sp>
    </p:spTree>
    <p:extLst>
      <p:ext uri="{BB962C8B-B14F-4D97-AF65-F5344CB8AC3E}">
        <p14:creationId xmlns:p14="http://schemas.microsoft.com/office/powerpoint/2010/main" val="3414531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38</a:t>
            </a:fld>
            <a:endParaRPr lang="zh-CN" altLang="en-US"/>
          </a:p>
        </p:txBody>
      </p:sp>
    </p:spTree>
    <p:extLst>
      <p:ext uri="{BB962C8B-B14F-4D97-AF65-F5344CB8AC3E}">
        <p14:creationId xmlns:p14="http://schemas.microsoft.com/office/powerpoint/2010/main" val="3646067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39</a:t>
            </a:fld>
            <a:endParaRPr lang="zh-CN" altLang="en-US"/>
          </a:p>
        </p:txBody>
      </p:sp>
    </p:spTree>
    <p:extLst>
      <p:ext uri="{BB962C8B-B14F-4D97-AF65-F5344CB8AC3E}">
        <p14:creationId xmlns:p14="http://schemas.microsoft.com/office/powerpoint/2010/main" val="227847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4</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40</a:t>
            </a:fld>
            <a:endParaRPr lang="zh-CN" altLang="en-US"/>
          </a:p>
        </p:txBody>
      </p:sp>
    </p:spTree>
    <p:extLst>
      <p:ext uri="{BB962C8B-B14F-4D97-AF65-F5344CB8AC3E}">
        <p14:creationId xmlns:p14="http://schemas.microsoft.com/office/powerpoint/2010/main" val="3081578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当看到</a:t>
                </a:r>
                <a14:m>
                  <m:oMath xmlns:m="http://schemas.openxmlformats.org/officeDocument/2006/math">
                    <m:r>
                      <a:rPr lang="en-US" altLang="zh-CN" sz="1200" i="1" smtClean="0">
                        <a:latin typeface="Cambria Math" panose="02040503050406030204" pitchFamily="18" charset="0"/>
                      </a:rPr>
                      <m:t>𝑑𝑝</m:t>
                    </m:r>
                    <m:d>
                      <m:dPr>
                        <m:begChr m:val="["/>
                        <m:endChr m:val="]"/>
                        <m:ctrlPr>
                          <a:rPr lang="en-US" altLang="zh-CN" sz="1200" i="1">
                            <a:latin typeface="Cambria Math" panose="02040503050406030204" pitchFamily="18" charset="0"/>
                          </a:rPr>
                        </m:ctrlPr>
                      </m:dPr>
                      <m:e>
                        <m:r>
                          <a:rPr lang="en-US" altLang="zh-CN" sz="1200" i="1">
                            <a:latin typeface="Cambria Math" panose="02040503050406030204" pitchFamily="18" charset="0"/>
                          </a:rPr>
                          <m:t>𝑥</m:t>
                        </m:r>
                      </m:e>
                    </m:d>
                    <m:r>
                      <a:rPr lang="en-US" altLang="zh-CN" sz="1200" i="1">
                        <a:latin typeface="Cambria Math" panose="02040503050406030204" pitchFamily="18" charset="0"/>
                      </a:rPr>
                      <m:t>=</m:t>
                    </m:r>
                    <m:func>
                      <m:funcPr>
                        <m:ctrlPr>
                          <a:rPr lang="en-US" altLang="zh-CN" sz="1200" i="1" smtClean="0">
                            <a:latin typeface="Cambria Math" panose="02040503050406030204" pitchFamily="18" charset="0"/>
                          </a:rPr>
                        </m:ctrlPr>
                      </m:funcPr>
                      <m:fName>
                        <m:limLow>
                          <m:limLowPr>
                            <m:ctrlPr>
                              <a:rPr lang="en-US" altLang="zh-CN" sz="1200" i="1" smtClean="0">
                                <a:latin typeface="Cambria Math" panose="02040503050406030204" pitchFamily="18" charset="0"/>
                              </a:rPr>
                            </m:ctrlPr>
                          </m:limLowPr>
                          <m:e>
                            <m:r>
                              <m:rPr>
                                <m:sty m:val="p"/>
                              </m:rPr>
                              <a:rPr lang="en-US" altLang="zh-CN" sz="1200" i="0" smtClean="0">
                                <a:latin typeface="Cambria Math" panose="02040503050406030204" pitchFamily="18" charset="0"/>
                              </a:rPr>
                              <m:t>min</m:t>
                            </m:r>
                          </m:e>
                          <m:lim>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&lt;</m:t>
                            </m:r>
                            <m:r>
                              <a:rPr lang="en-US" altLang="zh-CN" sz="1200" b="0" i="1" smtClean="0">
                                <a:latin typeface="Cambria Math" panose="02040503050406030204" pitchFamily="18" charset="0"/>
                              </a:rPr>
                              <m:t>𝑥</m:t>
                            </m:r>
                          </m:lim>
                        </m:limLow>
                      </m:fName>
                      <m:e>
                        <m:r>
                          <a:rPr lang="en-US" altLang="zh-CN" sz="1200" i="1">
                            <a:latin typeface="Cambria Math" panose="02040503050406030204" pitchFamily="18" charset="0"/>
                          </a:rPr>
                          <m:t>{</m:t>
                        </m:r>
                        <m:r>
                          <a:rPr lang="en-US" altLang="zh-CN" sz="1200" i="1">
                            <a:latin typeface="Cambria Math" panose="02040503050406030204" pitchFamily="18" charset="0"/>
                          </a:rPr>
                          <m:t>𝑑𝑝</m:t>
                        </m:r>
                        <m:d>
                          <m:dPr>
                            <m:begChr m:val="["/>
                            <m:endChr m:val="]"/>
                            <m:ctrlPr>
                              <a:rPr lang="en-US" altLang="zh-CN" sz="1200" i="1">
                                <a:latin typeface="Cambria Math" panose="02040503050406030204" pitchFamily="18" charset="0"/>
                              </a:rPr>
                            </m:ctrlPr>
                          </m:dPr>
                          <m:e>
                            <m:r>
                              <a:rPr lang="en-US" altLang="zh-CN" sz="1200" b="0" i="1" smtClean="0">
                                <a:latin typeface="Cambria Math" panose="02040503050406030204" pitchFamily="18" charset="0"/>
                              </a:rPr>
                              <m:t>𝑖</m:t>
                            </m:r>
                          </m:e>
                        </m:d>
                        <m:r>
                          <a:rPr lang="en-US" altLang="zh-CN" sz="1200" i="1">
                            <a:latin typeface="Cambria Math" panose="02040503050406030204" pitchFamily="18" charset="0"/>
                          </a:rPr>
                          <m:t>+</m:t>
                        </m:r>
                        <m:r>
                          <a:rPr lang="en-US" altLang="zh-CN" sz="1200" i="1">
                            <a:latin typeface="Cambria Math" panose="02040503050406030204" pitchFamily="18" charset="0"/>
                          </a:rPr>
                          <m:t>𝑓</m:t>
                        </m:r>
                        <m:r>
                          <a:rPr lang="en-US" altLang="zh-CN" sz="1200" i="1">
                            <a:latin typeface="Cambria Math" panose="02040503050406030204" pitchFamily="18" charset="0"/>
                          </a:rPr>
                          <m:t>(</m:t>
                        </m:r>
                        <m:r>
                          <a:rPr lang="en-US" altLang="zh-CN" sz="1200" i="1">
                            <a:latin typeface="Cambria Math" panose="02040503050406030204" pitchFamily="18" charset="0"/>
                          </a:rPr>
                          <m:t>𝑥</m:t>
                        </m:r>
                        <m:r>
                          <a:rPr lang="en-US" altLang="zh-CN" sz="1200" i="1">
                            <a:latin typeface="Cambria Math" panose="02040503050406030204" pitchFamily="18" charset="0"/>
                          </a:rPr>
                          <m:t>, </m:t>
                        </m:r>
                        <m:r>
                          <a:rPr lang="en-US" altLang="zh-CN" sz="1200" b="0" i="1" smtClean="0">
                            <a:latin typeface="Cambria Math" panose="02040503050406030204" pitchFamily="18" charset="0"/>
                          </a:rPr>
                          <m:t>𝑖</m:t>
                        </m:r>
                        <m:r>
                          <a:rPr lang="en-US" altLang="zh-CN" sz="1200" i="1">
                            <a:latin typeface="Cambria Math" panose="02040503050406030204" pitchFamily="18" charset="0"/>
                          </a:rPr>
                          <m:t>)}</m:t>
                        </m:r>
                      </m:e>
                    </m:func>
                  </m:oMath>
                </a14:m>
                <a:r>
                  <a:rPr lang="zh-CN" altLang="en-US" dirty="0"/>
                  <a:t> 的转移方程的时候，可以尝试着套用斜率优化算法进行运算，但是并非所有具有上述的转移方程形式的动态规划问题都可以用斜率优化解决。使用条件及其内在的逻辑后续加以说明。</a:t>
                </a:r>
              </a:p>
            </p:txBody>
          </p:sp>
        </mc:Choice>
        <mc:Fallback xmlns="">
          <p:sp>
            <p:nvSpPr>
              <p:cNvPr id="3" name="备注占位符 2"/>
              <p:cNvSpPr>
                <a:spLocks noGrp="1"/>
              </p:cNvSpPr>
              <p:nvPr>
                <p:ph type="body" idx="1"/>
              </p:nvPr>
            </p:nvSpPr>
            <p:spPr/>
            <p:txBody>
              <a:bodyPr/>
              <a:lstStyle/>
              <a:p>
                <a:r>
                  <a:rPr lang="zh-CN" altLang="en-US" dirty="0"/>
                  <a:t>当看到</a:t>
                </a:r>
                <a:r>
                  <a:rPr lang="en-US" altLang="zh-CN" sz="1200" i="0">
                    <a:latin typeface="Cambria Math" panose="02040503050406030204" pitchFamily="18" charset="0"/>
                  </a:rPr>
                  <a:t>𝑑𝑝[𝑥]=min┬(</a:t>
                </a:r>
                <a:r>
                  <a:rPr lang="en-US" altLang="zh-CN" sz="1200" b="0" i="0">
                    <a:latin typeface="Cambria Math" panose="02040503050406030204" pitchFamily="18" charset="0"/>
                  </a:rPr>
                  <a:t>𝑖&lt;𝑥)⁡〖</a:t>
                </a:r>
                <a:r>
                  <a:rPr lang="en-US" altLang="zh-CN" sz="1200" i="0">
                    <a:latin typeface="Cambria Math" panose="02040503050406030204" pitchFamily="18" charset="0"/>
                  </a:rPr>
                  <a:t>{𝑑𝑝[</a:t>
                </a:r>
                <a:r>
                  <a:rPr lang="en-US" altLang="zh-CN" sz="1200" b="0" i="0">
                    <a:latin typeface="Cambria Math" panose="02040503050406030204" pitchFamily="18" charset="0"/>
                  </a:rPr>
                  <a:t>𝑖]</a:t>
                </a:r>
                <a:r>
                  <a:rPr lang="en-US" altLang="zh-CN" sz="1200" i="0">
                    <a:latin typeface="Cambria Math" panose="02040503050406030204" pitchFamily="18" charset="0"/>
                  </a:rPr>
                  <a:t>+𝑓(𝑥, </a:t>
                </a:r>
                <a:r>
                  <a:rPr lang="en-US" altLang="zh-CN" sz="1200" b="0" i="0">
                    <a:latin typeface="Cambria Math" panose="02040503050406030204" pitchFamily="18" charset="0"/>
                  </a:rPr>
                  <a:t>𝑖</a:t>
                </a:r>
                <a:r>
                  <a:rPr lang="en-US" altLang="zh-CN" sz="1200" i="0">
                    <a:latin typeface="Cambria Math" panose="02040503050406030204" pitchFamily="18" charset="0"/>
                  </a:rPr>
                  <a:t>)}〗</a:t>
                </a:r>
                <a:r>
                  <a:rPr lang="zh-CN" altLang="en-US" dirty="0"/>
                  <a:t> 的转移方程的时候，可以尝试着套用斜率优化算法进行运算，但是并非所有具有上述的转移方程形式的动态规划问题都可以用斜率优化解决。使用条件及其内在的逻辑后续加以说明。</a:t>
                </a:r>
              </a:p>
            </p:txBody>
          </p:sp>
        </mc:Fallback>
      </mc:AlternateContent>
      <p:sp>
        <p:nvSpPr>
          <p:cNvPr id="4" name="灯片编号占位符 3"/>
          <p:cNvSpPr>
            <a:spLocks noGrp="1"/>
          </p:cNvSpPr>
          <p:nvPr>
            <p:ph type="sldNum" sz="quarter" idx="10"/>
          </p:nvPr>
        </p:nvSpPr>
        <p:spPr/>
        <p:txBody>
          <a:bodyPr/>
          <a:lstStyle/>
          <a:p>
            <a:fld id="{6543436A-39FE-4192-B41F-84B0DCC2FB4C}" type="slidenum">
              <a:rPr lang="zh-CN" altLang="en-US" smtClean="0"/>
              <a:t>5</a:t>
            </a:fld>
            <a:endParaRPr lang="zh-CN" altLang="en-US"/>
          </a:p>
        </p:txBody>
      </p:sp>
    </p:spTree>
    <p:extLst>
      <p:ext uri="{BB962C8B-B14F-4D97-AF65-F5344CB8AC3E}">
        <p14:creationId xmlns:p14="http://schemas.microsoft.com/office/powerpoint/2010/main" val="1277130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6</a:t>
            </a:fld>
            <a:endParaRPr lang="zh-CN" altLang="en-US"/>
          </a:p>
        </p:txBody>
      </p:sp>
    </p:spTree>
    <p:extLst>
      <p:ext uri="{BB962C8B-B14F-4D97-AF65-F5344CB8AC3E}">
        <p14:creationId xmlns:p14="http://schemas.microsoft.com/office/powerpoint/2010/main" val="265984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7</a:t>
            </a:fld>
            <a:endParaRPr lang="zh-CN" altLang="en-US"/>
          </a:p>
        </p:txBody>
      </p:sp>
    </p:spTree>
    <p:extLst>
      <p:ext uri="{BB962C8B-B14F-4D97-AF65-F5344CB8AC3E}">
        <p14:creationId xmlns:p14="http://schemas.microsoft.com/office/powerpoint/2010/main" val="10242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8</a:t>
            </a:fld>
            <a:endParaRPr lang="zh-CN" altLang="en-US"/>
          </a:p>
        </p:txBody>
      </p:sp>
    </p:spTree>
    <p:extLst>
      <p:ext uri="{BB962C8B-B14F-4D97-AF65-F5344CB8AC3E}">
        <p14:creationId xmlns:p14="http://schemas.microsoft.com/office/powerpoint/2010/main" val="182232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9</a:t>
            </a:fld>
            <a:endParaRPr lang="zh-CN" altLang="en-US"/>
          </a:p>
        </p:txBody>
      </p:sp>
    </p:spTree>
    <p:extLst>
      <p:ext uri="{BB962C8B-B14F-4D97-AF65-F5344CB8AC3E}">
        <p14:creationId xmlns:p14="http://schemas.microsoft.com/office/powerpoint/2010/main" val="805443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E3CBB-CB9B-488B-8FD8-801C45F9E2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B4732B-8F30-4159-A7E0-8688C505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F430BE-ACAD-41A4-B1D4-217C6B03DE27}"/>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003107C3-2847-45DB-933F-0125243FF6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C7CF90-2A16-4787-9F28-45E0A0C033EC}"/>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35023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2DC9B-E244-42BA-8D3E-CE70597524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8F9516E-4BB5-453B-AA05-88AC8FE0BA3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A44861A-A5D5-4774-A599-C03B1DBB7D65}"/>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F46F8860-FA24-43D0-A2C2-66721BB52F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45B3E9-3780-44F6-A76D-F9A01BDD78B2}"/>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413954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7F47AB-822D-47CE-BB8B-21D1B00467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B61BA2-7693-48D1-9C49-5FC0AE17B2C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560101-24B3-4851-BE16-D54B78F87F07}"/>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6494F913-3799-4632-8AB9-DF599368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8E74A1-BF06-400F-AD3A-8C8372DDD187}"/>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397122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4B58D-3B17-4156-96EA-A8D1AC54A9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56ABEC-860A-4EAA-B5A0-D649E066FD1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B631C0-2D15-4958-8692-0B9819D025CA}"/>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D712389C-6D08-4BED-9C2B-BDCB96A1A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57C13D-C238-4358-832E-903AB9A10DFD}"/>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37915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7595F-6FC6-4B1D-B0BC-441B67057A0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853521-C712-4F91-A926-9C927F85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FD247FF-712C-4B8A-8615-085ED590F4E7}"/>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28251663-91CB-4604-BB85-54BE3C7B60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AF2AA7-7E81-4DF1-AF0F-9409984B68D1}"/>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14251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8C404-64E0-4429-AE6F-222AE54B2C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279467-C177-46C5-ABEF-6E485BE7E4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65ABBA2-ACAC-46D7-A16B-316332262B8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B08FB12-EC07-4207-9874-433C2C156FAB}"/>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6" name="页脚占位符 5">
            <a:extLst>
              <a:ext uri="{FF2B5EF4-FFF2-40B4-BE49-F238E27FC236}">
                <a16:creationId xmlns:a16="http://schemas.microsoft.com/office/drawing/2014/main" id="{CE6CB85F-474B-4506-B7B8-E8A784941B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7B5F58-6A2B-479C-BBD1-FF143D671D18}"/>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12634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99E3B-CFCA-43F0-82ED-DAFF3D003A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7DEBD1-BD5F-4B4B-9E27-E65A3AC8AC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8A751A5-5166-4B7A-934A-65F59352B5A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CBF2338-D288-42B8-9616-157846F7A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63AACB8-674F-4825-9B3A-AE5E58ACC42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7393273-9B65-4146-9DD1-68B9B1B64795}"/>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8" name="页脚占位符 7">
            <a:extLst>
              <a:ext uri="{FF2B5EF4-FFF2-40B4-BE49-F238E27FC236}">
                <a16:creationId xmlns:a16="http://schemas.microsoft.com/office/drawing/2014/main" id="{33A73AE7-F0CD-4F74-B9AC-A6B80AA346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327B13-CAF2-4307-93BD-DA59525A38CD}"/>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321925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02AE4-7B92-459F-826C-4BAD481432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E5E209D-628F-4EAD-93F4-235D31536AE2}"/>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4" name="页脚占位符 3">
            <a:extLst>
              <a:ext uri="{FF2B5EF4-FFF2-40B4-BE49-F238E27FC236}">
                <a16:creationId xmlns:a16="http://schemas.microsoft.com/office/drawing/2014/main" id="{DC58891D-0BB7-4353-A111-F240B8408B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6074393-1FF3-442E-AEA1-05B7E3FCEFB0}"/>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17957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5975A8-F1D5-44EB-80C8-8CEFDAC095F3}"/>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3" name="页脚占位符 2">
            <a:extLst>
              <a:ext uri="{FF2B5EF4-FFF2-40B4-BE49-F238E27FC236}">
                <a16:creationId xmlns:a16="http://schemas.microsoft.com/office/drawing/2014/main" id="{EB069397-E569-4DA5-903D-F4AAFFB91E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8E4E66-9AFA-493A-925B-FBBBF0E62328}"/>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3183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AC27-F983-4B2E-A842-F1D683BBE2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E612DF-AE90-4E33-B803-99F44B2DE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41A2E8B-E18E-49E6-B449-FD0E7C2EE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DEE3F69-C40F-4DA5-AF53-9C1F153C38E4}"/>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6" name="页脚占位符 5">
            <a:extLst>
              <a:ext uri="{FF2B5EF4-FFF2-40B4-BE49-F238E27FC236}">
                <a16:creationId xmlns:a16="http://schemas.microsoft.com/office/drawing/2014/main" id="{79F03EB4-6BF0-41E4-BD8B-AA62DCB665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DE76CC-409D-478F-9F01-D5C7EB549FDA}"/>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117240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5BD0-3F1A-4134-9769-26014276F8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0E35F0-5B96-4895-A3A8-A56B1074F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7B744E-C780-4535-AAE4-77D493EC4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2DA9BCD-6B35-465E-9144-DC4C90F4E2FA}"/>
              </a:ext>
            </a:extLst>
          </p:cNvPr>
          <p:cNvSpPr>
            <a:spLocks noGrp="1"/>
          </p:cNvSpPr>
          <p:nvPr>
            <p:ph type="dt" sz="half" idx="10"/>
          </p:nvPr>
        </p:nvSpPr>
        <p:spPr/>
        <p:txBody>
          <a:bodyPr/>
          <a:lstStyle/>
          <a:p>
            <a:fld id="{F1A6FB02-4033-4F8B-834C-DEA37A6B72FB}" type="datetimeFigureOut">
              <a:rPr lang="zh-CN" altLang="en-US" smtClean="0"/>
              <a:t>2018/6/17</a:t>
            </a:fld>
            <a:endParaRPr lang="zh-CN" altLang="en-US"/>
          </a:p>
        </p:txBody>
      </p:sp>
      <p:sp>
        <p:nvSpPr>
          <p:cNvPr id="6" name="页脚占位符 5">
            <a:extLst>
              <a:ext uri="{FF2B5EF4-FFF2-40B4-BE49-F238E27FC236}">
                <a16:creationId xmlns:a16="http://schemas.microsoft.com/office/drawing/2014/main" id="{FE3F4566-B71C-4590-8FA4-3C0EE5837E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D47DF1-DDDD-469D-B41A-575037F1D45B}"/>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418689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228814-0DE6-4AF9-8EC9-CA0F0A0DA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9110098-AD61-40EA-9C26-79A4C457D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A5EB63-0255-492D-B845-C8F129770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FB02-4033-4F8B-834C-DEA37A6B72FB}"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CE11019E-24AF-4285-A2E1-A3B0E92D1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ECB657-63C2-421C-A52D-00C00B6FD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101285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200.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10" Type="http://schemas.openxmlformats.org/officeDocument/2006/relationships/image" Target="../media/image5.jpg"/><Relationship Id="rId4" Type="http://schemas.openxmlformats.org/officeDocument/2006/relationships/image" Target="../media/image3.jpe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27.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jpe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8.png"/><Relationship Id="rId10" Type="http://schemas.openxmlformats.org/officeDocument/2006/relationships/image" Target="../media/image20.jpg"/><Relationship Id="rId4" Type="http://schemas.openxmlformats.org/officeDocument/2006/relationships/image" Target="../media/image3.jpe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32.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1.pn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33.pn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1.jp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2.jpeg"/><Relationship Id="rId7"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1.jp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4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7.jp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43.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a:extLst>
              <a:ext uri="{FF2B5EF4-FFF2-40B4-BE49-F238E27FC236}">
                <a16:creationId xmlns:a16="http://schemas.microsoft.com/office/drawing/2014/main" id="{6E2BA3F9-8A02-473D-A665-BBC742A2D11B}"/>
              </a:ext>
            </a:extLst>
          </p:cNvPr>
          <p:cNvSpPr>
            <a:spLocks noGrp="1"/>
          </p:cNvSpPr>
          <p:nvPr>
            <p:ph type="ctrTitle"/>
          </p:nvPr>
        </p:nvSpPr>
        <p:spPr/>
        <p:txBody>
          <a:bodyPr/>
          <a:lstStyle/>
          <a:p>
            <a:endParaRPr lang="zh-CN" altLang="en-US"/>
          </a:p>
        </p:txBody>
      </p:sp>
      <p:sp>
        <p:nvSpPr>
          <p:cNvPr id="37" name="副标题 36">
            <a:extLst>
              <a:ext uri="{FF2B5EF4-FFF2-40B4-BE49-F238E27FC236}">
                <a16:creationId xmlns:a16="http://schemas.microsoft.com/office/drawing/2014/main" id="{262E6F3F-5FA6-4A87-8042-EDEBD0608926}"/>
              </a:ext>
            </a:extLst>
          </p:cNvPr>
          <p:cNvSpPr>
            <a:spLocks noGrp="1"/>
          </p:cNvSpPr>
          <p:nvPr>
            <p:ph type="subTitle" idx="1"/>
          </p:nvPr>
        </p:nvSpPr>
        <p:spPr/>
        <p:txBody>
          <a:bodyPr/>
          <a:lstStyle/>
          <a:p>
            <a:endParaRPr lang="zh-CN" altLang="en-US"/>
          </a:p>
        </p:txBody>
      </p:sp>
      <p:sp>
        <p:nvSpPr>
          <p:cNvPr id="19" name="Freeform 3">
            <a:extLst>
              <a:ext uri="{FF2B5EF4-FFF2-40B4-BE49-F238E27FC236}">
                <a16:creationId xmlns:a16="http://schemas.microsoft.com/office/drawing/2014/main" id="{8BBEEF87-FACB-4040-BAAB-2EE169E9CC07}"/>
              </a:ext>
            </a:extLst>
          </p:cNvPr>
          <p:cNvSpPr>
            <a:spLocks noChangeArrowheads="1"/>
          </p:cNvSpPr>
          <p:nvPr/>
        </p:nvSpPr>
        <p:spPr bwMode="auto">
          <a:xfrm>
            <a:off x="152400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 name="Freeform 3">
            <a:extLst>
              <a:ext uri="{FF2B5EF4-FFF2-40B4-BE49-F238E27FC236}">
                <a16:creationId xmlns:a16="http://schemas.microsoft.com/office/drawing/2014/main" id="{010B50AE-1895-44ED-830E-F058DA236A7D}"/>
              </a:ext>
            </a:extLst>
          </p:cNvPr>
          <p:cNvSpPr>
            <a:spLocks noChangeArrowheads="1"/>
          </p:cNvSpPr>
          <p:nvPr/>
        </p:nvSpPr>
        <p:spPr bwMode="auto">
          <a:xfrm>
            <a:off x="1524000" y="2997200"/>
            <a:ext cx="2195513" cy="2663825"/>
          </a:xfrm>
          <a:custGeom>
            <a:avLst/>
            <a:gdLst>
              <a:gd name="T0" fmla="*/ 0 w 2195576"/>
              <a:gd name="T1" fmla="*/ 2663825 h 2663825"/>
              <a:gd name="T2" fmla="*/ 0 w 2195576"/>
              <a:gd name="T3" fmla="*/ 1800227 h 2663825"/>
              <a:gd name="T4" fmla="*/ 2195387 w 2195576"/>
              <a:gd name="T5" fmla="*/ 0 h 2663825"/>
              <a:gd name="T6" fmla="*/ 2195387 w 2195576"/>
              <a:gd name="T7" fmla="*/ 144398 h 2663825"/>
              <a:gd name="T8" fmla="*/ 0 w 2195576"/>
              <a:gd name="T9" fmla="*/ 2663825 h 2663825"/>
              <a:gd name="T10" fmla="*/ 0 60000 65536"/>
              <a:gd name="T11" fmla="*/ 0 60000 65536"/>
              <a:gd name="T12" fmla="*/ 0 60000 65536"/>
              <a:gd name="T13" fmla="*/ 0 60000 65536"/>
              <a:gd name="T14" fmla="*/ 0 60000 65536"/>
              <a:gd name="T15" fmla="*/ 0 w 2195576"/>
              <a:gd name="T16" fmla="*/ 0 h 2663825"/>
              <a:gd name="T17" fmla="*/ 2195576 w 2195576"/>
              <a:gd name="T18" fmla="*/ 2663825 h 2663825"/>
            </a:gdLst>
            <a:ahLst/>
            <a:cxnLst>
              <a:cxn ang="T10">
                <a:pos x="T0" y="T1"/>
              </a:cxn>
              <a:cxn ang="T11">
                <a:pos x="T2" y="T3"/>
              </a:cxn>
              <a:cxn ang="T12">
                <a:pos x="T4" y="T5"/>
              </a:cxn>
              <a:cxn ang="T13">
                <a:pos x="T6" y="T7"/>
              </a:cxn>
              <a:cxn ang="T14">
                <a:pos x="T8" y="T9"/>
              </a:cxn>
            </a:cxnLst>
            <a:rect l="T15" t="T16" r="T17" b="T18"/>
            <a:pathLst>
              <a:path w="2195576" h="2663825">
                <a:moveTo>
                  <a:pt x="0" y="2663825"/>
                </a:moveTo>
                <a:lnTo>
                  <a:pt x="0" y="1800225"/>
                </a:lnTo>
                <a:lnTo>
                  <a:pt x="2195576" y="0"/>
                </a:lnTo>
                <a:lnTo>
                  <a:pt x="2195576" y="144398"/>
                </a:lnTo>
                <a:lnTo>
                  <a:pt x="0" y="2663825"/>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 name="Freeform 3">
            <a:extLst>
              <a:ext uri="{FF2B5EF4-FFF2-40B4-BE49-F238E27FC236}">
                <a16:creationId xmlns:a16="http://schemas.microsoft.com/office/drawing/2014/main" id="{0E10784B-ABD5-4BF2-B09A-6510F0F09D86}"/>
              </a:ext>
            </a:extLst>
          </p:cNvPr>
          <p:cNvSpPr>
            <a:spLocks noChangeArrowheads="1"/>
          </p:cNvSpPr>
          <p:nvPr/>
        </p:nvSpPr>
        <p:spPr bwMode="auto">
          <a:xfrm>
            <a:off x="4081463" y="0"/>
            <a:ext cx="3022600" cy="6858000"/>
          </a:xfrm>
          <a:custGeom>
            <a:avLst/>
            <a:gdLst>
              <a:gd name="T0" fmla="*/ 3022600 w 3022600"/>
              <a:gd name="T1" fmla="*/ 0 h 6858000"/>
              <a:gd name="T2" fmla="*/ 1870075 w 3022600"/>
              <a:gd name="T3" fmla="*/ 0 h 6858000"/>
              <a:gd name="T4" fmla="*/ 0 w 3022600"/>
              <a:gd name="T5" fmla="*/ 2113788 h 6858000"/>
              <a:gd name="T6" fmla="*/ 0 w 3022600"/>
              <a:gd name="T7" fmla="*/ 3071494 h 6858000"/>
              <a:gd name="T8" fmla="*/ 790575 w 3022600"/>
              <a:gd name="T9" fmla="*/ 6858000 h 6858000"/>
              <a:gd name="T10" fmla="*/ 1727200 w 3022600"/>
              <a:gd name="T11" fmla="*/ 6858000 h 6858000"/>
              <a:gd name="T12" fmla="*/ 69850 w 3022600"/>
              <a:gd name="T13" fmla="*/ 3126612 h 6858000"/>
              <a:gd name="T14" fmla="*/ 69850 w 3022600"/>
              <a:gd name="T15" fmla="*/ 2143760 h 6858000"/>
              <a:gd name="T16" fmla="*/ 3022600 w 30226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2600"/>
              <a:gd name="T28" fmla="*/ 0 h 6858000"/>
              <a:gd name="T29" fmla="*/ 3022600 w 30226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2600" h="6858000">
                <a:moveTo>
                  <a:pt x="3022600" y="0"/>
                </a:moveTo>
                <a:lnTo>
                  <a:pt x="1870075" y="0"/>
                </a:lnTo>
                <a:lnTo>
                  <a:pt x="0" y="2113788"/>
                </a:lnTo>
                <a:lnTo>
                  <a:pt x="0" y="3071495"/>
                </a:lnTo>
                <a:lnTo>
                  <a:pt x="790575" y="6858000"/>
                </a:lnTo>
                <a:lnTo>
                  <a:pt x="1727200" y="6858000"/>
                </a:lnTo>
                <a:lnTo>
                  <a:pt x="69850" y="3126613"/>
                </a:lnTo>
                <a:lnTo>
                  <a:pt x="69850" y="2143760"/>
                </a:lnTo>
                <a:lnTo>
                  <a:pt x="3022600" y="0"/>
                </a:lnTo>
              </a:path>
            </a:pathLst>
          </a:custGeom>
          <a:solidFill>
            <a:srgbClr val="D3D3D3"/>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 name="Freeform 3">
            <a:extLst>
              <a:ext uri="{FF2B5EF4-FFF2-40B4-BE49-F238E27FC236}">
                <a16:creationId xmlns:a16="http://schemas.microsoft.com/office/drawing/2014/main" id="{E2D07319-FB7D-419C-BE5B-AE54F255FE6B}"/>
              </a:ext>
            </a:extLst>
          </p:cNvPr>
          <p:cNvSpPr>
            <a:spLocks noChangeArrowheads="1"/>
          </p:cNvSpPr>
          <p:nvPr/>
        </p:nvSpPr>
        <p:spPr bwMode="auto">
          <a:xfrm>
            <a:off x="4483100" y="0"/>
            <a:ext cx="2711450" cy="1873250"/>
          </a:xfrm>
          <a:custGeom>
            <a:avLst/>
            <a:gdLst>
              <a:gd name="T0" fmla="*/ 2711450 w 2711450"/>
              <a:gd name="T1" fmla="*/ 1523 h 1873250"/>
              <a:gd name="T2" fmla="*/ 2189098 w 2711450"/>
              <a:gd name="T3" fmla="*/ 0 h 1873250"/>
              <a:gd name="T4" fmla="*/ 0 w 2711450"/>
              <a:gd name="T5" fmla="*/ 1873250 h 1873250"/>
              <a:gd name="T6" fmla="*/ 2711450 w 2711450"/>
              <a:gd name="T7" fmla="*/ 1523 h 1873250"/>
              <a:gd name="T8" fmla="*/ 0 60000 65536"/>
              <a:gd name="T9" fmla="*/ 0 60000 65536"/>
              <a:gd name="T10" fmla="*/ 0 60000 65536"/>
              <a:gd name="T11" fmla="*/ 0 60000 65536"/>
              <a:gd name="T12" fmla="*/ 0 w 2711450"/>
              <a:gd name="T13" fmla="*/ 0 h 1873250"/>
              <a:gd name="T14" fmla="*/ 2711450 w 2711450"/>
              <a:gd name="T15" fmla="*/ 1873250 h 1873250"/>
            </a:gdLst>
            <a:ahLst/>
            <a:cxnLst>
              <a:cxn ang="T8">
                <a:pos x="T0" y="T1"/>
              </a:cxn>
              <a:cxn ang="T9">
                <a:pos x="T2" y="T3"/>
              </a:cxn>
              <a:cxn ang="T10">
                <a:pos x="T4" y="T5"/>
              </a:cxn>
              <a:cxn ang="T11">
                <a:pos x="T6" y="T7"/>
              </a:cxn>
            </a:cxnLst>
            <a:rect l="T12" t="T13" r="T14" b="T15"/>
            <a:pathLst>
              <a:path w="2711450" h="1873250">
                <a:moveTo>
                  <a:pt x="2711450" y="1523"/>
                </a:moveTo>
                <a:lnTo>
                  <a:pt x="2189098" y="0"/>
                </a:lnTo>
                <a:lnTo>
                  <a:pt x="0" y="1873250"/>
                </a:lnTo>
                <a:lnTo>
                  <a:pt x="2711450" y="1523"/>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 name="Freeform 3">
            <a:extLst>
              <a:ext uri="{FF2B5EF4-FFF2-40B4-BE49-F238E27FC236}">
                <a16:creationId xmlns:a16="http://schemas.microsoft.com/office/drawing/2014/main" id="{E4719B9F-B74C-4556-9494-F9CE922AD745}"/>
              </a:ext>
            </a:extLst>
          </p:cNvPr>
          <p:cNvSpPr>
            <a:spLocks noChangeArrowheads="1"/>
          </p:cNvSpPr>
          <p:nvPr/>
        </p:nvSpPr>
        <p:spPr bwMode="auto">
          <a:xfrm>
            <a:off x="4022725" y="0"/>
            <a:ext cx="6105525" cy="6858000"/>
          </a:xfrm>
          <a:custGeom>
            <a:avLst/>
            <a:gdLst>
              <a:gd name="T0" fmla="*/ 5818121 w 6105525"/>
              <a:gd name="T1" fmla="*/ 0 h 6858000"/>
              <a:gd name="T2" fmla="*/ 3368674 w 6105525"/>
              <a:gd name="T3" fmla="*/ 0 h 6858000"/>
              <a:gd name="T4" fmla="*/ 0 w 6105525"/>
              <a:gd name="T5" fmla="*/ 2109088 h 6858000"/>
              <a:gd name="T6" fmla="*/ 0 w 6105525"/>
              <a:gd name="T7" fmla="*/ 3071494 h 6858000"/>
              <a:gd name="T8" fmla="*/ 1928876 w 6105525"/>
              <a:gd name="T9" fmla="*/ 6858000 h 6858000"/>
              <a:gd name="T10" fmla="*/ 3081272 w 6105525"/>
              <a:gd name="T11" fmla="*/ 6858000 h 6858000"/>
              <a:gd name="T12" fmla="*/ 114300 w 6105525"/>
              <a:gd name="T13" fmla="*/ 2956432 h 6858000"/>
              <a:gd name="T14" fmla="*/ 114300 w 6105525"/>
              <a:gd name="T15" fmla="*/ 2143760 h 6858000"/>
              <a:gd name="T16" fmla="*/ 6105525 w 6105525"/>
              <a:gd name="T17" fmla="*/ 0 h 6858000"/>
              <a:gd name="T18" fmla="*/ 3368674 w 6105525"/>
              <a:gd name="T19" fmla="*/ 0 h 6858000"/>
              <a:gd name="T20" fmla="*/ 5818121 w 6105525"/>
              <a:gd name="T21" fmla="*/ 0 h 6858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05525"/>
              <a:gd name="T34" fmla="*/ 0 h 6858000"/>
              <a:gd name="T35" fmla="*/ 6105525 w 6105525"/>
              <a:gd name="T36" fmla="*/ 6858000 h 6858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05525" h="6858000">
                <a:moveTo>
                  <a:pt x="5818123" y="0"/>
                </a:moveTo>
                <a:lnTo>
                  <a:pt x="3368675" y="0"/>
                </a:lnTo>
                <a:lnTo>
                  <a:pt x="0" y="2109089"/>
                </a:lnTo>
                <a:lnTo>
                  <a:pt x="0" y="3071495"/>
                </a:lnTo>
                <a:lnTo>
                  <a:pt x="1928876" y="6858000"/>
                </a:lnTo>
                <a:lnTo>
                  <a:pt x="3081273" y="6858000"/>
                </a:lnTo>
                <a:lnTo>
                  <a:pt x="114300" y="2956432"/>
                </a:lnTo>
                <a:lnTo>
                  <a:pt x="114300" y="2143760"/>
                </a:lnTo>
                <a:lnTo>
                  <a:pt x="6105525" y="0"/>
                </a:lnTo>
                <a:lnTo>
                  <a:pt x="3368675" y="0"/>
                </a:lnTo>
                <a:lnTo>
                  <a:pt x="5818123"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 name="Freeform 3">
            <a:extLst>
              <a:ext uri="{FF2B5EF4-FFF2-40B4-BE49-F238E27FC236}">
                <a16:creationId xmlns:a16="http://schemas.microsoft.com/office/drawing/2014/main" id="{614278CC-C401-4101-8AB8-07C40A63DF33}"/>
              </a:ext>
            </a:extLst>
          </p:cNvPr>
          <p:cNvSpPr>
            <a:spLocks noChangeArrowheads="1"/>
          </p:cNvSpPr>
          <p:nvPr/>
        </p:nvSpPr>
        <p:spPr bwMode="auto">
          <a:xfrm>
            <a:off x="1524000" y="185738"/>
            <a:ext cx="2236788" cy="5984875"/>
          </a:xfrm>
          <a:custGeom>
            <a:avLst/>
            <a:gdLst>
              <a:gd name="T0" fmla="*/ 0 w 2236851"/>
              <a:gd name="T1" fmla="*/ 0 h 5984811"/>
              <a:gd name="T2" fmla="*/ 2236662 w 2236851"/>
              <a:gd name="T3" fmla="*/ 1900235 h 5984811"/>
              <a:gd name="T4" fmla="*/ 2236662 w 2236851"/>
              <a:gd name="T5" fmla="*/ 2955893 h 5984811"/>
              <a:gd name="T6" fmla="*/ 0 w 2236851"/>
              <a:gd name="T7" fmla="*/ 5985003 h 5984811"/>
              <a:gd name="T8" fmla="*/ 0 w 2236851"/>
              <a:gd name="T9" fmla="*/ 5194470 h 5984811"/>
              <a:gd name="T10" fmla="*/ 2174946 w 2236851"/>
              <a:gd name="T11" fmla="*/ 2859116 h 5984811"/>
              <a:gd name="T12" fmla="*/ 2174946 w 2236851"/>
              <a:gd name="T13" fmla="*/ 2019366 h 5984811"/>
              <a:gd name="T14" fmla="*/ 9484 w 2236851"/>
              <a:gd name="T15" fmla="*/ 1527225 h 5984811"/>
              <a:gd name="T16" fmla="*/ 0 w 2236851"/>
              <a:gd name="T17" fmla="*/ 0 h 59848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6851"/>
              <a:gd name="T28" fmla="*/ 0 h 5984811"/>
              <a:gd name="T29" fmla="*/ 2236851 w 2236851"/>
              <a:gd name="T30" fmla="*/ 5984811 h 59848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6851" h="5984811">
                <a:moveTo>
                  <a:pt x="0" y="0"/>
                </a:moveTo>
                <a:lnTo>
                  <a:pt x="2236851" y="1900173"/>
                </a:lnTo>
                <a:lnTo>
                  <a:pt x="2236851" y="2955797"/>
                </a:lnTo>
                <a:lnTo>
                  <a:pt x="0" y="5984811"/>
                </a:lnTo>
                <a:lnTo>
                  <a:pt x="0" y="5194300"/>
                </a:lnTo>
                <a:lnTo>
                  <a:pt x="2175129" y="2859023"/>
                </a:lnTo>
                <a:lnTo>
                  <a:pt x="2175129" y="2019300"/>
                </a:lnTo>
                <a:lnTo>
                  <a:pt x="9484" y="1527175"/>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 name="Freeform 3">
            <a:extLst>
              <a:ext uri="{FF2B5EF4-FFF2-40B4-BE49-F238E27FC236}">
                <a16:creationId xmlns:a16="http://schemas.microsoft.com/office/drawing/2014/main" id="{C8396576-E606-4D1D-A9B8-C2E6F02CC5E9}"/>
              </a:ext>
            </a:extLst>
          </p:cNvPr>
          <p:cNvSpPr>
            <a:spLocks noChangeArrowheads="1"/>
          </p:cNvSpPr>
          <p:nvPr/>
        </p:nvSpPr>
        <p:spPr bwMode="auto">
          <a:xfrm>
            <a:off x="4110038" y="-1588"/>
            <a:ext cx="6557962" cy="6859588"/>
          </a:xfrm>
          <a:custGeom>
            <a:avLst/>
            <a:gdLst>
              <a:gd name="T0" fmla="*/ 6558090 w 6557898"/>
              <a:gd name="T1" fmla="*/ 0 h 6861175"/>
              <a:gd name="T2" fmla="*/ 6550090 w 6557898"/>
              <a:gd name="T3" fmla="*/ 779166 h 6861175"/>
              <a:gd name="T4" fmla="*/ 87251 w 6557898"/>
              <a:gd name="T5" fmla="*/ 2214491 h 6861175"/>
              <a:gd name="T6" fmla="*/ 87251 w 6557898"/>
              <a:gd name="T7" fmla="*/ 2922697 h 6861175"/>
              <a:gd name="T8" fmla="*/ 5010171 w 6557898"/>
              <a:gd name="T9" fmla="*/ 6858004 h 6861175"/>
              <a:gd name="T10" fmla="*/ 3281395 w 6557898"/>
              <a:gd name="T11" fmla="*/ 6858004 h 6861175"/>
              <a:gd name="T12" fmla="*/ 0 w 6557898"/>
              <a:gd name="T13" fmla="*/ 2968395 h 6861175"/>
              <a:gd name="T14" fmla="*/ 0 w 6557898"/>
              <a:gd name="T15" fmla="*/ 2137185 h 6861175"/>
              <a:gd name="T16" fmla="*/ 5738918 w 6557898"/>
              <a:gd name="T17" fmla="*/ 0 h 6861175"/>
              <a:gd name="T18" fmla="*/ 6558090 w 6557898"/>
              <a:gd name="T19" fmla="*/ 0 h 6861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7898"/>
              <a:gd name="T31" fmla="*/ 0 h 6861175"/>
              <a:gd name="T32" fmla="*/ 6557898 w 6557898"/>
              <a:gd name="T33" fmla="*/ 6861175 h 6861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7898" h="6861175">
                <a:moveTo>
                  <a:pt x="6557898" y="0"/>
                </a:moveTo>
                <a:lnTo>
                  <a:pt x="6549897" y="779526"/>
                </a:lnTo>
                <a:lnTo>
                  <a:pt x="87248" y="2215514"/>
                </a:lnTo>
                <a:lnTo>
                  <a:pt x="87248" y="2924048"/>
                </a:lnTo>
                <a:lnTo>
                  <a:pt x="5010022" y="6861175"/>
                </a:lnTo>
                <a:lnTo>
                  <a:pt x="3281298" y="6861175"/>
                </a:lnTo>
                <a:lnTo>
                  <a:pt x="0" y="2969767"/>
                </a:lnTo>
                <a:lnTo>
                  <a:pt x="0" y="2138172"/>
                </a:lnTo>
                <a:lnTo>
                  <a:pt x="5738748" y="0"/>
                </a:lnTo>
                <a:lnTo>
                  <a:pt x="6557898"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 name="Freeform 3">
            <a:extLst>
              <a:ext uri="{FF2B5EF4-FFF2-40B4-BE49-F238E27FC236}">
                <a16:creationId xmlns:a16="http://schemas.microsoft.com/office/drawing/2014/main" id="{ED4B80D5-77E5-41EC-AFCB-A0CA4B2B613D}"/>
              </a:ext>
            </a:extLst>
          </p:cNvPr>
          <p:cNvSpPr>
            <a:spLocks noChangeArrowheads="1"/>
          </p:cNvSpPr>
          <p:nvPr/>
        </p:nvSpPr>
        <p:spPr bwMode="auto">
          <a:xfrm>
            <a:off x="4295775" y="-11113"/>
            <a:ext cx="5761038" cy="2071688"/>
          </a:xfrm>
          <a:custGeom>
            <a:avLst/>
            <a:gdLst>
              <a:gd name="T0" fmla="*/ 0 w 5761101"/>
              <a:gd name="T1" fmla="*/ 2070102 h 2073275"/>
              <a:gd name="T2" fmla="*/ 4536924 w 5761101"/>
              <a:gd name="T3" fmla="*/ 0 h 2073275"/>
              <a:gd name="T4" fmla="*/ 5760910 w 5761101"/>
              <a:gd name="T5" fmla="*/ 0 h 2073275"/>
              <a:gd name="T6" fmla="*/ 0 w 5761101"/>
              <a:gd name="T7" fmla="*/ 2070102 h 2073275"/>
              <a:gd name="T8" fmla="*/ 0 60000 65536"/>
              <a:gd name="T9" fmla="*/ 0 60000 65536"/>
              <a:gd name="T10" fmla="*/ 0 60000 65536"/>
              <a:gd name="T11" fmla="*/ 0 60000 65536"/>
              <a:gd name="T12" fmla="*/ 0 w 5761101"/>
              <a:gd name="T13" fmla="*/ 0 h 2073275"/>
              <a:gd name="T14" fmla="*/ 5761101 w 5761101"/>
              <a:gd name="T15" fmla="*/ 2073275 h 2073275"/>
            </a:gdLst>
            <a:ahLst/>
            <a:cxnLst>
              <a:cxn ang="T8">
                <a:pos x="T0" y="T1"/>
              </a:cxn>
              <a:cxn ang="T9">
                <a:pos x="T2" y="T3"/>
              </a:cxn>
              <a:cxn ang="T10">
                <a:pos x="T4" y="T5"/>
              </a:cxn>
              <a:cxn ang="T11">
                <a:pos x="T6" y="T7"/>
              </a:cxn>
            </a:cxnLst>
            <a:rect l="T12" t="T13" r="T14" b="T15"/>
            <a:pathLst>
              <a:path w="5761101" h="2073275">
                <a:moveTo>
                  <a:pt x="0" y="2073275"/>
                </a:moveTo>
                <a:lnTo>
                  <a:pt x="4537075" y="0"/>
                </a:lnTo>
                <a:lnTo>
                  <a:pt x="5761101" y="0"/>
                </a:lnTo>
                <a:lnTo>
                  <a:pt x="0" y="2073275"/>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 name="Freeform 3">
            <a:extLst>
              <a:ext uri="{FF2B5EF4-FFF2-40B4-BE49-F238E27FC236}">
                <a16:creationId xmlns:a16="http://schemas.microsoft.com/office/drawing/2014/main" id="{2FA365BA-806E-4507-ACA5-8CD00A3F13B7}"/>
              </a:ext>
            </a:extLst>
          </p:cNvPr>
          <p:cNvSpPr>
            <a:spLocks noChangeArrowheads="1"/>
          </p:cNvSpPr>
          <p:nvPr/>
        </p:nvSpPr>
        <p:spPr bwMode="auto">
          <a:xfrm>
            <a:off x="1524000" y="1403350"/>
            <a:ext cx="2308225" cy="5265738"/>
          </a:xfrm>
          <a:custGeom>
            <a:avLst/>
            <a:gdLst>
              <a:gd name="T0" fmla="*/ 9485 w 2308225"/>
              <a:gd name="T1" fmla="*/ 0 h 5265737"/>
              <a:gd name="T2" fmla="*/ 9485 w 2308225"/>
              <a:gd name="T3" fmla="*/ 1020698 h 5265737"/>
              <a:gd name="T4" fmla="*/ 2229231 w 2308225"/>
              <a:gd name="T5" fmla="*/ 895350 h 5265737"/>
              <a:gd name="T6" fmla="*/ 2229231 w 2308225"/>
              <a:gd name="T7" fmla="*/ 1665225 h 5265737"/>
              <a:gd name="T8" fmla="*/ 0 w 2308225"/>
              <a:gd name="T9" fmla="*/ 4527550 h 5265737"/>
              <a:gd name="T10" fmla="*/ 0 w 2308225"/>
              <a:gd name="T11" fmla="*/ 5265738 h 5265737"/>
              <a:gd name="T12" fmla="*/ 2308225 w 2308225"/>
              <a:gd name="T13" fmla="*/ 1685927 h 5265737"/>
              <a:gd name="T14" fmla="*/ 2308225 w 2308225"/>
              <a:gd name="T15" fmla="*/ 801623 h 5265737"/>
              <a:gd name="T16" fmla="*/ 9485 w 2308225"/>
              <a:gd name="T17" fmla="*/ 0 h 52657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8225"/>
              <a:gd name="T28" fmla="*/ 0 h 5265737"/>
              <a:gd name="T29" fmla="*/ 2308225 w 2308225"/>
              <a:gd name="T30" fmla="*/ 5265737 h 52657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8225" h="5265737">
                <a:moveTo>
                  <a:pt x="9485" y="0"/>
                </a:moveTo>
                <a:lnTo>
                  <a:pt x="9485" y="1020698"/>
                </a:lnTo>
                <a:lnTo>
                  <a:pt x="2229230" y="895350"/>
                </a:lnTo>
                <a:lnTo>
                  <a:pt x="2229230" y="1665223"/>
                </a:lnTo>
                <a:lnTo>
                  <a:pt x="0" y="4527550"/>
                </a:lnTo>
                <a:lnTo>
                  <a:pt x="0" y="5265737"/>
                </a:lnTo>
                <a:lnTo>
                  <a:pt x="2308225" y="1685925"/>
                </a:lnTo>
                <a:lnTo>
                  <a:pt x="2308225" y="801623"/>
                </a:lnTo>
                <a:lnTo>
                  <a:pt x="9485"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 name="Freeform 3">
            <a:extLst>
              <a:ext uri="{FF2B5EF4-FFF2-40B4-BE49-F238E27FC236}">
                <a16:creationId xmlns:a16="http://schemas.microsoft.com/office/drawing/2014/main" id="{3A8CE85C-0CBC-4BF0-B833-E39D6E173ECD}"/>
              </a:ext>
            </a:extLst>
          </p:cNvPr>
          <p:cNvSpPr>
            <a:spLocks noChangeArrowheads="1"/>
          </p:cNvSpPr>
          <p:nvPr/>
        </p:nvSpPr>
        <p:spPr bwMode="auto">
          <a:xfrm>
            <a:off x="1820863" y="690563"/>
            <a:ext cx="8515350" cy="5461000"/>
          </a:xfrm>
          <a:custGeom>
            <a:avLst/>
            <a:gdLst>
              <a:gd name="T0" fmla="*/ 6350 w 8515350"/>
              <a:gd name="T1" fmla="*/ 5454648 h 5461000"/>
              <a:gd name="T2" fmla="*/ 8509006 w 8515350"/>
              <a:gd name="T3" fmla="*/ 5454648 h 5461000"/>
              <a:gd name="T4" fmla="*/ 8509006 w 8515350"/>
              <a:gd name="T5" fmla="*/ 6350 h 5461000"/>
              <a:gd name="T6" fmla="*/ 6350 w 8515350"/>
              <a:gd name="T7" fmla="*/ 6350 h 5461000"/>
              <a:gd name="T8" fmla="*/ 6350 w 8515350"/>
              <a:gd name="T9" fmla="*/ 5454648 h 5461000"/>
              <a:gd name="T10" fmla="*/ 0 60000 65536"/>
              <a:gd name="T11" fmla="*/ 0 60000 65536"/>
              <a:gd name="T12" fmla="*/ 0 60000 65536"/>
              <a:gd name="T13" fmla="*/ 0 60000 65536"/>
              <a:gd name="T14" fmla="*/ 0 60000 65536"/>
              <a:gd name="T15" fmla="*/ 0 w 8515350"/>
              <a:gd name="T16" fmla="*/ 0 h 5461000"/>
              <a:gd name="T17" fmla="*/ 8515350 w 8515350"/>
              <a:gd name="T18" fmla="*/ 5461000 h 5461000"/>
            </a:gdLst>
            <a:ahLst/>
            <a:cxnLst>
              <a:cxn ang="T10">
                <a:pos x="T0" y="T1"/>
              </a:cxn>
              <a:cxn ang="T11">
                <a:pos x="T2" y="T3"/>
              </a:cxn>
              <a:cxn ang="T12">
                <a:pos x="T4" y="T5"/>
              </a:cxn>
              <a:cxn ang="T13">
                <a:pos x="T6" y="T7"/>
              </a:cxn>
              <a:cxn ang="T14">
                <a:pos x="T8" y="T9"/>
              </a:cxn>
            </a:cxnLst>
            <a:rect l="T15" t="T16" r="T17" b="T18"/>
            <a:pathLst>
              <a:path w="8515350" h="5461000">
                <a:moveTo>
                  <a:pt x="6350" y="5454650"/>
                </a:moveTo>
                <a:lnTo>
                  <a:pt x="8509000" y="5454650"/>
                </a:lnTo>
                <a:lnTo>
                  <a:pt x="8509000" y="6350"/>
                </a:lnTo>
                <a:lnTo>
                  <a:pt x="6350" y="6350"/>
                </a:lnTo>
                <a:lnTo>
                  <a:pt x="6350" y="54546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29" name="Picture 3">
            <a:extLst>
              <a:ext uri="{FF2B5EF4-FFF2-40B4-BE49-F238E27FC236}">
                <a16:creationId xmlns:a16="http://schemas.microsoft.com/office/drawing/2014/main" id="{86CA5A4C-7C18-4BE4-892B-D52499F00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
            <a:extLst>
              <a:ext uri="{FF2B5EF4-FFF2-40B4-BE49-F238E27FC236}">
                <a16:creationId xmlns:a16="http://schemas.microsoft.com/office/drawing/2014/main" id="{33A27129-3DD3-4E99-AD24-4C96A714E8AB}"/>
              </a:ext>
            </a:extLst>
          </p:cNvPr>
          <p:cNvSpPr txBox="1">
            <a:spLocks noChangeArrowheads="1"/>
          </p:cNvSpPr>
          <p:nvPr/>
        </p:nvSpPr>
        <p:spPr bwMode="auto">
          <a:xfrm>
            <a:off x="10477500" y="88900"/>
            <a:ext cx="88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sz="1400">
                <a:solidFill>
                  <a:srgbClr val="000000"/>
                </a:solidFill>
                <a:latin typeface="Times New Roman" panose="02020603050405020304" pitchFamily="18" charset="0"/>
                <a:cs typeface="Times New Roman" panose="02020603050405020304" pitchFamily="18" charset="0"/>
              </a:rPr>
              <a:t>1</a:t>
            </a:r>
          </a:p>
        </p:txBody>
      </p:sp>
      <p:sp>
        <p:nvSpPr>
          <p:cNvPr id="32" name="TextBox 1">
            <a:extLst>
              <a:ext uri="{FF2B5EF4-FFF2-40B4-BE49-F238E27FC236}">
                <a16:creationId xmlns:a16="http://schemas.microsoft.com/office/drawing/2014/main" id="{3BAD728F-75B0-48C8-A295-E420E3CA9123}"/>
              </a:ext>
            </a:extLst>
          </p:cNvPr>
          <p:cNvSpPr txBox="1">
            <a:spLocks noChangeArrowheads="1"/>
          </p:cNvSpPr>
          <p:nvPr/>
        </p:nvSpPr>
        <p:spPr bwMode="auto">
          <a:xfrm>
            <a:off x="3203277" y="1385731"/>
            <a:ext cx="6924973" cy="152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2500"/>
              </a:lnSpc>
              <a:buFont typeface="Arial" panose="020B0604020202020204" pitchFamily="34" charset="0"/>
              <a:buNone/>
            </a:pPr>
            <a:r>
              <a:rPr lang="zh-CN" altLang="en-US" sz="9000" b="1" dirty="0">
                <a:solidFill>
                  <a:srgbClr val="000000"/>
                </a:solidFill>
                <a:latin typeface="微软雅黑" panose="020B0503020204020204" pitchFamily="34" charset="-122"/>
                <a:ea typeface="微软雅黑" panose="020B0503020204020204" pitchFamily="34" charset="-122"/>
              </a:rPr>
              <a:t>动态规划优化</a:t>
            </a:r>
            <a:endParaRPr lang="en-US" altLang="zh-CN" sz="90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5243A93-BFC9-4F01-8719-0EA70A570DF8}"/>
                  </a:ext>
                </a:extLst>
              </p:cNvPr>
              <p:cNvSpPr txBox="1"/>
              <p:nvPr/>
            </p:nvSpPr>
            <p:spPr>
              <a:xfrm>
                <a:off x="6305551" y="3638274"/>
                <a:ext cx="250376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latin typeface="Cambria Math" panose="02040503050406030204" pitchFamily="18" charset="0"/>
                        </a:rPr>
                        <m:t>h𝑒𝑥𝑖𝑠𝑦𝑧𝑡𝑒𝑚</m:t>
                      </m:r>
                    </m:oMath>
                  </m:oMathPara>
                </a14:m>
                <a:endParaRPr lang="zh-CN" altLang="en-US" sz="3600" dirty="0"/>
              </a:p>
            </p:txBody>
          </p:sp>
        </mc:Choice>
        <mc:Fallback xmlns="">
          <p:sp>
            <p:nvSpPr>
              <p:cNvPr id="2" name="文本框 1">
                <a:extLst>
                  <a:ext uri="{FF2B5EF4-FFF2-40B4-BE49-F238E27FC236}">
                    <a16:creationId xmlns:a16="http://schemas.microsoft.com/office/drawing/2014/main" id="{95243A93-BFC9-4F01-8719-0EA70A570DF8}"/>
                  </a:ext>
                </a:extLst>
              </p:cNvPr>
              <p:cNvSpPr txBox="1">
                <a:spLocks noRot="1" noChangeAspect="1" noMove="1" noResize="1" noEditPoints="1" noAdjustHandles="1" noChangeArrowheads="1" noChangeShapeType="1" noTextEdit="1"/>
              </p:cNvSpPr>
              <p:nvPr/>
            </p:nvSpPr>
            <p:spPr>
              <a:xfrm>
                <a:off x="6305551" y="3638274"/>
                <a:ext cx="2503762" cy="55399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856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24BF876-FE90-47FD-B53A-B0A8D84037FD}"/>
              </a:ext>
            </a:extLst>
          </p:cNvPr>
          <p:cNvSpPr txBox="1"/>
          <p:nvPr/>
        </p:nvSpPr>
        <p:spPr>
          <a:xfrm>
            <a:off x="1076960" y="617281"/>
            <a:ext cx="7457440" cy="5191125"/>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6622F57-B9EC-4627-8160-2999BC4B9C6D}"/>
                  </a:ext>
                </a:extLst>
              </p:cNvPr>
              <p:cNvSpPr txBox="1"/>
              <p:nvPr/>
            </p:nvSpPr>
            <p:spPr>
              <a:xfrm>
                <a:off x="1359059" y="1406782"/>
                <a:ext cx="9473882" cy="3540841"/>
              </a:xfrm>
              <a:prstGeom prst="rect">
                <a:avLst/>
              </a:prstGeom>
              <a:noFill/>
            </p:spPr>
            <p:txBody>
              <a:bodyPr wrap="square" rtlCol="0">
                <a:spAutoFit/>
              </a:bodyPr>
              <a:lstStyle/>
              <a:p>
                <a:r>
                  <a:rPr lang="zh-CN" altLang="en-US" sz="2800" dirty="0"/>
                  <a:t>定义</a:t>
                </a:r>
                <a14:m>
                  <m:oMath xmlns:m="http://schemas.openxmlformats.org/officeDocument/2006/math">
                    <m:r>
                      <a:rPr lang="en-US" altLang="zh-CN" sz="2800" i="1">
                        <a:latin typeface="Cambria Math" panose="02040503050406030204" pitchFamily="18" charset="0"/>
                      </a:rPr>
                      <m:t>𝑠𝑢𝑚</m:t>
                    </m:r>
                    <m:r>
                      <a:rPr lang="en-US" altLang="zh-CN" sz="2800" i="1">
                        <a:latin typeface="Cambria Math" panose="02040503050406030204" pitchFamily="18" charset="0"/>
                      </a:rPr>
                      <m:t>[1,2……</m:t>
                    </m:r>
                    <m:r>
                      <a:rPr lang="en-US" altLang="zh-CN" sz="2800" i="1">
                        <a:latin typeface="Cambria Math" panose="02040503050406030204" pitchFamily="18" charset="0"/>
                      </a:rPr>
                      <m:t>𝑛</m:t>
                    </m:r>
                    <m:r>
                      <a:rPr lang="en-US" altLang="zh-CN" sz="2800" i="1">
                        <a:latin typeface="Cambria Math" panose="02040503050406030204" pitchFamily="18" charset="0"/>
                      </a:rPr>
                      <m:t>]</m:t>
                    </m:r>
                    <m:r>
                      <a:rPr lang="zh-CN" altLang="en-US" sz="2800" i="1">
                        <a:latin typeface="Cambria Math" panose="02040503050406030204" pitchFamily="18" charset="0"/>
                      </a:rPr>
                      <m:t>序列</m:t>
                    </m:r>
                  </m:oMath>
                </a14:m>
                <a:r>
                  <a:rPr lang="zh-CN" altLang="en-US" sz="2800" dirty="0"/>
                  <a:t>为</a:t>
                </a:r>
                <a14:m>
                  <m:oMath xmlns:m="http://schemas.openxmlformats.org/officeDocument/2006/math">
                    <m:r>
                      <a:rPr lang="en-US" altLang="zh-CN" sz="2800" i="1" dirty="0">
                        <a:latin typeface="Cambria Math" panose="02040503050406030204" pitchFamily="18" charset="0"/>
                      </a:rPr>
                      <m:t>𝑎</m:t>
                    </m:r>
                    <m:r>
                      <a:rPr lang="en-US" altLang="zh-CN" sz="2800" i="1" dirty="0">
                        <a:latin typeface="Cambria Math" panose="02040503050406030204" pitchFamily="18" charset="0"/>
                      </a:rPr>
                      <m:t>[1,2…..</m:t>
                    </m:r>
                    <m:r>
                      <a:rPr lang="en-US" altLang="zh-CN" sz="2800" i="1" dirty="0">
                        <a:latin typeface="Cambria Math" panose="02040503050406030204" pitchFamily="18" charset="0"/>
                      </a:rPr>
                      <m:t>𝑛</m:t>
                    </m:r>
                    <m:r>
                      <a:rPr lang="en-US" altLang="zh-CN" sz="2800" i="1" dirty="0">
                        <a:latin typeface="Cambria Math" panose="02040503050406030204" pitchFamily="18" charset="0"/>
                      </a:rPr>
                      <m:t>]</m:t>
                    </m:r>
                    <m:r>
                      <a:rPr lang="zh-CN" altLang="en-US" sz="2800" i="1" dirty="0">
                        <a:latin typeface="Cambria Math" panose="02040503050406030204" pitchFamily="18" charset="0"/>
                      </a:rPr>
                      <m:t>的</m:t>
                    </m:r>
                  </m:oMath>
                </a14:m>
                <a:r>
                  <a:rPr lang="zh-CN" altLang="en-US" sz="2800" dirty="0"/>
                  <a:t>前缀，即：</a:t>
                </a:r>
                <a:endParaRPr lang="en-US" altLang="zh-CN" sz="2800" dirty="0"/>
              </a:p>
              <a:p>
                <a:endParaRPr lang="en-US" altLang="zh-CN" sz="2800" dirty="0"/>
              </a:p>
              <a:p>
                <a:r>
                  <a:rPr lang="zh-CN" altLang="en-US" sz="2800" dirty="0"/>
                  <a:t>     </a:t>
                </a:r>
                <a:r>
                  <a:rPr lang="en-US" altLang="zh-CN" sz="2800" dirty="0"/>
                  <a:t>	</a:t>
                </a:r>
                <a14:m>
                  <m:oMath xmlns:m="http://schemas.openxmlformats.org/officeDocument/2006/math">
                    <m:r>
                      <a:rPr lang="en-US" altLang="zh-CN" sz="2800" i="1">
                        <a:latin typeface="Cambria Math" panose="02040503050406030204" pitchFamily="18" charset="0"/>
                      </a:rPr>
                      <m:t>𝑠𝑢𝑚</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 </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𝑥</m:t>
                        </m:r>
                      </m:sup>
                      <m:e>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𝑖</m:t>
                        </m:r>
                        <m:r>
                          <a:rPr lang="en-US" altLang="zh-CN" sz="2800" i="1">
                            <a:latin typeface="Cambria Math" panose="02040503050406030204" pitchFamily="18" charset="0"/>
                          </a:rPr>
                          <m:t>]</m:t>
                        </m:r>
                      </m:e>
                    </m:nary>
                  </m:oMath>
                </a14:m>
                <a:endParaRPr lang="en-US" altLang="zh-CN" sz="2800" dirty="0"/>
              </a:p>
              <a:p>
                <a:endParaRPr lang="en-US" altLang="zh-CN" sz="2800" dirty="0"/>
              </a:p>
              <a:p>
                <a:r>
                  <a:rPr lang="zh-CN" altLang="en-US" sz="2800" dirty="0"/>
                  <a:t>则可以将转移方程简化为：</a:t>
                </a:r>
                <a:endParaRPr lang="en-US" altLang="zh-CN" sz="2800" dirty="0"/>
              </a:p>
              <a:p>
                <a:endParaRPr lang="en-US" altLang="zh-CN" sz="2800" dirty="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𝑑𝑝</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m:rPr>
                          <m:sty m:val="p"/>
                        </m:rPr>
                        <a:rPr lang="en-US" altLang="zh-CN" sz="2800">
                          <a:latin typeface="Cambria Math" panose="02040503050406030204" pitchFamily="18" charset="0"/>
                        </a:rPr>
                        <m:t>min</m:t>
                      </m:r>
                      <m:r>
                        <a:rPr lang="en-US" altLang="zh-CN" sz="2800" i="1">
                          <a:latin typeface="Cambria Math" panose="02040503050406030204" pitchFamily="18" charset="0"/>
                        </a:rPr>
                        <m:t>⁡{</m:t>
                      </m:r>
                      <m:r>
                        <a:rPr lang="en-US" altLang="zh-CN" sz="2800" i="1">
                          <a:latin typeface="Cambria Math" panose="02040503050406030204" pitchFamily="18" charset="0"/>
                        </a:rPr>
                        <m:t>𝑑𝑝</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𝑘</m:t>
                          </m:r>
                        </m:e>
                      </m:d>
                      <m:r>
                        <a:rPr lang="en-US" altLang="zh-CN" sz="2800" i="1">
                          <a:latin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m:t>
                          </m:r>
                          <m:r>
                            <a:rPr lang="en-US" altLang="zh-CN" sz="2800" i="1" dirty="0">
                              <a:latin typeface="Cambria Math" panose="02040503050406030204" pitchFamily="18" charset="0"/>
                            </a:rPr>
                            <m:t>𝑠𝑢𝑚</m:t>
                          </m:r>
                          <m:d>
                            <m:dPr>
                              <m:begChr m:val="["/>
                              <m:endChr m:val="]"/>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𝑥</m:t>
                              </m:r>
                            </m:e>
                          </m:d>
                          <m:r>
                            <a:rPr lang="en-US" altLang="zh-CN" sz="2800" i="1" dirty="0">
                              <a:latin typeface="Cambria Math" panose="02040503050406030204" pitchFamily="18" charset="0"/>
                            </a:rPr>
                            <m:t>−</m:t>
                          </m:r>
                          <m:r>
                            <a:rPr lang="en-US" altLang="zh-CN" sz="2800" i="1" dirty="0">
                              <a:latin typeface="Cambria Math" panose="02040503050406030204" pitchFamily="18" charset="0"/>
                            </a:rPr>
                            <m:t>𝑠𝑢𝑚</m:t>
                          </m:r>
                          <m:r>
                            <a:rPr lang="en-US" altLang="zh-CN" sz="2800" i="1" dirty="0">
                              <a:latin typeface="Cambria Math" panose="02040503050406030204" pitchFamily="18" charset="0"/>
                            </a:rPr>
                            <m:t>[</m:t>
                          </m:r>
                          <m:r>
                            <a:rPr lang="en-US" altLang="zh-CN" sz="2800" i="1" dirty="0">
                              <a:latin typeface="Cambria Math" panose="02040503050406030204" pitchFamily="18" charset="0"/>
                            </a:rPr>
                            <m:t>𝑘</m:t>
                          </m:r>
                          <m:r>
                            <a:rPr lang="en-US" altLang="zh-CN" sz="2800" i="1" dirty="0">
                              <a:latin typeface="Cambria Math" panose="02040503050406030204" pitchFamily="18" charset="0"/>
                            </a:rPr>
                            <m:t>])</m:t>
                          </m:r>
                        </m:e>
                        <m:sup>
                          <m:r>
                            <a:rPr lang="en-US" altLang="zh-CN" sz="2800" i="1" dirty="0">
                              <a:latin typeface="Cambria Math" panose="02040503050406030204" pitchFamily="18" charset="0"/>
                            </a:rPr>
                            <m:t>2</m:t>
                          </m:r>
                        </m:sup>
                      </m:sSup>
                      <m:r>
                        <a:rPr lang="en-US" altLang="zh-CN" sz="2800" i="1" dirty="0">
                          <a:latin typeface="Cambria Math" panose="02040503050406030204" pitchFamily="18" charset="0"/>
                        </a:rPr>
                        <m:t>+</m:t>
                      </m:r>
                      <m:r>
                        <a:rPr lang="en-US" altLang="zh-CN" sz="2800" i="1" dirty="0">
                          <a:latin typeface="Cambria Math" panose="02040503050406030204" pitchFamily="18" charset="0"/>
                        </a:rPr>
                        <m:t>𝑀</m:t>
                      </m:r>
                      <m:r>
                        <a:rPr lang="en-US" altLang="zh-CN" sz="2800" i="1">
                          <a:latin typeface="Cambria Math" panose="02040503050406030204" pitchFamily="18" charset="0"/>
                        </a:rPr>
                        <m:t>}</m:t>
                      </m:r>
                    </m:oMath>
                  </m:oMathPara>
                </a14:m>
                <a:endParaRPr lang="en-US" altLang="zh-CN" sz="2800" dirty="0"/>
              </a:p>
              <a:p>
                <a:endParaRPr lang="zh-CN" altLang="en-US" sz="2800" dirty="0"/>
              </a:p>
            </p:txBody>
          </p:sp>
        </mc:Choice>
        <mc:Fallback xmlns="">
          <p:sp>
            <p:nvSpPr>
              <p:cNvPr id="3" name="文本框 2">
                <a:extLst>
                  <a:ext uri="{FF2B5EF4-FFF2-40B4-BE49-F238E27FC236}">
                    <a16:creationId xmlns:a16="http://schemas.microsoft.com/office/drawing/2014/main" id="{86622F57-B9EC-4627-8160-2999BC4B9C6D}"/>
                  </a:ext>
                </a:extLst>
              </p:cNvPr>
              <p:cNvSpPr txBox="1">
                <a:spLocks noRot="1" noChangeAspect="1" noMove="1" noResize="1" noEditPoints="1" noAdjustHandles="1" noChangeArrowheads="1" noChangeShapeType="1" noTextEdit="1"/>
              </p:cNvSpPr>
              <p:nvPr/>
            </p:nvSpPr>
            <p:spPr>
              <a:xfrm>
                <a:off x="1359059" y="1406782"/>
                <a:ext cx="9473882" cy="3540841"/>
              </a:xfrm>
              <a:prstGeom prst="rect">
                <a:avLst/>
              </a:prstGeom>
              <a:blipFill>
                <a:blip r:embed="rId5"/>
                <a:stretch>
                  <a:fillRect l="-1351" t="-1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721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24BF876-FE90-47FD-B53A-B0A8D84037FD}"/>
              </a:ext>
            </a:extLst>
          </p:cNvPr>
          <p:cNvSpPr txBox="1"/>
          <p:nvPr/>
        </p:nvSpPr>
        <p:spPr>
          <a:xfrm>
            <a:off x="1076960" y="617281"/>
            <a:ext cx="7457440" cy="5191125"/>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5931385-2039-4CCE-B9AD-EE9182F75B47}"/>
                  </a:ext>
                </a:extLst>
              </p:cNvPr>
              <p:cNvSpPr txBox="1"/>
              <p:nvPr/>
            </p:nvSpPr>
            <p:spPr>
              <a:xfrm>
                <a:off x="1452880" y="1290320"/>
                <a:ext cx="8290560" cy="2677656"/>
              </a:xfrm>
              <a:prstGeom prst="rect">
                <a:avLst/>
              </a:prstGeom>
              <a:noFill/>
            </p:spPr>
            <p:txBody>
              <a:bodyPr wrap="square" rtlCol="0">
                <a:spAutoFit/>
              </a:bodyPr>
              <a:lstStyle/>
              <a:p>
                <a:endParaRPr lang="en-US" altLang="zh-CN" sz="2400" dirty="0"/>
              </a:p>
              <a:p>
                <a:endParaRPr lang="en-US" altLang="zh-CN" sz="2400" dirty="0"/>
              </a:p>
              <a:p>
                <a:r>
                  <a:rPr lang="zh-CN" altLang="en-US" sz="2400" dirty="0"/>
                  <a:t>在上述转移方程下，</a:t>
                </a:r>
                <a14:m>
                  <m:oMath xmlns:m="http://schemas.openxmlformats.org/officeDocument/2006/math">
                    <m:r>
                      <a:rPr lang="en-US" altLang="zh-CN" sz="2400" i="1">
                        <a:latin typeface="Cambria Math" panose="02040503050406030204" pitchFamily="18" charset="0"/>
                      </a:rPr>
                      <m:t>𝑑𝑝</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zh-CN" altLang="en-US" sz="2400" i="1">
                        <a:latin typeface="Cambria Math" panose="02040503050406030204" pitchFamily="18" charset="0"/>
                      </a:rPr>
                      <m:t>所表示</m:t>
                    </m:r>
                  </m:oMath>
                </a14:m>
                <a:r>
                  <a:rPr lang="zh-CN" altLang="en-US" sz="2400" dirty="0"/>
                  <a:t>的就是将这个序列进行划分所需要的最小花费。</a:t>
                </a:r>
                <a:endParaRPr lang="en-US" altLang="zh-CN" sz="2400" dirty="0"/>
              </a:p>
              <a:p>
                <a:r>
                  <a:rPr lang="zh-CN" altLang="en-US" sz="2400" dirty="0"/>
                  <a:t>接下来，我们对问题进行分析转化，我们考虑对于</a:t>
                </a:r>
                <a14:m>
                  <m:oMath xmlns:m="http://schemas.openxmlformats.org/officeDocument/2006/math">
                    <m:r>
                      <a:rPr lang="en-US" altLang="zh-CN" sz="2400" i="1">
                        <a:latin typeface="Cambria Math" panose="02040503050406030204" pitchFamily="18" charset="0"/>
                      </a:rPr>
                      <m:t>𝑑𝑝</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zh-CN" altLang="en-US" sz="2400" i="1">
                        <a:latin typeface="Cambria Math" panose="02040503050406030204" pitchFamily="18" charset="0"/>
                      </a:rPr>
                      <m:t>，</m:t>
                    </m:r>
                  </m:oMath>
                </a14:m>
                <a:r>
                  <a:rPr lang="zh-CN" altLang="en-US" sz="2400" dirty="0"/>
                  <a:t>它的决策点具备怎样的性质。</a:t>
                </a:r>
                <a:endParaRPr lang="en-US" altLang="zh-CN" sz="2400" dirty="0"/>
              </a:p>
              <a:p>
                <a:endParaRPr lang="zh-CN" altLang="en-US" sz="2400" dirty="0"/>
              </a:p>
            </p:txBody>
          </p:sp>
        </mc:Choice>
        <mc:Fallback xmlns="">
          <p:sp>
            <p:nvSpPr>
              <p:cNvPr id="4" name="文本框 3">
                <a:extLst>
                  <a:ext uri="{FF2B5EF4-FFF2-40B4-BE49-F238E27FC236}">
                    <a16:creationId xmlns:a16="http://schemas.microsoft.com/office/drawing/2014/main" id="{05931385-2039-4CCE-B9AD-EE9182F75B47}"/>
                  </a:ext>
                </a:extLst>
              </p:cNvPr>
              <p:cNvSpPr txBox="1">
                <a:spLocks noRot="1" noChangeAspect="1" noMove="1" noResize="1" noEditPoints="1" noAdjustHandles="1" noChangeArrowheads="1" noChangeShapeType="1" noTextEdit="1"/>
              </p:cNvSpPr>
              <p:nvPr/>
            </p:nvSpPr>
            <p:spPr>
              <a:xfrm>
                <a:off x="1452880" y="1290320"/>
                <a:ext cx="8290560" cy="2677656"/>
              </a:xfrm>
              <a:prstGeom prst="rect">
                <a:avLst/>
              </a:prstGeom>
              <a:blipFill>
                <a:blip r:embed="rId5"/>
                <a:stretch>
                  <a:fillRect l="-1103" r="-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793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A8EED3-9467-4C47-A491-41AF7533FA4A}"/>
                  </a:ext>
                </a:extLst>
              </p:cNvPr>
              <p:cNvSpPr txBox="1"/>
              <p:nvPr/>
            </p:nvSpPr>
            <p:spPr>
              <a:xfrm>
                <a:off x="542936" y="1367523"/>
                <a:ext cx="9531043" cy="461665"/>
              </a:xfrm>
              <a:prstGeom prst="rect">
                <a:avLst/>
              </a:prstGeom>
              <a:noFill/>
            </p:spPr>
            <p:txBody>
              <a:bodyPr wrap="square" rtlCol="0">
                <a:spAutoFit/>
              </a:bodyPr>
              <a:lstStyle/>
              <a:p>
                <a:r>
                  <a:rPr lang="zh-CN" altLang="en-US" sz="2400" dirty="0"/>
                  <a:t>对于</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𝑥</m:t>
                    </m:r>
                  </m:oMath>
                </a14:m>
                <a:r>
                  <a:rPr lang="zh-CN" altLang="en-US" sz="2400" dirty="0"/>
                  <a:t>，我们分析若</a:t>
                </a:r>
                <a14:m>
                  <m:oMath xmlns:m="http://schemas.openxmlformats.org/officeDocument/2006/math">
                    <m:r>
                      <a:rPr lang="en-US" altLang="zh-CN" sz="2400" b="0" i="1" smtClean="0">
                        <a:latin typeface="Cambria Math" panose="02040503050406030204" pitchFamily="18" charset="0"/>
                      </a:rPr>
                      <m:t>𝑎</m:t>
                    </m:r>
                  </m:oMath>
                </a14:m>
                <a:r>
                  <a:rPr lang="zh-CN" altLang="en-US" sz="2400" dirty="0"/>
                  <a:t>是</a:t>
                </a:r>
                <a14:m>
                  <m:oMath xmlns:m="http://schemas.openxmlformats.org/officeDocument/2006/math">
                    <m:r>
                      <a:rPr lang="en-US" altLang="zh-CN" sz="2400" b="0" i="1" dirty="0" smtClean="0">
                        <a:latin typeface="Cambria Math" panose="02040503050406030204" pitchFamily="18" charset="0"/>
                      </a:rPr>
                      <m:t>𝑑𝑝</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oMath>
                </a14:m>
                <a:r>
                  <a:rPr lang="zh-CN" altLang="en-US" sz="2400" dirty="0"/>
                  <a:t>的转移点，应有怎样的性质：</a:t>
                </a:r>
              </a:p>
            </p:txBody>
          </p:sp>
        </mc:Choice>
        <mc:Fallback xmlns="">
          <p:sp>
            <p:nvSpPr>
              <p:cNvPr id="2" name="文本框 1">
                <a:extLst>
                  <a:ext uri="{FF2B5EF4-FFF2-40B4-BE49-F238E27FC236}">
                    <a16:creationId xmlns:a16="http://schemas.microsoft.com/office/drawing/2014/main" id="{66A8EED3-9467-4C47-A491-41AF7533FA4A}"/>
                  </a:ext>
                </a:extLst>
              </p:cNvPr>
              <p:cNvSpPr txBox="1">
                <a:spLocks noRot="1" noChangeAspect="1" noMove="1" noResize="1" noEditPoints="1" noAdjustHandles="1" noChangeArrowheads="1" noChangeShapeType="1" noTextEdit="1"/>
              </p:cNvSpPr>
              <p:nvPr/>
            </p:nvSpPr>
            <p:spPr>
              <a:xfrm>
                <a:off x="542936" y="1367523"/>
                <a:ext cx="9531043" cy="461665"/>
              </a:xfrm>
              <a:prstGeom prst="rect">
                <a:avLst/>
              </a:prstGeom>
              <a:blipFill>
                <a:blip r:embed="rId5"/>
                <a:stretch>
                  <a:fillRect l="-959"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3855038-DE0A-41EB-BCD3-81D72AC601BF}"/>
                  </a:ext>
                </a:extLst>
              </p:cNvPr>
              <p:cNvSpPr txBox="1"/>
              <p:nvPr/>
            </p:nvSpPr>
            <p:spPr>
              <a:xfrm>
                <a:off x="416561" y="2236966"/>
                <a:ext cx="11694160" cy="310719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m:t>
                          </m:r>
                          <m:r>
                            <a:rPr lang="en-US" altLang="zh-CN" sz="2400" i="1" dirty="0">
                              <a:latin typeface="Cambria Math" panose="02040503050406030204" pitchFamily="18" charset="0"/>
                            </a:rPr>
                            <m:t>𝑠𝑢𝑚</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𝑥</m:t>
                              </m:r>
                            </m:e>
                          </m:d>
                          <m:r>
                            <a:rPr lang="en-US" altLang="zh-CN" sz="2400" i="1" dirty="0">
                              <a:latin typeface="Cambria Math" panose="02040503050406030204" pitchFamily="18" charset="0"/>
                            </a:rPr>
                            <m:t>−</m:t>
                          </m:r>
                          <m:r>
                            <a:rPr lang="en-US" altLang="zh-CN" sz="2400" i="1" dirty="0">
                              <a:latin typeface="Cambria Math" panose="02040503050406030204" pitchFamily="18" charset="0"/>
                            </a:rPr>
                            <m:t>𝑠𝑢𝑚</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𝑎</m:t>
                          </m:r>
                          <m:r>
                            <a:rPr lang="en-US" altLang="zh-CN" sz="2400" i="1" dirty="0">
                              <a:latin typeface="Cambria Math" panose="02040503050406030204" pitchFamily="18" charset="0"/>
                            </a:rPr>
                            <m:t>])</m:t>
                          </m:r>
                        </m:e>
                        <m:sup>
                          <m:r>
                            <a:rPr lang="en-US" altLang="zh-CN" sz="2400" i="1" dirty="0">
                              <a:latin typeface="Cambria Math" panose="02040503050406030204" pitchFamily="18" charset="0"/>
                            </a:rPr>
                            <m:t>2</m:t>
                          </m:r>
                        </m:sup>
                      </m:sSup>
                      <m:r>
                        <a:rPr lang="en-US" altLang="zh-CN" sz="2400" i="1" dirty="0">
                          <a:latin typeface="Cambria Math" panose="02040503050406030204" pitchFamily="18" charset="0"/>
                        </a:rPr>
                        <m:t>+</m:t>
                      </m:r>
                      <m:r>
                        <a:rPr lang="en-US" altLang="zh-CN" sz="2400" i="1" dirty="0">
                          <a:latin typeface="Cambria Math" panose="02040503050406030204" pitchFamily="18" charset="0"/>
                        </a:rPr>
                        <m:t>𝑀</m:t>
                      </m:r>
                      <m:r>
                        <a:rPr lang="en-US" altLang="zh-CN" sz="2400" b="0" i="0" dirty="0" smtClean="0">
                          <a:latin typeface="Cambria Math" panose="02040503050406030204" pitchFamily="18" charset="0"/>
                        </a:rPr>
                        <m:t>&lt;</m:t>
                      </m:r>
                      <m:r>
                        <a:rPr lang="en-US" altLang="zh-CN" sz="2400" b="0" i="1" dirty="0" smtClean="0">
                          <a:latin typeface="Cambria Math" panose="02040503050406030204" pitchFamily="18" charset="0"/>
                        </a:rPr>
                        <m:t>𝑑𝑝</m:t>
                      </m:r>
                      <m:d>
                        <m:dPr>
                          <m:begChr m:val="["/>
                          <m:end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𝑏</m:t>
                          </m:r>
                        </m:e>
                      </m:d>
                      <m:r>
                        <a:rPr lang="en-US" altLang="zh-CN" sz="2400" b="0" i="1" dirty="0" smtClean="0">
                          <a:latin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m:t>
                          </m:r>
                          <m:r>
                            <a:rPr lang="en-US" altLang="zh-CN" sz="2400" i="1" dirty="0">
                              <a:latin typeface="Cambria Math" panose="02040503050406030204" pitchFamily="18" charset="0"/>
                            </a:rPr>
                            <m:t>𝑠𝑢𝑚</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𝑥</m:t>
                              </m:r>
                            </m:e>
                          </m:d>
                          <m:r>
                            <a:rPr lang="en-US" altLang="zh-CN" sz="2400" i="1" dirty="0">
                              <a:latin typeface="Cambria Math" panose="02040503050406030204" pitchFamily="18" charset="0"/>
                            </a:rPr>
                            <m:t>−</m:t>
                          </m:r>
                          <m:r>
                            <a:rPr lang="en-US" altLang="zh-CN" sz="2400" i="1" dirty="0">
                              <a:latin typeface="Cambria Math" panose="02040503050406030204" pitchFamily="18" charset="0"/>
                            </a:rPr>
                            <m:t>𝑠𝑢𝑚</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𝑏</m:t>
                          </m:r>
                          <m:r>
                            <a:rPr lang="en-US" altLang="zh-CN" sz="2400" i="1" dirty="0">
                              <a:latin typeface="Cambria Math" panose="02040503050406030204" pitchFamily="18" charset="0"/>
                            </a:rPr>
                            <m:t>])</m:t>
                          </m:r>
                        </m:e>
                        <m:sup>
                          <m:r>
                            <a:rPr lang="en-US" altLang="zh-CN" sz="2400" i="1" dirty="0">
                              <a:latin typeface="Cambria Math" panose="02040503050406030204" pitchFamily="18" charset="0"/>
                            </a:rPr>
                            <m:t>2</m:t>
                          </m:r>
                        </m:sup>
                      </m:sSup>
                      <m:r>
                        <a:rPr lang="en-US" altLang="zh-CN" sz="2400" i="1" dirty="0">
                          <a:latin typeface="Cambria Math" panose="02040503050406030204" pitchFamily="18" charset="0"/>
                        </a:rPr>
                        <m:t>+</m:t>
                      </m:r>
                      <m:r>
                        <a:rPr lang="en-US" altLang="zh-CN" sz="2400" i="1" dirty="0">
                          <a:latin typeface="Cambria Math" panose="02040503050406030204" pitchFamily="18" charset="0"/>
                        </a:rPr>
                        <m:t>𝑀</m:t>
                      </m:r>
                    </m:oMath>
                  </m:oMathPara>
                </a14:m>
                <a:endParaRPr lang="en-US" altLang="zh-CN" sz="2400" dirty="0"/>
              </a:p>
              <a:p>
                <a:pPr algn="ctr"/>
                <a:endParaRPr lang="en-US" altLang="zh-CN" sz="2400" dirty="0"/>
              </a:p>
              <a:p>
                <a:pPr algn="ctr"/>
                <a:endParaRPr lang="en-US" altLang="zh-CN" sz="2400" dirty="0"/>
              </a:p>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i="1">
                              <a:latin typeface="Cambria Math" panose="02040503050406030204" pitchFamily="18" charset="0"/>
                            </a:rPr>
                            <m:t>𝑠𝑢𝑚</m:t>
                          </m:r>
                          <m:r>
                            <a:rPr lang="en-US" altLang="zh-CN" sz="2400" i="1">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𝑠𝑢𝑚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𝑠𝑢𝑚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&lt;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𝑏</m:t>
                          </m:r>
                        </m:e>
                      </m:d>
                      <m:r>
                        <a:rPr lang="en-US" altLang="zh-CN" sz="2400" i="1">
                          <a:latin typeface="Cambria Math" panose="02040503050406030204" pitchFamily="18" charset="0"/>
                        </a:rPr>
                        <m:t>+ </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r>
                            <a:rPr lang="en-US" altLang="zh-CN" sz="2400" i="1">
                              <a:latin typeface="Cambria Math" panose="02040503050406030204" pitchFamily="18" charset="0"/>
                            </a:rPr>
                            <m:t>𝑠𝑢𝑚</m:t>
                          </m:r>
                          <m:r>
                            <a:rPr lang="en-US" altLang="zh-CN" sz="2400" i="1">
                              <a:latin typeface="Cambria Math" panose="02040503050406030204" pitchFamily="18" charset="0"/>
                            </a:rPr>
                            <m:t>[</m:t>
                          </m:r>
                          <m:r>
                            <a:rPr lang="en-US" altLang="zh-CN" sz="2400" b="0" i="1" smtClean="0">
                              <a:latin typeface="Cambria Math" panose="02040503050406030204" pitchFamily="18" charset="0"/>
                            </a:rPr>
                            <m:t>𝑏</m:t>
                          </m:r>
                          <m:r>
                            <a:rPr lang="en-US" altLang="zh-CN" sz="2400" i="1">
                              <a:latin typeface="Cambria Math" panose="02040503050406030204" pitchFamily="18" charset="0"/>
                            </a:rPr>
                            <m:t>])</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−2∗</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𝑏</m:t>
                          </m:r>
                        </m:e>
                      </m:d>
                      <m:r>
                        <a:rPr lang="en-US" altLang="zh-CN" sz="2400" i="1">
                          <a:latin typeface="Cambria Math" panose="02040503050406030204" pitchFamily="18" charset="0"/>
                        </a:rPr>
                        <m:t>∗</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oMath>
                  </m:oMathPara>
                </a14:m>
                <a:endParaRPr lang="en-US" altLang="zh-CN" sz="2400" dirty="0"/>
              </a:p>
              <a:p>
                <a:pPr algn="ctr"/>
                <a:endParaRPr lang="en-US" altLang="zh-CN" sz="2400" dirty="0"/>
              </a:p>
              <a:p>
                <a:pPr algn="ctr"/>
                <a:endParaRPr lang="en-US" altLang="zh-CN" sz="2400" dirty="0"/>
              </a:p>
              <a:p>
                <a:pPr algn="ct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e>
                              </m:d>
                            </m:e>
                            <m:sup>
                              <m:r>
                                <a:rPr lang="en-US" altLang="zh-CN" sz="2400" i="1">
                                  <a:latin typeface="Cambria Math" panose="02040503050406030204" pitchFamily="18" charset="0"/>
                                </a:rPr>
                                <m:t>2</m:t>
                              </m:r>
                            </m:sup>
                          </m:sSup>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𝑏</m:t>
                              </m:r>
                            </m:e>
                          </m:d>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𝑏</m:t>
                                      </m:r>
                                    </m:e>
                                  </m:d>
                                </m:e>
                              </m:d>
                            </m:e>
                            <m:sup>
                              <m:r>
                                <a:rPr lang="en-US" altLang="zh-CN" sz="2400" i="1">
                                  <a:latin typeface="Cambria Math" panose="02040503050406030204" pitchFamily="18" charset="0"/>
                                </a:rPr>
                                <m:t>2</m:t>
                              </m:r>
                            </m:sup>
                          </m:sSup>
                        </m:e>
                      </m:d>
                      <m:r>
                        <a:rPr lang="en-US" altLang="zh-CN" sz="2400" b="0" i="1" smtClean="0">
                          <a:latin typeface="Cambria Math" panose="02040503050406030204" pitchFamily="18" charset="0"/>
                        </a:rPr>
                        <m:t>&lt;2∗</m:t>
                      </m:r>
                      <m:r>
                        <a:rPr lang="en-US" altLang="zh-CN" sz="2400" b="0" i="1" smtClean="0">
                          <a:latin typeface="Cambria Math" panose="02040503050406030204" pitchFamily="18" charset="0"/>
                        </a:rPr>
                        <m:t>𝑠𝑢𝑚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𝑠𝑢𝑚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𝑠𝑢𝑚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𝑏</m:t>
                              </m:r>
                            </m:e>
                          </m:d>
                        </m:e>
                      </m:d>
                    </m:oMath>
                  </m:oMathPara>
                </a14:m>
                <a:endParaRPr lang="en-US" altLang="zh-CN" sz="2400" b="0" dirty="0"/>
              </a:p>
              <a:p>
                <a:pPr algn="ctr"/>
                <a:endParaRPr lang="en-US" altLang="zh-CN" sz="2400" dirty="0"/>
              </a:p>
            </p:txBody>
          </p:sp>
        </mc:Choice>
        <mc:Fallback xmlns="">
          <p:sp>
            <p:nvSpPr>
              <p:cNvPr id="3" name="文本框 2">
                <a:extLst>
                  <a:ext uri="{FF2B5EF4-FFF2-40B4-BE49-F238E27FC236}">
                    <a16:creationId xmlns:a16="http://schemas.microsoft.com/office/drawing/2014/main" id="{D3855038-DE0A-41EB-BCD3-81D72AC601BF}"/>
                  </a:ext>
                </a:extLst>
              </p:cNvPr>
              <p:cNvSpPr txBox="1">
                <a:spLocks noRot="1" noChangeAspect="1" noMove="1" noResize="1" noEditPoints="1" noAdjustHandles="1" noChangeArrowheads="1" noChangeShapeType="1" noTextEdit="1"/>
              </p:cNvSpPr>
              <p:nvPr/>
            </p:nvSpPr>
            <p:spPr>
              <a:xfrm>
                <a:off x="416561" y="2236966"/>
                <a:ext cx="11694160" cy="310719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95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0B5F33C-0453-4AC6-BA85-DA0A7DB2FA72}"/>
                  </a:ext>
                </a:extLst>
              </p:cNvPr>
              <p:cNvSpPr txBox="1"/>
              <p:nvPr/>
            </p:nvSpPr>
            <p:spPr>
              <a:xfrm>
                <a:off x="467360" y="883920"/>
                <a:ext cx="11104880" cy="4623382"/>
              </a:xfrm>
              <a:prstGeom prst="rect">
                <a:avLst/>
              </a:prstGeom>
              <a:noFill/>
            </p:spPr>
            <p:txBody>
              <a:bodyPr wrap="square" rtlCol="0">
                <a:spAutoFit/>
              </a:bodyPr>
              <a:lstStyle/>
              <a:p>
                <a:r>
                  <a:rPr lang="zh-CN" altLang="en-US" sz="2400" dirty="0"/>
                  <a:t>因为</a:t>
                </a:r>
                <a14:m>
                  <m:oMath xmlns:m="http://schemas.openxmlformats.org/officeDocument/2006/math">
                    <m:r>
                      <a:rPr lang="en-US" altLang="zh-CN" sz="2400" i="1">
                        <a:latin typeface="Cambria Math" panose="02040503050406030204" pitchFamily="18" charset="0"/>
                      </a:rPr>
                      <m:t>𝑎</m:t>
                    </m:r>
                    <m:r>
                      <a:rPr lang="en-US" altLang="zh-CN" sz="2400" i="1">
                        <a:latin typeface="Cambria Math" panose="02040503050406030204" pitchFamily="18" charset="0"/>
                      </a:rPr>
                      <m:t>&gt;</m:t>
                    </m:r>
                    <m:r>
                      <a:rPr lang="en-US" altLang="zh-CN" sz="2400" i="1">
                        <a:latin typeface="Cambria Math" panose="02040503050406030204" pitchFamily="18" charset="0"/>
                      </a:rPr>
                      <m:t>𝑏</m:t>
                    </m:r>
                    <m:r>
                      <a:rPr lang="en-US" altLang="zh-CN" sz="2400" i="1">
                        <a:latin typeface="Cambria Math" panose="02040503050406030204" pitchFamily="18" charset="0"/>
                      </a:rPr>
                      <m:t>, </m:t>
                    </m:r>
                    <m:r>
                      <a:rPr lang="zh-CN" altLang="en-US" sz="2400" i="1">
                        <a:latin typeface="Cambria Math" panose="02040503050406030204" pitchFamily="18" charset="0"/>
                      </a:rPr>
                      <m:t>所以</m:t>
                    </m:r>
                    <m:r>
                      <a:rPr lang="en-US" altLang="zh-CN" sz="2400" i="1">
                        <a:latin typeface="Cambria Math" panose="02040503050406030204" pitchFamily="18" charset="0"/>
                      </a:rPr>
                      <m:t> </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&gt;</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𝑏</m:t>
                        </m:r>
                      </m:e>
                    </m:d>
                    <m:r>
                      <a:rPr lang="en-US" altLang="zh-CN" sz="2400" i="1">
                        <a:latin typeface="Cambria Math" panose="02040503050406030204" pitchFamily="18" charset="0"/>
                      </a:rPr>
                      <m:t>,</m:t>
                    </m:r>
                    <m:r>
                      <a:rPr lang="zh-CN" altLang="en-US" sz="2400" i="1">
                        <a:latin typeface="Cambria Math" panose="02040503050406030204" pitchFamily="18" charset="0"/>
                      </a:rPr>
                      <m:t>所以</m:t>
                    </m:r>
                    <m:r>
                      <a:rPr lang="en-US" altLang="zh-CN" sz="2400" i="1">
                        <a:latin typeface="Cambria Math" panose="02040503050406030204" pitchFamily="18" charset="0"/>
                      </a:rPr>
                      <m:t>,</m:t>
                    </m:r>
                  </m:oMath>
                </a14:m>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e>
                                  </m:d>
                                </m:e>
                                <m:sup>
                                  <m:r>
                                    <a:rPr lang="en-US" altLang="zh-CN" sz="2400" i="1">
                                      <a:latin typeface="Cambria Math" panose="02040503050406030204" pitchFamily="18" charset="0"/>
                                    </a:rPr>
                                    <m:t>2</m:t>
                                  </m:r>
                                </m:sup>
                              </m:sSup>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𝑏</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𝑏</m:t>
                                          </m:r>
                                        </m:e>
                                      </m:d>
                                    </m:e>
                                  </m:d>
                                </m:e>
                                <m:sup>
                                  <m:r>
                                    <a:rPr lang="en-US" altLang="zh-CN" sz="2400" i="1">
                                      <a:latin typeface="Cambria Math" panose="02040503050406030204" pitchFamily="18" charset="0"/>
                                    </a:rPr>
                                    <m:t>2</m:t>
                                  </m:r>
                                </m:sup>
                              </m:sSup>
                            </m:e>
                          </m:d>
                        </m:num>
                        <m:den>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𝑏</m:t>
                                  </m:r>
                                </m:e>
                              </m:d>
                            </m:e>
                          </m:d>
                        </m:den>
                      </m:f>
                      <m:r>
                        <a:rPr lang="en-US" altLang="zh-CN" sz="2400" i="1">
                          <a:latin typeface="Cambria Math" panose="02040503050406030204" pitchFamily="18" charset="0"/>
                        </a:rPr>
                        <m:t>&lt;2∗</m:t>
                      </m:r>
                      <m:r>
                        <a:rPr lang="en-US" altLang="zh-CN" sz="2400" i="1">
                          <a:latin typeface="Cambria Math" panose="02040503050406030204" pitchFamily="18" charset="0"/>
                        </a:rPr>
                        <m:t>𝑠𝑢𝑚</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m:oMathPara>
                </a14:m>
                <a:endParaRPr lang="en-US" altLang="zh-CN" sz="2400" dirty="0"/>
              </a:p>
              <a:p>
                <a:pPr algn="ctr"/>
                <a:endParaRPr lang="en-US" altLang="zh-CN" sz="2400" dirty="0"/>
              </a:p>
              <a:p>
                <a:r>
                  <a:rPr lang="zh-CN" altLang="en-US" sz="2400" dirty="0"/>
                  <a:t>定义</a:t>
                </a:r>
                <a14:m>
                  <m:oMath xmlns:m="http://schemas.openxmlformats.org/officeDocument/2006/math">
                    <m:r>
                      <a:rPr lang="en-US" altLang="zh-CN" sz="2400" i="1">
                        <a:latin typeface="Cambria Math" panose="02040503050406030204" pitchFamily="18" charset="0"/>
                      </a:rPr>
                      <m:t>𝑌</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e>
                        </m:d>
                      </m:e>
                      <m:sup>
                        <m:r>
                          <a:rPr lang="en-US" altLang="zh-CN" sz="2400" i="1">
                            <a:latin typeface="Cambria Math" panose="02040503050406030204" pitchFamily="18" charset="0"/>
                          </a:rPr>
                          <m:t>2</m:t>
                        </m:r>
                      </m:sup>
                    </m:sSup>
                    <m:r>
                      <a:rPr lang="en-US" altLang="zh-CN" sz="2400" i="1">
                        <a:latin typeface="Cambria Math" panose="02040503050406030204" pitchFamily="18" charset="0"/>
                      </a:rPr>
                      <m:t>, </m:t>
                    </m:r>
                    <m:r>
                      <a:rPr lang="en-US" altLang="zh-CN" sz="2400" i="1">
                        <a:latin typeface="Cambria Math" panose="02040503050406030204" pitchFamily="18" charset="0"/>
                      </a:rPr>
                      <m:t>𝑋</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r>
                      <a:rPr lang="en-US" altLang="zh-CN" sz="2400" i="1">
                        <a:latin typeface="Cambria Math" panose="02040503050406030204" pitchFamily="18" charset="0"/>
                      </a:rPr>
                      <m:t>𝑠𝑢𝑚</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r>
                  <a:rPr lang="zh-CN" altLang="en-US" sz="2400" dirty="0"/>
                  <a:t>，那么上式可改写为：</a:t>
                </a:r>
                <a:endParaRPr lang="en-US" altLang="zh-CN" sz="2400" dirty="0"/>
              </a:p>
              <a:p>
                <a:endParaRPr lang="en-US" altLang="zh-CN" sz="2400" dirty="0"/>
              </a:p>
              <a:p>
                <a:pPr algn="ct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𝑏</m:t>
                          </m:r>
                          <m:r>
                            <a:rPr lang="en-US" altLang="zh-CN" sz="2400" i="1">
                              <a:latin typeface="Cambria Math" panose="02040503050406030204" pitchFamily="18" charset="0"/>
                            </a:rPr>
                            <m:t>,</m:t>
                          </m:r>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e>
                      </m:d>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𝑌</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num>
                        <m:den>
                          <m:r>
                            <a:rPr lang="en-US" altLang="zh-CN" sz="2400" i="1">
                              <a:latin typeface="Cambria Math" panose="02040503050406030204" pitchFamily="18" charset="0"/>
                            </a:rPr>
                            <m:t>𝑋</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den>
                      </m:f>
                      <m:r>
                        <a:rPr lang="en-US" altLang="zh-CN" sz="2400" i="1">
                          <a:latin typeface="Cambria Math" panose="02040503050406030204" pitchFamily="18" charset="0"/>
                        </a:rPr>
                        <m:t>&lt;2∗</m:t>
                      </m:r>
                      <m:r>
                        <a:rPr lang="en-US" altLang="zh-CN" sz="2400" i="1">
                          <a:latin typeface="Cambria Math" panose="02040503050406030204" pitchFamily="18" charset="0"/>
                        </a:rPr>
                        <m:t>𝑠𝑢𝑚</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m:oMathPara>
                </a14:m>
                <a:endParaRPr lang="en-US" altLang="zh-CN" sz="2400" dirty="0"/>
              </a:p>
              <a:p>
                <a:pPr algn="ctr"/>
                <a:endParaRPr lang="en-US" altLang="zh-CN" sz="2400" dirty="0"/>
              </a:p>
              <a:p>
                <a:r>
                  <a:rPr lang="zh-CN" altLang="en-US" sz="2400" dirty="0"/>
                  <a:t>一个明显的斜率公式。</a:t>
                </a:r>
                <a:endParaRPr lang="en-US" altLang="zh-CN" sz="2400" dirty="0"/>
              </a:p>
              <a:p>
                <a:endParaRPr lang="zh-CN" altLang="en-US" sz="2400" dirty="0"/>
              </a:p>
            </p:txBody>
          </p:sp>
        </mc:Choice>
        <mc:Fallback xmlns="">
          <p:sp>
            <p:nvSpPr>
              <p:cNvPr id="4" name="文本框 3">
                <a:extLst>
                  <a:ext uri="{FF2B5EF4-FFF2-40B4-BE49-F238E27FC236}">
                    <a16:creationId xmlns:a16="http://schemas.microsoft.com/office/drawing/2014/main" id="{90B5F33C-0453-4AC6-BA85-DA0A7DB2FA72}"/>
                  </a:ext>
                </a:extLst>
              </p:cNvPr>
              <p:cNvSpPr txBox="1">
                <a:spLocks noRot="1" noChangeAspect="1" noMove="1" noResize="1" noEditPoints="1" noAdjustHandles="1" noChangeArrowheads="1" noChangeShapeType="1" noTextEdit="1"/>
              </p:cNvSpPr>
              <p:nvPr/>
            </p:nvSpPr>
            <p:spPr>
              <a:xfrm>
                <a:off x="467360" y="883920"/>
                <a:ext cx="11104880" cy="4623382"/>
              </a:xfrm>
              <a:prstGeom prst="rect">
                <a:avLst/>
              </a:prstGeom>
              <a:blipFill>
                <a:blip r:embed="rId5"/>
                <a:stretch>
                  <a:fillRect l="-879" t="-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494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77273B1-15F6-431C-9D90-A9ECE6969992}"/>
                  </a:ext>
                </a:extLst>
              </p:cNvPr>
              <p:cNvSpPr txBox="1"/>
              <p:nvPr/>
            </p:nvSpPr>
            <p:spPr>
              <a:xfrm>
                <a:off x="619760" y="769680"/>
                <a:ext cx="11196319" cy="5122364"/>
              </a:xfrm>
              <a:prstGeom prst="rect">
                <a:avLst/>
              </a:prstGeom>
              <a:noFill/>
            </p:spPr>
            <p:txBody>
              <a:bodyPr wrap="square" rtlCol="0">
                <a:spAutoFit/>
              </a:bodyPr>
              <a:lstStyle/>
              <a:p>
                <a:r>
                  <a:rPr lang="zh-CN" altLang="en-US" sz="2400" dirty="0"/>
                  <a:t>关于以上推导结果的意义：</a:t>
                </a:r>
                <a:endParaRPr lang="en-US" altLang="zh-CN" sz="2400" dirty="0"/>
              </a:p>
              <a:p>
                <a:r>
                  <a:rPr lang="en-US" altLang="zh-CN" sz="2400" dirty="0"/>
                  <a:t>	</a:t>
                </a:r>
                <a:r>
                  <a:rPr lang="zh-CN" altLang="en-US" sz="2400" dirty="0"/>
                  <a:t>当我们把决策点</a:t>
                </a:r>
                <a14:m>
                  <m:oMath xmlns:m="http://schemas.openxmlformats.org/officeDocument/2006/math">
                    <m:r>
                      <a:rPr lang="en-US" altLang="zh-CN" sz="2400" b="0" i="1" smtClean="0">
                        <a:latin typeface="Cambria Math" panose="02040503050406030204" pitchFamily="18" charset="0"/>
                      </a:rPr>
                      <m:t>𝑧</m:t>
                    </m:r>
                  </m:oMath>
                </a14:m>
                <a:r>
                  <a:rPr lang="zh-CN" altLang="en-US" sz="2400" dirty="0"/>
                  <a:t>按照 </a:t>
                </a:r>
                <a14:m>
                  <m:oMath xmlns:m="http://schemas.openxmlformats.org/officeDocument/2006/math">
                    <m:r>
                      <a:rPr lang="en-US" altLang="zh-CN" sz="2400" i="1">
                        <a:latin typeface="Cambria Math" panose="02040503050406030204" pitchFamily="18" charset="0"/>
                      </a:rPr>
                      <m:t>𝑌</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e>
                        </m:d>
                      </m:e>
                      <m:sup>
                        <m:r>
                          <a:rPr lang="en-US" altLang="zh-CN" sz="2400" i="1">
                            <a:latin typeface="Cambria Math" panose="02040503050406030204" pitchFamily="18" charset="0"/>
                          </a:rPr>
                          <m:t>2</m:t>
                        </m:r>
                      </m:sup>
                    </m:sSup>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𝑋</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r>
                      <a:rPr lang="en-US" altLang="zh-CN" sz="2400" i="1">
                        <a:latin typeface="Cambria Math" panose="02040503050406030204" pitchFamily="18" charset="0"/>
                      </a:rPr>
                      <m:t>𝑠𝑢𝑚</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r>
                  <a:rPr lang="zh-CN" altLang="en-US" sz="2400" dirty="0"/>
                  <a:t>的方式定义为二维平面上的点，并定义</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zh-CN" altLang="en-US" sz="2400" i="1">
                        <a:latin typeface="Cambria Math" panose="02040503050406030204" pitchFamily="18" charset="0"/>
                      </a:rPr>
                      <m:t>两点</m:t>
                    </m:r>
                  </m:oMath>
                </a14:m>
                <a:r>
                  <a:rPr lang="zh-CN" altLang="en-US" sz="2400" dirty="0"/>
                  <a:t>的斜率函数</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𝑌</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num>
                      <m:den>
                        <m:r>
                          <a:rPr lang="en-US" altLang="zh-CN" sz="2400" i="1">
                            <a:latin typeface="Cambria Math" panose="02040503050406030204" pitchFamily="18" charset="0"/>
                          </a:rPr>
                          <m:t>𝑋</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den>
                    </m:f>
                    <m:r>
                      <a:rPr lang="en-US" altLang="zh-CN" sz="2400" i="1">
                        <a:latin typeface="Cambria Math" panose="02040503050406030204" pitchFamily="18" charset="0"/>
                      </a:rPr>
                      <m:t> </m:t>
                    </m:r>
                  </m:oMath>
                </a14:m>
                <a:r>
                  <a:rPr lang="zh-CN" altLang="en-US" sz="2400" dirty="0"/>
                  <a:t>。</a:t>
                </a:r>
                <a:endParaRPr lang="en-US" altLang="zh-CN" sz="2400" dirty="0"/>
              </a:p>
              <a:p>
                <a:endParaRPr lang="en-US" altLang="zh-CN" sz="2400" dirty="0"/>
              </a:p>
              <a:p>
                <a:endParaRPr lang="en-US" altLang="zh-CN" sz="2400" dirty="0"/>
              </a:p>
              <a:p>
                <a:r>
                  <a:rPr lang="en-US" altLang="zh-CN" sz="2400" dirty="0"/>
                  <a:t>	</a:t>
                </a:r>
                <a:r>
                  <a:rPr lang="zh-CN" altLang="en-US" sz="2400" dirty="0"/>
                  <a:t>那么我们可以看到对于当前对于</a:t>
                </a:r>
                <a14:m>
                  <m:oMath xmlns:m="http://schemas.openxmlformats.org/officeDocument/2006/math">
                    <m:r>
                      <a:rPr lang="en-US" altLang="zh-CN" sz="2400" b="0" i="1" smtClean="0">
                        <a:latin typeface="Cambria Math" panose="02040503050406030204" pitchFamily="18" charset="0"/>
                      </a:rPr>
                      <m:t>𝑥</m:t>
                    </m:r>
                  </m:oMath>
                </a14:m>
                <a:r>
                  <a:rPr lang="zh-CN" altLang="en-US" sz="2400" dirty="0"/>
                  <a:t>的转移点的选择，</a:t>
                </a:r>
                <a:endParaRPr lang="en-US" altLang="zh-CN" sz="2400" dirty="0"/>
              </a:p>
              <a:p>
                <a:r>
                  <a:rPr lang="en-US" altLang="zh-CN" sz="2400" dirty="0"/>
                  <a:t>	</a:t>
                </a:r>
                <a14:m>
                  <m:oMath xmlns:m="http://schemas.openxmlformats.org/officeDocument/2006/math">
                    <m:r>
                      <a:rPr lang="zh-CN" altLang="en-US" sz="2400" b="0" i="1" dirty="0">
                        <a:latin typeface="Cambria Math" panose="02040503050406030204" pitchFamily="18" charset="0"/>
                      </a:rPr>
                      <m:t>若</m:t>
                    </m:r>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&lt;2∗</m:t>
                    </m:r>
                    <m:r>
                      <a:rPr lang="en-US" altLang="zh-CN" sz="2400" b="0" i="1" smtClean="0">
                        <a:latin typeface="Cambria Math" panose="02040503050406030204" pitchFamily="18" charset="0"/>
                      </a:rPr>
                      <m:t>𝑠𝑢𝑚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oMath>
                </a14:m>
                <a:r>
                  <a:rPr lang="zh-CN" altLang="en-US" sz="2400" dirty="0"/>
                  <a:t> 有</a:t>
                </a:r>
                <a14:m>
                  <m:oMath xmlns:m="http://schemas.openxmlformats.org/officeDocument/2006/math">
                    <m:r>
                      <a:rPr lang="en-US" altLang="zh-CN" sz="2400" b="0" i="1" smtClean="0">
                        <a:latin typeface="Cambria Math" panose="02040503050406030204" pitchFamily="18" charset="0"/>
                      </a:rPr>
                      <m:t>𝑖</m:t>
                    </m:r>
                    <m:r>
                      <a:rPr lang="zh-CN" altLang="en-US" sz="2400" i="1">
                        <a:latin typeface="Cambria Math" panose="02040503050406030204" pitchFamily="18" charset="0"/>
                      </a:rPr>
                      <m:t>点</m:t>
                    </m:r>
                  </m:oMath>
                </a14:m>
                <a:r>
                  <a:rPr lang="zh-CN" altLang="en-US" sz="2400" dirty="0"/>
                  <a:t>转移优于</a:t>
                </a:r>
                <a14:m>
                  <m:oMath xmlns:m="http://schemas.openxmlformats.org/officeDocument/2006/math">
                    <m:r>
                      <a:rPr lang="en-US" altLang="zh-CN" sz="2400" b="0" i="1" smtClean="0">
                        <a:latin typeface="Cambria Math" panose="02040503050406030204" pitchFamily="18" charset="0"/>
                      </a:rPr>
                      <m:t>𝑗</m:t>
                    </m:r>
                    <m:r>
                      <a:rPr lang="zh-CN" altLang="en-US" sz="2400" i="1">
                        <a:latin typeface="Cambria Math" panose="02040503050406030204" pitchFamily="18" charset="0"/>
                      </a:rPr>
                      <m:t>点转移</m:t>
                    </m:r>
                    <m:r>
                      <a:rPr lang="en-US" altLang="zh-CN" sz="2400" b="0" i="1" smtClean="0">
                        <a:latin typeface="Cambria Math" panose="02040503050406030204" pitchFamily="18" charset="0"/>
                      </a:rPr>
                      <m:t>;</m:t>
                    </m:r>
                  </m:oMath>
                </a14:m>
                <a:endParaRPr lang="en-US" altLang="zh-CN" sz="2400" b="0" dirty="0"/>
              </a:p>
              <a:p>
                <a:r>
                  <a:rPr lang="en-US" altLang="zh-CN" sz="2400" dirty="0"/>
                  <a:t>	</a:t>
                </a:r>
                <a:r>
                  <a:rPr lang="zh-CN" altLang="en-US" sz="2400" dirty="0"/>
                  <a:t>若</a:t>
                </a:r>
                <a14:m>
                  <m:oMath xmlns:m="http://schemas.openxmlformats.org/officeDocument/2006/math">
                    <m:r>
                      <a:rPr lang="en-US" altLang="zh-CN" sz="2400" b="0" i="0" smtClean="0">
                        <a:latin typeface="Cambria Math" panose="02040503050406030204" pitchFamily="18" charset="0"/>
                      </a:rPr>
                      <m:t> </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zh-CN" altLang="en-US" sz="240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&gt;</m:t>
                        </m:r>
                        <m:r>
                          <a:rPr lang="en-US" altLang="zh-CN" sz="2400" i="1">
                            <a:latin typeface="Cambria Math" panose="02040503050406030204" pitchFamily="18" charset="0"/>
                          </a:rPr>
                          <m:t>𝑗</m:t>
                        </m:r>
                      </m:e>
                    </m:d>
                    <m:r>
                      <a:rPr lang="en-US" altLang="zh-CN" sz="2400" b="0" i="1" smtClean="0">
                        <a:latin typeface="Cambria Math" panose="02040503050406030204" pitchFamily="18" charset="0"/>
                      </a:rPr>
                      <m:t> </m:t>
                    </m:r>
                    <m:r>
                      <a:rPr lang="zh-CN" altLang="en-US" sz="2400" i="1">
                        <a:latin typeface="Cambria Math" panose="02040503050406030204" pitchFamily="18" charset="0"/>
                      </a:rPr>
                      <m:t>有</m:t>
                    </m:r>
                    <m:r>
                      <a:rPr lang="en-US" altLang="zh-CN" sz="2400" b="0" i="1" dirty="0" smtClean="0">
                        <a:latin typeface="Cambria Math" panose="02040503050406030204" pitchFamily="18" charset="0"/>
                      </a:rPr>
                      <m:t>𝑗</m:t>
                    </m:r>
                    <m:r>
                      <a:rPr lang="zh-CN" altLang="en-US" sz="2400" i="1" dirty="0">
                        <a:latin typeface="Cambria Math" panose="02040503050406030204" pitchFamily="18" charset="0"/>
                      </a:rPr>
                      <m:t>点</m:t>
                    </m:r>
                  </m:oMath>
                </a14:m>
                <a:r>
                  <a:rPr lang="zh-CN" altLang="en-US" sz="2400" dirty="0"/>
                  <a:t>转移优于</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点转移。</a:t>
                </a:r>
                <a:endParaRPr lang="en-US" altLang="zh-CN" sz="2400" dirty="0"/>
              </a:p>
              <a:p>
                <a:endParaRPr lang="en-US" altLang="zh-CN" sz="2400" dirty="0"/>
              </a:p>
              <a:p>
                <a:r>
                  <a:rPr lang="en-US" altLang="zh-CN" sz="2400" dirty="0"/>
                  <a:t>	(</a:t>
                </a:r>
                <a:r>
                  <a:rPr lang="zh-CN" altLang="en-US" sz="2400" dirty="0"/>
                  <a:t>请暂时记清这个证明结果，后面若干证明会反复用到这个结论。</a:t>
                </a:r>
                <a:r>
                  <a:rPr lang="en-US" altLang="zh-CN" sz="2400" dirty="0"/>
                  <a:t>)</a:t>
                </a:r>
              </a:p>
              <a:p>
                <a:endParaRPr lang="en-US" altLang="zh-CN" sz="2400" dirty="0"/>
              </a:p>
              <a:p>
                <a:endParaRPr lang="en-US" altLang="zh-CN" sz="2400" dirty="0"/>
              </a:p>
              <a:p>
                <a:endParaRPr lang="zh-CN" altLang="en-US" sz="2400" dirty="0"/>
              </a:p>
            </p:txBody>
          </p:sp>
        </mc:Choice>
        <mc:Fallback xmlns="">
          <p:sp>
            <p:nvSpPr>
              <p:cNvPr id="2" name="文本框 1">
                <a:extLst>
                  <a:ext uri="{FF2B5EF4-FFF2-40B4-BE49-F238E27FC236}">
                    <a16:creationId xmlns:a16="http://schemas.microsoft.com/office/drawing/2014/main" id="{477273B1-15F6-431C-9D90-A9ECE6969992}"/>
                  </a:ext>
                </a:extLst>
              </p:cNvPr>
              <p:cNvSpPr txBox="1">
                <a:spLocks noRot="1" noChangeAspect="1" noMove="1" noResize="1" noEditPoints="1" noAdjustHandles="1" noChangeArrowheads="1" noChangeShapeType="1" noTextEdit="1"/>
              </p:cNvSpPr>
              <p:nvPr/>
            </p:nvSpPr>
            <p:spPr>
              <a:xfrm>
                <a:off x="619760" y="769680"/>
                <a:ext cx="11196319" cy="5122364"/>
              </a:xfrm>
              <a:prstGeom prst="rect">
                <a:avLst/>
              </a:prstGeom>
              <a:blipFill>
                <a:blip r:embed="rId5"/>
                <a:stretch>
                  <a:fillRect l="-871" t="-8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8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4CFEBCE4-3EE0-41EF-AC66-69D90EB19A99}"/>
              </a:ext>
            </a:extLst>
          </p:cNvPr>
          <p:cNvSpPr txBox="1"/>
          <p:nvPr/>
        </p:nvSpPr>
        <p:spPr>
          <a:xfrm>
            <a:off x="1444646" y="2550418"/>
            <a:ext cx="8290560" cy="1384995"/>
          </a:xfrm>
          <a:prstGeom prst="rect">
            <a:avLst/>
          </a:prstGeom>
          <a:noFill/>
        </p:spPr>
        <p:txBody>
          <a:bodyPr wrap="square" rtlCol="0">
            <a:spAutoFit/>
          </a:bodyPr>
          <a:lstStyle/>
          <a:p>
            <a:r>
              <a:rPr lang="en-US" altLang="zh-CN" sz="2800" b="1" dirty="0"/>
              <a:t>	</a:t>
            </a:r>
            <a:r>
              <a:rPr lang="zh-CN" altLang="en-US" sz="2800" b="1" dirty="0"/>
              <a:t>上述的是两个决策点之间的优劣性，那么我们先推广到三个决策点，再行推广到若干个决策点。</a:t>
            </a:r>
            <a:endParaRPr lang="en-US" altLang="zh-CN" sz="2800" b="1" dirty="0"/>
          </a:p>
          <a:p>
            <a:endParaRPr lang="zh-CN" altLang="en-US" sz="2800" dirty="0"/>
          </a:p>
        </p:txBody>
      </p:sp>
    </p:spTree>
    <p:extLst>
      <p:ext uri="{BB962C8B-B14F-4D97-AF65-F5344CB8AC3E}">
        <p14:creationId xmlns:p14="http://schemas.microsoft.com/office/powerpoint/2010/main" val="151051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5374528-51A8-41B5-8F1D-6BC15874A7A5}"/>
              </a:ext>
            </a:extLst>
          </p:cNvPr>
          <p:cNvSpPr txBox="1"/>
          <p:nvPr/>
        </p:nvSpPr>
        <p:spPr>
          <a:xfrm>
            <a:off x="701040" y="769681"/>
            <a:ext cx="8509328" cy="400110"/>
          </a:xfrm>
          <a:prstGeom prst="rect">
            <a:avLst/>
          </a:prstGeom>
          <a:noFill/>
        </p:spPr>
        <p:txBody>
          <a:bodyPr wrap="square" rtlCol="0">
            <a:spAutoFit/>
          </a:bodyPr>
          <a:lstStyle/>
          <a:p>
            <a:r>
              <a:rPr lang="zh-CN" altLang="en-US" sz="2000" dirty="0"/>
              <a:t>如图所示的三个点：</a:t>
            </a:r>
          </a:p>
        </p:txBody>
      </p:sp>
      <p:pic>
        <p:nvPicPr>
          <p:cNvPr id="4" name="图片 3">
            <a:extLst>
              <a:ext uri="{FF2B5EF4-FFF2-40B4-BE49-F238E27FC236}">
                <a16:creationId xmlns:a16="http://schemas.microsoft.com/office/drawing/2014/main" id="{E4856B63-A1ED-4539-AF21-CEA4112E0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3914" y="1568398"/>
            <a:ext cx="5177483" cy="3905821"/>
          </a:xfrm>
          <a:prstGeom prst="rect">
            <a:avLst/>
          </a:prstGeom>
        </p:spPr>
      </p:pic>
    </p:spTree>
    <p:extLst>
      <p:ext uri="{BB962C8B-B14F-4D97-AF65-F5344CB8AC3E}">
        <p14:creationId xmlns:p14="http://schemas.microsoft.com/office/powerpoint/2010/main" val="184402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B4A4579-4B71-4C00-A7B5-EB1921B18696}"/>
                  </a:ext>
                </a:extLst>
              </p:cNvPr>
              <p:cNvSpPr txBox="1"/>
              <p:nvPr/>
            </p:nvSpPr>
            <p:spPr>
              <a:xfrm>
                <a:off x="1076960" y="733448"/>
                <a:ext cx="8534072" cy="4431983"/>
              </a:xfrm>
              <a:prstGeom prst="rect">
                <a:avLst/>
              </a:prstGeom>
              <a:noFill/>
            </p:spPr>
            <p:txBody>
              <a:bodyPr wrap="square" rtlCol="0">
                <a:spAutoFit/>
              </a:bodyPr>
              <a:lstStyle/>
              <a:p>
                <a:endParaRPr lang="en-US" altLang="zh-CN" dirty="0"/>
              </a:p>
              <a:p>
                <a:endParaRPr lang="en-US" altLang="zh-CN" sz="2400" dirty="0"/>
              </a:p>
              <a:p>
                <a:r>
                  <a:rPr lang="zh-CN" altLang="en-US" sz="2400" dirty="0"/>
                  <a:t>可能有三种情况：</a:t>
                </a:r>
                <a:endParaRPr lang="en-US" altLang="zh-CN" sz="2400" dirty="0"/>
              </a:p>
              <a:p>
                <a:endParaRPr lang="en-US" altLang="zh-CN" sz="2400" dirty="0"/>
              </a:p>
              <a:p>
                <a:r>
                  <a:rPr lang="en-US" altLang="zh-CN" sz="2400" b="0" dirty="0"/>
                  <a:t>    </a:t>
                </a:r>
                <a14:m>
                  <m:oMath xmlns:m="http://schemas.openxmlformats.org/officeDocument/2006/math">
                    <m:r>
                      <a:rPr lang="en-US" altLang="zh-CN" sz="2400" b="0" i="1" smtClean="0">
                        <a:latin typeface="Cambria Math" panose="02040503050406030204" pitchFamily="18" charset="0"/>
                      </a:rPr>
                      <m:t>1) 2∗</m:t>
                    </m:r>
                    <m:r>
                      <a:rPr lang="en-US" altLang="zh-CN" sz="2400" b="0" i="1" smtClean="0">
                        <a:latin typeface="Cambria Math" panose="02040503050406030204" pitchFamily="18" charset="0"/>
                      </a:rPr>
                      <m:t>𝑠𝑢𝑚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e>
                    </m:d>
                  </m:oMath>
                </a14:m>
                <a:endParaRPr lang="en-US" altLang="zh-CN" sz="2400" dirty="0"/>
              </a:p>
              <a:p>
                <a:endParaRPr lang="en-US" altLang="zh-CN" sz="2400" dirty="0"/>
              </a:p>
              <a:p>
                <a:r>
                  <a:rPr lang="en-US" altLang="zh-CN" sz="2400" dirty="0"/>
                  <a:t> </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2</m:t>
                    </m:r>
                    <m:r>
                      <a:rPr lang="en-US" altLang="zh-CN" sz="2400" i="1">
                        <a:latin typeface="Cambria Math" panose="02040503050406030204" pitchFamily="18" charset="0"/>
                      </a:rPr>
                      <m:t>)</m:t>
                    </m:r>
                    <m:r>
                      <a:rPr lang="en-US" altLang="zh-CN" sz="2400" b="0" i="1" smtClean="0">
                        <a:latin typeface="Cambria Math" panose="02040503050406030204" pitchFamily="18" charset="0"/>
                      </a:rPr>
                      <m:t> </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e>
                    </m:d>
                    <m:r>
                      <a:rPr lang="en-US" altLang="zh-CN" sz="2400" b="0" i="1" smtClean="0">
                        <a:latin typeface="Cambria Math" panose="02040503050406030204" pitchFamily="18" charset="0"/>
                      </a:rPr>
                      <m:t>&lt;</m:t>
                    </m:r>
                    <m:r>
                      <a:rPr lang="en-US" altLang="zh-CN" sz="2400" i="1">
                        <a:latin typeface="Cambria Math" panose="02040503050406030204" pitchFamily="18" charset="0"/>
                      </a:rPr>
                      <m:t>2∗</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oMath>
                </a14:m>
                <a:endParaRPr lang="en-US" altLang="zh-CN" sz="2400" dirty="0"/>
              </a:p>
              <a:p>
                <a:endParaRPr lang="en-US" altLang="zh-CN" sz="2400" dirty="0"/>
              </a:p>
              <a:p>
                <a:r>
                  <a:rPr lang="en-US" altLang="zh-CN" sz="2400" dirty="0"/>
                  <a:t>    </a:t>
                </a:r>
                <a14:m>
                  <m:oMath xmlns:m="http://schemas.openxmlformats.org/officeDocument/2006/math">
                    <m:r>
                      <a:rPr lang="en-US" altLang="zh-CN" sz="2400" i="1" dirty="0" smtClean="0">
                        <a:latin typeface="Cambria Math" panose="02040503050406030204" pitchFamily="18" charset="0"/>
                      </a:rPr>
                      <m:t>3</m:t>
                    </m:r>
                    <m:r>
                      <a:rPr lang="en-US" altLang="zh-CN" sz="2400" i="1">
                        <a:latin typeface="Cambria Math" panose="02040503050406030204" pitchFamily="18" charset="0"/>
                      </a:rPr>
                      <m:t>) </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𝑏</m:t>
                        </m:r>
                        <m:r>
                          <a:rPr lang="en-US" altLang="zh-CN" sz="2400" i="1">
                            <a:latin typeface="Cambria Math" panose="02040503050406030204" pitchFamily="18" charset="0"/>
                          </a:rPr>
                          <m:t>,</m:t>
                        </m:r>
                        <m:r>
                          <a:rPr lang="en-US" altLang="zh-CN" sz="2400" i="1">
                            <a:latin typeface="Cambria Math" panose="02040503050406030204" pitchFamily="18" charset="0"/>
                          </a:rPr>
                          <m:t>𝑐</m:t>
                        </m:r>
                      </m:e>
                    </m:d>
                    <m:r>
                      <a:rPr lang="en-US" altLang="zh-CN" sz="2400" b="0" i="1" smtClean="0">
                        <a:latin typeface="Cambria Math" panose="02040503050406030204" pitchFamily="18" charset="0"/>
                      </a:rPr>
                      <m:t>&lt;</m:t>
                    </m:r>
                    <m:r>
                      <a:rPr lang="en-US" altLang="zh-CN" sz="2400" i="1">
                        <a:latin typeface="Cambria Math" panose="02040503050406030204" pitchFamily="18" charset="0"/>
                      </a:rPr>
                      <m:t>2∗</m:t>
                    </m:r>
                    <m:r>
                      <a:rPr lang="en-US" altLang="zh-CN" sz="2400" i="1">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oMath>
                </a14:m>
                <a:endParaRPr lang="en-US" altLang="zh-CN" sz="2400" dirty="0"/>
              </a:p>
              <a:p>
                <a:r>
                  <a:rPr lang="en-US" altLang="zh-CN" dirty="0"/>
                  <a:t>    </a:t>
                </a:r>
                <a:endParaRPr lang="zh-CN" altLang="en-US" dirty="0"/>
              </a:p>
              <a:p>
                <a:endParaRPr lang="en-US" altLang="zh-CN" dirty="0"/>
              </a:p>
              <a:p>
                <a:endParaRPr lang="en-US" altLang="zh-CN" dirty="0"/>
              </a:p>
              <a:p>
                <a:endParaRPr lang="zh-CN" altLang="en-US" dirty="0"/>
              </a:p>
            </p:txBody>
          </p:sp>
        </mc:Choice>
        <mc:Fallback xmlns="">
          <p:sp>
            <p:nvSpPr>
              <p:cNvPr id="2" name="文本框 1">
                <a:extLst>
                  <a:ext uri="{FF2B5EF4-FFF2-40B4-BE49-F238E27FC236}">
                    <a16:creationId xmlns:a16="http://schemas.microsoft.com/office/drawing/2014/main" id="{CB4A4579-4B71-4C00-A7B5-EB1921B18696}"/>
                  </a:ext>
                </a:extLst>
              </p:cNvPr>
              <p:cNvSpPr txBox="1">
                <a:spLocks noRot="1" noChangeAspect="1" noMove="1" noResize="1" noEditPoints="1" noAdjustHandles="1" noChangeArrowheads="1" noChangeShapeType="1" noTextEdit="1"/>
              </p:cNvSpPr>
              <p:nvPr/>
            </p:nvSpPr>
            <p:spPr>
              <a:xfrm>
                <a:off x="1076960" y="733448"/>
                <a:ext cx="8534072" cy="4431983"/>
              </a:xfrm>
              <a:prstGeom prst="rect">
                <a:avLst/>
              </a:prstGeom>
              <a:blipFill>
                <a:blip r:embed="rId5"/>
                <a:stretch>
                  <a:fillRect l="-114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9744F0D0-9E9E-492F-85CD-1F319199B2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9152" y="1684276"/>
            <a:ext cx="3535153" cy="2666870"/>
          </a:xfrm>
          <a:prstGeom prst="rect">
            <a:avLst/>
          </a:prstGeom>
        </p:spPr>
      </p:pic>
    </p:spTree>
    <p:extLst>
      <p:ext uri="{BB962C8B-B14F-4D97-AF65-F5344CB8AC3E}">
        <p14:creationId xmlns:p14="http://schemas.microsoft.com/office/powerpoint/2010/main" val="329266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5AA66A3-FC74-4B54-938D-74D6FC20B418}"/>
                  </a:ext>
                </a:extLst>
              </p:cNvPr>
              <p:cNvSpPr txBox="1"/>
              <p:nvPr/>
            </p:nvSpPr>
            <p:spPr>
              <a:xfrm>
                <a:off x="792480" y="769681"/>
                <a:ext cx="9198938" cy="5909310"/>
              </a:xfrm>
              <a:prstGeom prst="rect">
                <a:avLst/>
              </a:prstGeom>
              <a:noFill/>
            </p:spPr>
            <p:txBody>
              <a:bodyPr wrap="square" rtlCol="0">
                <a:spAutoFit/>
              </a:bodyPr>
              <a:lstStyle/>
              <a:p>
                <a:pPr marL="342900" indent="-342900">
                  <a:buAutoNum type="arabicParenR"/>
                </a:pPr>
                <a:endParaRPr lang="en-US" altLang="zh-CN"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𝑐</m:t>
                      </m:r>
                    </m:oMath>
                  </m:oMathPara>
                </a14:m>
                <a:endParaRPr lang="en-US" altLang="zh-CN" sz="2000" i="1" dirty="0">
                  <a:latin typeface="Cambria Math" panose="02040503050406030204" pitchFamily="18" charset="0"/>
                </a:endParaRPr>
              </a:p>
              <a:p>
                <a:pPr marL="342900" indent="-342900">
                  <a:buAutoNum type="arabicParenR"/>
                </a:pPr>
                <a:endParaRPr lang="en-US" altLang="zh-CN" sz="2000" i="1" dirty="0">
                  <a:latin typeface="Cambria Math" panose="02040503050406030204" pitchFamily="18" charset="0"/>
                </a:endParaRPr>
              </a:p>
              <a:p>
                <a:pPr marL="342900" indent="-342900">
                  <a:buAutoNum type="arabicParenR"/>
                </a:pPr>
                <a14:m>
                  <m:oMath xmlns:m="http://schemas.openxmlformats.org/officeDocument/2006/math">
                    <m:r>
                      <a:rPr lang="en-US" altLang="zh-CN" sz="2000" i="1">
                        <a:latin typeface="Cambria Math" panose="02040503050406030204" pitchFamily="18" charset="0"/>
                      </a:rPr>
                      <m:t>2∗</m:t>
                    </m:r>
                    <m:r>
                      <a:rPr lang="en-US" altLang="zh-CN" sz="2000" i="1">
                        <a:latin typeface="Cambria Math" panose="02040503050406030204" pitchFamily="18" charset="0"/>
                      </a:rPr>
                      <m:t>𝑠𝑢𝑚</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𝑏</m:t>
                        </m:r>
                      </m:e>
                    </m:d>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zh-CN" altLang="en-US" sz="2000" i="1" smtClean="0">
                        <a:latin typeface="Cambria Math" panose="02040503050406030204" pitchFamily="18" charset="0"/>
                      </a:rPr>
                      <m:t>：</m:t>
                    </m:r>
                  </m:oMath>
                </a14:m>
                <a:endParaRPr lang="en-US" altLang="zh-CN" sz="2000" dirty="0"/>
              </a:p>
              <a:p>
                <a:pPr lvl="2"/>
                <a:endParaRPr lang="en-US" altLang="zh-CN" sz="2000" dirty="0"/>
              </a:p>
              <a:p>
                <a:pPr lvl="2"/>
                <a:r>
                  <a:rPr lang="zh-CN" altLang="en-US" sz="2000" dirty="0"/>
                  <a:t>则有</a:t>
                </a:r>
                <a14:m>
                  <m:oMath xmlns:m="http://schemas.openxmlformats.org/officeDocument/2006/math">
                    <m:r>
                      <a:rPr lang="en-US" altLang="zh-CN" sz="2000" b="0" i="1" smtClean="0">
                        <a:latin typeface="Cambria Math" panose="02040503050406030204" pitchFamily="18" charset="0"/>
                      </a:rPr>
                      <m:t>𝑎</m:t>
                    </m:r>
                    <m:r>
                      <a:rPr lang="zh-CN" altLang="en-US" sz="2000" i="1">
                        <a:latin typeface="Cambria Math" panose="02040503050406030204" pitchFamily="18" charset="0"/>
                      </a:rPr>
                      <m:t>点</m:t>
                    </m:r>
                    <m:r>
                      <a:rPr lang="zh-CN" altLang="en-US" sz="2000" i="1" smtClean="0">
                        <a:latin typeface="Cambria Math" panose="02040503050406030204" pitchFamily="18" charset="0"/>
                      </a:rPr>
                      <m:t>转移</m:t>
                    </m:r>
                  </m:oMath>
                </a14:m>
                <a:r>
                  <a:rPr lang="zh-CN" altLang="en-US" sz="2000" dirty="0"/>
                  <a:t>优于</a:t>
                </a:r>
                <a14:m>
                  <m:oMath xmlns:m="http://schemas.openxmlformats.org/officeDocument/2006/math">
                    <m:r>
                      <a:rPr lang="en-US" altLang="zh-CN" sz="2000" b="0" i="1" smtClean="0">
                        <a:latin typeface="Cambria Math" panose="02040503050406030204" pitchFamily="18" charset="0"/>
                      </a:rPr>
                      <m:t>𝑏</m:t>
                    </m:r>
                    <m:r>
                      <a:rPr lang="zh-CN" altLang="en-US" sz="2000" i="1">
                        <a:latin typeface="Cambria Math" panose="02040503050406030204" pitchFamily="18" charset="0"/>
                      </a:rPr>
                      <m:t>点</m:t>
                    </m:r>
                    <m:r>
                      <a:rPr lang="en-US" altLang="zh-CN" sz="2000" b="0" i="1" smtClean="0">
                        <a:latin typeface="Cambria Math" panose="02040503050406030204" pitchFamily="18" charset="0"/>
                      </a:rPr>
                      <m:t>;</m:t>
                    </m:r>
                  </m:oMath>
                </a14:m>
                <a:endParaRPr lang="en-US" altLang="zh-CN" sz="2000" i="1" dirty="0">
                  <a:latin typeface="Cambria Math" panose="02040503050406030204" pitchFamily="18" charset="0"/>
                </a:endParaRPr>
              </a:p>
              <a:p>
                <a:pPr lvl="2"/>
                <a:r>
                  <a:rPr lang="zh-CN" altLang="en-US" sz="2000" dirty="0"/>
                  <a:t>且</a:t>
                </a:r>
                <a14:m>
                  <m:oMath xmlns:m="http://schemas.openxmlformats.org/officeDocument/2006/math">
                    <m:r>
                      <a:rPr lang="zh-CN" altLang="en-US" sz="2000" b="0" i="1" dirty="0">
                        <a:latin typeface="Cambria Math" panose="02040503050406030204" pitchFamily="18" charset="0"/>
                      </a:rPr>
                      <m:t>有</m:t>
                    </m:r>
                    <m:r>
                      <a:rPr lang="en-US" altLang="zh-CN" sz="2000" b="0" i="1" smtClean="0">
                        <a:latin typeface="Cambria Math" panose="02040503050406030204" pitchFamily="18" charset="0"/>
                      </a:rPr>
                      <m:t>𝑏</m:t>
                    </m:r>
                    <m:r>
                      <a:rPr lang="zh-CN" altLang="en-US" sz="2000" i="1">
                        <a:latin typeface="Cambria Math" panose="02040503050406030204" pitchFamily="18" charset="0"/>
                      </a:rPr>
                      <m:t>点</m:t>
                    </m:r>
                  </m:oMath>
                </a14:m>
                <a:r>
                  <a:rPr lang="zh-CN" altLang="en-US" sz="2000" dirty="0"/>
                  <a:t>转移优于</a:t>
                </a:r>
                <a14:m>
                  <m:oMath xmlns:m="http://schemas.openxmlformats.org/officeDocument/2006/math">
                    <m:r>
                      <a:rPr lang="en-US" altLang="zh-CN" sz="2000" b="0" i="1" smtClean="0">
                        <a:latin typeface="Cambria Math" panose="02040503050406030204" pitchFamily="18" charset="0"/>
                      </a:rPr>
                      <m:t>𝑐</m:t>
                    </m:r>
                    <m:r>
                      <a:rPr lang="zh-CN" altLang="en-US" sz="2000" i="1">
                        <a:latin typeface="Cambria Math" panose="02040503050406030204" pitchFamily="18" charset="0"/>
                      </a:rPr>
                      <m:t>点</m:t>
                    </m:r>
                  </m:oMath>
                </a14:m>
                <a:r>
                  <a:rPr lang="zh-CN" altLang="en-US" sz="2000" dirty="0"/>
                  <a:t>。</a:t>
                </a:r>
                <a:endParaRPr lang="en-US" altLang="zh-CN" sz="2000" dirty="0"/>
              </a:p>
              <a:p>
                <a:pPr marL="342900" indent="-342900">
                  <a:buAutoNum type="arabicParenR"/>
                </a:pPr>
                <a:endParaRPr lang="en-US" altLang="zh-CN" sz="2000" i="1" dirty="0">
                  <a:latin typeface="Cambria Math" panose="02040503050406030204" pitchFamily="18" charset="0"/>
                </a:endParaRPr>
              </a:p>
              <a:p>
                <a:pPr marL="342900" indent="-342900">
                  <a:buAutoNum type="arabicParenR"/>
                </a:pPr>
                <a:endParaRPr lang="en-US" altLang="zh-CN" sz="2000" i="1" dirty="0">
                  <a:latin typeface="Cambria Math" panose="02040503050406030204" pitchFamily="18" charset="0"/>
                </a:endParaRPr>
              </a:p>
              <a:p>
                <a:pPr marL="342900" indent="-342900">
                  <a:buAutoNum type="arabicParenR"/>
                </a:pP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𝑏</m:t>
                        </m:r>
                      </m:e>
                    </m:d>
                    <m:r>
                      <a:rPr lang="en-US" altLang="zh-CN" sz="2000" i="1">
                        <a:latin typeface="Cambria Math" panose="02040503050406030204" pitchFamily="18" charset="0"/>
                      </a:rPr>
                      <m:t>&lt;2∗</m:t>
                    </m:r>
                    <m:r>
                      <a:rPr lang="en-US" altLang="zh-CN" sz="2000" i="1">
                        <a:latin typeface="Cambria Math" panose="02040503050406030204" pitchFamily="18" charset="0"/>
                      </a:rPr>
                      <m:t>𝑠𝑢𝑚</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𝑐</m:t>
                    </m:r>
                    <m:r>
                      <a:rPr lang="en-US" altLang="zh-CN" sz="2000" i="1">
                        <a:latin typeface="Cambria Math" panose="02040503050406030204" pitchFamily="18" charset="0"/>
                      </a:rPr>
                      <m:t>)</m:t>
                    </m:r>
                    <m:r>
                      <a:rPr lang="zh-CN" altLang="en-US" sz="2000" i="1">
                        <a:latin typeface="Cambria Math" panose="02040503050406030204" pitchFamily="18" charset="0"/>
                      </a:rPr>
                      <m:t>：</m:t>
                    </m:r>
                  </m:oMath>
                </a14:m>
                <a:endParaRPr lang="en-US" altLang="zh-CN" sz="2000" b="1" dirty="0"/>
              </a:p>
              <a:p>
                <a:pPr lvl="1"/>
                <a:endParaRPr lang="en-US" altLang="zh-CN" sz="2000" dirty="0"/>
              </a:p>
              <a:p>
                <a:pPr lvl="1"/>
                <a:r>
                  <a:rPr lang="en-US" altLang="zh-CN" sz="2000" dirty="0"/>
                  <a:t>	</a:t>
                </a:r>
                <a:r>
                  <a:rPr lang="zh-CN" altLang="en-US" sz="2000" dirty="0"/>
                  <a:t>则有</a:t>
                </a:r>
                <a14:m>
                  <m:oMath xmlns:m="http://schemas.openxmlformats.org/officeDocument/2006/math">
                    <m:r>
                      <a:rPr lang="en-US" altLang="zh-CN" sz="2000" b="0" i="1" smtClean="0">
                        <a:latin typeface="Cambria Math" panose="02040503050406030204" pitchFamily="18" charset="0"/>
                      </a:rPr>
                      <m:t>𝑏</m:t>
                    </m:r>
                  </m:oMath>
                </a14:m>
                <a:r>
                  <a:rPr lang="zh-CN" altLang="en-US" sz="2000" dirty="0"/>
                  <a:t>点转移优于</a:t>
                </a:r>
                <a14:m>
                  <m:oMath xmlns:m="http://schemas.openxmlformats.org/officeDocument/2006/math">
                    <m:r>
                      <a:rPr lang="en-US" altLang="zh-CN" sz="2000" b="0" i="1" smtClean="0">
                        <a:latin typeface="Cambria Math" panose="02040503050406030204" pitchFamily="18" charset="0"/>
                      </a:rPr>
                      <m:t>𝑎</m:t>
                    </m:r>
                  </m:oMath>
                </a14:m>
                <a:r>
                  <a:rPr lang="zh-CN" altLang="en-US" sz="2000" dirty="0"/>
                  <a:t>点和</a:t>
                </a:r>
                <a14:m>
                  <m:oMath xmlns:m="http://schemas.openxmlformats.org/officeDocument/2006/math">
                    <m:r>
                      <a:rPr lang="en-US" altLang="zh-CN" sz="2000" i="1" dirty="0">
                        <a:latin typeface="Cambria Math" panose="02040503050406030204" pitchFamily="18" charset="0"/>
                      </a:rPr>
                      <m:t>𝑐</m:t>
                    </m:r>
                    <m:r>
                      <a:rPr lang="zh-CN" altLang="en-US" sz="2000" i="1" dirty="0">
                        <a:latin typeface="Cambria Math" panose="02040503050406030204" pitchFamily="18" charset="0"/>
                      </a:rPr>
                      <m:t>点</m:t>
                    </m:r>
                  </m:oMath>
                </a14:m>
                <a:r>
                  <a:rPr lang="zh-CN" altLang="en-US" sz="2000" dirty="0"/>
                  <a:t>。</a:t>
                </a:r>
                <a:endParaRPr lang="en-US" altLang="zh-CN" sz="2000" dirty="0"/>
              </a:p>
              <a:p>
                <a:pPr lvl="1"/>
                <a:endParaRPr lang="en-US" altLang="zh-CN" sz="2000" dirty="0"/>
              </a:p>
              <a:p>
                <a:pPr lvl="1"/>
                <a:endParaRPr lang="en-US" altLang="zh-CN" sz="2000" dirty="0"/>
              </a:p>
              <a:p>
                <a:pPr marL="342900" indent="-342900">
                  <a:buAutoNum type="arabicParenR"/>
                </a:pP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&lt;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𝑐</m:t>
                        </m:r>
                      </m:e>
                    </m:d>
                    <m:r>
                      <a:rPr lang="en-US" altLang="zh-CN" sz="2000" i="1">
                        <a:latin typeface="Cambria Math" panose="02040503050406030204" pitchFamily="18" charset="0"/>
                      </a:rPr>
                      <m:t>&lt;2∗</m:t>
                    </m:r>
                    <m:r>
                      <a:rPr lang="en-US" altLang="zh-CN" sz="2000" i="1">
                        <a:latin typeface="Cambria Math" panose="02040503050406030204" pitchFamily="18" charset="0"/>
                      </a:rPr>
                      <m:t>𝑠𝑢𝑚</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1" i="0" smtClean="0">
                        <a:latin typeface="Cambria Math" panose="02040503050406030204" pitchFamily="18" charset="0"/>
                      </a:rPr>
                      <m:t> </m:t>
                    </m:r>
                    <m:r>
                      <a:rPr lang="zh-CN" altLang="en-US" sz="2000" b="1" i="1">
                        <a:latin typeface="Cambria Math" panose="02040503050406030204" pitchFamily="18" charset="0"/>
                      </a:rPr>
                      <m:t>：</m:t>
                    </m:r>
                  </m:oMath>
                </a14:m>
                <a:endParaRPr lang="en-US" altLang="zh-CN" sz="2000" b="1" dirty="0"/>
              </a:p>
              <a:p>
                <a:pPr marL="342900" indent="-342900">
                  <a:buAutoNum type="arabicParenR"/>
                </a:pPr>
                <a:endParaRPr lang="en-US" altLang="zh-CN" sz="2000" b="1" dirty="0"/>
              </a:p>
              <a:p>
                <a:pPr lvl="2"/>
                <a:r>
                  <a:rPr lang="zh-CN" altLang="en-US" sz="2000" dirty="0"/>
                  <a:t>则有</a:t>
                </a:r>
                <a14:m>
                  <m:oMath xmlns:m="http://schemas.openxmlformats.org/officeDocument/2006/math">
                    <m:r>
                      <a:rPr lang="en-US" altLang="zh-CN" sz="2000" i="1" dirty="0">
                        <a:latin typeface="Cambria Math" panose="02040503050406030204" pitchFamily="18" charset="0"/>
                      </a:rPr>
                      <m:t>𝑐</m:t>
                    </m:r>
                    <m:r>
                      <a:rPr lang="zh-CN" altLang="en-US" sz="2000" i="1" dirty="0">
                        <a:latin typeface="Cambria Math" panose="02040503050406030204" pitchFamily="18" charset="0"/>
                      </a:rPr>
                      <m:t>点转移</m:t>
                    </m:r>
                  </m:oMath>
                </a14:m>
                <a:r>
                  <a:rPr lang="zh-CN" altLang="en-US" sz="2000" dirty="0"/>
                  <a:t>优于</a:t>
                </a:r>
                <a14:m>
                  <m:oMath xmlns:m="http://schemas.openxmlformats.org/officeDocument/2006/math">
                    <m:r>
                      <a:rPr lang="en-US" altLang="zh-CN" sz="2000" b="0" i="1" smtClean="0">
                        <a:latin typeface="Cambria Math" panose="02040503050406030204" pitchFamily="18" charset="0"/>
                      </a:rPr>
                      <m:t>𝑏</m:t>
                    </m:r>
                    <m:r>
                      <a:rPr lang="zh-CN" altLang="en-US" sz="2000" i="1">
                        <a:latin typeface="Cambria Math" panose="02040503050406030204" pitchFamily="18" charset="0"/>
                      </a:rPr>
                      <m:t>点</m:t>
                    </m:r>
                    <m:r>
                      <a:rPr lang="en-US" altLang="zh-CN" sz="2000" b="0" i="1" smtClean="0">
                        <a:latin typeface="Cambria Math" panose="02040503050406030204" pitchFamily="18" charset="0"/>
                      </a:rPr>
                      <m:t>;</m:t>
                    </m:r>
                  </m:oMath>
                </a14:m>
                <a:endParaRPr lang="en-US" altLang="zh-CN" sz="2000" dirty="0"/>
              </a:p>
              <a:p>
                <a:pPr lvl="2"/>
                <a14:m>
                  <m:oMathPara xmlns:m="http://schemas.openxmlformats.org/officeDocument/2006/math">
                    <m:oMathParaPr>
                      <m:jc m:val="left"/>
                    </m:oMathParaPr>
                    <m:oMath xmlns:m="http://schemas.openxmlformats.org/officeDocument/2006/math">
                      <m:r>
                        <a:rPr lang="zh-CN" altLang="en-US" sz="2000" b="0" i="1" dirty="0">
                          <a:latin typeface="Cambria Math" panose="02040503050406030204" pitchFamily="18" charset="0"/>
                        </a:rPr>
                        <m:t>且有</m:t>
                      </m:r>
                      <m:r>
                        <a:rPr lang="en-US" altLang="zh-CN" sz="2000" b="0" i="1" smtClean="0">
                          <a:latin typeface="Cambria Math" panose="02040503050406030204" pitchFamily="18" charset="0"/>
                        </a:rPr>
                        <m:t>𝑏</m:t>
                      </m:r>
                      <m:r>
                        <a:rPr lang="zh-CN" altLang="en-US" sz="2000" i="1">
                          <a:latin typeface="Cambria Math" panose="02040503050406030204" pitchFamily="18" charset="0"/>
                        </a:rPr>
                        <m:t>点转移优于</m:t>
                      </m:r>
                      <m:r>
                        <a:rPr lang="en-US" altLang="zh-CN" sz="2000" b="0" i="1" smtClean="0">
                          <a:latin typeface="Cambria Math" panose="02040503050406030204" pitchFamily="18" charset="0"/>
                        </a:rPr>
                        <m:t>𝑎</m:t>
                      </m:r>
                      <m:r>
                        <a:rPr lang="zh-CN" altLang="en-US" sz="2000" i="1">
                          <a:latin typeface="Cambria Math" panose="02040503050406030204" pitchFamily="18" charset="0"/>
                        </a:rPr>
                        <m:t>点。</m:t>
                      </m:r>
                    </m:oMath>
                  </m:oMathPara>
                </a14:m>
                <a:endParaRPr lang="en-US" altLang="zh-CN" sz="2000" b="1" dirty="0"/>
              </a:p>
              <a:p>
                <a:pPr marL="1257300" lvl="2" indent="-342900">
                  <a:buAutoNum type="arabicParenR"/>
                </a:pPr>
                <a:endParaRPr lang="en-US" altLang="zh-CN" sz="2000" b="1" dirty="0"/>
              </a:p>
            </p:txBody>
          </p:sp>
        </mc:Choice>
        <mc:Fallback xmlns="">
          <p:sp>
            <p:nvSpPr>
              <p:cNvPr id="4" name="文本框 3">
                <a:extLst>
                  <a:ext uri="{FF2B5EF4-FFF2-40B4-BE49-F238E27FC236}">
                    <a16:creationId xmlns:a16="http://schemas.microsoft.com/office/drawing/2014/main" id="{65AA66A3-FC74-4B54-938D-74D6FC20B418}"/>
                  </a:ext>
                </a:extLst>
              </p:cNvPr>
              <p:cNvSpPr txBox="1">
                <a:spLocks noRot="1" noChangeAspect="1" noMove="1" noResize="1" noEditPoints="1" noAdjustHandles="1" noChangeArrowheads="1" noChangeShapeType="1" noTextEdit="1"/>
              </p:cNvSpPr>
              <p:nvPr/>
            </p:nvSpPr>
            <p:spPr>
              <a:xfrm>
                <a:off x="792480" y="769681"/>
                <a:ext cx="9198938" cy="5909310"/>
              </a:xfrm>
              <a:prstGeom prst="rect">
                <a:avLst/>
              </a:prstGeom>
              <a:blipFill>
                <a:blip r:embed="rId5"/>
                <a:stretch>
                  <a:fillRect l="-66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047BB40-4C82-4379-9462-9F17B3B6FC54}"/>
              </a:ext>
            </a:extLst>
          </p:cNvPr>
          <p:cNvPicPr>
            <a:picLocks noChangeAspect="1"/>
          </p:cNvPicPr>
          <p:nvPr/>
        </p:nvPicPr>
        <p:blipFill>
          <a:blip r:embed="rId6"/>
          <a:stretch>
            <a:fillRect/>
          </a:stretch>
        </p:blipFill>
        <p:spPr>
          <a:xfrm>
            <a:off x="3857982" y="719068"/>
            <a:ext cx="7632978" cy="807071"/>
          </a:xfrm>
          <a:prstGeom prst="rect">
            <a:avLst/>
          </a:prstGeom>
        </p:spPr>
      </p:pic>
      <p:sp>
        <p:nvSpPr>
          <p:cNvPr id="12" name="文本框 11">
            <a:extLst>
              <a:ext uri="{FF2B5EF4-FFF2-40B4-BE49-F238E27FC236}">
                <a16:creationId xmlns:a16="http://schemas.microsoft.com/office/drawing/2014/main" id="{C0F4D607-A353-41F6-AB9C-0E28DF502C70}"/>
              </a:ext>
            </a:extLst>
          </p:cNvPr>
          <p:cNvSpPr txBox="1"/>
          <p:nvPr/>
        </p:nvSpPr>
        <p:spPr>
          <a:xfrm>
            <a:off x="5638800" y="294132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24A8FF8-145D-442A-937E-FDB7051EDA4F}"/>
                  </a:ext>
                </a:extLst>
              </p:cNvPr>
              <p:cNvSpPr txBox="1"/>
              <p:nvPr/>
            </p:nvSpPr>
            <p:spPr>
              <a:xfrm>
                <a:off x="5160668" y="1646222"/>
                <a:ext cx="1112805" cy="400110"/>
              </a:xfrm>
              <a:prstGeom prst="rect">
                <a:avLst/>
              </a:prstGeom>
              <a:noFill/>
            </p:spPr>
            <p:txBody>
              <a:bodyPr wrap="none" rtlCol="0">
                <a:spAutoFit/>
              </a:bodyPr>
              <a:lstStyle/>
              <a:p>
                <a14:m>
                  <m:oMath xmlns:m="http://schemas.openxmlformats.org/officeDocument/2006/math">
                    <m:r>
                      <a:rPr lang="en-US" altLang="zh-CN" sz="2000" b="0" i="1" smtClean="0">
                        <a:latin typeface="Cambria Math" panose="02040503050406030204" pitchFamily="18" charset="0"/>
                      </a:rPr>
                      <m:t>𝑎</m:t>
                    </m:r>
                    <m:r>
                      <a:rPr lang="zh-CN" altLang="en-US" sz="2000" b="0" i="1">
                        <a:latin typeface="Cambria Math" panose="02040503050406030204" pitchFamily="18" charset="0"/>
                      </a:rPr>
                      <m:t>点</m:t>
                    </m:r>
                  </m:oMath>
                </a14:m>
                <a:r>
                  <a:rPr lang="zh-CN" altLang="en-US" sz="2000" dirty="0"/>
                  <a:t>最优</a:t>
                </a:r>
              </a:p>
            </p:txBody>
          </p:sp>
        </mc:Choice>
        <mc:Fallback xmlns="">
          <p:sp>
            <p:nvSpPr>
              <p:cNvPr id="13" name="文本框 12">
                <a:extLst>
                  <a:ext uri="{FF2B5EF4-FFF2-40B4-BE49-F238E27FC236}">
                    <a16:creationId xmlns:a16="http://schemas.microsoft.com/office/drawing/2014/main" id="{024A8FF8-145D-442A-937E-FDB7051EDA4F}"/>
                  </a:ext>
                </a:extLst>
              </p:cNvPr>
              <p:cNvSpPr txBox="1">
                <a:spLocks noRot="1" noChangeAspect="1" noMove="1" noResize="1" noEditPoints="1" noAdjustHandles="1" noChangeArrowheads="1" noChangeShapeType="1" noTextEdit="1"/>
              </p:cNvSpPr>
              <p:nvPr/>
            </p:nvSpPr>
            <p:spPr>
              <a:xfrm>
                <a:off x="5160668" y="1646222"/>
                <a:ext cx="1112805" cy="400110"/>
              </a:xfrm>
              <a:prstGeom prst="rect">
                <a:avLst/>
              </a:prstGeom>
              <a:blipFill>
                <a:blip r:embed="rId7"/>
                <a:stretch>
                  <a:fillRect t="-7576" r="-384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A75D575-46FA-498E-8179-D92AF326B1FA}"/>
                  </a:ext>
                </a:extLst>
              </p:cNvPr>
              <p:cNvSpPr txBox="1"/>
              <p:nvPr/>
            </p:nvSpPr>
            <p:spPr>
              <a:xfrm>
                <a:off x="5173063" y="3473136"/>
                <a:ext cx="1382986" cy="369332"/>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𝑏</m:t>
                    </m:r>
                  </m:oMath>
                </a14:m>
                <a:r>
                  <a:rPr lang="zh-CN" altLang="en-US" dirty="0"/>
                  <a:t>点最优</a:t>
                </a:r>
              </a:p>
            </p:txBody>
          </p:sp>
        </mc:Choice>
        <mc:Fallback xmlns="">
          <p:sp>
            <p:nvSpPr>
              <p:cNvPr id="14" name="文本框 13">
                <a:extLst>
                  <a:ext uri="{FF2B5EF4-FFF2-40B4-BE49-F238E27FC236}">
                    <a16:creationId xmlns:a16="http://schemas.microsoft.com/office/drawing/2014/main" id="{1A75D575-46FA-498E-8179-D92AF326B1FA}"/>
                  </a:ext>
                </a:extLst>
              </p:cNvPr>
              <p:cNvSpPr txBox="1">
                <a:spLocks noRot="1" noChangeAspect="1" noMove="1" noResize="1" noEditPoints="1" noAdjustHandles="1" noChangeArrowheads="1" noChangeShapeType="1" noTextEdit="1"/>
              </p:cNvSpPr>
              <p:nvPr/>
            </p:nvSpPr>
            <p:spPr>
              <a:xfrm>
                <a:off x="5173063" y="3473136"/>
                <a:ext cx="1382986" cy="369332"/>
              </a:xfrm>
              <a:prstGeom prst="rect">
                <a:avLst/>
              </a:prstGeom>
              <a:blipFill>
                <a:blip r:embed="rId8"/>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E0A3BB1-A5AB-4A12-A2FE-79195D502D2C}"/>
                  </a:ext>
                </a:extLst>
              </p:cNvPr>
              <p:cNvSpPr txBox="1"/>
              <p:nvPr/>
            </p:nvSpPr>
            <p:spPr>
              <a:xfrm>
                <a:off x="5161958" y="5014561"/>
                <a:ext cx="1382986" cy="369332"/>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𝑐</m:t>
                    </m:r>
                  </m:oMath>
                </a14:m>
                <a:r>
                  <a:rPr lang="zh-CN" altLang="en-US" dirty="0"/>
                  <a:t>点最优</a:t>
                </a:r>
              </a:p>
            </p:txBody>
          </p:sp>
        </mc:Choice>
        <mc:Fallback xmlns="">
          <p:sp>
            <p:nvSpPr>
              <p:cNvPr id="19" name="文本框 18">
                <a:extLst>
                  <a:ext uri="{FF2B5EF4-FFF2-40B4-BE49-F238E27FC236}">
                    <a16:creationId xmlns:a16="http://schemas.microsoft.com/office/drawing/2014/main" id="{AE0A3BB1-A5AB-4A12-A2FE-79195D502D2C}"/>
                  </a:ext>
                </a:extLst>
              </p:cNvPr>
              <p:cNvSpPr txBox="1">
                <a:spLocks noRot="1" noChangeAspect="1" noMove="1" noResize="1" noEditPoints="1" noAdjustHandles="1" noChangeArrowheads="1" noChangeShapeType="1" noTextEdit="1"/>
              </p:cNvSpPr>
              <p:nvPr/>
            </p:nvSpPr>
            <p:spPr>
              <a:xfrm>
                <a:off x="5161958" y="5014561"/>
                <a:ext cx="1382986" cy="369332"/>
              </a:xfrm>
              <a:prstGeom prst="rect">
                <a:avLst/>
              </a:prstGeom>
              <a:blipFill>
                <a:blip r:embed="rId9"/>
                <a:stretch>
                  <a:fillRect t="-10000" b="-26667"/>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9FE9E334-3C4A-4A92-A153-A44C315C47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87823" y="1886726"/>
            <a:ext cx="4989834" cy="3764261"/>
          </a:xfrm>
          <a:prstGeom prst="rect">
            <a:avLst/>
          </a:prstGeom>
        </p:spPr>
      </p:pic>
    </p:spTree>
    <p:extLst>
      <p:ext uri="{BB962C8B-B14F-4D97-AF65-F5344CB8AC3E}">
        <p14:creationId xmlns:p14="http://schemas.microsoft.com/office/powerpoint/2010/main" val="127784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FE5D9AE-0A38-4119-B5B5-87A8E4FBD5AD}"/>
              </a:ext>
            </a:extLst>
          </p:cNvPr>
          <p:cNvSpPr txBox="1"/>
          <p:nvPr/>
        </p:nvSpPr>
        <p:spPr>
          <a:xfrm>
            <a:off x="944880" y="924560"/>
            <a:ext cx="9092576" cy="369332"/>
          </a:xfrm>
          <a:prstGeom prst="rect">
            <a:avLst/>
          </a:prstGeom>
          <a:noFill/>
        </p:spPr>
        <p:txBody>
          <a:bodyPr wrap="square" rtlCol="0">
            <a:spAutoFit/>
          </a:bodyPr>
          <a:lstStyle/>
          <a:p>
            <a:r>
              <a:rPr lang="zh-CN" altLang="en-US" dirty="0"/>
              <a:t>下面是三个点关系的另一种可能：</a:t>
            </a:r>
          </a:p>
        </p:txBody>
      </p:sp>
      <p:pic>
        <p:nvPicPr>
          <p:cNvPr id="4" name="图片 3">
            <a:extLst>
              <a:ext uri="{FF2B5EF4-FFF2-40B4-BE49-F238E27FC236}">
                <a16:creationId xmlns:a16="http://schemas.microsoft.com/office/drawing/2014/main" id="{CBDBA4EB-9B6F-407F-AE93-08C9A8CFF5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3080" y="1768475"/>
            <a:ext cx="4181967" cy="3838671"/>
          </a:xfrm>
          <a:prstGeom prst="rect">
            <a:avLst/>
          </a:prstGeom>
        </p:spPr>
      </p:pic>
    </p:spTree>
    <p:extLst>
      <p:ext uri="{BB962C8B-B14F-4D97-AF65-F5344CB8AC3E}">
        <p14:creationId xmlns:p14="http://schemas.microsoft.com/office/powerpoint/2010/main" val="260845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0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A3AA13FC-A585-4083-87B6-89103AB84A81}"/>
              </a:ext>
            </a:extLst>
          </p:cNvPr>
          <p:cNvSpPr txBox="1"/>
          <p:nvPr/>
        </p:nvSpPr>
        <p:spPr>
          <a:xfrm>
            <a:off x="1229360" y="518160"/>
            <a:ext cx="9047808" cy="3416320"/>
          </a:xfrm>
          <a:prstGeom prst="rect">
            <a:avLst/>
          </a:prstGeom>
          <a:noFill/>
        </p:spPr>
        <p:txBody>
          <a:bodyPr wrap="square" rtlCol="0">
            <a:spAutoFit/>
          </a:bodyPr>
          <a:lstStyle/>
          <a:p>
            <a:r>
              <a:rPr lang="zh-CN" altLang="en-US" sz="2400" b="1" dirty="0"/>
              <a:t>动态规划复杂度 </a:t>
            </a:r>
            <a:endParaRPr lang="en-US" altLang="zh-CN" sz="2400" b="1" dirty="0"/>
          </a:p>
          <a:p>
            <a:r>
              <a:rPr lang="en-US" altLang="zh-CN" sz="2400" b="1" dirty="0"/>
              <a:t>	</a:t>
            </a:r>
          </a:p>
          <a:p>
            <a:r>
              <a:rPr lang="en-US" altLang="zh-CN" sz="2400" b="1" dirty="0"/>
              <a:t>	</a:t>
            </a:r>
            <a:r>
              <a:rPr lang="zh-CN" altLang="en-US" sz="2400" b="1" dirty="0"/>
              <a:t>状态数 * 转移数</a:t>
            </a:r>
            <a:endParaRPr lang="en-US" altLang="zh-CN" sz="2400" b="1" dirty="0"/>
          </a:p>
          <a:p>
            <a:endParaRPr lang="en-US" altLang="zh-CN" sz="2400" b="1" dirty="0"/>
          </a:p>
          <a:p>
            <a:r>
              <a:rPr lang="zh-CN" altLang="en-US" sz="2400" b="1" dirty="0"/>
              <a:t>所以优化动态规划复杂度的方法：</a:t>
            </a:r>
            <a:endParaRPr lang="en-US" altLang="zh-CN" sz="2400" b="1" dirty="0"/>
          </a:p>
          <a:p>
            <a:endParaRPr lang="en-US" altLang="zh-CN" sz="2400" b="1" dirty="0"/>
          </a:p>
          <a:p>
            <a:r>
              <a:rPr lang="en-US" altLang="zh-CN" sz="2400" b="1" dirty="0"/>
              <a:t>	1) </a:t>
            </a:r>
            <a:r>
              <a:rPr lang="zh-CN" altLang="en-US" sz="2400" b="1" dirty="0"/>
              <a:t>减少状态总数</a:t>
            </a:r>
            <a:endParaRPr lang="en-US" altLang="zh-CN" sz="2400" b="1" dirty="0"/>
          </a:p>
          <a:p>
            <a:endParaRPr lang="en-US" altLang="zh-CN" sz="2400" b="1" dirty="0"/>
          </a:p>
          <a:p>
            <a:r>
              <a:rPr lang="en-US" altLang="zh-CN" sz="2400" b="1" dirty="0"/>
              <a:t>	2) </a:t>
            </a:r>
            <a:r>
              <a:rPr lang="zh-CN" altLang="en-US" sz="2400" b="1"/>
              <a:t>减少每个状态的转移数</a:t>
            </a:r>
            <a:endParaRPr lang="zh-CN" altLang="en-US" sz="2400" dirty="0"/>
          </a:p>
        </p:txBody>
      </p:sp>
    </p:spTree>
    <p:extLst>
      <p:ext uri="{BB962C8B-B14F-4D97-AF65-F5344CB8AC3E}">
        <p14:creationId xmlns:p14="http://schemas.microsoft.com/office/powerpoint/2010/main" val="3750638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5C7CBE-579E-4AA3-991E-3A5105598B1A}"/>
                  </a:ext>
                </a:extLst>
              </p:cNvPr>
              <p:cNvSpPr txBox="1"/>
              <p:nvPr/>
            </p:nvSpPr>
            <p:spPr>
              <a:xfrm>
                <a:off x="1625600" y="1219200"/>
                <a:ext cx="8489643" cy="3508653"/>
              </a:xfrm>
              <a:prstGeom prst="rect">
                <a:avLst/>
              </a:prstGeom>
              <a:noFill/>
            </p:spPr>
            <p:txBody>
              <a:bodyPr wrap="square" rtlCol="0">
                <a:spAutoFit/>
              </a:bodyPr>
              <a:lstStyle/>
              <a:p>
                <a:endParaRPr lang="en-US" altLang="zh-CN" dirty="0"/>
              </a:p>
              <a:p>
                <a:endParaRPr lang="en-US" altLang="zh-CN" dirty="0"/>
              </a:p>
              <a:p>
                <a:endParaRPr lang="en-US" altLang="zh-CN" dirty="0"/>
              </a:p>
              <a:p>
                <a:r>
                  <a:rPr lang="zh-CN" altLang="en-US" sz="2400" dirty="0"/>
                  <a:t>同样有三种可能：</a:t>
                </a:r>
                <a:endParaRPr lang="en-US" altLang="zh-CN" sz="2400" dirty="0"/>
              </a:p>
              <a:p>
                <a:endParaRPr lang="en-US" altLang="zh-CN" sz="2400" dirty="0"/>
              </a:p>
              <a:p>
                <a:r>
                  <a:rPr lang="en-US" altLang="zh-CN" sz="2400" dirty="0"/>
                  <a:t>    </a:t>
                </a:r>
                <a14:m>
                  <m:oMath xmlns:m="http://schemas.openxmlformats.org/officeDocument/2006/math">
                    <m:r>
                      <a:rPr lang="en-US" altLang="zh-CN" sz="2400" i="1" smtClean="0">
                        <a:latin typeface="Cambria Math" panose="02040503050406030204" pitchFamily="18" charset="0"/>
                      </a:rPr>
                      <m:t>1) 2∗</m:t>
                    </m:r>
                    <m:r>
                      <a:rPr lang="en-US" altLang="zh-CN" sz="2400" i="1" smtClean="0">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smtClean="0">
                            <a:latin typeface="Cambria Math" panose="02040503050406030204" pitchFamily="18" charset="0"/>
                          </a:rPr>
                          <m:t>𝑥</m:t>
                        </m:r>
                      </m:e>
                    </m:d>
                    <m:r>
                      <a:rPr lang="en-US" altLang="zh-CN" sz="2400" i="1" smtClean="0">
                        <a:latin typeface="Cambria Math" panose="02040503050406030204" pitchFamily="18" charset="0"/>
                      </a:rPr>
                      <m:t>≤</m:t>
                    </m:r>
                    <m:r>
                      <a:rPr lang="en-US" altLang="zh-CN" sz="2400" i="1" smtClean="0">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smtClean="0">
                            <a:latin typeface="Cambria Math" panose="02040503050406030204" pitchFamily="18" charset="0"/>
                          </a:rPr>
                          <m:t>𝑏</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𝑐</m:t>
                        </m:r>
                      </m:e>
                    </m:d>
                  </m:oMath>
                </a14:m>
                <a:endParaRPr lang="en-US" altLang="zh-CN" sz="2400" dirty="0"/>
              </a:p>
              <a:p>
                <a:endParaRPr lang="en-US" altLang="zh-CN" sz="2400" dirty="0"/>
              </a:p>
              <a:p>
                <a:r>
                  <a:rPr lang="en-US" altLang="zh-CN" sz="2400" dirty="0"/>
                  <a:t> </a:t>
                </a:r>
                <a14:m>
                  <m:oMath xmlns:m="http://schemas.openxmlformats.org/officeDocument/2006/math">
                    <m:r>
                      <a:rPr lang="en-US" altLang="zh-CN" sz="2400" smtClean="0">
                        <a:latin typeface="Cambria Math" panose="02040503050406030204" pitchFamily="18" charset="0"/>
                      </a:rPr>
                      <m:t>    </m:t>
                    </m:r>
                    <m:r>
                      <a:rPr lang="en-US" altLang="zh-CN" sz="2400" i="1" smtClean="0">
                        <a:latin typeface="Cambria Math" panose="02040503050406030204" pitchFamily="18" charset="0"/>
                      </a:rPr>
                      <m:t>2) </m:t>
                    </m:r>
                    <m:r>
                      <a:rPr lang="en-US" altLang="zh-CN" sz="2400" i="1" smtClean="0">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smtClean="0">
                            <a:latin typeface="Cambria Math" panose="02040503050406030204" pitchFamily="18" charset="0"/>
                          </a:rPr>
                          <m:t>𝑏</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𝑐</m:t>
                        </m:r>
                      </m:e>
                    </m:d>
                    <m:r>
                      <a:rPr lang="en-US" altLang="zh-CN" sz="2400" i="1" smtClean="0">
                        <a:latin typeface="Cambria Math" panose="02040503050406030204" pitchFamily="18" charset="0"/>
                      </a:rPr>
                      <m:t>&lt;2∗</m:t>
                    </m:r>
                    <m:r>
                      <a:rPr lang="en-US" altLang="zh-CN" sz="2400" i="1" smtClean="0">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smtClean="0">
                            <a:latin typeface="Cambria Math" panose="02040503050406030204" pitchFamily="18" charset="0"/>
                          </a:rPr>
                          <m:t>𝑥</m:t>
                        </m:r>
                      </m:e>
                    </m:d>
                    <m:r>
                      <a:rPr lang="en-US" altLang="zh-CN" sz="2400" i="1" smtClean="0">
                        <a:latin typeface="Cambria Math" panose="02040503050406030204" pitchFamily="18" charset="0"/>
                      </a:rPr>
                      <m:t>≤</m:t>
                    </m:r>
                    <m:r>
                      <a:rPr lang="en-US" altLang="zh-CN" sz="2400" i="1" smtClean="0">
                        <a:latin typeface="Cambria Math" panose="02040503050406030204" pitchFamily="18" charset="0"/>
                      </a:rPr>
                      <m:t>𝑓</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𝑎</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𝑏</m:t>
                    </m:r>
                    <m:r>
                      <a:rPr lang="en-US" altLang="zh-CN" sz="2400" i="1" smtClean="0">
                        <a:latin typeface="Cambria Math" panose="02040503050406030204" pitchFamily="18" charset="0"/>
                      </a:rPr>
                      <m:t>)</m:t>
                    </m:r>
                  </m:oMath>
                </a14:m>
                <a:endParaRPr lang="en-US" altLang="zh-CN" sz="2400" dirty="0"/>
              </a:p>
              <a:p>
                <a:endParaRPr lang="en-US" altLang="zh-CN" sz="2400" dirty="0"/>
              </a:p>
              <a:p>
                <a:r>
                  <a:rPr lang="en-US" altLang="zh-CN" sz="2400" dirty="0"/>
                  <a:t>    </a:t>
                </a:r>
                <a14:m>
                  <m:oMath xmlns:m="http://schemas.openxmlformats.org/officeDocument/2006/math">
                    <m:r>
                      <a:rPr lang="en-US" altLang="zh-CN" sz="2400" i="1" dirty="0" smtClean="0">
                        <a:latin typeface="Cambria Math" panose="02040503050406030204" pitchFamily="18" charset="0"/>
                      </a:rPr>
                      <m:t>3</m:t>
                    </m:r>
                    <m:r>
                      <a:rPr lang="en-US" altLang="zh-CN" sz="2400" i="1" smtClean="0">
                        <a:latin typeface="Cambria Math" panose="02040503050406030204" pitchFamily="18" charset="0"/>
                      </a:rPr>
                      <m:t>) </m:t>
                    </m:r>
                    <m:r>
                      <a:rPr lang="en-US" altLang="zh-CN" sz="2400" i="1" smtClean="0">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smtClean="0">
                            <a:latin typeface="Cambria Math" panose="02040503050406030204" pitchFamily="18" charset="0"/>
                          </a:rPr>
                          <m:t>𝑎</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𝑏</m:t>
                        </m:r>
                      </m:e>
                    </m:d>
                    <m:r>
                      <a:rPr lang="en-US" altLang="zh-CN" sz="2400" i="1" smtClean="0">
                        <a:latin typeface="Cambria Math" panose="02040503050406030204" pitchFamily="18" charset="0"/>
                      </a:rPr>
                      <m:t>&lt;2∗</m:t>
                    </m:r>
                    <m:r>
                      <a:rPr lang="en-US" altLang="zh-CN" sz="2400" i="1" smtClean="0">
                        <a:latin typeface="Cambria Math" panose="02040503050406030204" pitchFamily="18" charset="0"/>
                      </a:rPr>
                      <m:t>𝑠𝑢𝑚</m:t>
                    </m:r>
                    <m:d>
                      <m:dPr>
                        <m:begChr m:val="["/>
                        <m:endChr m:val="]"/>
                        <m:ctrlPr>
                          <a:rPr lang="en-US" altLang="zh-CN" sz="2400" i="1">
                            <a:latin typeface="Cambria Math" panose="02040503050406030204" pitchFamily="18" charset="0"/>
                          </a:rPr>
                        </m:ctrlPr>
                      </m:dPr>
                      <m:e>
                        <m:r>
                          <a:rPr lang="en-US" altLang="zh-CN" sz="2400" i="1" smtClean="0">
                            <a:latin typeface="Cambria Math" panose="02040503050406030204" pitchFamily="18" charset="0"/>
                          </a:rPr>
                          <m:t>𝑥</m:t>
                        </m:r>
                      </m:e>
                    </m:d>
                  </m:oMath>
                </a14:m>
                <a:endParaRPr lang="zh-CN" altLang="en-US" sz="2400" dirty="0"/>
              </a:p>
            </p:txBody>
          </p:sp>
        </mc:Choice>
        <mc:Fallback xmlns="">
          <p:sp>
            <p:nvSpPr>
              <p:cNvPr id="3" name="文本框 2">
                <a:extLst>
                  <a:ext uri="{FF2B5EF4-FFF2-40B4-BE49-F238E27FC236}">
                    <a16:creationId xmlns:a16="http://schemas.microsoft.com/office/drawing/2014/main" id="{D85C7CBE-579E-4AA3-991E-3A5105598B1A}"/>
                  </a:ext>
                </a:extLst>
              </p:cNvPr>
              <p:cNvSpPr txBox="1">
                <a:spLocks noRot="1" noChangeAspect="1" noMove="1" noResize="1" noEditPoints="1" noAdjustHandles="1" noChangeArrowheads="1" noChangeShapeType="1" noTextEdit="1"/>
              </p:cNvSpPr>
              <p:nvPr/>
            </p:nvSpPr>
            <p:spPr>
              <a:xfrm>
                <a:off x="1625600" y="1219200"/>
                <a:ext cx="8489643" cy="3508653"/>
              </a:xfrm>
              <a:prstGeom prst="rect">
                <a:avLst/>
              </a:prstGeom>
              <a:blipFill>
                <a:blip r:embed="rId5"/>
                <a:stretch>
                  <a:fillRect l="-1149" b="-1389"/>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64E4C4B9-7D4D-4352-B774-6CFE3634FA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2764" y="1579306"/>
            <a:ext cx="3604391" cy="3308508"/>
          </a:xfrm>
          <a:prstGeom prst="rect">
            <a:avLst/>
          </a:prstGeom>
        </p:spPr>
      </p:pic>
    </p:spTree>
    <p:extLst>
      <p:ext uri="{BB962C8B-B14F-4D97-AF65-F5344CB8AC3E}">
        <p14:creationId xmlns:p14="http://schemas.microsoft.com/office/powerpoint/2010/main" val="258822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992E924-88FC-4517-952F-A5483740B975}"/>
                  </a:ext>
                </a:extLst>
              </p:cNvPr>
              <p:cNvSpPr txBox="1"/>
              <p:nvPr/>
            </p:nvSpPr>
            <p:spPr>
              <a:xfrm>
                <a:off x="1137920" y="617281"/>
                <a:ext cx="8986848" cy="5632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𝑎</m:t>
                      </m:r>
                      <m:r>
                        <a:rPr lang="en-US" altLang="zh-CN" sz="2000" i="1" smtClean="0">
                          <a:latin typeface="Cambria Math" panose="02040503050406030204" pitchFamily="18" charset="0"/>
                        </a:rPr>
                        <m:t>&lt;</m:t>
                      </m:r>
                      <m:r>
                        <a:rPr lang="en-US" altLang="zh-CN" sz="2000" i="1" smtClean="0">
                          <a:latin typeface="Cambria Math" panose="02040503050406030204" pitchFamily="18" charset="0"/>
                        </a:rPr>
                        <m:t>𝑏</m:t>
                      </m:r>
                      <m:r>
                        <a:rPr lang="en-US" altLang="zh-CN" sz="2000" i="1" smtClean="0">
                          <a:latin typeface="Cambria Math" panose="02040503050406030204" pitchFamily="18" charset="0"/>
                        </a:rPr>
                        <m:t>&lt;</m:t>
                      </m:r>
                      <m:r>
                        <a:rPr lang="en-US" altLang="zh-CN" sz="2000" i="1" smtClean="0">
                          <a:latin typeface="Cambria Math" panose="02040503050406030204" pitchFamily="18" charset="0"/>
                        </a:rPr>
                        <m:t>𝑐</m:t>
                      </m:r>
                    </m:oMath>
                  </m:oMathPara>
                </a14:m>
                <a:endParaRPr lang="en-US" altLang="zh-CN" sz="2000" i="1" dirty="0">
                  <a:latin typeface="Cambria Math" panose="02040503050406030204" pitchFamily="18" charset="0"/>
                </a:endParaRPr>
              </a:p>
              <a:p>
                <a:endParaRPr lang="en-US" altLang="zh-CN" sz="2000" i="1" dirty="0">
                  <a:latin typeface="Cambria Math" panose="02040503050406030204" pitchFamily="18" charset="0"/>
                </a:endParaRPr>
              </a:p>
              <a:p>
                <a:pPr marL="342900" indent="-342900">
                  <a:buAutoNum type="arabicParenR"/>
                </a:pPr>
                <a:endParaRPr lang="en-US" altLang="zh-CN" sz="2000" i="1" dirty="0">
                  <a:latin typeface="Cambria Math" panose="02040503050406030204" pitchFamily="18" charset="0"/>
                </a:endParaRPr>
              </a:p>
              <a:p>
                <a:pPr marL="342900" indent="-342900">
                  <a:buAutoNum type="arabicParenR"/>
                </a:pPr>
                <a14:m>
                  <m:oMath xmlns:m="http://schemas.openxmlformats.org/officeDocument/2006/math">
                    <m:r>
                      <a:rPr lang="zh-CN" altLang="en-US" sz="2000" i="1" smtClean="0">
                        <a:latin typeface="Cambria Math" panose="02040503050406030204" pitchFamily="18" charset="0"/>
                      </a:rPr>
                      <m:t>假定</m:t>
                    </m:r>
                    <m:r>
                      <a:rPr lang="en-US" altLang="zh-CN" sz="2000" i="1">
                        <a:latin typeface="Cambria Math" panose="02040503050406030204" pitchFamily="18" charset="0"/>
                      </a:rPr>
                      <m:t> 2∗</m:t>
                    </m:r>
                    <m:r>
                      <a:rPr lang="en-US" altLang="zh-CN" sz="2000" i="1">
                        <a:latin typeface="Cambria Math" panose="02040503050406030204" pitchFamily="18" charset="0"/>
                      </a:rPr>
                      <m:t>𝑠𝑢𝑚</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i="1">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endParaRPr lang="en-US" altLang="zh-CN" sz="2000" dirty="0"/>
              </a:p>
              <a:p>
                <a:pPr lvl="2"/>
                <a:endParaRPr lang="en-US" altLang="zh-CN" sz="2000" dirty="0"/>
              </a:p>
              <a:p>
                <a:pPr lvl="2"/>
                <a14:m>
                  <m:oMath xmlns:m="http://schemas.openxmlformats.org/officeDocument/2006/math">
                    <m:r>
                      <a:rPr lang="en-US" altLang="zh-CN" sz="2000" i="1">
                        <a:latin typeface="Cambria Math" panose="02040503050406030204" pitchFamily="18" charset="0"/>
                      </a:rPr>
                      <m:t>𝑎</m:t>
                    </m:r>
                    <m:r>
                      <a:rPr lang="zh-CN" altLang="en-US" sz="2000" i="1">
                        <a:latin typeface="Cambria Math" panose="02040503050406030204" pitchFamily="18" charset="0"/>
                      </a:rPr>
                      <m:t>点转移</m:t>
                    </m:r>
                  </m:oMath>
                </a14:m>
                <a:r>
                  <a:rPr lang="zh-CN" altLang="en-US" sz="2000" dirty="0"/>
                  <a:t>优于</a:t>
                </a:r>
                <a14:m>
                  <m:oMath xmlns:m="http://schemas.openxmlformats.org/officeDocument/2006/math">
                    <m:r>
                      <a:rPr lang="en-US" altLang="zh-CN" sz="2000" i="1">
                        <a:latin typeface="Cambria Math" panose="02040503050406030204" pitchFamily="18" charset="0"/>
                      </a:rPr>
                      <m:t>𝑏</m:t>
                    </m:r>
                    <m:r>
                      <a:rPr lang="zh-CN" altLang="en-US" sz="2000" i="1">
                        <a:latin typeface="Cambria Math" panose="02040503050406030204" pitchFamily="18" charset="0"/>
                      </a:rPr>
                      <m:t>点。</m:t>
                    </m:r>
                  </m:oMath>
                </a14:m>
                <a:endParaRPr lang="en-US" altLang="zh-CN" sz="2000" dirty="0"/>
              </a:p>
              <a:p>
                <a:pPr lvl="2"/>
                <a14:m>
                  <m:oMath xmlns:m="http://schemas.openxmlformats.org/officeDocument/2006/math">
                    <m:r>
                      <a:rPr lang="en-US" altLang="zh-CN" sz="2000" i="1">
                        <a:latin typeface="Cambria Math" panose="02040503050406030204" pitchFamily="18" charset="0"/>
                      </a:rPr>
                      <m:t>𝑏</m:t>
                    </m:r>
                    <m:r>
                      <a:rPr lang="zh-CN" altLang="en-US" sz="2000" i="1">
                        <a:latin typeface="Cambria Math" panose="02040503050406030204" pitchFamily="18" charset="0"/>
                      </a:rPr>
                      <m:t>点转移</m:t>
                    </m:r>
                  </m:oMath>
                </a14:m>
                <a:r>
                  <a:rPr lang="zh-CN" altLang="en-US" sz="2000" dirty="0"/>
                  <a:t>优于</a:t>
                </a:r>
                <a14:m>
                  <m:oMath xmlns:m="http://schemas.openxmlformats.org/officeDocument/2006/math">
                    <m:r>
                      <a:rPr lang="en-US" altLang="zh-CN" sz="2000" b="0" i="1" smtClean="0">
                        <a:latin typeface="Cambria Math" panose="02040503050406030204" pitchFamily="18" charset="0"/>
                      </a:rPr>
                      <m:t>𝑐</m:t>
                    </m:r>
                    <m:r>
                      <a:rPr lang="zh-CN" altLang="en-US" sz="2000" i="1">
                        <a:latin typeface="Cambria Math" panose="02040503050406030204" pitchFamily="18" charset="0"/>
                      </a:rPr>
                      <m:t>点</m:t>
                    </m:r>
                  </m:oMath>
                </a14:m>
                <a:r>
                  <a:rPr lang="zh-CN" altLang="en-US" sz="2000" dirty="0"/>
                  <a:t>。</a:t>
                </a:r>
                <a:endParaRPr lang="en-US" altLang="zh-CN" sz="2000" dirty="0"/>
              </a:p>
              <a:p>
                <a:endParaRPr lang="en-US" altLang="zh-CN" sz="2000" i="1" dirty="0">
                  <a:latin typeface="Cambria Math" panose="02040503050406030204" pitchFamily="18" charset="0"/>
                </a:endParaRPr>
              </a:p>
              <a:p>
                <a:pPr marL="342900" indent="-342900">
                  <a:buAutoNum type="arabicParenR"/>
                </a:pP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i="1">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i="1">
                        <a:latin typeface="Cambria Math" panose="02040503050406030204" pitchFamily="18" charset="0"/>
                      </a:rPr>
                      <m:t>&lt;2∗</m:t>
                    </m:r>
                    <m:r>
                      <a:rPr lang="en-US" altLang="zh-CN" sz="2000" i="1">
                        <a:latin typeface="Cambria Math" panose="02040503050406030204" pitchFamily="18" charset="0"/>
                      </a:rPr>
                      <m:t>𝑠𝑢𝑚</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b="0" i="1" smtClean="0">
                        <a:latin typeface="Cambria Math" panose="02040503050406030204" pitchFamily="18" charset="0"/>
                      </a:rPr>
                      <m:t>𝑎</m:t>
                    </m:r>
                    <m:r>
                      <a:rPr lang="en-US" altLang="zh-CN" sz="2000" i="1">
                        <a:latin typeface="Cambria Math" panose="02040503050406030204" pitchFamily="18" charset="0"/>
                      </a:rPr>
                      <m:t>,</m:t>
                    </m:r>
                    <m:r>
                      <a:rPr lang="en-US" altLang="zh-CN" sz="2000" b="0" i="1" smtClean="0">
                        <a:latin typeface="Cambria Math" panose="02040503050406030204" pitchFamily="18" charset="0"/>
                      </a:rPr>
                      <m:t>𝑏</m:t>
                    </m:r>
                    <m:r>
                      <a:rPr lang="en-US" altLang="zh-CN" sz="2000" i="1">
                        <a:latin typeface="Cambria Math" panose="02040503050406030204" pitchFamily="18" charset="0"/>
                      </a:rPr>
                      <m:t>)</m:t>
                    </m:r>
                    <m:r>
                      <a:rPr lang="zh-CN" altLang="en-US" sz="2000" i="1">
                        <a:latin typeface="Cambria Math" panose="02040503050406030204" pitchFamily="18" charset="0"/>
                      </a:rPr>
                      <m:t>：</m:t>
                    </m:r>
                  </m:oMath>
                </a14:m>
                <a:endParaRPr lang="en-US" altLang="zh-CN" sz="2000" b="1" dirty="0"/>
              </a:p>
              <a:p>
                <a:pPr lvl="1"/>
                <a:endParaRPr lang="en-US" altLang="zh-CN" sz="2000" dirty="0"/>
              </a:p>
              <a:p>
                <a:pPr lvl="1"/>
                <a:r>
                  <a:rPr lang="en-US" altLang="zh-CN" sz="2000" dirty="0"/>
                  <a:t>	</a:t>
                </a:r>
                <a14:m>
                  <m:oMath xmlns:m="http://schemas.openxmlformats.org/officeDocument/2006/math">
                    <m:r>
                      <a:rPr lang="en-US" altLang="zh-CN" sz="2000" b="0" i="1" smtClean="0">
                        <a:latin typeface="Cambria Math" panose="02040503050406030204" pitchFamily="18" charset="0"/>
                      </a:rPr>
                      <m:t>𝑎</m:t>
                    </m:r>
                  </m:oMath>
                </a14:m>
                <a:r>
                  <a:rPr lang="zh-CN" altLang="en-US" sz="2000" dirty="0"/>
                  <a:t>点转移优于</a:t>
                </a:r>
                <a14:m>
                  <m:oMath xmlns:m="http://schemas.openxmlformats.org/officeDocument/2006/math">
                    <m:r>
                      <a:rPr lang="en-US" altLang="zh-CN" sz="2000" b="0" i="1" smtClean="0">
                        <a:latin typeface="Cambria Math" panose="02040503050406030204" pitchFamily="18" charset="0"/>
                      </a:rPr>
                      <m:t>𝑏</m:t>
                    </m:r>
                  </m:oMath>
                </a14:m>
                <a:r>
                  <a:rPr lang="zh-CN" altLang="en-US" sz="2000" dirty="0"/>
                  <a:t>点。</a:t>
                </a:r>
                <a:endParaRPr lang="en-US" altLang="zh-CN" sz="2000" dirty="0"/>
              </a:p>
              <a:p>
                <a:pPr lvl="1"/>
                <a:r>
                  <a:rPr lang="en-US" altLang="zh-CN" sz="2000" dirty="0"/>
                  <a:t>	</a:t>
                </a:r>
                <a14:m>
                  <m:oMath xmlns:m="http://schemas.openxmlformats.org/officeDocument/2006/math">
                    <m:r>
                      <a:rPr lang="en-US" altLang="zh-CN" sz="2000" b="0" i="1" smtClean="0">
                        <a:latin typeface="Cambria Math" panose="02040503050406030204" pitchFamily="18" charset="0"/>
                      </a:rPr>
                      <m:t>𝑐</m:t>
                    </m:r>
                    <m:r>
                      <a:rPr lang="zh-CN" altLang="en-US" sz="2000" i="1">
                        <a:latin typeface="Cambria Math" panose="02040503050406030204" pitchFamily="18" charset="0"/>
                      </a:rPr>
                      <m:t>点转移</m:t>
                    </m:r>
                  </m:oMath>
                </a14:m>
                <a:r>
                  <a:rPr lang="zh-CN" altLang="en-US" sz="2000" dirty="0"/>
                  <a:t>优于</a:t>
                </a:r>
                <a14:m>
                  <m:oMath xmlns:m="http://schemas.openxmlformats.org/officeDocument/2006/math">
                    <m:r>
                      <a:rPr lang="en-US" altLang="zh-CN" sz="2000" i="1">
                        <a:latin typeface="Cambria Math" panose="02040503050406030204" pitchFamily="18" charset="0"/>
                      </a:rPr>
                      <m:t>𝑏</m:t>
                    </m:r>
                    <m:r>
                      <a:rPr lang="zh-CN" altLang="en-US" sz="2000" i="1">
                        <a:latin typeface="Cambria Math" panose="02040503050406030204" pitchFamily="18" charset="0"/>
                      </a:rPr>
                      <m:t>点。</m:t>
                    </m:r>
                  </m:oMath>
                </a14:m>
                <a:endParaRPr lang="en-US" altLang="zh-CN" sz="2000" dirty="0"/>
              </a:p>
              <a:p>
                <a:pPr lvl="1"/>
                <a:endParaRPr lang="en-US" altLang="zh-CN" sz="2000" dirty="0"/>
              </a:p>
              <a:p>
                <a:pPr marL="342900" indent="-342900">
                  <a:buAutoNum type="arabicParenR"/>
                </a:pP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)&lt;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i="1">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i="1">
                        <a:latin typeface="Cambria Math" panose="02040503050406030204" pitchFamily="18" charset="0"/>
                      </a:rPr>
                      <m:t>&lt;2∗</m:t>
                    </m:r>
                    <m:r>
                      <a:rPr lang="en-US" altLang="zh-CN" sz="2000" i="1">
                        <a:latin typeface="Cambria Math" panose="02040503050406030204" pitchFamily="18" charset="0"/>
                      </a:rPr>
                      <m:t>𝑠𝑢𝑚</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1">
                        <a:latin typeface="Cambria Math" panose="02040503050406030204" pitchFamily="18" charset="0"/>
                      </a:rPr>
                      <m:t> </m:t>
                    </m:r>
                    <m:r>
                      <a:rPr lang="zh-CN" altLang="en-US" sz="2000" b="1" i="1">
                        <a:latin typeface="Cambria Math" panose="02040503050406030204" pitchFamily="18" charset="0"/>
                      </a:rPr>
                      <m:t>：</m:t>
                    </m:r>
                  </m:oMath>
                </a14:m>
                <a:endParaRPr lang="en-US" altLang="zh-CN" sz="2000" b="1" dirty="0"/>
              </a:p>
              <a:p>
                <a:pPr marL="342900" indent="-342900">
                  <a:buAutoNum type="arabicParenR"/>
                </a:pPr>
                <a:endParaRPr lang="en-US" altLang="zh-CN" sz="2000" b="1" dirty="0"/>
              </a:p>
              <a:p>
                <a:pPr lvl="2"/>
                <a14:m>
                  <m:oMath xmlns:m="http://schemas.openxmlformats.org/officeDocument/2006/math">
                    <m:r>
                      <a:rPr lang="en-US" altLang="zh-CN" sz="2000" b="0" i="1" smtClean="0">
                        <a:latin typeface="Cambria Math" panose="02040503050406030204" pitchFamily="18" charset="0"/>
                      </a:rPr>
                      <m:t>𝑐</m:t>
                    </m:r>
                    <m:r>
                      <a:rPr lang="zh-CN" altLang="en-US" sz="2000" i="1">
                        <a:latin typeface="Cambria Math" panose="02040503050406030204" pitchFamily="18" charset="0"/>
                      </a:rPr>
                      <m:t>点转移</m:t>
                    </m:r>
                  </m:oMath>
                </a14:m>
                <a:r>
                  <a:rPr lang="zh-CN" altLang="en-US" sz="2000" dirty="0"/>
                  <a:t>优于</a:t>
                </a:r>
                <a14:m>
                  <m:oMath xmlns:m="http://schemas.openxmlformats.org/officeDocument/2006/math">
                    <m:r>
                      <a:rPr lang="en-US" altLang="zh-CN" sz="2000" i="1">
                        <a:latin typeface="Cambria Math" panose="02040503050406030204" pitchFamily="18" charset="0"/>
                      </a:rPr>
                      <m:t>𝑏</m:t>
                    </m:r>
                    <m:r>
                      <a:rPr lang="zh-CN" altLang="en-US" sz="2000" i="1">
                        <a:latin typeface="Cambria Math" panose="02040503050406030204" pitchFamily="18" charset="0"/>
                      </a:rPr>
                      <m:t>点。</m:t>
                    </m:r>
                  </m:oMath>
                </a14:m>
                <a:endParaRPr lang="en-US" altLang="zh-CN" sz="2000" dirty="0"/>
              </a:p>
              <a:p>
                <a:pPr lvl="2"/>
                <a14:m>
                  <m:oMath xmlns:m="http://schemas.openxmlformats.org/officeDocument/2006/math">
                    <m:r>
                      <a:rPr lang="en-US" altLang="zh-CN" sz="2000" i="1">
                        <a:latin typeface="Cambria Math" panose="02040503050406030204" pitchFamily="18" charset="0"/>
                      </a:rPr>
                      <m:t>𝑏</m:t>
                    </m:r>
                    <m:r>
                      <a:rPr lang="zh-CN" altLang="en-US" sz="2000" i="1">
                        <a:latin typeface="Cambria Math" panose="02040503050406030204" pitchFamily="18" charset="0"/>
                      </a:rPr>
                      <m:t>点转移</m:t>
                    </m:r>
                  </m:oMath>
                </a14:m>
                <a:r>
                  <a:rPr lang="zh-CN" altLang="en-US" sz="2000" dirty="0"/>
                  <a:t>优于</a:t>
                </a:r>
                <a14:m>
                  <m:oMath xmlns:m="http://schemas.openxmlformats.org/officeDocument/2006/math">
                    <m:r>
                      <a:rPr lang="en-US" altLang="zh-CN" sz="2000" b="0" i="1" smtClean="0">
                        <a:latin typeface="Cambria Math" panose="02040503050406030204" pitchFamily="18" charset="0"/>
                      </a:rPr>
                      <m:t>𝑎</m:t>
                    </m:r>
                    <m:r>
                      <a:rPr lang="zh-CN" altLang="en-US" sz="2000" i="1">
                        <a:latin typeface="Cambria Math" panose="02040503050406030204" pitchFamily="18" charset="0"/>
                      </a:rPr>
                      <m:t>点</m:t>
                    </m:r>
                  </m:oMath>
                </a14:m>
                <a:r>
                  <a:rPr lang="zh-CN" altLang="en-US" sz="2000" dirty="0"/>
                  <a:t>。</a:t>
                </a:r>
                <a:endParaRPr lang="en-US" altLang="zh-CN" sz="2000" dirty="0"/>
              </a:p>
              <a:p>
                <a:endParaRPr lang="zh-CN" altLang="en-US" sz="2000" dirty="0"/>
              </a:p>
            </p:txBody>
          </p:sp>
        </mc:Choice>
        <mc:Fallback xmlns="">
          <p:sp>
            <p:nvSpPr>
              <p:cNvPr id="2" name="文本框 1">
                <a:extLst>
                  <a:ext uri="{FF2B5EF4-FFF2-40B4-BE49-F238E27FC236}">
                    <a16:creationId xmlns:a16="http://schemas.microsoft.com/office/drawing/2014/main" id="{C992E924-88FC-4517-952F-A5483740B975}"/>
                  </a:ext>
                </a:extLst>
              </p:cNvPr>
              <p:cNvSpPr txBox="1">
                <a:spLocks noRot="1" noChangeAspect="1" noMove="1" noResize="1" noEditPoints="1" noAdjustHandles="1" noChangeArrowheads="1" noChangeShapeType="1" noTextEdit="1"/>
              </p:cNvSpPr>
              <p:nvPr/>
            </p:nvSpPr>
            <p:spPr>
              <a:xfrm>
                <a:off x="1137920" y="617281"/>
                <a:ext cx="8986848" cy="5632311"/>
              </a:xfrm>
              <a:prstGeom prst="rect">
                <a:avLst/>
              </a:prstGeom>
              <a:blipFill>
                <a:blip r:embed="rId5"/>
                <a:stretch>
                  <a:fillRect l="-678"/>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757699A9-1AA3-4E10-B060-DD6629B1AC31}"/>
              </a:ext>
            </a:extLst>
          </p:cNvPr>
          <p:cNvPicPr>
            <a:picLocks noChangeAspect="1"/>
          </p:cNvPicPr>
          <p:nvPr/>
        </p:nvPicPr>
        <p:blipFill>
          <a:blip r:embed="rId6"/>
          <a:stretch>
            <a:fillRect/>
          </a:stretch>
        </p:blipFill>
        <p:spPr>
          <a:xfrm>
            <a:off x="3551563" y="622149"/>
            <a:ext cx="5964469" cy="630652"/>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95CF04A-3C23-49E5-8ADA-573AC76BAD40}"/>
                  </a:ext>
                </a:extLst>
              </p:cNvPr>
              <p:cNvSpPr txBox="1"/>
              <p:nvPr/>
            </p:nvSpPr>
            <p:spPr>
              <a:xfrm>
                <a:off x="5809976" y="1498326"/>
                <a:ext cx="1112805" cy="400110"/>
              </a:xfrm>
              <a:prstGeom prst="rect">
                <a:avLst/>
              </a:prstGeom>
              <a:noFill/>
            </p:spPr>
            <p:txBody>
              <a:bodyPr wrap="none" rtlCol="0">
                <a:spAutoFit/>
              </a:bodyPr>
              <a:lstStyle/>
              <a:p>
                <a14:m>
                  <m:oMath xmlns:m="http://schemas.openxmlformats.org/officeDocument/2006/math">
                    <m:r>
                      <a:rPr lang="en-US" altLang="zh-CN" sz="2000" b="0" i="1" smtClean="0">
                        <a:latin typeface="Cambria Math" panose="02040503050406030204" pitchFamily="18" charset="0"/>
                      </a:rPr>
                      <m:t>𝑎</m:t>
                    </m:r>
                    <m:r>
                      <a:rPr lang="zh-CN" altLang="en-US" sz="2000" b="0" i="1">
                        <a:latin typeface="Cambria Math" panose="02040503050406030204" pitchFamily="18" charset="0"/>
                      </a:rPr>
                      <m:t>点</m:t>
                    </m:r>
                  </m:oMath>
                </a14:m>
                <a:r>
                  <a:rPr lang="zh-CN" altLang="en-US" sz="2000" dirty="0"/>
                  <a:t>最优</a:t>
                </a:r>
              </a:p>
            </p:txBody>
          </p:sp>
        </mc:Choice>
        <mc:Fallback xmlns="">
          <p:sp>
            <p:nvSpPr>
              <p:cNvPr id="17" name="文本框 16">
                <a:extLst>
                  <a:ext uri="{FF2B5EF4-FFF2-40B4-BE49-F238E27FC236}">
                    <a16:creationId xmlns:a16="http://schemas.microsoft.com/office/drawing/2014/main" id="{595CF04A-3C23-49E5-8ADA-573AC76BAD40}"/>
                  </a:ext>
                </a:extLst>
              </p:cNvPr>
              <p:cNvSpPr txBox="1">
                <a:spLocks noRot="1" noChangeAspect="1" noMove="1" noResize="1" noEditPoints="1" noAdjustHandles="1" noChangeArrowheads="1" noChangeShapeType="1" noTextEdit="1"/>
              </p:cNvSpPr>
              <p:nvPr/>
            </p:nvSpPr>
            <p:spPr>
              <a:xfrm>
                <a:off x="5809976" y="1498326"/>
                <a:ext cx="1112805" cy="400110"/>
              </a:xfrm>
              <a:prstGeom prst="rect">
                <a:avLst/>
              </a:prstGeom>
              <a:blipFill>
                <a:blip r:embed="rId7"/>
                <a:stretch>
                  <a:fillRect t="-9231" r="-3825"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8D3D4FC-B45A-40C8-AC00-84EA7B3C938C}"/>
                  </a:ext>
                </a:extLst>
              </p:cNvPr>
              <p:cNvSpPr txBox="1"/>
              <p:nvPr/>
            </p:nvSpPr>
            <p:spPr>
              <a:xfrm>
                <a:off x="5901499" y="4584059"/>
                <a:ext cx="1072730" cy="400110"/>
              </a:xfrm>
              <a:prstGeom prst="rect">
                <a:avLst/>
              </a:prstGeom>
              <a:noFill/>
            </p:spPr>
            <p:txBody>
              <a:bodyPr wrap="none" rtlCol="0">
                <a:spAutoFit/>
              </a:bodyPr>
              <a:lstStyle/>
              <a:p>
                <a14:m>
                  <m:oMath xmlns:m="http://schemas.openxmlformats.org/officeDocument/2006/math">
                    <m:r>
                      <a:rPr lang="en-US" altLang="zh-CN" sz="2000" b="0" i="1" smtClean="0">
                        <a:latin typeface="Cambria Math" panose="02040503050406030204" pitchFamily="18" charset="0"/>
                      </a:rPr>
                      <m:t>𝑐</m:t>
                    </m:r>
                    <m:r>
                      <a:rPr lang="zh-CN" altLang="en-US" sz="2000" b="0" i="1">
                        <a:latin typeface="Cambria Math" panose="02040503050406030204" pitchFamily="18" charset="0"/>
                      </a:rPr>
                      <m:t>点</m:t>
                    </m:r>
                  </m:oMath>
                </a14:m>
                <a:r>
                  <a:rPr lang="zh-CN" altLang="en-US" sz="2000" dirty="0"/>
                  <a:t>最优</a:t>
                </a:r>
              </a:p>
            </p:txBody>
          </p:sp>
        </mc:Choice>
        <mc:Fallback xmlns="">
          <p:sp>
            <p:nvSpPr>
              <p:cNvPr id="19" name="文本框 18">
                <a:extLst>
                  <a:ext uri="{FF2B5EF4-FFF2-40B4-BE49-F238E27FC236}">
                    <a16:creationId xmlns:a16="http://schemas.microsoft.com/office/drawing/2014/main" id="{08D3D4FC-B45A-40C8-AC00-84EA7B3C938C}"/>
                  </a:ext>
                </a:extLst>
              </p:cNvPr>
              <p:cNvSpPr txBox="1">
                <a:spLocks noRot="1" noChangeAspect="1" noMove="1" noResize="1" noEditPoints="1" noAdjustHandles="1" noChangeArrowheads="1" noChangeShapeType="1" noTextEdit="1"/>
              </p:cNvSpPr>
              <p:nvPr/>
            </p:nvSpPr>
            <p:spPr>
              <a:xfrm>
                <a:off x="5901499" y="4584059"/>
                <a:ext cx="1072730" cy="400110"/>
              </a:xfrm>
              <a:prstGeom prst="rect">
                <a:avLst/>
              </a:prstGeom>
              <a:blipFill>
                <a:blip r:embed="rId8"/>
                <a:stretch>
                  <a:fillRect t="-9091" r="-5682"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192014F-7A8F-40E2-A8D2-06A6CD4EDFA6}"/>
                  </a:ext>
                </a:extLst>
              </p:cNvPr>
              <p:cNvSpPr txBox="1"/>
              <p:nvPr/>
            </p:nvSpPr>
            <p:spPr>
              <a:xfrm>
                <a:off x="5634354" y="2991180"/>
                <a:ext cx="17988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𝑎</m:t>
                      </m:r>
                      <m:r>
                        <a:rPr lang="zh-CN" altLang="en-US" sz="2000" b="0" i="1">
                          <a:latin typeface="Cambria Math" panose="02040503050406030204" pitchFamily="18" charset="0"/>
                        </a:rPr>
                        <m:t>点</m:t>
                      </m:r>
                      <m:r>
                        <a:rPr lang="zh-CN" altLang="en-US" sz="2000" i="1" smtClean="0">
                          <a:latin typeface="Cambria Math" panose="02040503050406030204" pitchFamily="18" charset="0"/>
                        </a:rPr>
                        <m:t>或</m:t>
                      </m:r>
                      <m:r>
                        <a:rPr lang="en-US" altLang="zh-CN" sz="2000" b="0" i="1" smtClean="0">
                          <a:latin typeface="Cambria Math" panose="02040503050406030204" pitchFamily="18" charset="0"/>
                        </a:rPr>
                        <m:t>𝑐</m:t>
                      </m:r>
                      <m:r>
                        <a:rPr lang="zh-CN" altLang="en-US" sz="2000" i="1">
                          <a:latin typeface="Cambria Math" panose="02040503050406030204" pitchFamily="18" charset="0"/>
                        </a:rPr>
                        <m:t>点</m:t>
                      </m:r>
                      <m:r>
                        <a:rPr lang="zh-CN" altLang="en-US" sz="2000" i="1" smtClean="0">
                          <a:latin typeface="Cambria Math" panose="02040503050406030204" pitchFamily="18" charset="0"/>
                        </a:rPr>
                        <m:t>最</m:t>
                      </m:r>
                      <m:r>
                        <a:rPr lang="zh-CN" altLang="en-US" sz="2000" i="1">
                          <a:latin typeface="Cambria Math" panose="02040503050406030204" pitchFamily="18" charset="0"/>
                        </a:rPr>
                        <m:t>优</m:t>
                      </m:r>
                    </m:oMath>
                  </m:oMathPara>
                </a14:m>
                <a:endParaRPr lang="zh-CN" altLang="en-US" sz="2000" dirty="0"/>
              </a:p>
            </p:txBody>
          </p:sp>
        </mc:Choice>
        <mc:Fallback xmlns="">
          <p:sp>
            <p:nvSpPr>
              <p:cNvPr id="21" name="文本框 20">
                <a:extLst>
                  <a:ext uri="{FF2B5EF4-FFF2-40B4-BE49-F238E27FC236}">
                    <a16:creationId xmlns:a16="http://schemas.microsoft.com/office/drawing/2014/main" id="{8192014F-7A8F-40E2-A8D2-06A6CD4EDFA6}"/>
                  </a:ext>
                </a:extLst>
              </p:cNvPr>
              <p:cNvSpPr txBox="1">
                <a:spLocks noRot="1" noChangeAspect="1" noMove="1" noResize="1" noEditPoints="1" noAdjustHandles="1" noChangeArrowheads="1" noChangeShapeType="1" noTextEdit="1"/>
              </p:cNvSpPr>
              <p:nvPr/>
            </p:nvSpPr>
            <p:spPr>
              <a:xfrm>
                <a:off x="5634354" y="2991180"/>
                <a:ext cx="1798889" cy="400110"/>
              </a:xfrm>
              <a:prstGeom prst="rect">
                <a:avLst/>
              </a:prstGeom>
              <a:blipFill>
                <a:blip r:embed="rId9"/>
                <a:stretch>
                  <a:fillRect b="-10769"/>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F6F46CE-0869-42D3-826F-57D0B1A207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96043" y="1621210"/>
            <a:ext cx="4351231" cy="3994041"/>
          </a:xfrm>
          <a:prstGeom prst="rect">
            <a:avLst/>
          </a:prstGeom>
        </p:spPr>
      </p:pic>
    </p:spTree>
    <p:extLst>
      <p:ext uri="{BB962C8B-B14F-4D97-AF65-F5344CB8AC3E}">
        <p14:creationId xmlns:p14="http://schemas.microsoft.com/office/powerpoint/2010/main" val="29816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0C6B1B9-218E-4734-B30A-0B8861FD85E9}"/>
                  </a:ext>
                </a:extLst>
              </p:cNvPr>
              <p:cNvSpPr txBox="1"/>
              <p:nvPr/>
            </p:nvSpPr>
            <p:spPr>
              <a:xfrm>
                <a:off x="2067232" y="1026160"/>
                <a:ext cx="7105036" cy="1323439"/>
              </a:xfrm>
              <a:prstGeom prst="rect">
                <a:avLst/>
              </a:prstGeom>
              <a:noFill/>
            </p:spPr>
            <p:txBody>
              <a:bodyPr wrap="square" rtlCol="0">
                <a:spAutoFit/>
              </a:bodyPr>
              <a:lstStyle/>
              <a:p>
                <a:endParaRPr lang="en-US" altLang="zh-CN" sz="2000" dirty="0"/>
              </a:p>
              <a:p>
                <a:r>
                  <a:rPr lang="zh-CN" altLang="en-US" sz="2000" dirty="0"/>
                  <a:t>对比两种分布情况的讨论，我们可以注意到：</a:t>
                </a:r>
                <a:endParaRPr lang="en-US" altLang="zh-CN" sz="2000" dirty="0"/>
              </a:p>
              <a:p>
                <a:endParaRPr lang="en-US" altLang="zh-CN" sz="2000" dirty="0"/>
              </a:p>
              <a:p>
                <a:r>
                  <a:rPr lang="en-US" altLang="zh-CN" sz="2000" dirty="0"/>
                  <a:t>	</a:t>
                </a:r>
                <a:r>
                  <a:rPr lang="zh-CN" altLang="en-US" sz="2000" dirty="0"/>
                  <a:t>当分布状况为第二种的时候中间点</a:t>
                </a:r>
                <a14:m>
                  <m:oMath xmlns:m="http://schemas.openxmlformats.org/officeDocument/2006/math">
                    <m:r>
                      <a:rPr lang="en-US" altLang="zh-CN" sz="2000" b="0" i="1" smtClean="0">
                        <a:latin typeface="Cambria Math" panose="02040503050406030204" pitchFamily="18" charset="0"/>
                      </a:rPr>
                      <m:t>𝑏</m:t>
                    </m:r>
                  </m:oMath>
                </a14:m>
                <a:r>
                  <a:rPr lang="zh-CN" altLang="en-US" sz="2000" dirty="0"/>
                  <a:t>无法作为转移点。</a:t>
                </a:r>
              </a:p>
            </p:txBody>
          </p:sp>
        </mc:Choice>
        <mc:Fallback xmlns="">
          <p:sp>
            <p:nvSpPr>
              <p:cNvPr id="2" name="文本框 1">
                <a:extLst>
                  <a:ext uri="{FF2B5EF4-FFF2-40B4-BE49-F238E27FC236}">
                    <a16:creationId xmlns:a16="http://schemas.microsoft.com/office/drawing/2014/main" id="{90C6B1B9-218E-4734-B30A-0B8861FD85E9}"/>
                  </a:ext>
                </a:extLst>
              </p:cNvPr>
              <p:cNvSpPr txBox="1">
                <a:spLocks noRot="1" noChangeAspect="1" noMove="1" noResize="1" noEditPoints="1" noAdjustHandles="1" noChangeArrowheads="1" noChangeShapeType="1" noTextEdit="1"/>
              </p:cNvSpPr>
              <p:nvPr/>
            </p:nvSpPr>
            <p:spPr>
              <a:xfrm>
                <a:off x="2067232" y="1026160"/>
                <a:ext cx="7105036" cy="1323439"/>
              </a:xfrm>
              <a:prstGeom prst="rect">
                <a:avLst/>
              </a:prstGeom>
              <a:blipFill>
                <a:blip r:embed="rId5"/>
                <a:stretch>
                  <a:fillRect l="-858" r="-772" b="-737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FFD94E8-9EE4-40F0-8E54-5B1305A4A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0205" y="2563141"/>
            <a:ext cx="4006467" cy="3677578"/>
          </a:xfrm>
          <a:prstGeom prst="rect">
            <a:avLst/>
          </a:prstGeom>
        </p:spPr>
      </p:pic>
    </p:spTree>
    <p:extLst>
      <p:ext uri="{BB962C8B-B14F-4D97-AF65-F5344CB8AC3E}">
        <p14:creationId xmlns:p14="http://schemas.microsoft.com/office/powerpoint/2010/main" val="20516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DA08A7-916A-4492-B252-0B2663E5D1D3}"/>
                  </a:ext>
                </a:extLst>
              </p:cNvPr>
              <p:cNvSpPr txBox="1"/>
              <p:nvPr/>
            </p:nvSpPr>
            <p:spPr>
              <a:xfrm>
                <a:off x="1848157" y="944880"/>
                <a:ext cx="8047683" cy="830997"/>
              </a:xfrm>
              <a:prstGeom prst="rect">
                <a:avLst/>
              </a:prstGeom>
              <a:noFill/>
            </p:spPr>
            <p:txBody>
              <a:bodyPr wrap="square" rtlCol="0">
                <a:spAutoFit/>
              </a:bodyPr>
              <a:lstStyle/>
              <a:p>
                <a:r>
                  <a:rPr lang="zh-CN" altLang="en-US" sz="2400" dirty="0"/>
                  <a:t>那么对于当前对于</a:t>
                </a:r>
                <a14:m>
                  <m:oMath xmlns:m="http://schemas.openxmlformats.org/officeDocument/2006/math">
                    <m:r>
                      <a:rPr lang="en-US" altLang="zh-CN" sz="2400" b="0" i="1" smtClean="0">
                        <a:latin typeface="Cambria Math" panose="02040503050406030204" pitchFamily="18" charset="0"/>
                      </a:rPr>
                      <m:t>𝑥</m:t>
                    </m:r>
                    <m:r>
                      <a:rPr lang="zh-CN" altLang="en-US" sz="2400" i="1">
                        <a:latin typeface="Cambria Math" panose="02040503050406030204" pitchFamily="18" charset="0"/>
                      </a:rPr>
                      <m:t>点</m:t>
                    </m:r>
                  </m:oMath>
                </a14:m>
                <a:r>
                  <a:rPr lang="zh-CN" altLang="en-US" sz="2400" dirty="0"/>
                  <a:t>的运算，它可能的转移点集合应当是一个如下图所示的下凸壳模型。</a:t>
                </a:r>
              </a:p>
            </p:txBody>
          </p:sp>
        </mc:Choice>
        <mc:Fallback xmlns="">
          <p:sp>
            <p:nvSpPr>
              <p:cNvPr id="2" name="文本框 1">
                <a:extLst>
                  <a:ext uri="{FF2B5EF4-FFF2-40B4-BE49-F238E27FC236}">
                    <a16:creationId xmlns:a16="http://schemas.microsoft.com/office/drawing/2014/main" id="{1BDA08A7-916A-4492-B252-0B2663E5D1D3}"/>
                  </a:ext>
                </a:extLst>
              </p:cNvPr>
              <p:cNvSpPr txBox="1">
                <a:spLocks noRot="1" noChangeAspect="1" noMove="1" noResize="1" noEditPoints="1" noAdjustHandles="1" noChangeArrowheads="1" noChangeShapeType="1" noTextEdit="1"/>
              </p:cNvSpPr>
              <p:nvPr/>
            </p:nvSpPr>
            <p:spPr>
              <a:xfrm>
                <a:off x="1848157" y="944880"/>
                <a:ext cx="8047683" cy="830997"/>
              </a:xfrm>
              <a:prstGeom prst="rect">
                <a:avLst/>
              </a:prstGeom>
              <a:blipFill>
                <a:blip r:embed="rId5"/>
                <a:stretch>
                  <a:fillRect l="-1136" t="-5147" r="-227" b="-1691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C31B1F1-776D-46DA-BEC8-8B1EA22A3D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8078" y="1966377"/>
            <a:ext cx="3850727" cy="3766516"/>
          </a:xfrm>
          <a:prstGeom prst="rect">
            <a:avLst/>
          </a:prstGeom>
        </p:spPr>
      </p:pic>
    </p:spTree>
    <p:extLst>
      <p:ext uri="{BB962C8B-B14F-4D97-AF65-F5344CB8AC3E}">
        <p14:creationId xmlns:p14="http://schemas.microsoft.com/office/powerpoint/2010/main" val="2128508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2EDCE843-B4C0-4D80-809D-6F9A7DF07A52}"/>
              </a:ext>
            </a:extLst>
          </p:cNvPr>
          <p:cNvSpPr txBox="1"/>
          <p:nvPr/>
        </p:nvSpPr>
        <p:spPr>
          <a:xfrm>
            <a:off x="1686560" y="1046480"/>
            <a:ext cx="7543800" cy="1200329"/>
          </a:xfrm>
          <a:prstGeom prst="rect">
            <a:avLst/>
          </a:prstGeom>
          <a:noFill/>
        </p:spPr>
        <p:txBody>
          <a:bodyPr wrap="square" rtlCol="0">
            <a:spAutoFit/>
          </a:bodyPr>
          <a:lstStyle/>
          <a:p>
            <a:r>
              <a:rPr lang="zh-CN" altLang="en-US" sz="2400" dirty="0"/>
              <a:t>反证：如果可能的转移点集合不是一个下凸壳模型。 如图所示</a:t>
            </a:r>
            <a:endParaRPr lang="en-US" altLang="zh-CN" sz="2400" dirty="0"/>
          </a:p>
          <a:p>
            <a:endParaRPr lang="zh-CN" altLang="en-US" sz="2400" dirty="0"/>
          </a:p>
        </p:txBody>
      </p:sp>
      <p:pic>
        <p:nvPicPr>
          <p:cNvPr id="13" name="图片 12">
            <a:extLst>
              <a:ext uri="{FF2B5EF4-FFF2-40B4-BE49-F238E27FC236}">
                <a16:creationId xmlns:a16="http://schemas.microsoft.com/office/drawing/2014/main" id="{75C7AF7F-C823-4850-835E-AF15AAA3DA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442" y="1977905"/>
            <a:ext cx="4151789" cy="3833615"/>
          </a:xfrm>
          <a:prstGeom prst="rect">
            <a:avLst/>
          </a:prstGeom>
        </p:spPr>
      </p:pic>
    </p:spTree>
    <p:extLst>
      <p:ext uri="{BB962C8B-B14F-4D97-AF65-F5344CB8AC3E}">
        <p14:creationId xmlns:p14="http://schemas.microsoft.com/office/powerpoint/2010/main" val="151504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E162B05-7128-4705-B965-A82F7CC5B0CF}"/>
                  </a:ext>
                </a:extLst>
              </p:cNvPr>
              <p:cNvSpPr txBox="1"/>
              <p:nvPr/>
            </p:nvSpPr>
            <p:spPr>
              <a:xfrm>
                <a:off x="1656080" y="769681"/>
                <a:ext cx="7132320" cy="4893647"/>
              </a:xfrm>
              <a:prstGeom prst="rect">
                <a:avLst/>
              </a:prstGeom>
              <a:noFill/>
            </p:spPr>
            <p:txBody>
              <a:bodyPr wrap="square" rtlCol="0">
                <a:spAutoFit/>
              </a:bodyPr>
              <a:lstStyle/>
              <a:p>
                <a:r>
                  <a:rPr lang="zh-CN" altLang="en-US" sz="2400" dirty="0"/>
                  <a:t>那么该转移点集合中的</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oMath>
                </a14:m>
                <a:r>
                  <a:rPr lang="zh-CN" altLang="en-US" sz="2400" dirty="0"/>
                  <a:t>三个点由前面的证明结果可得，</a:t>
                </a:r>
                <a14:m>
                  <m:oMath xmlns:m="http://schemas.openxmlformats.org/officeDocument/2006/math">
                    <m:r>
                      <a:rPr lang="en-US" altLang="zh-CN" sz="2400" b="0" i="1" smtClean="0">
                        <a:latin typeface="Cambria Math" panose="02040503050406030204" pitchFamily="18" charset="0"/>
                      </a:rPr>
                      <m:t>𝑒</m:t>
                    </m:r>
                    <m:r>
                      <a:rPr lang="zh-CN" altLang="en-US" sz="2400" i="1">
                        <a:latin typeface="Cambria Math" panose="02040503050406030204" pitchFamily="18" charset="0"/>
                      </a:rPr>
                      <m:t>点</m:t>
                    </m:r>
                    <m:r>
                      <a:rPr lang="zh-CN" altLang="en-US" sz="2400" i="1" smtClean="0">
                        <a:latin typeface="Cambria Math" panose="02040503050406030204" pitchFamily="18" charset="0"/>
                      </a:rPr>
                      <m:t>不可能</m:t>
                    </m:r>
                  </m:oMath>
                </a14:m>
                <a:r>
                  <a:rPr lang="zh-CN" altLang="en-US" sz="2400" dirty="0"/>
                  <a:t>作为转移点，所以</a:t>
                </a:r>
                <a14:m>
                  <m:oMath xmlns:m="http://schemas.openxmlformats.org/officeDocument/2006/math">
                    <m:r>
                      <a:rPr lang="en-US" altLang="zh-CN" sz="2400" b="0" i="1" smtClean="0">
                        <a:latin typeface="Cambria Math" panose="02040503050406030204" pitchFamily="18" charset="0"/>
                      </a:rPr>
                      <m:t>𝑒</m:t>
                    </m:r>
                    <m:r>
                      <a:rPr lang="zh-CN" altLang="en-US" sz="2400" i="1">
                        <a:latin typeface="Cambria Math" panose="02040503050406030204" pitchFamily="18" charset="0"/>
                      </a:rPr>
                      <m:t>点</m:t>
                    </m:r>
                  </m:oMath>
                </a14:m>
                <a:r>
                  <a:rPr lang="zh-CN" altLang="en-US" sz="2400" dirty="0"/>
                  <a:t>一定不在转移点集合内。</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矛盾，所以得证转移点集合应当是一个下凸壳模型。</a:t>
                </a:r>
              </a:p>
            </p:txBody>
          </p:sp>
        </mc:Choice>
        <mc:Fallback xmlns="">
          <p:sp>
            <p:nvSpPr>
              <p:cNvPr id="2" name="文本框 1">
                <a:extLst>
                  <a:ext uri="{FF2B5EF4-FFF2-40B4-BE49-F238E27FC236}">
                    <a16:creationId xmlns:a16="http://schemas.microsoft.com/office/drawing/2014/main" id="{4E162B05-7128-4705-B965-A82F7CC5B0CF}"/>
                  </a:ext>
                </a:extLst>
              </p:cNvPr>
              <p:cNvSpPr txBox="1">
                <a:spLocks noRot="1" noChangeAspect="1" noMove="1" noResize="1" noEditPoints="1" noAdjustHandles="1" noChangeArrowheads="1" noChangeShapeType="1" noTextEdit="1"/>
              </p:cNvSpPr>
              <p:nvPr/>
            </p:nvSpPr>
            <p:spPr>
              <a:xfrm>
                <a:off x="1656080" y="769681"/>
                <a:ext cx="7132320" cy="4893647"/>
              </a:xfrm>
              <a:prstGeom prst="rect">
                <a:avLst/>
              </a:prstGeom>
              <a:blipFill>
                <a:blip r:embed="rId5"/>
                <a:stretch>
                  <a:fillRect l="-1368" t="-872" r="-2137" b="-199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B645B0F-3FDE-4A92-A55B-BFE9B030F5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3468" y="2341306"/>
            <a:ext cx="3429000" cy="2324100"/>
          </a:xfrm>
          <a:prstGeom prst="rect">
            <a:avLst/>
          </a:prstGeom>
        </p:spPr>
      </p:pic>
    </p:spTree>
    <p:extLst>
      <p:ext uri="{BB962C8B-B14F-4D97-AF65-F5344CB8AC3E}">
        <p14:creationId xmlns:p14="http://schemas.microsoft.com/office/powerpoint/2010/main" val="986562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81B9C756-4F02-4D19-8CA1-554C73DB0523}"/>
              </a:ext>
            </a:extLst>
          </p:cNvPr>
          <p:cNvSpPr txBox="1"/>
          <p:nvPr/>
        </p:nvSpPr>
        <p:spPr>
          <a:xfrm>
            <a:off x="928688" y="788731"/>
            <a:ext cx="9108768" cy="553998"/>
          </a:xfrm>
          <a:prstGeom prst="rect">
            <a:avLst/>
          </a:prstGeom>
          <a:noFill/>
        </p:spPr>
        <p:txBody>
          <a:bodyPr wrap="square" rtlCol="0">
            <a:spAutoFit/>
          </a:bodyPr>
          <a:lstStyle/>
          <a:p>
            <a:r>
              <a:rPr lang="zh-CN" altLang="en-US" sz="3000" b="1" dirty="0"/>
              <a:t>接下来讨论运算过程中，可能的转移点集合的变化</a:t>
            </a:r>
          </a:p>
        </p:txBody>
      </p:sp>
      <p:pic>
        <p:nvPicPr>
          <p:cNvPr id="12" name="图片 11">
            <a:extLst>
              <a:ext uri="{FF2B5EF4-FFF2-40B4-BE49-F238E27FC236}">
                <a16:creationId xmlns:a16="http://schemas.microsoft.com/office/drawing/2014/main" id="{07297820-FABE-44AF-BEAA-DF01528C49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3072" y="1784860"/>
            <a:ext cx="4269311" cy="4175946"/>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FC792CB-3BE2-4609-928E-B7C9BE8D43F1}"/>
                  </a:ext>
                </a:extLst>
              </p:cNvPr>
              <p:cNvSpPr txBox="1"/>
              <p:nvPr/>
            </p:nvSpPr>
            <p:spPr>
              <a:xfrm>
                <a:off x="1168400" y="2190454"/>
                <a:ext cx="3708093" cy="830997"/>
              </a:xfrm>
              <a:prstGeom prst="rect">
                <a:avLst/>
              </a:prstGeom>
              <a:noFill/>
            </p:spPr>
            <p:txBody>
              <a:bodyPr wrap="square" rtlCol="0">
                <a:spAutoFit/>
              </a:bodyPr>
              <a:lstStyle/>
              <a:p>
                <a:r>
                  <a:rPr lang="zh-CN" altLang="en-US" sz="2400" dirty="0"/>
                  <a:t>第</a:t>
                </a:r>
                <a14:m>
                  <m:oMath xmlns:m="http://schemas.openxmlformats.org/officeDocument/2006/math">
                    <m:r>
                      <a:rPr lang="en-US" altLang="zh-CN" sz="2400" b="0" i="1" smtClean="0">
                        <a:latin typeface="Cambria Math" panose="02040503050406030204" pitchFamily="18" charset="0"/>
                      </a:rPr>
                      <m:t>𝑥</m:t>
                    </m:r>
                    <m:r>
                      <a:rPr lang="zh-CN" altLang="en-US" sz="2400" i="1">
                        <a:latin typeface="Cambria Math" panose="02040503050406030204" pitchFamily="18" charset="0"/>
                      </a:rPr>
                      <m:t>次</m:t>
                    </m:r>
                  </m:oMath>
                </a14:m>
                <a:r>
                  <a:rPr lang="zh-CN" altLang="en-US" sz="2400" dirty="0"/>
                  <a:t>运算前，可能的转移点集合如图所示：</a:t>
                </a:r>
              </a:p>
            </p:txBody>
          </p:sp>
        </mc:Choice>
        <mc:Fallback xmlns="">
          <p:sp>
            <p:nvSpPr>
              <p:cNvPr id="3" name="文本框 2">
                <a:extLst>
                  <a:ext uri="{FF2B5EF4-FFF2-40B4-BE49-F238E27FC236}">
                    <a16:creationId xmlns:a16="http://schemas.microsoft.com/office/drawing/2014/main" id="{BFC792CB-3BE2-4609-928E-B7C9BE8D43F1}"/>
                  </a:ext>
                </a:extLst>
              </p:cNvPr>
              <p:cNvSpPr txBox="1">
                <a:spLocks noRot="1" noChangeAspect="1" noMove="1" noResize="1" noEditPoints="1" noAdjustHandles="1" noChangeArrowheads="1" noChangeShapeType="1" noTextEdit="1"/>
              </p:cNvSpPr>
              <p:nvPr/>
            </p:nvSpPr>
            <p:spPr>
              <a:xfrm>
                <a:off x="1168400" y="2190454"/>
                <a:ext cx="3708093" cy="830997"/>
              </a:xfrm>
              <a:prstGeom prst="rect">
                <a:avLst/>
              </a:prstGeom>
              <a:blipFill>
                <a:blip r:embed="rId6"/>
                <a:stretch>
                  <a:fillRect l="-2632" t="-5109" r="-2303" b="-16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70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88DBA5FA-FA44-4388-B7A8-1FF68C212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54" y="111877"/>
            <a:ext cx="3078379" cy="301105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D62156A-8D5E-4E0C-B540-B89B93E87359}"/>
                  </a:ext>
                </a:extLst>
              </p:cNvPr>
              <p:cNvSpPr txBox="1"/>
              <p:nvPr/>
            </p:nvSpPr>
            <p:spPr>
              <a:xfrm>
                <a:off x="4318000" y="1097280"/>
                <a:ext cx="5806768" cy="4708981"/>
              </a:xfrm>
              <a:prstGeom prst="rect">
                <a:avLst/>
              </a:prstGeom>
              <a:noFill/>
            </p:spPr>
            <p:txBody>
              <a:bodyPr wrap="square" rtlCol="0">
                <a:spAutoFit/>
              </a:bodyPr>
              <a:lstStyle/>
              <a:p>
                <a:r>
                  <a:rPr lang="zh-CN" altLang="en-US" sz="2000" dirty="0"/>
                  <a:t>由于转移点集合斜率具有单调性，</a:t>
                </a:r>
                <a14:m>
                  <m:oMath xmlns:m="http://schemas.openxmlformats.org/officeDocument/2006/math">
                    <m:r>
                      <a:rPr lang="en-US" altLang="zh-CN" sz="2000" b="0" i="1" smtClean="0">
                        <a:latin typeface="Cambria Math" panose="02040503050406030204" pitchFamily="18" charset="0"/>
                      </a:rPr>
                      <m:t>𝑠𝑢𝑚</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zh-CN" altLang="en-US" sz="2000" i="1">
                        <a:latin typeface="Cambria Math" panose="02040503050406030204" pitchFamily="18" charset="0"/>
                      </a:rPr>
                      <m:t>也</m:t>
                    </m:r>
                  </m:oMath>
                </a14:m>
                <a:r>
                  <a:rPr lang="zh-CN" altLang="en-US" sz="2000" dirty="0"/>
                  <a:t>具备单调性。</a:t>
                </a:r>
                <a:endParaRPr lang="en-US" altLang="zh-CN" sz="2000" dirty="0"/>
              </a:p>
              <a:p>
                <a:endParaRPr lang="en-US" altLang="zh-CN" sz="2000" dirty="0"/>
              </a:p>
              <a:p>
                <a:r>
                  <a:rPr lang="zh-CN" altLang="en-US" sz="2000" dirty="0"/>
                  <a:t>那么当</a:t>
                </a:r>
                <a14:m>
                  <m:oMath xmlns:m="http://schemas.openxmlformats.org/officeDocument/2006/math">
                    <m:r>
                      <a:rPr lang="zh-CN" altLang="en-US" sz="2000" i="1" dirty="0" smtClean="0">
                        <a:latin typeface="Cambria Math" panose="02040503050406030204" pitchFamily="18" charset="0"/>
                      </a:rPr>
                      <m:t>某个点</m:t>
                    </m:r>
                  </m:oMath>
                </a14:m>
                <a:r>
                  <a:rPr lang="zh-CN" altLang="en-US" sz="2000" dirty="0"/>
                  <a:t>作为过转移点后，它前面的点将不再作为后续计算的转移点。</a:t>
                </a:r>
                <a:endParaRPr lang="en-US" altLang="zh-CN" sz="2000" dirty="0"/>
              </a:p>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m:t>
                      </m:r>
                    </m:oMath>
                  </m:oMathPara>
                </a14:m>
                <a:endParaRPr lang="en-US" altLang="zh-CN" sz="2000" dirty="0"/>
              </a:p>
              <a:p>
                <a:r>
                  <a:rPr lang="en-US" altLang="zh-CN" sz="2000" b="0" dirty="0"/>
                  <a:t>	</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&lt;2∗</m:t>
                    </m:r>
                    <m:r>
                      <a:rPr lang="en-US" altLang="zh-CN" sz="2000" b="0" i="1" smtClean="0">
                        <a:latin typeface="Cambria Math" panose="02040503050406030204" pitchFamily="18" charset="0"/>
                      </a:rPr>
                      <m:t>𝑠𝑢𝑚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endParaRPr lang="en-US" altLang="zh-CN" sz="2000" dirty="0"/>
              </a:p>
              <a:p>
                <a:r>
                  <a:rPr lang="zh-CN" altLang="en-US" sz="2000" dirty="0"/>
                  <a:t>则</a:t>
                </a:r>
                <a:endParaRPr lang="en-US" altLang="zh-CN" sz="2000" dirty="0"/>
              </a:p>
              <a:p>
                <a:r>
                  <a:rPr lang="en-US" altLang="zh-CN" sz="2000" dirty="0"/>
                  <a:t>	</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&lt;2∗</m:t>
                    </m:r>
                    <m:r>
                      <a:rPr lang="en-US" altLang="zh-CN" sz="2000" b="0" i="1" smtClean="0">
                        <a:latin typeface="Cambria Math" panose="02040503050406030204" pitchFamily="18" charset="0"/>
                      </a:rPr>
                      <m:t>𝑠𝑢𝑚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oMath>
                </a14:m>
                <a:endParaRPr lang="en-US" altLang="zh-CN" sz="2000" dirty="0"/>
              </a:p>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m:t>
                      </m:r>
                    </m:oMath>
                  </m:oMathPara>
                </a14:m>
                <a:endParaRPr lang="en-US" altLang="zh-CN" sz="2000" dirty="0"/>
              </a:p>
              <a:p>
                <a:endParaRPr lang="en-US" altLang="zh-CN" sz="2000" dirty="0"/>
              </a:p>
              <a:p>
                <a:r>
                  <a:rPr lang="zh-CN" altLang="en-US" sz="2000" dirty="0"/>
                  <a:t>那么我们可以将转移点前面的决策点弹出可能的转移点集合。</a:t>
                </a:r>
                <a:endParaRPr lang="en-US" altLang="zh-CN" sz="2000" dirty="0"/>
              </a:p>
              <a:p>
                <a:endParaRPr lang="en-US" altLang="zh-CN" sz="2000" dirty="0"/>
              </a:p>
              <a:p>
                <a:r>
                  <a:rPr lang="zh-CN" altLang="en-US" sz="2000" dirty="0"/>
                  <a:t>可能的转移点集合将发生如图变化。</a:t>
                </a:r>
              </a:p>
            </p:txBody>
          </p:sp>
        </mc:Choice>
        <mc:Fallback xmlns="">
          <p:sp>
            <p:nvSpPr>
              <p:cNvPr id="2" name="文本框 1">
                <a:extLst>
                  <a:ext uri="{FF2B5EF4-FFF2-40B4-BE49-F238E27FC236}">
                    <a16:creationId xmlns:a16="http://schemas.microsoft.com/office/drawing/2014/main" id="{ED62156A-8D5E-4E0C-B540-B89B93E87359}"/>
                  </a:ext>
                </a:extLst>
              </p:cNvPr>
              <p:cNvSpPr txBox="1">
                <a:spLocks noRot="1" noChangeAspect="1" noMove="1" noResize="1" noEditPoints="1" noAdjustHandles="1" noChangeArrowheads="1" noChangeShapeType="1" noTextEdit="1"/>
              </p:cNvSpPr>
              <p:nvPr/>
            </p:nvSpPr>
            <p:spPr>
              <a:xfrm>
                <a:off x="4318000" y="1097280"/>
                <a:ext cx="5806768" cy="4708981"/>
              </a:xfrm>
              <a:prstGeom prst="rect">
                <a:avLst/>
              </a:prstGeom>
              <a:blipFill>
                <a:blip r:embed="rId6"/>
                <a:stretch>
                  <a:fillRect l="-1049" t="-648" r="-839" b="-1425"/>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37272CA8-07D5-48D9-98B9-17E510FF710B}"/>
              </a:ext>
            </a:extLst>
          </p:cNvPr>
          <p:cNvPicPr>
            <a:picLocks noChangeAspect="1"/>
          </p:cNvPicPr>
          <p:nvPr/>
        </p:nvPicPr>
        <p:blipFill>
          <a:blip r:embed="rId7"/>
          <a:stretch>
            <a:fillRect/>
          </a:stretch>
        </p:blipFill>
        <p:spPr>
          <a:xfrm>
            <a:off x="4330947" y="411934"/>
            <a:ext cx="5900829" cy="623923"/>
          </a:xfrm>
          <a:prstGeom prst="rect">
            <a:avLst/>
          </a:prstGeom>
        </p:spPr>
      </p:pic>
      <p:sp>
        <p:nvSpPr>
          <p:cNvPr id="5" name="箭头: 下 4">
            <a:extLst>
              <a:ext uri="{FF2B5EF4-FFF2-40B4-BE49-F238E27FC236}">
                <a16:creationId xmlns:a16="http://schemas.microsoft.com/office/drawing/2014/main" id="{548599D8-FAB5-4CF3-8174-074D4CB17860}"/>
              </a:ext>
            </a:extLst>
          </p:cNvPr>
          <p:cNvSpPr/>
          <p:nvPr/>
        </p:nvSpPr>
        <p:spPr>
          <a:xfrm>
            <a:off x="1848157" y="3122935"/>
            <a:ext cx="352425" cy="39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6F6D1798-4C51-4A10-84EC-8C63327994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118" y="3628339"/>
            <a:ext cx="2990850" cy="2844631"/>
          </a:xfrm>
          <a:prstGeom prst="rect">
            <a:avLst/>
          </a:prstGeom>
        </p:spPr>
      </p:pic>
    </p:spTree>
    <p:extLst>
      <p:ext uri="{BB962C8B-B14F-4D97-AF65-F5344CB8AC3E}">
        <p14:creationId xmlns:p14="http://schemas.microsoft.com/office/powerpoint/2010/main" val="267246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97C2B0D-CBF9-40B0-8218-5A87DCF26D5D}"/>
                  </a:ext>
                </a:extLst>
              </p:cNvPr>
              <p:cNvSpPr txBox="1"/>
              <p:nvPr/>
            </p:nvSpPr>
            <p:spPr>
              <a:xfrm>
                <a:off x="662305" y="2446081"/>
                <a:ext cx="9805363" cy="1015663"/>
              </a:xfrm>
              <a:prstGeom prst="rect">
                <a:avLst/>
              </a:prstGeom>
              <a:noFill/>
            </p:spPr>
            <p:txBody>
              <a:bodyPr wrap="square" rtlCol="0">
                <a:spAutoFit/>
              </a:bodyPr>
              <a:lstStyle/>
              <a:p>
                <a:r>
                  <a:rPr lang="zh-CN" altLang="en-US" sz="3000" dirty="0"/>
                  <a:t>接下来考虑对于</a:t>
                </a:r>
                <a14:m>
                  <m:oMath xmlns:m="http://schemas.openxmlformats.org/officeDocument/2006/math">
                    <m:r>
                      <a:rPr lang="en-US" altLang="zh-CN" sz="3000" b="0" i="1" smtClean="0">
                        <a:latin typeface="Cambria Math" panose="02040503050406030204" pitchFamily="18" charset="0"/>
                      </a:rPr>
                      <m:t>𝑥</m:t>
                    </m:r>
                  </m:oMath>
                </a14:m>
                <a:r>
                  <a:rPr lang="zh-CN" altLang="en-US" sz="3000" dirty="0"/>
                  <a:t>的计算结果将会产生一个新的点，这个点对于后续计算的可能的转移点集合将会产生怎样的影响。</a:t>
                </a:r>
              </a:p>
            </p:txBody>
          </p:sp>
        </mc:Choice>
        <mc:Fallback xmlns="">
          <p:sp>
            <p:nvSpPr>
              <p:cNvPr id="2" name="文本框 1">
                <a:extLst>
                  <a:ext uri="{FF2B5EF4-FFF2-40B4-BE49-F238E27FC236}">
                    <a16:creationId xmlns:a16="http://schemas.microsoft.com/office/drawing/2014/main" id="{297C2B0D-CBF9-40B0-8218-5A87DCF26D5D}"/>
                  </a:ext>
                </a:extLst>
              </p:cNvPr>
              <p:cNvSpPr txBox="1">
                <a:spLocks noRot="1" noChangeAspect="1" noMove="1" noResize="1" noEditPoints="1" noAdjustHandles="1" noChangeArrowheads="1" noChangeShapeType="1" noTextEdit="1"/>
              </p:cNvSpPr>
              <p:nvPr/>
            </p:nvSpPr>
            <p:spPr>
              <a:xfrm>
                <a:off x="662305" y="2446081"/>
                <a:ext cx="9805363" cy="1015663"/>
              </a:xfrm>
              <a:prstGeom prst="rect">
                <a:avLst/>
              </a:prstGeom>
              <a:blipFill>
                <a:blip r:embed="rId5"/>
                <a:stretch>
                  <a:fillRect l="-1493" t="-7186" r="-4353" b="-173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6863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49FD194-6D93-4498-8EE1-41D4BE811E95}"/>
                  </a:ext>
                </a:extLst>
              </p:cNvPr>
              <p:cNvSpPr txBox="1"/>
              <p:nvPr/>
            </p:nvSpPr>
            <p:spPr>
              <a:xfrm>
                <a:off x="757485" y="617281"/>
                <a:ext cx="8924995" cy="369332"/>
              </a:xfrm>
              <a:prstGeom prst="rect">
                <a:avLst/>
              </a:prstGeom>
              <a:noFill/>
            </p:spPr>
            <p:txBody>
              <a:bodyPr wrap="square" rtlCol="0">
                <a:spAutoFit/>
              </a:bodyPr>
              <a:lstStyle/>
              <a:p>
                <a:r>
                  <a:rPr lang="zh-CN" altLang="en-US" dirty="0"/>
                  <a:t>若新添加的</a:t>
                </a:r>
                <a14:m>
                  <m:oMath xmlns:m="http://schemas.openxmlformats.org/officeDocument/2006/math">
                    <m:r>
                      <a:rPr lang="en-US" altLang="zh-CN" b="0" i="1" smtClean="0">
                        <a:latin typeface="Cambria Math" panose="02040503050406030204" pitchFamily="18" charset="0"/>
                      </a:rPr>
                      <m:t>𝑒</m:t>
                    </m:r>
                  </m:oMath>
                </a14:m>
                <a:r>
                  <a:rPr lang="zh-CN" altLang="en-US" dirty="0"/>
                  <a:t>点有</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a14:m>
                <a:r>
                  <a:rPr lang="zh-CN" altLang="en-US" dirty="0"/>
                  <a:t>，则</a:t>
                </a:r>
                <a14:m>
                  <m:oMath xmlns:m="http://schemas.openxmlformats.org/officeDocument/2006/math">
                    <m:r>
                      <a:rPr lang="en-US" altLang="zh-CN" b="0" i="1" smtClean="0">
                        <a:latin typeface="Cambria Math" panose="02040503050406030204" pitchFamily="18" charset="0"/>
                      </a:rPr>
                      <m:t>𝑑</m:t>
                    </m:r>
                    <m:r>
                      <a:rPr lang="zh-CN" altLang="en-US" i="1">
                        <a:latin typeface="Cambria Math" panose="02040503050406030204" pitchFamily="18" charset="0"/>
                      </a:rPr>
                      <m:t>点</m:t>
                    </m:r>
                  </m:oMath>
                </a14:m>
                <a:r>
                  <a:rPr lang="zh-CN" altLang="en-US" dirty="0"/>
                  <a:t>将不在可能作为转移点，将</a:t>
                </a:r>
                <a14:m>
                  <m:oMath xmlns:m="http://schemas.openxmlformats.org/officeDocument/2006/math">
                    <m:r>
                      <a:rPr lang="en-US" altLang="zh-CN" b="0" i="1" smtClean="0">
                        <a:latin typeface="Cambria Math" panose="02040503050406030204" pitchFamily="18" charset="0"/>
                      </a:rPr>
                      <m:t>𝑑</m:t>
                    </m:r>
                    <m:r>
                      <a:rPr lang="zh-CN" altLang="en-US" i="1">
                        <a:latin typeface="Cambria Math" panose="02040503050406030204" pitchFamily="18" charset="0"/>
                      </a:rPr>
                      <m:t>点</m:t>
                    </m:r>
                  </m:oMath>
                </a14:m>
                <a:r>
                  <a:rPr lang="zh-CN" altLang="en-US" dirty="0"/>
                  <a:t>剔除集合</a:t>
                </a:r>
              </a:p>
            </p:txBody>
          </p:sp>
        </mc:Choice>
        <mc:Fallback xmlns="">
          <p:sp>
            <p:nvSpPr>
              <p:cNvPr id="2" name="文本框 1">
                <a:extLst>
                  <a:ext uri="{FF2B5EF4-FFF2-40B4-BE49-F238E27FC236}">
                    <a16:creationId xmlns:a16="http://schemas.microsoft.com/office/drawing/2014/main" id="{149FD194-6D93-4498-8EE1-41D4BE811E95}"/>
                  </a:ext>
                </a:extLst>
              </p:cNvPr>
              <p:cNvSpPr txBox="1">
                <a:spLocks noRot="1" noChangeAspect="1" noMove="1" noResize="1" noEditPoints="1" noAdjustHandles="1" noChangeArrowheads="1" noChangeShapeType="1" noTextEdit="1"/>
              </p:cNvSpPr>
              <p:nvPr/>
            </p:nvSpPr>
            <p:spPr>
              <a:xfrm>
                <a:off x="757485" y="617281"/>
                <a:ext cx="8924995" cy="369332"/>
              </a:xfrm>
              <a:prstGeom prst="rect">
                <a:avLst/>
              </a:prstGeom>
              <a:blipFill>
                <a:blip r:embed="rId5"/>
                <a:stretch>
                  <a:fillRect l="-546" t="-8197" b="-24590"/>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64FDC9A0-A369-4540-B963-F4365378C8B7}"/>
              </a:ext>
            </a:extLst>
          </p:cNvPr>
          <p:cNvSpPr/>
          <p:nvPr/>
        </p:nvSpPr>
        <p:spPr>
          <a:xfrm>
            <a:off x="4558184" y="2589075"/>
            <a:ext cx="67056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8102F8FD-1EE3-4B7F-B2D3-F3C1A4FAFA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873" y="1312986"/>
            <a:ext cx="4025236" cy="3323468"/>
          </a:xfrm>
          <a:prstGeom prst="rect">
            <a:avLst/>
          </a:prstGeom>
        </p:spPr>
      </p:pic>
      <p:pic>
        <p:nvPicPr>
          <p:cNvPr id="14" name="图片 13">
            <a:extLst>
              <a:ext uri="{FF2B5EF4-FFF2-40B4-BE49-F238E27FC236}">
                <a16:creationId xmlns:a16="http://schemas.microsoft.com/office/drawing/2014/main" id="{10DC80D7-4620-4C66-BC06-925C27D969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2702" y="1312986"/>
            <a:ext cx="3765280" cy="3264910"/>
          </a:xfrm>
          <a:prstGeom prst="rect">
            <a:avLst/>
          </a:prstGeom>
        </p:spPr>
      </p:pic>
    </p:spTree>
    <p:extLst>
      <p:ext uri="{BB962C8B-B14F-4D97-AF65-F5344CB8AC3E}">
        <p14:creationId xmlns:p14="http://schemas.microsoft.com/office/powerpoint/2010/main" val="16049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0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168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24BF876-FE90-47FD-B53A-B0A8D84037FD}"/>
              </a:ext>
            </a:extLst>
          </p:cNvPr>
          <p:cNvSpPr txBox="1"/>
          <p:nvPr/>
        </p:nvSpPr>
        <p:spPr>
          <a:xfrm>
            <a:off x="1076960" y="617281"/>
            <a:ext cx="7457440" cy="5191125"/>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0D9CF1FD-0C75-4F9A-8FD6-DFFA2A92F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9176" y="1686316"/>
            <a:ext cx="3844513" cy="448404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B8FD5B-EA6B-46FA-8557-09885EF0CFE5}"/>
                  </a:ext>
                </a:extLst>
              </p:cNvPr>
              <p:cNvSpPr txBox="1"/>
              <p:nvPr/>
            </p:nvSpPr>
            <p:spPr>
              <a:xfrm>
                <a:off x="893133" y="1053883"/>
                <a:ext cx="8252470" cy="369332"/>
              </a:xfrm>
              <a:prstGeom prst="rect">
                <a:avLst/>
              </a:prstGeom>
              <a:noFill/>
            </p:spPr>
            <p:txBody>
              <a:bodyPr wrap="square" rtlCol="0">
                <a:spAutoFit/>
              </a:bodyPr>
              <a:lstStyle/>
              <a:p>
                <a:r>
                  <a:rPr lang="zh-CN" altLang="en-US" dirty="0"/>
                  <a:t>若新添加的</a:t>
                </a:r>
                <a14:m>
                  <m:oMath xmlns:m="http://schemas.openxmlformats.org/officeDocument/2006/math">
                    <m:r>
                      <a:rPr lang="en-US" altLang="zh-CN" i="1">
                        <a:latin typeface="Cambria Math" panose="02040503050406030204" pitchFamily="18" charset="0"/>
                      </a:rPr>
                      <m:t>𝑒</m:t>
                    </m:r>
                  </m:oMath>
                </a14:m>
                <a:r>
                  <a:rPr lang="zh-CN" altLang="en-US" dirty="0"/>
                  <a:t>点有</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𝑑</m:t>
                        </m:r>
                      </m:e>
                    </m:d>
                    <m:r>
                      <a:rPr lang="en-US" altLang="zh-CN" i="1">
                        <a:latin typeface="Cambria Math" panose="02040503050406030204" pitchFamily="18" charset="0"/>
                      </a:rPr>
                      <m:t>&gt;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oMath>
                </a14:m>
                <a:r>
                  <a:rPr lang="zh-CN" altLang="en-US" dirty="0"/>
                  <a:t>，则直接将</a:t>
                </a:r>
                <a14:m>
                  <m:oMath xmlns:m="http://schemas.openxmlformats.org/officeDocument/2006/math">
                    <m:r>
                      <a:rPr lang="en-US" altLang="zh-CN" b="0" i="1" smtClean="0">
                        <a:latin typeface="Cambria Math" panose="02040503050406030204" pitchFamily="18" charset="0"/>
                      </a:rPr>
                      <m:t>𝑒</m:t>
                    </m:r>
                    <m:r>
                      <a:rPr lang="zh-CN" altLang="en-US" i="1">
                        <a:latin typeface="Cambria Math" panose="02040503050406030204" pitchFamily="18" charset="0"/>
                      </a:rPr>
                      <m:t>点</m:t>
                    </m:r>
                  </m:oMath>
                </a14:m>
                <a:r>
                  <a:rPr lang="zh-CN" altLang="en-US" dirty="0"/>
                  <a:t>添加进入可能的转移点集合。</a:t>
                </a:r>
              </a:p>
            </p:txBody>
          </p:sp>
        </mc:Choice>
        <mc:Fallback xmlns="">
          <p:sp>
            <p:nvSpPr>
              <p:cNvPr id="5" name="文本框 4">
                <a:extLst>
                  <a:ext uri="{FF2B5EF4-FFF2-40B4-BE49-F238E27FC236}">
                    <a16:creationId xmlns:a16="http://schemas.microsoft.com/office/drawing/2014/main" id="{D7B8FD5B-EA6B-46FA-8557-09885EF0CFE5}"/>
                  </a:ext>
                </a:extLst>
              </p:cNvPr>
              <p:cNvSpPr txBox="1">
                <a:spLocks noRot="1" noChangeAspect="1" noMove="1" noResize="1" noEditPoints="1" noAdjustHandles="1" noChangeArrowheads="1" noChangeShapeType="1" noTextEdit="1"/>
              </p:cNvSpPr>
              <p:nvPr/>
            </p:nvSpPr>
            <p:spPr>
              <a:xfrm>
                <a:off x="893133" y="1053883"/>
                <a:ext cx="8252470" cy="369332"/>
              </a:xfrm>
              <a:prstGeom prst="rect">
                <a:avLst/>
              </a:prstGeom>
              <a:blipFill>
                <a:blip r:embed="rId6"/>
                <a:stretch>
                  <a:fillRect l="-665"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2559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24BF876-FE90-47FD-B53A-B0A8D84037FD}"/>
              </a:ext>
            </a:extLst>
          </p:cNvPr>
          <p:cNvSpPr txBox="1"/>
          <p:nvPr/>
        </p:nvSpPr>
        <p:spPr>
          <a:xfrm>
            <a:off x="1076960" y="617281"/>
            <a:ext cx="7457440" cy="5191125"/>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C53533C-DA70-4607-BF19-829667F6BB0B}"/>
                  </a:ext>
                </a:extLst>
              </p:cNvPr>
              <p:cNvSpPr txBox="1"/>
              <p:nvPr/>
            </p:nvSpPr>
            <p:spPr>
              <a:xfrm>
                <a:off x="1483360" y="894080"/>
                <a:ext cx="7894320" cy="3993657"/>
              </a:xfrm>
              <a:prstGeom prst="rect">
                <a:avLst/>
              </a:prstGeom>
              <a:noFill/>
            </p:spPr>
            <p:txBody>
              <a:bodyPr wrap="square" rtlCol="0">
                <a:spAutoFit/>
              </a:bodyPr>
              <a:lstStyle/>
              <a:p>
                <a:r>
                  <a:rPr lang="zh-CN" altLang="en-US" sz="2400" dirty="0"/>
                  <a:t>算法的伪代码实现流程：</a:t>
                </a:r>
                <a:endParaRPr lang="en-US" altLang="zh-CN" sz="2400" dirty="0"/>
              </a:p>
              <a:p>
                <a:endParaRPr lang="en-US" altLang="zh-CN" sz="240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 </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 </m:t>
                          </m:r>
                        </m:e>
                      </m:groupCh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𝑑𝑒𝑞𝑢𝑒</m:t>
                      </m:r>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 </m:t>
                      </m:r>
                      <m:groupChr>
                        <m:groupChrPr>
                          <m:chr m:val="←"/>
                          <m:pos m:val="top"/>
                          <m:ctrlPr>
                            <a:rPr lang="en-US" altLang="zh-CN" sz="2400" b="0" i="1" smtClean="0">
                              <a:latin typeface="Cambria Math" panose="02040503050406030204" pitchFamily="18" charset="0"/>
                            </a:rPr>
                          </m:ctrlPr>
                        </m:groupChrPr>
                        <m:e>
                          <m:r>
                            <m:rPr>
                              <m:brk m:alnAt="1"/>
                            </m:rPr>
                            <a:rPr lang="en-US" altLang="zh-CN" sz="2400" b="0" i="1" smtClean="0">
                              <a:latin typeface="Cambria Math" panose="02040503050406030204" pitchFamily="18" charset="0"/>
                            </a:rPr>
                            <m:t> </m:t>
                          </m:r>
                        </m:e>
                      </m:groupChr>
                      <m:r>
                        <a:rPr lang="en-US" altLang="zh-CN" sz="2400" b="0" i="1" smtClean="0">
                          <a:latin typeface="Cambria Math" panose="02040503050406030204" pitchFamily="18" charset="0"/>
                        </a:rPr>
                        <m:t> 1 </m:t>
                      </m:r>
                      <m:r>
                        <a:rPr lang="en-US" altLang="zh-CN" sz="2400" b="0" i="1" smtClean="0">
                          <a:latin typeface="Cambria Math" panose="02040503050406030204" pitchFamily="18" charset="0"/>
                        </a:rPr>
                        <m:t>𝑡𝑜</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oMath>
                  </m:oMathPara>
                </a14:m>
                <a:endParaRPr lang="en-US" altLang="zh-CN" sz="2400" b="0" i="1" dirty="0">
                  <a:latin typeface="Cambria Math" panose="02040503050406030204" pitchFamily="18" charset="0"/>
                </a:endParaRPr>
              </a:p>
              <a:p>
                <a:r>
                  <a:rPr lang="en-US" altLang="zh-CN" sz="2400" dirty="0"/>
                  <a:t>        </a:t>
                </a:r>
                <a14:m>
                  <m:oMath xmlns:m="http://schemas.openxmlformats.org/officeDocument/2006/math">
                    <m:r>
                      <a:rPr lang="en-US" altLang="zh-CN" sz="2400" b="0" i="1" smtClean="0">
                        <a:latin typeface="Cambria Math" panose="02040503050406030204" pitchFamily="18" charset="0"/>
                      </a:rPr>
                      <m:t>𝑤h𝑖𝑙𝑒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𝑐h𝑒𝑐𝑘</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 </m:t>
                            </m:r>
                          </m:e>
                        </m:d>
                      </m:e>
                    </m:d>
                    <m:r>
                      <a:rPr lang="en-US" altLang="zh-CN" sz="2400" b="0" i="1" smtClean="0">
                        <a:latin typeface="Cambria Math" panose="02040503050406030204" pitchFamily="18" charset="0"/>
                      </a:rPr>
                      <m:t> </m:t>
                    </m:r>
                  </m:oMath>
                </a14:m>
                <a:endParaRPr lang="en-US" altLang="zh-CN" sz="2400" b="0" i="1" dirty="0">
                  <a:latin typeface="Cambria Math" panose="02040503050406030204" pitchFamily="18" charset="0"/>
                </a:endParaRPr>
              </a:p>
              <a:p>
                <a:r>
                  <a:rPr lang="en-US" altLang="zh-CN" sz="2400" b="0" dirty="0"/>
                  <a:t>	</a:t>
                </a:r>
                <a14:m>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𝑝𝑜𝑝</m:t>
                    </m:r>
                    <m:r>
                      <a:rPr lang="en-US" altLang="zh-CN" sz="2400" b="0" i="1" smtClean="0">
                        <a:latin typeface="Cambria Math" panose="02040503050406030204" pitchFamily="18" charset="0"/>
                      </a:rPr>
                      <m:t>_</m:t>
                    </m:r>
                    <m:r>
                      <a:rPr lang="en-US" altLang="zh-CN" sz="2400" b="0" i="1" smtClean="0">
                        <a:latin typeface="Cambria Math" panose="02040503050406030204" pitchFamily="18" charset="0"/>
                      </a:rPr>
                      <m:t>𝑓𝑟𝑜𝑛𝑡</m:t>
                    </m:r>
                    <m:r>
                      <a:rPr lang="en-US" altLang="zh-CN" sz="2400" b="0" i="1" smtClean="0">
                        <a:latin typeface="Cambria Math" panose="02040503050406030204" pitchFamily="18" charset="0"/>
                      </a:rPr>
                      <m:t>();</m:t>
                    </m:r>
                  </m:oMath>
                </a14:m>
                <a:endParaRPr lang="en-US" altLang="zh-CN" sz="2400" dirty="0"/>
              </a:p>
              <a:p>
                <a:r>
                  <a:rPr lang="en-US" altLang="zh-CN" sz="2400" dirty="0"/>
                  <a:t>        </a:t>
                </a:r>
                <a14:m>
                  <m:oMath xmlns:m="http://schemas.openxmlformats.org/officeDocument/2006/math">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𝑓𝑟𝑜𝑛𝑡</m:t>
                        </m:r>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 </m:t>
                            </m:r>
                          </m:e>
                        </m:d>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𝑓𝑟𝑜𝑛𝑡</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oMath>
                </a14:m>
                <a:endParaRPr lang="en-US" altLang="zh-CN" sz="2400" b="0" dirty="0"/>
              </a:p>
              <a:p>
                <a:r>
                  <a:rPr lang="en-US" altLang="zh-CN" sz="2400" dirty="0"/>
                  <a:t>        </a:t>
                </a:r>
                <a14:m>
                  <m:oMath xmlns:m="http://schemas.openxmlformats.org/officeDocument/2006/math">
                    <m:r>
                      <a:rPr lang="en-US" altLang="zh-CN" sz="2400" b="0" i="1" smtClean="0">
                        <a:latin typeface="Cambria Math" panose="02040503050406030204" pitchFamily="18" charset="0"/>
                      </a:rPr>
                      <m:t>𝑤h𝑖𝑙𝑒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𝑐h𝑒𝑐𝑘</m:t>
                        </m:r>
                        <m:r>
                          <a:rPr lang="en-US" altLang="zh-CN" sz="2400" b="0" i="1" smtClean="0">
                            <a:latin typeface="Cambria Math" panose="02040503050406030204" pitchFamily="18" charset="0"/>
                          </a:rPr>
                          <m:t>2</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 </m:t>
                            </m:r>
                          </m:e>
                        </m:d>
                      </m:e>
                    </m:d>
                  </m:oMath>
                </a14:m>
                <a:endParaRPr lang="en-US" altLang="zh-CN" sz="2400" b="0" i="1" dirty="0">
                  <a:latin typeface="Cambria Math" panose="02040503050406030204" pitchFamily="18" charset="0"/>
                </a:endParaRPr>
              </a:p>
              <a:p>
                <a:r>
                  <a:rPr lang="en-US" altLang="zh-CN" sz="2400" b="0" dirty="0"/>
                  <a:t>	</a:t>
                </a:r>
                <a14:m>
                  <m:oMath xmlns:m="http://schemas.openxmlformats.org/officeDocument/2006/math">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𝑝𝑜𝑝</m:t>
                    </m:r>
                    <m:r>
                      <a:rPr lang="en-US" altLang="zh-CN" sz="2400" b="0" i="1" smtClean="0">
                        <a:latin typeface="Cambria Math" panose="02040503050406030204" pitchFamily="18" charset="0"/>
                      </a:rPr>
                      <m:t>_</m:t>
                    </m:r>
                    <m:r>
                      <a:rPr lang="en-US" altLang="zh-CN" sz="2400" b="0" i="1" smtClean="0">
                        <a:latin typeface="Cambria Math" panose="02040503050406030204" pitchFamily="18" charset="0"/>
                      </a:rPr>
                      <m:t>𝑏𝑎𝑐𝑘</m:t>
                    </m:r>
                    <m:r>
                      <a:rPr lang="en-US" altLang="zh-CN" sz="2400" b="0" i="1" smtClean="0">
                        <a:latin typeface="Cambria Math" panose="02040503050406030204" pitchFamily="18" charset="0"/>
                      </a:rPr>
                      <m:t>();</m:t>
                    </m:r>
                  </m:oMath>
                </a14:m>
                <a:endParaRPr lang="en-US" altLang="zh-CN" sz="2400" dirty="0"/>
              </a:p>
              <a:p>
                <a:r>
                  <a:rPr lang="en-US" altLang="zh-CN" sz="2400" dirty="0"/>
                  <a:t>        </a:t>
                </a:r>
                <a14:m>
                  <m:oMath xmlns:m="http://schemas.openxmlformats.org/officeDocument/2006/math">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𝑝𝑢𝑠h</m:t>
                    </m:r>
                    <m:sPre>
                      <m:sPrePr>
                        <m:ctrlPr>
                          <a:rPr lang="en-US" altLang="zh-CN" sz="2400" b="0" i="1" smtClean="0">
                            <a:latin typeface="Cambria Math" panose="02040503050406030204" pitchFamily="18" charset="0"/>
                          </a:rPr>
                        </m:ctrlPr>
                      </m:sPrePr>
                      <m:sub>
                        <m:r>
                          <a:rPr lang="en-US" altLang="zh-CN" sz="2400" b="0" i="1" smtClean="0">
                            <a:latin typeface="Cambria Math" panose="02040503050406030204" pitchFamily="18" charset="0"/>
                          </a:rPr>
                          <m:t>_</m:t>
                        </m:r>
                      </m:sub>
                      <m:sup>
                        <m:r>
                          <a:rPr lang="en-US" altLang="zh-CN" sz="2400" b="0" i="1" smtClean="0">
                            <a:latin typeface="Cambria Math" panose="02040503050406030204" pitchFamily="18" charset="0"/>
                          </a:rPr>
                          <m:t> </m:t>
                        </m:r>
                      </m:sup>
                      <m:e>
                        <m:r>
                          <a:rPr lang="en-US" altLang="zh-CN" sz="2400" b="0" i="1" smtClean="0">
                            <a:latin typeface="Cambria Math" panose="02040503050406030204" pitchFamily="18" charset="0"/>
                          </a:rPr>
                          <m:t>𝑏</m:t>
                        </m:r>
                      </m:e>
                    </m:sPre>
                    <m:r>
                      <a:rPr lang="en-US" altLang="zh-CN" sz="2400" b="0" i="1" smtClean="0">
                        <a:latin typeface="Cambria Math" panose="02040503050406030204" pitchFamily="18" charset="0"/>
                      </a:rPr>
                      <m:t>𝑎𝑐𝑘</m:t>
                    </m:r>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oMath>
                </a14:m>
                <a:r>
                  <a:rPr lang="zh-CN" altLang="en-US" sz="2400" dirty="0"/>
                  <a:t> </a:t>
                </a:r>
              </a:p>
            </p:txBody>
          </p:sp>
        </mc:Choice>
        <mc:Fallback xmlns="">
          <p:sp>
            <p:nvSpPr>
              <p:cNvPr id="3" name="文本框 2">
                <a:extLst>
                  <a:ext uri="{FF2B5EF4-FFF2-40B4-BE49-F238E27FC236}">
                    <a16:creationId xmlns:a16="http://schemas.microsoft.com/office/drawing/2014/main" id="{6C53533C-DA70-4607-BF19-829667F6BB0B}"/>
                  </a:ext>
                </a:extLst>
              </p:cNvPr>
              <p:cNvSpPr txBox="1">
                <a:spLocks noRot="1" noChangeAspect="1" noMove="1" noResize="1" noEditPoints="1" noAdjustHandles="1" noChangeArrowheads="1" noChangeShapeType="1" noTextEdit="1"/>
              </p:cNvSpPr>
              <p:nvPr/>
            </p:nvSpPr>
            <p:spPr>
              <a:xfrm>
                <a:off x="1483360" y="894080"/>
                <a:ext cx="7894320" cy="3993657"/>
              </a:xfrm>
              <a:prstGeom prst="rect">
                <a:avLst/>
              </a:prstGeom>
              <a:blipFill>
                <a:blip r:embed="rId5"/>
                <a:stretch>
                  <a:fillRect l="-1158" t="-1069" b="-9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9676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24BF876-FE90-47FD-B53A-B0A8D84037FD}"/>
              </a:ext>
            </a:extLst>
          </p:cNvPr>
          <p:cNvSpPr txBox="1"/>
          <p:nvPr/>
        </p:nvSpPr>
        <p:spPr>
          <a:xfrm>
            <a:off x="1066800" y="627441"/>
            <a:ext cx="7457440" cy="5191125"/>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E64439-5DFA-4060-9B04-0C768D7FDF3A}"/>
                  </a:ext>
                </a:extLst>
              </p:cNvPr>
              <p:cNvSpPr txBox="1"/>
              <p:nvPr/>
            </p:nvSpPr>
            <p:spPr>
              <a:xfrm>
                <a:off x="1092528" y="1406134"/>
                <a:ext cx="9251315" cy="3785652"/>
              </a:xfrm>
              <a:prstGeom prst="rect">
                <a:avLst/>
              </a:prstGeom>
              <a:noFill/>
            </p:spPr>
            <p:txBody>
              <a:bodyPr wrap="square" rtlCol="0">
                <a:spAutoFit/>
              </a:bodyPr>
              <a:lstStyle/>
              <a:p>
                <a:r>
                  <a:rPr lang="zh-CN" altLang="en-US" sz="2400" dirty="0"/>
                  <a:t>在前面我们证明了斜率优化中的转移点保持单调性。</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我们可以观察到转移点的单调性是由于</a:t>
                </a:r>
                <a14:m>
                  <m:oMath xmlns:m="http://schemas.openxmlformats.org/officeDocument/2006/math">
                    <m:r>
                      <a:rPr lang="en-US" altLang="zh-CN" sz="2400" b="0" i="1" smtClean="0">
                        <a:latin typeface="Cambria Math" panose="02040503050406030204" pitchFamily="18" charset="0"/>
                      </a:rPr>
                      <m:t>𝑠𝑢𝑚</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序列</m:t>
                    </m:r>
                  </m:oMath>
                </a14:m>
                <a:r>
                  <a:rPr lang="zh-CN" altLang="en-US" sz="2400" dirty="0"/>
                  <a:t>的单调性决定的。</a:t>
                </a:r>
              </a:p>
            </p:txBody>
          </p:sp>
        </mc:Choice>
        <mc:Fallback xmlns="">
          <p:sp>
            <p:nvSpPr>
              <p:cNvPr id="4" name="文本框 3">
                <a:extLst>
                  <a:ext uri="{FF2B5EF4-FFF2-40B4-BE49-F238E27FC236}">
                    <a16:creationId xmlns:a16="http://schemas.microsoft.com/office/drawing/2014/main" id="{1CE64439-5DFA-4060-9B04-0C768D7FDF3A}"/>
                  </a:ext>
                </a:extLst>
              </p:cNvPr>
              <p:cNvSpPr txBox="1">
                <a:spLocks noRot="1" noChangeAspect="1" noMove="1" noResize="1" noEditPoints="1" noAdjustHandles="1" noChangeArrowheads="1" noChangeShapeType="1" noTextEdit="1"/>
              </p:cNvSpPr>
              <p:nvPr/>
            </p:nvSpPr>
            <p:spPr>
              <a:xfrm>
                <a:off x="1092528" y="1406134"/>
                <a:ext cx="9251315" cy="3785652"/>
              </a:xfrm>
              <a:prstGeom prst="rect">
                <a:avLst/>
              </a:prstGeom>
              <a:blipFill>
                <a:blip r:embed="rId5"/>
                <a:stretch>
                  <a:fillRect l="-988" t="-1127" b="-289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0CB121E-DE12-45E1-B550-DFEFD417A659}"/>
              </a:ext>
            </a:extLst>
          </p:cNvPr>
          <p:cNvPicPr>
            <a:picLocks noChangeAspect="1"/>
          </p:cNvPicPr>
          <p:nvPr/>
        </p:nvPicPr>
        <p:blipFill>
          <a:blip r:embed="rId6"/>
          <a:stretch>
            <a:fillRect/>
          </a:stretch>
        </p:blipFill>
        <p:spPr>
          <a:xfrm>
            <a:off x="1643621" y="1973006"/>
            <a:ext cx="5233122" cy="2073186"/>
          </a:xfrm>
          <a:prstGeom prst="rect">
            <a:avLst/>
          </a:prstGeom>
        </p:spPr>
      </p:pic>
    </p:spTree>
    <p:extLst>
      <p:ext uri="{BB962C8B-B14F-4D97-AF65-F5344CB8AC3E}">
        <p14:creationId xmlns:p14="http://schemas.microsoft.com/office/powerpoint/2010/main" val="2158157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523A3D-BF45-4E4D-BDBF-91AB4C5DDEB0}"/>
                  </a:ext>
                </a:extLst>
              </p:cNvPr>
              <p:cNvSpPr txBox="1"/>
              <p:nvPr/>
            </p:nvSpPr>
            <p:spPr>
              <a:xfrm>
                <a:off x="924560" y="487680"/>
                <a:ext cx="10698480" cy="3942105"/>
              </a:xfrm>
              <a:prstGeom prst="rect">
                <a:avLst/>
              </a:prstGeom>
              <a:noFill/>
            </p:spPr>
            <p:txBody>
              <a:bodyPr wrap="square" rtlCol="0">
                <a:spAutoFit/>
              </a:bodyPr>
              <a:lstStyle/>
              <a:p>
                <a:endParaRPr lang="en-US" altLang="zh-CN" sz="2400" dirty="0"/>
              </a:p>
              <a:p>
                <a:endParaRPr lang="en-US" altLang="zh-CN" sz="2400" dirty="0"/>
              </a:p>
              <a:p>
                <a:r>
                  <a:rPr lang="zh-CN" altLang="en-US" sz="2400" dirty="0"/>
                  <a:t>如果对于某个动态规划的转移方程</a:t>
                </a:r>
                <a14:m>
                  <m:oMath xmlns:m="http://schemas.openxmlformats.org/officeDocument/2006/math">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min</m:t>
                            </m:r>
                          </m:e>
                          <m:lim>
                            <m:r>
                              <a:rPr lang="en-US" altLang="zh-CN" sz="2400" i="1">
                                <a:latin typeface="Cambria Math" panose="02040503050406030204" pitchFamily="18" charset="0"/>
                              </a:rPr>
                              <m:t>𝑖</m:t>
                            </m:r>
                            <m:r>
                              <a:rPr lang="en-US" altLang="zh-CN" sz="2400" i="1">
                                <a:latin typeface="Cambria Math" panose="02040503050406030204" pitchFamily="18" charset="0"/>
                              </a:rPr>
                              <m:t>&lt;</m:t>
                            </m:r>
                            <m:r>
                              <a:rPr lang="en-US" altLang="zh-CN" sz="2400" i="1">
                                <a:latin typeface="Cambria Math" panose="02040503050406030204" pitchFamily="18" charset="0"/>
                              </a:rPr>
                              <m:t>𝑥</m:t>
                            </m:r>
                          </m:lim>
                        </m:limLow>
                      </m:fName>
                      <m:e>
                        <m:r>
                          <a:rPr lang="en-US" altLang="zh-CN" sz="2400" i="1">
                            <a:latin typeface="Cambria Math" panose="02040503050406030204" pitchFamily="18" charset="0"/>
                          </a:rPr>
                          <m: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m:t>
                        </m:r>
                      </m:e>
                    </m:func>
                    <m:r>
                      <a:rPr lang="zh-CN" altLang="en-US" sz="2400" i="1">
                        <a:latin typeface="Cambria Math" panose="02040503050406030204" pitchFamily="18" charset="0"/>
                      </a:rPr>
                      <m:t>，</m:t>
                    </m:r>
                  </m:oMath>
                </a14:m>
                <a:r>
                  <a:rPr lang="zh-CN" altLang="en-US" sz="2400" dirty="0"/>
                  <a:t>它的转移点判别关系式</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𝑏</m:t>
                          </m:r>
                          <m:r>
                            <a:rPr lang="en-US" altLang="zh-CN" sz="2400" i="1">
                              <a:latin typeface="Cambria Math" panose="02040503050406030204" pitchFamily="18" charset="0"/>
                            </a:rPr>
                            <m:t>,</m:t>
                          </m:r>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e>
                      </m:d>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𝑌</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num>
                        <m:den>
                          <m:r>
                            <a:rPr lang="en-US" altLang="zh-CN" sz="2400" i="1">
                              <a:latin typeface="Cambria Math" panose="02040503050406030204" pitchFamily="18" charset="0"/>
                            </a:rPr>
                            <m:t>𝑋</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den>
                      </m:f>
                      <m:r>
                        <a:rPr lang="en-US" altLang="zh-CN" sz="2400" i="1">
                          <a:latin typeface="Cambria Math" panose="02040503050406030204" pitchFamily="18" charset="0"/>
                        </a:rPr>
                        <m:t>&lt;2∗</m:t>
                      </m:r>
                      <m:r>
                        <a:rPr lang="en-US" altLang="zh-CN" sz="2400" b="0" i="1" smtClean="0">
                          <a:latin typeface="Cambria Math" panose="02040503050406030204" pitchFamily="18" charset="0"/>
                        </a:rPr>
                        <m:t>𝑡𝑒𝑚</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m:oMathPara>
                </a14:m>
                <a:endParaRPr lang="en-US" altLang="zh-CN" sz="2400" dirty="0"/>
              </a:p>
              <a:p>
                <a:endParaRPr lang="en-US" altLang="zh-CN" sz="2400" b="0" i="1" dirty="0">
                  <a:latin typeface="Cambria Math" panose="02040503050406030204" pitchFamily="18" charset="0"/>
                </a:endParaRPr>
              </a:p>
              <a:p>
                <a:endParaRPr lang="en-US" altLang="zh-CN" sz="2400" b="0" i="1" dirty="0">
                  <a:latin typeface="Cambria Math" panose="02040503050406030204" pitchFamily="18" charset="0"/>
                </a:endParaRPr>
              </a:p>
              <a:p>
                <a14:m>
                  <m:oMath xmlns:m="http://schemas.openxmlformats.org/officeDocument/2006/math">
                    <m:r>
                      <a:rPr lang="en-US" altLang="zh-CN" sz="2400" b="0" i="1" smtClean="0">
                        <a:latin typeface="Cambria Math" panose="02040503050406030204" pitchFamily="18" charset="0"/>
                      </a:rPr>
                      <m:t>𝑡𝑒𝑚</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不具备</m:t>
                    </m:r>
                  </m:oMath>
                </a14:m>
                <a:r>
                  <a:rPr lang="zh-CN" altLang="en-US" sz="2400" dirty="0"/>
                  <a:t>单调性</a:t>
                </a:r>
                <a:r>
                  <a:rPr lang="en-US" altLang="zh-CN" sz="2400" dirty="0"/>
                  <a:t>,</a:t>
                </a:r>
                <a:r>
                  <a:rPr lang="zh-CN" altLang="en-US" sz="2400" dirty="0"/>
                  <a:t>那么转移点将不再具备单调性，</a:t>
                </a:r>
              </a:p>
            </p:txBody>
          </p:sp>
        </mc:Choice>
        <mc:Fallback xmlns="">
          <p:sp>
            <p:nvSpPr>
              <p:cNvPr id="4" name="文本框 3">
                <a:extLst>
                  <a:ext uri="{FF2B5EF4-FFF2-40B4-BE49-F238E27FC236}">
                    <a16:creationId xmlns:a16="http://schemas.microsoft.com/office/drawing/2014/main" id="{BA523A3D-BF45-4E4D-BDBF-91AB4C5DDEB0}"/>
                  </a:ext>
                </a:extLst>
              </p:cNvPr>
              <p:cNvSpPr txBox="1">
                <a:spLocks noRot="1" noChangeAspect="1" noMove="1" noResize="1" noEditPoints="1" noAdjustHandles="1" noChangeArrowheads="1" noChangeShapeType="1" noTextEdit="1"/>
              </p:cNvSpPr>
              <p:nvPr/>
            </p:nvSpPr>
            <p:spPr>
              <a:xfrm>
                <a:off x="924560" y="487680"/>
                <a:ext cx="10698480" cy="3942105"/>
              </a:xfrm>
              <a:prstGeom prst="rect">
                <a:avLst/>
              </a:prstGeom>
              <a:blipFill>
                <a:blip r:embed="rId5"/>
                <a:stretch>
                  <a:fillRect l="-912" r="-570" b="-2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9994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D9746D1-1D61-49B1-901D-60E5EEB5F8E3}"/>
                  </a:ext>
                </a:extLst>
              </p:cNvPr>
              <p:cNvSpPr txBox="1"/>
              <p:nvPr/>
            </p:nvSpPr>
            <p:spPr>
              <a:xfrm>
                <a:off x="1229360" y="1762040"/>
                <a:ext cx="9458960" cy="2728504"/>
              </a:xfrm>
              <a:prstGeom prst="rect">
                <a:avLst/>
              </a:prstGeom>
              <a:noFill/>
            </p:spPr>
            <p:txBody>
              <a:bodyPr wrap="square" rtlCol="0">
                <a:spAutoFit/>
              </a:bodyPr>
              <a:lstStyle/>
              <a:p>
                <a:r>
                  <a:rPr lang="zh-CN" altLang="en-US" sz="2800" dirty="0"/>
                  <a:t>但是由于</a:t>
                </a:r>
                <a14:m>
                  <m:oMath xmlns:m="http://schemas.openxmlformats.org/officeDocument/2006/math">
                    <m:r>
                      <a:rPr lang="zh-CN" altLang="en-US" sz="2800" i="1" dirty="0">
                        <a:latin typeface="Cambria Math" panose="02040503050406030204" pitchFamily="18" charset="0"/>
                      </a:rPr>
                      <m:t>转移点</m:t>
                    </m:r>
                    <m:r>
                      <a:rPr lang="zh-CN" altLang="en-US" sz="2800" i="1" dirty="0" smtClean="0">
                        <a:latin typeface="Cambria Math" panose="02040503050406030204" pitchFamily="18" charset="0"/>
                      </a:rPr>
                      <m:t>判别式</m:t>
                    </m:r>
                  </m:oMath>
                </a14:m>
                <a:endParaRPr lang="en-US" altLang="zh-CN" sz="2800" i="1" dirty="0">
                  <a:latin typeface="Cambria Math" panose="02040503050406030204" pitchFamily="18" charset="0"/>
                </a:endParaRPr>
              </a:p>
              <a:p>
                <a:endParaRPr lang="en-US" altLang="zh-CN"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𝑌</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𝑎</m:t>
                              </m:r>
                            </m:e>
                          </m:d>
                          <m:r>
                            <a:rPr lang="en-US" altLang="zh-CN" sz="2800" i="1">
                              <a:latin typeface="Cambria Math" panose="02040503050406030204" pitchFamily="18" charset="0"/>
                            </a:rPr>
                            <m:t>−</m:t>
                          </m:r>
                          <m:r>
                            <a:rPr lang="en-US" altLang="zh-CN" sz="2800" i="1">
                              <a:latin typeface="Cambria Math" panose="02040503050406030204" pitchFamily="18" charset="0"/>
                            </a:rPr>
                            <m:t>𝑌</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num>
                        <m:den>
                          <m:r>
                            <a:rPr lang="en-US" altLang="zh-CN" sz="2800" i="1">
                              <a:latin typeface="Cambria Math" panose="02040503050406030204" pitchFamily="18" charset="0"/>
                            </a:rPr>
                            <m:t>𝑋</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𝑎</m:t>
                              </m:r>
                            </m:e>
                          </m:d>
                          <m:r>
                            <a:rPr lang="en-US" altLang="zh-CN" sz="2800" i="1">
                              <a:latin typeface="Cambria Math" panose="02040503050406030204" pitchFamily="18" charset="0"/>
                            </a:rPr>
                            <m:t>−</m:t>
                          </m:r>
                          <m:r>
                            <a:rPr lang="en-US" altLang="zh-CN" sz="2800" i="1">
                              <a:latin typeface="Cambria Math" panose="02040503050406030204" pitchFamily="18" charset="0"/>
                            </a:rPr>
                            <m:t>𝑋</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den>
                      </m:f>
                      <m:r>
                        <a:rPr lang="en-US" altLang="zh-CN" sz="2800" i="1">
                          <a:latin typeface="Cambria Math" panose="02040503050406030204" pitchFamily="18" charset="0"/>
                        </a:rPr>
                        <m:t>&lt;2∗</m:t>
                      </m:r>
                      <m:r>
                        <a:rPr lang="en-US" altLang="zh-CN" sz="2800" i="1">
                          <a:latin typeface="Cambria Math" panose="02040503050406030204" pitchFamily="18" charset="0"/>
                        </a:rPr>
                        <m:t>𝑡𝑒𝑚</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m:oMathPara>
                </a14:m>
                <a:endParaRPr lang="en-US" altLang="zh-CN" sz="2800" dirty="0"/>
              </a:p>
              <a:p>
                <a:endParaRPr lang="en-US" altLang="zh-CN" sz="2800" dirty="0"/>
              </a:p>
              <a:p>
                <a:r>
                  <a:rPr lang="zh-CN" altLang="en-US" sz="2800" dirty="0"/>
                  <a:t>仍然成立，所以可以保证转移点集合仍然保持下凸壳形态。</a:t>
                </a:r>
              </a:p>
            </p:txBody>
          </p:sp>
        </mc:Choice>
        <mc:Fallback>
          <p:sp>
            <p:nvSpPr>
              <p:cNvPr id="3" name="文本框 2">
                <a:extLst>
                  <a:ext uri="{FF2B5EF4-FFF2-40B4-BE49-F238E27FC236}">
                    <a16:creationId xmlns:a16="http://schemas.microsoft.com/office/drawing/2014/main" id="{8D9746D1-1D61-49B1-901D-60E5EEB5F8E3}"/>
                  </a:ext>
                </a:extLst>
              </p:cNvPr>
              <p:cNvSpPr txBox="1">
                <a:spLocks noRot="1" noChangeAspect="1" noMove="1" noResize="1" noEditPoints="1" noAdjustHandles="1" noChangeArrowheads="1" noChangeShapeType="1" noTextEdit="1"/>
              </p:cNvSpPr>
              <p:nvPr/>
            </p:nvSpPr>
            <p:spPr>
              <a:xfrm>
                <a:off x="1229360" y="1762040"/>
                <a:ext cx="9458960" cy="2728504"/>
              </a:xfrm>
              <a:prstGeom prst="rect">
                <a:avLst/>
              </a:prstGeom>
              <a:blipFill>
                <a:blip r:embed="rId5"/>
                <a:stretch>
                  <a:fillRect l="-1354" t="-2232" r="-709" b="-51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1343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E2B2F633-2DA3-426E-8A86-9C6CBB2432D4}"/>
              </a:ext>
            </a:extLst>
          </p:cNvPr>
          <p:cNvSpPr txBox="1"/>
          <p:nvPr/>
        </p:nvSpPr>
        <p:spPr>
          <a:xfrm>
            <a:off x="1895168" y="1198880"/>
            <a:ext cx="8382000" cy="461665"/>
          </a:xfrm>
          <a:prstGeom prst="rect">
            <a:avLst/>
          </a:prstGeom>
          <a:noFill/>
        </p:spPr>
        <p:txBody>
          <a:bodyPr wrap="square" rtlCol="0">
            <a:spAutoFit/>
          </a:bodyPr>
          <a:lstStyle/>
          <a:p>
            <a:r>
              <a:rPr lang="zh-CN" altLang="en-US" sz="2400" dirty="0"/>
              <a:t>所以可以通过二分斜率的方法，计算出最优转移点。</a:t>
            </a:r>
          </a:p>
        </p:txBody>
      </p:sp>
      <p:pic>
        <p:nvPicPr>
          <p:cNvPr id="13" name="图片 12">
            <a:extLst>
              <a:ext uri="{FF2B5EF4-FFF2-40B4-BE49-F238E27FC236}">
                <a16:creationId xmlns:a16="http://schemas.microsoft.com/office/drawing/2014/main" id="{5E34EF1F-FD53-4A29-8423-8428995B9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0292" y="1784860"/>
            <a:ext cx="4269311" cy="4175946"/>
          </a:xfrm>
          <a:prstGeom prst="rect">
            <a:avLst/>
          </a:prstGeom>
        </p:spPr>
      </p:pic>
    </p:spTree>
    <p:extLst>
      <p:ext uri="{BB962C8B-B14F-4D97-AF65-F5344CB8AC3E}">
        <p14:creationId xmlns:p14="http://schemas.microsoft.com/office/powerpoint/2010/main" val="111233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BB59AC2-20CF-4513-8CBB-8D5F8803FDA6}"/>
                  </a:ext>
                </a:extLst>
              </p:cNvPr>
              <p:cNvSpPr txBox="1"/>
              <p:nvPr/>
            </p:nvSpPr>
            <p:spPr>
              <a:xfrm>
                <a:off x="1259840" y="983797"/>
                <a:ext cx="9017328" cy="4638514"/>
              </a:xfrm>
              <a:prstGeom prst="rect">
                <a:avLst/>
              </a:prstGeom>
              <a:noFill/>
            </p:spPr>
            <p:txBody>
              <a:bodyPr wrap="square" rtlCol="0">
                <a:spAutoFit/>
              </a:bodyPr>
              <a:lstStyle/>
              <a:p>
                <a:r>
                  <a:rPr lang="zh-CN" altLang="en-US" sz="3200" dirty="0"/>
                  <a:t>矩阵优化</a:t>
                </a:r>
                <a:endParaRPr lang="en-US" altLang="zh-CN" sz="3200" dirty="0"/>
              </a:p>
              <a:p>
                <a:endParaRPr lang="en-US" altLang="zh-CN" sz="3200" dirty="0"/>
              </a:p>
              <a:p>
                <a:r>
                  <a:rPr lang="zh-CN" altLang="en-US" sz="2400" dirty="0"/>
                  <a:t>一般具有如下形式的转移方程：</a:t>
                </a:r>
                <a:endParaRPr lang="en-US" altLang="zh-CN" sz="2400" dirty="0"/>
              </a:p>
              <a:p>
                <a:endParaRPr lang="en-US" altLang="zh-CN" sz="20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e>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nary>
                    </m:oMath>
                  </m:oMathPara>
                </a14:m>
                <a:endParaRPr lang="en-US" altLang="zh-CN" sz="2400" dirty="0"/>
              </a:p>
              <a:p>
                <a:endParaRPr lang="en-US" altLang="zh-CN" sz="2400" dirty="0"/>
              </a:p>
              <a:p>
                <a:r>
                  <a:rPr lang="zh-CN" altLang="en-US" sz="2400" dirty="0"/>
                  <a:t>例如求</a:t>
                </a:r>
                <a14:m>
                  <m:oMath xmlns:m="http://schemas.openxmlformats.org/officeDocument/2006/math">
                    <m:r>
                      <a:rPr lang="en-US" altLang="zh-CN" sz="2400" i="1">
                        <a:latin typeface="Cambria Math" panose="02040503050406030204" pitchFamily="18" charset="0"/>
                      </a:rPr>
                      <m:t>𝐹𝑖𝑏𝑛𝑎𝑐𝑐𝑖</m:t>
                    </m:r>
                  </m:oMath>
                </a14:m>
                <a:r>
                  <a:rPr lang="zh-CN" altLang="en-US" sz="2400" dirty="0"/>
                  <a:t>序列的第</a:t>
                </a:r>
                <a14:m>
                  <m:oMath xmlns:m="http://schemas.openxmlformats.org/officeDocument/2006/math">
                    <m:r>
                      <a:rPr lang="en-US" altLang="zh-CN" sz="2400" b="0" i="1" smtClean="0">
                        <a:latin typeface="Cambria Math" panose="02040503050406030204" pitchFamily="18" charset="0"/>
                      </a:rPr>
                      <m:t>𝑛</m:t>
                    </m:r>
                  </m:oMath>
                </a14:m>
                <a:r>
                  <a:rPr lang="zh-CN" altLang="en-US" sz="2400" dirty="0"/>
                  <a:t>项的值</a:t>
                </a:r>
                <a14:m>
                  <m:oMath xmlns:m="http://schemas.openxmlformats.org/officeDocument/2006/math">
                    <m:r>
                      <a:rPr lang="en-US" altLang="zh-CN" sz="2400" b="0" i="1" smtClean="0">
                        <a:latin typeface="Cambria Math" panose="02040503050406030204" pitchFamily="18" charset="0"/>
                      </a:rPr>
                      <m:t>𝑑𝑝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−1</m:t>
                          </m:r>
                        </m:e>
                      </m:d>
                      <m:r>
                        <a:rPr lang="en-US" altLang="zh-CN" sz="2400" i="1">
                          <a:latin typeface="Cambria Math" panose="02040503050406030204" pitchFamily="18" charset="0"/>
                        </a:rPr>
                        <m: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−2</m:t>
                          </m:r>
                        </m:e>
                      </m:d>
                    </m:oMath>
                  </m:oMathPara>
                </a14:m>
                <a:endParaRPr lang="en-US" altLang="zh-CN" sz="2400" dirty="0"/>
              </a:p>
              <a:p>
                <a:endParaRPr lang="en-US" altLang="zh-CN" sz="2400" dirty="0"/>
              </a:p>
            </p:txBody>
          </p:sp>
        </mc:Choice>
        <mc:Fallback>
          <p:sp>
            <p:nvSpPr>
              <p:cNvPr id="2" name="文本框 1">
                <a:extLst>
                  <a:ext uri="{FF2B5EF4-FFF2-40B4-BE49-F238E27FC236}">
                    <a16:creationId xmlns:a16="http://schemas.microsoft.com/office/drawing/2014/main" id="{BBB59AC2-20CF-4513-8CBB-8D5F8803FDA6}"/>
                  </a:ext>
                </a:extLst>
              </p:cNvPr>
              <p:cNvSpPr txBox="1">
                <a:spLocks noRot="1" noChangeAspect="1" noMove="1" noResize="1" noEditPoints="1" noAdjustHandles="1" noChangeArrowheads="1" noChangeShapeType="1" noTextEdit="1"/>
              </p:cNvSpPr>
              <p:nvPr/>
            </p:nvSpPr>
            <p:spPr>
              <a:xfrm>
                <a:off x="1259840" y="983797"/>
                <a:ext cx="9017328" cy="4638514"/>
              </a:xfrm>
              <a:prstGeom prst="rect">
                <a:avLst/>
              </a:prstGeom>
              <a:blipFill>
                <a:blip r:embed="rId5"/>
                <a:stretch>
                  <a:fillRect l="-1758" t="-17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6876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A079CBD-5851-42CA-A0DC-A1FEBD282971}"/>
                  </a:ext>
                </a:extLst>
              </p:cNvPr>
              <p:cNvSpPr txBox="1"/>
              <p:nvPr/>
            </p:nvSpPr>
            <p:spPr>
              <a:xfrm>
                <a:off x="670560" y="1198880"/>
                <a:ext cx="10454640" cy="3046988"/>
              </a:xfrm>
              <a:prstGeom prst="rect">
                <a:avLst/>
              </a:prstGeom>
              <a:noFill/>
            </p:spPr>
            <p:txBody>
              <a:bodyPr wrap="square" rtlCol="0">
                <a:spAutoFit/>
              </a:bodyPr>
              <a:lstStyle/>
              <a:p>
                <a:endParaRPr lang="en-US" altLang="zh-CN" sz="3200" dirty="0"/>
              </a:p>
              <a:p>
                <a:r>
                  <a:rPr lang="zh-CN" altLang="en-US" sz="3200" dirty="0"/>
                  <a:t>    通常的递推计算复杂度是</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zh-CN" altLang="en-US" sz="3200" i="1">
                        <a:latin typeface="Cambria Math" panose="02040503050406030204" pitchFamily="18" charset="0"/>
                      </a:rPr>
                      <m:t>的</m:t>
                    </m:r>
                  </m:oMath>
                </a14:m>
                <a:r>
                  <a:rPr lang="zh-CN" altLang="en-US" sz="3200" dirty="0"/>
                  <a:t>，但是当</a:t>
                </a:r>
                <a14:m>
                  <m:oMath xmlns:m="http://schemas.openxmlformats.org/officeDocument/2006/math">
                    <m:r>
                      <a:rPr lang="en-US" altLang="zh-CN" sz="3200" b="0" i="1" smtClean="0">
                        <a:latin typeface="Cambria Math" panose="02040503050406030204" pitchFamily="18" charset="0"/>
                      </a:rPr>
                      <m:t>𝑛</m:t>
                    </m:r>
                  </m:oMath>
                </a14:m>
                <a:r>
                  <a:rPr lang="zh-CN" altLang="en-US" sz="3200" dirty="0"/>
                  <a:t>很大，比如</a:t>
                </a:r>
                <a14:m>
                  <m:oMath xmlns:m="http://schemas.openxmlformats.org/officeDocument/2006/math">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&gt;1</m:t>
                    </m:r>
                    <m:r>
                      <a:rPr lang="en-US" altLang="zh-CN" sz="3200" b="0" i="1" smtClean="0">
                        <a:latin typeface="Cambria Math" panose="02040503050406030204" pitchFamily="18" charset="0"/>
                      </a:rPr>
                      <m:t>𝑒</m:t>
                    </m:r>
                    <m:r>
                      <a:rPr lang="en-US" altLang="zh-CN" sz="3200" b="0" i="1" smtClean="0">
                        <a:latin typeface="Cambria Math" panose="02040503050406030204" pitchFamily="18" charset="0"/>
                      </a:rPr>
                      <m:t>9</m:t>
                    </m:r>
                  </m:oMath>
                </a14:m>
                <a:r>
                  <a:rPr lang="zh-CN" altLang="en-US" sz="3200" dirty="0"/>
                  <a:t>时，递推计算的复杂度将不在能够被接受。</a:t>
                </a:r>
                <a:endParaRPr lang="en-US" altLang="zh-CN" sz="3200" dirty="0"/>
              </a:p>
              <a:p>
                <a:r>
                  <a:rPr lang="zh-CN" altLang="en-US" sz="3200" dirty="0"/>
                  <a:t>    </a:t>
                </a:r>
                <a:endParaRPr lang="en-US" altLang="zh-CN" sz="3200" dirty="0"/>
              </a:p>
              <a:p>
                <a:r>
                  <a:rPr lang="en-US" altLang="zh-CN" sz="3200" dirty="0"/>
                  <a:t>    </a:t>
                </a:r>
                <a:r>
                  <a:rPr lang="zh-CN" altLang="en-US" sz="3200" dirty="0"/>
                  <a:t>所以我们考虑如下优化。</a:t>
                </a:r>
                <a:endParaRPr lang="en-US" altLang="zh-CN" sz="3200" dirty="0"/>
              </a:p>
              <a:p>
                <a:endParaRPr lang="zh-CN" altLang="en-US" sz="3200" dirty="0"/>
              </a:p>
            </p:txBody>
          </p:sp>
        </mc:Choice>
        <mc:Fallback xmlns="">
          <p:sp>
            <p:nvSpPr>
              <p:cNvPr id="3" name="文本框 2">
                <a:extLst>
                  <a:ext uri="{FF2B5EF4-FFF2-40B4-BE49-F238E27FC236}">
                    <a16:creationId xmlns:a16="http://schemas.microsoft.com/office/drawing/2014/main" id="{5A079CBD-5851-42CA-A0DC-A1FEBD282971}"/>
                  </a:ext>
                </a:extLst>
              </p:cNvPr>
              <p:cNvSpPr txBox="1">
                <a:spLocks noRot="1" noChangeAspect="1" noMove="1" noResize="1" noEditPoints="1" noAdjustHandles="1" noChangeArrowheads="1" noChangeShapeType="1" noTextEdit="1"/>
              </p:cNvSpPr>
              <p:nvPr/>
            </p:nvSpPr>
            <p:spPr>
              <a:xfrm>
                <a:off x="670560" y="1198880"/>
                <a:ext cx="10454640" cy="304698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198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2B0A54D-E42C-42CD-9810-532E8AF85C46}"/>
                  </a:ext>
                </a:extLst>
              </p:cNvPr>
              <p:cNvSpPr txBox="1"/>
              <p:nvPr/>
            </p:nvSpPr>
            <p:spPr>
              <a:xfrm>
                <a:off x="1564640" y="1046480"/>
                <a:ext cx="8550603" cy="4864280"/>
              </a:xfrm>
              <a:prstGeom prst="rect">
                <a:avLst/>
              </a:prstGeom>
              <a:noFill/>
            </p:spPr>
            <p:txBody>
              <a:bodyPr wrap="square" rtlCol="0">
                <a:spAutoFit/>
              </a:bodyPr>
              <a:lstStyle/>
              <a:p>
                <a:r>
                  <a:rPr lang="zh-CN" altLang="en-US" sz="2400" dirty="0"/>
                  <a:t>矩阵形式可以如下定义：</a:t>
                </a:r>
                <a:endParaRPr lang="en-US" altLang="zh-CN" sz="2400" dirty="0"/>
              </a:p>
              <a:p>
                <a:r>
                  <a:rPr lang="en-US" altLang="zh-CN" sz="2400" b="0" dirty="0"/>
                  <a:t>	</a:t>
                </a:r>
              </a:p>
              <a:p>
                <a:r>
                  <a:rPr lang="en-US" altLang="zh-CN" sz="2400" b="0" dirty="0"/>
                  <a:t>		</a:t>
                </a:r>
                <a14:m>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mr>
                          <m:mr>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1</m:t>
                              </m:r>
                            </m:e>
                          </m:mr>
                        </m:m>
                      </m:e>
                    </m:d>
                  </m:oMath>
                </a14:m>
                <a:r>
                  <a:rPr lang="zh-CN" altLang="en-US" sz="2400" dirty="0"/>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𝑏</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 </m:t>
                    </m:r>
                    <m:d>
                      <m:dPr>
                        <m:begChr m:val="["/>
                        <m:endChr m:val="]"/>
                        <m:ctrlPr>
                          <a:rPr lang="en-US" altLang="zh-CN" sz="2400" b="0" i="1" dirty="0" smtClean="0">
                            <a:latin typeface="Cambria Math" panose="02040503050406030204" pitchFamily="18" charset="0"/>
                          </a:rPr>
                        </m:ctrlPr>
                      </m:dPr>
                      <m:e>
                        <m:eqArr>
                          <m:eqArrPr>
                            <m:ctrlPr>
                              <a:rPr lang="en-US" altLang="zh-CN" sz="2400" b="0" i="1" dirty="0" smtClean="0">
                                <a:latin typeface="Cambria Math" panose="02040503050406030204" pitchFamily="18" charset="0"/>
                              </a:rPr>
                            </m:ctrlPr>
                          </m:eqArrPr>
                          <m:e>
                            <m:r>
                              <a:rPr lang="en-US" altLang="zh-CN" sz="2400" b="0" i="1" dirty="0" smtClean="0">
                                <a:latin typeface="Cambria Math" panose="02040503050406030204" pitchFamily="18" charset="0"/>
                              </a:rPr>
                              <m:t>𝑑𝑝</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−1]</m:t>
                            </m:r>
                          </m:e>
                          <m:e>
                            <m:r>
                              <a:rPr lang="en-US" altLang="zh-CN" sz="2400" b="0" i="1" dirty="0" smtClean="0">
                                <a:latin typeface="Cambria Math" panose="02040503050406030204" pitchFamily="18" charset="0"/>
                              </a:rPr>
                              <m:t>𝑑𝑝</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e>
                        </m:eqArr>
                      </m:e>
                    </m:d>
                  </m:oMath>
                </a14:m>
                <a:endParaRPr lang="en-US" altLang="zh-CN" sz="2400" b="0" dirty="0"/>
              </a:p>
              <a:p>
                <a:endParaRPr lang="en-US" altLang="zh-CN" sz="2400" dirty="0"/>
              </a:p>
              <a:p>
                <a:r>
                  <a:rPr lang="zh-CN" altLang="en-US" sz="2400" dirty="0"/>
                  <a:t>那么：</a:t>
                </a:r>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e>
                              <m:e>
                                <m:r>
                                  <a:rPr lang="en-US" altLang="zh-CN" sz="2400" i="1">
                                    <a:latin typeface="Cambria Math" panose="02040503050406030204" pitchFamily="18" charset="0"/>
                                  </a:rPr>
                                  <m:t>1</m:t>
                                </m:r>
                              </m:e>
                            </m:mr>
                            <m:mr>
                              <m:e>
                                <m:r>
                                  <a:rPr lang="en-US" altLang="zh-CN" sz="2400" i="1">
                                    <a:latin typeface="Cambria Math" panose="02040503050406030204" pitchFamily="18" charset="0"/>
                                  </a:rPr>
                                  <m:t>1</m:t>
                                </m:r>
                              </m:e>
                              <m:e>
                                <m:r>
                                  <a:rPr lang="en-US" altLang="zh-CN" sz="2400" i="1">
                                    <a:latin typeface="Cambria Math" panose="02040503050406030204" pitchFamily="18" charset="0"/>
                                  </a:rPr>
                                  <m:t>1</m:t>
                                </m:r>
                              </m:e>
                            </m:mr>
                          </m:m>
                        </m:e>
                      </m:d>
                      <m:r>
                        <a:rPr lang="en-US" altLang="zh-CN" sz="2400" b="0" i="0" smtClean="0">
                          <a:latin typeface="Cambria Math" panose="02040503050406030204" pitchFamily="18" charset="0"/>
                        </a:rPr>
                        <m:t>∗</m:t>
                      </m:r>
                      <m:d>
                        <m:dPr>
                          <m:begChr m:val="["/>
                          <m:endChr m:val="]"/>
                          <m:ctrlPr>
                            <a:rPr lang="en-US" altLang="zh-CN" sz="2400" i="1" dirty="0">
                              <a:latin typeface="Cambria Math" panose="02040503050406030204" pitchFamily="18" charset="0"/>
                            </a:rPr>
                          </m:ctrlPr>
                        </m:dPr>
                        <m:e>
                          <m:eqArr>
                            <m:eqArrPr>
                              <m:ctrlPr>
                                <a:rPr lang="en-US" altLang="zh-CN" sz="2400" i="1" dirty="0">
                                  <a:latin typeface="Cambria Math" panose="02040503050406030204" pitchFamily="18" charset="0"/>
                                </a:rPr>
                              </m:ctrlPr>
                            </m:eqArrPr>
                            <m:e>
                              <m:r>
                                <a:rPr lang="en-US" altLang="zh-CN" sz="2400" i="1" dirty="0">
                                  <a:latin typeface="Cambria Math" panose="02040503050406030204" pitchFamily="18" charset="0"/>
                                </a:rPr>
                                <m:t>𝑑𝑝</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e>
                              </m:d>
                            </m:e>
                            <m:e>
                              <m:r>
                                <a:rPr lang="en-US" altLang="zh-CN" sz="2400" i="1" dirty="0">
                                  <a:latin typeface="Cambria Math" panose="02040503050406030204" pitchFamily="18" charset="0"/>
                                </a:rPr>
                                <m:t>𝑑𝑝</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𝑖</m:t>
                                  </m:r>
                                </m:e>
                              </m:d>
                            </m:e>
                          </m:eqArr>
                        </m:e>
                      </m:d>
                    </m:oMath>
                  </m:oMathPara>
                </a14:m>
                <a:endParaRPr lang="en-US" altLang="zh-CN" sz="2400" dirty="0"/>
              </a:p>
              <a:p>
                <a:r>
                  <a:rPr lang="en-US" altLang="zh-CN" sz="2400" b="0" dirty="0"/>
                  <a:t>			       </a:t>
                </a:r>
                <a14:m>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i="1" dirty="0">
                            <a:latin typeface="Cambria Math" panose="02040503050406030204" pitchFamily="18" charset="0"/>
                          </a:rPr>
                        </m:ctrlPr>
                      </m:dPr>
                      <m:e>
                        <m:eqArr>
                          <m:eqArrPr>
                            <m:ctrlPr>
                              <a:rPr lang="en-US" altLang="zh-CN" sz="2400" i="1" dirty="0">
                                <a:latin typeface="Cambria Math" panose="02040503050406030204" pitchFamily="18" charset="0"/>
                              </a:rPr>
                            </m:ctrlPr>
                          </m:eqArrPr>
                          <m:e>
                            <m:r>
                              <a:rPr lang="en-US" altLang="zh-CN" sz="2400" i="1" dirty="0">
                                <a:latin typeface="Cambria Math" panose="02040503050406030204" pitchFamily="18" charset="0"/>
                              </a:rPr>
                              <m:t>𝑑𝑝</m:t>
                            </m:r>
                            <m:d>
                              <m:dPr>
                                <m:begChr m:val="["/>
                                <m:endChr m:val="]"/>
                                <m:ctrlPr>
                                  <a:rPr lang="en-US" altLang="zh-CN" sz="2400" i="1" dirty="0">
                                    <a:latin typeface="Cambria Math" panose="02040503050406030204" pitchFamily="18" charset="0"/>
                                  </a:rPr>
                                </m:ctrlPr>
                              </m:dPr>
                              <m:e>
                                <m:r>
                                  <a:rPr lang="en-US" altLang="zh-CN" sz="2400" b="0" i="1" dirty="0" smtClean="0">
                                    <a:latin typeface="Cambria Math" panose="02040503050406030204" pitchFamily="18" charset="0"/>
                                  </a:rPr>
                                  <m:t>𝑖</m:t>
                                </m:r>
                              </m:e>
                            </m:d>
                          </m:e>
                          <m:e>
                            <m:r>
                              <a:rPr lang="en-US" altLang="zh-CN" sz="2400" i="1" dirty="0">
                                <a:latin typeface="Cambria Math" panose="02040503050406030204" pitchFamily="18" charset="0"/>
                              </a:rPr>
                              <m:t>𝑑𝑝</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𝑖</m:t>
                                </m:r>
                                <m:r>
                                  <a:rPr lang="en-US" altLang="zh-CN" sz="2400" b="0" i="1" dirty="0" smtClean="0">
                                    <a:latin typeface="Cambria Math" panose="02040503050406030204" pitchFamily="18" charset="0"/>
                                  </a:rPr>
                                  <m:t>−1</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𝑑𝑝</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e>
                        </m:eqArr>
                      </m:e>
                    </m:d>
                  </m:oMath>
                </a14:m>
                <a:endParaRPr lang="en-US" altLang="zh-CN" sz="2400" dirty="0"/>
              </a:p>
              <a:p>
                <a:r>
                  <a:rPr lang="en-US" altLang="zh-CN" sz="2400" dirty="0"/>
                  <a:t>			       </a:t>
                </a:r>
                <a14:m>
                  <m:oMath xmlns:m="http://schemas.openxmlformats.org/officeDocument/2006/math">
                    <m:r>
                      <a:rPr lang="en-US" altLang="zh-CN" sz="2400" b="0" i="0" dirty="0" smtClean="0">
                        <a:latin typeface="Cambria Math" panose="02040503050406030204" pitchFamily="18" charset="0"/>
                      </a:rPr>
                      <m:t>=</m:t>
                    </m:r>
                    <m:d>
                      <m:dPr>
                        <m:begChr m:val="["/>
                        <m:endChr m:val="]"/>
                        <m:ctrlPr>
                          <a:rPr lang="en-US" altLang="zh-CN" sz="2400" i="1" dirty="0">
                            <a:latin typeface="Cambria Math" panose="02040503050406030204" pitchFamily="18" charset="0"/>
                          </a:rPr>
                        </m:ctrlPr>
                      </m:dPr>
                      <m:e>
                        <m:eqArr>
                          <m:eqArrPr>
                            <m:ctrlPr>
                              <a:rPr lang="en-US" altLang="zh-CN" sz="2400" i="1" dirty="0">
                                <a:latin typeface="Cambria Math" panose="02040503050406030204" pitchFamily="18" charset="0"/>
                              </a:rPr>
                            </m:ctrlPr>
                          </m:eqArrPr>
                          <m:e>
                            <m:r>
                              <a:rPr lang="en-US" altLang="zh-CN" sz="2400" i="1" dirty="0">
                                <a:latin typeface="Cambria Math" panose="02040503050406030204" pitchFamily="18" charset="0"/>
                              </a:rPr>
                              <m:t>𝑑𝑝</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𝑖</m:t>
                                </m:r>
                              </m:e>
                            </m:d>
                          </m:e>
                          <m:e>
                            <m:r>
                              <a:rPr lang="en-US" altLang="zh-CN" sz="2400" i="1" dirty="0">
                                <a:latin typeface="Cambria Math" panose="02040503050406030204" pitchFamily="18" charset="0"/>
                              </a:rPr>
                              <m:t>𝑑𝑝</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1</m:t>
                                </m:r>
                              </m:e>
                            </m:d>
                          </m:e>
                        </m:eqArr>
                      </m:e>
                    </m:d>
                  </m:oMath>
                </a14:m>
                <a:endParaRPr lang="en-US" altLang="zh-CN" sz="2400" dirty="0"/>
              </a:p>
              <a:p>
                <a:r>
                  <a:rPr lang="en-US" altLang="zh-CN" sz="2400" b="0" dirty="0"/>
                  <a:t>			       </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+1</m:t>
                        </m:r>
                      </m:sub>
                    </m:sSub>
                  </m:oMath>
                </a14:m>
                <a:endParaRPr lang="en-US" altLang="zh-CN" sz="2400" b="0" dirty="0"/>
              </a:p>
            </p:txBody>
          </p:sp>
        </mc:Choice>
        <mc:Fallback xmlns="">
          <p:sp>
            <p:nvSpPr>
              <p:cNvPr id="2" name="文本框 1">
                <a:extLst>
                  <a:ext uri="{FF2B5EF4-FFF2-40B4-BE49-F238E27FC236}">
                    <a16:creationId xmlns:a16="http://schemas.microsoft.com/office/drawing/2014/main" id="{42B0A54D-E42C-42CD-9810-532E8AF85C46}"/>
                  </a:ext>
                </a:extLst>
              </p:cNvPr>
              <p:cNvSpPr txBox="1">
                <a:spLocks noRot="1" noChangeAspect="1" noMove="1" noResize="1" noEditPoints="1" noAdjustHandles="1" noChangeArrowheads="1" noChangeShapeType="1" noTextEdit="1"/>
              </p:cNvSpPr>
              <p:nvPr/>
            </p:nvSpPr>
            <p:spPr>
              <a:xfrm>
                <a:off x="1564640" y="1046480"/>
                <a:ext cx="8550603" cy="4864280"/>
              </a:xfrm>
              <a:prstGeom prst="rect">
                <a:avLst/>
              </a:prstGeom>
              <a:blipFill>
                <a:blip r:embed="rId5"/>
                <a:stretch>
                  <a:fillRect l="-1141" t="-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8883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8A07519-8A51-4B0B-981A-99EF583BA228}"/>
                  </a:ext>
                </a:extLst>
              </p:cNvPr>
              <p:cNvSpPr txBox="1"/>
              <p:nvPr/>
            </p:nvSpPr>
            <p:spPr>
              <a:xfrm>
                <a:off x="1569393" y="1237379"/>
                <a:ext cx="8600768" cy="3944221"/>
              </a:xfrm>
              <a:prstGeom prst="rect">
                <a:avLst/>
              </a:prstGeom>
              <a:noFill/>
            </p:spPr>
            <p:txBody>
              <a:bodyPr wrap="square" rtlCol="0">
                <a:spAutoFit/>
              </a:bodyPr>
              <a:lstStyle/>
              <a:p>
                <a:r>
                  <a:rPr lang="zh-CN" altLang="en-US" sz="2800" dirty="0"/>
                  <a:t>所以：</a:t>
                </a:r>
                <a:endParaRPr lang="en-US" altLang="zh-CN" sz="2800" dirty="0"/>
              </a:p>
              <a:p>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 </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𝐴</m:t>
                          </m:r>
                        </m:e>
                        <m:sup>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0</m:t>
                          </m:r>
                        </m:sub>
                      </m:sSub>
                    </m:oMath>
                  </m:oMathPara>
                </a14:m>
                <a:endParaRPr lang="en-US" altLang="zh-CN" sz="2800" b="0" dirty="0"/>
              </a:p>
              <a:p>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 </m:t>
                      </m:r>
                      <m:d>
                        <m:dPr>
                          <m:begChr m:val="["/>
                          <m:endChr m:val="]"/>
                          <m:ctrlPr>
                            <a:rPr lang="en-US" altLang="zh-CN" sz="2800" i="1" dirty="0">
                              <a:latin typeface="Cambria Math" panose="02040503050406030204" pitchFamily="18" charset="0"/>
                            </a:rPr>
                          </m:ctrlPr>
                        </m:dPr>
                        <m:e>
                          <m:eqArr>
                            <m:eqArrPr>
                              <m:ctrlPr>
                                <a:rPr lang="en-US" altLang="zh-CN" sz="2800" i="1" dirty="0">
                                  <a:latin typeface="Cambria Math" panose="02040503050406030204" pitchFamily="18" charset="0"/>
                                </a:rPr>
                              </m:ctrlPr>
                            </m:eqArrPr>
                            <m:e>
                              <m:r>
                                <a:rPr lang="en-US" altLang="zh-CN" sz="2800" i="1" dirty="0">
                                  <a:latin typeface="Cambria Math" panose="02040503050406030204" pitchFamily="18" charset="0"/>
                                </a:rPr>
                                <m:t>𝑑𝑝</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𝑛</m:t>
                              </m:r>
                              <m:r>
                                <a:rPr lang="en-US" altLang="zh-CN" sz="2800" i="1" dirty="0">
                                  <a:latin typeface="Cambria Math" panose="02040503050406030204" pitchFamily="18" charset="0"/>
                                </a:rPr>
                                <m:t>−1]</m:t>
                              </m:r>
                            </m:e>
                            <m:e>
                              <m:r>
                                <a:rPr lang="en-US" altLang="zh-CN" sz="2800" i="1" dirty="0">
                                  <a:latin typeface="Cambria Math" panose="02040503050406030204" pitchFamily="18" charset="0"/>
                                </a:rPr>
                                <m:t>𝑑𝑝</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𝑛</m:t>
                              </m:r>
                              <m:r>
                                <a:rPr lang="en-US" altLang="zh-CN" sz="2800" i="1" dirty="0">
                                  <a:latin typeface="Cambria Math" panose="02040503050406030204" pitchFamily="18" charset="0"/>
                                </a:rPr>
                                <m:t>]</m:t>
                              </m:r>
                            </m:e>
                          </m:eqArr>
                        </m:e>
                      </m:d>
                    </m:oMath>
                  </m:oMathPara>
                </a14:m>
                <a:endParaRPr lang="en-US" altLang="zh-CN" sz="2800" dirty="0"/>
              </a:p>
              <a:p>
                <a:endParaRPr lang="en-US" altLang="zh-CN" sz="2800" dirty="0"/>
              </a:p>
              <a:p>
                <a:endParaRPr lang="en-US" altLang="zh-CN" sz="2800" dirty="0"/>
              </a:p>
              <a:p>
                <a:r>
                  <a:rPr lang="zh-CN" altLang="en-US" sz="2800" dirty="0"/>
                  <a:t>所以可以得到期望答案</a:t>
                </a:r>
                <a:r>
                  <a:rPr lang="en-US" altLang="zh-CN" sz="2800" dirty="0"/>
                  <a:t> </a:t>
                </a:r>
                <a14:m>
                  <m:oMath xmlns:m="http://schemas.openxmlformats.org/officeDocument/2006/math">
                    <m:r>
                      <a:rPr lang="en-US" altLang="zh-CN" sz="2800" b="0" i="1" smtClean="0">
                        <a:latin typeface="Cambria Math" panose="02040503050406030204" pitchFamily="18" charset="0"/>
                      </a:rPr>
                      <m:t>𝑑𝑝</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a14:m>
                <a:endParaRPr lang="zh-CN" altLang="en-US" sz="2800" dirty="0"/>
              </a:p>
            </p:txBody>
          </p:sp>
        </mc:Choice>
        <mc:Fallback xmlns="">
          <p:sp>
            <p:nvSpPr>
              <p:cNvPr id="2" name="文本框 1">
                <a:extLst>
                  <a:ext uri="{FF2B5EF4-FFF2-40B4-BE49-F238E27FC236}">
                    <a16:creationId xmlns:a16="http://schemas.microsoft.com/office/drawing/2014/main" id="{E8A07519-8A51-4B0B-981A-99EF583BA228}"/>
                  </a:ext>
                </a:extLst>
              </p:cNvPr>
              <p:cNvSpPr txBox="1">
                <a:spLocks noRot="1" noChangeAspect="1" noMove="1" noResize="1" noEditPoints="1" noAdjustHandles="1" noChangeArrowheads="1" noChangeShapeType="1" noTextEdit="1"/>
              </p:cNvSpPr>
              <p:nvPr/>
            </p:nvSpPr>
            <p:spPr>
              <a:xfrm>
                <a:off x="1569393" y="1237379"/>
                <a:ext cx="8600768" cy="3944221"/>
              </a:xfrm>
              <a:prstGeom prst="rect">
                <a:avLst/>
              </a:prstGeom>
              <a:blipFill>
                <a:blip r:embed="rId5"/>
                <a:stretch>
                  <a:fillRect l="-1417" t="-1855" b="-324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68818A4-AAF2-465C-995E-C0DC3116EA6F}"/>
              </a:ext>
            </a:extLst>
          </p:cNvPr>
          <p:cNvSpPr txBox="1"/>
          <p:nvPr/>
        </p:nvSpPr>
        <p:spPr>
          <a:xfrm>
            <a:off x="7233920" y="2162871"/>
            <a:ext cx="2757498" cy="369332"/>
          </a:xfrm>
          <a:prstGeom prst="rect">
            <a:avLst/>
          </a:prstGeom>
          <a:noFill/>
        </p:spPr>
        <p:txBody>
          <a:bodyPr wrap="square" rtlCol="0">
            <a:spAutoFit/>
          </a:bodyPr>
          <a:lstStyle/>
          <a:p>
            <a:r>
              <a:rPr lang="zh-CN" altLang="en-US" dirty="0"/>
              <a:t>此过程由矩阵快速幂实现</a:t>
            </a:r>
          </a:p>
        </p:txBody>
      </p:sp>
    </p:spTree>
    <p:extLst>
      <p:ext uri="{BB962C8B-B14F-4D97-AF65-F5344CB8AC3E}">
        <p14:creationId xmlns:p14="http://schemas.microsoft.com/office/powerpoint/2010/main" val="27027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1649" y="5688268"/>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7864E659-E5B6-4C35-AC42-C0BE36EA77D0}"/>
              </a:ext>
            </a:extLst>
          </p:cNvPr>
          <p:cNvSpPr txBox="1"/>
          <p:nvPr/>
        </p:nvSpPr>
        <p:spPr>
          <a:xfrm>
            <a:off x="1377643" y="693482"/>
            <a:ext cx="9144000" cy="2339102"/>
          </a:xfrm>
          <a:prstGeom prst="rect">
            <a:avLst/>
          </a:prstGeom>
          <a:noFill/>
        </p:spPr>
        <p:txBody>
          <a:bodyPr wrap="square" rtlCol="0">
            <a:spAutoFit/>
          </a:bodyPr>
          <a:lstStyle/>
          <a:p>
            <a:r>
              <a:rPr lang="zh-CN" altLang="en-US" sz="5000" b="1" dirty="0"/>
              <a:t>斜率优化</a:t>
            </a:r>
            <a:endParaRPr lang="en-US" altLang="zh-CN" sz="5000" b="1" dirty="0"/>
          </a:p>
          <a:p>
            <a:endParaRPr lang="en-US" altLang="zh-CN" dirty="0"/>
          </a:p>
          <a:p>
            <a:r>
              <a:rPr lang="zh-CN" altLang="en-US" sz="2500" b="1" dirty="0"/>
              <a:t>斜率优化问题一般具有类似于以下的结构：</a:t>
            </a:r>
            <a:endParaRPr lang="en-US" altLang="zh-CN" sz="2500" b="1" dirty="0"/>
          </a:p>
          <a:p>
            <a:r>
              <a:rPr lang="en-US" altLang="zh-CN" sz="3000" b="1" dirty="0"/>
              <a:t>	</a:t>
            </a:r>
          </a:p>
          <a:p>
            <a:endParaRPr lang="zh-CN" altLang="en-US"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B38BD545-417D-4BA9-9097-39727F094FDA}"/>
                  </a:ext>
                </a:extLst>
              </p:cNvPr>
              <p:cNvSpPr/>
              <p:nvPr/>
            </p:nvSpPr>
            <p:spPr>
              <a:xfrm>
                <a:off x="8746366" y="6835259"/>
                <a:ext cx="20938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a:fld id="{0276B6D8-D265-421B-A697-8A1D7A229ACE}" type="mathplaceholder">
                        <a:rPr lang="en-US" altLang="zh-CN" i="1">
                          <a:latin typeface="Cambria Math" panose="02040503050406030204" pitchFamily="18" charset="0"/>
                        </a:rPr>
                        <a:t>在此处键入公式。</a:t>
                      </a:fld>
                    </m:oMath>
                  </m:oMathPara>
                </a14:m>
                <a:endParaRPr lang="zh-CN" altLang="en-US" dirty="0"/>
              </a:p>
            </p:txBody>
          </p:sp>
        </mc:Choice>
        <mc:Fallback xmlns="">
          <p:sp>
            <p:nvSpPr>
              <p:cNvPr id="29" name="矩形 28">
                <a:extLst>
                  <a:ext uri="{FF2B5EF4-FFF2-40B4-BE49-F238E27FC236}">
                    <a16:creationId xmlns:a16="http://schemas.microsoft.com/office/drawing/2014/main" id="{B38BD545-417D-4BA9-9097-39727F094FDA}"/>
                  </a:ext>
                </a:extLst>
              </p:cNvPr>
              <p:cNvSpPr>
                <a:spLocks noRot="1" noChangeAspect="1" noMove="1" noResize="1" noEditPoints="1" noAdjustHandles="1" noChangeArrowheads="1" noChangeShapeType="1" noTextEdit="1"/>
              </p:cNvSpPr>
              <p:nvPr/>
            </p:nvSpPr>
            <p:spPr>
              <a:xfrm>
                <a:off x="8746366" y="6835259"/>
                <a:ext cx="2093843" cy="369332"/>
              </a:xfrm>
              <a:prstGeom prst="rect">
                <a:avLst/>
              </a:prstGeom>
              <a:blipFill>
                <a:blip r:embed="rId5"/>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8790ECE-D24E-4C4F-A7B1-6039AF5247EA}"/>
                  </a:ext>
                </a:extLst>
              </p:cNvPr>
              <p:cNvSpPr txBox="1"/>
              <p:nvPr/>
            </p:nvSpPr>
            <p:spPr>
              <a:xfrm>
                <a:off x="2140257" y="2668487"/>
                <a:ext cx="51158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min</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 }</m:t>
                      </m:r>
                    </m:oMath>
                  </m:oMathPara>
                </a14:m>
                <a:endParaRPr lang="zh-CN" altLang="en-US" sz="2400" dirty="0"/>
              </a:p>
            </p:txBody>
          </p:sp>
        </mc:Choice>
        <mc:Fallback xmlns="">
          <p:sp>
            <p:nvSpPr>
              <p:cNvPr id="30" name="文本框 29">
                <a:extLst>
                  <a:ext uri="{FF2B5EF4-FFF2-40B4-BE49-F238E27FC236}">
                    <a16:creationId xmlns:a16="http://schemas.microsoft.com/office/drawing/2014/main" id="{A8790ECE-D24E-4C4F-A7B1-6039AF5247EA}"/>
                  </a:ext>
                </a:extLst>
              </p:cNvPr>
              <p:cNvSpPr txBox="1">
                <a:spLocks noRot="1" noChangeAspect="1" noMove="1" noResize="1" noEditPoints="1" noAdjustHandles="1" noChangeArrowheads="1" noChangeShapeType="1" noTextEdit="1"/>
              </p:cNvSpPr>
              <p:nvPr/>
            </p:nvSpPr>
            <p:spPr>
              <a:xfrm>
                <a:off x="2140257" y="2668487"/>
                <a:ext cx="5115898" cy="369332"/>
              </a:xfrm>
              <a:prstGeom prst="rect">
                <a:avLst/>
              </a:prstGeom>
              <a:blipFill>
                <a:blip r:embed="rId6"/>
                <a:stretch>
                  <a:fillRect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295636C1-C55B-468B-8DCF-4D5C4355F09D}"/>
                  </a:ext>
                </a:extLst>
              </p:cNvPr>
              <p:cNvSpPr txBox="1"/>
              <p:nvPr/>
            </p:nvSpPr>
            <p:spPr>
              <a:xfrm>
                <a:off x="1137920" y="3698240"/>
                <a:ext cx="7162800" cy="2308324"/>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oMath>
                </a14:m>
                <a:r>
                  <a:rPr lang="zh-CN" altLang="en-US" sz="2400" dirty="0"/>
                  <a:t>是一个与</a:t>
                </a:r>
                <a14:m>
                  <m:oMath xmlns:m="http://schemas.openxmlformats.org/officeDocument/2006/math">
                    <m:r>
                      <a:rPr lang="en-US" altLang="zh-CN" sz="2400" b="0" i="1" smtClean="0">
                        <a:latin typeface="Cambria Math" panose="02040503050406030204" pitchFamily="18" charset="0"/>
                      </a:rPr>
                      <m:t>𝑘</m:t>
                    </m:r>
                  </m:oMath>
                </a14:m>
                <a:r>
                  <a:rPr lang="zh-CN" altLang="en-US" sz="2400" dirty="0"/>
                  <a:t>相关的函数，</a:t>
                </a:r>
                <a14:m>
                  <m:oMath xmlns:m="http://schemas.openxmlformats.org/officeDocument/2006/math">
                    <m:r>
                      <a:rPr lang="en-US" altLang="zh-CN" sz="2400" b="0" i="1" smtClean="0">
                        <a:latin typeface="Cambria Math" panose="02040503050406030204" pitchFamily="18" charset="0"/>
                      </a:rPr>
                      <m:t>𝑑𝑝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t>可以化成一个与</a:t>
                </a:r>
                <a14:m>
                  <m:oMath xmlns:m="http://schemas.openxmlformats.org/officeDocument/2006/math">
                    <m:r>
                      <a:rPr lang="en-US" altLang="zh-CN" sz="2400" b="0" i="1" smtClean="0">
                        <a:latin typeface="Cambria Math" panose="02040503050406030204" pitchFamily="18" charset="0"/>
                      </a:rPr>
                      <m:t>𝑥</m:t>
                    </m:r>
                  </m:oMath>
                </a14:m>
                <a:r>
                  <a:rPr lang="zh-CN" altLang="en-US" sz="2400" dirty="0"/>
                  <a:t>有关的函数和一个与 </a:t>
                </a:r>
                <a14:m>
                  <m:oMath xmlns:m="http://schemas.openxmlformats.org/officeDocument/2006/math">
                    <m:r>
                      <a:rPr lang="en-US" altLang="zh-CN" sz="2400" b="0" i="1" smtClean="0">
                        <a:latin typeface="Cambria Math" panose="02040503050406030204" pitchFamily="18" charset="0"/>
                      </a:rPr>
                      <m:t>𝑥</m:t>
                    </m:r>
                    <m:r>
                      <a:rPr lang="zh-CN" altLang="en-US" sz="2400" i="1">
                        <a:latin typeface="Cambria Math" panose="02040503050406030204" pitchFamily="18" charset="0"/>
                      </a:rPr>
                      <m:t>无</m:t>
                    </m:r>
                  </m:oMath>
                </a14:m>
                <a:r>
                  <a:rPr lang="zh-CN" altLang="en-US" sz="2400" dirty="0"/>
                  <a:t>关的形式的时候。我们可以对后面的和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无关的部分放在一个优先队列里，这样可以把本来</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oMath>
                </a14:m>
                <a:r>
                  <a:rPr lang="zh-CN" altLang="en-US" sz="2400" dirty="0"/>
                  <a:t>的查找代价，变成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𝑙𝑜𝑔𝑁</m:t>
                    </m:r>
                    <m:r>
                      <a:rPr lang="en-US" altLang="zh-CN" sz="2400" b="0" i="1" smtClean="0">
                        <a:latin typeface="Cambria Math" panose="02040503050406030204" pitchFamily="18" charset="0"/>
                      </a:rPr>
                      <m:t>)</m:t>
                    </m:r>
                  </m:oMath>
                </a14:m>
                <a:r>
                  <a:rPr lang="zh-CN" altLang="en-US" sz="2400" dirty="0"/>
                  <a:t>的。</a:t>
                </a:r>
                <a:endParaRPr lang="en-US" altLang="zh-CN" sz="2400" dirty="0"/>
              </a:p>
              <a:p>
                <a:endParaRPr lang="en-US" altLang="zh-CN" sz="2400" dirty="0"/>
              </a:p>
              <a:p>
                <a:r>
                  <a:rPr lang="zh-CN" altLang="en-US" sz="2400" dirty="0"/>
                  <a:t>但是实际应用中，此类问题可以得到推广：</a:t>
                </a:r>
              </a:p>
            </p:txBody>
          </p:sp>
        </mc:Choice>
        <mc:Fallback xmlns="">
          <p:sp>
            <p:nvSpPr>
              <p:cNvPr id="37" name="文本框 36">
                <a:extLst>
                  <a:ext uri="{FF2B5EF4-FFF2-40B4-BE49-F238E27FC236}">
                    <a16:creationId xmlns:a16="http://schemas.microsoft.com/office/drawing/2014/main" id="{295636C1-C55B-468B-8DCF-4D5C4355F09D}"/>
                  </a:ext>
                </a:extLst>
              </p:cNvPr>
              <p:cNvSpPr txBox="1">
                <a:spLocks noRot="1" noChangeAspect="1" noMove="1" noResize="1" noEditPoints="1" noAdjustHandles="1" noChangeArrowheads="1" noChangeShapeType="1" noTextEdit="1"/>
              </p:cNvSpPr>
              <p:nvPr/>
            </p:nvSpPr>
            <p:spPr>
              <a:xfrm>
                <a:off x="1137920" y="3698240"/>
                <a:ext cx="7162800" cy="2308324"/>
              </a:xfrm>
              <a:prstGeom prst="rect">
                <a:avLst/>
              </a:prstGeom>
              <a:blipFill>
                <a:blip r:embed="rId7"/>
                <a:stretch>
                  <a:fillRect l="-1362" t="-1852" r="-1021"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1861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87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E584EAA-8D65-48A1-8906-5A0B14482517}"/>
                  </a:ext>
                </a:extLst>
              </p:cNvPr>
              <p:cNvSpPr txBox="1"/>
              <p:nvPr/>
            </p:nvSpPr>
            <p:spPr>
              <a:xfrm>
                <a:off x="2969520" y="1598356"/>
                <a:ext cx="4061210" cy="482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i="0" smtClean="0">
                                  <a:latin typeface="Cambria Math" panose="02040503050406030204" pitchFamily="18" charset="0"/>
                                </a:rPr>
                                <m:t>min</m:t>
                              </m:r>
                            </m:e>
                            <m:lim>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𝑥</m:t>
                              </m:r>
                            </m:lim>
                          </m:limLow>
                        </m:fName>
                        <m:e>
                          <m:r>
                            <a:rPr lang="en-US" altLang="zh-CN" sz="2400" i="1">
                              <a:latin typeface="Cambria Math" panose="02040503050406030204" pitchFamily="18" charset="0"/>
                            </a:rPr>
                            <m: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r>
                            <a:rPr lang="en-US" altLang="zh-CN" sz="2400" b="0" i="1" smtClean="0">
                              <a:latin typeface="Cambria Math" panose="02040503050406030204" pitchFamily="18" charset="0"/>
                            </a:rPr>
                            <m:t>𝑖</m:t>
                          </m:r>
                          <m:r>
                            <a:rPr lang="en-US" altLang="zh-CN" sz="2400" i="1">
                              <a:latin typeface="Cambria Math" panose="02040503050406030204" pitchFamily="18" charset="0"/>
                            </a:rPr>
                            <m:t>)}</m:t>
                          </m:r>
                        </m:e>
                      </m:func>
                      <m:r>
                        <a:rPr lang="en-US" altLang="zh-CN" sz="2400" i="1">
                          <a:latin typeface="Cambria Math" panose="02040503050406030204" pitchFamily="18" charset="0"/>
                        </a:rPr>
                        <m:t>⁡</m:t>
                      </m:r>
                    </m:oMath>
                  </m:oMathPara>
                </a14:m>
                <a:endParaRPr lang="zh-CN" altLang="en-US" sz="2400" dirty="0"/>
              </a:p>
            </p:txBody>
          </p:sp>
        </mc:Choice>
        <mc:Fallback xmlns="">
          <p:sp>
            <p:nvSpPr>
              <p:cNvPr id="4" name="文本框 3">
                <a:extLst>
                  <a:ext uri="{FF2B5EF4-FFF2-40B4-BE49-F238E27FC236}">
                    <a16:creationId xmlns:a16="http://schemas.microsoft.com/office/drawing/2014/main" id="{FE584EAA-8D65-48A1-8906-5A0B14482517}"/>
                  </a:ext>
                </a:extLst>
              </p:cNvPr>
              <p:cNvSpPr txBox="1">
                <a:spLocks noRot="1" noChangeAspect="1" noMove="1" noResize="1" noEditPoints="1" noAdjustHandles="1" noChangeArrowheads="1" noChangeShapeType="1" noTextEdit="1"/>
              </p:cNvSpPr>
              <p:nvPr/>
            </p:nvSpPr>
            <p:spPr>
              <a:xfrm>
                <a:off x="2969520" y="1598356"/>
                <a:ext cx="4061210" cy="482183"/>
              </a:xfrm>
              <a:prstGeom prst="rect">
                <a:avLst/>
              </a:prstGeom>
              <a:blipFill>
                <a:blip r:embed="rId5"/>
                <a:stretch>
                  <a:fillRect l="-751" b="-1519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D1DEF635-19FB-4AF8-9581-66C83512EBA1}"/>
              </a:ext>
            </a:extLst>
          </p:cNvPr>
          <p:cNvSpPr txBox="1"/>
          <p:nvPr/>
        </p:nvSpPr>
        <p:spPr>
          <a:xfrm>
            <a:off x="1452879" y="2174240"/>
            <a:ext cx="8890963" cy="830997"/>
          </a:xfrm>
          <a:prstGeom prst="rect">
            <a:avLst/>
          </a:prstGeom>
          <a:noFill/>
        </p:spPr>
        <p:txBody>
          <a:bodyPr wrap="square" rtlCol="0">
            <a:spAutoFit/>
          </a:bodyPr>
          <a:lstStyle/>
          <a:p>
            <a:r>
              <a:rPr lang="zh-CN" altLang="en-US" sz="2400" dirty="0"/>
              <a:t>如上述转移方程，我们将满足如下方程的𝑘称作𝑑𝑝</a:t>
            </a:r>
            <a:r>
              <a:rPr lang="en-US" altLang="zh-CN" sz="2400" dirty="0"/>
              <a:t>[</a:t>
            </a:r>
            <a:r>
              <a:rPr lang="zh-CN" altLang="en-US" sz="2400" dirty="0"/>
              <a:t>𝑥</a:t>
            </a:r>
            <a:r>
              <a:rPr lang="en-US" altLang="zh-CN" sz="2400" dirty="0"/>
              <a:t>]</a:t>
            </a:r>
            <a:r>
              <a:rPr lang="zh-CN" altLang="en-US" sz="2400" dirty="0"/>
              <a:t>的转移点，并称𝑑𝑝</a:t>
            </a:r>
            <a:r>
              <a:rPr lang="en-US" altLang="zh-CN" sz="2400" dirty="0"/>
              <a:t>[</a:t>
            </a:r>
            <a:r>
              <a:rPr lang="zh-CN" altLang="en-US" sz="2400" dirty="0"/>
              <a:t>𝑥</a:t>
            </a:r>
            <a:r>
              <a:rPr lang="en-US" altLang="zh-CN" sz="2400" dirty="0"/>
              <a:t>]</a:t>
            </a:r>
            <a:r>
              <a:rPr lang="zh-CN" altLang="en-US" sz="2400" dirty="0"/>
              <a:t>由𝑑𝑝</a:t>
            </a:r>
            <a:r>
              <a:rPr lang="en-US" altLang="zh-CN" sz="2400" dirty="0"/>
              <a:t>[</a:t>
            </a:r>
            <a:r>
              <a:rPr lang="zh-CN" altLang="en-US" sz="2400" dirty="0"/>
              <a:t>𝑘</a:t>
            </a:r>
            <a:r>
              <a:rPr lang="en-US" altLang="zh-CN" sz="2400" dirty="0"/>
              <a:t>]</a:t>
            </a:r>
            <a:r>
              <a:rPr lang="zh-CN" altLang="en-US" sz="2400" dirty="0"/>
              <a:t>，称所有满足条件的𝑖为𝑑𝑝</a:t>
            </a:r>
            <a:r>
              <a:rPr lang="en-US" altLang="zh-CN" sz="2400" dirty="0"/>
              <a:t>[</a:t>
            </a:r>
            <a:r>
              <a:rPr lang="zh-CN" altLang="en-US" sz="2400" dirty="0"/>
              <a:t>𝑥</a:t>
            </a:r>
            <a:r>
              <a:rPr lang="en-US" altLang="zh-CN" sz="2400" dirty="0"/>
              <a:t>]</a:t>
            </a:r>
            <a:r>
              <a:rPr lang="zh-CN" altLang="en-US" sz="2400" dirty="0"/>
              <a:t>的决策点。</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A9DABF0-AD0D-47CD-A9DE-9705F1995507}"/>
                  </a:ext>
                </a:extLst>
              </p:cNvPr>
              <p:cNvSpPr txBox="1"/>
              <p:nvPr/>
            </p:nvSpPr>
            <p:spPr>
              <a:xfrm>
                <a:off x="2244140" y="3320979"/>
                <a:ext cx="6330900" cy="482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 </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r>
                        <a:rPr lang="en-US" altLang="zh-CN" sz="2400" i="1">
                          <a:latin typeface="Cambria Math" panose="02040503050406030204" pitchFamily="18" charset="0"/>
                        </a:rPr>
                        <m:t>𝑘</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min</m:t>
                              </m:r>
                            </m:e>
                            <m:lim>
                              <m:r>
                                <a:rPr lang="en-US" altLang="zh-CN" sz="2400" i="1">
                                  <a:latin typeface="Cambria Math" panose="02040503050406030204" pitchFamily="18" charset="0"/>
                                </a:rPr>
                                <m:t>𝑖</m:t>
                              </m:r>
                              <m:r>
                                <a:rPr lang="en-US" altLang="zh-CN" sz="2400" i="1">
                                  <a:latin typeface="Cambria Math" panose="02040503050406030204" pitchFamily="18" charset="0"/>
                                </a:rPr>
                                <m:t>&lt;</m:t>
                              </m:r>
                              <m:r>
                                <a:rPr lang="en-US" altLang="zh-CN" sz="2400" i="1">
                                  <a:latin typeface="Cambria Math" panose="02040503050406030204" pitchFamily="18" charset="0"/>
                                </a:rPr>
                                <m:t>𝑥</m:t>
                              </m:r>
                            </m:lim>
                          </m:limLow>
                        </m:fName>
                        <m:e>
                          <m:r>
                            <a:rPr lang="en-US" altLang="zh-CN" sz="2400" i="1">
                              <a:latin typeface="Cambria Math" panose="02040503050406030204" pitchFamily="18" charset="0"/>
                            </a:rPr>
                            <m:t>{</m:t>
                          </m:r>
                          <m:r>
                            <a:rPr lang="en-US" altLang="zh-CN" sz="2400" i="1">
                              <a:latin typeface="Cambria Math" panose="02040503050406030204" pitchFamily="18" charset="0"/>
                            </a:rPr>
                            <m:t>𝑑𝑝</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m:t>
                          </m:r>
                        </m:e>
                      </m:func>
                    </m:oMath>
                  </m:oMathPara>
                </a14:m>
                <a:endParaRPr lang="zh-CN" altLang="en-US" sz="2400" dirty="0"/>
              </a:p>
            </p:txBody>
          </p:sp>
        </mc:Choice>
        <mc:Fallback xmlns="">
          <p:sp>
            <p:nvSpPr>
              <p:cNvPr id="14" name="文本框 13">
                <a:extLst>
                  <a:ext uri="{FF2B5EF4-FFF2-40B4-BE49-F238E27FC236}">
                    <a16:creationId xmlns:a16="http://schemas.microsoft.com/office/drawing/2014/main" id="{CA9DABF0-AD0D-47CD-A9DE-9705F1995507}"/>
                  </a:ext>
                </a:extLst>
              </p:cNvPr>
              <p:cNvSpPr txBox="1">
                <a:spLocks noRot="1" noChangeAspect="1" noMove="1" noResize="1" noEditPoints="1" noAdjustHandles="1" noChangeArrowheads="1" noChangeShapeType="1" noTextEdit="1"/>
              </p:cNvSpPr>
              <p:nvPr/>
            </p:nvSpPr>
            <p:spPr>
              <a:xfrm>
                <a:off x="2244140" y="3320979"/>
                <a:ext cx="6330900" cy="482183"/>
              </a:xfrm>
              <a:prstGeom prst="rect">
                <a:avLst/>
              </a:prstGeom>
              <a:blipFill>
                <a:blip r:embed="rId6"/>
                <a:stretch>
                  <a:fillRect l="-1059" r="-1059" b="-15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70FE2EF-B373-4629-BC02-217249BDBF8A}"/>
                  </a:ext>
                </a:extLst>
              </p:cNvPr>
              <p:cNvSpPr txBox="1"/>
              <p:nvPr/>
            </p:nvSpPr>
            <p:spPr>
              <a:xfrm>
                <a:off x="1452880" y="4267515"/>
                <a:ext cx="8538538" cy="1192998"/>
              </a:xfrm>
              <a:prstGeom prst="rect">
                <a:avLst/>
              </a:prstGeom>
              <a:noFill/>
            </p:spPr>
            <p:txBody>
              <a:bodyPr wrap="square" rtlCol="0">
                <a:spAutoFit/>
              </a:bodyPr>
              <a:lstStyle/>
              <a:p>
                <a:r>
                  <a:rPr lang="zh-CN" altLang="en-US" sz="2400" dirty="0"/>
                  <a:t>简单考虑，上述情况的运算复杂度通常是</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𝑁</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r>
                  <a:rPr lang="zh-CN" altLang="en-US" sz="2400" dirty="0"/>
                  <a:t>，但是在一些情况下， 我们可以通过一系列的转换，将复杂度降低至</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zh-CN" altLang="en-US" sz="2400" dirty="0"/>
              </a:p>
            </p:txBody>
          </p:sp>
        </mc:Choice>
        <mc:Fallback xmlns="">
          <p:sp>
            <p:nvSpPr>
              <p:cNvPr id="15" name="文本框 14">
                <a:extLst>
                  <a:ext uri="{FF2B5EF4-FFF2-40B4-BE49-F238E27FC236}">
                    <a16:creationId xmlns:a16="http://schemas.microsoft.com/office/drawing/2014/main" id="{270FE2EF-B373-4629-BC02-217249BDBF8A}"/>
                  </a:ext>
                </a:extLst>
              </p:cNvPr>
              <p:cNvSpPr txBox="1">
                <a:spLocks noRot="1" noChangeAspect="1" noMove="1" noResize="1" noEditPoints="1" noAdjustHandles="1" noChangeArrowheads="1" noChangeShapeType="1" noTextEdit="1"/>
              </p:cNvSpPr>
              <p:nvPr/>
            </p:nvSpPr>
            <p:spPr>
              <a:xfrm>
                <a:off x="1452880" y="4267515"/>
                <a:ext cx="8538538" cy="1192998"/>
              </a:xfrm>
              <a:prstGeom prst="rect">
                <a:avLst/>
              </a:prstGeom>
              <a:blipFill>
                <a:blip r:embed="rId7"/>
                <a:stretch>
                  <a:fillRect l="-1071" t="-3571" b="-66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982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0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86298F8B-72DD-4C58-89C3-04A2FCAD16AE}"/>
              </a:ext>
            </a:extLst>
          </p:cNvPr>
          <p:cNvSpPr txBox="1"/>
          <p:nvPr/>
        </p:nvSpPr>
        <p:spPr>
          <a:xfrm>
            <a:off x="923925" y="1413334"/>
            <a:ext cx="8299143" cy="1015663"/>
          </a:xfrm>
          <a:prstGeom prst="rect">
            <a:avLst/>
          </a:prstGeom>
          <a:noFill/>
        </p:spPr>
        <p:txBody>
          <a:bodyPr wrap="square" rtlCol="0">
            <a:spAutoFit/>
          </a:bodyPr>
          <a:lstStyle/>
          <a:p>
            <a:pPr algn="ctr"/>
            <a:r>
              <a:rPr lang="zh-CN" altLang="en-US" sz="6000" b="1" dirty="0"/>
              <a:t>例题示范</a:t>
            </a:r>
            <a:endParaRPr lang="en-US" altLang="zh-CN" sz="6000" b="1" dirty="0"/>
          </a:p>
        </p:txBody>
      </p:sp>
      <p:sp>
        <p:nvSpPr>
          <p:cNvPr id="3" name="文本框 2">
            <a:extLst>
              <a:ext uri="{FF2B5EF4-FFF2-40B4-BE49-F238E27FC236}">
                <a16:creationId xmlns:a16="http://schemas.microsoft.com/office/drawing/2014/main" id="{44FC5DB3-007A-4E7D-9751-BB587684E4CC}"/>
              </a:ext>
            </a:extLst>
          </p:cNvPr>
          <p:cNvSpPr txBox="1"/>
          <p:nvPr/>
        </p:nvSpPr>
        <p:spPr>
          <a:xfrm>
            <a:off x="2200582" y="3831530"/>
            <a:ext cx="6258232" cy="400110"/>
          </a:xfrm>
          <a:prstGeom prst="rect">
            <a:avLst/>
          </a:prstGeom>
          <a:noFill/>
        </p:spPr>
        <p:txBody>
          <a:bodyPr wrap="square" rtlCol="0">
            <a:spAutoFit/>
          </a:bodyPr>
          <a:lstStyle/>
          <a:p>
            <a:r>
              <a:rPr lang="zh-CN" altLang="en-US" sz="2000" dirty="0"/>
              <a:t>这里先给出对问题的处理方法，后续再分析其机理。</a:t>
            </a:r>
          </a:p>
        </p:txBody>
      </p:sp>
    </p:spTree>
    <p:extLst>
      <p:ext uri="{BB962C8B-B14F-4D97-AF65-F5344CB8AC3E}">
        <p14:creationId xmlns:p14="http://schemas.microsoft.com/office/powerpoint/2010/main" val="92100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73031"/>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37EAEDA-8F47-46DE-8D15-8EBAD1E5604E}"/>
                  </a:ext>
                </a:extLst>
              </p:cNvPr>
              <p:cNvSpPr txBox="1"/>
              <p:nvPr/>
            </p:nvSpPr>
            <p:spPr>
              <a:xfrm>
                <a:off x="-861400" y="152301"/>
                <a:ext cx="590171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dirty="0">
                          <a:latin typeface="Cambria Math" panose="02040503050406030204" pitchFamily="18" charset="0"/>
                        </a:rPr>
                        <m:t>𝑯𝑫𝑼</m:t>
                      </m:r>
                      <m:r>
                        <a:rPr lang="en-US" altLang="zh-CN" sz="3600" b="1" i="1" dirty="0">
                          <a:latin typeface="Cambria Math" panose="02040503050406030204" pitchFamily="18" charset="0"/>
                        </a:rPr>
                        <m:t> </m:t>
                      </m:r>
                      <m:r>
                        <a:rPr lang="en-US" altLang="zh-CN" sz="3600" b="1" i="1" dirty="0">
                          <a:latin typeface="Cambria Math" panose="02040503050406030204" pitchFamily="18" charset="0"/>
                        </a:rPr>
                        <m:t>𝟑𝟓𝟎𝟕</m:t>
                      </m:r>
                    </m:oMath>
                  </m:oMathPara>
                </a14:m>
                <a:endParaRPr lang="zh-CN" altLang="en-US" sz="3600" dirty="0"/>
              </a:p>
            </p:txBody>
          </p:sp>
        </mc:Choice>
        <mc:Fallback xmlns="">
          <p:sp>
            <p:nvSpPr>
              <p:cNvPr id="12" name="文本框 11">
                <a:extLst>
                  <a:ext uri="{FF2B5EF4-FFF2-40B4-BE49-F238E27FC236}">
                    <a16:creationId xmlns:a16="http://schemas.microsoft.com/office/drawing/2014/main" id="{E37EAEDA-8F47-46DE-8D15-8EBAD1E5604E}"/>
                  </a:ext>
                </a:extLst>
              </p:cNvPr>
              <p:cNvSpPr txBox="1">
                <a:spLocks noRot="1" noChangeAspect="1" noMove="1" noResize="1" noEditPoints="1" noAdjustHandles="1" noChangeArrowheads="1" noChangeShapeType="1" noTextEdit="1"/>
              </p:cNvSpPr>
              <p:nvPr/>
            </p:nvSpPr>
            <p:spPr>
              <a:xfrm>
                <a:off x="-861400" y="152301"/>
                <a:ext cx="5901712" cy="64633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EEAF51-6F77-4A29-A453-920955718C52}"/>
                  </a:ext>
                </a:extLst>
              </p:cNvPr>
              <p:cNvSpPr txBox="1"/>
              <p:nvPr/>
            </p:nvSpPr>
            <p:spPr>
              <a:xfrm>
                <a:off x="803296" y="894715"/>
                <a:ext cx="8807736" cy="5940088"/>
              </a:xfrm>
              <a:prstGeom prst="rect">
                <a:avLst/>
              </a:prstGeom>
              <a:noFill/>
            </p:spPr>
            <p:txBody>
              <a:bodyPr wrap="square" rtlCol="0">
                <a:spAutoFit/>
              </a:bodyPr>
              <a:lstStyle/>
              <a:p>
                <a:r>
                  <a:rPr lang="en-US" altLang="zh-CN" sz="2000" dirty="0"/>
                  <a:t>Zero has an old printer that doesn't work well sometimes. As it is antique, he still like to use it to print articles. But it is too old to work for a long time and it will certainly wear and tear, so Zero use a cost to evaluate this degree.</a:t>
                </a:r>
                <a:br>
                  <a:rPr lang="en-US" altLang="zh-CN" sz="2000" dirty="0"/>
                </a:br>
                <a:r>
                  <a:rPr lang="en-US" altLang="zh-CN" sz="2000" dirty="0"/>
                  <a:t>One day Zero want to print an article which has </a:t>
                </a:r>
                <a14:m>
                  <m:oMath xmlns:m="http://schemas.openxmlformats.org/officeDocument/2006/math">
                    <m:r>
                      <a:rPr lang="en-US" altLang="zh-CN" sz="2000" b="0" i="1" smtClean="0">
                        <a:latin typeface="Cambria Math" panose="02040503050406030204" pitchFamily="18" charset="0"/>
                      </a:rPr>
                      <m:t>𝑁</m:t>
                    </m:r>
                  </m:oMath>
                </a14:m>
                <a:r>
                  <a:rPr lang="en-US" altLang="zh-CN" sz="2000" dirty="0"/>
                  <a:t> words, and each word </a:t>
                </a:r>
                <a14:m>
                  <m:oMath xmlns:m="http://schemas.openxmlformats.org/officeDocument/2006/math">
                    <m:r>
                      <a:rPr lang="en-US" altLang="zh-CN" sz="2000" b="0" i="1" smtClean="0">
                        <a:latin typeface="Cambria Math" panose="02040503050406030204" pitchFamily="18" charset="0"/>
                      </a:rPr>
                      <m:t>𝑖</m:t>
                    </m:r>
                  </m:oMath>
                </a14:m>
                <a:r>
                  <a:rPr lang="en-US" altLang="zh-CN" sz="2000" dirty="0"/>
                  <a:t> has a cost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Sub>
                  </m:oMath>
                </a14:m>
                <a:r>
                  <a:rPr lang="en-US" altLang="zh-CN" sz="2000" dirty="0"/>
                  <a:t> to be printed. Also, Zero know that print </a:t>
                </a:r>
                <a14:m>
                  <m:oMath xmlns:m="http://schemas.openxmlformats.org/officeDocument/2006/math">
                    <m:r>
                      <a:rPr lang="en-US" altLang="zh-CN" sz="2000" b="0" i="1" smtClean="0">
                        <a:latin typeface="Cambria Math" panose="02040503050406030204" pitchFamily="18" charset="0"/>
                      </a:rPr>
                      <m:t>𝑘</m:t>
                    </m:r>
                  </m:oMath>
                </a14:m>
                <a:r>
                  <a:rPr lang="en-US" altLang="zh-CN" sz="2000" dirty="0"/>
                  <a:t> words in one line will cost</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14:m>
                  <m:oMath xmlns:m="http://schemas.openxmlformats.org/officeDocument/2006/math">
                    <m:r>
                      <a:rPr lang="en-US" altLang="zh-CN" sz="2000" b="0" i="1" smtClean="0">
                        <a:latin typeface="Cambria Math" panose="02040503050406030204" pitchFamily="18" charset="0"/>
                      </a:rPr>
                      <m:t>𝑀</m:t>
                    </m:r>
                  </m:oMath>
                </a14:m>
                <a:r>
                  <a:rPr lang="en-US" altLang="zh-CN" sz="2000" dirty="0"/>
                  <a:t> is a const number.</a:t>
                </a:r>
                <a:br>
                  <a:rPr lang="en-US" altLang="zh-CN" sz="2000" dirty="0"/>
                </a:br>
                <a:r>
                  <a:rPr lang="en-US" altLang="zh-CN" sz="2000" dirty="0"/>
                  <a:t>Now Zero want to know the minimum cost in order to arrange the article perfectly.</a:t>
                </a:r>
                <a:br>
                  <a:rPr lang="en-US" altLang="zh-CN" sz="2000" dirty="0"/>
                </a:br>
                <a:endParaRPr lang="en-US" altLang="zh-CN" sz="2000" dirty="0"/>
              </a:p>
              <a:p>
                <a:r>
                  <a:rPr lang="en-US" altLang="zh-CN" sz="2000" dirty="0"/>
                  <a:t> </a:t>
                </a:r>
              </a:p>
              <a:p>
                <a:endParaRPr lang="zh-CN" altLang="en-US" sz="2000" dirty="0"/>
              </a:p>
            </p:txBody>
          </p:sp>
        </mc:Choice>
        <mc:Fallback xmlns="">
          <p:sp>
            <p:nvSpPr>
              <p:cNvPr id="2" name="文本框 1">
                <a:extLst>
                  <a:ext uri="{FF2B5EF4-FFF2-40B4-BE49-F238E27FC236}">
                    <a16:creationId xmlns:a16="http://schemas.microsoft.com/office/drawing/2014/main" id="{FDEEAF51-6F77-4A29-A453-920955718C52}"/>
                  </a:ext>
                </a:extLst>
              </p:cNvPr>
              <p:cNvSpPr txBox="1">
                <a:spLocks noRot="1" noChangeAspect="1" noMove="1" noResize="1" noEditPoints="1" noAdjustHandles="1" noChangeArrowheads="1" noChangeShapeType="1" noTextEdit="1"/>
              </p:cNvSpPr>
              <p:nvPr/>
            </p:nvSpPr>
            <p:spPr>
              <a:xfrm>
                <a:off x="803296" y="894715"/>
                <a:ext cx="8807736" cy="5940088"/>
              </a:xfrm>
              <a:prstGeom prst="rect">
                <a:avLst/>
              </a:prstGeom>
              <a:blipFill>
                <a:blip r:embed="rId6"/>
                <a:stretch>
                  <a:fillRect l="-761" t="-616" r="-69"/>
                </a:stretch>
              </a:blipFill>
            </p:spPr>
            <p:txBody>
              <a:bodyPr/>
              <a:lstStyle/>
              <a:p>
                <a:r>
                  <a:rPr lang="zh-CN" altLang="en-US">
                    <a:noFill/>
                  </a:rPr>
                  <a:t> </a:t>
                </a:r>
              </a:p>
            </p:txBody>
          </p:sp>
        </mc:Fallback>
      </mc:AlternateContent>
      <p:pic>
        <p:nvPicPr>
          <p:cNvPr id="1028" name="Picture 4" descr="http://acm.hdu.edu.cn/data/images/3507-1.jpg">
            <a:extLst>
              <a:ext uri="{FF2B5EF4-FFF2-40B4-BE49-F238E27FC236}">
                <a16:creationId xmlns:a16="http://schemas.microsoft.com/office/drawing/2014/main" id="{CB2E44DA-50AC-4AC4-9292-C8C4D40930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1324" y="2660650"/>
            <a:ext cx="3786092" cy="207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88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CB63EC2-C266-4057-8BF1-01401699FFF5}"/>
                  </a:ext>
                </a:extLst>
              </p:cNvPr>
              <p:cNvSpPr txBox="1"/>
              <p:nvPr/>
            </p:nvSpPr>
            <p:spPr>
              <a:xfrm>
                <a:off x="1239520" y="2220977"/>
                <a:ext cx="9037648" cy="1208023"/>
              </a:xfrm>
              <a:prstGeom prst="rect">
                <a:avLst/>
              </a:prstGeom>
              <a:noFill/>
            </p:spPr>
            <p:txBody>
              <a:bodyPr wrap="square" rtlCol="0">
                <a:spAutoFit/>
              </a:bodyPr>
              <a:lstStyle/>
              <a:p>
                <a14:m>
                  <m:oMath xmlns:m="http://schemas.openxmlformats.org/officeDocument/2006/math">
                    <m:r>
                      <a:rPr lang="zh-CN" altLang="en-US" sz="2400" i="1" smtClean="0">
                        <a:latin typeface="Cambria Math" panose="02040503050406030204" pitchFamily="18" charset="0"/>
                      </a:rPr>
                      <m:t>题意</m:t>
                    </m:r>
                  </m:oMath>
                </a14:m>
                <a:r>
                  <a:rPr lang="zh-CN" altLang="en-US" sz="2400" dirty="0"/>
                  <a:t>概述：给定一个序列</a:t>
                </a:r>
                <a14:m>
                  <m:oMath xmlns:m="http://schemas.openxmlformats.org/officeDocument/2006/math">
                    <m:r>
                      <a:rPr lang="en-US" altLang="zh-CN" sz="2400" b="0" i="1" smtClean="0">
                        <a:latin typeface="Cambria Math" panose="02040503050406030204" pitchFamily="18" charset="0"/>
                      </a:rPr>
                      <m:t>𝑎</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2</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。将此序列分割成若干个连续的区域。对于一个从</a:t>
                </a:r>
                <a14:m>
                  <m:oMath xmlns:m="http://schemas.openxmlformats.org/officeDocument/2006/math">
                    <m:r>
                      <a:rPr lang="en-US" altLang="zh-CN" sz="2400" b="0" i="1" smtClean="0">
                        <a:latin typeface="Cambria Math" panose="02040503050406030204" pitchFamily="18" charset="0"/>
                      </a:rPr>
                      <m:t>𝑙</m:t>
                    </m:r>
                    <m:r>
                      <a:rPr lang="zh-CN" altLang="en-US" sz="2400" i="1">
                        <a:latin typeface="Cambria Math" panose="02040503050406030204" pitchFamily="18" charset="0"/>
                      </a:rPr>
                      <m:t>到</m:t>
                    </m:r>
                    <m:r>
                      <a:rPr lang="en-US" altLang="zh-CN" sz="2400" b="0" i="1" smtClean="0">
                        <a:latin typeface="Cambria Math" panose="02040503050406030204" pitchFamily="18" charset="0"/>
                      </a:rPr>
                      <m:t>𝑟</m:t>
                    </m:r>
                  </m:oMath>
                </a14:m>
                <a:r>
                  <a:rPr lang="zh-CN" altLang="en-US" sz="2400" dirty="0"/>
                  <a:t>的区域，其花费为</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a:latin typeface="Cambria Math" panose="02040503050406030204" pitchFamily="18" charset="0"/>
                          </a:rPr>
                          <m:t>(</m:t>
                        </m:r>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𝑙</m:t>
                            </m:r>
                          </m:sub>
                          <m:sup>
                            <m:r>
                              <a:rPr lang="en-US" altLang="zh-CN" sz="2400" i="1">
                                <a:latin typeface="Cambria Math" panose="02040503050406030204" pitchFamily="18" charset="0"/>
                              </a:rPr>
                              <m:t>𝑟</m:t>
                            </m:r>
                          </m:sup>
                          <m:e>
                            <m:r>
                              <a:rPr lang="en-US" altLang="zh-CN" sz="2400" i="1">
                                <a:latin typeface="Cambria Math" panose="02040503050406030204" pitchFamily="18" charset="0"/>
                              </a:rPr>
                              <m:t>𝑎</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e>
                        </m:nary>
                        <m:r>
                          <a:rPr lang="en-US" altLang="zh-CN" sz="2400" i="1">
                            <a:latin typeface="Cambria Math" panose="02040503050406030204" pitchFamily="18" charset="0"/>
                          </a:rPr>
                          <m:t>)</m:t>
                        </m:r>
                      </m:e>
                      <m:sup>
                        <m:r>
                          <a:rPr lang="en-US" altLang="zh-CN" sz="2400" b="0" i="1" dirty="0" smtClean="0">
                            <a:latin typeface="Cambria Math" panose="02040503050406030204" pitchFamily="18" charset="0"/>
                          </a:rPr>
                          <m:t>2</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𝑀</m:t>
                    </m:r>
                  </m:oMath>
                </a14:m>
                <a:r>
                  <a:rPr lang="zh-CN" altLang="en-US" sz="2400" dirty="0"/>
                  <a:t>。试问将整个序列进行花费所需要的最小花费。</a:t>
                </a:r>
              </a:p>
            </p:txBody>
          </p:sp>
        </mc:Choice>
        <mc:Fallback xmlns="">
          <p:sp>
            <p:nvSpPr>
              <p:cNvPr id="2" name="文本框 1">
                <a:extLst>
                  <a:ext uri="{FF2B5EF4-FFF2-40B4-BE49-F238E27FC236}">
                    <a16:creationId xmlns:a16="http://schemas.microsoft.com/office/drawing/2014/main" id="{4CB63EC2-C266-4057-8BF1-01401699FFF5}"/>
                  </a:ext>
                </a:extLst>
              </p:cNvPr>
              <p:cNvSpPr txBox="1">
                <a:spLocks noRot="1" noChangeAspect="1" noMove="1" noResize="1" noEditPoints="1" noAdjustHandles="1" noChangeArrowheads="1" noChangeShapeType="1" noTextEdit="1"/>
              </p:cNvSpPr>
              <p:nvPr/>
            </p:nvSpPr>
            <p:spPr>
              <a:xfrm>
                <a:off x="1239520" y="2220977"/>
                <a:ext cx="9037648" cy="1208023"/>
              </a:xfrm>
              <a:prstGeom prst="rect">
                <a:avLst/>
              </a:prstGeom>
              <a:blipFill>
                <a:blip r:embed="rId5"/>
                <a:stretch>
                  <a:fillRect l="-1011" t="-19095" r="-4383" b="-43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30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8" name="Picture 3">
            <a:extLst>
              <a:ext uri="{FF2B5EF4-FFF2-40B4-BE49-F238E27FC236}">
                <a16:creationId xmlns:a16="http://schemas.microsoft.com/office/drawing/2014/main" id="{D1A64012-D758-446B-B7F7-5585B04F6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1C413A53-4851-4D46-B6E6-1AF111EDA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68" y="56941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893B7BA-1D4D-4898-9E1D-05CAF2E19FD6}"/>
                  </a:ext>
                </a:extLst>
              </p:cNvPr>
              <p:cNvSpPr txBox="1"/>
              <p:nvPr/>
            </p:nvSpPr>
            <p:spPr>
              <a:xfrm>
                <a:off x="1198880" y="2309691"/>
                <a:ext cx="9078288" cy="1469890"/>
              </a:xfrm>
              <a:prstGeom prst="rect">
                <a:avLst/>
              </a:prstGeom>
              <a:noFill/>
            </p:spPr>
            <p:txBody>
              <a:bodyPr wrap="square" rtlCol="0">
                <a:spAutoFit/>
              </a:bodyPr>
              <a:lstStyle/>
              <a:p>
                <a:r>
                  <a:rPr lang="zh-CN" altLang="en-US" sz="2400" dirty="0"/>
                  <a:t>那么，我们可以得到如下的转移方程：</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min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𝑑𝑝</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m:t>
                          </m:r>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𝑥</m:t>
                              </m:r>
                            </m:sup>
                            <m:e>
                              <m:r>
                                <a:rPr lang="en-US" altLang="zh-CN" sz="2400" i="1">
                                  <a:latin typeface="Cambria Math" panose="02040503050406030204" pitchFamily="18" charset="0"/>
                                </a:rPr>
                                <m:t>𝑎</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e>
                          </m:nary>
                          <m:r>
                            <a:rPr lang="en-US" altLang="zh-CN" sz="2400" i="1">
                              <a:latin typeface="Cambria Math" panose="02040503050406030204" pitchFamily="18" charset="0"/>
                            </a:rPr>
                            <m:t>)</m:t>
                          </m:r>
                        </m:e>
                        <m:sup>
                          <m:r>
                            <a:rPr lang="en-US" altLang="zh-CN" sz="2400" i="1" dirty="0">
                              <a:latin typeface="Cambria Math" panose="02040503050406030204" pitchFamily="18" charset="0"/>
                            </a:rPr>
                            <m:t>2</m:t>
                          </m:r>
                        </m:sup>
                      </m:sSup>
                      <m:r>
                        <a:rPr lang="en-US" altLang="zh-CN" sz="2400" i="1" dirty="0">
                          <a:latin typeface="Cambria Math" panose="02040503050406030204" pitchFamily="18" charset="0"/>
                        </a:rPr>
                        <m:t>+</m:t>
                      </m:r>
                      <m:r>
                        <a:rPr lang="en-US" altLang="zh-CN" sz="2400" i="1" dirty="0">
                          <a:latin typeface="Cambria Math" panose="02040503050406030204" pitchFamily="18" charset="0"/>
                        </a:rPr>
                        <m:t>𝑀</m:t>
                      </m:r>
                      <m:r>
                        <a:rPr lang="en-US" altLang="zh-CN" sz="2400" b="0" i="1" smtClean="0">
                          <a:latin typeface="Cambria Math" panose="02040503050406030204" pitchFamily="18" charset="0"/>
                        </a:rPr>
                        <m:t>}</m:t>
                      </m:r>
                    </m:oMath>
                  </m:oMathPara>
                </a14:m>
                <a:endParaRPr lang="en-US" altLang="zh-CN" sz="2400" dirty="0"/>
              </a:p>
            </p:txBody>
          </p:sp>
        </mc:Choice>
        <mc:Fallback xmlns="">
          <p:sp>
            <p:nvSpPr>
              <p:cNvPr id="3" name="文本框 2">
                <a:extLst>
                  <a:ext uri="{FF2B5EF4-FFF2-40B4-BE49-F238E27FC236}">
                    <a16:creationId xmlns:a16="http://schemas.microsoft.com/office/drawing/2014/main" id="{9893B7BA-1D4D-4898-9E1D-05CAF2E19FD6}"/>
                  </a:ext>
                </a:extLst>
              </p:cNvPr>
              <p:cNvSpPr txBox="1">
                <a:spLocks noRot="1" noChangeAspect="1" noMove="1" noResize="1" noEditPoints="1" noAdjustHandles="1" noChangeArrowheads="1" noChangeShapeType="1" noTextEdit="1"/>
              </p:cNvSpPr>
              <p:nvPr/>
            </p:nvSpPr>
            <p:spPr>
              <a:xfrm>
                <a:off x="1198880" y="2309691"/>
                <a:ext cx="9078288" cy="1469890"/>
              </a:xfrm>
              <a:prstGeom prst="rect">
                <a:avLst/>
              </a:prstGeom>
              <a:blipFill>
                <a:blip r:embed="rId5"/>
                <a:stretch>
                  <a:fillRect l="-1075" t="-2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36851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3466</TotalTime>
  <Words>1471</Words>
  <Application>Microsoft Office PowerPoint</Application>
  <PresentationFormat>宽屏</PresentationFormat>
  <Paragraphs>284</Paragraphs>
  <Slides>40</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等线 Light</vt:lpstr>
      <vt:lpstr>宋体</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刘宸睿</dc:creator>
  <cp:lastModifiedBy>xi he</cp:lastModifiedBy>
  <cp:revision>524</cp:revision>
  <dcterms:created xsi:type="dcterms:W3CDTF">2018-06-07T08:45:11Z</dcterms:created>
  <dcterms:modified xsi:type="dcterms:W3CDTF">2018-06-17T06:44:00Z</dcterms:modified>
</cp:coreProperties>
</file>