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1"/>
  </p:handoutMasterIdLst>
  <p:sldIdLst>
    <p:sldId id="256" r:id="rId2"/>
    <p:sldId id="300" r:id="rId3"/>
    <p:sldId id="301" r:id="rId4"/>
    <p:sldId id="303" r:id="rId5"/>
    <p:sldId id="305" r:id="rId6"/>
    <p:sldId id="306" r:id="rId7"/>
    <p:sldId id="313" r:id="rId8"/>
    <p:sldId id="314" r:id="rId9"/>
    <p:sldId id="316" r:id="rId10"/>
    <p:sldId id="315" r:id="rId11"/>
    <p:sldId id="317" r:id="rId12"/>
    <p:sldId id="318" r:id="rId13"/>
    <p:sldId id="319" r:id="rId14"/>
    <p:sldId id="322" r:id="rId15"/>
    <p:sldId id="321" r:id="rId16"/>
    <p:sldId id="320" r:id="rId17"/>
    <p:sldId id="307" r:id="rId18"/>
    <p:sldId id="340" r:id="rId19"/>
    <p:sldId id="341" r:id="rId20"/>
    <p:sldId id="342" r:id="rId21"/>
    <p:sldId id="336" r:id="rId22"/>
    <p:sldId id="337" r:id="rId23"/>
    <p:sldId id="338" r:id="rId24"/>
    <p:sldId id="339" r:id="rId25"/>
    <p:sldId id="343" r:id="rId26"/>
    <p:sldId id="331" r:id="rId27"/>
    <p:sldId id="327" r:id="rId28"/>
    <p:sldId id="344" r:id="rId29"/>
    <p:sldId id="328" r:id="rId30"/>
    <p:sldId id="345" r:id="rId31"/>
    <p:sldId id="346" r:id="rId32"/>
    <p:sldId id="347" r:id="rId33"/>
    <p:sldId id="349" r:id="rId34"/>
    <p:sldId id="350" r:id="rId35"/>
    <p:sldId id="354" r:id="rId36"/>
    <p:sldId id="351" r:id="rId37"/>
    <p:sldId id="356" r:id="rId38"/>
    <p:sldId id="357" r:id="rId39"/>
    <p:sldId id="329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429" y="53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49E00F4A-F22D-46DD-89F8-49DDDACB7F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DADC7DF-633C-46E7-9FE4-4562A24C17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25059-B81D-4BDB-BD56-8ADC6A3CFBF4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3485024-44FB-4E65-872E-F4035C0BD4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48CDA50-E13C-4996-BFAC-32BAFBE093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F9AE-CFE7-444A-A6DD-67D4B52C3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93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8BC3ED-C548-4961-98F7-CB2140E04D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7E61A-551B-406F-9A13-D96E0922BE98}" type="datetimeFigureOut">
              <a:rPr lang="en-US" altLang="zh-CN"/>
              <a:pPr>
                <a:defRPr/>
              </a:pPr>
              <a:t>6/16/2018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5DB108-BD2A-4D27-8C82-DA01811328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6F5C05-A6F2-4148-98AB-6CEA5BC8CC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F41FB-13D7-4F2B-B8E1-7918C3D805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0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9FDCDE-2A16-4B0B-A134-72A9225AF5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63FE5-AF3A-454E-B7C4-D10E16B3866A}" type="datetimeFigureOut">
              <a:rPr lang="en-US" altLang="zh-CN"/>
              <a:pPr>
                <a:defRPr/>
              </a:pPr>
              <a:t>6/16/2018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10D472-D466-4756-B8DF-4C65B97D92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B8637F-D37C-4F51-B9C4-E70720DA94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71317-AF3B-4A02-AE65-147BFAA92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75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8CBB6C-9165-4D29-8DBB-D9A9A83B9F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9B416-F7C9-49D7-B593-8ABEBEC21940}" type="datetimeFigureOut">
              <a:rPr lang="en-US" altLang="zh-CN"/>
              <a:pPr>
                <a:defRPr/>
              </a:pPr>
              <a:t>6/16/2018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A5C5B3-8BE0-46D4-BB1D-8AB86F6CFA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EEA026-68D7-4CF8-B7EA-CBDCF8B1AA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DFFBC-831D-405C-9C55-3809B52CAA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51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20CC4E-5095-460F-AF12-D228C8EF3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D952-FB2D-406A-9775-B53AEFCE5D83}" type="datetimeFigureOut">
              <a:rPr lang="en-US" altLang="zh-CN"/>
              <a:pPr>
                <a:defRPr/>
              </a:pPr>
              <a:t>6/16/2018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751420-2C57-4BC0-82BC-BABAE5C231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CBD45E-8F5B-4A77-8533-8117A8297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C90C1-5234-4672-89BE-FA4066B172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8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682332-A0E7-4A1C-97DF-2841801040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4540C-8A6B-410F-A8F6-7EEE08D38F1F}" type="datetimeFigureOut">
              <a:rPr lang="en-US" altLang="zh-CN"/>
              <a:pPr>
                <a:defRPr/>
              </a:pPr>
              <a:t>6/16/2018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7272BA-BDFA-49BA-83EA-7E08CC3726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D0E5EA-7374-47F7-99BF-E0A3E460AC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3C723-47B9-4BFF-B5E3-2E7D492F3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9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EBC9E94-8BAF-43F2-A6CC-F77BB516E5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8C5E0-3BB4-4A8D-8221-3D087B6F63FB}" type="datetimeFigureOut">
              <a:rPr lang="en-US" altLang="zh-CN"/>
              <a:pPr>
                <a:defRPr/>
              </a:pPr>
              <a:t>6/16/2018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EC5B0486-79A3-43A9-954D-EFAB5459C8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16F78B7-CBC7-4085-99D1-6F54DEAB9E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5C165-AB16-43D9-BE91-DA639E0A72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73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FF638338-C749-4B5D-B268-2F941CD740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E7012-14D0-469F-B98D-91BDE3D5905E}" type="datetimeFigureOut">
              <a:rPr lang="en-US" altLang="zh-CN"/>
              <a:pPr>
                <a:defRPr/>
              </a:pPr>
              <a:t>6/16/2018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3263BA5-B6C5-4A07-816D-668ECBC6B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4923186-8F3C-4705-B363-B4E6765CCE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67AD0-A72F-4961-ABF1-9DBBA7651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7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61A3AD4E-C102-4632-9898-0EBFDB586A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5E58E-9662-4FD6-9C32-9DABE181015B}" type="datetimeFigureOut">
              <a:rPr lang="en-US" altLang="zh-CN"/>
              <a:pPr>
                <a:defRPr/>
              </a:pPr>
              <a:t>6/16/2018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7038DF4C-5DDF-49F7-872B-96D56DCA64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BDA1705-8714-49FE-AD03-726E09DC53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73670-B36F-468D-BCA6-88CE9F2B3C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85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341599CB-D925-4599-BBA5-C7707C459F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0D032-076A-4112-B9D1-D06868899CBF}" type="datetimeFigureOut">
              <a:rPr lang="en-US" altLang="zh-CN"/>
              <a:pPr>
                <a:defRPr/>
              </a:pPr>
              <a:t>6/16/2018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997E4B35-EA93-4A30-ABD0-EB524D0D1B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C897943-3F6E-4F93-AD28-5DFA6CAA08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CC5F7-EDB1-4D5E-B9FF-27F71C5674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28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E8DDB355-E3E1-445E-B8DD-5B8F54955F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06173-24DF-4BF6-A8C9-610D2F0FDD5C}" type="datetimeFigureOut">
              <a:rPr lang="en-US" altLang="zh-CN"/>
              <a:pPr>
                <a:defRPr/>
              </a:pPr>
              <a:t>6/16/2018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EF0382B4-2414-4846-946D-C2DABA4344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0881C0B-783B-478A-98CF-E253B1D956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73E1F-BFFA-46B4-BDDC-A0A8CC772B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38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7867A72-2E7C-4126-812B-86DEC6BF66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28C96-E63D-453F-98D2-A68CB3C0DBED}" type="datetimeFigureOut">
              <a:rPr lang="en-US" altLang="zh-CN"/>
              <a:pPr>
                <a:defRPr/>
              </a:pPr>
              <a:t>6/16/2018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441F09E-BF28-4EAD-BE7A-646217E17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087762E-2029-4B20-8664-8BE396BD87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12E3C-93F0-4CC0-B738-96B48ABD7A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69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A11BDAFA-B6CA-4D31-9E04-0DC175A86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E1E1E923-D5D3-4613-AEF9-47E86EE58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xmlns="" id="{FAD120AA-18BF-4A22-807E-00C660D078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F9B5BAC4-F438-4168-AA50-160C60490624}" type="datetimeFigureOut">
              <a:rPr lang="en-US" altLang="zh-CN"/>
              <a:pPr>
                <a:defRPr/>
              </a:pPr>
              <a:t>6/16/2018</a:t>
            </a:fld>
            <a:endParaRPr lang="en-US" altLang="zh-CN"/>
          </a:p>
        </p:txBody>
      </p:sp>
      <p:sp>
        <p:nvSpPr>
          <p:cNvPr id="1029" name="Footer Placeholder 4">
            <a:extLst>
              <a:ext uri="{FF2B5EF4-FFF2-40B4-BE49-F238E27FC236}">
                <a16:creationId xmlns:a16="http://schemas.microsoft.com/office/drawing/2014/main" xmlns="" id="{F4AEC6EF-6DF9-480D-BB6B-59F209A405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Slide Number Placeholder 5">
            <a:extLst>
              <a:ext uri="{FF2B5EF4-FFF2-40B4-BE49-F238E27FC236}">
                <a16:creationId xmlns:a16="http://schemas.microsoft.com/office/drawing/2014/main" xmlns="" id="{B95188D7-2041-4960-A811-FB04EA54E3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BC8475C-2A85-4252-A766-3DD9993DA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3">
            <a:extLst>
              <a:ext uri="{FF2B5EF4-FFF2-40B4-BE49-F238E27FC236}">
                <a16:creationId xmlns:a16="http://schemas.microsoft.com/office/drawing/2014/main" xmlns="" id="{F1958606-1129-49B7-9CDD-C3F81FD45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1" name="Freeform 3">
            <a:extLst>
              <a:ext uri="{FF2B5EF4-FFF2-40B4-BE49-F238E27FC236}">
                <a16:creationId xmlns:a16="http://schemas.microsoft.com/office/drawing/2014/main" xmlns="" id="{48938C05-4B93-47E9-A7F5-9677B84D5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7200"/>
            <a:ext cx="2195513" cy="2663825"/>
          </a:xfrm>
          <a:custGeom>
            <a:avLst/>
            <a:gdLst>
              <a:gd name="T0" fmla="*/ 0 w 2195576"/>
              <a:gd name="T1" fmla="*/ 2663825 h 2663825"/>
              <a:gd name="T2" fmla="*/ 0 w 2195576"/>
              <a:gd name="T3" fmla="*/ 1800227 h 2663825"/>
              <a:gd name="T4" fmla="*/ 2195324 w 2195576"/>
              <a:gd name="T5" fmla="*/ 0 h 2663825"/>
              <a:gd name="T6" fmla="*/ 2195324 w 2195576"/>
              <a:gd name="T7" fmla="*/ 144398 h 2663825"/>
              <a:gd name="T8" fmla="*/ 0 w 2195576"/>
              <a:gd name="T9" fmla="*/ 2663825 h 2663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5576"/>
              <a:gd name="T16" fmla="*/ 0 h 2663825"/>
              <a:gd name="T17" fmla="*/ 2195576 w 2195576"/>
              <a:gd name="T18" fmla="*/ 2663825 h 2663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5576" h="2663825">
                <a:moveTo>
                  <a:pt x="0" y="2663825"/>
                </a:moveTo>
                <a:lnTo>
                  <a:pt x="0" y="1800225"/>
                </a:lnTo>
                <a:lnTo>
                  <a:pt x="2195576" y="0"/>
                </a:lnTo>
                <a:lnTo>
                  <a:pt x="2195576" y="144398"/>
                </a:lnTo>
                <a:lnTo>
                  <a:pt x="0" y="2663825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2" name="Freeform 3">
            <a:extLst>
              <a:ext uri="{FF2B5EF4-FFF2-40B4-BE49-F238E27FC236}">
                <a16:creationId xmlns:a16="http://schemas.microsoft.com/office/drawing/2014/main" xmlns="" id="{C7C24A31-859C-41DA-B57C-8FD5ABE5F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0"/>
            <a:ext cx="3022600" cy="6858000"/>
          </a:xfrm>
          <a:custGeom>
            <a:avLst/>
            <a:gdLst>
              <a:gd name="T0" fmla="*/ 3022600 w 3022600"/>
              <a:gd name="T1" fmla="*/ 0 h 6858000"/>
              <a:gd name="T2" fmla="*/ 1870075 w 3022600"/>
              <a:gd name="T3" fmla="*/ 0 h 6858000"/>
              <a:gd name="T4" fmla="*/ 0 w 3022600"/>
              <a:gd name="T5" fmla="*/ 2113788 h 6858000"/>
              <a:gd name="T6" fmla="*/ 0 w 3022600"/>
              <a:gd name="T7" fmla="*/ 3071494 h 6858000"/>
              <a:gd name="T8" fmla="*/ 790575 w 3022600"/>
              <a:gd name="T9" fmla="*/ 6858000 h 6858000"/>
              <a:gd name="T10" fmla="*/ 1727200 w 3022600"/>
              <a:gd name="T11" fmla="*/ 6858000 h 6858000"/>
              <a:gd name="T12" fmla="*/ 69850 w 3022600"/>
              <a:gd name="T13" fmla="*/ 3126612 h 6858000"/>
              <a:gd name="T14" fmla="*/ 69850 w 3022600"/>
              <a:gd name="T15" fmla="*/ 2143760 h 6858000"/>
              <a:gd name="T16" fmla="*/ 3022600 w 30226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22600"/>
              <a:gd name="T28" fmla="*/ 0 h 6858000"/>
              <a:gd name="T29" fmla="*/ 3022600 w 30226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22600" h="6858000">
                <a:moveTo>
                  <a:pt x="3022600" y="0"/>
                </a:moveTo>
                <a:lnTo>
                  <a:pt x="1870075" y="0"/>
                </a:lnTo>
                <a:lnTo>
                  <a:pt x="0" y="2113788"/>
                </a:lnTo>
                <a:lnTo>
                  <a:pt x="0" y="3071495"/>
                </a:lnTo>
                <a:lnTo>
                  <a:pt x="790575" y="6858000"/>
                </a:lnTo>
                <a:lnTo>
                  <a:pt x="1727200" y="6858000"/>
                </a:lnTo>
                <a:lnTo>
                  <a:pt x="69850" y="3126613"/>
                </a:lnTo>
                <a:lnTo>
                  <a:pt x="69850" y="2143760"/>
                </a:lnTo>
                <a:lnTo>
                  <a:pt x="3022600" y="0"/>
                </a:lnTo>
              </a:path>
            </a:pathLst>
          </a:custGeom>
          <a:solidFill>
            <a:srgbClr val="D3D3D3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Freeform 3">
            <a:extLst>
              <a:ext uri="{FF2B5EF4-FFF2-40B4-BE49-F238E27FC236}">
                <a16:creationId xmlns:a16="http://schemas.microsoft.com/office/drawing/2014/main" xmlns="" id="{5873D228-4869-4915-BD5A-2CDC55155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0"/>
            <a:ext cx="2711450" cy="1873250"/>
          </a:xfrm>
          <a:custGeom>
            <a:avLst/>
            <a:gdLst>
              <a:gd name="T0" fmla="*/ 2711450 w 2711450"/>
              <a:gd name="T1" fmla="*/ 1523 h 1873250"/>
              <a:gd name="T2" fmla="*/ 2189098 w 2711450"/>
              <a:gd name="T3" fmla="*/ 0 h 1873250"/>
              <a:gd name="T4" fmla="*/ 0 w 2711450"/>
              <a:gd name="T5" fmla="*/ 1873250 h 1873250"/>
              <a:gd name="T6" fmla="*/ 2711450 w 2711450"/>
              <a:gd name="T7" fmla="*/ 1523 h 1873250"/>
              <a:gd name="T8" fmla="*/ 0 60000 65536"/>
              <a:gd name="T9" fmla="*/ 0 60000 65536"/>
              <a:gd name="T10" fmla="*/ 0 60000 65536"/>
              <a:gd name="T11" fmla="*/ 0 60000 65536"/>
              <a:gd name="T12" fmla="*/ 0 w 2711450"/>
              <a:gd name="T13" fmla="*/ 0 h 1873250"/>
              <a:gd name="T14" fmla="*/ 2711450 w 2711450"/>
              <a:gd name="T15" fmla="*/ 1873250 h 1873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1450" h="1873250">
                <a:moveTo>
                  <a:pt x="2711450" y="1523"/>
                </a:moveTo>
                <a:lnTo>
                  <a:pt x="2189098" y="0"/>
                </a:lnTo>
                <a:lnTo>
                  <a:pt x="0" y="1873250"/>
                </a:lnTo>
                <a:lnTo>
                  <a:pt x="2711450" y="1523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4" name="Freeform 3">
            <a:extLst>
              <a:ext uri="{FF2B5EF4-FFF2-40B4-BE49-F238E27FC236}">
                <a16:creationId xmlns:a16="http://schemas.microsoft.com/office/drawing/2014/main" xmlns="" id="{4C36644A-D23A-4B6D-8144-B0CC50F98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0"/>
            <a:ext cx="6105525" cy="6858000"/>
          </a:xfrm>
          <a:custGeom>
            <a:avLst/>
            <a:gdLst>
              <a:gd name="T0" fmla="*/ 5818121 w 6105525"/>
              <a:gd name="T1" fmla="*/ 0 h 6858000"/>
              <a:gd name="T2" fmla="*/ 3368674 w 6105525"/>
              <a:gd name="T3" fmla="*/ 0 h 6858000"/>
              <a:gd name="T4" fmla="*/ 0 w 6105525"/>
              <a:gd name="T5" fmla="*/ 2109088 h 6858000"/>
              <a:gd name="T6" fmla="*/ 0 w 6105525"/>
              <a:gd name="T7" fmla="*/ 3071494 h 6858000"/>
              <a:gd name="T8" fmla="*/ 1928876 w 6105525"/>
              <a:gd name="T9" fmla="*/ 6858000 h 6858000"/>
              <a:gd name="T10" fmla="*/ 3081272 w 6105525"/>
              <a:gd name="T11" fmla="*/ 6858000 h 6858000"/>
              <a:gd name="T12" fmla="*/ 114300 w 6105525"/>
              <a:gd name="T13" fmla="*/ 2956432 h 6858000"/>
              <a:gd name="T14" fmla="*/ 114300 w 6105525"/>
              <a:gd name="T15" fmla="*/ 2143760 h 6858000"/>
              <a:gd name="T16" fmla="*/ 6105525 w 6105525"/>
              <a:gd name="T17" fmla="*/ 0 h 6858000"/>
              <a:gd name="T18" fmla="*/ 3368674 w 6105525"/>
              <a:gd name="T19" fmla="*/ 0 h 6858000"/>
              <a:gd name="T20" fmla="*/ 5818121 w 6105525"/>
              <a:gd name="T21" fmla="*/ 0 h 6858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05525"/>
              <a:gd name="T34" fmla="*/ 0 h 6858000"/>
              <a:gd name="T35" fmla="*/ 6105525 w 6105525"/>
              <a:gd name="T36" fmla="*/ 6858000 h 6858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05525" h="6858000">
                <a:moveTo>
                  <a:pt x="5818123" y="0"/>
                </a:moveTo>
                <a:lnTo>
                  <a:pt x="3368675" y="0"/>
                </a:lnTo>
                <a:lnTo>
                  <a:pt x="0" y="2109089"/>
                </a:lnTo>
                <a:lnTo>
                  <a:pt x="0" y="3071495"/>
                </a:lnTo>
                <a:lnTo>
                  <a:pt x="1928876" y="6858000"/>
                </a:lnTo>
                <a:lnTo>
                  <a:pt x="3081273" y="6858000"/>
                </a:lnTo>
                <a:lnTo>
                  <a:pt x="114300" y="2956432"/>
                </a:lnTo>
                <a:lnTo>
                  <a:pt x="114300" y="2143760"/>
                </a:lnTo>
                <a:lnTo>
                  <a:pt x="6105525" y="0"/>
                </a:lnTo>
                <a:lnTo>
                  <a:pt x="3368675" y="0"/>
                </a:lnTo>
                <a:lnTo>
                  <a:pt x="5818123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5" name="Freeform 3">
            <a:extLst>
              <a:ext uri="{FF2B5EF4-FFF2-40B4-BE49-F238E27FC236}">
                <a16:creationId xmlns:a16="http://schemas.microsoft.com/office/drawing/2014/main" xmlns="" id="{F2280C74-C170-490C-9DD5-FC1F8FEE1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738"/>
            <a:ext cx="2236788" cy="5984875"/>
          </a:xfrm>
          <a:custGeom>
            <a:avLst/>
            <a:gdLst>
              <a:gd name="T0" fmla="*/ 0 w 2236851"/>
              <a:gd name="T1" fmla="*/ 0 h 5984811"/>
              <a:gd name="T2" fmla="*/ 2236599 w 2236851"/>
              <a:gd name="T3" fmla="*/ 1900255 h 5984811"/>
              <a:gd name="T4" fmla="*/ 2236599 w 2236851"/>
              <a:gd name="T5" fmla="*/ 2955925 h 5984811"/>
              <a:gd name="T6" fmla="*/ 0 w 2236851"/>
              <a:gd name="T7" fmla="*/ 5985067 h 5984811"/>
              <a:gd name="T8" fmla="*/ 0 w 2236851"/>
              <a:gd name="T9" fmla="*/ 5194526 h 5984811"/>
              <a:gd name="T10" fmla="*/ 2174885 w 2236851"/>
              <a:gd name="T11" fmla="*/ 2859147 h 5984811"/>
              <a:gd name="T12" fmla="*/ 2174885 w 2236851"/>
              <a:gd name="T13" fmla="*/ 2019388 h 5984811"/>
              <a:gd name="T14" fmla="*/ 9484 w 2236851"/>
              <a:gd name="T15" fmla="*/ 1527241 h 5984811"/>
              <a:gd name="T16" fmla="*/ 0 w 2236851"/>
              <a:gd name="T17" fmla="*/ 0 h 59848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36851"/>
              <a:gd name="T28" fmla="*/ 0 h 5984811"/>
              <a:gd name="T29" fmla="*/ 2236851 w 2236851"/>
              <a:gd name="T30" fmla="*/ 5984811 h 59848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36851" h="5984811">
                <a:moveTo>
                  <a:pt x="0" y="0"/>
                </a:moveTo>
                <a:lnTo>
                  <a:pt x="2236851" y="1900173"/>
                </a:lnTo>
                <a:lnTo>
                  <a:pt x="2236851" y="2955797"/>
                </a:lnTo>
                <a:lnTo>
                  <a:pt x="0" y="5984811"/>
                </a:lnTo>
                <a:lnTo>
                  <a:pt x="0" y="5194300"/>
                </a:lnTo>
                <a:lnTo>
                  <a:pt x="2175129" y="2859023"/>
                </a:lnTo>
                <a:lnTo>
                  <a:pt x="2175129" y="2019300"/>
                </a:lnTo>
                <a:lnTo>
                  <a:pt x="9484" y="1527175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6" name="Freeform 3">
            <a:extLst>
              <a:ext uri="{FF2B5EF4-FFF2-40B4-BE49-F238E27FC236}">
                <a16:creationId xmlns:a16="http://schemas.microsoft.com/office/drawing/2014/main" xmlns="" id="{D1083B63-94DD-4B49-BEE3-8B7C17610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-1588"/>
            <a:ext cx="6557962" cy="6859588"/>
          </a:xfrm>
          <a:custGeom>
            <a:avLst/>
            <a:gdLst>
              <a:gd name="T0" fmla="*/ 6558154 w 6557898"/>
              <a:gd name="T1" fmla="*/ 0 h 6861175"/>
              <a:gd name="T2" fmla="*/ 6550154 w 6557898"/>
              <a:gd name="T3" fmla="*/ 778986 h 6861175"/>
              <a:gd name="T4" fmla="*/ 87252 w 6557898"/>
              <a:gd name="T5" fmla="*/ 2213979 h 6861175"/>
              <a:gd name="T6" fmla="*/ 87252 w 6557898"/>
              <a:gd name="T7" fmla="*/ 2922021 h 6861175"/>
              <a:gd name="T8" fmla="*/ 5010220 w 6557898"/>
              <a:gd name="T9" fmla="*/ 6856418 h 6861175"/>
              <a:gd name="T10" fmla="*/ 3281427 w 6557898"/>
              <a:gd name="T11" fmla="*/ 6856418 h 6861175"/>
              <a:gd name="T12" fmla="*/ 0 w 6557898"/>
              <a:gd name="T13" fmla="*/ 2967708 h 6861175"/>
              <a:gd name="T14" fmla="*/ 0 w 6557898"/>
              <a:gd name="T15" fmla="*/ 2136691 h 6861175"/>
              <a:gd name="T16" fmla="*/ 5738974 w 6557898"/>
              <a:gd name="T17" fmla="*/ 0 h 6861175"/>
              <a:gd name="T18" fmla="*/ 6558154 w 6557898"/>
              <a:gd name="T19" fmla="*/ 0 h 6861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7898"/>
              <a:gd name="T31" fmla="*/ 0 h 6861175"/>
              <a:gd name="T32" fmla="*/ 6557898 w 6557898"/>
              <a:gd name="T33" fmla="*/ 6861175 h 68611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7898" h="6861175">
                <a:moveTo>
                  <a:pt x="6557898" y="0"/>
                </a:moveTo>
                <a:lnTo>
                  <a:pt x="6549897" y="779526"/>
                </a:lnTo>
                <a:lnTo>
                  <a:pt x="87248" y="2215514"/>
                </a:lnTo>
                <a:lnTo>
                  <a:pt x="87248" y="2924048"/>
                </a:lnTo>
                <a:lnTo>
                  <a:pt x="5010022" y="6861175"/>
                </a:lnTo>
                <a:lnTo>
                  <a:pt x="3281298" y="6861175"/>
                </a:lnTo>
                <a:lnTo>
                  <a:pt x="0" y="2969767"/>
                </a:lnTo>
                <a:lnTo>
                  <a:pt x="0" y="2138172"/>
                </a:lnTo>
                <a:lnTo>
                  <a:pt x="5738748" y="0"/>
                </a:lnTo>
                <a:lnTo>
                  <a:pt x="6557898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7" name="Freeform 3">
            <a:extLst>
              <a:ext uri="{FF2B5EF4-FFF2-40B4-BE49-F238E27FC236}">
                <a16:creationId xmlns:a16="http://schemas.microsoft.com/office/drawing/2014/main" xmlns="" id="{076D4857-29A8-45F6-82AA-5B861F96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-11113"/>
            <a:ext cx="5761038" cy="2071688"/>
          </a:xfrm>
          <a:custGeom>
            <a:avLst/>
            <a:gdLst>
              <a:gd name="T0" fmla="*/ 0 w 5761101"/>
              <a:gd name="T1" fmla="*/ 2068517 h 2073275"/>
              <a:gd name="T2" fmla="*/ 4536874 w 5761101"/>
              <a:gd name="T3" fmla="*/ 0 h 2073275"/>
              <a:gd name="T4" fmla="*/ 5760847 w 5761101"/>
              <a:gd name="T5" fmla="*/ 0 h 2073275"/>
              <a:gd name="T6" fmla="*/ 0 w 5761101"/>
              <a:gd name="T7" fmla="*/ 2068517 h 2073275"/>
              <a:gd name="T8" fmla="*/ 0 60000 65536"/>
              <a:gd name="T9" fmla="*/ 0 60000 65536"/>
              <a:gd name="T10" fmla="*/ 0 60000 65536"/>
              <a:gd name="T11" fmla="*/ 0 60000 65536"/>
              <a:gd name="T12" fmla="*/ 0 w 5761101"/>
              <a:gd name="T13" fmla="*/ 0 h 2073275"/>
              <a:gd name="T14" fmla="*/ 5761101 w 5761101"/>
              <a:gd name="T15" fmla="*/ 2073275 h 2073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1101" h="2073275">
                <a:moveTo>
                  <a:pt x="0" y="2073275"/>
                </a:moveTo>
                <a:lnTo>
                  <a:pt x="4537075" y="0"/>
                </a:lnTo>
                <a:lnTo>
                  <a:pt x="5761101" y="0"/>
                </a:lnTo>
                <a:lnTo>
                  <a:pt x="0" y="2073275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8" name="Freeform 3">
            <a:extLst>
              <a:ext uri="{FF2B5EF4-FFF2-40B4-BE49-F238E27FC236}">
                <a16:creationId xmlns:a16="http://schemas.microsoft.com/office/drawing/2014/main" xmlns="" id="{A691660B-6875-4FCF-AA7E-2359FD8D6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03350"/>
            <a:ext cx="2308225" cy="5265738"/>
          </a:xfrm>
          <a:custGeom>
            <a:avLst/>
            <a:gdLst>
              <a:gd name="T0" fmla="*/ 9485 w 2308225"/>
              <a:gd name="T1" fmla="*/ 0 h 5265737"/>
              <a:gd name="T2" fmla="*/ 9485 w 2308225"/>
              <a:gd name="T3" fmla="*/ 1020698 h 5265737"/>
              <a:gd name="T4" fmla="*/ 2229231 w 2308225"/>
              <a:gd name="T5" fmla="*/ 895350 h 5265737"/>
              <a:gd name="T6" fmla="*/ 2229231 w 2308225"/>
              <a:gd name="T7" fmla="*/ 1665225 h 5265737"/>
              <a:gd name="T8" fmla="*/ 0 w 2308225"/>
              <a:gd name="T9" fmla="*/ 4527551 h 5265737"/>
              <a:gd name="T10" fmla="*/ 0 w 2308225"/>
              <a:gd name="T11" fmla="*/ 5265739 h 5265737"/>
              <a:gd name="T12" fmla="*/ 2308225 w 2308225"/>
              <a:gd name="T13" fmla="*/ 1685927 h 5265737"/>
              <a:gd name="T14" fmla="*/ 2308225 w 2308225"/>
              <a:gd name="T15" fmla="*/ 801623 h 5265737"/>
              <a:gd name="T16" fmla="*/ 9485 w 2308225"/>
              <a:gd name="T17" fmla="*/ 0 h 52657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08225"/>
              <a:gd name="T28" fmla="*/ 0 h 5265737"/>
              <a:gd name="T29" fmla="*/ 2308225 w 2308225"/>
              <a:gd name="T30" fmla="*/ 5265737 h 52657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08225" h="5265737">
                <a:moveTo>
                  <a:pt x="9485" y="0"/>
                </a:moveTo>
                <a:lnTo>
                  <a:pt x="9485" y="1020698"/>
                </a:lnTo>
                <a:lnTo>
                  <a:pt x="2229230" y="895350"/>
                </a:lnTo>
                <a:lnTo>
                  <a:pt x="2229230" y="1665223"/>
                </a:lnTo>
                <a:lnTo>
                  <a:pt x="0" y="4527550"/>
                </a:lnTo>
                <a:lnTo>
                  <a:pt x="0" y="5265737"/>
                </a:lnTo>
                <a:lnTo>
                  <a:pt x="2308225" y="1685925"/>
                </a:lnTo>
                <a:lnTo>
                  <a:pt x="2308225" y="801623"/>
                </a:lnTo>
                <a:lnTo>
                  <a:pt x="9485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9" name="Freeform 3">
            <a:extLst>
              <a:ext uri="{FF2B5EF4-FFF2-40B4-BE49-F238E27FC236}">
                <a16:creationId xmlns:a16="http://schemas.microsoft.com/office/drawing/2014/main" xmlns="" id="{9E10C6BE-D705-4478-B4DA-80D3A17DB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690563"/>
            <a:ext cx="8515350" cy="5461000"/>
          </a:xfrm>
          <a:custGeom>
            <a:avLst/>
            <a:gdLst>
              <a:gd name="T0" fmla="*/ 6350 w 8515350"/>
              <a:gd name="T1" fmla="*/ 5454648 h 5461000"/>
              <a:gd name="T2" fmla="*/ 8509006 w 8515350"/>
              <a:gd name="T3" fmla="*/ 5454648 h 5461000"/>
              <a:gd name="T4" fmla="*/ 8509006 w 8515350"/>
              <a:gd name="T5" fmla="*/ 6350 h 5461000"/>
              <a:gd name="T6" fmla="*/ 6350 w 8515350"/>
              <a:gd name="T7" fmla="*/ 6350 h 5461000"/>
              <a:gd name="T8" fmla="*/ 6350 w 8515350"/>
              <a:gd name="T9" fmla="*/ 5454648 h 546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5350"/>
              <a:gd name="T16" fmla="*/ 0 h 5461000"/>
              <a:gd name="T17" fmla="*/ 8515350 w 8515350"/>
              <a:gd name="T18" fmla="*/ 5461000 h 546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5350" h="5461000">
                <a:moveTo>
                  <a:pt x="6350" y="5454650"/>
                </a:moveTo>
                <a:lnTo>
                  <a:pt x="8509000" y="5454650"/>
                </a:lnTo>
                <a:lnTo>
                  <a:pt x="8509000" y="6350"/>
                </a:lnTo>
                <a:lnTo>
                  <a:pt x="6350" y="6350"/>
                </a:lnTo>
                <a:lnTo>
                  <a:pt x="6350" y="54546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060" name="Picture 3">
            <a:extLst>
              <a:ext uri="{FF2B5EF4-FFF2-40B4-BE49-F238E27FC236}">
                <a16:creationId xmlns:a16="http://schemas.microsoft.com/office/drawing/2014/main" xmlns="" id="{152913C8-B425-4F1B-AF49-F866F48B6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3">
            <a:extLst>
              <a:ext uri="{FF2B5EF4-FFF2-40B4-BE49-F238E27FC236}">
                <a16:creationId xmlns:a16="http://schemas.microsoft.com/office/drawing/2014/main" xmlns="" id="{2DC31EE5-9DC6-44C4-900E-9B97CAFE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3" name="TextBox 1">
            <a:extLst>
              <a:ext uri="{FF2B5EF4-FFF2-40B4-BE49-F238E27FC236}">
                <a16:creationId xmlns:a16="http://schemas.microsoft.com/office/drawing/2014/main" xmlns="" id="{C20DB81C-A415-453F-83BB-51BD1BE35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1935618"/>
            <a:ext cx="4103688" cy="14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8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4" name="TextBox 1">
            <a:extLst>
              <a:ext uri="{FF2B5EF4-FFF2-40B4-BE49-F238E27FC236}">
                <a16:creationId xmlns:a16="http://schemas.microsoft.com/office/drawing/2014/main" xmlns="" id="{BBF6B324-439F-4767-894B-76D2C8001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991" y="4073249"/>
            <a:ext cx="1897955" cy="68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55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55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55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5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5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5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5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5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5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JHSN</a:t>
            </a:r>
            <a:endParaRPr lang="en-US" altLang="zh-CN" sz="5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的划分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4803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将整数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分成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份（不考虑顺序），求方案数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n=5, k=3</a:t>
            </a:r>
          </a:p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	5=1+2+2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	5=1+1+3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79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数的划分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482600" y="1228596"/>
            <a:ext cx="84836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f[i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][j][k] =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整数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i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分成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j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份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且最大的数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k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方案数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f[i][j][k] = </a:t>
            </a:r>
          </a:p>
          <a:p>
            <a:r>
              <a:rPr lang="en-US" altLang="zh-CN" sz="4000" dirty="0" smtClean="0">
                <a:latin typeface="Consolas" pitchFamily="49" charset="0"/>
              </a:rPr>
              <a:t>  sum{f[i-L</a:t>
            </a:r>
            <a:r>
              <a:rPr lang="en-US" altLang="zh-CN" sz="4000" dirty="0">
                <a:latin typeface="Consolas" pitchFamily="49" charset="0"/>
              </a:rPr>
              <a:t>][j-1][L</a:t>
            </a:r>
            <a:r>
              <a:rPr lang="en-US" altLang="zh-CN" sz="4000" dirty="0" smtClean="0">
                <a:latin typeface="Consolas" pitchFamily="49" charset="0"/>
              </a:rPr>
              <a:t>]|1</a:t>
            </a:r>
            <a:r>
              <a:rPr lang="en-US" altLang="zh-CN" sz="4000" dirty="0">
                <a:latin typeface="Consolas" pitchFamily="49" charset="0"/>
              </a:rPr>
              <a:t>&lt;=L&lt;=</a:t>
            </a:r>
            <a:r>
              <a:rPr lang="en-US" altLang="zh-CN" sz="4000" dirty="0" smtClean="0">
                <a:latin typeface="Consolas" pitchFamily="49" charset="0"/>
              </a:rPr>
              <a:t>k}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初始：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f[1][1][1] = 1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O(n</a:t>
            </a:r>
            <a:r>
              <a:rPr lang="en-US" altLang="zh-CN" sz="4000" baseline="30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79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更优秀的做法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482600" y="1135276"/>
            <a:ext cx="8128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设拆分方案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(f[i][j]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：数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i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拆成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j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份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)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最小的数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w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按照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w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的不同把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拆分方案分成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79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更优秀的做法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633049" y="1144369"/>
            <a:ext cx="82199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w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= 1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：除去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1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，则剩余部分正好是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i-1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分成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j-1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部分，一共有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f[i-1][j-1]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1 + (2 + 3 + 3) = 8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f[8][4] &lt;- f[7][3]</a:t>
            </a:r>
            <a:endParaRPr lang="zh-CN" altLang="en-US" sz="4000" dirty="0">
              <a:latin typeface="Consolas" pitchFamily="49" charset="0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79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更优秀的做法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633049" y="1144369"/>
            <a:ext cx="82199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w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&gt; 1</a:t>
            </a:r>
            <a:r>
              <a:rPr lang="zh-CN" altLang="en-US" sz="4000" dirty="0">
                <a:latin typeface="Consolas" pitchFamily="49" charset="0"/>
                <a:ea typeface="微软雅黑" pitchFamily="34" charset="-122"/>
              </a:rPr>
              <a:t>：所有的数都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&gt;1</a:t>
            </a:r>
            <a:r>
              <a:rPr lang="zh-CN" altLang="en-US" sz="4000" dirty="0">
                <a:latin typeface="Consolas" pitchFamily="49" charset="0"/>
                <a:ea typeface="微软雅黑" pitchFamily="34" charset="-122"/>
              </a:rPr>
              <a:t>，所有的数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-1</a:t>
            </a:r>
            <a:r>
              <a:rPr lang="zh-CN" altLang="en-US" sz="4000" dirty="0">
                <a:latin typeface="Consolas" pitchFamily="49" charset="0"/>
                <a:ea typeface="微软雅黑" pitchFamily="34" charset="-122"/>
              </a:rPr>
              <a:t>，则正好是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i-j </a:t>
            </a:r>
            <a:r>
              <a:rPr lang="zh-CN" altLang="en-US" sz="4000" dirty="0">
                <a:latin typeface="Consolas" pitchFamily="49" charset="0"/>
                <a:ea typeface="微软雅黑" pitchFamily="34" charset="-122"/>
              </a:rPr>
              <a:t>拆分成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j</a:t>
            </a:r>
            <a:r>
              <a:rPr lang="zh-CN" altLang="en-US" sz="4000" dirty="0">
                <a:latin typeface="Consolas" pitchFamily="49" charset="0"/>
                <a:ea typeface="微软雅黑" pitchFamily="34" charset="-122"/>
              </a:rPr>
              <a:t>部分，一共有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f[i-j][j] </a:t>
            </a:r>
            <a:r>
              <a:rPr lang="zh-CN" altLang="en-US" sz="4000" dirty="0">
                <a:latin typeface="Consolas" pitchFamily="49" charset="0"/>
                <a:ea typeface="微软雅黑" pitchFamily="34" charset="-122"/>
              </a:rPr>
              <a:t>个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2 + 3 + 3 = 1</a:t>
            </a:r>
            <a:r>
              <a:rPr lang="en-US" altLang="zh-CN" sz="4000" baseline="-25000" dirty="0">
                <a:latin typeface="Consolas" pitchFamily="49" charset="0"/>
                <a:ea typeface="微软雅黑" pitchFamily="34" charset="-122"/>
              </a:rPr>
              <a:t>+1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 + 2</a:t>
            </a:r>
            <a:r>
              <a:rPr lang="en-US" altLang="zh-CN" sz="4000" baseline="-25000" dirty="0">
                <a:latin typeface="Consolas" pitchFamily="49" charset="0"/>
                <a:ea typeface="微软雅黑" pitchFamily="34" charset="-122"/>
              </a:rPr>
              <a:t>+1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 + 2</a:t>
            </a:r>
            <a:r>
              <a:rPr lang="en-US" altLang="zh-CN" sz="4000" baseline="-25000" dirty="0">
                <a:latin typeface="Consolas" pitchFamily="49" charset="0"/>
                <a:ea typeface="微软雅黑" pitchFamily="34" charset="-122"/>
              </a:rPr>
              <a:t>+1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f[7][3] &lt;- f[5][3]</a:t>
            </a:r>
            <a:endParaRPr lang="zh-CN" altLang="en-US" sz="4000" dirty="0">
              <a:latin typeface="Consolas" pitchFamily="49" charset="0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7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更优秀的做法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482600" y="1135276"/>
            <a:ext cx="812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Consolas" pitchFamily="49" charset="0"/>
              </a:rPr>
              <a:t>f[i][j] = </a:t>
            </a:r>
            <a:endParaRPr lang="en-US" altLang="zh-CN" sz="4000" dirty="0" smtClean="0">
              <a:latin typeface="Consolas" pitchFamily="49" charset="0"/>
            </a:endParaRPr>
          </a:p>
          <a:p>
            <a:r>
              <a:rPr lang="en-US" altLang="zh-CN" sz="4000" dirty="0" smtClean="0">
                <a:latin typeface="Consolas" pitchFamily="49" charset="0"/>
              </a:rPr>
              <a:t> f[i-1][j-1] + f[i-j][j]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45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480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万事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开头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难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开头：确定状态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79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None/>
            </a:pPr>
            <a:r>
              <a:rPr lang="en-US" altLang="zh-CN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482601" y="1447852"/>
            <a:ext cx="8274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n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件物品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，价值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p[i]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，体积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v[i]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1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个背包，体积为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往背包里塞入物品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价值和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2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None/>
            </a:pPr>
            <a:r>
              <a:rPr lang="en-US" altLang="zh-CN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482601" y="1447852"/>
            <a:ext cx="82740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f[i] =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前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i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件物品能创造的最大价值和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行吗？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状态没有体现取或不取？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体积！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14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None/>
            </a:pPr>
            <a:r>
              <a:rPr lang="en-US" altLang="zh-CN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482601" y="1447852"/>
            <a:ext cx="827405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f[i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][j] =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前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i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件物品使用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j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单位体积能创造的最大价值和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f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[i][j] = </a:t>
            </a:r>
          </a:p>
          <a:p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  </a:t>
            </a:r>
            <a:r>
              <a:rPr lang="en-US" altLang="zh-CN" sz="2800" dirty="0" smtClean="0">
                <a:latin typeface="Consolas" pitchFamily="49" charset="0"/>
                <a:ea typeface="微软雅黑" pitchFamily="34" charset="-122"/>
              </a:rPr>
              <a:t>max{f[i-1][j], f[i-1][j-v[i]]+p[i]}</a:t>
            </a:r>
          </a:p>
          <a:p>
            <a:endParaRPr lang="en-US" altLang="zh-CN" sz="2800" dirty="0">
              <a:latin typeface="Consolas" pitchFamily="49" charset="0"/>
              <a:ea typeface="微软雅黑" pitchFamily="34" charset="-122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f[i][…]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只与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f[i-1][…]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有关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81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040663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None/>
            </a:pP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4803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动态规划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Dynamic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programming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DP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啥意思？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5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None/>
            </a:pPr>
            <a:r>
              <a:rPr lang="en-US" altLang="zh-CN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482601" y="1447852"/>
            <a:ext cx="82740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f[i][j] = </a:t>
            </a:r>
          </a:p>
          <a:p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  </a:t>
            </a:r>
            <a:r>
              <a:rPr lang="en-US" altLang="zh-CN" sz="2800" dirty="0" smtClean="0">
                <a:latin typeface="Consolas" pitchFamily="49" charset="0"/>
                <a:ea typeface="微软雅黑" pitchFamily="34" charset="-122"/>
              </a:rPr>
              <a:t>max{f[i-1][j], f[i-1][j-v[i]]+p[i]}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滚动数组！</a:t>
            </a:r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f[j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] = </a:t>
            </a:r>
          </a:p>
          <a:p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 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max{f[j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],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f[j-v[i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]]+p[i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]}</a:t>
            </a:r>
          </a:p>
          <a:p>
            <a:pPr marL="571500" indent="-571500">
              <a:buFont typeface="Arial" pitchFamily="34" charset="0"/>
              <a:buChar char="•"/>
            </a:pPr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zh-CN" altLang="en-US" sz="4000" dirty="0">
                <a:latin typeface="Consolas" pitchFamily="49" charset="0"/>
                <a:ea typeface="微软雅黑" pitchFamily="34" charset="-122"/>
              </a:rPr>
              <a:t>没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问题吗？</a:t>
            </a:r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13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交叉路径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482601" y="1447852"/>
            <a:ext cx="8128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给一个带权值的矩阵，两个专家分别从</a:t>
            </a:r>
            <a:r>
              <a:rPr lang="zh-CN" altLang="en-US" sz="4000" u="sng" dirty="0">
                <a:latin typeface="微软雅黑" pitchFamily="34" charset="-122"/>
                <a:ea typeface="微软雅黑" pitchFamily="34" charset="-122"/>
              </a:rPr>
              <a:t>左上角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4000" u="sng" dirty="0">
                <a:latin typeface="微软雅黑" pitchFamily="34" charset="-122"/>
                <a:ea typeface="微软雅黑" pitchFamily="34" charset="-122"/>
              </a:rPr>
              <a:t>左下角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出发，走到</a:t>
            </a:r>
            <a:r>
              <a:rPr lang="zh-CN" altLang="en-US" sz="4000" u="sng" dirty="0">
                <a:latin typeface="微软雅黑" pitchFamily="34" charset="-122"/>
                <a:ea typeface="微软雅黑" pitchFamily="34" charset="-122"/>
              </a:rPr>
              <a:t>右下角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4000" u="sng" dirty="0">
                <a:latin typeface="微软雅黑" pitchFamily="34" charset="-122"/>
                <a:ea typeface="微软雅黑" pitchFamily="34" charset="-122"/>
              </a:rPr>
              <a:t>右上角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，两人路径只有一个公共点，定义好感度为两路径权值和减掉重合部分权值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3≤n,m≤1000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交叉路径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482601" y="1447852"/>
            <a:ext cx="8128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f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[i][j][x][y]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表示一人在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(</a:t>
            </a:r>
            <a:r>
              <a:rPr lang="en-US" altLang="zh-CN" sz="4000" dirty="0" err="1" smtClean="0">
                <a:latin typeface="Consolas" pitchFamily="49" charset="0"/>
                <a:ea typeface="微软雅黑" pitchFamily="34" charset="-122"/>
              </a:rPr>
              <a:t>i,j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)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，另一人在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(</a:t>
            </a:r>
            <a:r>
              <a:rPr lang="en-US" altLang="zh-CN" sz="4000" dirty="0" err="1" smtClean="0">
                <a:latin typeface="Consolas" pitchFamily="49" charset="0"/>
                <a:ea typeface="微软雅黑" pitchFamily="34" charset="-122"/>
              </a:rPr>
              <a:t>x,y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)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时的最大权值和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这样行吗？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状态无法体现是否有过交叉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99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交叉路径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482601" y="1447852"/>
            <a:ext cx="8128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f[i][j][x][y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][S=0/1]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：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人在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(</a:t>
            </a:r>
            <a:r>
              <a:rPr lang="en-US" altLang="zh-CN" sz="4000" dirty="0" err="1">
                <a:latin typeface="Consolas" pitchFamily="49" charset="0"/>
                <a:ea typeface="微软雅黑" pitchFamily="34" charset="-122"/>
              </a:rPr>
              <a:t>i,j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)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，另一人在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(</a:t>
            </a:r>
            <a:r>
              <a:rPr lang="en-US" altLang="zh-CN" sz="4000" dirty="0" err="1" smtClean="0">
                <a:latin typeface="Consolas" pitchFamily="49" charset="0"/>
                <a:ea typeface="微软雅黑" pitchFamily="34" charset="-122"/>
              </a:rPr>
              <a:t>x,y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)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时相遇状态为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的最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大权值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和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这样可以了吧？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状态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O(n</a:t>
            </a:r>
            <a:r>
              <a:rPr lang="en-US" altLang="zh-CN" sz="4000" baseline="30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显然 </a:t>
            </a:r>
            <a:r>
              <a:rPr lang="en-US" altLang="zh-CN" sz="3600" dirty="0" smtClean="0">
                <a:latin typeface="Consolas" pitchFamily="49" charset="0"/>
                <a:ea typeface="微软雅黑" pitchFamily="34" charset="-122"/>
              </a:rPr>
              <a:t>|i-1|+|j-1|=|x-n|+|y-1|</a:t>
            </a:r>
            <a:endParaRPr lang="en-US" altLang="zh-CN" sz="4000" dirty="0">
              <a:latin typeface="Consolas" pitchFamily="49" charset="0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63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交叉路径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482601" y="1447852"/>
            <a:ext cx="812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f[i][j][x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][S=0/1]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：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人在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(</a:t>
            </a:r>
            <a:r>
              <a:rPr lang="en-US" altLang="zh-CN" sz="4000" dirty="0" err="1">
                <a:latin typeface="Consolas" pitchFamily="49" charset="0"/>
                <a:ea typeface="微软雅黑" pitchFamily="34" charset="-122"/>
              </a:rPr>
              <a:t>i,j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)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，另一人在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(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x,…)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时相遇状态为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的最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大权值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和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这样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总行了吧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状态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O(n</a:t>
            </a:r>
            <a:r>
              <a:rPr lang="en-US" altLang="zh-CN" sz="4000" baseline="30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93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交叉路径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482601" y="1447852"/>
            <a:ext cx="8128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公共点前后的路径，可以发现四条路径没有交叉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各自占据四个不重叠的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子矩阵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直接枚举公共点，问题就转化为求四个子矩阵的最大权值和路径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67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最小生成树？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685800" y="1144607"/>
            <a:ext cx="78374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坐标平面上有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个点，现在我们想要把这些点连成一棵有向树。但是不幸的是，树的边只能向右或者向上长。现在我们想知道，这棵树总边长的最小值是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多少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保证对于所有的 </a:t>
            </a:r>
            <a:r>
              <a:rPr lang="en-US" altLang="zh-CN" sz="4000" dirty="0" err="1">
                <a:latin typeface="微软雅黑" pitchFamily="34" charset="-122"/>
                <a:ea typeface="微软雅黑" pitchFamily="34" charset="-122"/>
              </a:rPr>
              <a:t>i≤j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，有 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xi≤xj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yi≥</a:t>
            </a:r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yj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90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4803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状态怎么定？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一段连续的结点必然会连成一棵子树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Picture 2" descr="http://acm.hdu.edu.cn/data/images/C281-1009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983" y="1143000"/>
            <a:ext cx="4114692" cy="354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82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57249" y="1618595"/>
            <a:ext cx="74803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f[i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][j]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表示将 </a:t>
            </a:r>
            <a:r>
              <a:rPr lang="en-US" altLang="zh-CN" sz="4000" dirty="0" err="1">
                <a:latin typeface="Consolas" pitchFamily="49" charset="0"/>
                <a:ea typeface="微软雅黑" pitchFamily="34" charset="-122"/>
              </a:rPr>
              <a:t>i..j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这些点连成一片树的总边长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Picture 2" descr="http://acm.hdu.edu.cn/data/images/C281-1009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33" y="965200"/>
            <a:ext cx="4114692" cy="354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4803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f[i][j] = </a:t>
            </a:r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  <a:p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 f[i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][k] + f[k+1][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j] +</a:t>
            </a:r>
          </a:p>
          <a:p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 x[k+1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] - x[i] + </a:t>
            </a:r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  <a:p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 y[k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] - y[j]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显然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f[i][i] = 0</a:t>
            </a:r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82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059391"/>
              </p:ext>
            </p:extLst>
          </p:nvPr>
        </p:nvGraphicFramePr>
        <p:xfrm>
          <a:off x="1688123" y="1676400"/>
          <a:ext cx="5767753" cy="355209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22584"/>
                <a:gridCol w="1922585"/>
                <a:gridCol w="1922584"/>
              </a:tblGrid>
              <a:tr h="118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-9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-7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-10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-2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266190"/>
              </p:ext>
            </p:extLst>
          </p:nvPr>
        </p:nvGraphicFramePr>
        <p:xfrm>
          <a:off x="1691680" y="1700808"/>
          <a:ext cx="5767753" cy="355209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22584"/>
                <a:gridCol w="1922585"/>
                <a:gridCol w="1922584"/>
              </a:tblGrid>
              <a:tr h="118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-9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18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-7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18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-10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-2</a:t>
                      </a:r>
                      <a:endParaRPr lang="zh-CN" altLang="en-US" sz="6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1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1091698" y="5410148"/>
            <a:ext cx="7480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itchFamily="49" charset="0"/>
                <a:ea typeface="微软雅黑" pitchFamily="34" charset="-122"/>
              </a:rPr>
              <a:t>f[i][j] = </a:t>
            </a:r>
          </a:p>
          <a:p>
            <a:r>
              <a:rPr lang="en-US" altLang="zh-CN" sz="2400" b="1" dirty="0" smtClean="0">
                <a:latin typeface="Consolas" pitchFamily="49" charset="0"/>
                <a:ea typeface="微软雅黑" pitchFamily="34" charset="-122"/>
              </a:rPr>
              <a:t>max(f[i][j - 1], f[i - 1][j]) + a[i][j]</a:t>
            </a:r>
          </a:p>
        </p:txBody>
      </p:sp>
    </p:spTree>
    <p:extLst>
      <p:ext uri="{BB962C8B-B14F-4D97-AF65-F5344CB8AC3E}">
        <p14:creationId xmlns:p14="http://schemas.microsoft.com/office/powerpoint/2010/main" val="120250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贪心？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4803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DP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贪心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区别？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贪心：太贪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动规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：长远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当决策不会损害后续决策时，贪心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其实也没有那么绝对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03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个例子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4803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短路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Dijkstra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使用没用过的</a:t>
            </a:r>
            <a:r>
              <a:rPr lang="zh-CN" altLang="en-US" sz="4000" u="sng" dirty="0" smtClean="0">
                <a:latin typeface="微软雅黑" pitchFamily="34" charset="-122"/>
                <a:ea typeface="微软雅黑" pitchFamily="34" charset="-122"/>
              </a:rPr>
              <a:t>最近点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去更新状态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贪心铺路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规施工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37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0" y="741913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ZJOI2005 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午餐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480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有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n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个人，每个人打饭需要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A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i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时间，吃饭需要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Bi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时间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有两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个打饭窗口，排队打饭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每个人打完立马吃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求最后一个人吃完的最短时间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n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, Ai, Bi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≤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 200</a:t>
            </a:r>
            <a:endParaRPr lang="en-US" altLang="zh-CN" sz="4000" dirty="0">
              <a:latin typeface="Consolas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4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0" y="741913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ZJOI2005 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午餐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25400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输入</a:t>
            </a:r>
            <a:endParaRPr lang="en-US" altLang="zh-CN" sz="4000" dirty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3</a:t>
            </a:r>
          </a:p>
          <a:p>
            <a:pPr lvl="1"/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1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2</a:t>
            </a:r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2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 4</a:t>
            </a:r>
          </a:p>
          <a:p>
            <a:pPr lvl="1"/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2 2</a:t>
            </a:r>
          </a:p>
          <a:p>
            <a:pPr marL="0" lvl="1"/>
            <a:endParaRPr lang="en-US" altLang="zh-CN" sz="4000" dirty="0">
              <a:latin typeface="Consolas" pitchFamily="49" charset="0"/>
              <a:ea typeface="微软雅黑" pitchFamily="34" charset="-122"/>
            </a:endParaRPr>
          </a:p>
          <a:p>
            <a:pPr lvl="1"/>
            <a:endParaRPr lang="en-US" altLang="zh-CN" sz="4000" dirty="0">
              <a:latin typeface="Consolas" pitchFamily="49" charset="0"/>
              <a:ea typeface="微软雅黑" pitchFamily="34" charset="-122"/>
            </a:endParaRP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3408016" y="1446422"/>
            <a:ext cx="49217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Consolas" pitchFamily="49" charset="0"/>
                <a:ea typeface="微软雅黑" pitchFamily="34" charset="-122"/>
              </a:rPr>
              <a:t>方案</a:t>
            </a:r>
            <a:endParaRPr lang="en-US" altLang="zh-CN" sz="4000" dirty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4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</a:rPr>
              <a:t>22</a:t>
            </a:r>
            <a:r>
              <a:rPr lang="en-US" altLang="zh-CN" sz="4000" dirty="0" smtClean="0">
                <a:solidFill>
                  <a:srgbClr val="00B050"/>
                </a:solidFill>
                <a:latin typeface="Consolas" pitchFamily="49" charset="0"/>
                <a:ea typeface="微软雅黑" pitchFamily="34" charset="-122"/>
              </a:rPr>
              <a:t>2222</a:t>
            </a:r>
          </a:p>
          <a:p>
            <a:pPr lvl="1"/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4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</a:rPr>
              <a:t>1</a:t>
            </a:r>
            <a:r>
              <a:rPr lang="en-US" altLang="zh-CN" sz="4000" dirty="0" smtClean="0">
                <a:solidFill>
                  <a:srgbClr val="00B050"/>
                </a:solidFill>
                <a:latin typeface="Consolas" pitchFamily="49" charset="0"/>
                <a:ea typeface="微软雅黑" pitchFamily="34" charset="-122"/>
              </a:rPr>
              <a:t>11</a:t>
            </a:r>
          </a:p>
          <a:p>
            <a:pPr lvl="1"/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4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</a:rPr>
              <a:t>33</a:t>
            </a:r>
            <a:r>
              <a:rPr lang="en-US" altLang="zh-CN" sz="4000" dirty="0" smtClean="0">
                <a:solidFill>
                  <a:srgbClr val="00B050"/>
                </a:solidFill>
                <a:latin typeface="Consolas" pitchFamily="49" charset="0"/>
                <a:ea typeface="微软雅黑" pitchFamily="34" charset="-122"/>
              </a:rPr>
              <a:t>33</a:t>
            </a:r>
          </a:p>
          <a:p>
            <a:pPr marL="0" lvl="1"/>
            <a:endParaRPr lang="en-US" altLang="zh-CN" sz="4000" dirty="0">
              <a:latin typeface="Consolas" pitchFamily="49" charset="0"/>
              <a:ea typeface="微软雅黑" pitchFamily="34" charset="-122"/>
            </a:endParaRPr>
          </a:p>
          <a:p>
            <a:pPr lvl="1"/>
            <a:endParaRPr lang="en-US" altLang="zh-CN" sz="4000" dirty="0">
              <a:latin typeface="Consolas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94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0" y="741913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ZJOI2005 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午餐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3215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-571500">
              <a:buFont typeface="Arial" pitchFamily="34" charset="0"/>
              <a:buChar char="•"/>
            </a:pP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考虑先后问题</a:t>
            </a:r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  <a:p>
            <a:pPr marL="571500" lvl="1" indent="-571500">
              <a:buFont typeface="Arial" pitchFamily="34" charset="0"/>
              <a:buChar char="•"/>
            </a:pP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甲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: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(A, B)  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乙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: (C, D)</a:t>
            </a:r>
          </a:p>
          <a:p>
            <a:pPr marL="571500" lvl="1" indent="-571500">
              <a:buFont typeface="Arial" pitchFamily="34" charset="0"/>
              <a:buChar char="•"/>
            </a:pP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甲前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  <a:sym typeface="Wingdings" pitchFamily="2" charset="2"/>
              </a:rPr>
              <a:t>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C1=max(A+B, A+C+D)</a:t>
            </a:r>
          </a:p>
          <a:p>
            <a:pPr marL="571500" lvl="1" indent="-571500">
              <a:buFont typeface="Arial" pitchFamily="34" charset="0"/>
              <a:buChar char="•"/>
            </a:pP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甲后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  <a:sym typeface="Wingdings" pitchFamily="2" charset="2"/>
              </a:rPr>
              <a:t>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C2=max(C+A+B, C+D)</a:t>
            </a:r>
          </a:p>
          <a:p>
            <a:pPr marL="571500" lvl="1" indent="-571500">
              <a:buFont typeface="Arial" pitchFamily="34" charset="0"/>
              <a:buChar char="•"/>
            </a:pPr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  <a:p>
            <a:pPr marL="571500" lvl="1" indent="-571500">
              <a:buFont typeface="Arial" pitchFamily="34" charset="0"/>
              <a:buChar char="•"/>
            </a:pPr>
            <a:r>
              <a:rPr lang="zh-CN" altLang="en-US" sz="4000" dirty="0">
                <a:latin typeface="Consolas" pitchFamily="49" charset="0"/>
                <a:ea typeface="微软雅黑" pitchFamily="34" charset="-122"/>
              </a:rPr>
              <a:t>有点复杂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？</a:t>
            </a:r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12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0" y="741913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ZJOI2005 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午餐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3215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-571500">
              <a:buFont typeface="Arial" pitchFamily="34" charset="0"/>
              <a:buChar char="•"/>
            </a:pP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甲前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  <a:sym typeface="Wingdings" pitchFamily="2" charset="2"/>
              </a:rPr>
              <a:t>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C1=max(A+B, A+C+D)</a:t>
            </a:r>
          </a:p>
          <a:p>
            <a:pPr marL="571500" lvl="1" indent="-571500">
              <a:buFont typeface="Arial" pitchFamily="34" charset="0"/>
              <a:buChar char="•"/>
            </a:pP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甲后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  <a:sym typeface="Wingdings" pitchFamily="2" charset="2"/>
              </a:rPr>
              <a:t>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C2=max(C+A+B, C+D)</a:t>
            </a:r>
          </a:p>
          <a:p>
            <a:pPr marL="571500" lvl="1" indent="-571500">
              <a:buFont typeface="Arial" pitchFamily="34" charset="0"/>
              <a:buChar char="•"/>
            </a:pP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考虑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B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≤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D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？</a:t>
            </a:r>
            <a:endParaRPr lang="en-US" altLang="zh-CN" sz="4000" dirty="0" smtClean="0">
              <a:latin typeface="Consolas" pitchFamily="49" charset="0"/>
              <a:ea typeface="微软雅黑" pitchFamily="34" charset="-122"/>
            </a:endParaRPr>
          </a:p>
          <a:p>
            <a:pPr marL="571500" lvl="1" indent="-571500">
              <a:buFont typeface="Arial" pitchFamily="34" charset="0"/>
              <a:buChar char="•"/>
            </a:pPr>
            <a:endParaRPr lang="en-US" altLang="zh-CN" sz="4000" dirty="0">
              <a:latin typeface="Consolas" pitchFamily="49" charset="0"/>
              <a:ea typeface="微软雅黑" pitchFamily="34" charset="-122"/>
            </a:endParaRPr>
          </a:p>
          <a:p>
            <a:pPr marL="571500" lvl="1" indent="-5715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C1 = A + C + D</a:t>
            </a:r>
          </a:p>
          <a:p>
            <a:pPr marL="571500" lvl="1" indent="-5715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C2 = C + max(A+B, D)</a:t>
            </a:r>
          </a:p>
          <a:p>
            <a:pPr marL="571500" lvl="1" indent="-5715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C2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</a:rPr>
              <a:t>≤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55809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0" y="741913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ZJOI2005 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午餐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5882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-571500">
              <a:buFont typeface="Arial" pitchFamily="34" charset="0"/>
              <a:buChar char="•"/>
            </a:pP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吃</a:t>
            </a:r>
            <a:r>
              <a:rPr lang="zh-CN" altLang="en-US" sz="4000" dirty="0">
                <a:latin typeface="Consolas" pitchFamily="49" charset="0"/>
                <a:ea typeface="微软雅黑" pitchFamily="34" charset="-122"/>
                <a:sym typeface="Wingdings" pitchFamily="2" charset="2"/>
              </a:rPr>
              <a:t>的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慢？先打饭！</a:t>
            </a:r>
            <a:endParaRPr lang="en-US" altLang="zh-CN" sz="4000" dirty="0" smtClean="0">
              <a:latin typeface="Consolas" pitchFamily="49" charset="0"/>
              <a:ea typeface="微软雅黑" pitchFamily="34" charset="-122"/>
              <a:sym typeface="Wingdings" pitchFamily="2" charset="2"/>
            </a:endParaRPr>
          </a:p>
          <a:p>
            <a:pPr marL="571500" lvl="1" indent="-571500">
              <a:buFont typeface="Arial" pitchFamily="34" charset="0"/>
              <a:buChar char="•"/>
            </a:pP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无损贪心</a:t>
            </a:r>
            <a:endParaRPr lang="en-US" altLang="zh-CN" sz="4000" dirty="0" smtClean="0">
              <a:latin typeface="Consolas" pitchFamily="49" charset="0"/>
              <a:ea typeface="微软雅黑" pitchFamily="34" charset="-122"/>
              <a:sym typeface="Wingdings" pitchFamily="2" charset="2"/>
            </a:endParaRPr>
          </a:p>
          <a:p>
            <a:pPr marL="571500" lvl="1" indent="-571500">
              <a:buFont typeface="Arial" pitchFamily="34" charset="0"/>
              <a:buChar char="•"/>
            </a:pPr>
            <a:endParaRPr lang="en-US" altLang="zh-CN" sz="4000" dirty="0">
              <a:latin typeface="Consolas" pitchFamily="49" charset="0"/>
              <a:ea typeface="微软雅黑" pitchFamily="34" charset="-122"/>
              <a:sym typeface="Wingdings" pitchFamily="2" charset="2"/>
            </a:endParaRPr>
          </a:p>
          <a:p>
            <a:pPr marL="571500" lvl="1" indent="-571500">
              <a:buFont typeface="Arial" pitchFamily="34" charset="0"/>
              <a:buChar char="•"/>
            </a:pP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先后定好了，怎么分配窗口？</a:t>
            </a:r>
            <a:endParaRPr lang="en-US" altLang="zh-CN" sz="4000" dirty="0" smtClean="0">
              <a:latin typeface="Consolas" pitchFamily="49" charset="0"/>
              <a:ea typeface="微软雅黑" pitchFamily="34" charset="-122"/>
              <a:sym typeface="Wingdings" pitchFamily="2" charset="2"/>
            </a:endParaRPr>
          </a:p>
          <a:p>
            <a:pPr marL="571500" lvl="1" indent="-5715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DP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！</a:t>
            </a:r>
            <a:endParaRPr lang="en-US" altLang="zh-CN" sz="4000" dirty="0" smtClean="0">
              <a:latin typeface="Consolas" pitchFamily="49" charset="0"/>
              <a:ea typeface="微软雅黑" pitchFamily="34" charset="-122"/>
              <a:sym typeface="Wingdings" pitchFamily="2" charset="2"/>
            </a:endParaRPr>
          </a:p>
          <a:p>
            <a:pPr marL="571500" lvl="1" indent="-5715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DP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？状态怎么定？</a:t>
            </a:r>
            <a:endParaRPr lang="en-US" altLang="zh-CN" sz="4000" dirty="0" smtClean="0">
              <a:latin typeface="Consolas" pitchFamily="49" charset="0"/>
              <a:ea typeface="微软雅黑" pitchFamily="34" charset="-122"/>
              <a:sym typeface="Wingdings" pitchFamily="2" charset="2"/>
            </a:endParaRPr>
          </a:p>
          <a:p>
            <a:pPr marL="571500" lvl="1" indent="-571500">
              <a:buFont typeface="Arial" pitchFamily="34" charset="0"/>
              <a:buChar char="•"/>
            </a:pP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考虑对决策有影响的量</a:t>
            </a:r>
            <a:endParaRPr lang="en-US" altLang="zh-CN" sz="4000" dirty="0">
              <a:latin typeface="Consolas" pitchFamily="49" charset="0"/>
              <a:ea typeface="微软雅黑" pitchFamily="34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02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0" y="741913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ZJOI2005 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午餐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8676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-571500">
              <a:buFont typeface="Arial" pitchFamily="34" charset="0"/>
              <a:buChar char="•"/>
            </a:pP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时间、时间、时间</a:t>
            </a:r>
            <a:endParaRPr lang="en-US" altLang="zh-CN" sz="4000" dirty="0" smtClean="0">
              <a:latin typeface="Consolas" pitchFamily="49" charset="0"/>
              <a:ea typeface="微软雅黑" pitchFamily="34" charset="-122"/>
              <a:sym typeface="Wingdings" pitchFamily="2" charset="2"/>
            </a:endParaRPr>
          </a:p>
          <a:p>
            <a:pPr marL="571500" lvl="1" indent="-571500">
              <a:buFont typeface="Arial" pitchFamily="34" charset="0"/>
              <a:buChar char="•"/>
            </a:pPr>
            <a:endParaRPr lang="en-US" altLang="zh-CN" sz="4000" dirty="0">
              <a:latin typeface="Consolas" pitchFamily="49" charset="0"/>
              <a:ea typeface="微软雅黑" pitchFamily="34" charset="-122"/>
              <a:sym typeface="Wingdings" pitchFamily="2" charset="2"/>
            </a:endParaRPr>
          </a:p>
          <a:p>
            <a:pPr marL="571500" lvl="1" indent="-571500">
              <a:buFont typeface="Arial" pitchFamily="34" charset="0"/>
              <a:buChar char="•"/>
            </a:pPr>
            <a:r>
              <a:rPr lang="en-US" altLang="zh-CN" sz="4000" dirty="0">
                <a:latin typeface="Consolas" pitchFamily="49" charset="0"/>
                <a:ea typeface="微软雅黑" pitchFamily="34" charset="-122"/>
                <a:sym typeface="Wingdings" pitchFamily="2" charset="2"/>
              </a:rPr>
              <a:t>f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[i][j][k]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表示前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  <a:sym typeface="Wingdings" pitchFamily="2" charset="2"/>
              </a:rPr>
              <a:t>i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个人，队列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1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打饭要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j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时间，队列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2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打饭要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k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时间的最优结果</a:t>
            </a:r>
            <a:endParaRPr lang="en-US" altLang="zh-CN" sz="4000" dirty="0" smtClean="0">
              <a:latin typeface="Consolas" pitchFamily="49" charset="0"/>
              <a:ea typeface="微软雅黑" pitchFamily="34" charset="-122"/>
              <a:sym typeface="Wingdings" pitchFamily="2" charset="2"/>
            </a:endParaRPr>
          </a:p>
          <a:p>
            <a:pPr marL="571500" lvl="1" indent="-5715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Really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？</a:t>
            </a:r>
            <a:endParaRPr lang="en-US" altLang="zh-CN" sz="4000" dirty="0" smtClean="0">
              <a:latin typeface="Consolas" pitchFamily="49" charset="0"/>
              <a:ea typeface="微软雅黑" pitchFamily="34" charset="-122"/>
              <a:sym typeface="Wingdings" pitchFamily="2" charset="2"/>
            </a:endParaRPr>
          </a:p>
          <a:p>
            <a:pPr marL="571500" lvl="1" indent="-5715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Sum(A[1..i]) == j + k</a:t>
            </a:r>
            <a:endParaRPr lang="en-US" altLang="zh-CN" sz="4000" dirty="0">
              <a:latin typeface="Consolas" pitchFamily="49" charset="0"/>
              <a:ea typeface="微软雅黑" pitchFamily="34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04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0" y="741913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ZJOI2005 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午餐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457200" y="1447852"/>
            <a:ext cx="8229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-5715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f[i][j]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表示前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  <a:sym typeface="Wingdings" pitchFamily="2" charset="2"/>
              </a:rPr>
              <a:t>i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个人，队列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1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打饭要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j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时间，队列 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2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打饭要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  <a:sym typeface="Wingdings" pitchFamily="2" charset="2"/>
              </a:rPr>
              <a:t>sum[i]-</a:t>
            </a:r>
            <a:r>
              <a:rPr lang="en-US" altLang="zh-CN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j 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时间的最优结果</a:t>
            </a:r>
            <a:endParaRPr lang="en-US" altLang="zh-CN" sz="4000" dirty="0">
              <a:latin typeface="Consolas" pitchFamily="49" charset="0"/>
              <a:ea typeface="微软雅黑" pitchFamily="34" charset="-122"/>
              <a:sym typeface="Wingdings" pitchFamily="2" charset="2"/>
            </a:endParaRPr>
          </a:p>
          <a:p>
            <a:pPr marL="0" lvl="1"/>
            <a:r>
              <a:rPr lang="en-US" altLang="zh-CN" sz="36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1: max(f[i-1</a:t>
            </a:r>
            <a:r>
              <a:rPr lang="en-US" altLang="zh-CN" sz="3600" dirty="0">
                <a:latin typeface="Consolas" pitchFamily="49" charset="0"/>
                <a:ea typeface="微软雅黑" pitchFamily="34" charset="-122"/>
                <a:sym typeface="Wingdings" pitchFamily="2" charset="2"/>
              </a:rPr>
              <a:t>][</a:t>
            </a:r>
            <a:r>
              <a:rPr lang="en-US" altLang="zh-CN" sz="36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j-a[i]], </a:t>
            </a:r>
            <a:r>
              <a:rPr lang="en-US" altLang="zh-CN" sz="3600" dirty="0" err="1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j+b</a:t>
            </a:r>
            <a:r>
              <a:rPr lang="en-US" altLang="zh-CN" sz="36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[i])</a:t>
            </a:r>
          </a:p>
          <a:p>
            <a:pPr marL="0" lvl="1"/>
            <a:r>
              <a:rPr lang="en-US" altLang="zh-CN" sz="36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2: max(f[i-1][j], sum[i]-</a:t>
            </a:r>
            <a:r>
              <a:rPr lang="en-US" altLang="zh-CN" sz="3600" dirty="0" err="1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j+b</a:t>
            </a:r>
            <a:r>
              <a:rPr lang="en-US" altLang="zh-CN" sz="36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[i])</a:t>
            </a:r>
          </a:p>
          <a:p>
            <a:pPr marL="571500" lvl="1" indent="-571500">
              <a:buFont typeface="Arial" pitchFamily="34" charset="0"/>
              <a:buChar char="•"/>
            </a:pPr>
            <a:endParaRPr lang="en-US" altLang="zh-CN" sz="4000" dirty="0" smtClean="0">
              <a:latin typeface="Consolas" pitchFamily="49" charset="0"/>
              <a:ea typeface="微软雅黑" pitchFamily="34" charset="-122"/>
              <a:sym typeface="Wingdings" pitchFamily="2" charset="2"/>
            </a:endParaRPr>
          </a:p>
          <a:p>
            <a:pPr marL="571500" lvl="1" indent="-571500">
              <a:buFont typeface="Arial" pitchFamily="34" charset="0"/>
              <a:buChar char="•"/>
            </a:pPr>
            <a:r>
              <a:rPr lang="zh-CN" altLang="en-US" sz="4000" dirty="0">
                <a:latin typeface="Consolas" pitchFamily="49" charset="0"/>
                <a:ea typeface="微软雅黑" pitchFamily="34" charset="-122"/>
                <a:sym typeface="Wingdings" pitchFamily="2" charset="2"/>
              </a:rPr>
              <a:t>还</a:t>
            </a:r>
            <a:r>
              <a:rPr lang="zh-CN" altLang="en-US" sz="4000" dirty="0" smtClean="0">
                <a:latin typeface="Consolas" pitchFamily="49" charset="0"/>
                <a:ea typeface="微软雅黑" pitchFamily="34" charset="-122"/>
                <a:sym typeface="Wingdings" pitchFamily="2" charset="2"/>
              </a:rPr>
              <a:t>可以滚动一下</a:t>
            </a:r>
            <a:endParaRPr lang="en-US" altLang="zh-CN" sz="4000" dirty="0">
              <a:latin typeface="Consolas" pitchFamily="49" charset="0"/>
              <a:ea typeface="微软雅黑" pitchFamily="34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40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讲完了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05" y="1899444"/>
            <a:ext cx="4573587" cy="343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730249" y="1163995"/>
            <a:ext cx="38417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Q&amp;A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DP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好像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也没啥难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的嘛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大家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82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4803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化为若干子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问题</a:t>
            </a:r>
          </a:p>
          <a:p>
            <a:pPr marL="1028700" lvl="1" indent="-571500">
              <a:buFont typeface="微软雅黑" pitchFamily="34" charset="-122"/>
              <a:buChar char="‐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表示子问题的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状态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>
              <a:buFont typeface="微软雅黑" pitchFamily="34" charset="-122"/>
              <a:buChar char="‐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归纳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状态间的转移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保证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两点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>
              <a:buFont typeface="微软雅黑" pitchFamily="34" charset="-122"/>
              <a:buChar char="–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不影响前：子问题的最优解只由局部决定（子结构最优）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>
              <a:buFont typeface="微软雅黑" pitchFamily="34" charset="-122"/>
              <a:buChar char="–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不影响后：子问题的具体方案不影响外部（无后效性）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2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901599" y="1447852"/>
            <a:ext cx="74803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如何运用动态规划？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简而言之，两个关键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转移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2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的划分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4803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将整数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分成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份（考虑顺序），求方案数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n=4, k=3</a:t>
            </a:r>
          </a:p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4=1+1+2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	4=1+2+1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	4=2+1+1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2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的划分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4803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将整数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分成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份（考虑顺序），求方案数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状态怎么定？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Consolas" pitchFamily="49" charset="0"/>
              </a:rPr>
              <a:t>f[i][j] =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将整数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i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分成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j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份的方案数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45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的划分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6342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</a:rPr>
              <a:t>f[i</a:t>
            </a:r>
            <a:r>
              <a:rPr lang="en-US" altLang="zh-CN" sz="4000" dirty="0">
                <a:latin typeface="Consolas" pitchFamily="49" charset="0"/>
              </a:rPr>
              <a:t>][j] =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将整数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i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分成 </a:t>
            </a:r>
            <a:r>
              <a:rPr lang="en-US" altLang="zh-CN" sz="4000" dirty="0">
                <a:latin typeface="Consolas" pitchFamily="49" charset="0"/>
                <a:ea typeface="微软雅黑" pitchFamily="34" charset="-122"/>
              </a:rPr>
              <a:t>j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份的方案数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怎么转移？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</a:rPr>
              <a:t>f[i</a:t>
            </a:r>
            <a:r>
              <a:rPr lang="en-US" altLang="zh-CN" sz="4000" dirty="0">
                <a:latin typeface="Consolas" pitchFamily="49" charset="0"/>
              </a:rPr>
              <a:t>][j] = </a:t>
            </a:r>
            <a:endParaRPr lang="en-US" altLang="zh-CN" sz="4000" dirty="0" smtClean="0">
              <a:latin typeface="Consolas" pitchFamily="49" charset="0"/>
            </a:endParaRPr>
          </a:p>
          <a:p>
            <a:r>
              <a:rPr lang="en-US" altLang="zh-CN" sz="4000" dirty="0" smtClean="0">
                <a:latin typeface="Consolas" pitchFamily="49" charset="0"/>
              </a:rPr>
              <a:t>  sum{f[0..i-1][j-1]}</a:t>
            </a:r>
            <a:endParaRPr lang="en-US" altLang="zh-CN" sz="4000" dirty="0">
              <a:latin typeface="Consolas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01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>
            <a:extLst>
              <a:ext uri="{FF2B5EF4-FFF2-40B4-BE49-F238E27FC236}">
                <a16:creationId xmlns:a16="http://schemas.microsoft.com/office/drawing/2014/main" xmlns="" id="{078CABF4-76A4-4497-810E-FE486E57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94AE52AE-4624-4306-B48D-4F6F8290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0 h 6848474"/>
              <a:gd name="T8" fmla="*/ 171450 w 1104900"/>
              <a:gd name="T9" fmla="*/ 6848480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xmlns="" id="{E9D1F4A5-427E-43CA-A083-CE8C6164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>
            <a:extLst>
              <a:ext uri="{FF2B5EF4-FFF2-40B4-BE49-F238E27FC236}">
                <a16:creationId xmlns:a16="http://schemas.microsoft.com/office/drawing/2014/main" xmlns="" id="{FDA0A5BE-E485-410A-A2BB-812A1CE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>
            <a:extLst>
              <a:ext uri="{FF2B5EF4-FFF2-40B4-BE49-F238E27FC236}">
                <a16:creationId xmlns:a16="http://schemas.microsoft.com/office/drawing/2014/main" xmlns="" id="{D5989929-5219-483A-B504-062BFAD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>
            <a:extLst>
              <a:ext uri="{FF2B5EF4-FFF2-40B4-BE49-F238E27FC236}">
                <a16:creationId xmlns:a16="http://schemas.microsoft.com/office/drawing/2014/main" xmlns="" id="{E5727A3C-8227-4F0B-BE9A-43B2CA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>
            <a:extLst>
              <a:ext uri="{FF2B5EF4-FFF2-40B4-BE49-F238E27FC236}">
                <a16:creationId xmlns:a16="http://schemas.microsoft.com/office/drawing/2014/main" xmlns="" id="{1F342B5D-D885-467E-A068-4FD85A11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>
            <a:extLst>
              <a:ext uri="{FF2B5EF4-FFF2-40B4-BE49-F238E27FC236}">
                <a16:creationId xmlns:a16="http://schemas.microsoft.com/office/drawing/2014/main" xmlns="" id="{59784158-61E8-4D9B-BAB9-60CDFC97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>
            <a:extLst>
              <a:ext uri="{FF2B5EF4-FFF2-40B4-BE49-F238E27FC236}">
                <a16:creationId xmlns:a16="http://schemas.microsoft.com/office/drawing/2014/main" xmlns="" id="{BB06287A-9587-47D3-9E6E-88BF4A4A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>
            <a:extLst>
              <a:ext uri="{FF2B5EF4-FFF2-40B4-BE49-F238E27FC236}">
                <a16:creationId xmlns:a16="http://schemas.microsoft.com/office/drawing/2014/main" xmlns="" id="{9D36A627-7804-4924-B13A-2EA7CF70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>
            <a:extLst>
              <a:ext uri="{FF2B5EF4-FFF2-40B4-BE49-F238E27FC236}">
                <a16:creationId xmlns:a16="http://schemas.microsoft.com/office/drawing/2014/main" xmlns="" id="{26BE5219-E9B9-4BE4-B3A3-D916873A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5133" name="Freeform 3">
            <a:extLst>
              <a:ext uri="{FF2B5EF4-FFF2-40B4-BE49-F238E27FC236}">
                <a16:creationId xmlns:a16="http://schemas.microsoft.com/office/drawing/2014/main" xmlns="" id="{F12D0A30-E0BA-46C7-96A3-E757D963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>
            <a:extLst>
              <a:ext uri="{FF2B5EF4-FFF2-40B4-BE49-F238E27FC236}">
                <a16:creationId xmlns:a16="http://schemas.microsoft.com/office/drawing/2014/main" xmlns="" id="{C614D5DB-DA5D-4A7C-A751-8CEBF169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>
            <a:extLst>
              <a:ext uri="{FF2B5EF4-FFF2-40B4-BE49-F238E27FC236}">
                <a16:creationId xmlns:a16="http://schemas.microsoft.com/office/drawing/2014/main" xmlns="" id="{C28C5DE2-4BC7-438B-AD8F-5F18D47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>
            <a:extLst>
              <a:ext uri="{FF2B5EF4-FFF2-40B4-BE49-F238E27FC236}">
                <a16:creationId xmlns:a16="http://schemas.microsoft.com/office/drawing/2014/main" xmlns="" id="{EFEDCC30-FC79-426F-9E46-3281C121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>
            <a:extLst>
              <a:ext uri="{FF2B5EF4-FFF2-40B4-BE49-F238E27FC236}">
                <a16:creationId xmlns:a16="http://schemas.microsoft.com/office/drawing/2014/main" xmlns="" id="{B89B161A-879D-4977-80E6-4A24EB05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>
            <a:extLst>
              <a:ext uri="{FF2B5EF4-FFF2-40B4-BE49-F238E27FC236}">
                <a16:creationId xmlns:a16="http://schemas.microsoft.com/office/drawing/2014/main" xmlns="" id="{983FED5C-04C3-493E-BFC2-DC556644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8900"/>
            <a:ext cx="8220199" cy="9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5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的划分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>
            <a:extLst>
              <a:ext uri="{FF2B5EF4-FFF2-40B4-BE49-F238E27FC236}">
                <a16:creationId xmlns:a16="http://schemas.microsoft.com/office/drawing/2014/main" xmlns="" id="{03F2AB32-00AB-4A89-8E75-F37AC43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25600"/>
            <a:ext cx="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286272-8797-429B-9938-A2A6987711C2}"/>
              </a:ext>
            </a:extLst>
          </p:cNvPr>
          <p:cNvSpPr txBox="1"/>
          <p:nvPr/>
        </p:nvSpPr>
        <p:spPr>
          <a:xfrm>
            <a:off x="888999" y="1447852"/>
            <a:ext cx="76342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</a:rPr>
              <a:t>f[i</a:t>
            </a:r>
            <a:r>
              <a:rPr lang="en-US" altLang="zh-CN" sz="4000" dirty="0">
                <a:latin typeface="Consolas" pitchFamily="49" charset="0"/>
              </a:rPr>
              <a:t>][j] = </a:t>
            </a:r>
            <a:endParaRPr lang="en-US" altLang="zh-CN" sz="4000" dirty="0" smtClean="0">
              <a:latin typeface="Consolas" pitchFamily="49" charset="0"/>
            </a:endParaRPr>
          </a:p>
          <a:p>
            <a:r>
              <a:rPr lang="en-US" altLang="zh-CN" sz="4000" dirty="0" smtClean="0">
                <a:latin typeface="Consolas" pitchFamily="49" charset="0"/>
              </a:rPr>
              <a:t>  </a:t>
            </a:r>
            <a:r>
              <a:rPr lang="en-US" altLang="zh-CN" sz="4000" dirty="0">
                <a:latin typeface="Consolas" pitchFamily="49" charset="0"/>
              </a:rPr>
              <a:t>sum{f[0..i-1][j-1]}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O(n</a:t>
            </a:r>
            <a:r>
              <a:rPr lang="en-US" altLang="zh-CN" sz="4000" baseline="30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 smtClean="0">
              <a:latin typeface="Consolas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</a:rPr>
              <a:t>s[i</a:t>
            </a:r>
            <a:r>
              <a:rPr lang="en-US" altLang="zh-CN" sz="4000" dirty="0">
                <a:latin typeface="Consolas" pitchFamily="49" charset="0"/>
              </a:rPr>
              <a:t>][j</a:t>
            </a:r>
            <a:r>
              <a:rPr lang="en-US" altLang="zh-CN" sz="4000" dirty="0" smtClean="0">
                <a:latin typeface="Consolas" pitchFamily="49" charset="0"/>
              </a:rPr>
              <a:t>] = sum{f[0..i</a:t>
            </a:r>
            <a:r>
              <a:rPr lang="en-US" altLang="zh-CN" sz="4000" dirty="0">
                <a:latin typeface="Consolas" pitchFamily="49" charset="0"/>
              </a:rPr>
              <a:t>][j</a:t>
            </a:r>
            <a:r>
              <a:rPr lang="en-US" altLang="zh-CN" sz="4000" dirty="0" smtClean="0">
                <a:latin typeface="Consolas" pitchFamily="49" charset="0"/>
              </a:rPr>
              <a:t>]}</a:t>
            </a:r>
            <a:endParaRPr lang="en-US" altLang="zh-CN" sz="4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Consolas" pitchFamily="49" charset="0"/>
              </a:rPr>
              <a:t>f[i</a:t>
            </a:r>
            <a:r>
              <a:rPr lang="en-US" altLang="zh-CN" sz="4000" dirty="0">
                <a:latin typeface="Consolas" pitchFamily="49" charset="0"/>
              </a:rPr>
              <a:t>][j] </a:t>
            </a:r>
            <a:r>
              <a:rPr lang="en-US" altLang="zh-CN" sz="4000" dirty="0" smtClean="0">
                <a:latin typeface="Consolas" pitchFamily="49" charset="0"/>
              </a:rPr>
              <a:t>= s[i </a:t>
            </a:r>
            <a:r>
              <a:rPr lang="en-US" altLang="zh-CN" sz="4000" dirty="0">
                <a:latin typeface="Consolas" pitchFamily="49" charset="0"/>
              </a:rPr>
              <a:t>- 1][j - 1]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2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Pages>0</Pages>
  <Words>1273</Words>
  <Characters>0</Characters>
  <Application>Microsoft Office PowerPoint</Application>
  <DocSecurity>0</DocSecurity>
  <PresentationFormat>全屏显示(4:3)</PresentationFormat>
  <Lines>0</Lines>
  <Paragraphs>301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齐朋辉</dc:creator>
  <cp:keywords/>
  <dc:description/>
  <cp:lastModifiedBy>JHSN</cp:lastModifiedBy>
  <cp:revision>167</cp:revision>
  <dcterms:created xsi:type="dcterms:W3CDTF">2006-08-16T00:00:00Z</dcterms:created>
  <dcterms:modified xsi:type="dcterms:W3CDTF">2018-06-16T18:12:47Z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