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60" r:id="rId5"/>
    <p:sldId id="276" r:id="rId6"/>
    <p:sldId id="261" r:id="rId7"/>
    <p:sldId id="277" r:id="rId8"/>
    <p:sldId id="270" r:id="rId9"/>
    <p:sldId id="273" r:id="rId10"/>
    <p:sldId id="280" r:id="rId11"/>
    <p:sldId id="262" r:id="rId12"/>
    <p:sldId id="263" r:id="rId13"/>
    <p:sldId id="274" r:id="rId14"/>
    <p:sldId id="281" r:id="rId15"/>
    <p:sldId id="278" r:id="rId16"/>
    <p:sldId id="271" r:id="rId17"/>
    <p:sldId id="264" r:id="rId18"/>
    <p:sldId id="266" r:id="rId19"/>
    <p:sldId id="272" r:id="rId20"/>
    <p:sldId id="279" r:id="rId21"/>
    <p:sldId id="275" r:id="rId22"/>
    <p:sldId id="282" r:id="rId23"/>
    <p:sldId id="283" r:id="rId24"/>
  </p:sldIdLst>
  <p:sldSz cx="9144000" cy="6858000" type="screen4x3"/>
  <p:notesSz cx="6858000" cy="9144000"/>
  <p:defaultTextStyle>
    <a:defPPr>
      <a:defRPr lang="en-US"/>
    </a:defPPr>
    <a:lvl1pPr marL="0" lvl="0" indent="0" algn="l" defTabSz="91440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8" d="100"/>
          <a:sy n="108" d="100"/>
        </p:scale>
        <p:origin x="1704" y="114"/>
      </p:cViewPr>
      <p:guideLst>
        <p:guide orient="horz" pos="2160"/>
        <p:guide pos="288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24E1FB-CD50-4A0D-AE1E-8C97F820127D}" type="datetimeFigureOut">
              <a:rPr lang="zh-CN" altLang="en-US" smtClean="0"/>
              <a:t>2018/6/29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8A13C6-2C03-4FDC-AB76-86FE7A15C3DF}" type="slidenum">
              <a:rPr lang="zh-CN" altLang="en-US" smtClean="0"/>
              <a:t>‹#›</a:t>
            </a:fld>
            <a:endParaRPr lang="zh-CN" altLang="en-US"/>
          </a:p>
        </p:txBody>
      </p:sp>
    </p:spTree>
    <p:extLst>
      <p:ext uri="{BB962C8B-B14F-4D97-AF65-F5344CB8AC3E}">
        <p14:creationId xmlns:p14="http://schemas.microsoft.com/office/powerpoint/2010/main" val="2921845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8A13C6-2C03-4FDC-AB76-86FE7A15C3DF}" type="slidenum">
              <a:rPr lang="zh-CN" altLang="en-US" smtClean="0"/>
              <a:t>8</a:t>
            </a:fld>
            <a:endParaRPr lang="zh-CN" altLang="en-US"/>
          </a:p>
        </p:txBody>
      </p:sp>
    </p:spTree>
    <p:extLst>
      <p:ext uri="{BB962C8B-B14F-4D97-AF65-F5344CB8AC3E}">
        <p14:creationId xmlns:p14="http://schemas.microsoft.com/office/powerpoint/2010/main" val="4034833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en-US" altLang="zh-CN" sz="1200" dirty="0">
                <a:solidFill>
                  <a:srgbClr val="898989"/>
                </a:solidFill>
                <a:latin typeface="Calibri" panose="020F0502020204030204" pitchFamily="34" charset="0"/>
              </a:rPr>
              <a:t>‹#›</a:t>
            </a:fld>
            <a:endParaRPr lang="en-US" altLang="zh-CN" sz="1200" dirty="0">
              <a:solidFill>
                <a:srgbClr val="898989"/>
              </a:solidFill>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en-US" altLang="zh-CN" sz="1200" dirty="0">
                <a:solidFill>
                  <a:srgbClr val="898989"/>
                </a:solidFill>
                <a:latin typeface="Calibri" panose="020F0502020204030204" pitchFamily="34" charset="0"/>
              </a:rPr>
              <a:t>‹#›</a:t>
            </a:fld>
            <a:endParaRPr lang="en-US" altLang="zh-CN" sz="1200" dirty="0">
              <a:solidFill>
                <a:srgbClr val="898989"/>
              </a:solidFill>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en-US" altLang="zh-CN" sz="1200" dirty="0">
                <a:solidFill>
                  <a:srgbClr val="898989"/>
                </a:solidFill>
                <a:latin typeface="Calibri" panose="020F0502020204030204" pitchFamily="34" charset="0"/>
              </a:rPr>
              <a:t>‹#›</a:t>
            </a:fld>
            <a:endParaRPr lang="en-US" altLang="zh-CN" sz="1200" dirty="0">
              <a:solidFill>
                <a:srgbClr val="898989"/>
              </a:solidFill>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en-US" altLang="zh-CN" sz="1200" dirty="0">
                <a:solidFill>
                  <a:srgbClr val="898989"/>
                </a:solidFill>
                <a:latin typeface="Calibri" panose="020F0502020204030204" pitchFamily="34" charset="0"/>
              </a:rPr>
              <a:t>‹#›</a:t>
            </a:fld>
            <a:endParaRPr lang="en-US" altLang="zh-CN" sz="1200" dirty="0">
              <a:solidFill>
                <a:srgbClr val="898989"/>
              </a:solidFill>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en-US" altLang="zh-CN" sz="1200" dirty="0">
                <a:solidFill>
                  <a:srgbClr val="898989"/>
                </a:solidFill>
                <a:latin typeface="Calibri" panose="020F0502020204030204" pitchFamily="34" charset="0"/>
              </a:rPr>
              <a:t>‹#›</a:t>
            </a:fld>
            <a:endParaRPr lang="en-US" altLang="zh-CN" sz="1200" dirty="0">
              <a:solidFill>
                <a:srgbClr val="898989"/>
              </a:solidFill>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en-US" altLang="zh-CN" sz="1200" dirty="0">
                <a:solidFill>
                  <a:srgbClr val="898989"/>
                </a:solidFill>
                <a:latin typeface="Calibri" panose="020F0502020204030204" pitchFamily="34" charset="0"/>
              </a:rPr>
              <a:t>‹#›</a:t>
            </a:fld>
            <a:endParaRPr lang="en-US" altLang="zh-CN" sz="1200" dirty="0">
              <a:solidFill>
                <a:srgbClr val="898989"/>
              </a:solidFill>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eaLnBrk="1" hangingPunct="1">
              <a:buChar char="•"/>
            </a:pPr>
            <a:fld id="{9A0DB2DC-4C9A-4742-B13C-FB6460FD3503}" type="slidenum">
              <a:rPr lang="en-US" altLang="zh-CN" sz="1200" dirty="0">
                <a:solidFill>
                  <a:srgbClr val="898989"/>
                </a:solidFill>
                <a:latin typeface="Calibri" panose="020F0502020204030204" pitchFamily="34" charset="0"/>
              </a:rPr>
              <a:t>‹#›</a:t>
            </a:fld>
            <a:endParaRPr lang="en-US" altLang="zh-CN" sz="1200" dirty="0">
              <a:solidFill>
                <a:srgbClr val="898989"/>
              </a:solidFill>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hangingPunct="1">
              <a:buChar char="•"/>
            </a:pPr>
            <a:fld id="{9A0DB2DC-4C9A-4742-B13C-FB6460FD3503}" type="slidenum">
              <a:rPr lang="en-US" altLang="zh-CN" sz="1200" dirty="0">
                <a:solidFill>
                  <a:srgbClr val="898989"/>
                </a:solidFill>
                <a:latin typeface="Calibri" panose="020F0502020204030204" pitchFamily="34" charset="0"/>
              </a:rPr>
              <a:t>‹#›</a:t>
            </a:fld>
            <a:endParaRPr lang="en-US" altLang="zh-CN" sz="1200" dirty="0">
              <a:solidFill>
                <a:srgbClr val="898989"/>
              </a:solidFill>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hangingPunct="1">
              <a:buChar char="•"/>
            </a:pPr>
            <a:fld id="{9A0DB2DC-4C9A-4742-B13C-FB6460FD3503}" type="slidenum">
              <a:rPr lang="en-US" altLang="zh-CN" sz="1200" dirty="0">
                <a:solidFill>
                  <a:srgbClr val="898989"/>
                </a:solidFill>
                <a:latin typeface="Calibri" panose="020F0502020204030204" pitchFamily="34" charset="0"/>
              </a:rPr>
              <a:t>‹#›</a:t>
            </a:fld>
            <a:endParaRPr lang="en-US" altLang="zh-CN" sz="1200" dirty="0">
              <a:solidFill>
                <a:srgbClr val="898989"/>
              </a:solidFill>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en-US" altLang="zh-CN" sz="1200" dirty="0">
                <a:solidFill>
                  <a:srgbClr val="898989"/>
                </a:solidFill>
                <a:latin typeface="Calibri" panose="020F0502020204030204" pitchFamily="34" charset="0"/>
              </a:rPr>
              <a:t>‹#›</a:t>
            </a:fld>
            <a:endParaRPr lang="en-US" altLang="zh-CN" sz="1200" dirty="0">
              <a:solidFill>
                <a:srgbClr val="898989"/>
              </a:solidFill>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en-US" altLang="zh-CN" sz="1200" dirty="0">
                <a:solidFill>
                  <a:srgbClr val="898989"/>
                </a:solidFill>
                <a:latin typeface="Calibri" panose="020F0502020204030204" pitchFamily="34" charset="0"/>
              </a:rPr>
              <a:t>‹#›</a:t>
            </a:fld>
            <a:endParaRPr lang="en-US" altLang="zh-CN" sz="1200" dirty="0">
              <a:solidFill>
                <a:srgbClr val="898989"/>
              </a:solidFill>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lstStyle/>
          <a:p>
            <a:pPr lvl="0"/>
            <a:r>
              <a:rPr lang="en-US" altLang="zh-CN" dirty="0"/>
              <a:t>Click to edit Master title style</a:t>
            </a:r>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Date Placeholder 3"/>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lstStyle>
            <a:lvl1pPr eaLnBrk="1" hangingPunct="1">
              <a:buFont typeface="Arial" panose="020B0604020202020204" pitchFamily="34" charset="0"/>
              <a:buNone/>
              <a:defRPr sz="1200" smtClean="0">
                <a:solidFill>
                  <a:srgbClr val="898989"/>
                </a:solidFill>
                <a:latin typeface="+mn-lt"/>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1029" name="Footer Placeholder 4"/>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lstStyle>
            <a:lvl1pPr algn="ctr" eaLnBrk="1" hangingPunct="1">
              <a:buFont typeface="Arial" panose="020B0604020202020204" pitchFamily="34" charset="0"/>
              <a:buNone/>
              <a:defRPr sz="1200" smtClean="0">
                <a:solidFill>
                  <a:srgbClr val="898989"/>
                </a:solidFill>
                <a:latin typeface="+mn-lt"/>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1030" name="Slide Number Placeholder 5"/>
          <p:cNvSpPr>
            <a:spLocks noGrp="1" noChangeArrowheads="1"/>
          </p:cNvSpPr>
          <p:nvPr>
            <p:ph type="sldNum" sz="quarter" idx="4"/>
          </p:nvPr>
        </p:nvSpPr>
        <p:spPr bwMode="auto">
          <a:xfrm>
            <a:off x="6553200" y="6356350"/>
            <a:ext cx="2133600" cy="365125"/>
          </a:xfrm>
          <a:prstGeom prst="rect">
            <a:avLst/>
          </a:prstGeom>
          <a:noFill/>
          <a:ln>
            <a:noFill/>
          </a:ln>
        </p:spPr>
        <p:txBody>
          <a:bodyPr vert="horz" wrap="square" lIns="91440" tIns="45720" rIns="91440" bIns="45720" numCol="1" anchor="ctr" anchorCtr="0" compatLnSpc="1"/>
          <a:lstStyle/>
          <a:p>
            <a:pPr lvl="0" algn="r" eaLnBrk="1" hangingPunct="1">
              <a:buChar char="•"/>
            </a:pPr>
            <a:fld id="{9A0DB2DC-4C9A-4742-B13C-FB6460FD3503}" type="slidenum">
              <a:rPr lang="en-US" altLang="zh-CN" sz="1200" dirty="0">
                <a:solidFill>
                  <a:srgbClr val="898989"/>
                </a:solidFill>
                <a:latin typeface="Calibri" panose="020F0502020204030204" pitchFamily="34" charset="0"/>
              </a:rPr>
              <a:t>‹#›</a:t>
            </a:fld>
            <a:endParaRPr lang="en-US" altLang="zh-CN" sz="1200" dirty="0">
              <a:solidFill>
                <a:srgbClr val="898989"/>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0" fontAlgn="base" hangingPunct="0">
        <a:spcBef>
          <a:spcPct val="0"/>
        </a:spcBef>
        <a:spcAft>
          <a:spcPct val="0"/>
        </a:spcAft>
        <a:defRPr sz="4400">
          <a:solidFill>
            <a:schemeClr val="tx1"/>
          </a:solidFill>
          <a:latin typeface="Calibri" panose="020F0502020204030204" pitchFamily="34" charset="0"/>
        </a:defRPr>
      </a:lvl6pPr>
      <a:lvl7pPr marL="914400" algn="ctr" rtl="0" eaLnBrk="0" fontAlgn="base" hangingPunct="0">
        <a:spcBef>
          <a:spcPct val="0"/>
        </a:spcBef>
        <a:spcAft>
          <a:spcPct val="0"/>
        </a:spcAft>
        <a:defRPr sz="4400">
          <a:solidFill>
            <a:schemeClr val="tx1"/>
          </a:solidFill>
          <a:latin typeface="Calibri" panose="020F0502020204030204" pitchFamily="34" charset="0"/>
        </a:defRPr>
      </a:lvl7pPr>
      <a:lvl8pPr marL="1371600" algn="ctr" rtl="0" eaLnBrk="0" fontAlgn="base" hangingPunct="0">
        <a:spcBef>
          <a:spcPct val="0"/>
        </a:spcBef>
        <a:spcAft>
          <a:spcPct val="0"/>
        </a:spcAft>
        <a:defRPr sz="4400">
          <a:solidFill>
            <a:schemeClr val="tx1"/>
          </a:solidFill>
          <a:latin typeface="Calibri" panose="020F0502020204030204" pitchFamily="34" charset="0"/>
        </a:defRPr>
      </a:lvl8pPr>
      <a:lvl9pPr marL="1828800" algn="ctr" rtl="0" eaLnBrk="0" fontAlgn="base" hangingPunct="0">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5.jpe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jpeg"/><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5.jpeg"/><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jpeg"/><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5.jpeg"/><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5.jpeg"/><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4.jpeg"/><Relationship Id="rId7"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5.jpeg"/><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5.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reeform 3"/>
          <p:cNvSpPr/>
          <p:nvPr/>
        </p:nvSpPr>
        <p:spPr>
          <a:xfrm>
            <a:off x="0" y="0"/>
            <a:ext cx="9144000" cy="6858000"/>
          </a:xfrm>
          <a:custGeom>
            <a:avLst/>
            <a:gdLst>
              <a:gd name="txL" fmla="*/ 0 w 9144000"/>
              <a:gd name="txT" fmla="*/ 0 h 6858000"/>
              <a:gd name="txR" fmla="*/ 9144000 w 9144000"/>
              <a:gd name="txB" fmla="*/ 6858000 h 6858000"/>
            </a:gdLst>
            <a:ahLst/>
            <a:cxnLst>
              <a:cxn ang="0">
                <a:pos x="0" y="6858000"/>
              </a:cxn>
              <a:cxn ang="0">
                <a:pos x="9144000" y="6858000"/>
              </a:cxn>
              <a:cxn ang="0">
                <a:pos x="9144000" y="0"/>
              </a:cxn>
              <a:cxn ang="0">
                <a:pos x="0" y="0"/>
              </a:cxn>
              <a:cxn ang="0">
                <a:pos x="0" y="6858000"/>
              </a:cxn>
            </a:cxnLst>
            <a:rect l="txL" t="txT" r="txR" b="txB"/>
            <a:pathLst>
              <a:path w="9144000" h="6858000">
                <a:moveTo>
                  <a:pt x="0" y="6858000"/>
                </a:moveTo>
                <a:lnTo>
                  <a:pt x="9144000" y="6858000"/>
                </a:lnTo>
                <a:lnTo>
                  <a:pt x="9144000" y="0"/>
                </a:lnTo>
                <a:lnTo>
                  <a:pt x="0" y="0"/>
                </a:lnTo>
                <a:lnTo>
                  <a:pt x="0" y="68580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2051" name="Freeform 3"/>
          <p:cNvSpPr/>
          <p:nvPr/>
        </p:nvSpPr>
        <p:spPr>
          <a:xfrm>
            <a:off x="0" y="2997200"/>
            <a:ext cx="2195513" cy="2663825"/>
          </a:xfrm>
          <a:custGeom>
            <a:avLst/>
            <a:gdLst>
              <a:gd name="txL" fmla="*/ 0 w 2195576"/>
              <a:gd name="txT" fmla="*/ 0 h 2663825"/>
              <a:gd name="txR" fmla="*/ 2195576 w 2195576"/>
              <a:gd name="txB" fmla="*/ 2663825 h 2663825"/>
            </a:gdLst>
            <a:ahLst/>
            <a:cxnLst>
              <a:cxn ang="0">
                <a:pos x="0" y="2663825"/>
              </a:cxn>
              <a:cxn ang="0">
                <a:pos x="0" y="1800227"/>
              </a:cxn>
              <a:cxn ang="0">
                <a:pos x="2195387" y="0"/>
              </a:cxn>
              <a:cxn ang="0">
                <a:pos x="2195387" y="144398"/>
              </a:cxn>
              <a:cxn ang="0">
                <a:pos x="0" y="2663825"/>
              </a:cxn>
            </a:cxnLst>
            <a:rect l="txL" t="txT" r="txR" b="txB"/>
            <a:pathLst>
              <a:path w="2195576" h="2663825">
                <a:moveTo>
                  <a:pt x="0" y="2663825"/>
                </a:moveTo>
                <a:lnTo>
                  <a:pt x="0" y="1800225"/>
                </a:lnTo>
                <a:lnTo>
                  <a:pt x="2195576" y="0"/>
                </a:lnTo>
                <a:lnTo>
                  <a:pt x="2195576" y="144398"/>
                </a:lnTo>
                <a:lnTo>
                  <a:pt x="0" y="2663825"/>
                </a:lnTo>
              </a:path>
            </a:pathLst>
          </a:custGeom>
          <a:solidFill>
            <a:srgbClr val="E0E0E0"/>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2052" name="Freeform 3"/>
          <p:cNvSpPr/>
          <p:nvPr/>
        </p:nvSpPr>
        <p:spPr>
          <a:xfrm>
            <a:off x="2557463" y="0"/>
            <a:ext cx="3022600" cy="6858000"/>
          </a:xfrm>
          <a:custGeom>
            <a:avLst/>
            <a:gdLst>
              <a:gd name="txL" fmla="*/ 0 w 3022600"/>
              <a:gd name="txT" fmla="*/ 0 h 6858000"/>
              <a:gd name="txR" fmla="*/ 3022600 w 3022600"/>
              <a:gd name="txB" fmla="*/ 6858000 h 6858000"/>
            </a:gdLst>
            <a:ahLst/>
            <a:cxnLst>
              <a:cxn ang="0">
                <a:pos x="3022600" y="0"/>
              </a:cxn>
              <a:cxn ang="0">
                <a:pos x="1870075" y="0"/>
              </a:cxn>
              <a:cxn ang="0">
                <a:pos x="0" y="2113788"/>
              </a:cxn>
              <a:cxn ang="0">
                <a:pos x="0" y="3071494"/>
              </a:cxn>
              <a:cxn ang="0">
                <a:pos x="790575" y="6858000"/>
              </a:cxn>
              <a:cxn ang="0">
                <a:pos x="1727200" y="6858000"/>
              </a:cxn>
              <a:cxn ang="0">
                <a:pos x="69850" y="3126612"/>
              </a:cxn>
              <a:cxn ang="0">
                <a:pos x="69850" y="2143760"/>
              </a:cxn>
              <a:cxn ang="0">
                <a:pos x="3022600" y="0"/>
              </a:cxn>
            </a:cxnLst>
            <a:rect l="txL" t="txT" r="txR" b="txB"/>
            <a:pathLst>
              <a:path w="3022600" h="6858000">
                <a:moveTo>
                  <a:pt x="3022600" y="0"/>
                </a:moveTo>
                <a:lnTo>
                  <a:pt x="1870075" y="0"/>
                </a:lnTo>
                <a:lnTo>
                  <a:pt x="0" y="2113788"/>
                </a:lnTo>
                <a:lnTo>
                  <a:pt x="0" y="3071495"/>
                </a:lnTo>
                <a:lnTo>
                  <a:pt x="790575" y="6858000"/>
                </a:lnTo>
                <a:lnTo>
                  <a:pt x="1727200" y="6858000"/>
                </a:lnTo>
                <a:lnTo>
                  <a:pt x="69850" y="3126613"/>
                </a:lnTo>
                <a:lnTo>
                  <a:pt x="69850" y="2143760"/>
                </a:lnTo>
                <a:lnTo>
                  <a:pt x="3022600" y="0"/>
                </a:lnTo>
              </a:path>
            </a:pathLst>
          </a:custGeom>
          <a:solidFill>
            <a:srgbClr val="D3D3D3"/>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2053" name="Freeform 3"/>
          <p:cNvSpPr/>
          <p:nvPr/>
        </p:nvSpPr>
        <p:spPr>
          <a:xfrm>
            <a:off x="2959100" y="0"/>
            <a:ext cx="2711450" cy="1873250"/>
          </a:xfrm>
          <a:custGeom>
            <a:avLst/>
            <a:gdLst>
              <a:gd name="txL" fmla="*/ 0 w 2711450"/>
              <a:gd name="txT" fmla="*/ 0 h 1873250"/>
              <a:gd name="txR" fmla="*/ 2711450 w 2711450"/>
              <a:gd name="txB" fmla="*/ 1873250 h 1873250"/>
            </a:gdLst>
            <a:ahLst/>
            <a:cxnLst>
              <a:cxn ang="0">
                <a:pos x="2711450" y="1523"/>
              </a:cxn>
              <a:cxn ang="0">
                <a:pos x="2189098" y="0"/>
              </a:cxn>
              <a:cxn ang="0">
                <a:pos x="0" y="1873250"/>
              </a:cxn>
              <a:cxn ang="0">
                <a:pos x="2711450" y="1523"/>
              </a:cxn>
            </a:cxnLst>
            <a:rect l="txL" t="txT" r="txR" b="txB"/>
            <a:pathLst>
              <a:path w="2711450" h="1873250">
                <a:moveTo>
                  <a:pt x="2711450" y="1523"/>
                </a:moveTo>
                <a:lnTo>
                  <a:pt x="2189098" y="0"/>
                </a:lnTo>
                <a:lnTo>
                  <a:pt x="0" y="1873250"/>
                </a:lnTo>
                <a:lnTo>
                  <a:pt x="2711450" y="1523"/>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2054" name="Freeform 3"/>
          <p:cNvSpPr/>
          <p:nvPr/>
        </p:nvSpPr>
        <p:spPr>
          <a:xfrm>
            <a:off x="2498725" y="0"/>
            <a:ext cx="6105525" cy="6858000"/>
          </a:xfrm>
          <a:custGeom>
            <a:avLst/>
            <a:gdLst>
              <a:gd name="txL" fmla="*/ 0 w 6105525"/>
              <a:gd name="txT" fmla="*/ 0 h 6858000"/>
              <a:gd name="txR" fmla="*/ 6105525 w 6105525"/>
              <a:gd name="txB" fmla="*/ 6858000 h 6858000"/>
            </a:gdLst>
            <a:ahLst/>
            <a:cxnLst>
              <a:cxn ang="0">
                <a:pos x="5818121" y="0"/>
              </a:cxn>
              <a:cxn ang="0">
                <a:pos x="3368674" y="0"/>
              </a:cxn>
              <a:cxn ang="0">
                <a:pos x="0" y="2109088"/>
              </a:cxn>
              <a:cxn ang="0">
                <a:pos x="0" y="3071494"/>
              </a:cxn>
              <a:cxn ang="0">
                <a:pos x="1928876" y="6858000"/>
              </a:cxn>
              <a:cxn ang="0">
                <a:pos x="3081272" y="6858000"/>
              </a:cxn>
              <a:cxn ang="0">
                <a:pos x="114300" y="2956432"/>
              </a:cxn>
              <a:cxn ang="0">
                <a:pos x="114300" y="2143760"/>
              </a:cxn>
              <a:cxn ang="0">
                <a:pos x="6105525" y="0"/>
              </a:cxn>
              <a:cxn ang="0">
                <a:pos x="3368674" y="0"/>
              </a:cxn>
              <a:cxn ang="0">
                <a:pos x="5818121" y="0"/>
              </a:cxn>
            </a:cxnLst>
            <a:rect l="txL" t="txT" r="txR" b="txB"/>
            <a:pathLst>
              <a:path w="6105525" h="6858000">
                <a:moveTo>
                  <a:pt x="5818123" y="0"/>
                </a:moveTo>
                <a:lnTo>
                  <a:pt x="3368675" y="0"/>
                </a:lnTo>
                <a:lnTo>
                  <a:pt x="0" y="2109089"/>
                </a:lnTo>
                <a:lnTo>
                  <a:pt x="0" y="3071495"/>
                </a:lnTo>
                <a:lnTo>
                  <a:pt x="1928876" y="6858000"/>
                </a:lnTo>
                <a:lnTo>
                  <a:pt x="3081273" y="6858000"/>
                </a:lnTo>
                <a:lnTo>
                  <a:pt x="114300" y="2956432"/>
                </a:lnTo>
                <a:lnTo>
                  <a:pt x="114300" y="2143760"/>
                </a:lnTo>
                <a:lnTo>
                  <a:pt x="6105525" y="0"/>
                </a:lnTo>
                <a:lnTo>
                  <a:pt x="3368675" y="0"/>
                </a:lnTo>
                <a:lnTo>
                  <a:pt x="5818123" y="0"/>
                </a:lnTo>
              </a:path>
            </a:pathLst>
          </a:custGeom>
          <a:solidFill>
            <a:srgbClr val="6FB9D7"/>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2055" name="Freeform 3"/>
          <p:cNvSpPr/>
          <p:nvPr/>
        </p:nvSpPr>
        <p:spPr>
          <a:xfrm>
            <a:off x="0" y="185738"/>
            <a:ext cx="2236788" cy="5984875"/>
          </a:xfrm>
          <a:custGeom>
            <a:avLst/>
            <a:gdLst>
              <a:gd name="txL" fmla="*/ 0 w 2236851"/>
              <a:gd name="txT" fmla="*/ 0 h 5984811"/>
              <a:gd name="txR" fmla="*/ 2236851 w 2236851"/>
              <a:gd name="txB" fmla="*/ 5984811 h 5984811"/>
            </a:gdLst>
            <a:ahLst/>
            <a:cxnLst>
              <a:cxn ang="0">
                <a:pos x="0" y="0"/>
              </a:cxn>
              <a:cxn ang="0">
                <a:pos x="2236662" y="1900235"/>
              </a:cxn>
              <a:cxn ang="0">
                <a:pos x="2236662" y="2955893"/>
              </a:cxn>
              <a:cxn ang="0">
                <a:pos x="0" y="5985003"/>
              </a:cxn>
              <a:cxn ang="0">
                <a:pos x="0" y="5194470"/>
              </a:cxn>
              <a:cxn ang="0">
                <a:pos x="2174946" y="2859116"/>
              </a:cxn>
              <a:cxn ang="0">
                <a:pos x="2174946" y="2019366"/>
              </a:cxn>
              <a:cxn ang="0">
                <a:pos x="9484" y="1527225"/>
              </a:cxn>
              <a:cxn ang="0">
                <a:pos x="0" y="0"/>
              </a:cxn>
            </a:cxnLst>
            <a:rect l="txL" t="txT" r="txR" b="txB"/>
            <a:pathLst>
              <a:path w="2236851" h="5984811">
                <a:moveTo>
                  <a:pt x="0" y="0"/>
                </a:moveTo>
                <a:lnTo>
                  <a:pt x="2236851" y="1900173"/>
                </a:lnTo>
                <a:lnTo>
                  <a:pt x="2236851" y="2955797"/>
                </a:lnTo>
                <a:lnTo>
                  <a:pt x="0" y="5984811"/>
                </a:lnTo>
                <a:lnTo>
                  <a:pt x="0" y="5194300"/>
                </a:lnTo>
                <a:lnTo>
                  <a:pt x="2175129" y="2859023"/>
                </a:lnTo>
                <a:lnTo>
                  <a:pt x="2175129" y="2019300"/>
                </a:lnTo>
                <a:lnTo>
                  <a:pt x="9484" y="1527175"/>
                </a:lnTo>
                <a:lnTo>
                  <a:pt x="0" y="0"/>
                </a:lnTo>
              </a:path>
            </a:pathLst>
          </a:custGeom>
          <a:solidFill>
            <a:srgbClr val="B3DC27"/>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2056" name="Freeform 3"/>
          <p:cNvSpPr/>
          <p:nvPr/>
        </p:nvSpPr>
        <p:spPr>
          <a:xfrm>
            <a:off x="2586038" y="-1587"/>
            <a:ext cx="6557962" cy="6859587"/>
          </a:xfrm>
          <a:custGeom>
            <a:avLst/>
            <a:gdLst>
              <a:gd name="txL" fmla="*/ 0 w 6557898"/>
              <a:gd name="txT" fmla="*/ 0 h 6861175"/>
              <a:gd name="txR" fmla="*/ 6557898 w 6557898"/>
              <a:gd name="txB" fmla="*/ 6861175 h 6861175"/>
            </a:gdLst>
            <a:ahLst/>
            <a:cxnLst>
              <a:cxn ang="0">
                <a:pos x="6558090" y="0"/>
              </a:cxn>
              <a:cxn ang="0">
                <a:pos x="6550090" y="779166"/>
              </a:cxn>
              <a:cxn ang="0">
                <a:pos x="87251" y="2214491"/>
              </a:cxn>
              <a:cxn ang="0">
                <a:pos x="87251" y="2922697"/>
              </a:cxn>
              <a:cxn ang="0">
                <a:pos x="5010171" y="6858004"/>
              </a:cxn>
              <a:cxn ang="0">
                <a:pos x="3281395" y="6858004"/>
              </a:cxn>
              <a:cxn ang="0">
                <a:pos x="0" y="2968395"/>
              </a:cxn>
              <a:cxn ang="0">
                <a:pos x="0" y="2137185"/>
              </a:cxn>
              <a:cxn ang="0">
                <a:pos x="5738918" y="0"/>
              </a:cxn>
              <a:cxn ang="0">
                <a:pos x="6558090" y="0"/>
              </a:cxn>
            </a:cxnLst>
            <a:rect l="txL" t="txT" r="txR" b="txB"/>
            <a:pathLst>
              <a:path w="6557898" h="6861175">
                <a:moveTo>
                  <a:pt x="6557898" y="0"/>
                </a:moveTo>
                <a:lnTo>
                  <a:pt x="6549897" y="779526"/>
                </a:lnTo>
                <a:lnTo>
                  <a:pt x="87248" y="2215514"/>
                </a:lnTo>
                <a:lnTo>
                  <a:pt x="87248" y="2924048"/>
                </a:lnTo>
                <a:lnTo>
                  <a:pt x="5010022" y="6861175"/>
                </a:lnTo>
                <a:lnTo>
                  <a:pt x="3281298" y="6861175"/>
                </a:lnTo>
                <a:lnTo>
                  <a:pt x="0" y="2969767"/>
                </a:lnTo>
                <a:lnTo>
                  <a:pt x="0" y="2138172"/>
                </a:lnTo>
                <a:lnTo>
                  <a:pt x="5738748" y="0"/>
                </a:lnTo>
                <a:lnTo>
                  <a:pt x="6557898" y="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2057" name="Freeform 3"/>
          <p:cNvSpPr/>
          <p:nvPr/>
        </p:nvSpPr>
        <p:spPr>
          <a:xfrm>
            <a:off x="2771775" y="-11112"/>
            <a:ext cx="5761038" cy="2071687"/>
          </a:xfrm>
          <a:custGeom>
            <a:avLst/>
            <a:gdLst>
              <a:gd name="txL" fmla="*/ 0 w 5761101"/>
              <a:gd name="txT" fmla="*/ 0 h 2073275"/>
              <a:gd name="txR" fmla="*/ 5761101 w 5761101"/>
              <a:gd name="txB" fmla="*/ 2073275 h 2073275"/>
            </a:gdLst>
            <a:ahLst/>
            <a:cxnLst>
              <a:cxn ang="0">
                <a:pos x="0" y="2070102"/>
              </a:cxn>
              <a:cxn ang="0">
                <a:pos x="4536924" y="0"/>
              </a:cxn>
              <a:cxn ang="0">
                <a:pos x="5760910" y="0"/>
              </a:cxn>
              <a:cxn ang="0">
                <a:pos x="0" y="2070102"/>
              </a:cxn>
            </a:cxnLst>
            <a:rect l="txL" t="txT" r="txR" b="txB"/>
            <a:pathLst>
              <a:path w="5761101" h="2073275">
                <a:moveTo>
                  <a:pt x="0" y="2073275"/>
                </a:moveTo>
                <a:lnTo>
                  <a:pt x="4537075" y="0"/>
                </a:lnTo>
                <a:lnTo>
                  <a:pt x="5761101" y="0"/>
                </a:lnTo>
                <a:lnTo>
                  <a:pt x="0" y="2073275"/>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2058" name="Freeform 3"/>
          <p:cNvSpPr/>
          <p:nvPr/>
        </p:nvSpPr>
        <p:spPr>
          <a:xfrm>
            <a:off x="0" y="1403350"/>
            <a:ext cx="2308225" cy="5265738"/>
          </a:xfrm>
          <a:custGeom>
            <a:avLst/>
            <a:gdLst>
              <a:gd name="txL" fmla="*/ 0 w 2308225"/>
              <a:gd name="txT" fmla="*/ 0 h 5265737"/>
              <a:gd name="txR" fmla="*/ 2308225 w 2308225"/>
              <a:gd name="txB" fmla="*/ 5265737 h 5265737"/>
            </a:gdLst>
            <a:ahLst/>
            <a:cxnLst>
              <a:cxn ang="0">
                <a:pos x="9485" y="0"/>
              </a:cxn>
              <a:cxn ang="0">
                <a:pos x="9485" y="1020698"/>
              </a:cxn>
              <a:cxn ang="0">
                <a:pos x="2229231" y="895350"/>
              </a:cxn>
              <a:cxn ang="0">
                <a:pos x="2229231" y="1665225"/>
              </a:cxn>
              <a:cxn ang="0">
                <a:pos x="0" y="4527550"/>
              </a:cxn>
              <a:cxn ang="0">
                <a:pos x="0" y="5265738"/>
              </a:cxn>
              <a:cxn ang="0">
                <a:pos x="2308225" y="1685927"/>
              </a:cxn>
              <a:cxn ang="0">
                <a:pos x="2308225" y="801623"/>
              </a:cxn>
              <a:cxn ang="0">
                <a:pos x="9485" y="0"/>
              </a:cxn>
            </a:cxnLst>
            <a:rect l="txL" t="txT" r="txR" b="txB"/>
            <a:pathLst>
              <a:path w="2308225" h="5265737">
                <a:moveTo>
                  <a:pt x="9485" y="0"/>
                </a:moveTo>
                <a:lnTo>
                  <a:pt x="9485" y="1020698"/>
                </a:lnTo>
                <a:lnTo>
                  <a:pt x="2229230" y="895350"/>
                </a:lnTo>
                <a:lnTo>
                  <a:pt x="2229230" y="1665223"/>
                </a:lnTo>
                <a:lnTo>
                  <a:pt x="0" y="4527550"/>
                </a:lnTo>
                <a:lnTo>
                  <a:pt x="0" y="5265737"/>
                </a:lnTo>
                <a:lnTo>
                  <a:pt x="2308225" y="1685925"/>
                </a:lnTo>
                <a:lnTo>
                  <a:pt x="2308225" y="801623"/>
                </a:lnTo>
                <a:lnTo>
                  <a:pt x="9485" y="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2059" name="Freeform 3"/>
          <p:cNvSpPr/>
          <p:nvPr/>
        </p:nvSpPr>
        <p:spPr>
          <a:xfrm>
            <a:off x="296863" y="690563"/>
            <a:ext cx="8515350" cy="5461000"/>
          </a:xfrm>
          <a:custGeom>
            <a:avLst/>
            <a:gdLst>
              <a:gd name="txL" fmla="*/ 0 w 8515350"/>
              <a:gd name="txT" fmla="*/ 0 h 5461000"/>
              <a:gd name="txR" fmla="*/ 8515350 w 8515350"/>
              <a:gd name="txB" fmla="*/ 5461000 h 5461000"/>
            </a:gdLst>
            <a:ahLst/>
            <a:cxnLst>
              <a:cxn ang="0">
                <a:pos x="6350" y="5454648"/>
              </a:cxn>
              <a:cxn ang="0">
                <a:pos x="8509006" y="5454648"/>
              </a:cxn>
              <a:cxn ang="0">
                <a:pos x="8509006" y="6350"/>
              </a:cxn>
              <a:cxn ang="0">
                <a:pos x="6350" y="6350"/>
              </a:cxn>
              <a:cxn ang="0">
                <a:pos x="6350" y="5454648"/>
              </a:cxn>
            </a:cxnLst>
            <a:rect l="txL" t="txT" r="txR" b="txB"/>
            <a:pathLst>
              <a:path w="8515350" h="5461000">
                <a:moveTo>
                  <a:pt x="6350" y="5454650"/>
                </a:moveTo>
                <a:lnTo>
                  <a:pt x="8509000" y="5454650"/>
                </a:lnTo>
                <a:lnTo>
                  <a:pt x="8509000" y="6350"/>
                </a:lnTo>
                <a:lnTo>
                  <a:pt x="6350" y="6350"/>
                </a:lnTo>
                <a:lnTo>
                  <a:pt x="6350" y="5454650"/>
                </a:lnTo>
              </a:path>
            </a:pathLst>
          </a:custGeom>
          <a:solidFill>
            <a:srgbClr val="000000">
              <a:alpha val="0"/>
            </a:srgbClr>
          </a:solidFill>
          <a:ln w="12700" cap="flat" cmpd="sng">
            <a:solidFill>
              <a:srgbClr val="000000"/>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pic>
        <p:nvPicPr>
          <p:cNvPr id="2060" name="Picture 3"/>
          <p:cNvPicPr>
            <a:picLocks noChangeAspect="1"/>
          </p:cNvPicPr>
          <p:nvPr/>
        </p:nvPicPr>
        <p:blipFill>
          <a:blip r:embed="rId2"/>
          <a:stretch>
            <a:fillRect/>
          </a:stretch>
        </p:blipFill>
        <p:spPr>
          <a:xfrm>
            <a:off x="0" y="0"/>
            <a:ext cx="9144000" cy="6858000"/>
          </a:xfrm>
          <a:prstGeom prst="rect">
            <a:avLst/>
          </a:prstGeom>
          <a:noFill/>
          <a:ln w="9525">
            <a:noFill/>
          </a:ln>
        </p:spPr>
      </p:pic>
      <p:pic>
        <p:nvPicPr>
          <p:cNvPr id="2061" name="Picture 3"/>
          <p:cNvPicPr>
            <a:picLocks noChangeAspect="1"/>
          </p:cNvPicPr>
          <p:nvPr/>
        </p:nvPicPr>
        <p:blipFill>
          <a:blip r:embed="rId2"/>
          <a:stretch>
            <a:fillRect/>
          </a:stretch>
        </p:blipFill>
        <p:spPr>
          <a:xfrm>
            <a:off x="-86358" y="24751"/>
            <a:ext cx="9144000" cy="6858000"/>
          </a:xfrm>
          <a:prstGeom prst="rect">
            <a:avLst/>
          </a:prstGeom>
          <a:noFill/>
          <a:ln w="9525">
            <a:noFill/>
          </a:ln>
        </p:spPr>
      </p:pic>
      <p:sp>
        <p:nvSpPr>
          <p:cNvPr id="2062" name="TextBox 1"/>
          <p:cNvSpPr txBox="1"/>
          <p:nvPr/>
        </p:nvSpPr>
        <p:spPr>
          <a:xfrm>
            <a:off x="8953500" y="88900"/>
            <a:ext cx="88900" cy="152400"/>
          </a:xfrm>
          <a:prstGeom prst="rect">
            <a:avLst/>
          </a:prstGeom>
          <a:noFill/>
          <a:ln w="9525">
            <a:noFill/>
          </a:ln>
        </p:spPr>
        <p:txBody>
          <a:bodyPr wrap="none" lIns="0" tIns="0" rIns="0">
            <a:spAutoFit/>
          </a:bodyPr>
          <a:lstStyle/>
          <a:p>
            <a:pPr eaLnBrk="1" hangingPunct="1">
              <a:lnSpc>
                <a:spcPts val="1200"/>
              </a:lnSpc>
              <a:buFont typeface="Arial" panose="020B0604020202020204" pitchFamily="34" charset="0"/>
            </a:pPr>
            <a:r>
              <a:rPr lang="en-US" altLang="zh-CN" sz="1400" dirty="0">
                <a:solidFill>
                  <a:srgbClr val="000000"/>
                </a:solidFill>
                <a:latin typeface="Times New Roman" panose="02020603050405020304" pitchFamily="18" charset="0"/>
                <a:ea typeface="Times New Roman" panose="02020603050405020304" pitchFamily="18" charset="0"/>
              </a:rPr>
              <a:t>1</a:t>
            </a:r>
          </a:p>
        </p:txBody>
      </p:sp>
      <p:sp>
        <p:nvSpPr>
          <p:cNvPr id="2063" name="TextBox 1"/>
          <p:cNvSpPr txBox="1"/>
          <p:nvPr/>
        </p:nvSpPr>
        <p:spPr>
          <a:xfrm>
            <a:off x="3276634" y="2070100"/>
            <a:ext cx="4164330" cy="1648460"/>
          </a:xfrm>
          <a:prstGeom prst="rect">
            <a:avLst/>
          </a:prstGeom>
          <a:noFill/>
          <a:ln w="9525">
            <a:noFill/>
          </a:ln>
        </p:spPr>
        <p:txBody>
          <a:bodyPr wrap="square" lIns="0" tIns="0" rIns="0">
            <a:spAutoFit/>
          </a:bodyPr>
          <a:lstStyle/>
          <a:p>
            <a:pPr eaLnBrk="1" hangingPunct="1">
              <a:lnSpc>
                <a:spcPts val="12500"/>
              </a:lnSpc>
              <a:buFont typeface="Arial" panose="020B0604020202020204" pitchFamily="34" charset="0"/>
            </a:pPr>
            <a:r>
              <a:rPr lang="zh-CN" altLang="en-US" sz="9600" b="1" dirty="0">
                <a:solidFill>
                  <a:srgbClr val="000000"/>
                </a:solidFill>
                <a:latin typeface="微软雅黑" panose="020B0503020204020204" pitchFamily="34" charset="-122"/>
                <a:ea typeface="微软雅黑" panose="020B0503020204020204" pitchFamily="34" charset="-122"/>
              </a:rPr>
              <a:t>博弈论</a:t>
            </a:r>
            <a:endParaRPr lang="en-US" altLang="zh-CN" sz="9600" b="1" dirty="0">
              <a:solidFill>
                <a:srgbClr val="000000"/>
              </a:solidFill>
              <a:latin typeface="微软雅黑" panose="020B0503020204020204" pitchFamily="34" charset="-122"/>
              <a:ea typeface="微软雅黑" panose="020B0503020204020204" pitchFamily="34" charset="-122"/>
            </a:endParaRPr>
          </a:p>
        </p:txBody>
      </p:sp>
      <p:sp>
        <p:nvSpPr>
          <p:cNvPr id="2064" name="TextBox 1"/>
          <p:cNvSpPr txBox="1"/>
          <p:nvPr/>
        </p:nvSpPr>
        <p:spPr>
          <a:xfrm>
            <a:off x="4805065" y="3612532"/>
            <a:ext cx="981038" cy="633379"/>
          </a:xfrm>
          <a:prstGeom prst="rect">
            <a:avLst/>
          </a:prstGeom>
          <a:noFill/>
          <a:ln w="9525">
            <a:noFill/>
          </a:ln>
        </p:spPr>
        <p:txBody>
          <a:bodyPr wrap="none" lIns="0" tIns="0" rIns="0">
            <a:spAutoFit/>
          </a:bodyPr>
          <a:lstStyle/>
          <a:p>
            <a:pPr defTabSz="0" eaLnBrk="1" hangingPunct="1">
              <a:lnSpc>
                <a:spcPts val="4900"/>
              </a:lnSpc>
              <a:buFont typeface="Arial" panose="020B0604020202020204" pitchFamily="34" charset="0"/>
              <a:tabLst>
                <a:tab pos="1955800" algn="l"/>
              </a:tabLst>
            </a:pPr>
            <a:r>
              <a:rPr lang="en-US" altLang="zh-CN" sz="3800" b="1" smtClean="0">
                <a:solidFill>
                  <a:srgbClr val="000000"/>
                </a:solidFill>
                <a:latin typeface="微软雅黑" panose="020B0503020204020204" pitchFamily="34" charset="-122"/>
                <a:ea typeface="微软雅黑" panose="020B0503020204020204" pitchFamily="34" charset="-122"/>
              </a:rPr>
              <a:t>wxy</a:t>
            </a:r>
            <a:endParaRPr lang="en-US" altLang="zh-CN" sz="3800"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reeform 3"/>
          <p:cNvSpPr/>
          <p:nvPr/>
        </p:nvSpPr>
        <p:spPr>
          <a:xfrm>
            <a:off x="0" y="0"/>
            <a:ext cx="9144000" cy="6858000"/>
          </a:xfrm>
          <a:custGeom>
            <a:avLst/>
            <a:gdLst>
              <a:gd name="txL" fmla="*/ 0 w 9144000"/>
              <a:gd name="txT" fmla="*/ 0 h 6858000"/>
              <a:gd name="txR" fmla="*/ 9144000 w 9144000"/>
              <a:gd name="txB" fmla="*/ 6858000 h 6858000"/>
            </a:gdLst>
            <a:ahLst/>
            <a:cxnLst>
              <a:cxn ang="0">
                <a:pos x="0" y="6858000"/>
              </a:cxn>
              <a:cxn ang="0">
                <a:pos x="9144000" y="6858000"/>
              </a:cxn>
              <a:cxn ang="0">
                <a:pos x="9144000" y="0"/>
              </a:cxn>
              <a:cxn ang="0">
                <a:pos x="0" y="0"/>
              </a:cxn>
              <a:cxn ang="0">
                <a:pos x="0" y="6858000"/>
              </a:cxn>
            </a:cxnLst>
            <a:rect l="txL" t="txT" r="txR" b="txB"/>
            <a:pathLst>
              <a:path w="9144000" h="6858000">
                <a:moveTo>
                  <a:pt x="0" y="6858000"/>
                </a:moveTo>
                <a:lnTo>
                  <a:pt x="9144000" y="6858000"/>
                </a:lnTo>
                <a:lnTo>
                  <a:pt x="9144000" y="0"/>
                </a:lnTo>
                <a:lnTo>
                  <a:pt x="0" y="0"/>
                </a:lnTo>
                <a:lnTo>
                  <a:pt x="0" y="68580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47" name="Freeform 3"/>
          <p:cNvSpPr/>
          <p:nvPr/>
        </p:nvSpPr>
        <p:spPr>
          <a:xfrm>
            <a:off x="7658100" y="0"/>
            <a:ext cx="1104900" cy="6848475"/>
          </a:xfrm>
          <a:custGeom>
            <a:avLst/>
            <a:gdLst>
              <a:gd name="txL" fmla="*/ 0 w 1104900"/>
              <a:gd name="txT" fmla="*/ 0 h 6848474"/>
              <a:gd name="txR" fmla="*/ 1104900 w 1104900"/>
              <a:gd name="txB" fmla="*/ 6848474 h 6848474"/>
            </a:gdLst>
            <a:ahLst/>
            <a:cxnLst>
              <a:cxn ang="0">
                <a:pos x="495300" y="0"/>
              </a:cxn>
              <a:cxn ang="0">
                <a:pos x="838200" y="704850"/>
              </a:cxn>
              <a:cxn ang="0">
                <a:pos x="1104900" y="1524002"/>
              </a:cxn>
              <a:cxn ang="0">
                <a:pos x="676275" y="6848479"/>
              </a:cxn>
              <a:cxn ang="0">
                <a:pos x="171450" y="6848479"/>
              </a:cxn>
              <a:cxn ang="0">
                <a:pos x="1028700" y="1524002"/>
              </a:cxn>
              <a:cxn ang="0">
                <a:pos x="723900" y="685800"/>
              </a:cxn>
              <a:cxn ang="0">
                <a:pos x="0" y="0"/>
              </a:cxn>
              <a:cxn ang="0">
                <a:pos x="495300" y="0"/>
              </a:cxn>
            </a:cxnLst>
            <a:rect l="txL" t="txT" r="txR" b="txB"/>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48" name="Freeform 3"/>
          <p:cNvSpPr/>
          <p:nvPr/>
        </p:nvSpPr>
        <p:spPr>
          <a:xfrm>
            <a:off x="1066800" y="0"/>
            <a:ext cx="7543800" cy="6858000"/>
          </a:xfrm>
          <a:custGeom>
            <a:avLst/>
            <a:gdLst>
              <a:gd name="txL" fmla="*/ 0 w 7543800"/>
              <a:gd name="txT" fmla="*/ 0 h 6858000"/>
              <a:gd name="txR" fmla="*/ 7543800 w 7543800"/>
              <a:gd name="txB" fmla="*/ 6858000 h 6858000"/>
            </a:gdLst>
            <a:ahLst/>
            <a:cxnLst>
              <a:cxn ang="0">
                <a:pos x="0" y="0"/>
              </a:cxn>
              <a:cxn ang="0">
                <a:pos x="2438400" y="0"/>
              </a:cxn>
              <a:cxn ang="0">
                <a:pos x="7286624" y="714375"/>
              </a:cxn>
              <a:cxn ang="0">
                <a:pos x="7543800" y="1543050"/>
              </a:cxn>
              <a:cxn ang="0">
                <a:pos x="5715000" y="6858000"/>
              </a:cxn>
              <a:cxn ang="0">
                <a:pos x="5257801" y="6858000"/>
              </a:cxn>
              <a:cxn ang="0">
                <a:pos x="7480300" y="1577975"/>
              </a:cxn>
              <a:cxn ang="0">
                <a:pos x="7172324" y="831850"/>
              </a:cxn>
              <a:cxn ang="0">
                <a:pos x="0" y="0"/>
              </a:cxn>
            </a:cxnLst>
            <a:rect l="txL" t="txT" r="txR" b="txB"/>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49" name="Freeform 3"/>
          <p:cNvSpPr/>
          <p:nvPr/>
        </p:nvSpPr>
        <p:spPr>
          <a:xfrm>
            <a:off x="5486400" y="1657350"/>
            <a:ext cx="2990850" cy="5200650"/>
          </a:xfrm>
          <a:custGeom>
            <a:avLst/>
            <a:gdLst>
              <a:gd name="txL" fmla="*/ 0 w 2990850"/>
              <a:gd name="txT" fmla="*/ 0 h 5200650"/>
              <a:gd name="txR" fmla="*/ 2990850 w 2990850"/>
              <a:gd name="txB" fmla="*/ 5200650 h 5200650"/>
            </a:gdLst>
            <a:ahLst/>
            <a:cxnLst>
              <a:cxn ang="0">
                <a:pos x="609600" y="5200650"/>
              </a:cxn>
              <a:cxn ang="0">
                <a:pos x="2990850" y="0"/>
              </a:cxn>
              <a:cxn ang="0">
                <a:pos x="0" y="5200650"/>
              </a:cxn>
              <a:cxn ang="0">
                <a:pos x="609600" y="5200650"/>
              </a:cxn>
            </a:cxnLst>
            <a:rect l="txL" t="txT" r="txR" b="txB"/>
            <a:pathLst>
              <a:path w="2990850" h="5200650">
                <a:moveTo>
                  <a:pt x="609600" y="5200650"/>
                </a:moveTo>
                <a:lnTo>
                  <a:pt x="2990850" y="0"/>
                </a:lnTo>
                <a:lnTo>
                  <a:pt x="0" y="5200650"/>
                </a:lnTo>
                <a:lnTo>
                  <a:pt x="609600" y="5200650"/>
                </a:lnTo>
              </a:path>
            </a:pathLst>
          </a:custGeom>
          <a:solidFill>
            <a:srgbClr val="E0E0E0"/>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50" name="Freeform 3"/>
          <p:cNvSpPr/>
          <p:nvPr/>
        </p:nvSpPr>
        <p:spPr>
          <a:xfrm>
            <a:off x="3429000" y="0"/>
            <a:ext cx="5172075" cy="6858000"/>
          </a:xfrm>
          <a:custGeom>
            <a:avLst/>
            <a:gdLst>
              <a:gd name="txL" fmla="*/ 0 w 5172075"/>
              <a:gd name="txT" fmla="*/ 0 h 6858000"/>
              <a:gd name="txR" fmla="*/ 5172075 w 5172075"/>
              <a:gd name="txB" fmla="*/ 6858000 h 6858000"/>
            </a:gdLst>
            <a:ahLst/>
            <a:cxnLst>
              <a:cxn ang="0">
                <a:pos x="0" y="0"/>
              </a:cxn>
              <a:cxn ang="0">
                <a:pos x="4892675" y="753998"/>
              </a:cxn>
              <a:cxn ang="0">
                <a:pos x="5095875" y="1485900"/>
              </a:cxn>
              <a:cxn ang="0">
                <a:pos x="2743204" y="6858000"/>
              </a:cxn>
              <a:cxn ang="0">
                <a:pos x="2971804" y="6858000"/>
              </a:cxn>
              <a:cxn ang="0">
                <a:pos x="5172075" y="1447800"/>
              </a:cxn>
              <a:cxn ang="0">
                <a:pos x="4953003" y="685800"/>
              </a:cxn>
              <a:cxn ang="0">
                <a:pos x="2057402" y="0"/>
              </a:cxn>
              <a:cxn ang="0">
                <a:pos x="0" y="0"/>
              </a:cxn>
            </a:cxnLst>
            <a:rect l="txL" t="txT" r="txR" b="txB"/>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51" name="Freeform 3"/>
          <p:cNvSpPr/>
          <p:nvPr/>
        </p:nvSpPr>
        <p:spPr>
          <a:xfrm>
            <a:off x="5562600" y="0"/>
            <a:ext cx="3267075" cy="6858000"/>
          </a:xfrm>
          <a:custGeom>
            <a:avLst/>
            <a:gdLst>
              <a:gd name="txL" fmla="*/ 0 w 3267075"/>
              <a:gd name="txT" fmla="*/ 0 h 6858000"/>
              <a:gd name="txR" fmla="*/ 3267075 w 3267075"/>
              <a:gd name="txB" fmla="*/ 6858000 h 6858000"/>
            </a:gdLst>
            <a:ahLst/>
            <a:cxnLst>
              <a:cxn ang="0">
                <a:pos x="0" y="0"/>
              </a:cxn>
              <a:cxn ang="0">
                <a:pos x="1676402" y="0"/>
              </a:cxn>
              <a:cxn ang="0">
                <a:pos x="2943225" y="638175"/>
              </a:cxn>
              <a:cxn ang="0">
                <a:pos x="3267075" y="1543050"/>
              </a:cxn>
              <a:cxn ang="0">
                <a:pos x="2057402" y="6858000"/>
              </a:cxn>
              <a:cxn ang="0">
                <a:pos x="1143002" y="6858000"/>
              </a:cxn>
              <a:cxn ang="0">
                <a:pos x="3048001" y="1447800"/>
              </a:cxn>
              <a:cxn ang="0">
                <a:pos x="2819401" y="685800"/>
              </a:cxn>
              <a:cxn ang="0">
                <a:pos x="0" y="0"/>
              </a:cxn>
            </a:cxnLst>
            <a:rect l="txL" t="txT" r="txR" b="txB"/>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52" name="Freeform 3"/>
          <p:cNvSpPr/>
          <p:nvPr/>
        </p:nvSpPr>
        <p:spPr>
          <a:xfrm>
            <a:off x="6694488" y="1676400"/>
            <a:ext cx="1828800" cy="5181600"/>
          </a:xfrm>
          <a:custGeom>
            <a:avLst/>
            <a:gdLst>
              <a:gd name="txL" fmla="*/ 0 w 1828800"/>
              <a:gd name="txT" fmla="*/ 0 h 5181600"/>
              <a:gd name="txR" fmla="*/ 1828800 w 1828800"/>
              <a:gd name="txB" fmla="*/ 5181600 h 5181600"/>
            </a:gdLst>
            <a:ahLst/>
            <a:cxnLst>
              <a:cxn ang="0">
                <a:pos x="0" y="5181600"/>
              </a:cxn>
              <a:cxn ang="0">
                <a:pos x="1828800" y="0"/>
              </a:cxn>
              <a:cxn ang="0">
                <a:pos x="152400" y="5181600"/>
              </a:cxn>
              <a:cxn ang="0">
                <a:pos x="0" y="5181600"/>
              </a:cxn>
            </a:cxnLst>
            <a:rect l="txL" t="txT" r="txR" b="txB"/>
            <a:pathLst>
              <a:path w="1828800" h="5181600">
                <a:moveTo>
                  <a:pt x="0" y="5181600"/>
                </a:moveTo>
                <a:lnTo>
                  <a:pt x="1828800" y="0"/>
                </a:lnTo>
                <a:lnTo>
                  <a:pt x="152400" y="5181600"/>
                </a:lnTo>
                <a:lnTo>
                  <a:pt x="0" y="5181600"/>
                </a:lnTo>
              </a:path>
            </a:pathLst>
          </a:custGeom>
          <a:solidFill>
            <a:srgbClr val="F93D17"/>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53"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54" name="Freeform 3"/>
          <p:cNvSpPr/>
          <p:nvPr/>
        </p:nvSpPr>
        <p:spPr>
          <a:xfrm>
            <a:off x="136525" y="758825"/>
            <a:ext cx="8870950" cy="5956300"/>
          </a:xfrm>
          <a:custGeom>
            <a:avLst/>
            <a:gdLst>
              <a:gd name="txL" fmla="*/ 0 w 8870950"/>
              <a:gd name="txT" fmla="*/ 0 h 5956300"/>
              <a:gd name="txR" fmla="*/ 8870950 w 8870950"/>
              <a:gd name="txB" fmla="*/ 5956300 h 5956300"/>
            </a:gdLst>
            <a:ahLst/>
            <a:cxnLst>
              <a:cxn ang="0">
                <a:pos x="6350" y="5949948"/>
              </a:cxn>
              <a:cxn ang="0">
                <a:pos x="8864606" y="5949948"/>
              </a:cxn>
              <a:cxn ang="0">
                <a:pos x="8864606" y="6350"/>
              </a:cxn>
              <a:cxn ang="0">
                <a:pos x="6350" y="6350"/>
              </a:cxn>
              <a:cxn ang="0">
                <a:pos x="6350" y="5949948"/>
              </a:cxn>
            </a:cxnLst>
            <a:rect l="txL" t="txT" r="txR" b="txB"/>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cap="flat" cmpd="sng">
            <a:solidFill>
              <a:srgbClr val="000000"/>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55"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56" name="Freeform 3"/>
          <p:cNvSpPr/>
          <p:nvPr/>
        </p:nvSpPr>
        <p:spPr>
          <a:xfrm>
            <a:off x="171450" y="776288"/>
            <a:ext cx="8870950" cy="5956300"/>
          </a:xfrm>
          <a:custGeom>
            <a:avLst/>
            <a:gdLst>
              <a:gd name="txL" fmla="*/ 0 w 8870950"/>
              <a:gd name="txT" fmla="*/ 0 h 5956300"/>
              <a:gd name="txR" fmla="*/ 8870950 w 8870950"/>
              <a:gd name="txB" fmla="*/ 5956300 h 5956300"/>
            </a:gdLst>
            <a:ahLst/>
            <a:cxnLst>
              <a:cxn ang="0">
                <a:pos x="6350" y="5949948"/>
              </a:cxn>
              <a:cxn ang="0">
                <a:pos x="8864606" y="5949948"/>
              </a:cxn>
              <a:cxn ang="0">
                <a:pos x="8864606" y="6350"/>
              </a:cxn>
              <a:cxn ang="0">
                <a:pos x="6350" y="6350"/>
              </a:cxn>
              <a:cxn ang="0">
                <a:pos x="6350" y="5949948"/>
              </a:cxn>
            </a:cxnLst>
            <a:rect l="txL" t="txT" r="txR" b="txB"/>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cap="flat" cmpd="sng">
            <a:solidFill>
              <a:srgbClr val="808080"/>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57" name="Freeform 3"/>
          <p:cNvSpPr/>
          <p:nvPr/>
        </p:nvSpPr>
        <p:spPr>
          <a:xfrm>
            <a:off x="381000" y="676275"/>
            <a:ext cx="6248400" cy="152400"/>
          </a:xfrm>
          <a:custGeom>
            <a:avLst/>
            <a:gdLst>
              <a:gd name="txL" fmla="*/ 0 w 6248400"/>
              <a:gd name="txT" fmla="*/ 0 h 152400"/>
              <a:gd name="txR" fmla="*/ 6248400 w 6248400"/>
              <a:gd name="txB" fmla="*/ 152400 h 152400"/>
            </a:gdLst>
            <a:ahLst/>
            <a:cxnLst>
              <a:cxn ang="0">
                <a:pos x="0" y="152400"/>
              </a:cxn>
              <a:cxn ang="0">
                <a:pos x="6248400" y="152400"/>
              </a:cxn>
              <a:cxn ang="0">
                <a:pos x="6248400" y="0"/>
              </a:cxn>
              <a:cxn ang="0">
                <a:pos x="0" y="0"/>
              </a:cxn>
              <a:cxn ang="0">
                <a:pos x="0" y="152400"/>
              </a:cxn>
            </a:cxnLst>
            <a:rect l="txL" t="txT" r="txR" b="txB"/>
            <a:pathLst>
              <a:path w="6248400" h="152400">
                <a:moveTo>
                  <a:pt x="0" y="152400"/>
                </a:moveTo>
                <a:lnTo>
                  <a:pt x="6248400" y="152400"/>
                </a:lnTo>
                <a:lnTo>
                  <a:pt x="6248400" y="0"/>
                </a:lnTo>
                <a:lnTo>
                  <a:pt x="0" y="0"/>
                </a:lnTo>
                <a:lnTo>
                  <a:pt x="0" y="1524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pic>
        <p:nvPicPr>
          <p:cNvPr id="6158" name="Picture 3"/>
          <p:cNvPicPr>
            <a:picLocks noChangeAspect="1"/>
          </p:cNvPicPr>
          <p:nvPr/>
        </p:nvPicPr>
        <p:blipFill>
          <a:blip r:embed="rId2"/>
          <a:stretch>
            <a:fillRect/>
          </a:stretch>
        </p:blipFill>
        <p:spPr>
          <a:xfrm>
            <a:off x="482600" y="571500"/>
            <a:ext cx="406400" cy="393700"/>
          </a:xfrm>
          <a:prstGeom prst="rect">
            <a:avLst/>
          </a:prstGeom>
          <a:noFill/>
          <a:ln w="9525">
            <a:noFill/>
          </a:ln>
        </p:spPr>
      </p:pic>
      <p:pic>
        <p:nvPicPr>
          <p:cNvPr id="6159" name="Picture 3"/>
          <p:cNvPicPr>
            <a:picLocks noChangeAspect="1"/>
          </p:cNvPicPr>
          <p:nvPr/>
        </p:nvPicPr>
        <p:blipFill>
          <a:blip r:embed="rId3"/>
          <a:stretch>
            <a:fillRect/>
          </a:stretch>
        </p:blipFill>
        <p:spPr>
          <a:xfrm>
            <a:off x="5422900" y="6019800"/>
            <a:ext cx="2273300" cy="685800"/>
          </a:xfrm>
          <a:prstGeom prst="rect">
            <a:avLst/>
          </a:prstGeom>
          <a:noFill/>
          <a:ln w="9525">
            <a:noFill/>
          </a:ln>
        </p:spPr>
      </p:pic>
      <p:pic>
        <p:nvPicPr>
          <p:cNvPr id="6160" name="Picture 3"/>
          <p:cNvPicPr>
            <a:picLocks noChangeAspect="1"/>
          </p:cNvPicPr>
          <p:nvPr/>
        </p:nvPicPr>
        <p:blipFill>
          <a:blip r:embed="rId4"/>
          <a:stretch>
            <a:fillRect/>
          </a:stretch>
        </p:blipFill>
        <p:spPr>
          <a:xfrm>
            <a:off x="8369300" y="0"/>
            <a:ext cx="774700" cy="1143000"/>
          </a:xfrm>
          <a:prstGeom prst="rect">
            <a:avLst/>
          </a:prstGeom>
          <a:noFill/>
          <a:ln w="9525">
            <a:noFill/>
          </a:ln>
        </p:spPr>
      </p:pic>
      <p:pic>
        <p:nvPicPr>
          <p:cNvPr id="6161" name="Picture 3"/>
          <p:cNvPicPr>
            <a:picLocks noChangeAspect="1"/>
          </p:cNvPicPr>
          <p:nvPr/>
        </p:nvPicPr>
        <p:blipFill>
          <a:blip r:embed="rId5"/>
          <a:stretch>
            <a:fillRect/>
          </a:stretch>
        </p:blipFill>
        <p:spPr>
          <a:xfrm>
            <a:off x="7708900" y="5651500"/>
            <a:ext cx="1257300" cy="952500"/>
          </a:xfrm>
          <a:prstGeom prst="rect">
            <a:avLst/>
          </a:prstGeom>
          <a:noFill/>
          <a:ln w="9525">
            <a:noFill/>
          </a:ln>
        </p:spPr>
      </p:pic>
      <p:sp>
        <p:nvSpPr>
          <p:cNvPr id="6162" name="TextBox 1"/>
          <p:cNvSpPr txBox="1"/>
          <p:nvPr/>
        </p:nvSpPr>
        <p:spPr>
          <a:xfrm>
            <a:off x="8953500" y="88900"/>
            <a:ext cx="88900" cy="152400"/>
          </a:xfrm>
          <a:prstGeom prst="rect">
            <a:avLst/>
          </a:prstGeom>
          <a:noFill/>
          <a:ln w="9525">
            <a:noFill/>
          </a:ln>
        </p:spPr>
        <p:txBody>
          <a:bodyPr wrap="none" lIns="0" tIns="0" rIns="0">
            <a:spAutoFit/>
          </a:bodyPr>
          <a:lstStyle/>
          <a:p>
            <a:pPr marL="0" marR="0" lvl="0" indent="0" algn="l" defTabSz="914400" eaLnBrk="1" fontAlgn="base" latinLnBrk="0" hangingPunct="1">
              <a:lnSpc>
                <a:spcPts val="1200"/>
              </a:lnSpc>
              <a:spcBef>
                <a:spcPct val="0"/>
              </a:spcBef>
              <a:spcAft>
                <a:spcPct val="0"/>
              </a:spcAft>
              <a:buClrTx/>
              <a:buSzTx/>
              <a:buFont typeface="Arial" panose="020B0604020202020204" pitchFamily="34" charset="0"/>
              <a:buNone/>
              <a:tabLst/>
              <a:defRPr/>
            </a:pPr>
            <a:r>
              <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rPr>
              <a:t>6</a:t>
            </a:r>
          </a:p>
        </p:txBody>
      </p:sp>
      <p:sp>
        <p:nvSpPr>
          <p:cNvPr id="6163" name="TextBox 1"/>
          <p:cNvSpPr txBox="1"/>
          <p:nvPr/>
        </p:nvSpPr>
        <p:spPr>
          <a:xfrm>
            <a:off x="990600" y="927100"/>
            <a:ext cx="1930400" cy="673735"/>
          </a:xfrm>
          <a:prstGeom prst="rect">
            <a:avLst/>
          </a:prstGeom>
          <a:noFill/>
          <a:ln w="9525">
            <a:noFill/>
          </a:ln>
        </p:spPr>
        <p:txBody>
          <a:bodyPr wrap="none" lIns="0" tIns="0" rIns="0">
            <a:spAutoFit/>
          </a:bodyPr>
          <a:lstStyle/>
          <a:p>
            <a:pPr marL="0" marR="0" lvl="0" indent="0" algn="l" defTabSz="914400" eaLnBrk="1" fontAlgn="base" latinLnBrk="0" hangingPunct="1">
              <a:lnSpc>
                <a:spcPts val="4900"/>
              </a:lnSpc>
              <a:spcBef>
                <a:spcPct val="0"/>
              </a:spcBef>
              <a:spcAft>
                <a:spcPct val="0"/>
              </a:spcAft>
              <a:buClrTx/>
              <a:buSzTx/>
              <a:buFont typeface="Arial" panose="020B0604020202020204" pitchFamily="34" charset="0"/>
              <a:buNone/>
              <a:tabLst/>
              <a:defRPr/>
            </a:pPr>
            <a:r>
              <a:rPr kumimoji="0" lang="zh-CN" altLang="en-US" sz="3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巴什博弈</a:t>
            </a:r>
          </a:p>
        </p:txBody>
      </p:sp>
      <p:sp>
        <p:nvSpPr>
          <p:cNvPr id="2" name="文本框 1"/>
          <p:cNvSpPr txBox="1"/>
          <p:nvPr/>
        </p:nvSpPr>
        <p:spPr>
          <a:xfrm>
            <a:off x="1133475" y="1676400"/>
            <a:ext cx="6029325" cy="830997"/>
          </a:xfrm>
          <a:prstGeom prst="rect">
            <a:avLst/>
          </a:prstGeom>
          <a:noFill/>
        </p:spPr>
        <p:txBody>
          <a:bodyPr wrap="square" rtlCol="0">
            <a:spAutoFit/>
          </a:bodyPr>
          <a:lstStyle/>
          <a:p>
            <a:r>
              <a:rPr lang="zh-CN" altLang="en-US" sz="2400"/>
              <a:t/>
            </a:r>
            <a:br>
              <a:rPr lang="zh-CN" altLang="en-US" sz="2400"/>
            </a:b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4" name="文本框 3"/>
          <p:cNvSpPr txBox="1"/>
          <p:nvPr/>
        </p:nvSpPr>
        <p:spPr>
          <a:xfrm>
            <a:off x="972185" y="4535606"/>
            <a:ext cx="7199630" cy="400110"/>
          </a:xfrm>
          <a:prstGeom prst="rect">
            <a:avLst/>
          </a:prstGeom>
          <a:noFill/>
        </p:spPr>
        <p:txBody>
          <a:bodyPr wrap="square" rtlCol="0">
            <a:spAutoFit/>
          </a:bodyPr>
          <a:lstStyle/>
          <a:p>
            <a:pPr marL="0" marR="0" lvl="0" indent="0" algn="l" defTabSz="91440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注意</a:t>
            </a:r>
            <a:r>
              <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rPr>
              <a:t>到当前价格和目标价格的差相当于巴什博弈的当前石子</a:t>
            </a:r>
            <a:r>
              <a:rPr kumimoji="0" lang="zh-CN" altLang="en-US"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数</a:t>
            </a:r>
            <a:endPar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pic>
        <p:nvPicPr>
          <p:cNvPr id="3" name="图片 2"/>
          <p:cNvPicPr>
            <a:picLocks noChangeAspect="1"/>
          </p:cNvPicPr>
          <p:nvPr/>
        </p:nvPicPr>
        <p:blipFill>
          <a:blip r:embed="rId6"/>
          <a:stretch>
            <a:fillRect/>
          </a:stretch>
        </p:blipFill>
        <p:spPr>
          <a:xfrm>
            <a:off x="1067410" y="1563836"/>
            <a:ext cx="4752975" cy="2343150"/>
          </a:xfrm>
          <a:prstGeom prst="rect">
            <a:avLst/>
          </a:prstGeom>
        </p:spPr>
      </p:pic>
    </p:spTree>
    <p:extLst>
      <p:ext uri="{BB962C8B-B14F-4D97-AF65-F5344CB8AC3E}">
        <p14:creationId xmlns:p14="http://schemas.microsoft.com/office/powerpoint/2010/main" val="12037667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reeform 3"/>
          <p:cNvSpPr/>
          <p:nvPr/>
        </p:nvSpPr>
        <p:spPr>
          <a:xfrm>
            <a:off x="0" y="0"/>
            <a:ext cx="9144000" cy="6858000"/>
          </a:xfrm>
          <a:custGeom>
            <a:avLst/>
            <a:gdLst>
              <a:gd name="txL" fmla="*/ 0 w 9144000"/>
              <a:gd name="txT" fmla="*/ 0 h 6858000"/>
              <a:gd name="txR" fmla="*/ 9144000 w 9144000"/>
              <a:gd name="txB" fmla="*/ 6858000 h 6858000"/>
            </a:gdLst>
            <a:ahLst/>
            <a:cxnLst>
              <a:cxn ang="0">
                <a:pos x="0" y="6858000"/>
              </a:cxn>
              <a:cxn ang="0">
                <a:pos x="9144000" y="6858000"/>
              </a:cxn>
              <a:cxn ang="0">
                <a:pos x="9144000" y="0"/>
              </a:cxn>
              <a:cxn ang="0">
                <a:pos x="0" y="0"/>
              </a:cxn>
              <a:cxn ang="0">
                <a:pos x="0" y="6858000"/>
              </a:cxn>
            </a:cxnLst>
            <a:rect l="txL" t="txT" r="txR" b="txB"/>
            <a:pathLst>
              <a:path w="9144000" h="6858000">
                <a:moveTo>
                  <a:pt x="0" y="6858000"/>
                </a:moveTo>
                <a:lnTo>
                  <a:pt x="9144000" y="6858000"/>
                </a:lnTo>
                <a:lnTo>
                  <a:pt x="9144000" y="0"/>
                </a:lnTo>
                <a:lnTo>
                  <a:pt x="0" y="0"/>
                </a:lnTo>
                <a:lnTo>
                  <a:pt x="0" y="68580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1" name="Freeform 3"/>
          <p:cNvSpPr/>
          <p:nvPr/>
        </p:nvSpPr>
        <p:spPr>
          <a:xfrm>
            <a:off x="7658100" y="0"/>
            <a:ext cx="1104900" cy="6848475"/>
          </a:xfrm>
          <a:custGeom>
            <a:avLst/>
            <a:gdLst>
              <a:gd name="txL" fmla="*/ 0 w 1104900"/>
              <a:gd name="txT" fmla="*/ 0 h 6848474"/>
              <a:gd name="txR" fmla="*/ 1104900 w 1104900"/>
              <a:gd name="txB" fmla="*/ 6848474 h 6848474"/>
            </a:gdLst>
            <a:ahLst/>
            <a:cxnLst>
              <a:cxn ang="0">
                <a:pos x="495300" y="0"/>
              </a:cxn>
              <a:cxn ang="0">
                <a:pos x="838200" y="704850"/>
              </a:cxn>
              <a:cxn ang="0">
                <a:pos x="1104900" y="1524002"/>
              </a:cxn>
              <a:cxn ang="0">
                <a:pos x="676275" y="6848479"/>
              </a:cxn>
              <a:cxn ang="0">
                <a:pos x="171450" y="6848479"/>
              </a:cxn>
              <a:cxn ang="0">
                <a:pos x="1028700" y="1524002"/>
              </a:cxn>
              <a:cxn ang="0">
                <a:pos x="723900" y="685800"/>
              </a:cxn>
              <a:cxn ang="0">
                <a:pos x="0" y="0"/>
              </a:cxn>
              <a:cxn ang="0">
                <a:pos x="495300" y="0"/>
              </a:cxn>
            </a:cxnLst>
            <a:rect l="txL" t="txT" r="txR" b="txB"/>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2" name="Freeform 3"/>
          <p:cNvSpPr/>
          <p:nvPr/>
        </p:nvSpPr>
        <p:spPr>
          <a:xfrm>
            <a:off x="1066800" y="0"/>
            <a:ext cx="7543800" cy="6858000"/>
          </a:xfrm>
          <a:custGeom>
            <a:avLst/>
            <a:gdLst>
              <a:gd name="txL" fmla="*/ 0 w 7543800"/>
              <a:gd name="txT" fmla="*/ 0 h 6858000"/>
              <a:gd name="txR" fmla="*/ 7543800 w 7543800"/>
              <a:gd name="txB" fmla="*/ 6858000 h 6858000"/>
            </a:gdLst>
            <a:ahLst/>
            <a:cxnLst>
              <a:cxn ang="0">
                <a:pos x="0" y="0"/>
              </a:cxn>
              <a:cxn ang="0">
                <a:pos x="2438400" y="0"/>
              </a:cxn>
              <a:cxn ang="0">
                <a:pos x="7286624" y="714375"/>
              </a:cxn>
              <a:cxn ang="0">
                <a:pos x="7543800" y="1543050"/>
              </a:cxn>
              <a:cxn ang="0">
                <a:pos x="5715000" y="6858000"/>
              </a:cxn>
              <a:cxn ang="0">
                <a:pos x="5257801" y="6858000"/>
              </a:cxn>
              <a:cxn ang="0">
                <a:pos x="7480300" y="1577975"/>
              </a:cxn>
              <a:cxn ang="0">
                <a:pos x="7172324" y="831850"/>
              </a:cxn>
              <a:cxn ang="0">
                <a:pos x="0" y="0"/>
              </a:cxn>
            </a:cxnLst>
            <a:rect l="txL" t="txT" r="txR" b="txB"/>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3" name="Freeform 3"/>
          <p:cNvSpPr/>
          <p:nvPr/>
        </p:nvSpPr>
        <p:spPr>
          <a:xfrm>
            <a:off x="5486400" y="1657350"/>
            <a:ext cx="2990850" cy="5200650"/>
          </a:xfrm>
          <a:custGeom>
            <a:avLst/>
            <a:gdLst>
              <a:gd name="txL" fmla="*/ 0 w 2990850"/>
              <a:gd name="txT" fmla="*/ 0 h 5200650"/>
              <a:gd name="txR" fmla="*/ 2990850 w 2990850"/>
              <a:gd name="txB" fmla="*/ 5200650 h 5200650"/>
            </a:gdLst>
            <a:ahLst/>
            <a:cxnLst>
              <a:cxn ang="0">
                <a:pos x="609600" y="5200650"/>
              </a:cxn>
              <a:cxn ang="0">
                <a:pos x="2990850" y="0"/>
              </a:cxn>
              <a:cxn ang="0">
                <a:pos x="0" y="5200650"/>
              </a:cxn>
              <a:cxn ang="0">
                <a:pos x="609600" y="5200650"/>
              </a:cxn>
            </a:cxnLst>
            <a:rect l="txL" t="txT" r="txR" b="txB"/>
            <a:pathLst>
              <a:path w="2990850" h="5200650">
                <a:moveTo>
                  <a:pt x="609600" y="5200650"/>
                </a:moveTo>
                <a:lnTo>
                  <a:pt x="2990850" y="0"/>
                </a:lnTo>
                <a:lnTo>
                  <a:pt x="0" y="5200650"/>
                </a:lnTo>
                <a:lnTo>
                  <a:pt x="609600" y="5200650"/>
                </a:lnTo>
              </a:path>
            </a:pathLst>
          </a:custGeom>
          <a:solidFill>
            <a:srgbClr val="E0E0E0"/>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4" name="Freeform 3"/>
          <p:cNvSpPr/>
          <p:nvPr/>
        </p:nvSpPr>
        <p:spPr>
          <a:xfrm>
            <a:off x="3429000" y="0"/>
            <a:ext cx="5172075" cy="6858000"/>
          </a:xfrm>
          <a:custGeom>
            <a:avLst/>
            <a:gdLst>
              <a:gd name="txL" fmla="*/ 0 w 5172075"/>
              <a:gd name="txT" fmla="*/ 0 h 6858000"/>
              <a:gd name="txR" fmla="*/ 5172075 w 5172075"/>
              <a:gd name="txB" fmla="*/ 6858000 h 6858000"/>
            </a:gdLst>
            <a:ahLst/>
            <a:cxnLst>
              <a:cxn ang="0">
                <a:pos x="0" y="0"/>
              </a:cxn>
              <a:cxn ang="0">
                <a:pos x="4892675" y="753998"/>
              </a:cxn>
              <a:cxn ang="0">
                <a:pos x="5095875" y="1485900"/>
              </a:cxn>
              <a:cxn ang="0">
                <a:pos x="2743204" y="6858000"/>
              </a:cxn>
              <a:cxn ang="0">
                <a:pos x="2971804" y="6858000"/>
              </a:cxn>
              <a:cxn ang="0">
                <a:pos x="5172075" y="1447800"/>
              </a:cxn>
              <a:cxn ang="0">
                <a:pos x="4953003" y="685800"/>
              </a:cxn>
              <a:cxn ang="0">
                <a:pos x="2057402" y="0"/>
              </a:cxn>
              <a:cxn ang="0">
                <a:pos x="0" y="0"/>
              </a:cxn>
            </a:cxnLst>
            <a:rect l="txL" t="txT" r="txR" b="txB"/>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5" name="Freeform 3"/>
          <p:cNvSpPr/>
          <p:nvPr/>
        </p:nvSpPr>
        <p:spPr>
          <a:xfrm>
            <a:off x="5562600" y="0"/>
            <a:ext cx="3267075" cy="6858000"/>
          </a:xfrm>
          <a:custGeom>
            <a:avLst/>
            <a:gdLst>
              <a:gd name="txL" fmla="*/ 0 w 3267075"/>
              <a:gd name="txT" fmla="*/ 0 h 6858000"/>
              <a:gd name="txR" fmla="*/ 3267075 w 3267075"/>
              <a:gd name="txB" fmla="*/ 6858000 h 6858000"/>
            </a:gdLst>
            <a:ahLst/>
            <a:cxnLst>
              <a:cxn ang="0">
                <a:pos x="0" y="0"/>
              </a:cxn>
              <a:cxn ang="0">
                <a:pos x="1676402" y="0"/>
              </a:cxn>
              <a:cxn ang="0">
                <a:pos x="2943225" y="638175"/>
              </a:cxn>
              <a:cxn ang="0">
                <a:pos x="3267075" y="1543050"/>
              </a:cxn>
              <a:cxn ang="0">
                <a:pos x="2057402" y="6858000"/>
              </a:cxn>
              <a:cxn ang="0">
                <a:pos x="1143002" y="6858000"/>
              </a:cxn>
              <a:cxn ang="0">
                <a:pos x="3048001" y="1447800"/>
              </a:cxn>
              <a:cxn ang="0">
                <a:pos x="2819401" y="685800"/>
              </a:cxn>
              <a:cxn ang="0">
                <a:pos x="0" y="0"/>
              </a:cxn>
            </a:cxnLst>
            <a:rect l="txL" t="txT" r="txR" b="txB"/>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6" name="Freeform 3"/>
          <p:cNvSpPr/>
          <p:nvPr/>
        </p:nvSpPr>
        <p:spPr>
          <a:xfrm>
            <a:off x="6694488" y="1676400"/>
            <a:ext cx="1828800" cy="5181600"/>
          </a:xfrm>
          <a:custGeom>
            <a:avLst/>
            <a:gdLst>
              <a:gd name="txL" fmla="*/ 0 w 1828800"/>
              <a:gd name="txT" fmla="*/ 0 h 5181600"/>
              <a:gd name="txR" fmla="*/ 1828800 w 1828800"/>
              <a:gd name="txB" fmla="*/ 5181600 h 5181600"/>
            </a:gdLst>
            <a:ahLst/>
            <a:cxnLst>
              <a:cxn ang="0">
                <a:pos x="0" y="5181600"/>
              </a:cxn>
              <a:cxn ang="0">
                <a:pos x="1828800" y="0"/>
              </a:cxn>
              <a:cxn ang="0">
                <a:pos x="152400" y="5181600"/>
              </a:cxn>
              <a:cxn ang="0">
                <a:pos x="0" y="5181600"/>
              </a:cxn>
            </a:cxnLst>
            <a:rect l="txL" t="txT" r="txR" b="txB"/>
            <a:pathLst>
              <a:path w="1828800" h="5181600">
                <a:moveTo>
                  <a:pt x="0" y="5181600"/>
                </a:moveTo>
                <a:lnTo>
                  <a:pt x="1828800" y="0"/>
                </a:lnTo>
                <a:lnTo>
                  <a:pt x="152400" y="5181600"/>
                </a:lnTo>
                <a:lnTo>
                  <a:pt x="0" y="5181600"/>
                </a:lnTo>
              </a:path>
            </a:pathLst>
          </a:custGeom>
          <a:solidFill>
            <a:srgbClr val="F93D17"/>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7"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8" name="Freeform 3"/>
          <p:cNvSpPr/>
          <p:nvPr/>
        </p:nvSpPr>
        <p:spPr>
          <a:xfrm>
            <a:off x="136525" y="758825"/>
            <a:ext cx="8870950" cy="5956300"/>
          </a:xfrm>
          <a:custGeom>
            <a:avLst/>
            <a:gdLst>
              <a:gd name="txL" fmla="*/ 0 w 8870950"/>
              <a:gd name="txT" fmla="*/ 0 h 5956300"/>
              <a:gd name="txR" fmla="*/ 8870950 w 8870950"/>
              <a:gd name="txB" fmla="*/ 5956300 h 5956300"/>
            </a:gdLst>
            <a:ahLst/>
            <a:cxnLst>
              <a:cxn ang="0">
                <a:pos x="6350" y="5949948"/>
              </a:cxn>
              <a:cxn ang="0">
                <a:pos x="8864606" y="5949948"/>
              </a:cxn>
              <a:cxn ang="0">
                <a:pos x="8864606" y="6350"/>
              </a:cxn>
              <a:cxn ang="0">
                <a:pos x="6350" y="6350"/>
              </a:cxn>
              <a:cxn ang="0">
                <a:pos x="6350" y="5949948"/>
              </a:cxn>
            </a:cxnLst>
            <a:rect l="txL" t="txT" r="txR" b="txB"/>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cap="flat" cmpd="sng">
            <a:solidFill>
              <a:srgbClr val="000000"/>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9"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80" name="Freeform 3"/>
          <p:cNvSpPr/>
          <p:nvPr/>
        </p:nvSpPr>
        <p:spPr>
          <a:xfrm>
            <a:off x="136525" y="758825"/>
            <a:ext cx="8870950" cy="5956300"/>
          </a:xfrm>
          <a:custGeom>
            <a:avLst/>
            <a:gdLst>
              <a:gd name="txL" fmla="*/ 0 w 8870950"/>
              <a:gd name="txT" fmla="*/ 0 h 5956300"/>
              <a:gd name="txR" fmla="*/ 8870950 w 8870950"/>
              <a:gd name="txB" fmla="*/ 5956300 h 5956300"/>
            </a:gdLst>
            <a:ahLst/>
            <a:cxnLst>
              <a:cxn ang="0">
                <a:pos x="6350" y="5949948"/>
              </a:cxn>
              <a:cxn ang="0">
                <a:pos x="8864606" y="5949948"/>
              </a:cxn>
              <a:cxn ang="0">
                <a:pos x="8864606" y="6350"/>
              </a:cxn>
              <a:cxn ang="0">
                <a:pos x="6350" y="6350"/>
              </a:cxn>
              <a:cxn ang="0">
                <a:pos x="6350" y="5949948"/>
              </a:cxn>
            </a:cxnLst>
            <a:rect l="txL" t="txT" r="txR" b="txB"/>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cap="flat" cmpd="sng">
            <a:solidFill>
              <a:srgbClr val="808080"/>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81" name="Freeform 3"/>
          <p:cNvSpPr/>
          <p:nvPr/>
        </p:nvSpPr>
        <p:spPr>
          <a:xfrm>
            <a:off x="381000" y="676275"/>
            <a:ext cx="6248400" cy="152400"/>
          </a:xfrm>
          <a:custGeom>
            <a:avLst/>
            <a:gdLst>
              <a:gd name="txL" fmla="*/ 0 w 6248400"/>
              <a:gd name="txT" fmla="*/ 0 h 152400"/>
              <a:gd name="txR" fmla="*/ 6248400 w 6248400"/>
              <a:gd name="txB" fmla="*/ 152400 h 152400"/>
            </a:gdLst>
            <a:ahLst/>
            <a:cxnLst>
              <a:cxn ang="0">
                <a:pos x="0" y="152400"/>
              </a:cxn>
              <a:cxn ang="0">
                <a:pos x="6248400" y="152400"/>
              </a:cxn>
              <a:cxn ang="0">
                <a:pos x="6248400" y="0"/>
              </a:cxn>
              <a:cxn ang="0">
                <a:pos x="0" y="0"/>
              </a:cxn>
              <a:cxn ang="0">
                <a:pos x="0" y="152400"/>
              </a:cxn>
            </a:cxnLst>
            <a:rect l="txL" t="txT" r="txR" b="txB"/>
            <a:pathLst>
              <a:path w="6248400" h="152400">
                <a:moveTo>
                  <a:pt x="0" y="152400"/>
                </a:moveTo>
                <a:lnTo>
                  <a:pt x="6248400" y="152400"/>
                </a:lnTo>
                <a:lnTo>
                  <a:pt x="6248400" y="0"/>
                </a:lnTo>
                <a:lnTo>
                  <a:pt x="0" y="0"/>
                </a:lnTo>
                <a:lnTo>
                  <a:pt x="0" y="1524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pic>
        <p:nvPicPr>
          <p:cNvPr id="7182" name="Picture 3"/>
          <p:cNvPicPr>
            <a:picLocks noChangeAspect="1"/>
          </p:cNvPicPr>
          <p:nvPr/>
        </p:nvPicPr>
        <p:blipFill>
          <a:blip r:embed="rId2"/>
          <a:stretch>
            <a:fillRect/>
          </a:stretch>
        </p:blipFill>
        <p:spPr>
          <a:xfrm>
            <a:off x="482600" y="571500"/>
            <a:ext cx="406400" cy="393700"/>
          </a:xfrm>
          <a:prstGeom prst="rect">
            <a:avLst/>
          </a:prstGeom>
          <a:noFill/>
          <a:ln w="9525">
            <a:noFill/>
          </a:ln>
        </p:spPr>
      </p:pic>
      <p:pic>
        <p:nvPicPr>
          <p:cNvPr id="7183" name="Picture 3"/>
          <p:cNvPicPr>
            <a:picLocks noChangeAspect="1"/>
          </p:cNvPicPr>
          <p:nvPr/>
        </p:nvPicPr>
        <p:blipFill>
          <a:blip r:embed="rId3"/>
          <a:stretch>
            <a:fillRect/>
          </a:stretch>
        </p:blipFill>
        <p:spPr>
          <a:xfrm>
            <a:off x="8369300" y="0"/>
            <a:ext cx="774700" cy="1143000"/>
          </a:xfrm>
          <a:prstGeom prst="rect">
            <a:avLst/>
          </a:prstGeom>
          <a:noFill/>
          <a:ln w="9525">
            <a:noFill/>
          </a:ln>
        </p:spPr>
      </p:pic>
      <p:pic>
        <p:nvPicPr>
          <p:cNvPr id="7184" name="Picture 3"/>
          <p:cNvPicPr>
            <a:picLocks noChangeAspect="1"/>
          </p:cNvPicPr>
          <p:nvPr/>
        </p:nvPicPr>
        <p:blipFill>
          <a:blip r:embed="rId4"/>
          <a:stretch>
            <a:fillRect/>
          </a:stretch>
        </p:blipFill>
        <p:spPr>
          <a:xfrm>
            <a:off x="5422900" y="6019800"/>
            <a:ext cx="2273300" cy="685800"/>
          </a:xfrm>
          <a:prstGeom prst="rect">
            <a:avLst/>
          </a:prstGeom>
          <a:noFill/>
          <a:ln w="9525">
            <a:noFill/>
          </a:ln>
        </p:spPr>
      </p:pic>
      <p:pic>
        <p:nvPicPr>
          <p:cNvPr id="7185" name="Picture 3"/>
          <p:cNvPicPr>
            <a:picLocks noChangeAspect="1"/>
          </p:cNvPicPr>
          <p:nvPr/>
        </p:nvPicPr>
        <p:blipFill>
          <a:blip r:embed="rId5"/>
          <a:stretch>
            <a:fillRect/>
          </a:stretch>
        </p:blipFill>
        <p:spPr>
          <a:xfrm>
            <a:off x="7708900" y="5651500"/>
            <a:ext cx="1257300" cy="952500"/>
          </a:xfrm>
          <a:prstGeom prst="rect">
            <a:avLst/>
          </a:prstGeom>
          <a:noFill/>
          <a:ln w="9525">
            <a:noFill/>
          </a:ln>
        </p:spPr>
      </p:pic>
      <p:sp>
        <p:nvSpPr>
          <p:cNvPr id="7186" name="TextBox 1"/>
          <p:cNvSpPr txBox="1"/>
          <p:nvPr/>
        </p:nvSpPr>
        <p:spPr>
          <a:xfrm>
            <a:off x="8953500" y="88900"/>
            <a:ext cx="88900" cy="152400"/>
          </a:xfrm>
          <a:prstGeom prst="rect">
            <a:avLst/>
          </a:prstGeom>
          <a:noFill/>
          <a:ln w="9525">
            <a:noFill/>
          </a:ln>
        </p:spPr>
        <p:txBody>
          <a:bodyPr wrap="none" lIns="0" tIns="0" rIns="0">
            <a:spAutoFit/>
          </a:bodyPr>
          <a:lstStyle/>
          <a:p>
            <a:pPr eaLnBrk="1" hangingPunct="1">
              <a:lnSpc>
                <a:spcPts val="1200"/>
              </a:lnSpc>
              <a:buFont typeface="Arial" panose="020B0604020202020204" pitchFamily="34" charset="0"/>
            </a:pPr>
            <a:r>
              <a:rPr lang="en-US" altLang="zh-CN" sz="1400" dirty="0">
                <a:solidFill>
                  <a:srgbClr val="000000"/>
                </a:solidFill>
                <a:latin typeface="Times New Roman" panose="02020603050405020304" pitchFamily="18" charset="0"/>
                <a:ea typeface="Times New Roman" panose="02020603050405020304" pitchFamily="18" charset="0"/>
              </a:rPr>
              <a:t>7</a:t>
            </a:r>
          </a:p>
        </p:txBody>
      </p:sp>
      <p:sp>
        <p:nvSpPr>
          <p:cNvPr id="7187" name="TextBox 1"/>
          <p:cNvSpPr txBox="1"/>
          <p:nvPr/>
        </p:nvSpPr>
        <p:spPr>
          <a:xfrm>
            <a:off x="990600" y="635000"/>
            <a:ext cx="1765300" cy="609600"/>
          </a:xfrm>
          <a:prstGeom prst="rect">
            <a:avLst/>
          </a:prstGeom>
          <a:noFill/>
          <a:ln w="9525">
            <a:noFill/>
          </a:ln>
        </p:spPr>
        <p:txBody>
          <a:bodyPr wrap="none" lIns="0" tIns="0" rIns="0">
            <a:spAutoFit/>
          </a:bodyPr>
          <a:lstStyle/>
          <a:p>
            <a:pPr eaLnBrk="1" hangingPunct="1">
              <a:lnSpc>
                <a:spcPts val="4400"/>
              </a:lnSpc>
              <a:buFont typeface="Arial" panose="020B0604020202020204" pitchFamily="34" charset="0"/>
            </a:pPr>
            <a:r>
              <a:rPr lang="en-US" altLang="zh-CN" sz="3300" b="1" dirty="0">
                <a:solidFill>
                  <a:srgbClr val="000000"/>
                </a:solidFill>
                <a:latin typeface="微软雅黑" panose="020B0503020204020204" pitchFamily="34" charset="-122"/>
                <a:ea typeface="微软雅黑" panose="020B0503020204020204" pitchFamily="34" charset="-122"/>
              </a:rPr>
              <a:t>NIM</a:t>
            </a:r>
            <a:r>
              <a:rPr lang="zh-CN" altLang="en-US" sz="3300" b="1" dirty="0">
                <a:solidFill>
                  <a:srgbClr val="000000"/>
                </a:solidFill>
                <a:latin typeface="微软雅黑" panose="020B0503020204020204" pitchFamily="34" charset="-122"/>
                <a:ea typeface="微软雅黑" panose="020B0503020204020204" pitchFamily="34" charset="-122"/>
              </a:rPr>
              <a:t>博弈</a:t>
            </a:r>
          </a:p>
        </p:txBody>
      </p:sp>
      <p:sp>
        <p:nvSpPr>
          <p:cNvPr id="7188" name="TextBox 23"/>
          <p:cNvSpPr txBox="1"/>
          <p:nvPr/>
        </p:nvSpPr>
        <p:spPr>
          <a:xfrm>
            <a:off x="838200" y="1447800"/>
            <a:ext cx="5867400" cy="368300"/>
          </a:xfrm>
          <a:prstGeom prst="rect">
            <a:avLst/>
          </a:prstGeom>
          <a:noFill/>
          <a:ln w="9525">
            <a:noFill/>
          </a:ln>
        </p:spPr>
        <p:txBody>
          <a:bodyPr>
            <a:spAutoFit/>
          </a:bodyPr>
          <a:lstStyle/>
          <a:p>
            <a:endParaRPr lang="en-US" altLang="zh-CN" b="1" dirty="0">
              <a:latin typeface="Arial" panose="020B0604020202020204" pitchFamily="34" charset="0"/>
              <a:ea typeface="宋体" panose="02010600030101010101" pitchFamily="2" charset="-122"/>
            </a:endParaRPr>
          </a:p>
        </p:txBody>
      </p:sp>
      <p:sp>
        <p:nvSpPr>
          <p:cNvPr id="7189" name="TextBox 24"/>
          <p:cNvSpPr txBox="1"/>
          <p:nvPr/>
        </p:nvSpPr>
        <p:spPr>
          <a:xfrm>
            <a:off x="762000" y="3124200"/>
            <a:ext cx="7924800" cy="368300"/>
          </a:xfrm>
          <a:prstGeom prst="rect">
            <a:avLst/>
          </a:prstGeom>
          <a:noFill/>
          <a:ln w="9525">
            <a:noFill/>
          </a:ln>
        </p:spPr>
        <p:txBody>
          <a:bodyPr>
            <a:spAutoFit/>
          </a:bodyPr>
          <a:lstStyle/>
          <a:p>
            <a:endParaRPr lang="zh-CN" altLang="en-US" dirty="0">
              <a:latin typeface="Arial" panose="020B0604020202020204" pitchFamily="34" charset="0"/>
              <a:ea typeface="宋体" panose="02010600030101010101" pitchFamily="2" charset="-122"/>
            </a:endParaRPr>
          </a:p>
        </p:txBody>
      </p:sp>
      <p:sp>
        <p:nvSpPr>
          <p:cNvPr id="2" name="文本框 1"/>
          <p:cNvSpPr txBox="1"/>
          <p:nvPr/>
        </p:nvSpPr>
        <p:spPr>
          <a:xfrm>
            <a:off x="744220" y="1383665"/>
            <a:ext cx="7713980" cy="922020"/>
          </a:xfrm>
          <a:prstGeom prst="rect">
            <a:avLst/>
          </a:prstGeom>
          <a:noFill/>
        </p:spPr>
        <p:txBody>
          <a:bodyPr wrap="square" rtlCol="0">
            <a:spAutoFit/>
          </a:bodyPr>
          <a:lstStyle/>
          <a:p>
            <a:r>
              <a:rPr lang="zh-CN" altLang="en-US" b="1" smtClean="0"/>
              <a:t>规则</a:t>
            </a:r>
            <a:r>
              <a:rPr lang="zh-CN" altLang="en-US"/>
              <a:t>：有三堆各若干个物品，两个人轮流从某一堆取任意多的物品，规定每次至少取一个，多者不限，最后取光者得胜。</a:t>
            </a:r>
          </a:p>
          <a:p>
            <a:endParaRPr lang="en-US" altLang="zh-CN" b="1"/>
          </a:p>
        </p:txBody>
      </p:sp>
      <p:sp>
        <p:nvSpPr>
          <p:cNvPr id="3" name="文本框 2"/>
          <p:cNvSpPr txBox="1"/>
          <p:nvPr/>
        </p:nvSpPr>
        <p:spPr>
          <a:xfrm>
            <a:off x="790575" y="2305685"/>
            <a:ext cx="7620635" cy="922020"/>
          </a:xfrm>
          <a:prstGeom prst="rect">
            <a:avLst/>
          </a:prstGeom>
          <a:noFill/>
        </p:spPr>
        <p:txBody>
          <a:bodyPr wrap="square" rtlCol="0">
            <a:spAutoFit/>
          </a:bodyPr>
          <a:lstStyle/>
          <a:p>
            <a:r>
              <a:rPr lang="zh-CN" altLang="en-US" b="1">
                <a:sym typeface="+mn-ea"/>
              </a:rPr>
              <a:t>这个游戏的必败态是什么？</a:t>
            </a:r>
            <a:endParaRPr lang="zh-CN" altLang="en-US" b="1"/>
          </a:p>
          <a:p>
            <a:r>
              <a:rPr lang="zh-CN" altLang="en-US" b="1">
                <a:sym typeface="+mn-ea"/>
              </a:rPr>
              <a:t>不妨先考虑一下一堆和两堆的情况，我们用（</a:t>
            </a:r>
            <a:r>
              <a:rPr lang="en-US" altLang="zh-CN" b="1">
                <a:sym typeface="+mn-ea"/>
              </a:rPr>
              <a:t>a1,a2,...</a:t>
            </a:r>
            <a:r>
              <a:rPr lang="zh-CN" altLang="en-US" b="1">
                <a:sym typeface="+mn-ea"/>
              </a:rPr>
              <a:t>）这种形式描述每种状态。</a:t>
            </a:r>
            <a:endParaRPr lang="zh-CN" altLang="en-US"/>
          </a:p>
        </p:txBody>
      </p:sp>
      <p:sp>
        <p:nvSpPr>
          <p:cNvPr id="4" name="文本框 3"/>
          <p:cNvSpPr txBox="1"/>
          <p:nvPr/>
        </p:nvSpPr>
        <p:spPr>
          <a:xfrm>
            <a:off x="796880" y="3728507"/>
            <a:ext cx="7773035" cy="1200329"/>
          </a:xfrm>
          <a:prstGeom prst="rect">
            <a:avLst/>
          </a:prstGeom>
          <a:noFill/>
        </p:spPr>
        <p:txBody>
          <a:bodyPr wrap="square" rtlCol="0">
            <a:spAutoFit/>
          </a:bodyPr>
          <a:lstStyle/>
          <a:p>
            <a:r>
              <a:rPr lang="zh-CN" altLang="en-US" b="1">
                <a:sym typeface="+mn-ea"/>
              </a:rPr>
              <a:t>先考虑一堆的情况（</a:t>
            </a:r>
            <a:r>
              <a:rPr lang="en-US" altLang="zh-CN" b="1">
                <a:sym typeface="+mn-ea"/>
              </a:rPr>
              <a:t>a1</a:t>
            </a:r>
            <a:r>
              <a:rPr lang="zh-CN" altLang="en-US" b="1">
                <a:sym typeface="+mn-ea"/>
              </a:rPr>
              <a:t>）</a:t>
            </a:r>
            <a:r>
              <a:rPr lang="en-US" altLang="zh-CN" b="1">
                <a:sym typeface="+mn-ea"/>
              </a:rPr>
              <a:t>,</a:t>
            </a:r>
            <a:r>
              <a:rPr lang="zh-CN" altLang="en-US" b="1">
                <a:sym typeface="+mn-ea"/>
              </a:rPr>
              <a:t>除了（</a:t>
            </a:r>
            <a:r>
              <a:rPr lang="en-US" altLang="zh-CN" b="1">
                <a:sym typeface="+mn-ea"/>
              </a:rPr>
              <a:t>0</a:t>
            </a:r>
            <a:r>
              <a:rPr lang="zh-CN" altLang="en-US" b="1">
                <a:sym typeface="+mn-ea"/>
              </a:rPr>
              <a:t>）是必败，其他情况先手必胜</a:t>
            </a:r>
            <a:r>
              <a:rPr lang="zh-CN" altLang="en-US" b="1" smtClean="0">
                <a:sym typeface="+mn-ea"/>
              </a:rPr>
              <a:t>。</a:t>
            </a:r>
            <a:endParaRPr lang="en-US" altLang="zh-CN" b="1" smtClean="0">
              <a:sym typeface="+mn-ea"/>
            </a:endParaRPr>
          </a:p>
          <a:p>
            <a:endParaRPr lang="zh-CN" altLang="en-US" b="1"/>
          </a:p>
          <a:p>
            <a:r>
              <a:rPr lang="zh-CN" altLang="en-US" b="1">
                <a:sym typeface="+mn-ea"/>
              </a:rPr>
              <a:t>再考虑二堆的情况（</a:t>
            </a:r>
            <a:r>
              <a:rPr lang="en-US" altLang="zh-CN" b="1">
                <a:sym typeface="+mn-ea"/>
              </a:rPr>
              <a:t>a1,a2</a:t>
            </a:r>
            <a:r>
              <a:rPr lang="zh-CN" altLang="en-US" b="1">
                <a:sym typeface="+mn-ea"/>
              </a:rPr>
              <a:t>）</a:t>
            </a:r>
            <a:r>
              <a:rPr lang="en-US" altLang="zh-CN" b="1">
                <a:sym typeface="+mn-ea"/>
              </a:rPr>
              <a:t>,</a:t>
            </a:r>
            <a:r>
              <a:rPr lang="zh-CN" altLang="en-US" b="1">
                <a:sym typeface="+mn-ea"/>
              </a:rPr>
              <a:t>先把一堆的情况扩展过来（</a:t>
            </a:r>
            <a:r>
              <a:rPr lang="en-US" altLang="zh-CN" b="1">
                <a:sym typeface="+mn-ea"/>
              </a:rPr>
              <a:t>0,0</a:t>
            </a:r>
            <a:r>
              <a:rPr lang="zh-CN" altLang="en-US" b="1">
                <a:sym typeface="+mn-ea"/>
              </a:rPr>
              <a:t>）是一个必败态，然后再考虑其他情况，仅有（</a:t>
            </a:r>
            <a:r>
              <a:rPr lang="en-US" altLang="zh-CN" b="1">
                <a:sym typeface="+mn-ea"/>
              </a:rPr>
              <a:t>n,n</a:t>
            </a:r>
            <a:r>
              <a:rPr lang="zh-CN" altLang="en-US" b="1">
                <a:sym typeface="+mn-ea"/>
              </a:rPr>
              <a:t>）是必败态。</a:t>
            </a:r>
            <a:endParaRPr lang="zh-CN" altLang="en-US"/>
          </a:p>
        </p:txBody>
      </p:sp>
      <p:sp>
        <p:nvSpPr>
          <p:cNvPr id="5" name="文本框 4"/>
          <p:cNvSpPr txBox="1"/>
          <p:nvPr/>
        </p:nvSpPr>
        <p:spPr>
          <a:xfrm>
            <a:off x="750252" y="5553220"/>
            <a:ext cx="7701280" cy="368300"/>
          </a:xfrm>
          <a:prstGeom prst="rect">
            <a:avLst/>
          </a:prstGeom>
          <a:noFill/>
        </p:spPr>
        <p:txBody>
          <a:bodyPr wrap="square" rtlCol="0">
            <a:spAutoFit/>
          </a:bodyPr>
          <a:lstStyle/>
          <a:p>
            <a:r>
              <a:rPr lang="zh-CN" altLang="en-US"/>
              <a:t>再看看这个游戏本身，有什么想法？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1000" fill="hold"/>
                                        <p:tgtEl>
                                          <p:spTgt spid="3"/>
                                        </p:tgtEl>
                                        <p:attrNameLst>
                                          <p:attrName>ppt_x</p:attrName>
                                        </p:attrNameLst>
                                      </p:cBhvr>
                                      <p:tavLst>
                                        <p:tav tm="0">
                                          <p:val>
                                            <p:strVal val="#ppt_x"/>
                                          </p:val>
                                        </p:tav>
                                        <p:tav tm="100000">
                                          <p:val>
                                            <p:strVal val="#ppt_x"/>
                                          </p:val>
                                        </p:tav>
                                      </p:tavLst>
                                    </p:anim>
                                    <p:anim calcmode="lin" valueType="num">
                                      <p:cBhvr additive="base">
                                        <p:cTn id="14"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ox(in)">
                                      <p:cBhvr>
                                        <p:cTn id="2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reeform 3"/>
          <p:cNvSpPr/>
          <p:nvPr/>
        </p:nvSpPr>
        <p:spPr>
          <a:xfrm>
            <a:off x="0" y="0"/>
            <a:ext cx="9144000" cy="6858000"/>
          </a:xfrm>
          <a:custGeom>
            <a:avLst/>
            <a:gdLst>
              <a:gd name="txL" fmla="*/ 0 w 9144000"/>
              <a:gd name="txT" fmla="*/ 0 h 6858000"/>
              <a:gd name="txR" fmla="*/ 9144000 w 9144000"/>
              <a:gd name="txB" fmla="*/ 6858000 h 6858000"/>
            </a:gdLst>
            <a:ahLst/>
            <a:cxnLst>
              <a:cxn ang="0">
                <a:pos x="0" y="6858000"/>
              </a:cxn>
              <a:cxn ang="0">
                <a:pos x="9144000" y="6858000"/>
              </a:cxn>
              <a:cxn ang="0">
                <a:pos x="9144000" y="0"/>
              </a:cxn>
              <a:cxn ang="0">
                <a:pos x="0" y="0"/>
              </a:cxn>
              <a:cxn ang="0">
                <a:pos x="0" y="6858000"/>
              </a:cxn>
            </a:cxnLst>
            <a:rect l="txL" t="txT" r="txR" b="txB"/>
            <a:pathLst>
              <a:path w="9144000" h="6858000">
                <a:moveTo>
                  <a:pt x="0" y="6858000"/>
                </a:moveTo>
                <a:lnTo>
                  <a:pt x="9144000" y="6858000"/>
                </a:lnTo>
                <a:lnTo>
                  <a:pt x="9144000" y="0"/>
                </a:lnTo>
                <a:lnTo>
                  <a:pt x="0" y="0"/>
                </a:lnTo>
                <a:lnTo>
                  <a:pt x="0" y="68580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1" name="Freeform 3"/>
          <p:cNvSpPr/>
          <p:nvPr/>
        </p:nvSpPr>
        <p:spPr>
          <a:xfrm>
            <a:off x="7658100" y="0"/>
            <a:ext cx="1104900" cy="6848475"/>
          </a:xfrm>
          <a:custGeom>
            <a:avLst/>
            <a:gdLst>
              <a:gd name="txL" fmla="*/ 0 w 1104900"/>
              <a:gd name="txT" fmla="*/ 0 h 6848474"/>
              <a:gd name="txR" fmla="*/ 1104900 w 1104900"/>
              <a:gd name="txB" fmla="*/ 6848474 h 6848474"/>
            </a:gdLst>
            <a:ahLst/>
            <a:cxnLst>
              <a:cxn ang="0">
                <a:pos x="495300" y="0"/>
              </a:cxn>
              <a:cxn ang="0">
                <a:pos x="838200" y="704850"/>
              </a:cxn>
              <a:cxn ang="0">
                <a:pos x="1104900" y="1524002"/>
              </a:cxn>
              <a:cxn ang="0">
                <a:pos x="676275" y="6848479"/>
              </a:cxn>
              <a:cxn ang="0">
                <a:pos x="171450" y="6848479"/>
              </a:cxn>
              <a:cxn ang="0">
                <a:pos x="1028700" y="1524002"/>
              </a:cxn>
              <a:cxn ang="0">
                <a:pos x="723900" y="685800"/>
              </a:cxn>
              <a:cxn ang="0">
                <a:pos x="0" y="0"/>
              </a:cxn>
              <a:cxn ang="0">
                <a:pos x="495300" y="0"/>
              </a:cxn>
            </a:cxnLst>
            <a:rect l="txL" t="txT" r="txR" b="txB"/>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2" name="Freeform 3"/>
          <p:cNvSpPr/>
          <p:nvPr/>
        </p:nvSpPr>
        <p:spPr>
          <a:xfrm>
            <a:off x="1066800" y="0"/>
            <a:ext cx="7543800" cy="6858000"/>
          </a:xfrm>
          <a:custGeom>
            <a:avLst/>
            <a:gdLst>
              <a:gd name="txL" fmla="*/ 0 w 7543800"/>
              <a:gd name="txT" fmla="*/ 0 h 6858000"/>
              <a:gd name="txR" fmla="*/ 7543800 w 7543800"/>
              <a:gd name="txB" fmla="*/ 6858000 h 6858000"/>
            </a:gdLst>
            <a:ahLst/>
            <a:cxnLst>
              <a:cxn ang="0">
                <a:pos x="0" y="0"/>
              </a:cxn>
              <a:cxn ang="0">
                <a:pos x="2438400" y="0"/>
              </a:cxn>
              <a:cxn ang="0">
                <a:pos x="7286624" y="714375"/>
              </a:cxn>
              <a:cxn ang="0">
                <a:pos x="7543800" y="1543050"/>
              </a:cxn>
              <a:cxn ang="0">
                <a:pos x="5715000" y="6858000"/>
              </a:cxn>
              <a:cxn ang="0">
                <a:pos x="5257801" y="6858000"/>
              </a:cxn>
              <a:cxn ang="0">
                <a:pos x="7480300" y="1577975"/>
              </a:cxn>
              <a:cxn ang="0">
                <a:pos x="7172324" y="831850"/>
              </a:cxn>
              <a:cxn ang="0">
                <a:pos x="0" y="0"/>
              </a:cxn>
            </a:cxnLst>
            <a:rect l="txL" t="txT" r="txR" b="txB"/>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3" name="Freeform 3"/>
          <p:cNvSpPr/>
          <p:nvPr/>
        </p:nvSpPr>
        <p:spPr>
          <a:xfrm>
            <a:off x="5486400" y="1657350"/>
            <a:ext cx="2990850" cy="5200650"/>
          </a:xfrm>
          <a:custGeom>
            <a:avLst/>
            <a:gdLst>
              <a:gd name="txL" fmla="*/ 0 w 2990850"/>
              <a:gd name="txT" fmla="*/ 0 h 5200650"/>
              <a:gd name="txR" fmla="*/ 2990850 w 2990850"/>
              <a:gd name="txB" fmla="*/ 5200650 h 5200650"/>
            </a:gdLst>
            <a:ahLst/>
            <a:cxnLst>
              <a:cxn ang="0">
                <a:pos x="609600" y="5200650"/>
              </a:cxn>
              <a:cxn ang="0">
                <a:pos x="2990850" y="0"/>
              </a:cxn>
              <a:cxn ang="0">
                <a:pos x="0" y="5200650"/>
              </a:cxn>
              <a:cxn ang="0">
                <a:pos x="609600" y="5200650"/>
              </a:cxn>
            </a:cxnLst>
            <a:rect l="txL" t="txT" r="txR" b="txB"/>
            <a:pathLst>
              <a:path w="2990850" h="5200650">
                <a:moveTo>
                  <a:pt x="609600" y="5200650"/>
                </a:moveTo>
                <a:lnTo>
                  <a:pt x="2990850" y="0"/>
                </a:lnTo>
                <a:lnTo>
                  <a:pt x="0" y="5200650"/>
                </a:lnTo>
                <a:lnTo>
                  <a:pt x="609600" y="5200650"/>
                </a:lnTo>
              </a:path>
            </a:pathLst>
          </a:custGeom>
          <a:solidFill>
            <a:srgbClr val="E0E0E0"/>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4" name="Freeform 3"/>
          <p:cNvSpPr/>
          <p:nvPr/>
        </p:nvSpPr>
        <p:spPr>
          <a:xfrm>
            <a:off x="3429000" y="0"/>
            <a:ext cx="5172075" cy="6858000"/>
          </a:xfrm>
          <a:custGeom>
            <a:avLst/>
            <a:gdLst>
              <a:gd name="txL" fmla="*/ 0 w 5172075"/>
              <a:gd name="txT" fmla="*/ 0 h 6858000"/>
              <a:gd name="txR" fmla="*/ 5172075 w 5172075"/>
              <a:gd name="txB" fmla="*/ 6858000 h 6858000"/>
            </a:gdLst>
            <a:ahLst/>
            <a:cxnLst>
              <a:cxn ang="0">
                <a:pos x="0" y="0"/>
              </a:cxn>
              <a:cxn ang="0">
                <a:pos x="4892675" y="753998"/>
              </a:cxn>
              <a:cxn ang="0">
                <a:pos x="5095875" y="1485900"/>
              </a:cxn>
              <a:cxn ang="0">
                <a:pos x="2743204" y="6858000"/>
              </a:cxn>
              <a:cxn ang="0">
                <a:pos x="2971804" y="6858000"/>
              </a:cxn>
              <a:cxn ang="0">
                <a:pos x="5172075" y="1447800"/>
              </a:cxn>
              <a:cxn ang="0">
                <a:pos x="4953003" y="685800"/>
              </a:cxn>
              <a:cxn ang="0">
                <a:pos x="2057402" y="0"/>
              </a:cxn>
              <a:cxn ang="0">
                <a:pos x="0" y="0"/>
              </a:cxn>
            </a:cxnLst>
            <a:rect l="txL" t="txT" r="txR" b="txB"/>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5" name="Freeform 3"/>
          <p:cNvSpPr/>
          <p:nvPr/>
        </p:nvSpPr>
        <p:spPr>
          <a:xfrm>
            <a:off x="5562600" y="0"/>
            <a:ext cx="3267075" cy="6858000"/>
          </a:xfrm>
          <a:custGeom>
            <a:avLst/>
            <a:gdLst>
              <a:gd name="txL" fmla="*/ 0 w 3267075"/>
              <a:gd name="txT" fmla="*/ 0 h 6858000"/>
              <a:gd name="txR" fmla="*/ 3267075 w 3267075"/>
              <a:gd name="txB" fmla="*/ 6858000 h 6858000"/>
            </a:gdLst>
            <a:ahLst/>
            <a:cxnLst>
              <a:cxn ang="0">
                <a:pos x="0" y="0"/>
              </a:cxn>
              <a:cxn ang="0">
                <a:pos x="1676402" y="0"/>
              </a:cxn>
              <a:cxn ang="0">
                <a:pos x="2943225" y="638175"/>
              </a:cxn>
              <a:cxn ang="0">
                <a:pos x="3267075" y="1543050"/>
              </a:cxn>
              <a:cxn ang="0">
                <a:pos x="2057402" y="6858000"/>
              </a:cxn>
              <a:cxn ang="0">
                <a:pos x="1143002" y="6858000"/>
              </a:cxn>
              <a:cxn ang="0">
                <a:pos x="3048001" y="1447800"/>
              </a:cxn>
              <a:cxn ang="0">
                <a:pos x="2819401" y="685800"/>
              </a:cxn>
              <a:cxn ang="0">
                <a:pos x="0" y="0"/>
              </a:cxn>
            </a:cxnLst>
            <a:rect l="txL" t="txT" r="txR" b="txB"/>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6" name="Freeform 3"/>
          <p:cNvSpPr/>
          <p:nvPr/>
        </p:nvSpPr>
        <p:spPr>
          <a:xfrm>
            <a:off x="6694488" y="1676400"/>
            <a:ext cx="1828800" cy="5181600"/>
          </a:xfrm>
          <a:custGeom>
            <a:avLst/>
            <a:gdLst>
              <a:gd name="txL" fmla="*/ 0 w 1828800"/>
              <a:gd name="txT" fmla="*/ 0 h 5181600"/>
              <a:gd name="txR" fmla="*/ 1828800 w 1828800"/>
              <a:gd name="txB" fmla="*/ 5181600 h 5181600"/>
            </a:gdLst>
            <a:ahLst/>
            <a:cxnLst>
              <a:cxn ang="0">
                <a:pos x="0" y="5181600"/>
              </a:cxn>
              <a:cxn ang="0">
                <a:pos x="1828800" y="0"/>
              </a:cxn>
              <a:cxn ang="0">
                <a:pos x="152400" y="5181600"/>
              </a:cxn>
              <a:cxn ang="0">
                <a:pos x="0" y="5181600"/>
              </a:cxn>
            </a:cxnLst>
            <a:rect l="txL" t="txT" r="txR" b="txB"/>
            <a:pathLst>
              <a:path w="1828800" h="5181600">
                <a:moveTo>
                  <a:pt x="0" y="5181600"/>
                </a:moveTo>
                <a:lnTo>
                  <a:pt x="1828800" y="0"/>
                </a:lnTo>
                <a:lnTo>
                  <a:pt x="152400" y="5181600"/>
                </a:lnTo>
                <a:lnTo>
                  <a:pt x="0" y="5181600"/>
                </a:lnTo>
              </a:path>
            </a:pathLst>
          </a:custGeom>
          <a:solidFill>
            <a:srgbClr val="F93D17"/>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7"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8" name="Freeform 3"/>
          <p:cNvSpPr/>
          <p:nvPr/>
        </p:nvSpPr>
        <p:spPr>
          <a:xfrm>
            <a:off x="136525" y="758825"/>
            <a:ext cx="8870950" cy="5956300"/>
          </a:xfrm>
          <a:custGeom>
            <a:avLst/>
            <a:gdLst>
              <a:gd name="txL" fmla="*/ 0 w 8870950"/>
              <a:gd name="txT" fmla="*/ 0 h 5956300"/>
              <a:gd name="txR" fmla="*/ 8870950 w 8870950"/>
              <a:gd name="txB" fmla="*/ 5956300 h 5956300"/>
            </a:gdLst>
            <a:ahLst/>
            <a:cxnLst>
              <a:cxn ang="0">
                <a:pos x="6350" y="5949948"/>
              </a:cxn>
              <a:cxn ang="0">
                <a:pos x="8864606" y="5949948"/>
              </a:cxn>
              <a:cxn ang="0">
                <a:pos x="8864606" y="6350"/>
              </a:cxn>
              <a:cxn ang="0">
                <a:pos x="6350" y="6350"/>
              </a:cxn>
              <a:cxn ang="0">
                <a:pos x="6350" y="5949948"/>
              </a:cxn>
            </a:cxnLst>
            <a:rect l="txL" t="txT" r="txR" b="txB"/>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cap="flat" cmpd="sng">
            <a:solidFill>
              <a:srgbClr val="000000"/>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9"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80" name="Freeform 3"/>
          <p:cNvSpPr/>
          <p:nvPr/>
        </p:nvSpPr>
        <p:spPr>
          <a:xfrm>
            <a:off x="136525" y="749300"/>
            <a:ext cx="8870950" cy="5956300"/>
          </a:xfrm>
          <a:custGeom>
            <a:avLst/>
            <a:gdLst>
              <a:gd name="txL" fmla="*/ 0 w 8870950"/>
              <a:gd name="txT" fmla="*/ 0 h 5956300"/>
              <a:gd name="txR" fmla="*/ 8870950 w 8870950"/>
              <a:gd name="txB" fmla="*/ 5956300 h 5956300"/>
            </a:gdLst>
            <a:ahLst/>
            <a:cxnLst>
              <a:cxn ang="0">
                <a:pos x="6350" y="5949948"/>
              </a:cxn>
              <a:cxn ang="0">
                <a:pos x="8864606" y="5949948"/>
              </a:cxn>
              <a:cxn ang="0">
                <a:pos x="8864606" y="6350"/>
              </a:cxn>
              <a:cxn ang="0">
                <a:pos x="6350" y="6350"/>
              </a:cxn>
              <a:cxn ang="0">
                <a:pos x="6350" y="5949948"/>
              </a:cxn>
            </a:cxnLst>
            <a:rect l="txL" t="txT" r="txR" b="txB"/>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cap="flat" cmpd="sng">
            <a:solidFill>
              <a:srgbClr val="808080"/>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81" name="Freeform 3"/>
          <p:cNvSpPr/>
          <p:nvPr/>
        </p:nvSpPr>
        <p:spPr>
          <a:xfrm>
            <a:off x="381000" y="676275"/>
            <a:ext cx="6248400" cy="152400"/>
          </a:xfrm>
          <a:custGeom>
            <a:avLst/>
            <a:gdLst>
              <a:gd name="txL" fmla="*/ 0 w 6248400"/>
              <a:gd name="txT" fmla="*/ 0 h 152400"/>
              <a:gd name="txR" fmla="*/ 6248400 w 6248400"/>
              <a:gd name="txB" fmla="*/ 152400 h 152400"/>
            </a:gdLst>
            <a:ahLst/>
            <a:cxnLst>
              <a:cxn ang="0">
                <a:pos x="0" y="152400"/>
              </a:cxn>
              <a:cxn ang="0">
                <a:pos x="6248400" y="152400"/>
              </a:cxn>
              <a:cxn ang="0">
                <a:pos x="6248400" y="0"/>
              </a:cxn>
              <a:cxn ang="0">
                <a:pos x="0" y="0"/>
              </a:cxn>
              <a:cxn ang="0">
                <a:pos x="0" y="152400"/>
              </a:cxn>
            </a:cxnLst>
            <a:rect l="txL" t="txT" r="txR" b="txB"/>
            <a:pathLst>
              <a:path w="6248400" h="152400">
                <a:moveTo>
                  <a:pt x="0" y="152400"/>
                </a:moveTo>
                <a:lnTo>
                  <a:pt x="6248400" y="152400"/>
                </a:lnTo>
                <a:lnTo>
                  <a:pt x="6248400" y="0"/>
                </a:lnTo>
                <a:lnTo>
                  <a:pt x="0" y="0"/>
                </a:lnTo>
                <a:lnTo>
                  <a:pt x="0" y="1524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pic>
        <p:nvPicPr>
          <p:cNvPr id="7182" name="Picture 3"/>
          <p:cNvPicPr>
            <a:picLocks noChangeAspect="1"/>
          </p:cNvPicPr>
          <p:nvPr/>
        </p:nvPicPr>
        <p:blipFill>
          <a:blip r:embed="rId2"/>
          <a:stretch>
            <a:fillRect/>
          </a:stretch>
        </p:blipFill>
        <p:spPr>
          <a:xfrm>
            <a:off x="482600" y="571500"/>
            <a:ext cx="406400" cy="393700"/>
          </a:xfrm>
          <a:prstGeom prst="rect">
            <a:avLst/>
          </a:prstGeom>
          <a:noFill/>
          <a:ln w="9525">
            <a:noFill/>
          </a:ln>
        </p:spPr>
      </p:pic>
      <p:pic>
        <p:nvPicPr>
          <p:cNvPr id="7183" name="Picture 3"/>
          <p:cNvPicPr>
            <a:picLocks noChangeAspect="1"/>
          </p:cNvPicPr>
          <p:nvPr/>
        </p:nvPicPr>
        <p:blipFill>
          <a:blip r:embed="rId3"/>
          <a:stretch>
            <a:fillRect/>
          </a:stretch>
        </p:blipFill>
        <p:spPr>
          <a:xfrm>
            <a:off x="8369300" y="0"/>
            <a:ext cx="774700" cy="1143000"/>
          </a:xfrm>
          <a:prstGeom prst="rect">
            <a:avLst/>
          </a:prstGeom>
          <a:noFill/>
          <a:ln w="9525">
            <a:noFill/>
          </a:ln>
        </p:spPr>
      </p:pic>
      <p:pic>
        <p:nvPicPr>
          <p:cNvPr id="7184" name="Picture 3"/>
          <p:cNvPicPr>
            <a:picLocks noChangeAspect="1"/>
          </p:cNvPicPr>
          <p:nvPr/>
        </p:nvPicPr>
        <p:blipFill>
          <a:blip r:embed="rId4"/>
          <a:stretch>
            <a:fillRect/>
          </a:stretch>
        </p:blipFill>
        <p:spPr>
          <a:xfrm>
            <a:off x="5422900" y="6019800"/>
            <a:ext cx="2273300" cy="685800"/>
          </a:xfrm>
          <a:prstGeom prst="rect">
            <a:avLst/>
          </a:prstGeom>
          <a:noFill/>
          <a:ln w="9525">
            <a:noFill/>
          </a:ln>
        </p:spPr>
      </p:pic>
      <p:pic>
        <p:nvPicPr>
          <p:cNvPr id="7185" name="Picture 3"/>
          <p:cNvPicPr>
            <a:picLocks noChangeAspect="1"/>
          </p:cNvPicPr>
          <p:nvPr/>
        </p:nvPicPr>
        <p:blipFill>
          <a:blip r:embed="rId5"/>
          <a:stretch>
            <a:fillRect/>
          </a:stretch>
        </p:blipFill>
        <p:spPr>
          <a:xfrm>
            <a:off x="7708900" y="5651500"/>
            <a:ext cx="1257300" cy="952500"/>
          </a:xfrm>
          <a:prstGeom prst="rect">
            <a:avLst/>
          </a:prstGeom>
          <a:noFill/>
          <a:ln w="9525">
            <a:noFill/>
          </a:ln>
        </p:spPr>
      </p:pic>
      <p:sp>
        <p:nvSpPr>
          <p:cNvPr id="7186" name="TextBox 1"/>
          <p:cNvSpPr txBox="1"/>
          <p:nvPr/>
        </p:nvSpPr>
        <p:spPr>
          <a:xfrm>
            <a:off x="8953500" y="88900"/>
            <a:ext cx="88900" cy="152400"/>
          </a:xfrm>
          <a:prstGeom prst="rect">
            <a:avLst/>
          </a:prstGeom>
          <a:noFill/>
          <a:ln w="9525">
            <a:noFill/>
          </a:ln>
        </p:spPr>
        <p:txBody>
          <a:bodyPr wrap="none" lIns="0" tIns="0" rIns="0">
            <a:spAutoFit/>
          </a:bodyPr>
          <a:lstStyle/>
          <a:p>
            <a:pPr eaLnBrk="1" hangingPunct="1">
              <a:lnSpc>
                <a:spcPts val="1200"/>
              </a:lnSpc>
              <a:buFont typeface="Arial" panose="020B0604020202020204" pitchFamily="34" charset="0"/>
            </a:pPr>
            <a:r>
              <a:rPr lang="en-US" altLang="zh-CN" sz="1400" dirty="0">
                <a:solidFill>
                  <a:srgbClr val="000000"/>
                </a:solidFill>
                <a:latin typeface="Times New Roman" panose="02020603050405020304" pitchFamily="18" charset="0"/>
                <a:ea typeface="Times New Roman" panose="02020603050405020304" pitchFamily="18" charset="0"/>
              </a:rPr>
              <a:t>7</a:t>
            </a:r>
          </a:p>
        </p:txBody>
      </p:sp>
      <p:sp>
        <p:nvSpPr>
          <p:cNvPr id="7187" name="TextBox 1"/>
          <p:cNvSpPr txBox="1"/>
          <p:nvPr/>
        </p:nvSpPr>
        <p:spPr>
          <a:xfrm>
            <a:off x="990600" y="635000"/>
            <a:ext cx="1765300" cy="609600"/>
          </a:xfrm>
          <a:prstGeom prst="rect">
            <a:avLst/>
          </a:prstGeom>
          <a:noFill/>
          <a:ln w="9525">
            <a:noFill/>
          </a:ln>
        </p:spPr>
        <p:txBody>
          <a:bodyPr wrap="none" lIns="0" tIns="0" rIns="0">
            <a:spAutoFit/>
          </a:bodyPr>
          <a:lstStyle/>
          <a:p>
            <a:pPr eaLnBrk="1" hangingPunct="1">
              <a:lnSpc>
                <a:spcPts val="4400"/>
              </a:lnSpc>
              <a:buFont typeface="Arial" panose="020B0604020202020204" pitchFamily="34" charset="0"/>
            </a:pPr>
            <a:r>
              <a:rPr lang="en-US" altLang="zh-CN" sz="3300" b="1" dirty="0">
                <a:solidFill>
                  <a:srgbClr val="000000"/>
                </a:solidFill>
                <a:latin typeface="微软雅黑" panose="020B0503020204020204" pitchFamily="34" charset="-122"/>
                <a:ea typeface="微软雅黑" panose="020B0503020204020204" pitchFamily="34" charset="-122"/>
              </a:rPr>
              <a:t>NIM</a:t>
            </a:r>
            <a:r>
              <a:rPr lang="zh-CN" altLang="en-US" sz="3300" b="1" dirty="0">
                <a:solidFill>
                  <a:srgbClr val="000000"/>
                </a:solidFill>
                <a:latin typeface="微软雅黑" panose="020B0503020204020204" pitchFamily="34" charset="-122"/>
                <a:ea typeface="微软雅黑" panose="020B0503020204020204" pitchFamily="34" charset="-122"/>
              </a:rPr>
              <a:t>博弈</a:t>
            </a:r>
          </a:p>
        </p:txBody>
      </p:sp>
      <p:sp>
        <p:nvSpPr>
          <p:cNvPr id="7188" name="TextBox 23"/>
          <p:cNvSpPr txBox="1"/>
          <p:nvPr/>
        </p:nvSpPr>
        <p:spPr>
          <a:xfrm>
            <a:off x="838200" y="1447800"/>
            <a:ext cx="5867400" cy="368300"/>
          </a:xfrm>
          <a:prstGeom prst="rect">
            <a:avLst/>
          </a:prstGeom>
          <a:noFill/>
          <a:ln w="9525">
            <a:noFill/>
          </a:ln>
        </p:spPr>
        <p:txBody>
          <a:bodyPr>
            <a:spAutoFit/>
          </a:bodyPr>
          <a:lstStyle/>
          <a:p>
            <a:endParaRPr lang="en-US" altLang="zh-CN" b="1" dirty="0">
              <a:latin typeface="Arial" panose="020B0604020202020204" pitchFamily="34" charset="0"/>
              <a:ea typeface="宋体" panose="02010600030101010101" pitchFamily="2" charset="-122"/>
            </a:endParaRPr>
          </a:p>
        </p:txBody>
      </p:sp>
      <p:sp>
        <p:nvSpPr>
          <p:cNvPr id="7189" name="TextBox 24"/>
          <p:cNvSpPr txBox="1"/>
          <p:nvPr/>
        </p:nvSpPr>
        <p:spPr>
          <a:xfrm>
            <a:off x="762000" y="3124200"/>
            <a:ext cx="7924800" cy="368300"/>
          </a:xfrm>
          <a:prstGeom prst="rect">
            <a:avLst/>
          </a:prstGeom>
          <a:noFill/>
          <a:ln w="9525">
            <a:noFill/>
          </a:ln>
        </p:spPr>
        <p:txBody>
          <a:bodyPr>
            <a:spAutoFit/>
          </a:bodyPr>
          <a:lstStyle/>
          <a:p>
            <a:endParaRPr lang="zh-CN" altLang="en-US" dirty="0">
              <a:latin typeface="Arial" panose="020B0604020202020204" pitchFamily="34" charset="0"/>
              <a:ea typeface="宋体" panose="02010600030101010101" pitchFamily="2" charset="-122"/>
            </a:endParaRPr>
          </a:p>
        </p:txBody>
      </p:sp>
      <p:sp>
        <p:nvSpPr>
          <p:cNvPr id="2" name="文本框 1"/>
          <p:cNvSpPr txBox="1"/>
          <p:nvPr/>
        </p:nvSpPr>
        <p:spPr>
          <a:xfrm>
            <a:off x="744220" y="1383665"/>
            <a:ext cx="7713980" cy="1200329"/>
          </a:xfrm>
          <a:prstGeom prst="rect">
            <a:avLst/>
          </a:prstGeom>
          <a:noFill/>
        </p:spPr>
        <p:txBody>
          <a:bodyPr wrap="square" rtlCol="0">
            <a:spAutoFit/>
          </a:bodyPr>
          <a:lstStyle/>
          <a:p>
            <a:r>
              <a:rPr lang="zh-CN" altLang="en-US"/>
              <a:t>先把两堆的情况扩展过来（</a:t>
            </a:r>
            <a:r>
              <a:rPr lang="en-US" altLang="zh-CN"/>
              <a:t>0,0,0</a:t>
            </a:r>
            <a:r>
              <a:rPr lang="zh-CN" altLang="en-US"/>
              <a:t>）（</a:t>
            </a:r>
            <a:r>
              <a:rPr lang="en-US" altLang="zh-CN"/>
              <a:t>n,n,0</a:t>
            </a:r>
            <a:r>
              <a:rPr lang="zh-CN" altLang="en-US"/>
              <a:t>）是必败态</a:t>
            </a:r>
            <a:r>
              <a:rPr lang="en-US" altLang="zh-CN"/>
              <a:t>,</a:t>
            </a:r>
            <a:r>
              <a:rPr lang="zh-CN" altLang="en-US"/>
              <a:t>所以三堆的必败态是什么</a:t>
            </a:r>
            <a:r>
              <a:rPr lang="zh-CN" altLang="en-US" smtClean="0"/>
              <a:t>？</a:t>
            </a:r>
            <a:endParaRPr lang="en-US" altLang="zh-CN" smtClean="0"/>
          </a:p>
          <a:p>
            <a:endParaRPr lang="en-US" altLang="zh-CN"/>
          </a:p>
          <a:p>
            <a:r>
              <a:rPr lang="zh-CN" altLang="en-US" smtClean="0"/>
              <a:t>我们可以把每一堆按个数分成</a:t>
            </a:r>
            <a:r>
              <a:rPr lang="en-US" altLang="zh-CN" smtClean="0"/>
              <a:t>1,2,4,8…2^n.</a:t>
            </a:r>
            <a:endParaRPr lang="zh-CN" altLang="en-US"/>
          </a:p>
        </p:txBody>
      </p:sp>
      <p:sp>
        <p:nvSpPr>
          <p:cNvPr id="4" name="文本框 3"/>
          <p:cNvSpPr txBox="1"/>
          <p:nvPr/>
        </p:nvSpPr>
        <p:spPr>
          <a:xfrm>
            <a:off x="744220" y="3998774"/>
            <a:ext cx="7773035" cy="1477328"/>
          </a:xfrm>
          <a:prstGeom prst="rect">
            <a:avLst/>
          </a:prstGeom>
          <a:noFill/>
        </p:spPr>
        <p:txBody>
          <a:bodyPr wrap="square" rtlCol="0">
            <a:spAutoFit/>
          </a:bodyPr>
          <a:lstStyle/>
          <a:p>
            <a:r>
              <a:rPr lang="zh-CN" altLang="en-US" smtClean="0">
                <a:sym typeface="+mn-ea"/>
              </a:rPr>
              <a:t>如果非零项是成对出现的，后手总可以拿走相同的数量以保证胜利。</a:t>
            </a:r>
            <a:endParaRPr lang="en-US" altLang="zh-CN" smtClean="0">
              <a:sym typeface="+mn-ea"/>
            </a:endParaRPr>
          </a:p>
          <a:p>
            <a:endParaRPr lang="en-US" altLang="zh-CN">
              <a:sym typeface="+mn-ea"/>
            </a:endParaRPr>
          </a:p>
          <a:p>
            <a:endParaRPr lang="en-US" altLang="zh-CN">
              <a:sym typeface="+mn-ea"/>
            </a:endParaRPr>
          </a:p>
          <a:p>
            <a:r>
              <a:rPr lang="zh-CN" smtClean="0">
                <a:sym typeface="+mn-ea"/>
              </a:rPr>
              <a:t>透过</a:t>
            </a:r>
            <a:r>
              <a:rPr lang="zh-CN">
                <a:sym typeface="+mn-ea"/>
              </a:rPr>
              <a:t>现象看本质！</a:t>
            </a:r>
          </a:p>
          <a:p>
            <a:r>
              <a:rPr lang="zh-CN" altLang="en-US" smtClean="0"/>
              <a:t>所以无论几维    必败态为</a:t>
            </a:r>
            <a:r>
              <a:rPr lang="en-US" altLang="zh-CN" smtClean="0"/>
              <a:t>a1^a2^a3^…^an=0</a:t>
            </a:r>
            <a:endParaRPr lang="en-US" altLang="zh-CN"/>
          </a:p>
        </p:txBody>
      </p:sp>
      <p:pic>
        <p:nvPicPr>
          <p:cNvPr id="3" name="图片 2"/>
          <p:cNvPicPr>
            <a:picLocks noChangeAspect="1"/>
          </p:cNvPicPr>
          <p:nvPr/>
        </p:nvPicPr>
        <p:blipFill>
          <a:blip r:embed="rId6"/>
          <a:stretch>
            <a:fillRect/>
          </a:stretch>
        </p:blipFill>
        <p:spPr>
          <a:xfrm>
            <a:off x="700935" y="2624947"/>
            <a:ext cx="2933135" cy="9700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reeform 3"/>
          <p:cNvSpPr/>
          <p:nvPr/>
        </p:nvSpPr>
        <p:spPr>
          <a:xfrm>
            <a:off x="0" y="0"/>
            <a:ext cx="9144000" cy="6858000"/>
          </a:xfrm>
          <a:custGeom>
            <a:avLst/>
            <a:gdLst>
              <a:gd name="txL" fmla="*/ 0 w 9144000"/>
              <a:gd name="txT" fmla="*/ 0 h 6858000"/>
              <a:gd name="txR" fmla="*/ 9144000 w 9144000"/>
              <a:gd name="txB" fmla="*/ 6858000 h 6858000"/>
            </a:gdLst>
            <a:ahLst/>
            <a:cxnLst>
              <a:cxn ang="0">
                <a:pos x="0" y="6858000"/>
              </a:cxn>
              <a:cxn ang="0">
                <a:pos x="9144000" y="6858000"/>
              </a:cxn>
              <a:cxn ang="0">
                <a:pos x="9144000" y="0"/>
              </a:cxn>
              <a:cxn ang="0">
                <a:pos x="0" y="0"/>
              </a:cxn>
              <a:cxn ang="0">
                <a:pos x="0" y="6858000"/>
              </a:cxn>
            </a:cxnLst>
            <a:rect l="txL" t="txT" r="txR" b="txB"/>
            <a:pathLst>
              <a:path w="9144000" h="6858000">
                <a:moveTo>
                  <a:pt x="0" y="6858000"/>
                </a:moveTo>
                <a:lnTo>
                  <a:pt x="9144000" y="6858000"/>
                </a:lnTo>
                <a:lnTo>
                  <a:pt x="9144000" y="0"/>
                </a:lnTo>
                <a:lnTo>
                  <a:pt x="0" y="0"/>
                </a:lnTo>
                <a:lnTo>
                  <a:pt x="0" y="68580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1" name="Freeform 3"/>
          <p:cNvSpPr/>
          <p:nvPr/>
        </p:nvSpPr>
        <p:spPr>
          <a:xfrm>
            <a:off x="7658100" y="0"/>
            <a:ext cx="1104900" cy="6848475"/>
          </a:xfrm>
          <a:custGeom>
            <a:avLst/>
            <a:gdLst>
              <a:gd name="txL" fmla="*/ 0 w 1104900"/>
              <a:gd name="txT" fmla="*/ 0 h 6848474"/>
              <a:gd name="txR" fmla="*/ 1104900 w 1104900"/>
              <a:gd name="txB" fmla="*/ 6848474 h 6848474"/>
            </a:gdLst>
            <a:ahLst/>
            <a:cxnLst>
              <a:cxn ang="0">
                <a:pos x="495300" y="0"/>
              </a:cxn>
              <a:cxn ang="0">
                <a:pos x="838200" y="704850"/>
              </a:cxn>
              <a:cxn ang="0">
                <a:pos x="1104900" y="1524002"/>
              </a:cxn>
              <a:cxn ang="0">
                <a:pos x="676275" y="6848479"/>
              </a:cxn>
              <a:cxn ang="0">
                <a:pos x="171450" y="6848479"/>
              </a:cxn>
              <a:cxn ang="0">
                <a:pos x="1028700" y="1524002"/>
              </a:cxn>
              <a:cxn ang="0">
                <a:pos x="723900" y="685800"/>
              </a:cxn>
              <a:cxn ang="0">
                <a:pos x="0" y="0"/>
              </a:cxn>
              <a:cxn ang="0">
                <a:pos x="495300" y="0"/>
              </a:cxn>
            </a:cxnLst>
            <a:rect l="txL" t="txT" r="txR" b="txB"/>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2" name="Freeform 3"/>
          <p:cNvSpPr/>
          <p:nvPr/>
        </p:nvSpPr>
        <p:spPr>
          <a:xfrm>
            <a:off x="1066800" y="0"/>
            <a:ext cx="7543800" cy="6858000"/>
          </a:xfrm>
          <a:custGeom>
            <a:avLst/>
            <a:gdLst>
              <a:gd name="txL" fmla="*/ 0 w 7543800"/>
              <a:gd name="txT" fmla="*/ 0 h 6858000"/>
              <a:gd name="txR" fmla="*/ 7543800 w 7543800"/>
              <a:gd name="txB" fmla="*/ 6858000 h 6858000"/>
            </a:gdLst>
            <a:ahLst/>
            <a:cxnLst>
              <a:cxn ang="0">
                <a:pos x="0" y="0"/>
              </a:cxn>
              <a:cxn ang="0">
                <a:pos x="2438400" y="0"/>
              </a:cxn>
              <a:cxn ang="0">
                <a:pos x="7286624" y="714375"/>
              </a:cxn>
              <a:cxn ang="0">
                <a:pos x="7543800" y="1543050"/>
              </a:cxn>
              <a:cxn ang="0">
                <a:pos x="5715000" y="6858000"/>
              </a:cxn>
              <a:cxn ang="0">
                <a:pos x="5257801" y="6858000"/>
              </a:cxn>
              <a:cxn ang="0">
                <a:pos x="7480300" y="1577975"/>
              </a:cxn>
              <a:cxn ang="0">
                <a:pos x="7172324" y="831850"/>
              </a:cxn>
              <a:cxn ang="0">
                <a:pos x="0" y="0"/>
              </a:cxn>
            </a:cxnLst>
            <a:rect l="txL" t="txT" r="txR" b="txB"/>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3" name="Freeform 3"/>
          <p:cNvSpPr/>
          <p:nvPr/>
        </p:nvSpPr>
        <p:spPr>
          <a:xfrm>
            <a:off x="5486400" y="1657350"/>
            <a:ext cx="2990850" cy="5200650"/>
          </a:xfrm>
          <a:custGeom>
            <a:avLst/>
            <a:gdLst>
              <a:gd name="txL" fmla="*/ 0 w 2990850"/>
              <a:gd name="txT" fmla="*/ 0 h 5200650"/>
              <a:gd name="txR" fmla="*/ 2990850 w 2990850"/>
              <a:gd name="txB" fmla="*/ 5200650 h 5200650"/>
            </a:gdLst>
            <a:ahLst/>
            <a:cxnLst>
              <a:cxn ang="0">
                <a:pos x="609600" y="5200650"/>
              </a:cxn>
              <a:cxn ang="0">
                <a:pos x="2990850" y="0"/>
              </a:cxn>
              <a:cxn ang="0">
                <a:pos x="0" y="5200650"/>
              </a:cxn>
              <a:cxn ang="0">
                <a:pos x="609600" y="5200650"/>
              </a:cxn>
            </a:cxnLst>
            <a:rect l="txL" t="txT" r="txR" b="txB"/>
            <a:pathLst>
              <a:path w="2990850" h="5200650">
                <a:moveTo>
                  <a:pt x="609600" y="5200650"/>
                </a:moveTo>
                <a:lnTo>
                  <a:pt x="2990850" y="0"/>
                </a:lnTo>
                <a:lnTo>
                  <a:pt x="0" y="5200650"/>
                </a:lnTo>
                <a:lnTo>
                  <a:pt x="609600" y="5200650"/>
                </a:lnTo>
              </a:path>
            </a:pathLst>
          </a:custGeom>
          <a:solidFill>
            <a:srgbClr val="E0E0E0"/>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4" name="Freeform 3"/>
          <p:cNvSpPr/>
          <p:nvPr/>
        </p:nvSpPr>
        <p:spPr>
          <a:xfrm>
            <a:off x="3429000" y="0"/>
            <a:ext cx="5172075" cy="6858000"/>
          </a:xfrm>
          <a:custGeom>
            <a:avLst/>
            <a:gdLst>
              <a:gd name="txL" fmla="*/ 0 w 5172075"/>
              <a:gd name="txT" fmla="*/ 0 h 6858000"/>
              <a:gd name="txR" fmla="*/ 5172075 w 5172075"/>
              <a:gd name="txB" fmla="*/ 6858000 h 6858000"/>
            </a:gdLst>
            <a:ahLst/>
            <a:cxnLst>
              <a:cxn ang="0">
                <a:pos x="0" y="0"/>
              </a:cxn>
              <a:cxn ang="0">
                <a:pos x="4892675" y="753998"/>
              </a:cxn>
              <a:cxn ang="0">
                <a:pos x="5095875" y="1485900"/>
              </a:cxn>
              <a:cxn ang="0">
                <a:pos x="2743204" y="6858000"/>
              </a:cxn>
              <a:cxn ang="0">
                <a:pos x="2971804" y="6858000"/>
              </a:cxn>
              <a:cxn ang="0">
                <a:pos x="5172075" y="1447800"/>
              </a:cxn>
              <a:cxn ang="0">
                <a:pos x="4953003" y="685800"/>
              </a:cxn>
              <a:cxn ang="0">
                <a:pos x="2057402" y="0"/>
              </a:cxn>
              <a:cxn ang="0">
                <a:pos x="0" y="0"/>
              </a:cxn>
            </a:cxnLst>
            <a:rect l="txL" t="txT" r="txR" b="txB"/>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5" name="Freeform 3"/>
          <p:cNvSpPr/>
          <p:nvPr/>
        </p:nvSpPr>
        <p:spPr>
          <a:xfrm>
            <a:off x="5562600" y="0"/>
            <a:ext cx="3267075" cy="6858000"/>
          </a:xfrm>
          <a:custGeom>
            <a:avLst/>
            <a:gdLst>
              <a:gd name="txL" fmla="*/ 0 w 3267075"/>
              <a:gd name="txT" fmla="*/ 0 h 6858000"/>
              <a:gd name="txR" fmla="*/ 3267075 w 3267075"/>
              <a:gd name="txB" fmla="*/ 6858000 h 6858000"/>
            </a:gdLst>
            <a:ahLst/>
            <a:cxnLst>
              <a:cxn ang="0">
                <a:pos x="0" y="0"/>
              </a:cxn>
              <a:cxn ang="0">
                <a:pos x="1676402" y="0"/>
              </a:cxn>
              <a:cxn ang="0">
                <a:pos x="2943225" y="638175"/>
              </a:cxn>
              <a:cxn ang="0">
                <a:pos x="3267075" y="1543050"/>
              </a:cxn>
              <a:cxn ang="0">
                <a:pos x="2057402" y="6858000"/>
              </a:cxn>
              <a:cxn ang="0">
                <a:pos x="1143002" y="6858000"/>
              </a:cxn>
              <a:cxn ang="0">
                <a:pos x="3048001" y="1447800"/>
              </a:cxn>
              <a:cxn ang="0">
                <a:pos x="2819401" y="685800"/>
              </a:cxn>
              <a:cxn ang="0">
                <a:pos x="0" y="0"/>
              </a:cxn>
            </a:cxnLst>
            <a:rect l="txL" t="txT" r="txR" b="txB"/>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6" name="Freeform 3"/>
          <p:cNvSpPr/>
          <p:nvPr/>
        </p:nvSpPr>
        <p:spPr>
          <a:xfrm>
            <a:off x="6694488" y="1676400"/>
            <a:ext cx="1828800" cy="5181600"/>
          </a:xfrm>
          <a:custGeom>
            <a:avLst/>
            <a:gdLst>
              <a:gd name="txL" fmla="*/ 0 w 1828800"/>
              <a:gd name="txT" fmla="*/ 0 h 5181600"/>
              <a:gd name="txR" fmla="*/ 1828800 w 1828800"/>
              <a:gd name="txB" fmla="*/ 5181600 h 5181600"/>
            </a:gdLst>
            <a:ahLst/>
            <a:cxnLst>
              <a:cxn ang="0">
                <a:pos x="0" y="5181600"/>
              </a:cxn>
              <a:cxn ang="0">
                <a:pos x="1828800" y="0"/>
              </a:cxn>
              <a:cxn ang="0">
                <a:pos x="152400" y="5181600"/>
              </a:cxn>
              <a:cxn ang="0">
                <a:pos x="0" y="5181600"/>
              </a:cxn>
            </a:cxnLst>
            <a:rect l="txL" t="txT" r="txR" b="txB"/>
            <a:pathLst>
              <a:path w="1828800" h="5181600">
                <a:moveTo>
                  <a:pt x="0" y="5181600"/>
                </a:moveTo>
                <a:lnTo>
                  <a:pt x="1828800" y="0"/>
                </a:lnTo>
                <a:lnTo>
                  <a:pt x="152400" y="5181600"/>
                </a:lnTo>
                <a:lnTo>
                  <a:pt x="0" y="5181600"/>
                </a:lnTo>
              </a:path>
            </a:pathLst>
          </a:custGeom>
          <a:solidFill>
            <a:srgbClr val="F93D17"/>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7"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8" name="Freeform 3"/>
          <p:cNvSpPr/>
          <p:nvPr/>
        </p:nvSpPr>
        <p:spPr>
          <a:xfrm>
            <a:off x="136525" y="758825"/>
            <a:ext cx="8870950" cy="5956300"/>
          </a:xfrm>
          <a:custGeom>
            <a:avLst/>
            <a:gdLst>
              <a:gd name="txL" fmla="*/ 0 w 8870950"/>
              <a:gd name="txT" fmla="*/ 0 h 5956300"/>
              <a:gd name="txR" fmla="*/ 8870950 w 8870950"/>
              <a:gd name="txB" fmla="*/ 5956300 h 5956300"/>
            </a:gdLst>
            <a:ahLst/>
            <a:cxnLst>
              <a:cxn ang="0">
                <a:pos x="6350" y="5949948"/>
              </a:cxn>
              <a:cxn ang="0">
                <a:pos x="8864606" y="5949948"/>
              </a:cxn>
              <a:cxn ang="0">
                <a:pos x="8864606" y="6350"/>
              </a:cxn>
              <a:cxn ang="0">
                <a:pos x="6350" y="6350"/>
              </a:cxn>
              <a:cxn ang="0">
                <a:pos x="6350" y="5949948"/>
              </a:cxn>
            </a:cxnLst>
            <a:rect l="txL" t="txT" r="txR" b="txB"/>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cap="flat" cmpd="sng">
            <a:solidFill>
              <a:srgbClr val="000000"/>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9"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80" name="Freeform 3"/>
          <p:cNvSpPr/>
          <p:nvPr/>
        </p:nvSpPr>
        <p:spPr>
          <a:xfrm>
            <a:off x="136525" y="749300"/>
            <a:ext cx="8870950" cy="5956300"/>
          </a:xfrm>
          <a:custGeom>
            <a:avLst/>
            <a:gdLst>
              <a:gd name="txL" fmla="*/ 0 w 8870950"/>
              <a:gd name="txT" fmla="*/ 0 h 5956300"/>
              <a:gd name="txR" fmla="*/ 8870950 w 8870950"/>
              <a:gd name="txB" fmla="*/ 5956300 h 5956300"/>
            </a:gdLst>
            <a:ahLst/>
            <a:cxnLst>
              <a:cxn ang="0">
                <a:pos x="6350" y="5949948"/>
              </a:cxn>
              <a:cxn ang="0">
                <a:pos x="8864606" y="5949948"/>
              </a:cxn>
              <a:cxn ang="0">
                <a:pos x="8864606" y="6350"/>
              </a:cxn>
              <a:cxn ang="0">
                <a:pos x="6350" y="6350"/>
              </a:cxn>
              <a:cxn ang="0">
                <a:pos x="6350" y="5949948"/>
              </a:cxn>
            </a:cxnLst>
            <a:rect l="txL" t="txT" r="txR" b="txB"/>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cap="flat" cmpd="sng">
            <a:solidFill>
              <a:srgbClr val="808080"/>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81" name="Freeform 3"/>
          <p:cNvSpPr/>
          <p:nvPr/>
        </p:nvSpPr>
        <p:spPr>
          <a:xfrm>
            <a:off x="381000" y="676275"/>
            <a:ext cx="6248400" cy="152400"/>
          </a:xfrm>
          <a:custGeom>
            <a:avLst/>
            <a:gdLst>
              <a:gd name="txL" fmla="*/ 0 w 6248400"/>
              <a:gd name="txT" fmla="*/ 0 h 152400"/>
              <a:gd name="txR" fmla="*/ 6248400 w 6248400"/>
              <a:gd name="txB" fmla="*/ 152400 h 152400"/>
            </a:gdLst>
            <a:ahLst/>
            <a:cxnLst>
              <a:cxn ang="0">
                <a:pos x="0" y="152400"/>
              </a:cxn>
              <a:cxn ang="0">
                <a:pos x="6248400" y="152400"/>
              </a:cxn>
              <a:cxn ang="0">
                <a:pos x="6248400" y="0"/>
              </a:cxn>
              <a:cxn ang="0">
                <a:pos x="0" y="0"/>
              </a:cxn>
              <a:cxn ang="0">
                <a:pos x="0" y="152400"/>
              </a:cxn>
            </a:cxnLst>
            <a:rect l="txL" t="txT" r="txR" b="txB"/>
            <a:pathLst>
              <a:path w="6248400" h="152400">
                <a:moveTo>
                  <a:pt x="0" y="152400"/>
                </a:moveTo>
                <a:lnTo>
                  <a:pt x="6248400" y="152400"/>
                </a:lnTo>
                <a:lnTo>
                  <a:pt x="6248400" y="0"/>
                </a:lnTo>
                <a:lnTo>
                  <a:pt x="0" y="0"/>
                </a:lnTo>
                <a:lnTo>
                  <a:pt x="0" y="1524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pic>
        <p:nvPicPr>
          <p:cNvPr id="7182" name="Picture 3"/>
          <p:cNvPicPr>
            <a:picLocks noChangeAspect="1"/>
          </p:cNvPicPr>
          <p:nvPr/>
        </p:nvPicPr>
        <p:blipFill>
          <a:blip r:embed="rId2"/>
          <a:stretch>
            <a:fillRect/>
          </a:stretch>
        </p:blipFill>
        <p:spPr>
          <a:xfrm>
            <a:off x="482600" y="571500"/>
            <a:ext cx="406400" cy="393700"/>
          </a:xfrm>
          <a:prstGeom prst="rect">
            <a:avLst/>
          </a:prstGeom>
          <a:noFill/>
          <a:ln w="9525">
            <a:noFill/>
          </a:ln>
        </p:spPr>
      </p:pic>
      <p:pic>
        <p:nvPicPr>
          <p:cNvPr id="7183" name="Picture 3"/>
          <p:cNvPicPr>
            <a:picLocks noChangeAspect="1"/>
          </p:cNvPicPr>
          <p:nvPr/>
        </p:nvPicPr>
        <p:blipFill>
          <a:blip r:embed="rId3"/>
          <a:stretch>
            <a:fillRect/>
          </a:stretch>
        </p:blipFill>
        <p:spPr>
          <a:xfrm>
            <a:off x="8369300" y="0"/>
            <a:ext cx="774700" cy="1143000"/>
          </a:xfrm>
          <a:prstGeom prst="rect">
            <a:avLst/>
          </a:prstGeom>
          <a:noFill/>
          <a:ln w="9525">
            <a:noFill/>
          </a:ln>
        </p:spPr>
      </p:pic>
      <p:pic>
        <p:nvPicPr>
          <p:cNvPr id="7184" name="Picture 3"/>
          <p:cNvPicPr>
            <a:picLocks noChangeAspect="1"/>
          </p:cNvPicPr>
          <p:nvPr/>
        </p:nvPicPr>
        <p:blipFill>
          <a:blip r:embed="rId4"/>
          <a:stretch>
            <a:fillRect/>
          </a:stretch>
        </p:blipFill>
        <p:spPr>
          <a:xfrm>
            <a:off x="5422900" y="6019800"/>
            <a:ext cx="2273300" cy="685800"/>
          </a:xfrm>
          <a:prstGeom prst="rect">
            <a:avLst/>
          </a:prstGeom>
          <a:noFill/>
          <a:ln w="9525">
            <a:noFill/>
          </a:ln>
        </p:spPr>
      </p:pic>
      <p:pic>
        <p:nvPicPr>
          <p:cNvPr id="7185" name="Picture 3"/>
          <p:cNvPicPr>
            <a:picLocks noChangeAspect="1"/>
          </p:cNvPicPr>
          <p:nvPr/>
        </p:nvPicPr>
        <p:blipFill>
          <a:blip r:embed="rId5"/>
          <a:stretch>
            <a:fillRect/>
          </a:stretch>
        </p:blipFill>
        <p:spPr>
          <a:xfrm>
            <a:off x="7708900" y="5651500"/>
            <a:ext cx="1257300" cy="952500"/>
          </a:xfrm>
          <a:prstGeom prst="rect">
            <a:avLst/>
          </a:prstGeom>
          <a:noFill/>
          <a:ln w="9525">
            <a:noFill/>
          </a:ln>
        </p:spPr>
      </p:pic>
      <p:sp>
        <p:nvSpPr>
          <p:cNvPr id="7186" name="TextBox 1"/>
          <p:cNvSpPr txBox="1"/>
          <p:nvPr/>
        </p:nvSpPr>
        <p:spPr>
          <a:xfrm>
            <a:off x="8953500" y="88900"/>
            <a:ext cx="88900" cy="152400"/>
          </a:xfrm>
          <a:prstGeom prst="rect">
            <a:avLst/>
          </a:prstGeom>
          <a:noFill/>
          <a:ln w="9525">
            <a:noFill/>
          </a:ln>
        </p:spPr>
        <p:txBody>
          <a:bodyPr wrap="none" lIns="0" tIns="0" rIns="0">
            <a:spAutoFit/>
          </a:bodyPr>
          <a:lstStyle/>
          <a:p>
            <a:pPr marL="0" marR="0" lvl="0" indent="0" algn="l" defTabSz="914400" eaLnBrk="1" fontAlgn="base" latinLnBrk="0" hangingPunct="1">
              <a:lnSpc>
                <a:spcPts val="1200"/>
              </a:lnSpc>
              <a:spcBef>
                <a:spcPct val="0"/>
              </a:spcBef>
              <a:spcAft>
                <a:spcPct val="0"/>
              </a:spcAft>
              <a:buClrTx/>
              <a:buSzTx/>
              <a:buFont typeface="Arial" panose="020B0604020202020204" pitchFamily="34" charset="0"/>
              <a:buNone/>
              <a:tabLst/>
              <a:defRPr/>
            </a:pPr>
            <a:r>
              <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rPr>
              <a:t>7</a:t>
            </a:r>
          </a:p>
        </p:txBody>
      </p:sp>
      <p:sp>
        <p:nvSpPr>
          <p:cNvPr id="7187" name="TextBox 1"/>
          <p:cNvSpPr txBox="1"/>
          <p:nvPr/>
        </p:nvSpPr>
        <p:spPr>
          <a:xfrm>
            <a:off x="990600" y="635000"/>
            <a:ext cx="1765300" cy="609600"/>
          </a:xfrm>
          <a:prstGeom prst="rect">
            <a:avLst/>
          </a:prstGeom>
          <a:noFill/>
          <a:ln w="9525">
            <a:noFill/>
          </a:ln>
        </p:spPr>
        <p:txBody>
          <a:bodyPr wrap="none" lIns="0" tIns="0" rIns="0">
            <a:spAutoFit/>
          </a:bodyPr>
          <a:lstStyle/>
          <a:p>
            <a:pPr marL="0" marR="0" lvl="0" indent="0" algn="l" defTabSz="914400" eaLnBrk="1" fontAlgn="base" latinLnBrk="0" hangingPunct="1">
              <a:lnSpc>
                <a:spcPts val="4400"/>
              </a:lnSpc>
              <a:spcBef>
                <a:spcPct val="0"/>
              </a:spcBef>
              <a:spcAft>
                <a:spcPct val="0"/>
              </a:spcAft>
              <a:buClrTx/>
              <a:buSzTx/>
              <a:buFont typeface="Arial" panose="020B0604020202020204" pitchFamily="34" charset="0"/>
              <a:buNone/>
              <a:tabLst/>
              <a:defRPr/>
            </a:pPr>
            <a:r>
              <a:rPr kumimoji="0" lang="en-US" altLang="zh-CN" sz="33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NIM</a:t>
            </a:r>
            <a:r>
              <a:rPr kumimoji="0" lang="zh-CN" altLang="en-US" sz="33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博弈</a:t>
            </a:r>
          </a:p>
        </p:txBody>
      </p:sp>
      <p:sp>
        <p:nvSpPr>
          <p:cNvPr id="7188" name="TextBox 23"/>
          <p:cNvSpPr txBox="1"/>
          <p:nvPr/>
        </p:nvSpPr>
        <p:spPr>
          <a:xfrm>
            <a:off x="838200" y="1447800"/>
            <a:ext cx="5867400" cy="36830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89" name="TextBox 24"/>
          <p:cNvSpPr txBox="1"/>
          <p:nvPr/>
        </p:nvSpPr>
        <p:spPr>
          <a:xfrm>
            <a:off x="762000" y="3124200"/>
            <a:ext cx="7924800" cy="36830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2" name="文本框 1"/>
          <p:cNvSpPr txBox="1"/>
          <p:nvPr/>
        </p:nvSpPr>
        <p:spPr>
          <a:xfrm>
            <a:off x="744220" y="1383665"/>
            <a:ext cx="7713980" cy="2308324"/>
          </a:xfrm>
          <a:prstGeom prst="rect">
            <a:avLst/>
          </a:prstGeom>
          <a:noFill/>
        </p:spPr>
        <p:txBody>
          <a:bodyPr wrap="square" rtlCol="0">
            <a:spAutoFit/>
          </a:bodyPr>
          <a:lstStyle/>
          <a:p>
            <a:pPr marL="0" marR="0" lvl="0" indent="0" algn="l" defTabSz="91440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Hdoj 1849</a:t>
            </a:r>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a:p>
            <a:pPr lvl="0"/>
            <a:r>
              <a:rPr lang="en-US" altLang="zh-CN"/>
              <a:t>1</a:t>
            </a:r>
            <a:r>
              <a:rPr lang="zh-CN" altLang="en-US"/>
              <a:t>、棋盘包含</a:t>
            </a:r>
            <a:r>
              <a:rPr lang="en-US" altLang="zh-CN"/>
              <a:t>1*n</a:t>
            </a:r>
            <a:r>
              <a:rPr lang="zh-CN" altLang="en-US"/>
              <a:t>个方格，方格从左到右分别编号为</a:t>
            </a:r>
            <a:r>
              <a:rPr lang="en-US" altLang="zh-CN"/>
              <a:t>0</a:t>
            </a:r>
            <a:r>
              <a:rPr lang="zh-CN" altLang="en-US"/>
              <a:t>，</a:t>
            </a:r>
            <a:r>
              <a:rPr lang="en-US" altLang="zh-CN"/>
              <a:t>1</a:t>
            </a:r>
            <a:r>
              <a:rPr lang="zh-CN" altLang="en-US"/>
              <a:t>，</a:t>
            </a:r>
            <a:r>
              <a:rPr lang="en-US" altLang="zh-CN"/>
              <a:t>2</a:t>
            </a:r>
            <a:r>
              <a:rPr lang="zh-CN" altLang="en-US"/>
              <a:t>，</a:t>
            </a:r>
            <a:r>
              <a:rPr lang="en-US" altLang="zh-CN"/>
              <a:t>…</a:t>
            </a:r>
            <a:r>
              <a:rPr lang="zh-CN" altLang="en-US"/>
              <a:t>，</a:t>
            </a:r>
            <a:r>
              <a:rPr lang="en-US" altLang="zh-CN"/>
              <a:t>n-1</a:t>
            </a:r>
            <a:r>
              <a:rPr lang="zh-CN" altLang="en-US"/>
              <a:t>；</a:t>
            </a:r>
            <a:br>
              <a:rPr lang="zh-CN" altLang="en-US"/>
            </a:br>
            <a:r>
              <a:rPr lang="en-US" altLang="zh-CN"/>
              <a:t>2</a:t>
            </a:r>
            <a:r>
              <a:rPr lang="zh-CN" altLang="en-US"/>
              <a:t>、</a:t>
            </a:r>
            <a:r>
              <a:rPr lang="en-US" altLang="zh-CN"/>
              <a:t>m</a:t>
            </a:r>
            <a:r>
              <a:rPr lang="zh-CN" altLang="en-US"/>
              <a:t>个棋子放在棋盘的方格上，方格可以为空，也可以放多于一个的</a:t>
            </a:r>
            <a:r>
              <a:rPr lang="zh-CN" altLang="en-US" smtClean="0"/>
              <a:t>棋子</a:t>
            </a:r>
            <a:r>
              <a:rPr lang="zh-CN" altLang="en-US"/>
              <a:t/>
            </a:r>
            <a:br>
              <a:rPr lang="zh-CN" altLang="en-US"/>
            </a:br>
            <a:r>
              <a:rPr lang="en-US" altLang="zh-CN"/>
              <a:t>3</a:t>
            </a:r>
            <a:r>
              <a:rPr lang="zh-CN" altLang="en-US"/>
              <a:t>、双方轮流走棋；</a:t>
            </a:r>
            <a:br>
              <a:rPr lang="zh-CN" altLang="en-US"/>
            </a:br>
            <a:r>
              <a:rPr lang="en-US" altLang="zh-CN"/>
              <a:t>4</a:t>
            </a:r>
            <a:r>
              <a:rPr lang="zh-CN" altLang="en-US"/>
              <a:t>、每一步可以选择任意</a:t>
            </a:r>
            <a:r>
              <a:rPr lang="zh-CN" altLang="en-US" b="1"/>
              <a:t>一个</a:t>
            </a:r>
            <a:r>
              <a:rPr lang="zh-CN" altLang="en-US"/>
              <a:t>棋子向左移动到任意的位置（可以多个棋子位于同一个方格），当然，任何棋子不能超出棋盘边界；</a:t>
            </a:r>
            <a:br>
              <a:rPr lang="zh-CN" altLang="en-US"/>
            </a:br>
            <a:r>
              <a:rPr lang="en-US" altLang="zh-CN"/>
              <a:t>5</a:t>
            </a:r>
            <a:r>
              <a:rPr lang="zh-CN" altLang="en-US"/>
              <a:t>、如果所有的棋子都位于最左边（即编号为</a:t>
            </a:r>
            <a:r>
              <a:rPr lang="en-US" altLang="zh-CN"/>
              <a:t>0</a:t>
            </a:r>
            <a:r>
              <a:rPr lang="zh-CN" altLang="en-US"/>
              <a:t>的位置），则游戏结束，并且规定最后走棋的一方为胜者。</a:t>
            </a: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pic>
        <p:nvPicPr>
          <p:cNvPr id="5" name="图片 4"/>
          <p:cNvPicPr>
            <a:picLocks noChangeAspect="1"/>
          </p:cNvPicPr>
          <p:nvPr/>
        </p:nvPicPr>
        <p:blipFill>
          <a:blip r:embed="rId6"/>
          <a:stretch>
            <a:fillRect/>
          </a:stretch>
        </p:blipFill>
        <p:spPr>
          <a:xfrm>
            <a:off x="744220" y="4660625"/>
            <a:ext cx="7854103" cy="714009"/>
          </a:xfrm>
          <a:prstGeom prst="rect">
            <a:avLst/>
          </a:prstGeom>
        </p:spPr>
      </p:pic>
    </p:spTree>
    <p:extLst>
      <p:ext uri="{BB962C8B-B14F-4D97-AF65-F5344CB8AC3E}">
        <p14:creationId xmlns:p14="http://schemas.microsoft.com/office/powerpoint/2010/main" val="163308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reeform 3"/>
          <p:cNvSpPr/>
          <p:nvPr/>
        </p:nvSpPr>
        <p:spPr>
          <a:xfrm>
            <a:off x="0" y="0"/>
            <a:ext cx="9144000" cy="6858000"/>
          </a:xfrm>
          <a:custGeom>
            <a:avLst/>
            <a:gdLst>
              <a:gd name="txL" fmla="*/ 0 w 9144000"/>
              <a:gd name="txT" fmla="*/ 0 h 6858000"/>
              <a:gd name="txR" fmla="*/ 9144000 w 9144000"/>
              <a:gd name="txB" fmla="*/ 6858000 h 6858000"/>
            </a:gdLst>
            <a:ahLst/>
            <a:cxnLst>
              <a:cxn ang="0">
                <a:pos x="0" y="6858000"/>
              </a:cxn>
              <a:cxn ang="0">
                <a:pos x="9144000" y="6858000"/>
              </a:cxn>
              <a:cxn ang="0">
                <a:pos x="9144000" y="0"/>
              </a:cxn>
              <a:cxn ang="0">
                <a:pos x="0" y="0"/>
              </a:cxn>
              <a:cxn ang="0">
                <a:pos x="0" y="6858000"/>
              </a:cxn>
            </a:cxnLst>
            <a:rect l="txL" t="txT" r="txR" b="txB"/>
            <a:pathLst>
              <a:path w="9144000" h="6858000">
                <a:moveTo>
                  <a:pt x="0" y="6858000"/>
                </a:moveTo>
                <a:lnTo>
                  <a:pt x="9144000" y="6858000"/>
                </a:lnTo>
                <a:lnTo>
                  <a:pt x="9144000" y="0"/>
                </a:lnTo>
                <a:lnTo>
                  <a:pt x="0" y="0"/>
                </a:lnTo>
                <a:lnTo>
                  <a:pt x="0" y="68580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1" name="Freeform 3"/>
          <p:cNvSpPr/>
          <p:nvPr/>
        </p:nvSpPr>
        <p:spPr>
          <a:xfrm>
            <a:off x="7658100" y="0"/>
            <a:ext cx="1104900" cy="6848475"/>
          </a:xfrm>
          <a:custGeom>
            <a:avLst/>
            <a:gdLst>
              <a:gd name="txL" fmla="*/ 0 w 1104900"/>
              <a:gd name="txT" fmla="*/ 0 h 6848474"/>
              <a:gd name="txR" fmla="*/ 1104900 w 1104900"/>
              <a:gd name="txB" fmla="*/ 6848474 h 6848474"/>
            </a:gdLst>
            <a:ahLst/>
            <a:cxnLst>
              <a:cxn ang="0">
                <a:pos x="495300" y="0"/>
              </a:cxn>
              <a:cxn ang="0">
                <a:pos x="838200" y="704850"/>
              </a:cxn>
              <a:cxn ang="0">
                <a:pos x="1104900" y="1524002"/>
              </a:cxn>
              <a:cxn ang="0">
                <a:pos x="676275" y="6848479"/>
              </a:cxn>
              <a:cxn ang="0">
                <a:pos x="171450" y="6848479"/>
              </a:cxn>
              <a:cxn ang="0">
                <a:pos x="1028700" y="1524002"/>
              </a:cxn>
              <a:cxn ang="0">
                <a:pos x="723900" y="685800"/>
              </a:cxn>
              <a:cxn ang="0">
                <a:pos x="0" y="0"/>
              </a:cxn>
              <a:cxn ang="0">
                <a:pos x="495300" y="0"/>
              </a:cxn>
            </a:cxnLst>
            <a:rect l="txL" t="txT" r="txR" b="txB"/>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2" name="Freeform 3"/>
          <p:cNvSpPr/>
          <p:nvPr/>
        </p:nvSpPr>
        <p:spPr>
          <a:xfrm>
            <a:off x="1066800" y="0"/>
            <a:ext cx="7543800" cy="6858000"/>
          </a:xfrm>
          <a:custGeom>
            <a:avLst/>
            <a:gdLst>
              <a:gd name="txL" fmla="*/ 0 w 7543800"/>
              <a:gd name="txT" fmla="*/ 0 h 6858000"/>
              <a:gd name="txR" fmla="*/ 7543800 w 7543800"/>
              <a:gd name="txB" fmla="*/ 6858000 h 6858000"/>
            </a:gdLst>
            <a:ahLst/>
            <a:cxnLst>
              <a:cxn ang="0">
                <a:pos x="0" y="0"/>
              </a:cxn>
              <a:cxn ang="0">
                <a:pos x="2438400" y="0"/>
              </a:cxn>
              <a:cxn ang="0">
                <a:pos x="7286624" y="714375"/>
              </a:cxn>
              <a:cxn ang="0">
                <a:pos x="7543800" y="1543050"/>
              </a:cxn>
              <a:cxn ang="0">
                <a:pos x="5715000" y="6858000"/>
              </a:cxn>
              <a:cxn ang="0">
                <a:pos x="5257801" y="6858000"/>
              </a:cxn>
              <a:cxn ang="0">
                <a:pos x="7480300" y="1577975"/>
              </a:cxn>
              <a:cxn ang="0">
                <a:pos x="7172324" y="831850"/>
              </a:cxn>
              <a:cxn ang="0">
                <a:pos x="0" y="0"/>
              </a:cxn>
            </a:cxnLst>
            <a:rect l="txL" t="txT" r="txR" b="txB"/>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3" name="Freeform 3"/>
          <p:cNvSpPr/>
          <p:nvPr/>
        </p:nvSpPr>
        <p:spPr>
          <a:xfrm>
            <a:off x="5486400" y="1657350"/>
            <a:ext cx="2990850" cy="5200650"/>
          </a:xfrm>
          <a:custGeom>
            <a:avLst/>
            <a:gdLst>
              <a:gd name="txL" fmla="*/ 0 w 2990850"/>
              <a:gd name="txT" fmla="*/ 0 h 5200650"/>
              <a:gd name="txR" fmla="*/ 2990850 w 2990850"/>
              <a:gd name="txB" fmla="*/ 5200650 h 5200650"/>
            </a:gdLst>
            <a:ahLst/>
            <a:cxnLst>
              <a:cxn ang="0">
                <a:pos x="609600" y="5200650"/>
              </a:cxn>
              <a:cxn ang="0">
                <a:pos x="2990850" y="0"/>
              </a:cxn>
              <a:cxn ang="0">
                <a:pos x="0" y="5200650"/>
              </a:cxn>
              <a:cxn ang="0">
                <a:pos x="609600" y="5200650"/>
              </a:cxn>
            </a:cxnLst>
            <a:rect l="txL" t="txT" r="txR" b="txB"/>
            <a:pathLst>
              <a:path w="2990850" h="5200650">
                <a:moveTo>
                  <a:pt x="609600" y="5200650"/>
                </a:moveTo>
                <a:lnTo>
                  <a:pt x="2990850" y="0"/>
                </a:lnTo>
                <a:lnTo>
                  <a:pt x="0" y="5200650"/>
                </a:lnTo>
                <a:lnTo>
                  <a:pt x="609600" y="5200650"/>
                </a:lnTo>
              </a:path>
            </a:pathLst>
          </a:custGeom>
          <a:solidFill>
            <a:srgbClr val="E0E0E0"/>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4" name="Freeform 3"/>
          <p:cNvSpPr/>
          <p:nvPr/>
        </p:nvSpPr>
        <p:spPr>
          <a:xfrm>
            <a:off x="3429000" y="0"/>
            <a:ext cx="5172075" cy="6858000"/>
          </a:xfrm>
          <a:custGeom>
            <a:avLst/>
            <a:gdLst>
              <a:gd name="txL" fmla="*/ 0 w 5172075"/>
              <a:gd name="txT" fmla="*/ 0 h 6858000"/>
              <a:gd name="txR" fmla="*/ 5172075 w 5172075"/>
              <a:gd name="txB" fmla="*/ 6858000 h 6858000"/>
            </a:gdLst>
            <a:ahLst/>
            <a:cxnLst>
              <a:cxn ang="0">
                <a:pos x="0" y="0"/>
              </a:cxn>
              <a:cxn ang="0">
                <a:pos x="4892675" y="753998"/>
              </a:cxn>
              <a:cxn ang="0">
                <a:pos x="5095875" y="1485900"/>
              </a:cxn>
              <a:cxn ang="0">
                <a:pos x="2743204" y="6858000"/>
              </a:cxn>
              <a:cxn ang="0">
                <a:pos x="2971804" y="6858000"/>
              </a:cxn>
              <a:cxn ang="0">
                <a:pos x="5172075" y="1447800"/>
              </a:cxn>
              <a:cxn ang="0">
                <a:pos x="4953003" y="685800"/>
              </a:cxn>
              <a:cxn ang="0">
                <a:pos x="2057402" y="0"/>
              </a:cxn>
              <a:cxn ang="0">
                <a:pos x="0" y="0"/>
              </a:cxn>
            </a:cxnLst>
            <a:rect l="txL" t="txT" r="txR" b="txB"/>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5" name="Freeform 3"/>
          <p:cNvSpPr/>
          <p:nvPr/>
        </p:nvSpPr>
        <p:spPr>
          <a:xfrm>
            <a:off x="5562600" y="0"/>
            <a:ext cx="3267075" cy="6858000"/>
          </a:xfrm>
          <a:custGeom>
            <a:avLst/>
            <a:gdLst>
              <a:gd name="txL" fmla="*/ 0 w 3267075"/>
              <a:gd name="txT" fmla="*/ 0 h 6858000"/>
              <a:gd name="txR" fmla="*/ 3267075 w 3267075"/>
              <a:gd name="txB" fmla="*/ 6858000 h 6858000"/>
            </a:gdLst>
            <a:ahLst/>
            <a:cxnLst>
              <a:cxn ang="0">
                <a:pos x="0" y="0"/>
              </a:cxn>
              <a:cxn ang="0">
                <a:pos x="1676402" y="0"/>
              </a:cxn>
              <a:cxn ang="0">
                <a:pos x="2943225" y="638175"/>
              </a:cxn>
              <a:cxn ang="0">
                <a:pos x="3267075" y="1543050"/>
              </a:cxn>
              <a:cxn ang="0">
                <a:pos x="2057402" y="6858000"/>
              </a:cxn>
              <a:cxn ang="0">
                <a:pos x="1143002" y="6858000"/>
              </a:cxn>
              <a:cxn ang="0">
                <a:pos x="3048001" y="1447800"/>
              </a:cxn>
              <a:cxn ang="0">
                <a:pos x="2819401" y="685800"/>
              </a:cxn>
              <a:cxn ang="0">
                <a:pos x="0" y="0"/>
              </a:cxn>
            </a:cxnLst>
            <a:rect l="txL" t="txT" r="txR" b="txB"/>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6" name="Freeform 3"/>
          <p:cNvSpPr/>
          <p:nvPr/>
        </p:nvSpPr>
        <p:spPr>
          <a:xfrm>
            <a:off x="6694488" y="1676400"/>
            <a:ext cx="1828800" cy="5181600"/>
          </a:xfrm>
          <a:custGeom>
            <a:avLst/>
            <a:gdLst>
              <a:gd name="txL" fmla="*/ 0 w 1828800"/>
              <a:gd name="txT" fmla="*/ 0 h 5181600"/>
              <a:gd name="txR" fmla="*/ 1828800 w 1828800"/>
              <a:gd name="txB" fmla="*/ 5181600 h 5181600"/>
            </a:gdLst>
            <a:ahLst/>
            <a:cxnLst>
              <a:cxn ang="0">
                <a:pos x="0" y="5181600"/>
              </a:cxn>
              <a:cxn ang="0">
                <a:pos x="1828800" y="0"/>
              </a:cxn>
              <a:cxn ang="0">
                <a:pos x="152400" y="5181600"/>
              </a:cxn>
              <a:cxn ang="0">
                <a:pos x="0" y="5181600"/>
              </a:cxn>
            </a:cxnLst>
            <a:rect l="txL" t="txT" r="txR" b="txB"/>
            <a:pathLst>
              <a:path w="1828800" h="5181600">
                <a:moveTo>
                  <a:pt x="0" y="5181600"/>
                </a:moveTo>
                <a:lnTo>
                  <a:pt x="1828800" y="0"/>
                </a:lnTo>
                <a:lnTo>
                  <a:pt x="152400" y="5181600"/>
                </a:lnTo>
                <a:lnTo>
                  <a:pt x="0" y="5181600"/>
                </a:lnTo>
              </a:path>
            </a:pathLst>
          </a:custGeom>
          <a:solidFill>
            <a:srgbClr val="F93D17"/>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7"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8" name="Freeform 3"/>
          <p:cNvSpPr/>
          <p:nvPr/>
        </p:nvSpPr>
        <p:spPr>
          <a:xfrm>
            <a:off x="136525" y="758825"/>
            <a:ext cx="8870950" cy="5956300"/>
          </a:xfrm>
          <a:custGeom>
            <a:avLst/>
            <a:gdLst>
              <a:gd name="txL" fmla="*/ 0 w 8870950"/>
              <a:gd name="txT" fmla="*/ 0 h 5956300"/>
              <a:gd name="txR" fmla="*/ 8870950 w 8870950"/>
              <a:gd name="txB" fmla="*/ 5956300 h 5956300"/>
            </a:gdLst>
            <a:ahLst/>
            <a:cxnLst>
              <a:cxn ang="0">
                <a:pos x="6350" y="5949948"/>
              </a:cxn>
              <a:cxn ang="0">
                <a:pos x="8864606" y="5949948"/>
              </a:cxn>
              <a:cxn ang="0">
                <a:pos x="8864606" y="6350"/>
              </a:cxn>
              <a:cxn ang="0">
                <a:pos x="6350" y="6350"/>
              </a:cxn>
              <a:cxn ang="0">
                <a:pos x="6350" y="5949948"/>
              </a:cxn>
            </a:cxnLst>
            <a:rect l="txL" t="txT" r="txR" b="txB"/>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cap="flat" cmpd="sng">
            <a:solidFill>
              <a:srgbClr val="000000"/>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9"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80" name="Freeform 3"/>
          <p:cNvSpPr/>
          <p:nvPr/>
        </p:nvSpPr>
        <p:spPr>
          <a:xfrm>
            <a:off x="136525" y="749300"/>
            <a:ext cx="8870950" cy="5956300"/>
          </a:xfrm>
          <a:custGeom>
            <a:avLst/>
            <a:gdLst>
              <a:gd name="txL" fmla="*/ 0 w 8870950"/>
              <a:gd name="txT" fmla="*/ 0 h 5956300"/>
              <a:gd name="txR" fmla="*/ 8870950 w 8870950"/>
              <a:gd name="txB" fmla="*/ 5956300 h 5956300"/>
            </a:gdLst>
            <a:ahLst/>
            <a:cxnLst>
              <a:cxn ang="0">
                <a:pos x="6350" y="5949948"/>
              </a:cxn>
              <a:cxn ang="0">
                <a:pos x="8864606" y="5949948"/>
              </a:cxn>
              <a:cxn ang="0">
                <a:pos x="8864606" y="6350"/>
              </a:cxn>
              <a:cxn ang="0">
                <a:pos x="6350" y="6350"/>
              </a:cxn>
              <a:cxn ang="0">
                <a:pos x="6350" y="5949948"/>
              </a:cxn>
            </a:cxnLst>
            <a:rect l="txL" t="txT" r="txR" b="txB"/>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cap="flat" cmpd="sng">
            <a:solidFill>
              <a:srgbClr val="808080"/>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81" name="Freeform 3"/>
          <p:cNvSpPr/>
          <p:nvPr/>
        </p:nvSpPr>
        <p:spPr>
          <a:xfrm>
            <a:off x="381000" y="676275"/>
            <a:ext cx="6248400" cy="152400"/>
          </a:xfrm>
          <a:custGeom>
            <a:avLst/>
            <a:gdLst>
              <a:gd name="txL" fmla="*/ 0 w 6248400"/>
              <a:gd name="txT" fmla="*/ 0 h 152400"/>
              <a:gd name="txR" fmla="*/ 6248400 w 6248400"/>
              <a:gd name="txB" fmla="*/ 152400 h 152400"/>
            </a:gdLst>
            <a:ahLst/>
            <a:cxnLst>
              <a:cxn ang="0">
                <a:pos x="0" y="152400"/>
              </a:cxn>
              <a:cxn ang="0">
                <a:pos x="6248400" y="152400"/>
              </a:cxn>
              <a:cxn ang="0">
                <a:pos x="6248400" y="0"/>
              </a:cxn>
              <a:cxn ang="0">
                <a:pos x="0" y="0"/>
              </a:cxn>
              <a:cxn ang="0">
                <a:pos x="0" y="152400"/>
              </a:cxn>
            </a:cxnLst>
            <a:rect l="txL" t="txT" r="txR" b="txB"/>
            <a:pathLst>
              <a:path w="6248400" h="152400">
                <a:moveTo>
                  <a:pt x="0" y="152400"/>
                </a:moveTo>
                <a:lnTo>
                  <a:pt x="6248400" y="152400"/>
                </a:lnTo>
                <a:lnTo>
                  <a:pt x="6248400" y="0"/>
                </a:lnTo>
                <a:lnTo>
                  <a:pt x="0" y="0"/>
                </a:lnTo>
                <a:lnTo>
                  <a:pt x="0" y="1524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pic>
        <p:nvPicPr>
          <p:cNvPr id="7182" name="Picture 3"/>
          <p:cNvPicPr>
            <a:picLocks noChangeAspect="1"/>
          </p:cNvPicPr>
          <p:nvPr/>
        </p:nvPicPr>
        <p:blipFill>
          <a:blip r:embed="rId2"/>
          <a:stretch>
            <a:fillRect/>
          </a:stretch>
        </p:blipFill>
        <p:spPr>
          <a:xfrm>
            <a:off x="482600" y="571500"/>
            <a:ext cx="406400" cy="393700"/>
          </a:xfrm>
          <a:prstGeom prst="rect">
            <a:avLst/>
          </a:prstGeom>
          <a:noFill/>
          <a:ln w="9525">
            <a:noFill/>
          </a:ln>
        </p:spPr>
      </p:pic>
      <p:pic>
        <p:nvPicPr>
          <p:cNvPr id="7183" name="Picture 3"/>
          <p:cNvPicPr>
            <a:picLocks noChangeAspect="1"/>
          </p:cNvPicPr>
          <p:nvPr/>
        </p:nvPicPr>
        <p:blipFill>
          <a:blip r:embed="rId3"/>
          <a:stretch>
            <a:fillRect/>
          </a:stretch>
        </p:blipFill>
        <p:spPr>
          <a:xfrm>
            <a:off x="8369300" y="0"/>
            <a:ext cx="774700" cy="1143000"/>
          </a:xfrm>
          <a:prstGeom prst="rect">
            <a:avLst/>
          </a:prstGeom>
          <a:noFill/>
          <a:ln w="9525">
            <a:noFill/>
          </a:ln>
        </p:spPr>
      </p:pic>
      <p:pic>
        <p:nvPicPr>
          <p:cNvPr id="7184" name="Picture 3"/>
          <p:cNvPicPr>
            <a:picLocks noChangeAspect="1"/>
          </p:cNvPicPr>
          <p:nvPr/>
        </p:nvPicPr>
        <p:blipFill>
          <a:blip r:embed="rId4"/>
          <a:stretch>
            <a:fillRect/>
          </a:stretch>
        </p:blipFill>
        <p:spPr>
          <a:xfrm>
            <a:off x="5422900" y="6019800"/>
            <a:ext cx="2273300" cy="685800"/>
          </a:xfrm>
          <a:prstGeom prst="rect">
            <a:avLst/>
          </a:prstGeom>
          <a:noFill/>
          <a:ln w="9525">
            <a:noFill/>
          </a:ln>
        </p:spPr>
      </p:pic>
      <p:pic>
        <p:nvPicPr>
          <p:cNvPr id="7185" name="Picture 3"/>
          <p:cNvPicPr>
            <a:picLocks noChangeAspect="1"/>
          </p:cNvPicPr>
          <p:nvPr/>
        </p:nvPicPr>
        <p:blipFill>
          <a:blip r:embed="rId5"/>
          <a:stretch>
            <a:fillRect/>
          </a:stretch>
        </p:blipFill>
        <p:spPr>
          <a:xfrm>
            <a:off x="7708900" y="5651500"/>
            <a:ext cx="1257300" cy="952500"/>
          </a:xfrm>
          <a:prstGeom prst="rect">
            <a:avLst/>
          </a:prstGeom>
          <a:noFill/>
          <a:ln w="9525">
            <a:noFill/>
          </a:ln>
        </p:spPr>
      </p:pic>
      <p:sp>
        <p:nvSpPr>
          <p:cNvPr id="7186" name="TextBox 1"/>
          <p:cNvSpPr txBox="1"/>
          <p:nvPr/>
        </p:nvSpPr>
        <p:spPr>
          <a:xfrm>
            <a:off x="8953500" y="88900"/>
            <a:ext cx="88900" cy="152400"/>
          </a:xfrm>
          <a:prstGeom prst="rect">
            <a:avLst/>
          </a:prstGeom>
          <a:noFill/>
          <a:ln w="9525">
            <a:noFill/>
          </a:ln>
        </p:spPr>
        <p:txBody>
          <a:bodyPr wrap="none" lIns="0" tIns="0" rIns="0">
            <a:spAutoFit/>
          </a:bodyPr>
          <a:lstStyle/>
          <a:p>
            <a:pPr marL="0" marR="0" lvl="0" indent="0" algn="l" defTabSz="914400" eaLnBrk="1" fontAlgn="base" latinLnBrk="0" hangingPunct="1">
              <a:lnSpc>
                <a:spcPts val="1200"/>
              </a:lnSpc>
              <a:spcBef>
                <a:spcPct val="0"/>
              </a:spcBef>
              <a:spcAft>
                <a:spcPct val="0"/>
              </a:spcAft>
              <a:buClrTx/>
              <a:buSzTx/>
              <a:buFont typeface="Arial" panose="020B0604020202020204" pitchFamily="34" charset="0"/>
              <a:buNone/>
              <a:tabLst/>
              <a:defRPr/>
            </a:pPr>
            <a:r>
              <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rPr>
              <a:t>7</a:t>
            </a:r>
          </a:p>
        </p:txBody>
      </p:sp>
      <p:sp>
        <p:nvSpPr>
          <p:cNvPr id="7187" name="TextBox 1"/>
          <p:cNvSpPr txBox="1"/>
          <p:nvPr/>
        </p:nvSpPr>
        <p:spPr>
          <a:xfrm>
            <a:off x="990600" y="635000"/>
            <a:ext cx="1765300" cy="609600"/>
          </a:xfrm>
          <a:prstGeom prst="rect">
            <a:avLst/>
          </a:prstGeom>
          <a:noFill/>
          <a:ln w="9525">
            <a:noFill/>
          </a:ln>
        </p:spPr>
        <p:txBody>
          <a:bodyPr wrap="none" lIns="0" tIns="0" rIns="0">
            <a:spAutoFit/>
          </a:bodyPr>
          <a:lstStyle/>
          <a:p>
            <a:pPr marL="0" marR="0" lvl="0" indent="0" algn="l" defTabSz="914400" eaLnBrk="1" fontAlgn="base" latinLnBrk="0" hangingPunct="1">
              <a:lnSpc>
                <a:spcPts val="4400"/>
              </a:lnSpc>
              <a:spcBef>
                <a:spcPct val="0"/>
              </a:spcBef>
              <a:spcAft>
                <a:spcPct val="0"/>
              </a:spcAft>
              <a:buClrTx/>
              <a:buSzTx/>
              <a:buFont typeface="Arial" panose="020B0604020202020204" pitchFamily="34" charset="0"/>
              <a:buNone/>
              <a:tabLst/>
              <a:defRPr/>
            </a:pPr>
            <a:r>
              <a:rPr kumimoji="0" lang="en-US" altLang="zh-CN" sz="33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NIM</a:t>
            </a:r>
            <a:r>
              <a:rPr kumimoji="0" lang="zh-CN" altLang="en-US" sz="33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博弈</a:t>
            </a:r>
          </a:p>
        </p:txBody>
      </p:sp>
      <p:sp>
        <p:nvSpPr>
          <p:cNvPr id="7188" name="TextBox 23"/>
          <p:cNvSpPr txBox="1"/>
          <p:nvPr/>
        </p:nvSpPr>
        <p:spPr>
          <a:xfrm>
            <a:off x="838200" y="1447800"/>
            <a:ext cx="5867400" cy="36830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89" name="TextBox 24"/>
          <p:cNvSpPr txBox="1"/>
          <p:nvPr/>
        </p:nvSpPr>
        <p:spPr>
          <a:xfrm>
            <a:off x="762000" y="3124200"/>
            <a:ext cx="7924800" cy="36830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2" name="文本框 1"/>
          <p:cNvSpPr txBox="1"/>
          <p:nvPr/>
        </p:nvSpPr>
        <p:spPr>
          <a:xfrm>
            <a:off x="744220" y="1383665"/>
            <a:ext cx="7713980" cy="2031325"/>
          </a:xfrm>
          <a:prstGeom prst="rect">
            <a:avLst/>
          </a:prstGeom>
          <a:noFill/>
        </p:spPr>
        <p:txBody>
          <a:bodyPr wrap="square" rtlCol="0">
            <a:spAutoFit/>
          </a:bodyPr>
          <a:lstStyle/>
          <a:p>
            <a:pPr marL="0" marR="0" lvl="0" indent="0" algn="l"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样例</a:t>
            </a: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a:p>
            <a:pPr marL="0" marR="0" lvl="0" indent="0" algn="l" defTabSz="914400" eaLnBrk="0" fontAlgn="base" latinLnBrk="0" hangingPunct="0">
              <a:lnSpc>
                <a:spcPct val="100000"/>
              </a:lnSpc>
              <a:spcBef>
                <a:spcPct val="0"/>
              </a:spcBef>
              <a:spcAft>
                <a:spcPct val="0"/>
              </a:spcAft>
              <a:buClrTx/>
              <a:buSzTx/>
              <a:buFontTx/>
              <a:buNone/>
              <a:tabLst/>
              <a:defRPr/>
            </a:pPr>
            <a:r>
              <a:rPr lang="en-US" altLang="zh-CN" smtClean="0">
                <a:solidFill>
                  <a:srgbClr val="000000"/>
                </a:solidFill>
              </a:rPr>
              <a:t>3 5 </a:t>
            </a:r>
          </a:p>
          <a:p>
            <a:pPr marL="0" marR="0" lvl="0" indent="0" algn="l" defTabSz="91440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Rabbit Win</a:t>
            </a:r>
            <a:r>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a:t>
            </a:r>
            <a:r>
              <a:rPr kumimoji="0" lang="zh-CN" altLang="en-US" sz="1800" b="0" i="1"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先手赢</a:t>
            </a:r>
            <a:r>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a:t>
            </a: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a:p>
            <a:pPr marL="0" marR="0" lvl="0" indent="0" algn="l" defTabSz="914400" eaLnBrk="0" fontAlgn="base" latinLnBrk="0" hangingPunct="0">
              <a:lnSpc>
                <a:spcPct val="100000"/>
              </a:lnSpc>
              <a:spcBef>
                <a:spcPct val="0"/>
              </a:spcBef>
              <a:spcAft>
                <a:spcPct val="0"/>
              </a:spcAft>
              <a:buClrTx/>
              <a:buSzTx/>
              <a:buFontTx/>
              <a:buNone/>
              <a:tabLst/>
              <a:defRPr/>
            </a:pPr>
            <a:endParaRPr lang="en-US" altLang="zh-CN">
              <a:solidFill>
                <a:srgbClr val="000000"/>
              </a:solidFill>
            </a:endParaRPr>
          </a:p>
          <a:p>
            <a:pPr lvl="0">
              <a:defRPr/>
            </a:pPr>
            <a:r>
              <a:rPr lang="en-US" altLang="zh-CN">
                <a:solidFill>
                  <a:srgbClr val="000000"/>
                </a:solidFill>
              </a:rPr>
              <a:t>3 </a:t>
            </a:r>
            <a:r>
              <a:rPr lang="en-US" altLang="zh-CN">
                <a:solidFill>
                  <a:srgbClr val="000000"/>
                </a:solidFill>
              </a:rPr>
              <a:t>5 </a:t>
            </a:r>
            <a:r>
              <a:rPr lang="en-US" altLang="zh-CN" smtClean="0">
                <a:solidFill>
                  <a:srgbClr val="000000"/>
                </a:solidFill>
              </a:rPr>
              <a:t>6</a:t>
            </a:r>
            <a:endParaRPr lang="en-US" altLang="zh-CN">
              <a:solidFill>
                <a:srgbClr val="000000"/>
              </a:solidFill>
            </a:endParaRPr>
          </a:p>
          <a:p>
            <a:pPr lvl="0">
              <a:defRPr/>
            </a:pPr>
            <a:r>
              <a:rPr lang="en-US" altLang="zh-CN" smtClean="0">
                <a:solidFill>
                  <a:srgbClr val="000000"/>
                </a:solidFill>
              </a:rPr>
              <a:t>Grass </a:t>
            </a:r>
            <a:r>
              <a:rPr lang="en-US" altLang="zh-CN">
                <a:solidFill>
                  <a:srgbClr val="000000"/>
                </a:solidFill>
              </a:rPr>
              <a:t>Win</a:t>
            </a:r>
            <a:r>
              <a:rPr lang="zh-CN" altLang="en-US" smtClean="0">
                <a:solidFill>
                  <a:srgbClr val="000000"/>
                </a:solidFill>
              </a:rPr>
              <a:t>（</a:t>
            </a:r>
            <a:r>
              <a:rPr lang="zh-CN" altLang="en-US" i="1" smtClean="0">
                <a:solidFill>
                  <a:srgbClr val="000000"/>
                </a:solidFill>
              </a:rPr>
              <a:t>后手</a:t>
            </a:r>
            <a:r>
              <a:rPr lang="zh-CN" altLang="en-US" i="1">
                <a:solidFill>
                  <a:srgbClr val="000000"/>
                </a:solidFill>
              </a:rPr>
              <a:t>赢</a:t>
            </a:r>
            <a:r>
              <a:rPr lang="zh-CN" altLang="en-US">
                <a:solidFill>
                  <a:srgbClr val="000000"/>
                </a:solidFill>
              </a:rPr>
              <a:t>）</a:t>
            </a:r>
          </a:p>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4" name="文本框 3"/>
          <p:cNvSpPr txBox="1"/>
          <p:nvPr/>
        </p:nvSpPr>
        <p:spPr>
          <a:xfrm>
            <a:off x="833821" y="5092184"/>
            <a:ext cx="8077517" cy="369332"/>
          </a:xfrm>
          <a:prstGeom prst="rect">
            <a:avLst/>
          </a:prstGeom>
          <a:noFill/>
        </p:spPr>
        <p:txBody>
          <a:bodyPr wrap="square" rtlCol="0">
            <a:spAutoFit/>
          </a:bodyPr>
          <a:lstStyle/>
          <a:p>
            <a:pPr marL="0" marR="0" lvl="0" indent="0" algn="l"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提示：镜像操作</a:t>
            </a:r>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pic>
        <p:nvPicPr>
          <p:cNvPr id="6" name="图片 5"/>
          <p:cNvPicPr>
            <a:picLocks noChangeAspect="1"/>
          </p:cNvPicPr>
          <p:nvPr/>
        </p:nvPicPr>
        <p:blipFill>
          <a:blip r:embed="rId6"/>
          <a:stretch>
            <a:fillRect/>
          </a:stretch>
        </p:blipFill>
        <p:spPr>
          <a:xfrm>
            <a:off x="743227" y="3673841"/>
            <a:ext cx="7896225" cy="885825"/>
          </a:xfrm>
          <a:prstGeom prst="rect">
            <a:avLst/>
          </a:prstGeom>
        </p:spPr>
      </p:pic>
    </p:spTree>
    <p:extLst>
      <p:ext uri="{BB962C8B-B14F-4D97-AF65-F5344CB8AC3E}">
        <p14:creationId xmlns:p14="http://schemas.microsoft.com/office/powerpoint/2010/main" val="3827681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reeform 3"/>
          <p:cNvSpPr/>
          <p:nvPr/>
        </p:nvSpPr>
        <p:spPr>
          <a:xfrm>
            <a:off x="0" y="0"/>
            <a:ext cx="9144000" cy="6858000"/>
          </a:xfrm>
          <a:custGeom>
            <a:avLst/>
            <a:gdLst>
              <a:gd name="txL" fmla="*/ 0 w 9144000"/>
              <a:gd name="txT" fmla="*/ 0 h 6858000"/>
              <a:gd name="txR" fmla="*/ 9144000 w 9144000"/>
              <a:gd name="txB" fmla="*/ 6858000 h 6858000"/>
            </a:gdLst>
            <a:ahLst/>
            <a:cxnLst>
              <a:cxn ang="0">
                <a:pos x="0" y="6858000"/>
              </a:cxn>
              <a:cxn ang="0">
                <a:pos x="9144000" y="6858000"/>
              </a:cxn>
              <a:cxn ang="0">
                <a:pos x="9144000" y="0"/>
              </a:cxn>
              <a:cxn ang="0">
                <a:pos x="0" y="0"/>
              </a:cxn>
              <a:cxn ang="0">
                <a:pos x="0" y="6858000"/>
              </a:cxn>
            </a:cxnLst>
            <a:rect l="txL" t="txT" r="txR" b="txB"/>
            <a:pathLst>
              <a:path w="9144000" h="6858000">
                <a:moveTo>
                  <a:pt x="0" y="6858000"/>
                </a:moveTo>
                <a:lnTo>
                  <a:pt x="9144000" y="6858000"/>
                </a:lnTo>
                <a:lnTo>
                  <a:pt x="9144000" y="0"/>
                </a:lnTo>
                <a:lnTo>
                  <a:pt x="0" y="0"/>
                </a:lnTo>
                <a:lnTo>
                  <a:pt x="0" y="68580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1" name="Freeform 3"/>
          <p:cNvSpPr/>
          <p:nvPr/>
        </p:nvSpPr>
        <p:spPr>
          <a:xfrm>
            <a:off x="7658100" y="0"/>
            <a:ext cx="1104900" cy="6848475"/>
          </a:xfrm>
          <a:custGeom>
            <a:avLst/>
            <a:gdLst>
              <a:gd name="txL" fmla="*/ 0 w 1104900"/>
              <a:gd name="txT" fmla="*/ 0 h 6848474"/>
              <a:gd name="txR" fmla="*/ 1104900 w 1104900"/>
              <a:gd name="txB" fmla="*/ 6848474 h 6848474"/>
            </a:gdLst>
            <a:ahLst/>
            <a:cxnLst>
              <a:cxn ang="0">
                <a:pos x="495300" y="0"/>
              </a:cxn>
              <a:cxn ang="0">
                <a:pos x="838200" y="704850"/>
              </a:cxn>
              <a:cxn ang="0">
                <a:pos x="1104900" y="1524002"/>
              </a:cxn>
              <a:cxn ang="0">
                <a:pos x="676275" y="6848479"/>
              </a:cxn>
              <a:cxn ang="0">
                <a:pos x="171450" y="6848479"/>
              </a:cxn>
              <a:cxn ang="0">
                <a:pos x="1028700" y="1524002"/>
              </a:cxn>
              <a:cxn ang="0">
                <a:pos x="723900" y="685800"/>
              </a:cxn>
              <a:cxn ang="0">
                <a:pos x="0" y="0"/>
              </a:cxn>
              <a:cxn ang="0">
                <a:pos x="495300" y="0"/>
              </a:cxn>
            </a:cxnLst>
            <a:rect l="txL" t="txT" r="txR" b="txB"/>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2" name="Freeform 3"/>
          <p:cNvSpPr/>
          <p:nvPr/>
        </p:nvSpPr>
        <p:spPr>
          <a:xfrm>
            <a:off x="1066800" y="0"/>
            <a:ext cx="7543800" cy="6858000"/>
          </a:xfrm>
          <a:custGeom>
            <a:avLst/>
            <a:gdLst>
              <a:gd name="txL" fmla="*/ 0 w 7543800"/>
              <a:gd name="txT" fmla="*/ 0 h 6858000"/>
              <a:gd name="txR" fmla="*/ 7543800 w 7543800"/>
              <a:gd name="txB" fmla="*/ 6858000 h 6858000"/>
            </a:gdLst>
            <a:ahLst/>
            <a:cxnLst>
              <a:cxn ang="0">
                <a:pos x="0" y="0"/>
              </a:cxn>
              <a:cxn ang="0">
                <a:pos x="2438400" y="0"/>
              </a:cxn>
              <a:cxn ang="0">
                <a:pos x="7286624" y="714375"/>
              </a:cxn>
              <a:cxn ang="0">
                <a:pos x="7543800" y="1543050"/>
              </a:cxn>
              <a:cxn ang="0">
                <a:pos x="5715000" y="6858000"/>
              </a:cxn>
              <a:cxn ang="0">
                <a:pos x="5257801" y="6858000"/>
              </a:cxn>
              <a:cxn ang="0">
                <a:pos x="7480300" y="1577975"/>
              </a:cxn>
              <a:cxn ang="0">
                <a:pos x="7172324" y="831850"/>
              </a:cxn>
              <a:cxn ang="0">
                <a:pos x="0" y="0"/>
              </a:cxn>
            </a:cxnLst>
            <a:rect l="txL" t="txT" r="txR" b="txB"/>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3" name="Freeform 3"/>
          <p:cNvSpPr/>
          <p:nvPr/>
        </p:nvSpPr>
        <p:spPr>
          <a:xfrm>
            <a:off x="5486400" y="1657350"/>
            <a:ext cx="2990850" cy="5200650"/>
          </a:xfrm>
          <a:custGeom>
            <a:avLst/>
            <a:gdLst>
              <a:gd name="txL" fmla="*/ 0 w 2990850"/>
              <a:gd name="txT" fmla="*/ 0 h 5200650"/>
              <a:gd name="txR" fmla="*/ 2990850 w 2990850"/>
              <a:gd name="txB" fmla="*/ 5200650 h 5200650"/>
            </a:gdLst>
            <a:ahLst/>
            <a:cxnLst>
              <a:cxn ang="0">
                <a:pos x="609600" y="5200650"/>
              </a:cxn>
              <a:cxn ang="0">
                <a:pos x="2990850" y="0"/>
              </a:cxn>
              <a:cxn ang="0">
                <a:pos x="0" y="5200650"/>
              </a:cxn>
              <a:cxn ang="0">
                <a:pos x="609600" y="5200650"/>
              </a:cxn>
            </a:cxnLst>
            <a:rect l="txL" t="txT" r="txR" b="txB"/>
            <a:pathLst>
              <a:path w="2990850" h="5200650">
                <a:moveTo>
                  <a:pt x="609600" y="5200650"/>
                </a:moveTo>
                <a:lnTo>
                  <a:pt x="2990850" y="0"/>
                </a:lnTo>
                <a:lnTo>
                  <a:pt x="0" y="5200650"/>
                </a:lnTo>
                <a:lnTo>
                  <a:pt x="609600" y="5200650"/>
                </a:lnTo>
              </a:path>
            </a:pathLst>
          </a:custGeom>
          <a:solidFill>
            <a:srgbClr val="E0E0E0"/>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4" name="Freeform 3"/>
          <p:cNvSpPr/>
          <p:nvPr/>
        </p:nvSpPr>
        <p:spPr>
          <a:xfrm>
            <a:off x="3429000" y="0"/>
            <a:ext cx="5172075" cy="6858000"/>
          </a:xfrm>
          <a:custGeom>
            <a:avLst/>
            <a:gdLst>
              <a:gd name="txL" fmla="*/ 0 w 5172075"/>
              <a:gd name="txT" fmla="*/ 0 h 6858000"/>
              <a:gd name="txR" fmla="*/ 5172075 w 5172075"/>
              <a:gd name="txB" fmla="*/ 6858000 h 6858000"/>
            </a:gdLst>
            <a:ahLst/>
            <a:cxnLst>
              <a:cxn ang="0">
                <a:pos x="0" y="0"/>
              </a:cxn>
              <a:cxn ang="0">
                <a:pos x="4892675" y="753998"/>
              </a:cxn>
              <a:cxn ang="0">
                <a:pos x="5095875" y="1485900"/>
              </a:cxn>
              <a:cxn ang="0">
                <a:pos x="2743204" y="6858000"/>
              </a:cxn>
              <a:cxn ang="0">
                <a:pos x="2971804" y="6858000"/>
              </a:cxn>
              <a:cxn ang="0">
                <a:pos x="5172075" y="1447800"/>
              </a:cxn>
              <a:cxn ang="0">
                <a:pos x="4953003" y="685800"/>
              </a:cxn>
              <a:cxn ang="0">
                <a:pos x="2057402" y="0"/>
              </a:cxn>
              <a:cxn ang="0">
                <a:pos x="0" y="0"/>
              </a:cxn>
            </a:cxnLst>
            <a:rect l="txL" t="txT" r="txR" b="txB"/>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5" name="Freeform 3"/>
          <p:cNvSpPr/>
          <p:nvPr/>
        </p:nvSpPr>
        <p:spPr>
          <a:xfrm>
            <a:off x="5562600" y="0"/>
            <a:ext cx="3267075" cy="6858000"/>
          </a:xfrm>
          <a:custGeom>
            <a:avLst/>
            <a:gdLst>
              <a:gd name="txL" fmla="*/ 0 w 3267075"/>
              <a:gd name="txT" fmla="*/ 0 h 6858000"/>
              <a:gd name="txR" fmla="*/ 3267075 w 3267075"/>
              <a:gd name="txB" fmla="*/ 6858000 h 6858000"/>
            </a:gdLst>
            <a:ahLst/>
            <a:cxnLst>
              <a:cxn ang="0">
                <a:pos x="0" y="0"/>
              </a:cxn>
              <a:cxn ang="0">
                <a:pos x="1676402" y="0"/>
              </a:cxn>
              <a:cxn ang="0">
                <a:pos x="2943225" y="638175"/>
              </a:cxn>
              <a:cxn ang="0">
                <a:pos x="3267075" y="1543050"/>
              </a:cxn>
              <a:cxn ang="0">
                <a:pos x="2057402" y="6858000"/>
              </a:cxn>
              <a:cxn ang="0">
                <a:pos x="1143002" y="6858000"/>
              </a:cxn>
              <a:cxn ang="0">
                <a:pos x="3048001" y="1447800"/>
              </a:cxn>
              <a:cxn ang="0">
                <a:pos x="2819401" y="685800"/>
              </a:cxn>
              <a:cxn ang="0">
                <a:pos x="0" y="0"/>
              </a:cxn>
            </a:cxnLst>
            <a:rect l="txL" t="txT" r="txR" b="txB"/>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6" name="Freeform 3"/>
          <p:cNvSpPr/>
          <p:nvPr/>
        </p:nvSpPr>
        <p:spPr>
          <a:xfrm>
            <a:off x="6694488" y="1676400"/>
            <a:ext cx="1828800" cy="5181600"/>
          </a:xfrm>
          <a:custGeom>
            <a:avLst/>
            <a:gdLst>
              <a:gd name="txL" fmla="*/ 0 w 1828800"/>
              <a:gd name="txT" fmla="*/ 0 h 5181600"/>
              <a:gd name="txR" fmla="*/ 1828800 w 1828800"/>
              <a:gd name="txB" fmla="*/ 5181600 h 5181600"/>
            </a:gdLst>
            <a:ahLst/>
            <a:cxnLst>
              <a:cxn ang="0">
                <a:pos x="0" y="5181600"/>
              </a:cxn>
              <a:cxn ang="0">
                <a:pos x="1828800" y="0"/>
              </a:cxn>
              <a:cxn ang="0">
                <a:pos x="152400" y="5181600"/>
              </a:cxn>
              <a:cxn ang="0">
                <a:pos x="0" y="5181600"/>
              </a:cxn>
            </a:cxnLst>
            <a:rect l="txL" t="txT" r="txR" b="txB"/>
            <a:pathLst>
              <a:path w="1828800" h="5181600">
                <a:moveTo>
                  <a:pt x="0" y="5181600"/>
                </a:moveTo>
                <a:lnTo>
                  <a:pt x="1828800" y="0"/>
                </a:lnTo>
                <a:lnTo>
                  <a:pt x="152400" y="5181600"/>
                </a:lnTo>
                <a:lnTo>
                  <a:pt x="0" y="5181600"/>
                </a:lnTo>
              </a:path>
            </a:pathLst>
          </a:custGeom>
          <a:solidFill>
            <a:srgbClr val="F93D17"/>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7"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8" name="Freeform 3"/>
          <p:cNvSpPr/>
          <p:nvPr/>
        </p:nvSpPr>
        <p:spPr>
          <a:xfrm>
            <a:off x="136525" y="758825"/>
            <a:ext cx="8870950" cy="5956300"/>
          </a:xfrm>
          <a:custGeom>
            <a:avLst/>
            <a:gdLst>
              <a:gd name="txL" fmla="*/ 0 w 8870950"/>
              <a:gd name="txT" fmla="*/ 0 h 5956300"/>
              <a:gd name="txR" fmla="*/ 8870950 w 8870950"/>
              <a:gd name="txB" fmla="*/ 5956300 h 5956300"/>
            </a:gdLst>
            <a:ahLst/>
            <a:cxnLst>
              <a:cxn ang="0">
                <a:pos x="6350" y="5949948"/>
              </a:cxn>
              <a:cxn ang="0">
                <a:pos x="8864606" y="5949948"/>
              </a:cxn>
              <a:cxn ang="0">
                <a:pos x="8864606" y="6350"/>
              </a:cxn>
              <a:cxn ang="0">
                <a:pos x="6350" y="6350"/>
              </a:cxn>
              <a:cxn ang="0">
                <a:pos x="6350" y="5949948"/>
              </a:cxn>
            </a:cxnLst>
            <a:rect l="txL" t="txT" r="txR" b="txB"/>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cap="flat" cmpd="sng">
            <a:solidFill>
              <a:srgbClr val="000000"/>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9"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80" name="Freeform 3"/>
          <p:cNvSpPr/>
          <p:nvPr/>
        </p:nvSpPr>
        <p:spPr>
          <a:xfrm>
            <a:off x="127000" y="780471"/>
            <a:ext cx="8870950" cy="5956300"/>
          </a:xfrm>
          <a:custGeom>
            <a:avLst/>
            <a:gdLst>
              <a:gd name="txL" fmla="*/ 0 w 8870950"/>
              <a:gd name="txT" fmla="*/ 0 h 5956300"/>
              <a:gd name="txR" fmla="*/ 8870950 w 8870950"/>
              <a:gd name="txB" fmla="*/ 5956300 h 5956300"/>
            </a:gdLst>
            <a:ahLst/>
            <a:cxnLst>
              <a:cxn ang="0">
                <a:pos x="6350" y="5949948"/>
              </a:cxn>
              <a:cxn ang="0">
                <a:pos x="8864606" y="5949948"/>
              </a:cxn>
              <a:cxn ang="0">
                <a:pos x="8864606" y="6350"/>
              </a:cxn>
              <a:cxn ang="0">
                <a:pos x="6350" y="6350"/>
              </a:cxn>
              <a:cxn ang="0">
                <a:pos x="6350" y="5949948"/>
              </a:cxn>
            </a:cxnLst>
            <a:rect l="txL" t="txT" r="txR" b="txB"/>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cap="flat" cmpd="sng">
            <a:solidFill>
              <a:srgbClr val="808080"/>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81" name="Freeform 3"/>
          <p:cNvSpPr/>
          <p:nvPr/>
        </p:nvSpPr>
        <p:spPr>
          <a:xfrm>
            <a:off x="381000" y="676275"/>
            <a:ext cx="6248400" cy="152400"/>
          </a:xfrm>
          <a:custGeom>
            <a:avLst/>
            <a:gdLst>
              <a:gd name="txL" fmla="*/ 0 w 6248400"/>
              <a:gd name="txT" fmla="*/ 0 h 152400"/>
              <a:gd name="txR" fmla="*/ 6248400 w 6248400"/>
              <a:gd name="txB" fmla="*/ 152400 h 152400"/>
            </a:gdLst>
            <a:ahLst/>
            <a:cxnLst>
              <a:cxn ang="0">
                <a:pos x="0" y="152400"/>
              </a:cxn>
              <a:cxn ang="0">
                <a:pos x="6248400" y="152400"/>
              </a:cxn>
              <a:cxn ang="0">
                <a:pos x="6248400" y="0"/>
              </a:cxn>
              <a:cxn ang="0">
                <a:pos x="0" y="0"/>
              </a:cxn>
              <a:cxn ang="0">
                <a:pos x="0" y="152400"/>
              </a:cxn>
            </a:cxnLst>
            <a:rect l="txL" t="txT" r="txR" b="txB"/>
            <a:pathLst>
              <a:path w="6248400" h="152400">
                <a:moveTo>
                  <a:pt x="0" y="152400"/>
                </a:moveTo>
                <a:lnTo>
                  <a:pt x="6248400" y="152400"/>
                </a:lnTo>
                <a:lnTo>
                  <a:pt x="6248400" y="0"/>
                </a:lnTo>
                <a:lnTo>
                  <a:pt x="0" y="0"/>
                </a:lnTo>
                <a:lnTo>
                  <a:pt x="0" y="1524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pic>
        <p:nvPicPr>
          <p:cNvPr id="7182" name="Picture 3"/>
          <p:cNvPicPr>
            <a:picLocks noChangeAspect="1"/>
          </p:cNvPicPr>
          <p:nvPr/>
        </p:nvPicPr>
        <p:blipFill>
          <a:blip r:embed="rId2"/>
          <a:stretch>
            <a:fillRect/>
          </a:stretch>
        </p:blipFill>
        <p:spPr>
          <a:xfrm>
            <a:off x="482600" y="571500"/>
            <a:ext cx="406400" cy="393700"/>
          </a:xfrm>
          <a:prstGeom prst="rect">
            <a:avLst/>
          </a:prstGeom>
          <a:noFill/>
          <a:ln w="9525">
            <a:noFill/>
          </a:ln>
        </p:spPr>
      </p:pic>
      <p:pic>
        <p:nvPicPr>
          <p:cNvPr id="7183" name="Picture 3"/>
          <p:cNvPicPr>
            <a:picLocks noChangeAspect="1"/>
          </p:cNvPicPr>
          <p:nvPr/>
        </p:nvPicPr>
        <p:blipFill>
          <a:blip r:embed="rId3"/>
          <a:stretch>
            <a:fillRect/>
          </a:stretch>
        </p:blipFill>
        <p:spPr>
          <a:xfrm>
            <a:off x="8369300" y="0"/>
            <a:ext cx="774700" cy="1143000"/>
          </a:xfrm>
          <a:prstGeom prst="rect">
            <a:avLst/>
          </a:prstGeom>
          <a:noFill/>
          <a:ln w="9525">
            <a:noFill/>
          </a:ln>
        </p:spPr>
      </p:pic>
      <p:pic>
        <p:nvPicPr>
          <p:cNvPr id="7184" name="Picture 3"/>
          <p:cNvPicPr>
            <a:picLocks noChangeAspect="1"/>
          </p:cNvPicPr>
          <p:nvPr/>
        </p:nvPicPr>
        <p:blipFill>
          <a:blip r:embed="rId4"/>
          <a:stretch>
            <a:fillRect/>
          </a:stretch>
        </p:blipFill>
        <p:spPr>
          <a:xfrm>
            <a:off x="5422900" y="6019800"/>
            <a:ext cx="2273300" cy="685800"/>
          </a:xfrm>
          <a:prstGeom prst="rect">
            <a:avLst/>
          </a:prstGeom>
          <a:noFill/>
          <a:ln w="9525">
            <a:noFill/>
          </a:ln>
        </p:spPr>
      </p:pic>
      <p:pic>
        <p:nvPicPr>
          <p:cNvPr id="7185" name="Picture 3"/>
          <p:cNvPicPr>
            <a:picLocks noChangeAspect="1"/>
          </p:cNvPicPr>
          <p:nvPr/>
        </p:nvPicPr>
        <p:blipFill>
          <a:blip r:embed="rId5"/>
          <a:stretch>
            <a:fillRect/>
          </a:stretch>
        </p:blipFill>
        <p:spPr>
          <a:xfrm>
            <a:off x="7708900" y="5651500"/>
            <a:ext cx="1257300" cy="952500"/>
          </a:xfrm>
          <a:prstGeom prst="rect">
            <a:avLst/>
          </a:prstGeom>
          <a:noFill/>
          <a:ln w="9525">
            <a:noFill/>
          </a:ln>
        </p:spPr>
      </p:pic>
      <p:sp>
        <p:nvSpPr>
          <p:cNvPr id="7186" name="TextBox 1"/>
          <p:cNvSpPr txBox="1"/>
          <p:nvPr/>
        </p:nvSpPr>
        <p:spPr>
          <a:xfrm>
            <a:off x="8953500" y="88900"/>
            <a:ext cx="88900" cy="152400"/>
          </a:xfrm>
          <a:prstGeom prst="rect">
            <a:avLst/>
          </a:prstGeom>
          <a:noFill/>
          <a:ln w="9525">
            <a:noFill/>
          </a:ln>
        </p:spPr>
        <p:txBody>
          <a:bodyPr wrap="none" lIns="0" tIns="0" rIns="0">
            <a:spAutoFit/>
          </a:bodyPr>
          <a:lstStyle/>
          <a:p>
            <a:pPr marL="0" marR="0" lvl="0" indent="0" algn="l" defTabSz="914400" eaLnBrk="1" fontAlgn="base" latinLnBrk="0" hangingPunct="1">
              <a:lnSpc>
                <a:spcPts val="1200"/>
              </a:lnSpc>
              <a:spcBef>
                <a:spcPct val="0"/>
              </a:spcBef>
              <a:spcAft>
                <a:spcPct val="0"/>
              </a:spcAft>
              <a:buClrTx/>
              <a:buSzTx/>
              <a:buFont typeface="Arial" panose="020B0604020202020204" pitchFamily="34" charset="0"/>
              <a:buNone/>
              <a:tabLst/>
              <a:defRPr/>
            </a:pPr>
            <a:r>
              <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rPr>
              <a:t>7</a:t>
            </a:r>
          </a:p>
        </p:txBody>
      </p:sp>
      <p:sp>
        <p:nvSpPr>
          <p:cNvPr id="7187" name="TextBox 1"/>
          <p:cNvSpPr txBox="1"/>
          <p:nvPr/>
        </p:nvSpPr>
        <p:spPr>
          <a:xfrm>
            <a:off x="990600" y="635000"/>
            <a:ext cx="1765300" cy="609600"/>
          </a:xfrm>
          <a:prstGeom prst="rect">
            <a:avLst/>
          </a:prstGeom>
          <a:noFill/>
          <a:ln w="9525">
            <a:noFill/>
          </a:ln>
        </p:spPr>
        <p:txBody>
          <a:bodyPr wrap="none" lIns="0" tIns="0" rIns="0">
            <a:spAutoFit/>
          </a:bodyPr>
          <a:lstStyle/>
          <a:p>
            <a:pPr marL="0" marR="0" lvl="0" indent="0" algn="l" defTabSz="914400" eaLnBrk="1" fontAlgn="base" latinLnBrk="0" hangingPunct="1">
              <a:lnSpc>
                <a:spcPts val="4400"/>
              </a:lnSpc>
              <a:spcBef>
                <a:spcPct val="0"/>
              </a:spcBef>
              <a:spcAft>
                <a:spcPct val="0"/>
              </a:spcAft>
              <a:buClrTx/>
              <a:buSzTx/>
              <a:buFont typeface="Arial" panose="020B0604020202020204" pitchFamily="34" charset="0"/>
              <a:buNone/>
              <a:tabLst/>
              <a:defRPr/>
            </a:pPr>
            <a:r>
              <a:rPr kumimoji="0" lang="en-US" altLang="zh-CN" sz="33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NIM</a:t>
            </a:r>
            <a:r>
              <a:rPr kumimoji="0" lang="zh-CN" altLang="en-US" sz="33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博弈</a:t>
            </a:r>
          </a:p>
        </p:txBody>
      </p:sp>
      <p:sp>
        <p:nvSpPr>
          <p:cNvPr id="7188" name="TextBox 23"/>
          <p:cNvSpPr txBox="1"/>
          <p:nvPr/>
        </p:nvSpPr>
        <p:spPr>
          <a:xfrm>
            <a:off x="838200" y="1447800"/>
            <a:ext cx="5867400" cy="36830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89" name="TextBox 24"/>
          <p:cNvSpPr txBox="1"/>
          <p:nvPr/>
        </p:nvSpPr>
        <p:spPr>
          <a:xfrm>
            <a:off x="762000" y="3124200"/>
            <a:ext cx="7924800" cy="368300"/>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2" name="文本框 1"/>
          <p:cNvSpPr txBox="1"/>
          <p:nvPr/>
        </p:nvSpPr>
        <p:spPr>
          <a:xfrm>
            <a:off x="744220" y="1383665"/>
            <a:ext cx="7713980" cy="369332"/>
          </a:xfrm>
          <a:prstGeom prst="rect">
            <a:avLst/>
          </a:prstGeom>
          <a:noFill/>
        </p:spPr>
        <p:txBody>
          <a:bodyPr wrap="square" rtlCol="0">
            <a:spAutoFit/>
          </a:bodyPr>
          <a:lstStyle/>
          <a:p>
            <a:pPr marL="0" marR="0" lvl="0" indent="0" algn="l" defTabSz="91440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Hdoj 1849</a:t>
            </a:r>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4" name="文本框 3"/>
          <p:cNvSpPr txBox="1"/>
          <p:nvPr/>
        </p:nvSpPr>
        <p:spPr>
          <a:xfrm>
            <a:off x="744220" y="3281628"/>
            <a:ext cx="8077517" cy="369332"/>
          </a:xfrm>
          <a:prstGeom prst="rect">
            <a:avLst/>
          </a:prstGeom>
          <a:noFill/>
        </p:spPr>
        <p:txBody>
          <a:bodyPr wrap="square" rtlCol="0">
            <a:spAutoFit/>
          </a:bodyPr>
          <a:lstStyle/>
          <a:p>
            <a:pPr marL="0" marR="0" lvl="0" indent="0" algn="l"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每个棋子看作一堆石子，石子数是</a:t>
            </a:r>
            <a:r>
              <a:rPr lang="zh-CN" altLang="en-US" noProof="0" smtClean="0">
                <a:solidFill>
                  <a:srgbClr val="000000"/>
                </a:solidFill>
              </a:rPr>
              <a:t>该棋子离</a:t>
            </a:r>
            <a:r>
              <a:rPr lang="en-US" altLang="zh-CN" noProof="0" smtClean="0">
                <a:solidFill>
                  <a:srgbClr val="000000"/>
                </a:solidFill>
              </a:rPr>
              <a:t>0</a:t>
            </a:r>
            <a:r>
              <a:rPr lang="zh-CN" altLang="en-US" noProof="0" smtClean="0">
                <a:solidFill>
                  <a:srgbClr val="000000"/>
                </a:solidFill>
              </a:rPr>
              <a:t>的距离，把所有位置求异或即可</a:t>
            </a:r>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pic>
        <p:nvPicPr>
          <p:cNvPr id="5" name="图片 4"/>
          <p:cNvPicPr>
            <a:picLocks noChangeAspect="1"/>
          </p:cNvPicPr>
          <p:nvPr/>
        </p:nvPicPr>
        <p:blipFill>
          <a:blip r:embed="rId6"/>
          <a:stretch>
            <a:fillRect/>
          </a:stretch>
        </p:blipFill>
        <p:spPr>
          <a:xfrm>
            <a:off x="762000" y="1958444"/>
            <a:ext cx="7854103" cy="714009"/>
          </a:xfrm>
          <a:prstGeom prst="rect">
            <a:avLst/>
          </a:prstGeom>
        </p:spPr>
      </p:pic>
    </p:spTree>
    <p:extLst>
      <p:ext uri="{BB962C8B-B14F-4D97-AF65-F5344CB8AC3E}">
        <p14:creationId xmlns:p14="http://schemas.microsoft.com/office/powerpoint/2010/main" val="249142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reeform 3"/>
          <p:cNvSpPr/>
          <p:nvPr/>
        </p:nvSpPr>
        <p:spPr>
          <a:xfrm>
            <a:off x="0" y="0"/>
            <a:ext cx="9144000" cy="6858000"/>
          </a:xfrm>
          <a:custGeom>
            <a:avLst/>
            <a:gdLst>
              <a:gd name="txL" fmla="*/ 0 w 9144000"/>
              <a:gd name="txT" fmla="*/ 0 h 6858000"/>
              <a:gd name="txR" fmla="*/ 9144000 w 9144000"/>
              <a:gd name="txB" fmla="*/ 6858000 h 6858000"/>
            </a:gdLst>
            <a:ahLst/>
            <a:cxnLst>
              <a:cxn ang="0">
                <a:pos x="0" y="6858000"/>
              </a:cxn>
              <a:cxn ang="0">
                <a:pos x="9144000" y="6858000"/>
              </a:cxn>
              <a:cxn ang="0">
                <a:pos x="9144000" y="0"/>
              </a:cxn>
              <a:cxn ang="0">
                <a:pos x="0" y="0"/>
              </a:cxn>
              <a:cxn ang="0">
                <a:pos x="0" y="6858000"/>
              </a:cxn>
            </a:cxnLst>
            <a:rect l="txL" t="txT" r="txR" b="txB"/>
            <a:pathLst>
              <a:path w="9144000" h="6858000">
                <a:moveTo>
                  <a:pt x="0" y="6858000"/>
                </a:moveTo>
                <a:lnTo>
                  <a:pt x="9144000" y="6858000"/>
                </a:lnTo>
                <a:lnTo>
                  <a:pt x="9144000" y="0"/>
                </a:lnTo>
                <a:lnTo>
                  <a:pt x="0" y="0"/>
                </a:lnTo>
                <a:lnTo>
                  <a:pt x="0" y="68580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1" name="Freeform 3"/>
          <p:cNvSpPr/>
          <p:nvPr/>
        </p:nvSpPr>
        <p:spPr>
          <a:xfrm>
            <a:off x="7658100" y="0"/>
            <a:ext cx="1104900" cy="6848475"/>
          </a:xfrm>
          <a:custGeom>
            <a:avLst/>
            <a:gdLst>
              <a:gd name="txL" fmla="*/ 0 w 1104900"/>
              <a:gd name="txT" fmla="*/ 0 h 6848474"/>
              <a:gd name="txR" fmla="*/ 1104900 w 1104900"/>
              <a:gd name="txB" fmla="*/ 6848474 h 6848474"/>
            </a:gdLst>
            <a:ahLst/>
            <a:cxnLst>
              <a:cxn ang="0">
                <a:pos x="495300" y="0"/>
              </a:cxn>
              <a:cxn ang="0">
                <a:pos x="838200" y="704850"/>
              </a:cxn>
              <a:cxn ang="0">
                <a:pos x="1104900" y="1524002"/>
              </a:cxn>
              <a:cxn ang="0">
                <a:pos x="676275" y="6848479"/>
              </a:cxn>
              <a:cxn ang="0">
                <a:pos x="171450" y="6848479"/>
              </a:cxn>
              <a:cxn ang="0">
                <a:pos x="1028700" y="1524002"/>
              </a:cxn>
              <a:cxn ang="0">
                <a:pos x="723900" y="685800"/>
              </a:cxn>
              <a:cxn ang="0">
                <a:pos x="0" y="0"/>
              </a:cxn>
              <a:cxn ang="0">
                <a:pos x="495300" y="0"/>
              </a:cxn>
            </a:cxnLst>
            <a:rect l="txL" t="txT" r="txR" b="txB"/>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2" name="Freeform 3"/>
          <p:cNvSpPr/>
          <p:nvPr/>
        </p:nvSpPr>
        <p:spPr>
          <a:xfrm>
            <a:off x="1066800" y="0"/>
            <a:ext cx="7543800" cy="6858000"/>
          </a:xfrm>
          <a:custGeom>
            <a:avLst/>
            <a:gdLst>
              <a:gd name="txL" fmla="*/ 0 w 7543800"/>
              <a:gd name="txT" fmla="*/ 0 h 6858000"/>
              <a:gd name="txR" fmla="*/ 7543800 w 7543800"/>
              <a:gd name="txB" fmla="*/ 6858000 h 6858000"/>
            </a:gdLst>
            <a:ahLst/>
            <a:cxnLst>
              <a:cxn ang="0">
                <a:pos x="0" y="0"/>
              </a:cxn>
              <a:cxn ang="0">
                <a:pos x="2438400" y="0"/>
              </a:cxn>
              <a:cxn ang="0">
                <a:pos x="7286624" y="714375"/>
              </a:cxn>
              <a:cxn ang="0">
                <a:pos x="7543800" y="1543050"/>
              </a:cxn>
              <a:cxn ang="0">
                <a:pos x="5715000" y="6858000"/>
              </a:cxn>
              <a:cxn ang="0">
                <a:pos x="5257801" y="6858000"/>
              </a:cxn>
              <a:cxn ang="0">
                <a:pos x="7480300" y="1577975"/>
              </a:cxn>
              <a:cxn ang="0">
                <a:pos x="7172324" y="831850"/>
              </a:cxn>
              <a:cxn ang="0">
                <a:pos x="0" y="0"/>
              </a:cxn>
            </a:cxnLst>
            <a:rect l="txL" t="txT" r="txR" b="txB"/>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3" name="Freeform 3"/>
          <p:cNvSpPr/>
          <p:nvPr/>
        </p:nvSpPr>
        <p:spPr>
          <a:xfrm>
            <a:off x="5486400" y="1657350"/>
            <a:ext cx="2990850" cy="5200650"/>
          </a:xfrm>
          <a:custGeom>
            <a:avLst/>
            <a:gdLst>
              <a:gd name="txL" fmla="*/ 0 w 2990850"/>
              <a:gd name="txT" fmla="*/ 0 h 5200650"/>
              <a:gd name="txR" fmla="*/ 2990850 w 2990850"/>
              <a:gd name="txB" fmla="*/ 5200650 h 5200650"/>
            </a:gdLst>
            <a:ahLst/>
            <a:cxnLst>
              <a:cxn ang="0">
                <a:pos x="609600" y="5200650"/>
              </a:cxn>
              <a:cxn ang="0">
                <a:pos x="2990850" y="0"/>
              </a:cxn>
              <a:cxn ang="0">
                <a:pos x="0" y="5200650"/>
              </a:cxn>
              <a:cxn ang="0">
                <a:pos x="609600" y="5200650"/>
              </a:cxn>
            </a:cxnLst>
            <a:rect l="txL" t="txT" r="txR" b="txB"/>
            <a:pathLst>
              <a:path w="2990850" h="5200650">
                <a:moveTo>
                  <a:pt x="609600" y="5200650"/>
                </a:moveTo>
                <a:lnTo>
                  <a:pt x="2990850" y="0"/>
                </a:lnTo>
                <a:lnTo>
                  <a:pt x="0" y="5200650"/>
                </a:lnTo>
                <a:lnTo>
                  <a:pt x="609600" y="5200650"/>
                </a:lnTo>
              </a:path>
            </a:pathLst>
          </a:custGeom>
          <a:solidFill>
            <a:srgbClr val="E0E0E0"/>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4" name="Freeform 3"/>
          <p:cNvSpPr/>
          <p:nvPr/>
        </p:nvSpPr>
        <p:spPr>
          <a:xfrm>
            <a:off x="3429000" y="0"/>
            <a:ext cx="5172075" cy="6858000"/>
          </a:xfrm>
          <a:custGeom>
            <a:avLst/>
            <a:gdLst>
              <a:gd name="txL" fmla="*/ 0 w 5172075"/>
              <a:gd name="txT" fmla="*/ 0 h 6858000"/>
              <a:gd name="txR" fmla="*/ 5172075 w 5172075"/>
              <a:gd name="txB" fmla="*/ 6858000 h 6858000"/>
            </a:gdLst>
            <a:ahLst/>
            <a:cxnLst>
              <a:cxn ang="0">
                <a:pos x="0" y="0"/>
              </a:cxn>
              <a:cxn ang="0">
                <a:pos x="4892675" y="753998"/>
              </a:cxn>
              <a:cxn ang="0">
                <a:pos x="5095875" y="1485900"/>
              </a:cxn>
              <a:cxn ang="0">
                <a:pos x="2743204" y="6858000"/>
              </a:cxn>
              <a:cxn ang="0">
                <a:pos x="2971804" y="6858000"/>
              </a:cxn>
              <a:cxn ang="0">
                <a:pos x="5172075" y="1447800"/>
              </a:cxn>
              <a:cxn ang="0">
                <a:pos x="4953003" y="685800"/>
              </a:cxn>
              <a:cxn ang="0">
                <a:pos x="2057402" y="0"/>
              </a:cxn>
              <a:cxn ang="0">
                <a:pos x="0" y="0"/>
              </a:cxn>
            </a:cxnLst>
            <a:rect l="txL" t="txT" r="txR" b="txB"/>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5" name="Freeform 3"/>
          <p:cNvSpPr/>
          <p:nvPr/>
        </p:nvSpPr>
        <p:spPr>
          <a:xfrm>
            <a:off x="5562600" y="0"/>
            <a:ext cx="3267075" cy="6858000"/>
          </a:xfrm>
          <a:custGeom>
            <a:avLst/>
            <a:gdLst>
              <a:gd name="txL" fmla="*/ 0 w 3267075"/>
              <a:gd name="txT" fmla="*/ 0 h 6858000"/>
              <a:gd name="txR" fmla="*/ 3267075 w 3267075"/>
              <a:gd name="txB" fmla="*/ 6858000 h 6858000"/>
            </a:gdLst>
            <a:ahLst/>
            <a:cxnLst>
              <a:cxn ang="0">
                <a:pos x="0" y="0"/>
              </a:cxn>
              <a:cxn ang="0">
                <a:pos x="1676402" y="0"/>
              </a:cxn>
              <a:cxn ang="0">
                <a:pos x="2943225" y="638175"/>
              </a:cxn>
              <a:cxn ang="0">
                <a:pos x="3267075" y="1543050"/>
              </a:cxn>
              <a:cxn ang="0">
                <a:pos x="2057402" y="6858000"/>
              </a:cxn>
              <a:cxn ang="0">
                <a:pos x="1143002" y="6858000"/>
              </a:cxn>
              <a:cxn ang="0">
                <a:pos x="3048001" y="1447800"/>
              </a:cxn>
              <a:cxn ang="0">
                <a:pos x="2819401" y="685800"/>
              </a:cxn>
              <a:cxn ang="0">
                <a:pos x="0" y="0"/>
              </a:cxn>
            </a:cxnLst>
            <a:rect l="txL" t="txT" r="txR" b="txB"/>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6" name="Freeform 3"/>
          <p:cNvSpPr/>
          <p:nvPr/>
        </p:nvSpPr>
        <p:spPr>
          <a:xfrm>
            <a:off x="6694488" y="1676400"/>
            <a:ext cx="1828800" cy="5181600"/>
          </a:xfrm>
          <a:custGeom>
            <a:avLst/>
            <a:gdLst>
              <a:gd name="txL" fmla="*/ 0 w 1828800"/>
              <a:gd name="txT" fmla="*/ 0 h 5181600"/>
              <a:gd name="txR" fmla="*/ 1828800 w 1828800"/>
              <a:gd name="txB" fmla="*/ 5181600 h 5181600"/>
            </a:gdLst>
            <a:ahLst/>
            <a:cxnLst>
              <a:cxn ang="0">
                <a:pos x="0" y="5181600"/>
              </a:cxn>
              <a:cxn ang="0">
                <a:pos x="1828800" y="0"/>
              </a:cxn>
              <a:cxn ang="0">
                <a:pos x="152400" y="5181600"/>
              </a:cxn>
              <a:cxn ang="0">
                <a:pos x="0" y="5181600"/>
              </a:cxn>
            </a:cxnLst>
            <a:rect l="txL" t="txT" r="txR" b="txB"/>
            <a:pathLst>
              <a:path w="1828800" h="5181600">
                <a:moveTo>
                  <a:pt x="0" y="5181600"/>
                </a:moveTo>
                <a:lnTo>
                  <a:pt x="1828800" y="0"/>
                </a:lnTo>
                <a:lnTo>
                  <a:pt x="152400" y="5181600"/>
                </a:lnTo>
                <a:lnTo>
                  <a:pt x="0" y="5181600"/>
                </a:lnTo>
              </a:path>
            </a:pathLst>
          </a:custGeom>
          <a:solidFill>
            <a:srgbClr val="F93D17"/>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7"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8" name="Freeform 3"/>
          <p:cNvSpPr/>
          <p:nvPr/>
        </p:nvSpPr>
        <p:spPr>
          <a:xfrm>
            <a:off x="136525" y="758825"/>
            <a:ext cx="8870950" cy="5956300"/>
          </a:xfrm>
          <a:custGeom>
            <a:avLst/>
            <a:gdLst>
              <a:gd name="txL" fmla="*/ 0 w 8870950"/>
              <a:gd name="txT" fmla="*/ 0 h 5956300"/>
              <a:gd name="txR" fmla="*/ 8870950 w 8870950"/>
              <a:gd name="txB" fmla="*/ 5956300 h 5956300"/>
            </a:gdLst>
            <a:ahLst/>
            <a:cxnLst>
              <a:cxn ang="0">
                <a:pos x="6350" y="5949948"/>
              </a:cxn>
              <a:cxn ang="0">
                <a:pos x="8864606" y="5949948"/>
              </a:cxn>
              <a:cxn ang="0">
                <a:pos x="8864606" y="6350"/>
              </a:cxn>
              <a:cxn ang="0">
                <a:pos x="6350" y="6350"/>
              </a:cxn>
              <a:cxn ang="0">
                <a:pos x="6350" y="5949948"/>
              </a:cxn>
            </a:cxnLst>
            <a:rect l="txL" t="txT" r="txR" b="txB"/>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cap="flat" cmpd="sng">
            <a:solidFill>
              <a:srgbClr val="000000"/>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9"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80" name="Freeform 3"/>
          <p:cNvSpPr/>
          <p:nvPr/>
        </p:nvSpPr>
        <p:spPr>
          <a:xfrm>
            <a:off x="136525" y="749214"/>
            <a:ext cx="8870950" cy="5956300"/>
          </a:xfrm>
          <a:custGeom>
            <a:avLst/>
            <a:gdLst>
              <a:gd name="txL" fmla="*/ 0 w 8870950"/>
              <a:gd name="txT" fmla="*/ 0 h 5956300"/>
              <a:gd name="txR" fmla="*/ 8870950 w 8870950"/>
              <a:gd name="txB" fmla="*/ 5956300 h 5956300"/>
            </a:gdLst>
            <a:ahLst/>
            <a:cxnLst>
              <a:cxn ang="0">
                <a:pos x="6350" y="5949948"/>
              </a:cxn>
              <a:cxn ang="0">
                <a:pos x="8864606" y="5949948"/>
              </a:cxn>
              <a:cxn ang="0">
                <a:pos x="8864606" y="6350"/>
              </a:cxn>
              <a:cxn ang="0">
                <a:pos x="6350" y="6350"/>
              </a:cxn>
              <a:cxn ang="0">
                <a:pos x="6350" y="5949948"/>
              </a:cxn>
            </a:cxnLst>
            <a:rect l="txL" t="txT" r="txR" b="txB"/>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cap="flat" cmpd="sng">
            <a:solidFill>
              <a:srgbClr val="808080"/>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81" name="Freeform 3"/>
          <p:cNvSpPr/>
          <p:nvPr/>
        </p:nvSpPr>
        <p:spPr>
          <a:xfrm>
            <a:off x="381000" y="676275"/>
            <a:ext cx="6248400" cy="152400"/>
          </a:xfrm>
          <a:custGeom>
            <a:avLst/>
            <a:gdLst>
              <a:gd name="txL" fmla="*/ 0 w 6248400"/>
              <a:gd name="txT" fmla="*/ 0 h 152400"/>
              <a:gd name="txR" fmla="*/ 6248400 w 6248400"/>
              <a:gd name="txB" fmla="*/ 152400 h 152400"/>
            </a:gdLst>
            <a:ahLst/>
            <a:cxnLst>
              <a:cxn ang="0">
                <a:pos x="0" y="152400"/>
              </a:cxn>
              <a:cxn ang="0">
                <a:pos x="6248400" y="152400"/>
              </a:cxn>
              <a:cxn ang="0">
                <a:pos x="6248400" y="0"/>
              </a:cxn>
              <a:cxn ang="0">
                <a:pos x="0" y="0"/>
              </a:cxn>
              <a:cxn ang="0">
                <a:pos x="0" y="152400"/>
              </a:cxn>
            </a:cxnLst>
            <a:rect l="txL" t="txT" r="txR" b="txB"/>
            <a:pathLst>
              <a:path w="6248400" h="152400">
                <a:moveTo>
                  <a:pt x="0" y="152400"/>
                </a:moveTo>
                <a:lnTo>
                  <a:pt x="6248400" y="152400"/>
                </a:lnTo>
                <a:lnTo>
                  <a:pt x="6248400" y="0"/>
                </a:lnTo>
                <a:lnTo>
                  <a:pt x="0" y="0"/>
                </a:lnTo>
                <a:lnTo>
                  <a:pt x="0" y="1524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pic>
        <p:nvPicPr>
          <p:cNvPr id="7182" name="Picture 3"/>
          <p:cNvPicPr>
            <a:picLocks noChangeAspect="1"/>
          </p:cNvPicPr>
          <p:nvPr/>
        </p:nvPicPr>
        <p:blipFill>
          <a:blip r:embed="rId2"/>
          <a:stretch>
            <a:fillRect/>
          </a:stretch>
        </p:blipFill>
        <p:spPr>
          <a:xfrm>
            <a:off x="482600" y="571500"/>
            <a:ext cx="406400" cy="393700"/>
          </a:xfrm>
          <a:prstGeom prst="rect">
            <a:avLst/>
          </a:prstGeom>
          <a:noFill/>
          <a:ln w="9525">
            <a:noFill/>
          </a:ln>
        </p:spPr>
      </p:pic>
      <p:pic>
        <p:nvPicPr>
          <p:cNvPr id="7183" name="Picture 3"/>
          <p:cNvPicPr>
            <a:picLocks noChangeAspect="1"/>
          </p:cNvPicPr>
          <p:nvPr/>
        </p:nvPicPr>
        <p:blipFill>
          <a:blip r:embed="rId3"/>
          <a:stretch>
            <a:fillRect/>
          </a:stretch>
        </p:blipFill>
        <p:spPr>
          <a:xfrm>
            <a:off x="8369300" y="0"/>
            <a:ext cx="774700" cy="1143000"/>
          </a:xfrm>
          <a:prstGeom prst="rect">
            <a:avLst/>
          </a:prstGeom>
          <a:noFill/>
          <a:ln w="9525">
            <a:noFill/>
          </a:ln>
        </p:spPr>
      </p:pic>
      <p:pic>
        <p:nvPicPr>
          <p:cNvPr id="7184" name="Picture 3"/>
          <p:cNvPicPr>
            <a:picLocks noChangeAspect="1"/>
          </p:cNvPicPr>
          <p:nvPr/>
        </p:nvPicPr>
        <p:blipFill>
          <a:blip r:embed="rId4"/>
          <a:stretch>
            <a:fillRect/>
          </a:stretch>
        </p:blipFill>
        <p:spPr>
          <a:xfrm>
            <a:off x="5422900" y="6019800"/>
            <a:ext cx="2273300" cy="685800"/>
          </a:xfrm>
          <a:prstGeom prst="rect">
            <a:avLst/>
          </a:prstGeom>
          <a:noFill/>
          <a:ln w="9525">
            <a:noFill/>
          </a:ln>
        </p:spPr>
      </p:pic>
      <p:pic>
        <p:nvPicPr>
          <p:cNvPr id="7185" name="Picture 3"/>
          <p:cNvPicPr>
            <a:picLocks noChangeAspect="1"/>
          </p:cNvPicPr>
          <p:nvPr/>
        </p:nvPicPr>
        <p:blipFill>
          <a:blip r:embed="rId5"/>
          <a:stretch>
            <a:fillRect/>
          </a:stretch>
        </p:blipFill>
        <p:spPr>
          <a:xfrm>
            <a:off x="7708900" y="5651500"/>
            <a:ext cx="1257300" cy="952500"/>
          </a:xfrm>
          <a:prstGeom prst="rect">
            <a:avLst/>
          </a:prstGeom>
          <a:noFill/>
          <a:ln w="9525">
            <a:noFill/>
          </a:ln>
        </p:spPr>
      </p:pic>
      <p:sp>
        <p:nvSpPr>
          <p:cNvPr id="7186" name="TextBox 1"/>
          <p:cNvSpPr txBox="1"/>
          <p:nvPr/>
        </p:nvSpPr>
        <p:spPr>
          <a:xfrm>
            <a:off x="8953500" y="88900"/>
            <a:ext cx="88900" cy="152400"/>
          </a:xfrm>
          <a:prstGeom prst="rect">
            <a:avLst/>
          </a:prstGeom>
          <a:noFill/>
          <a:ln w="9525">
            <a:noFill/>
          </a:ln>
        </p:spPr>
        <p:txBody>
          <a:bodyPr wrap="none" lIns="0" tIns="0" rIns="0">
            <a:spAutoFit/>
          </a:bodyPr>
          <a:lstStyle/>
          <a:p>
            <a:pPr eaLnBrk="1" hangingPunct="1">
              <a:lnSpc>
                <a:spcPts val="1200"/>
              </a:lnSpc>
              <a:buFont typeface="Arial" panose="020B0604020202020204" pitchFamily="34" charset="0"/>
            </a:pPr>
            <a:r>
              <a:rPr lang="en-US" altLang="zh-CN" sz="1400" dirty="0">
                <a:solidFill>
                  <a:srgbClr val="000000"/>
                </a:solidFill>
                <a:latin typeface="Times New Roman" panose="02020603050405020304" pitchFamily="18" charset="0"/>
                <a:ea typeface="Times New Roman" panose="02020603050405020304" pitchFamily="18" charset="0"/>
              </a:rPr>
              <a:t>7</a:t>
            </a:r>
          </a:p>
        </p:txBody>
      </p:sp>
      <p:sp>
        <p:nvSpPr>
          <p:cNvPr id="7187" name="TextBox 1"/>
          <p:cNvSpPr txBox="1"/>
          <p:nvPr/>
        </p:nvSpPr>
        <p:spPr>
          <a:xfrm>
            <a:off x="990600" y="635000"/>
            <a:ext cx="3451266" cy="610424"/>
          </a:xfrm>
          <a:prstGeom prst="rect">
            <a:avLst/>
          </a:prstGeom>
          <a:noFill/>
          <a:ln w="9525">
            <a:noFill/>
          </a:ln>
        </p:spPr>
        <p:txBody>
          <a:bodyPr wrap="none" lIns="0" tIns="0" rIns="0">
            <a:spAutoFit/>
          </a:bodyPr>
          <a:lstStyle/>
          <a:p>
            <a:pPr eaLnBrk="1" hangingPunct="1">
              <a:lnSpc>
                <a:spcPts val="4400"/>
              </a:lnSpc>
              <a:buFont typeface="Arial" panose="020B0604020202020204" pitchFamily="34" charset="0"/>
            </a:pPr>
            <a:r>
              <a:rPr lang="zh-CN" altLang="en-US" sz="3300" b="1" smtClean="0">
                <a:solidFill>
                  <a:srgbClr val="000000"/>
                </a:solidFill>
                <a:latin typeface="微软雅黑" panose="020B0503020204020204" pitchFamily="34" charset="-122"/>
                <a:ea typeface="微软雅黑" panose="020B0503020204020204" pitchFamily="34" charset="-122"/>
              </a:rPr>
              <a:t>组合博弈与</a:t>
            </a:r>
            <a:r>
              <a:rPr lang="en-US" altLang="zh-CN" sz="3300" b="1" smtClean="0">
                <a:solidFill>
                  <a:srgbClr val="000000"/>
                </a:solidFill>
                <a:latin typeface="微软雅黑" panose="020B0503020204020204" pitchFamily="34" charset="-122"/>
                <a:ea typeface="微软雅黑" panose="020B0503020204020204" pitchFamily="34" charset="-122"/>
              </a:rPr>
              <a:t>sg</a:t>
            </a:r>
            <a:r>
              <a:rPr lang="zh-CN" altLang="en-US" sz="3300" b="1" smtClean="0">
                <a:solidFill>
                  <a:srgbClr val="000000"/>
                </a:solidFill>
                <a:latin typeface="微软雅黑" panose="020B0503020204020204" pitchFamily="34" charset="-122"/>
                <a:ea typeface="微软雅黑" panose="020B0503020204020204" pitchFamily="34" charset="-122"/>
              </a:rPr>
              <a:t>函数</a:t>
            </a:r>
            <a:endParaRPr lang="zh-CN" altLang="en-US" sz="3300" b="1" dirty="0">
              <a:solidFill>
                <a:srgbClr val="00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86765" y="1473835"/>
            <a:ext cx="7084060" cy="3970318"/>
          </a:xfrm>
          <a:prstGeom prst="rect">
            <a:avLst/>
          </a:prstGeom>
          <a:noFill/>
        </p:spPr>
        <p:txBody>
          <a:bodyPr wrap="square" rtlCol="0">
            <a:spAutoFit/>
          </a:bodyPr>
          <a:lstStyle/>
          <a:p>
            <a:pPr latinLnBrk="1"/>
            <a:r>
              <a:rPr lang="zh-CN" altLang="en-US" smtClean="0">
                <a:sym typeface="+mn-ea"/>
              </a:rPr>
              <a:t>定义：</a:t>
            </a:r>
            <a:endParaRPr lang="en-US" altLang="zh-CN" smtClean="0">
              <a:sym typeface="+mn-ea"/>
            </a:endParaRPr>
          </a:p>
          <a:p>
            <a:pPr latinLnBrk="1"/>
            <a:r>
              <a:rPr lang="zh-CN" altLang="en-US" smtClean="0"/>
              <a:t>（</a:t>
            </a:r>
            <a:r>
              <a:rPr lang="en-US" altLang="zh-CN"/>
              <a:t>1</a:t>
            </a:r>
            <a:r>
              <a:rPr lang="zh-CN" altLang="en-US" smtClean="0"/>
              <a:t>）</a:t>
            </a:r>
            <a:r>
              <a:rPr lang="zh-CN" altLang="en-US"/>
              <a:t>游戏局面的状态集合是有限。</a:t>
            </a:r>
          </a:p>
          <a:p>
            <a:pPr latinLnBrk="1"/>
            <a:r>
              <a:rPr lang="zh-CN" altLang="en-US" smtClean="0"/>
              <a:t>（</a:t>
            </a:r>
            <a:r>
              <a:rPr lang="en-US" altLang="zh-CN"/>
              <a:t>2</a:t>
            </a:r>
            <a:r>
              <a:rPr lang="zh-CN" altLang="en-US" smtClean="0"/>
              <a:t>）</a:t>
            </a:r>
            <a:r>
              <a:rPr lang="zh-CN" altLang="en-US"/>
              <a:t>对于同一个局面，两个游戏者的可操作集合完全相同</a:t>
            </a:r>
          </a:p>
          <a:p>
            <a:pPr latinLnBrk="1"/>
            <a:r>
              <a:rPr lang="zh-CN" altLang="en-US" smtClean="0"/>
              <a:t>（</a:t>
            </a:r>
            <a:r>
              <a:rPr lang="en-US" altLang="zh-CN" smtClean="0"/>
              <a:t>3</a:t>
            </a:r>
            <a:r>
              <a:rPr lang="zh-CN" altLang="en-US" smtClean="0"/>
              <a:t>）</a:t>
            </a:r>
            <a:r>
              <a:rPr lang="zh-CN" altLang="en-US"/>
              <a:t>当无法进行操作时游戏结束，此时不能进行操作的一方算输</a:t>
            </a:r>
            <a:r>
              <a:rPr lang="zh-CN" altLang="en-US" smtClean="0"/>
              <a:t>。（</a:t>
            </a:r>
            <a:r>
              <a:rPr lang="en-US" altLang="zh-CN"/>
              <a:t>4</a:t>
            </a:r>
            <a:r>
              <a:rPr lang="zh-CN" altLang="en-US" smtClean="0"/>
              <a:t>）回合有限</a:t>
            </a:r>
            <a:endParaRPr lang="en-US" altLang="zh-CN" smtClean="0"/>
          </a:p>
          <a:p>
            <a:pPr latinLnBrk="1"/>
            <a:r>
              <a:rPr lang="zh-CN" altLang="en-US" smtClean="0">
                <a:sym typeface="+mn-ea"/>
              </a:rPr>
              <a:t>实际上，</a:t>
            </a:r>
            <a:r>
              <a:rPr lang="zh-CN" altLang="en-US">
                <a:sym typeface="+mn-ea"/>
              </a:rPr>
              <a:t>是</a:t>
            </a:r>
            <a:r>
              <a:rPr lang="zh-CN" altLang="en-US" smtClean="0">
                <a:sym typeface="+mn-ea"/>
              </a:rPr>
              <a:t>前两种博弈更一般的情形</a:t>
            </a:r>
            <a:endParaRPr lang="en-US" altLang="zh-CN" smtClean="0">
              <a:sym typeface="+mn-ea"/>
            </a:endParaRPr>
          </a:p>
          <a:p>
            <a:pPr latinLnBrk="1"/>
            <a:endParaRPr lang="en-US" altLang="zh-CN" smtClean="0">
              <a:sym typeface="+mn-ea"/>
            </a:endParaRPr>
          </a:p>
          <a:p>
            <a:pPr latinLnBrk="1"/>
            <a:endParaRPr lang="en-US" altLang="zh-CN">
              <a:sym typeface="+mn-ea"/>
            </a:endParaRPr>
          </a:p>
          <a:p>
            <a:pPr latinLnBrk="1"/>
            <a:endParaRPr lang="en-US" altLang="zh-CN">
              <a:sym typeface="+mn-ea"/>
            </a:endParaRPr>
          </a:p>
          <a:p>
            <a:pPr latinLnBrk="1"/>
            <a:r>
              <a:rPr lang="zh-CN" altLang="en-US" smtClean="0">
                <a:sym typeface="+mn-ea"/>
              </a:rPr>
              <a:t>模型</a:t>
            </a:r>
            <a:endParaRPr lang="en-US" altLang="zh-CN" smtClean="0">
              <a:sym typeface="+mn-ea"/>
            </a:endParaRPr>
          </a:p>
          <a:p>
            <a:pPr latinLnBrk="1"/>
            <a:endParaRPr lang="en-US" altLang="zh-CN" smtClean="0">
              <a:sym typeface="+mn-ea"/>
            </a:endParaRPr>
          </a:p>
          <a:p>
            <a:pPr latinLnBrk="1"/>
            <a:r>
              <a:rPr lang="en-US" altLang="zh-CN" smtClean="0">
                <a:sym typeface="+mn-ea"/>
              </a:rPr>
              <a:t>  </a:t>
            </a:r>
            <a:r>
              <a:rPr lang="zh-CN" altLang="en-US" smtClean="0">
                <a:sym typeface="+mn-ea"/>
              </a:rPr>
              <a:t>把每一个局面看作一个顶点，每个局面对应的子局面连一条边</a:t>
            </a:r>
            <a:r>
              <a:rPr lang="zh-CN" altLang="en-US" smtClean="0">
                <a:sym typeface="+mn-ea"/>
              </a:rPr>
              <a:t>表示</a:t>
            </a:r>
            <a:endParaRPr lang="en-US" altLang="zh-CN" smtClean="0">
              <a:sym typeface="+mn-ea"/>
            </a:endParaRPr>
          </a:p>
          <a:p>
            <a:pPr latinLnBrk="1"/>
            <a:endParaRPr lang="en-US" altLang="zh-CN">
              <a:sym typeface="+mn-ea"/>
            </a:endParaRPr>
          </a:p>
          <a:p>
            <a:pPr latinLnBrk="1"/>
            <a:r>
              <a:rPr lang="zh-CN" altLang="en-US" smtClean="0">
                <a:sym typeface="+mn-ea"/>
              </a:rPr>
              <a:t>该</a:t>
            </a:r>
            <a:r>
              <a:rPr lang="zh-CN" altLang="en-US" smtClean="0">
                <a:sym typeface="+mn-ea"/>
              </a:rPr>
              <a:t>局面可到的局面。没有子局面的顶点就是</a:t>
            </a:r>
            <a:r>
              <a:rPr lang="en-US" altLang="zh-CN" smtClean="0">
                <a:sym typeface="+mn-ea"/>
              </a:rPr>
              <a:t>P-position</a:t>
            </a:r>
            <a:endParaRPr lang="zh-CN" altLang="en-US"/>
          </a:p>
        </p:txBody>
      </p:sp>
    </p:spTree>
    <p:extLst>
      <p:ext uri="{BB962C8B-B14F-4D97-AF65-F5344CB8AC3E}">
        <p14:creationId xmlns:p14="http://schemas.microsoft.com/office/powerpoint/2010/main" val="20449558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reeform 3"/>
          <p:cNvSpPr/>
          <p:nvPr/>
        </p:nvSpPr>
        <p:spPr>
          <a:xfrm>
            <a:off x="0" y="0"/>
            <a:ext cx="9144000" cy="6858000"/>
          </a:xfrm>
          <a:custGeom>
            <a:avLst/>
            <a:gdLst>
              <a:gd name="txL" fmla="*/ 0 w 9144000"/>
              <a:gd name="txT" fmla="*/ 0 h 6858000"/>
              <a:gd name="txR" fmla="*/ 9144000 w 9144000"/>
              <a:gd name="txB" fmla="*/ 6858000 h 6858000"/>
            </a:gdLst>
            <a:ahLst/>
            <a:cxnLst>
              <a:cxn ang="0">
                <a:pos x="0" y="6858000"/>
              </a:cxn>
              <a:cxn ang="0">
                <a:pos x="9144000" y="6858000"/>
              </a:cxn>
              <a:cxn ang="0">
                <a:pos x="9144000" y="0"/>
              </a:cxn>
              <a:cxn ang="0">
                <a:pos x="0" y="0"/>
              </a:cxn>
              <a:cxn ang="0">
                <a:pos x="0" y="6858000"/>
              </a:cxn>
            </a:cxnLst>
            <a:rect l="txL" t="txT" r="txR" b="txB"/>
            <a:pathLst>
              <a:path w="9144000" h="6858000">
                <a:moveTo>
                  <a:pt x="0" y="6858000"/>
                </a:moveTo>
                <a:lnTo>
                  <a:pt x="9144000" y="6858000"/>
                </a:lnTo>
                <a:lnTo>
                  <a:pt x="9144000" y="0"/>
                </a:lnTo>
                <a:lnTo>
                  <a:pt x="0" y="0"/>
                </a:lnTo>
                <a:lnTo>
                  <a:pt x="0" y="68580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1" name="Freeform 3"/>
          <p:cNvSpPr/>
          <p:nvPr/>
        </p:nvSpPr>
        <p:spPr>
          <a:xfrm>
            <a:off x="7658100" y="0"/>
            <a:ext cx="1104900" cy="6848475"/>
          </a:xfrm>
          <a:custGeom>
            <a:avLst/>
            <a:gdLst>
              <a:gd name="txL" fmla="*/ 0 w 1104900"/>
              <a:gd name="txT" fmla="*/ 0 h 6848474"/>
              <a:gd name="txR" fmla="*/ 1104900 w 1104900"/>
              <a:gd name="txB" fmla="*/ 6848474 h 6848474"/>
            </a:gdLst>
            <a:ahLst/>
            <a:cxnLst>
              <a:cxn ang="0">
                <a:pos x="495300" y="0"/>
              </a:cxn>
              <a:cxn ang="0">
                <a:pos x="838200" y="704850"/>
              </a:cxn>
              <a:cxn ang="0">
                <a:pos x="1104900" y="1524002"/>
              </a:cxn>
              <a:cxn ang="0">
                <a:pos x="676275" y="6848479"/>
              </a:cxn>
              <a:cxn ang="0">
                <a:pos x="171450" y="6848479"/>
              </a:cxn>
              <a:cxn ang="0">
                <a:pos x="1028700" y="1524002"/>
              </a:cxn>
              <a:cxn ang="0">
                <a:pos x="723900" y="685800"/>
              </a:cxn>
              <a:cxn ang="0">
                <a:pos x="0" y="0"/>
              </a:cxn>
              <a:cxn ang="0">
                <a:pos x="495300" y="0"/>
              </a:cxn>
            </a:cxnLst>
            <a:rect l="txL" t="txT" r="txR" b="txB"/>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2" name="Freeform 3"/>
          <p:cNvSpPr/>
          <p:nvPr/>
        </p:nvSpPr>
        <p:spPr>
          <a:xfrm>
            <a:off x="1066800" y="0"/>
            <a:ext cx="7543800" cy="6858000"/>
          </a:xfrm>
          <a:custGeom>
            <a:avLst/>
            <a:gdLst>
              <a:gd name="txL" fmla="*/ 0 w 7543800"/>
              <a:gd name="txT" fmla="*/ 0 h 6858000"/>
              <a:gd name="txR" fmla="*/ 7543800 w 7543800"/>
              <a:gd name="txB" fmla="*/ 6858000 h 6858000"/>
            </a:gdLst>
            <a:ahLst/>
            <a:cxnLst>
              <a:cxn ang="0">
                <a:pos x="0" y="0"/>
              </a:cxn>
              <a:cxn ang="0">
                <a:pos x="2438400" y="0"/>
              </a:cxn>
              <a:cxn ang="0">
                <a:pos x="7286624" y="714375"/>
              </a:cxn>
              <a:cxn ang="0">
                <a:pos x="7543800" y="1543050"/>
              </a:cxn>
              <a:cxn ang="0">
                <a:pos x="5715000" y="6858000"/>
              </a:cxn>
              <a:cxn ang="0">
                <a:pos x="5257801" y="6858000"/>
              </a:cxn>
              <a:cxn ang="0">
                <a:pos x="7480300" y="1577975"/>
              </a:cxn>
              <a:cxn ang="0">
                <a:pos x="7172324" y="831850"/>
              </a:cxn>
              <a:cxn ang="0">
                <a:pos x="0" y="0"/>
              </a:cxn>
            </a:cxnLst>
            <a:rect l="txL" t="txT" r="txR" b="txB"/>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3" name="Freeform 3"/>
          <p:cNvSpPr/>
          <p:nvPr/>
        </p:nvSpPr>
        <p:spPr>
          <a:xfrm>
            <a:off x="5486400" y="1657350"/>
            <a:ext cx="2990850" cy="5200650"/>
          </a:xfrm>
          <a:custGeom>
            <a:avLst/>
            <a:gdLst>
              <a:gd name="txL" fmla="*/ 0 w 2990850"/>
              <a:gd name="txT" fmla="*/ 0 h 5200650"/>
              <a:gd name="txR" fmla="*/ 2990850 w 2990850"/>
              <a:gd name="txB" fmla="*/ 5200650 h 5200650"/>
            </a:gdLst>
            <a:ahLst/>
            <a:cxnLst>
              <a:cxn ang="0">
                <a:pos x="609600" y="5200650"/>
              </a:cxn>
              <a:cxn ang="0">
                <a:pos x="2990850" y="0"/>
              </a:cxn>
              <a:cxn ang="0">
                <a:pos x="0" y="5200650"/>
              </a:cxn>
              <a:cxn ang="0">
                <a:pos x="609600" y="5200650"/>
              </a:cxn>
            </a:cxnLst>
            <a:rect l="txL" t="txT" r="txR" b="txB"/>
            <a:pathLst>
              <a:path w="2990850" h="5200650">
                <a:moveTo>
                  <a:pt x="609600" y="5200650"/>
                </a:moveTo>
                <a:lnTo>
                  <a:pt x="2990850" y="0"/>
                </a:lnTo>
                <a:lnTo>
                  <a:pt x="0" y="5200650"/>
                </a:lnTo>
                <a:lnTo>
                  <a:pt x="609600" y="5200650"/>
                </a:lnTo>
              </a:path>
            </a:pathLst>
          </a:custGeom>
          <a:solidFill>
            <a:srgbClr val="E0E0E0"/>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4" name="Freeform 3"/>
          <p:cNvSpPr/>
          <p:nvPr/>
        </p:nvSpPr>
        <p:spPr>
          <a:xfrm>
            <a:off x="3429000" y="0"/>
            <a:ext cx="5172075" cy="6858000"/>
          </a:xfrm>
          <a:custGeom>
            <a:avLst/>
            <a:gdLst>
              <a:gd name="txL" fmla="*/ 0 w 5172075"/>
              <a:gd name="txT" fmla="*/ 0 h 6858000"/>
              <a:gd name="txR" fmla="*/ 5172075 w 5172075"/>
              <a:gd name="txB" fmla="*/ 6858000 h 6858000"/>
            </a:gdLst>
            <a:ahLst/>
            <a:cxnLst>
              <a:cxn ang="0">
                <a:pos x="0" y="0"/>
              </a:cxn>
              <a:cxn ang="0">
                <a:pos x="4892675" y="753998"/>
              </a:cxn>
              <a:cxn ang="0">
                <a:pos x="5095875" y="1485900"/>
              </a:cxn>
              <a:cxn ang="0">
                <a:pos x="2743204" y="6858000"/>
              </a:cxn>
              <a:cxn ang="0">
                <a:pos x="2971804" y="6858000"/>
              </a:cxn>
              <a:cxn ang="0">
                <a:pos x="5172075" y="1447800"/>
              </a:cxn>
              <a:cxn ang="0">
                <a:pos x="4953003" y="685800"/>
              </a:cxn>
              <a:cxn ang="0">
                <a:pos x="2057402" y="0"/>
              </a:cxn>
              <a:cxn ang="0">
                <a:pos x="0" y="0"/>
              </a:cxn>
            </a:cxnLst>
            <a:rect l="txL" t="txT" r="txR" b="txB"/>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5" name="Freeform 3"/>
          <p:cNvSpPr/>
          <p:nvPr/>
        </p:nvSpPr>
        <p:spPr>
          <a:xfrm>
            <a:off x="5562600" y="0"/>
            <a:ext cx="3267075" cy="6858000"/>
          </a:xfrm>
          <a:custGeom>
            <a:avLst/>
            <a:gdLst>
              <a:gd name="txL" fmla="*/ 0 w 3267075"/>
              <a:gd name="txT" fmla="*/ 0 h 6858000"/>
              <a:gd name="txR" fmla="*/ 3267075 w 3267075"/>
              <a:gd name="txB" fmla="*/ 6858000 h 6858000"/>
            </a:gdLst>
            <a:ahLst/>
            <a:cxnLst>
              <a:cxn ang="0">
                <a:pos x="0" y="0"/>
              </a:cxn>
              <a:cxn ang="0">
                <a:pos x="1676402" y="0"/>
              </a:cxn>
              <a:cxn ang="0">
                <a:pos x="2943225" y="638175"/>
              </a:cxn>
              <a:cxn ang="0">
                <a:pos x="3267075" y="1543050"/>
              </a:cxn>
              <a:cxn ang="0">
                <a:pos x="2057402" y="6858000"/>
              </a:cxn>
              <a:cxn ang="0">
                <a:pos x="1143002" y="6858000"/>
              </a:cxn>
              <a:cxn ang="0">
                <a:pos x="3048001" y="1447800"/>
              </a:cxn>
              <a:cxn ang="0">
                <a:pos x="2819401" y="685800"/>
              </a:cxn>
              <a:cxn ang="0">
                <a:pos x="0" y="0"/>
              </a:cxn>
            </a:cxnLst>
            <a:rect l="txL" t="txT" r="txR" b="txB"/>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6" name="Freeform 3"/>
          <p:cNvSpPr/>
          <p:nvPr/>
        </p:nvSpPr>
        <p:spPr>
          <a:xfrm>
            <a:off x="6694488" y="1676400"/>
            <a:ext cx="1828800" cy="5181600"/>
          </a:xfrm>
          <a:custGeom>
            <a:avLst/>
            <a:gdLst>
              <a:gd name="txL" fmla="*/ 0 w 1828800"/>
              <a:gd name="txT" fmla="*/ 0 h 5181600"/>
              <a:gd name="txR" fmla="*/ 1828800 w 1828800"/>
              <a:gd name="txB" fmla="*/ 5181600 h 5181600"/>
            </a:gdLst>
            <a:ahLst/>
            <a:cxnLst>
              <a:cxn ang="0">
                <a:pos x="0" y="5181600"/>
              </a:cxn>
              <a:cxn ang="0">
                <a:pos x="1828800" y="0"/>
              </a:cxn>
              <a:cxn ang="0">
                <a:pos x="152400" y="5181600"/>
              </a:cxn>
              <a:cxn ang="0">
                <a:pos x="0" y="5181600"/>
              </a:cxn>
            </a:cxnLst>
            <a:rect l="txL" t="txT" r="txR" b="txB"/>
            <a:pathLst>
              <a:path w="1828800" h="5181600">
                <a:moveTo>
                  <a:pt x="0" y="5181600"/>
                </a:moveTo>
                <a:lnTo>
                  <a:pt x="1828800" y="0"/>
                </a:lnTo>
                <a:lnTo>
                  <a:pt x="152400" y="5181600"/>
                </a:lnTo>
                <a:lnTo>
                  <a:pt x="0" y="5181600"/>
                </a:lnTo>
              </a:path>
            </a:pathLst>
          </a:custGeom>
          <a:solidFill>
            <a:srgbClr val="F93D17"/>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7"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8" name="Freeform 3"/>
          <p:cNvSpPr/>
          <p:nvPr/>
        </p:nvSpPr>
        <p:spPr>
          <a:xfrm>
            <a:off x="136525" y="758825"/>
            <a:ext cx="8870950" cy="5956300"/>
          </a:xfrm>
          <a:custGeom>
            <a:avLst/>
            <a:gdLst>
              <a:gd name="txL" fmla="*/ 0 w 8870950"/>
              <a:gd name="txT" fmla="*/ 0 h 5956300"/>
              <a:gd name="txR" fmla="*/ 8870950 w 8870950"/>
              <a:gd name="txB" fmla="*/ 5956300 h 5956300"/>
            </a:gdLst>
            <a:ahLst/>
            <a:cxnLst>
              <a:cxn ang="0">
                <a:pos x="6350" y="5949948"/>
              </a:cxn>
              <a:cxn ang="0">
                <a:pos x="8864606" y="5949948"/>
              </a:cxn>
              <a:cxn ang="0">
                <a:pos x="8864606" y="6350"/>
              </a:cxn>
              <a:cxn ang="0">
                <a:pos x="6350" y="6350"/>
              </a:cxn>
              <a:cxn ang="0">
                <a:pos x="6350" y="5949948"/>
              </a:cxn>
            </a:cxnLst>
            <a:rect l="txL" t="txT" r="txR" b="txB"/>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cap="flat" cmpd="sng">
            <a:solidFill>
              <a:srgbClr val="000000"/>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9"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80" name="Freeform 3"/>
          <p:cNvSpPr/>
          <p:nvPr/>
        </p:nvSpPr>
        <p:spPr>
          <a:xfrm>
            <a:off x="142909" y="696913"/>
            <a:ext cx="8870950" cy="5956300"/>
          </a:xfrm>
          <a:custGeom>
            <a:avLst/>
            <a:gdLst>
              <a:gd name="txL" fmla="*/ 0 w 8870950"/>
              <a:gd name="txT" fmla="*/ 0 h 5956300"/>
              <a:gd name="txR" fmla="*/ 8870950 w 8870950"/>
              <a:gd name="txB" fmla="*/ 5956300 h 5956300"/>
            </a:gdLst>
            <a:ahLst/>
            <a:cxnLst>
              <a:cxn ang="0">
                <a:pos x="6350" y="5949948"/>
              </a:cxn>
              <a:cxn ang="0">
                <a:pos x="8864606" y="5949948"/>
              </a:cxn>
              <a:cxn ang="0">
                <a:pos x="8864606" y="6350"/>
              </a:cxn>
              <a:cxn ang="0">
                <a:pos x="6350" y="6350"/>
              </a:cxn>
              <a:cxn ang="0">
                <a:pos x="6350" y="5949948"/>
              </a:cxn>
            </a:cxnLst>
            <a:rect l="txL" t="txT" r="txR" b="txB"/>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cap="flat" cmpd="sng">
            <a:solidFill>
              <a:srgbClr val="808080"/>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81" name="Freeform 3"/>
          <p:cNvSpPr/>
          <p:nvPr/>
        </p:nvSpPr>
        <p:spPr>
          <a:xfrm>
            <a:off x="381000" y="676275"/>
            <a:ext cx="6248400" cy="152400"/>
          </a:xfrm>
          <a:custGeom>
            <a:avLst/>
            <a:gdLst>
              <a:gd name="txL" fmla="*/ 0 w 6248400"/>
              <a:gd name="txT" fmla="*/ 0 h 152400"/>
              <a:gd name="txR" fmla="*/ 6248400 w 6248400"/>
              <a:gd name="txB" fmla="*/ 152400 h 152400"/>
            </a:gdLst>
            <a:ahLst/>
            <a:cxnLst>
              <a:cxn ang="0">
                <a:pos x="0" y="152400"/>
              </a:cxn>
              <a:cxn ang="0">
                <a:pos x="6248400" y="152400"/>
              </a:cxn>
              <a:cxn ang="0">
                <a:pos x="6248400" y="0"/>
              </a:cxn>
              <a:cxn ang="0">
                <a:pos x="0" y="0"/>
              </a:cxn>
              <a:cxn ang="0">
                <a:pos x="0" y="152400"/>
              </a:cxn>
            </a:cxnLst>
            <a:rect l="txL" t="txT" r="txR" b="txB"/>
            <a:pathLst>
              <a:path w="6248400" h="152400">
                <a:moveTo>
                  <a:pt x="0" y="152400"/>
                </a:moveTo>
                <a:lnTo>
                  <a:pt x="6248400" y="152400"/>
                </a:lnTo>
                <a:lnTo>
                  <a:pt x="6248400" y="0"/>
                </a:lnTo>
                <a:lnTo>
                  <a:pt x="0" y="0"/>
                </a:lnTo>
                <a:lnTo>
                  <a:pt x="0" y="1524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pic>
        <p:nvPicPr>
          <p:cNvPr id="7182" name="Picture 3"/>
          <p:cNvPicPr>
            <a:picLocks noChangeAspect="1"/>
          </p:cNvPicPr>
          <p:nvPr/>
        </p:nvPicPr>
        <p:blipFill>
          <a:blip r:embed="rId2"/>
          <a:stretch>
            <a:fillRect/>
          </a:stretch>
        </p:blipFill>
        <p:spPr>
          <a:xfrm>
            <a:off x="482600" y="571500"/>
            <a:ext cx="406400" cy="393700"/>
          </a:xfrm>
          <a:prstGeom prst="rect">
            <a:avLst/>
          </a:prstGeom>
          <a:noFill/>
          <a:ln w="9525">
            <a:noFill/>
          </a:ln>
        </p:spPr>
      </p:pic>
      <p:pic>
        <p:nvPicPr>
          <p:cNvPr id="7183" name="Picture 3"/>
          <p:cNvPicPr>
            <a:picLocks noChangeAspect="1"/>
          </p:cNvPicPr>
          <p:nvPr/>
        </p:nvPicPr>
        <p:blipFill>
          <a:blip r:embed="rId3"/>
          <a:stretch>
            <a:fillRect/>
          </a:stretch>
        </p:blipFill>
        <p:spPr>
          <a:xfrm>
            <a:off x="8369300" y="0"/>
            <a:ext cx="774700" cy="1143000"/>
          </a:xfrm>
          <a:prstGeom prst="rect">
            <a:avLst/>
          </a:prstGeom>
          <a:noFill/>
          <a:ln w="9525">
            <a:noFill/>
          </a:ln>
        </p:spPr>
      </p:pic>
      <p:pic>
        <p:nvPicPr>
          <p:cNvPr id="7184" name="Picture 3"/>
          <p:cNvPicPr>
            <a:picLocks noChangeAspect="1"/>
          </p:cNvPicPr>
          <p:nvPr/>
        </p:nvPicPr>
        <p:blipFill>
          <a:blip r:embed="rId4"/>
          <a:stretch>
            <a:fillRect/>
          </a:stretch>
        </p:blipFill>
        <p:spPr>
          <a:xfrm>
            <a:off x="5422900" y="6019800"/>
            <a:ext cx="2273300" cy="685800"/>
          </a:xfrm>
          <a:prstGeom prst="rect">
            <a:avLst/>
          </a:prstGeom>
          <a:noFill/>
          <a:ln w="9525">
            <a:noFill/>
          </a:ln>
        </p:spPr>
      </p:pic>
      <p:pic>
        <p:nvPicPr>
          <p:cNvPr id="7185" name="Picture 3"/>
          <p:cNvPicPr>
            <a:picLocks noChangeAspect="1"/>
          </p:cNvPicPr>
          <p:nvPr/>
        </p:nvPicPr>
        <p:blipFill>
          <a:blip r:embed="rId5"/>
          <a:stretch>
            <a:fillRect/>
          </a:stretch>
        </p:blipFill>
        <p:spPr>
          <a:xfrm>
            <a:off x="7708900" y="5651500"/>
            <a:ext cx="1257300" cy="952500"/>
          </a:xfrm>
          <a:prstGeom prst="rect">
            <a:avLst/>
          </a:prstGeom>
          <a:noFill/>
          <a:ln w="9525">
            <a:noFill/>
          </a:ln>
        </p:spPr>
      </p:pic>
      <p:sp>
        <p:nvSpPr>
          <p:cNvPr id="7186" name="TextBox 1"/>
          <p:cNvSpPr txBox="1"/>
          <p:nvPr/>
        </p:nvSpPr>
        <p:spPr>
          <a:xfrm>
            <a:off x="8953500" y="88900"/>
            <a:ext cx="88900" cy="152400"/>
          </a:xfrm>
          <a:prstGeom prst="rect">
            <a:avLst/>
          </a:prstGeom>
          <a:noFill/>
          <a:ln w="9525">
            <a:noFill/>
          </a:ln>
        </p:spPr>
        <p:txBody>
          <a:bodyPr wrap="none" lIns="0" tIns="0" rIns="0">
            <a:spAutoFit/>
          </a:bodyPr>
          <a:lstStyle/>
          <a:p>
            <a:pPr eaLnBrk="1" hangingPunct="1">
              <a:lnSpc>
                <a:spcPts val="1200"/>
              </a:lnSpc>
              <a:buFont typeface="Arial" panose="020B0604020202020204" pitchFamily="34" charset="0"/>
            </a:pPr>
            <a:r>
              <a:rPr lang="en-US" altLang="zh-CN" sz="1400" dirty="0">
                <a:solidFill>
                  <a:srgbClr val="000000"/>
                </a:solidFill>
                <a:latin typeface="Times New Roman" panose="02020603050405020304" pitchFamily="18" charset="0"/>
                <a:ea typeface="Times New Roman" panose="02020603050405020304" pitchFamily="18" charset="0"/>
              </a:rPr>
              <a:t>7</a:t>
            </a:r>
          </a:p>
        </p:txBody>
      </p:sp>
      <p:sp>
        <p:nvSpPr>
          <p:cNvPr id="7187" name="TextBox 1"/>
          <p:cNvSpPr txBox="1"/>
          <p:nvPr/>
        </p:nvSpPr>
        <p:spPr>
          <a:xfrm>
            <a:off x="990600" y="635000"/>
            <a:ext cx="1410970" cy="609600"/>
          </a:xfrm>
          <a:prstGeom prst="rect">
            <a:avLst/>
          </a:prstGeom>
          <a:noFill/>
          <a:ln w="9525">
            <a:noFill/>
          </a:ln>
        </p:spPr>
        <p:txBody>
          <a:bodyPr wrap="none" lIns="0" tIns="0" rIns="0">
            <a:spAutoFit/>
          </a:bodyPr>
          <a:lstStyle/>
          <a:p>
            <a:pPr eaLnBrk="1" hangingPunct="1">
              <a:lnSpc>
                <a:spcPts val="4400"/>
              </a:lnSpc>
              <a:buFont typeface="Arial" panose="020B0604020202020204" pitchFamily="34" charset="0"/>
            </a:pPr>
            <a:r>
              <a:rPr lang="en-US" altLang="zh-CN" sz="3300" b="1" dirty="0">
                <a:solidFill>
                  <a:srgbClr val="000000"/>
                </a:solidFill>
                <a:latin typeface="微软雅黑" panose="020B0503020204020204" pitchFamily="34" charset="-122"/>
                <a:ea typeface="微软雅黑" panose="020B0503020204020204" pitchFamily="34" charset="-122"/>
              </a:rPr>
              <a:t>SG</a:t>
            </a:r>
            <a:r>
              <a:rPr lang="zh-CN" altLang="en-US" sz="3300" b="1" dirty="0">
                <a:solidFill>
                  <a:srgbClr val="000000"/>
                </a:solidFill>
                <a:latin typeface="微软雅黑" panose="020B0503020204020204" pitchFamily="34" charset="-122"/>
                <a:ea typeface="微软雅黑" panose="020B0503020204020204" pitchFamily="34" charset="-122"/>
              </a:rPr>
              <a:t>函数</a:t>
            </a:r>
          </a:p>
        </p:txBody>
      </p:sp>
      <p:sp>
        <p:nvSpPr>
          <p:cNvPr id="7188" name="TextBox 23"/>
          <p:cNvSpPr txBox="1"/>
          <p:nvPr/>
        </p:nvSpPr>
        <p:spPr>
          <a:xfrm>
            <a:off x="775335" y="1463671"/>
            <a:ext cx="7157085" cy="4801314"/>
          </a:xfrm>
          <a:prstGeom prst="rect">
            <a:avLst/>
          </a:prstGeom>
          <a:noFill/>
          <a:ln w="9525">
            <a:noFill/>
          </a:ln>
        </p:spPr>
        <p:txBody>
          <a:bodyPr wrap="square">
            <a:spAutoFit/>
          </a:bodyPr>
          <a:lstStyle/>
          <a:p>
            <a:pPr latinLnBrk="1"/>
            <a:r>
              <a:rPr lang="en-US" altLang="zh-CN" smtClean="0"/>
              <a:t>Sprague-Grudy</a:t>
            </a:r>
            <a:r>
              <a:rPr lang="zh-CN" altLang="en-US" smtClean="0"/>
              <a:t>定理</a:t>
            </a:r>
            <a:r>
              <a:rPr lang="zh-CN" altLang="en-US" smtClean="0"/>
              <a:t>：</a:t>
            </a:r>
            <a:endParaRPr lang="en-US" altLang="zh-CN" smtClean="0"/>
          </a:p>
          <a:p>
            <a:pPr latinLnBrk="1"/>
            <a:endParaRPr lang="zh-CN" altLang="en-US" smtClean="0"/>
          </a:p>
          <a:p>
            <a:pPr latinLnBrk="1"/>
            <a:r>
              <a:rPr lang="zh-CN" altLang="en-US" smtClean="0"/>
              <a:t>令</a:t>
            </a:r>
            <a:r>
              <a:rPr lang="en-US" altLang="zh-CN" smtClean="0"/>
              <a:t>N = {0, 1, 2, 3, ...} </a:t>
            </a:r>
            <a:r>
              <a:rPr lang="zh-CN" altLang="en-US" smtClean="0"/>
              <a:t>为自然数的集合。</a:t>
            </a:r>
            <a:r>
              <a:rPr lang="en-US" altLang="zh-CN" smtClean="0"/>
              <a:t>SG</a:t>
            </a:r>
            <a:r>
              <a:rPr lang="zh-CN" altLang="en-US" smtClean="0"/>
              <a:t>函数给游戏中的每个</a:t>
            </a:r>
            <a:r>
              <a:rPr lang="zh-CN" altLang="en-US" smtClean="0"/>
              <a:t>状态</a:t>
            </a:r>
            <a:endParaRPr lang="en-US" altLang="zh-CN" smtClean="0"/>
          </a:p>
          <a:p>
            <a:pPr latinLnBrk="1"/>
            <a:endParaRPr lang="en-US" altLang="zh-CN"/>
          </a:p>
          <a:p>
            <a:pPr latinLnBrk="1"/>
            <a:r>
              <a:rPr lang="zh-CN" altLang="en-US" smtClean="0"/>
              <a:t>分配</a:t>
            </a:r>
            <a:r>
              <a:rPr lang="zh-CN" altLang="en-US" smtClean="0"/>
              <a:t>了一个自然数。结点</a:t>
            </a:r>
            <a:r>
              <a:rPr lang="en-US" altLang="zh-CN" smtClean="0"/>
              <a:t>v</a:t>
            </a:r>
            <a:r>
              <a:rPr lang="zh-CN" altLang="en-US" smtClean="0"/>
              <a:t>的</a:t>
            </a:r>
            <a:r>
              <a:rPr lang="en-US" altLang="zh-CN" smtClean="0"/>
              <a:t>sg</a:t>
            </a:r>
            <a:r>
              <a:rPr lang="zh-CN" altLang="en-US" smtClean="0"/>
              <a:t>值</a:t>
            </a:r>
            <a:r>
              <a:rPr lang="zh-CN" altLang="en-US" smtClean="0"/>
              <a:t>等于没有在</a:t>
            </a:r>
            <a:r>
              <a:rPr lang="en-US" altLang="zh-CN" smtClean="0"/>
              <a:t>v</a:t>
            </a:r>
            <a:r>
              <a:rPr lang="zh-CN" altLang="en-US" smtClean="0"/>
              <a:t>的后继的</a:t>
            </a:r>
            <a:r>
              <a:rPr lang="en-US" altLang="zh-CN" smtClean="0"/>
              <a:t>Grundy</a:t>
            </a:r>
            <a:r>
              <a:rPr lang="zh-CN" altLang="en-US" smtClean="0"/>
              <a:t>值中</a:t>
            </a:r>
            <a:r>
              <a:rPr lang="zh-CN" altLang="en-US" smtClean="0"/>
              <a:t>出</a:t>
            </a:r>
            <a:endParaRPr lang="en-US" altLang="zh-CN" smtClean="0"/>
          </a:p>
          <a:p>
            <a:pPr latinLnBrk="1"/>
            <a:endParaRPr lang="en-US" altLang="zh-CN"/>
          </a:p>
          <a:p>
            <a:pPr latinLnBrk="1"/>
            <a:r>
              <a:rPr lang="zh-CN" altLang="en-US" smtClean="0"/>
              <a:t>现</a:t>
            </a:r>
            <a:r>
              <a:rPr lang="zh-CN" altLang="en-US" smtClean="0"/>
              <a:t>的最小自然数</a:t>
            </a:r>
            <a:r>
              <a:rPr lang="en-US" altLang="zh-CN" smtClean="0"/>
              <a:t>.</a:t>
            </a:r>
            <a:r>
              <a:rPr lang="zh-CN" altLang="en-US" smtClean="0"/>
              <a:t> 例如</a:t>
            </a:r>
            <a:r>
              <a:rPr lang="en-US" altLang="zh-CN" smtClean="0"/>
              <a:t>mex{0,1,2,4}=3</a:t>
            </a:r>
            <a:r>
              <a:rPr lang="zh-CN" altLang="en-US" smtClean="0"/>
              <a:t>、</a:t>
            </a:r>
            <a:r>
              <a:rPr lang="en-US" altLang="zh-CN" smtClean="0"/>
              <a:t>mex{2,3,5}=0</a:t>
            </a:r>
            <a:r>
              <a:rPr lang="zh-CN" altLang="en-US" smtClean="0"/>
              <a:t>、</a:t>
            </a:r>
            <a:r>
              <a:rPr lang="en-US" altLang="zh-CN" smtClean="0"/>
              <a:t>mex{}=0</a:t>
            </a:r>
            <a:r>
              <a:rPr lang="zh-CN" altLang="en-US" smtClean="0"/>
              <a:t>。</a:t>
            </a:r>
            <a:endParaRPr lang="en-US" altLang="zh-CN" smtClean="0"/>
          </a:p>
          <a:p>
            <a:pPr latinLnBrk="1"/>
            <a:endParaRPr lang="zh-CN" altLang="en-US" smtClean="0"/>
          </a:p>
          <a:p>
            <a:pPr latinLnBrk="1"/>
            <a:endParaRPr lang="en-US" altLang="zh-CN" smtClean="0"/>
          </a:p>
          <a:p>
            <a:pPr latinLnBrk="1"/>
            <a:r>
              <a:rPr lang="zh-CN" altLang="en-US" smtClean="0"/>
              <a:t>对于</a:t>
            </a:r>
            <a:r>
              <a:rPr lang="zh-CN" altLang="en-US" smtClean="0"/>
              <a:t>一个给定的有向无环图，定义关于图的每个顶点的</a:t>
            </a:r>
            <a:r>
              <a:rPr lang="en-US" altLang="zh-CN" smtClean="0"/>
              <a:t>Sprague-Garu</a:t>
            </a:r>
          </a:p>
          <a:p>
            <a:pPr latinLnBrk="1"/>
            <a:endParaRPr lang="en-US" altLang="zh-CN"/>
          </a:p>
          <a:p>
            <a:pPr latinLnBrk="1"/>
            <a:r>
              <a:rPr lang="en-US" altLang="zh-CN" smtClean="0"/>
              <a:t>ndy</a:t>
            </a:r>
            <a:r>
              <a:rPr lang="zh-CN" altLang="en-US" smtClean="0"/>
              <a:t>函数</a:t>
            </a:r>
            <a:r>
              <a:rPr lang="en-US" altLang="zh-CN" smtClean="0"/>
              <a:t>sg</a:t>
            </a:r>
            <a:r>
              <a:rPr lang="zh-CN" altLang="en-US" smtClean="0"/>
              <a:t>如下</a:t>
            </a:r>
            <a:r>
              <a:rPr lang="zh-CN" altLang="en-US" smtClean="0"/>
              <a:t>：</a:t>
            </a:r>
            <a:r>
              <a:rPr lang="en-US" altLang="zh-CN" smtClean="0"/>
              <a:t>sg(x</a:t>
            </a:r>
            <a:r>
              <a:rPr lang="en-US" altLang="zh-CN" smtClean="0"/>
              <a:t>)=mex{ </a:t>
            </a:r>
            <a:r>
              <a:rPr lang="en-US" altLang="zh-CN" smtClean="0"/>
              <a:t>sg(y</a:t>
            </a:r>
            <a:r>
              <a:rPr lang="en-US" altLang="zh-CN" smtClean="0"/>
              <a:t>) | y</a:t>
            </a:r>
            <a:r>
              <a:rPr lang="zh-CN" altLang="en-US" smtClean="0"/>
              <a:t>是</a:t>
            </a:r>
            <a:r>
              <a:rPr lang="en-US" altLang="zh-CN" smtClean="0"/>
              <a:t>x</a:t>
            </a:r>
            <a:r>
              <a:rPr lang="zh-CN" altLang="en-US" smtClean="0"/>
              <a:t>的后继 </a:t>
            </a:r>
            <a:r>
              <a:rPr lang="en-US" altLang="zh-CN" smtClean="0"/>
              <a:t>}</a:t>
            </a:r>
            <a:r>
              <a:rPr lang="zh-CN" altLang="en-US" smtClean="0"/>
              <a:t>。</a:t>
            </a:r>
            <a:endParaRPr lang="en-US" altLang="zh-CN" smtClean="0"/>
          </a:p>
          <a:p>
            <a:pPr latinLnBrk="1"/>
            <a:endParaRPr lang="en-US" altLang="zh-CN"/>
          </a:p>
          <a:p>
            <a:pPr latinLnBrk="1"/>
            <a:r>
              <a:rPr lang="zh-CN" altLang="en-US">
                <a:sym typeface="+mn-ea"/>
              </a:rPr>
              <a:t>如果游戏G由n个子游戏组成，G=G1+G2+G3+...+Gn，并且第i个游戏sg函数值为sgi，则游戏G的sg函数值为</a:t>
            </a:r>
            <a:endParaRPr lang="zh-CN" altLang="en-US"/>
          </a:p>
          <a:p>
            <a:r>
              <a:rPr lang="zh-CN" altLang="en-US">
                <a:sym typeface="+mn-ea"/>
              </a:rPr>
              <a:t>g=sg1^sg2^...^sgn</a:t>
            </a:r>
            <a:endParaRPr lang="zh-CN" altLang="en-US"/>
          </a:p>
          <a:p>
            <a:pPr latinLnBrk="1"/>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reeform 3"/>
          <p:cNvSpPr/>
          <p:nvPr/>
        </p:nvSpPr>
        <p:spPr>
          <a:xfrm>
            <a:off x="0" y="0"/>
            <a:ext cx="9144000" cy="6858000"/>
          </a:xfrm>
          <a:custGeom>
            <a:avLst/>
            <a:gdLst>
              <a:gd name="txL" fmla="*/ 0 w 9144000"/>
              <a:gd name="txT" fmla="*/ 0 h 6858000"/>
              <a:gd name="txR" fmla="*/ 9144000 w 9144000"/>
              <a:gd name="txB" fmla="*/ 6858000 h 6858000"/>
            </a:gdLst>
            <a:ahLst/>
            <a:cxnLst>
              <a:cxn ang="0">
                <a:pos x="0" y="6858000"/>
              </a:cxn>
              <a:cxn ang="0">
                <a:pos x="9144000" y="6858000"/>
              </a:cxn>
              <a:cxn ang="0">
                <a:pos x="9144000" y="0"/>
              </a:cxn>
              <a:cxn ang="0">
                <a:pos x="0" y="0"/>
              </a:cxn>
              <a:cxn ang="0">
                <a:pos x="0" y="6858000"/>
              </a:cxn>
            </a:cxnLst>
            <a:rect l="txL" t="txT" r="txR" b="txB"/>
            <a:pathLst>
              <a:path w="9144000" h="6858000">
                <a:moveTo>
                  <a:pt x="0" y="6858000"/>
                </a:moveTo>
                <a:lnTo>
                  <a:pt x="9144000" y="6858000"/>
                </a:lnTo>
                <a:lnTo>
                  <a:pt x="9144000" y="0"/>
                </a:lnTo>
                <a:lnTo>
                  <a:pt x="0" y="0"/>
                </a:lnTo>
                <a:lnTo>
                  <a:pt x="0" y="68580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1" name="Freeform 3"/>
          <p:cNvSpPr/>
          <p:nvPr/>
        </p:nvSpPr>
        <p:spPr>
          <a:xfrm>
            <a:off x="7658100" y="0"/>
            <a:ext cx="1104900" cy="6848475"/>
          </a:xfrm>
          <a:custGeom>
            <a:avLst/>
            <a:gdLst>
              <a:gd name="txL" fmla="*/ 0 w 1104900"/>
              <a:gd name="txT" fmla="*/ 0 h 6848474"/>
              <a:gd name="txR" fmla="*/ 1104900 w 1104900"/>
              <a:gd name="txB" fmla="*/ 6848474 h 6848474"/>
            </a:gdLst>
            <a:ahLst/>
            <a:cxnLst>
              <a:cxn ang="0">
                <a:pos x="495300" y="0"/>
              </a:cxn>
              <a:cxn ang="0">
                <a:pos x="838200" y="704850"/>
              </a:cxn>
              <a:cxn ang="0">
                <a:pos x="1104900" y="1524002"/>
              </a:cxn>
              <a:cxn ang="0">
                <a:pos x="676275" y="6848479"/>
              </a:cxn>
              <a:cxn ang="0">
                <a:pos x="171450" y="6848479"/>
              </a:cxn>
              <a:cxn ang="0">
                <a:pos x="1028700" y="1524002"/>
              </a:cxn>
              <a:cxn ang="0">
                <a:pos x="723900" y="685800"/>
              </a:cxn>
              <a:cxn ang="0">
                <a:pos x="0" y="0"/>
              </a:cxn>
              <a:cxn ang="0">
                <a:pos x="495300" y="0"/>
              </a:cxn>
            </a:cxnLst>
            <a:rect l="txL" t="txT" r="txR" b="txB"/>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2" name="Freeform 3"/>
          <p:cNvSpPr/>
          <p:nvPr/>
        </p:nvSpPr>
        <p:spPr>
          <a:xfrm>
            <a:off x="1066800" y="0"/>
            <a:ext cx="7543800" cy="6858000"/>
          </a:xfrm>
          <a:custGeom>
            <a:avLst/>
            <a:gdLst>
              <a:gd name="txL" fmla="*/ 0 w 7543800"/>
              <a:gd name="txT" fmla="*/ 0 h 6858000"/>
              <a:gd name="txR" fmla="*/ 7543800 w 7543800"/>
              <a:gd name="txB" fmla="*/ 6858000 h 6858000"/>
            </a:gdLst>
            <a:ahLst/>
            <a:cxnLst>
              <a:cxn ang="0">
                <a:pos x="0" y="0"/>
              </a:cxn>
              <a:cxn ang="0">
                <a:pos x="2438400" y="0"/>
              </a:cxn>
              <a:cxn ang="0">
                <a:pos x="7286624" y="714375"/>
              </a:cxn>
              <a:cxn ang="0">
                <a:pos x="7543800" y="1543050"/>
              </a:cxn>
              <a:cxn ang="0">
                <a:pos x="5715000" y="6858000"/>
              </a:cxn>
              <a:cxn ang="0">
                <a:pos x="5257801" y="6858000"/>
              </a:cxn>
              <a:cxn ang="0">
                <a:pos x="7480300" y="1577975"/>
              </a:cxn>
              <a:cxn ang="0">
                <a:pos x="7172324" y="831850"/>
              </a:cxn>
              <a:cxn ang="0">
                <a:pos x="0" y="0"/>
              </a:cxn>
            </a:cxnLst>
            <a:rect l="txL" t="txT" r="txR" b="txB"/>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3" name="Freeform 3"/>
          <p:cNvSpPr/>
          <p:nvPr/>
        </p:nvSpPr>
        <p:spPr>
          <a:xfrm>
            <a:off x="5486400" y="1657350"/>
            <a:ext cx="2990850" cy="5200650"/>
          </a:xfrm>
          <a:custGeom>
            <a:avLst/>
            <a:gdLst>
              <a:gd name="txL" fmla="*/ 0 w 2990850"/>
              <a:gd name="txT" fmla="*/ 0 h 5200650"/>
              <a:gd name="txR" fmla="*/ 2990850 w 2990850"/>
              <a:gd name="txB" fmla="*/ 5200650 h 5200650"/>
            </a:gdLst>
            <a:ahLst/>
            <a:cxnLst>
              <a:cxn ang="0">
                <a:pos x="609600" y="5200650"/>
              </a:cxn>
              <a:cxn ang="0">
                <a:pos x="2990850" y="0"/>
              </a:cxn>
              <a:cxn ang="0">
                <a:pos x="0" y="5200650"/>
              </a:cxn>
              <a:cxn ang="0">
                <a:pos x="609600" y="5200650"/>
              </a:cxn>
            </a:cxnLst>
            <a:rect l="txL" t="txT" r="txR" b="txB"/>
            <a:pathLst>
              <a:path w="2990850" h="5200650">
                <a:moveTo>
                  <a:pt x="609600" y="5200650"/>
                </a:moveTo>
                <a:lnTo>
                  <a:pt x="2990850" y="0"/>
                </a:lnTo>
                <a:lnTo>
                  <a:pt x="0" y="5200650"/>
                </a:lnTo>
                <a:lnTo>
                  <a:pt x="609600" y="5200650"/>
                </a:lnTo>
              </a:path>
            </a:pathLst>
          </a:custGeom>
          <a:solidFill>
            <a:srgbClr val="E0E0E0"/>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4" name="Freeform 3"/>
          <p:cNvSpPr/>
          <p:nvPr/>
        </p:nvSpPr>
        <p:spPr>
          <a:xfrm>
            <a:off x="3429000" y="0"/>
            <a:ext cx="5172075" cy="6858000"/>
          </a:xfrm>
          <a:custGeom>
            <a:avLst/>
            <a:gdLst>
              <a:gd name="txL" fmla="*/ 0 w 5172075"/>
              <a:gd name="txT" fmla="*/ 0 h 6858000"/>
              <a:gd name="txR" fmla="*/ 5172075 w 5172075"/>
              <a:gd name="txB" fmla="*/ 6858000 h 6858000"/>
            </a:gdLst>
            <a:ahLst/>
            <a:cxnLst>
              <a:cxn ang="0">
                <a:pos x="0" y="0"/>
              </a:cxn>
              <a:cxn ang="0">
                <a:pos x="4892675" y="753998"/>
              </a:cxn>
              <a:cxn ang="0">
                <a:pos x="5095875" y="1485900"/>
              </a:cxn>
              <a:cxn ang="0">
                <a:pos x="2743204" y="6858000"/>
              </a:cxn>
              <a:cxn ang="0">
                <a:pos x="2971804" y="6858000"/>
              </a:cxn>
              <a:cxn ang="0">
                <a:pos x="5172075" y="1447800"/>
              </a:cxn>
              <a:cxn ang="0">
                <a:pos x="4953003" y="685800"/>
              </a:cxn>
              <a:cxn ang="0">
                <a:pos x="2057402" y="0"/>
              </a:cxn>
              <a:cxn ang="0">
                <a:pos x="0" y="0"/>
              </a:cxn>
            </a:cxnLst>
            <a:rect l="txL" t="txT" r="txR" b="txB"/>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5" name="Freeform 3"/>
          <p:cNvSpPr/>
          <p:nvPr/>
        </p:nvSpPr>
        <p:spPr>
          <a:xfrm>
            <a:off x="5562600" y="0"/>
            <a:ext cx="3267075" cy="6858000"/>
          </a:xfrm>
          <a:custGeom>
            <a:avLst/>
            <a:gdLst>
              <a:gd name="txL" fmla="*/ 0 w 3267075"/>
              <a:gd name="txT" fmla="*/ 0 h 6858000"/>
              <a:gd name="txR" fmla="*/ 3267075 w 3267075"/>
              <a:gd name="txB" fmla="*/ 6858000 h 6858000"/>
            </a:gdLst>
            <a:ahLst/>
            <a:cxnLst>
              <a:cxn ang="0">
                <a:pos x="0" y="0"/>
              </a:cxn>
              <a:cxn ang="0">
                <a:pos x="1676402" y="0"/>
              </a:cxn>
              <a:cxn ang="0">
                <a:pos x="2943225" y="638175"/>
              </a:cxn>
              <a:cxn ang="0">
                <a:pos x="3267075" y="1543050"/>
              </a:cxn>
              <a:cxn ang="0">
                <a:pos x="2057402" y="6858000"/>
              </a:cxn>
              <a:cxn ang="0">
                <a:pos x="1143002" y="6858000"/>
              </a:cxn>
              <a:cxn ang="0">
                <a:pos x="3048001" y="1447800"/>
              </a:cxn>
              <a:cxn ang="0">
                <a:pos x="2819401" y="685800"/>
              </a:cxn>
              <a:cxn ang="0">
                <a:pos x="0" y="0"/>
              </a:cxn>
            </a:cxnLst>
            <a:rect l="txL" t="txT" r="txR" b="txB"/>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6" name="Freeform 3"/>
          <p:cNvSpPr/>
          <p:nvPr/>
        </p:nvSpPr>
        <p:spPr>
          <a:xfrm>
            <a:off x="6694488" y="1676400"/>
            <a:ext cx="1828800" cy="5181600"/>
          </a:xfrm>
          <a:custGeom>
            <a:avLst/>
            <a:gdLst>
              <a:gd name="txL" fmla="*/ 0 w 1828800"/>
              <a:gd name="txT" fmla="*/ 0 h 5181600"/>
              <a:gd name="txR" fmla="*/ 1828800 w 1828800"/>
              <a:gd name="txB" fmla="*/ 5181600 h 5181600"/>
            </a:gdLst>
            <a:ahLst/>
            <a:cxnLst>
              <a:cxn ang="0">
                <a:pos x="0" y="5181600"/>
              </a:cxn>
              <a:cxn ang="0">
                <a:pos x="1828800" y="0"/>
              </a:cxn>
              <a:cxn ang="0">
                <a:pos x="152400" y="5181600"/>
              </a:cxn>
              <a:cxn ang="0">
                <a:pos x="0" y="5181600"/>
              </a:cxn>
            </a:cxnLst>
            <a:rect l="txL" t="txT" r="txR" b="txB"/>
            <a:pathLst>
              <a:path w="1828800" h="5181600">
                <a:moveTo>
                  <a:pt x="0" y="5181600"/>
                </a:moveTo>
                <a:lnTo>
                  <a:pt x="1828800" y="0"/>
                </a:lnTo>
                <a:lnTo>
                  <a:pt x="152400" y="5181600"/>
                </a:lnTo>
                <a:lnTo>
                  <a:pt x="0" y="5181600"/>
                </a:lnTo>
              </a:path>
            </a:pathLst>
          </a:custGeom>
          <a:solidFill>
            <a:srgbClr val="F93D17"/>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7"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8" name="Freeform 3"/>
          <p:cNvSpPr/>
          <p:nvPr/>
        </p:nvSpPr>
        <p:spPr>
          <a:xfrm>
            <a:off x="136525" y="758825"/>
            <a:ext cx="8870950" cy="5956300"/>
          </a:xfrm>
          <a:custGeom>
            <a:avLst/>
            <a:gdLst>
              <a:gd name="txL" fmla="*/ 0 w 8870950"/>
              <a:gd name="txT" fmla="*/ 0 h 5956300"/>
              <a:gd name="txR" fmla="*/ 8870950 w 8870950"/>
              <a:gd name="txB" fmla="*/ 5956300 h 5956300"/>
            </a:gdLst>
            <a:ahLst/>
            <a:cxnLst>
              <a:cxn ang="0">
                <a:pos x="6350" y="5949948"/>
              </a:cxn>
              <a:cxn ang="0">
                <a:pos x="8864606" y="5949948"/>
              </a:cxn>
              <a:cxn ang="0">
                <a:pos x="8864606" y="6350"/>
              </a:cxn>
              <a:cxn ang="0">
                <a:pos x="6350" y="6350"/>
              </a:cxn>
              <a:cxn ang="0">
                <a:pos x="6350" y="5949948"/>
              </a:cxn>
            </a:cxnLst>
            <a:rect l="txL" t="txT" r="txR" b="txB"/>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cap="flat" cmpd="sng">
            <a:solidFill>
              <a:srgbClr val="000000"/>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79"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80" name="Freeform 3"/>
          <p:cNvSpPr/>
          <p:nvPr/>
        </p:nvSpPr>
        <p:spPr>
          <a:xfrm>
            <a:off x="136525" y="758825"/>
            <a:ext cx="8870950" cy="5956300"/>
          </a:xfrm>
          <a:custGeom>
            <a:avLst/>
            <a:gdLst>
              <a:gd name="txL" fmla="*/ 0 w 8870950"/>
              <a:gd name="txT" fmla="*/ 0 h 5956300"/>
              <a:gd name="txR" fmla="*/ 8870950 w 8870950"/>
              <a:gd name="txB" fmla="*/ 5956300 h 5956300"/>
            </a:gdLst>
            <a:ahLst/>
            <a:cxnLst>
              <a:cxn ang="0">
                <a:pos x="6350" y="5949948"/>
              </a:cxn>
              <a:cxn ang="0">
                <a:pos x="8864606" y="5949948"/>
              </a:cxn>
              <a:cxn ang="0">
                <a:pos x="8864606" y="6350"/>
              </a:cxn>
              <a:cxn ang="0">
                <a:pos x="6350" y="6350"/>
              </a:cxn>
              <a:cxn ang="0">
                <a:pos x="6350" y="5949948"/>
              </a:cxn>
            </a:cxnLst>
            <a:rect l="txL" t="txT" r="txR" b="txB"/>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cap="flat" cmpd="sng">
            <a:solidFill>
              <a:srgbClr val="808080"/>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7181" name="Freeform 3"/>
          <p:cNvSpPr/>
          <p:nvPr/>
        </p:nvSpPr>
        <p:spPr>
          <a:xfrm>
            <a:off x="381000" y="676275"/>
            <a:ext cx="6248400" cy="152400"/>
          </a:xfrm>
          <a:custGeom>
            <a:avLst/>
            <a:gdLst>
              <a:gd name="txL" fmla="*/ 0 w 6248400"/>
              <a:gd name="txT" fmla="*/ 0 h 152400"/>
              <a:gd name="txR" fmla="*/ 6248400 w 6248400"/>
              <a:gd name="txB" fmla="*/ 152400 h 152400"/>
            </a:gdLst>
            <a:ahLst/>
            <a:cxnLst>
              <a:cxn ang="0">
                <a:pos x="0" y="152400"/>
              </a:cxn>
              <a:cxn ang="0">
                <a:pos x="6248400" y="152400"/>
              </a:cxn>
              <a:cxn ang="0">
                <a:pos x="6248400" y="0"/>
              </a:cxn>
              <a:cxn ang="0">
                <a:pos x="0" y="0"/>
              </a:cxn>
              <a:cxn ang="0">
                <a:pos x="0" y="152400"/>
              </a:cxn>
            </a:cxnLst>
            <a:rect l="txL" t="txT" r="txR" b="txB"/>
            <a:pathLst>
              <a:path w="6248400" h="152400">
                <a:moveTo>
                  <a:pt x="0" y="152400"/>
                </a:moveTo>
                <a:lnTo>
                  <a:pt x="6248400" y="152400"/>
                </a:lnTo>
                <a:lnTo>
                  <a:pt x="6248400" y="0"/>
                </a:lnTo>
                <a:lnTo>
                  <a:pt x="0" y="0"/>
                </a:lnTo>
                <a:lnTo>
                  <a:pt x="0" y="1524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pic>
        <p:nvPicPr>
          <p:cNvPr id="7182" name="Picture 3"/>
          <p:cNvPicPr>
            <a:picLocks noChangeAspect="1"/>
          </p:cNvPicPr>
          <p:nvPr/>
        </p:nvPicPr>
        <p:blipFill>
          <a:blip r:embed="rId2"/>
          <a:stretch>
            <a:fillRect/>
          </a:stretch>
        </p:blipFill>
        <p:spPr>
          <a:xfrm>
            <a:off x="482600" y="571500"/>
            <a:ext cx="406400" cy="393700"/>
          </a:xfrm>
          <a:prstGeom prst="rect">
            <a:avLst/>
          </a:prstGeom>
          <a:noFill/>
          <a:ln w="9525">
            <a:noFill/>
          </a:ln>
        </p:spPr>
      </p:pic>
      <p:pic>
        <p:nvPicPr>
          <p:cNvPr id="7183" name="Picture 3"/>
          <p:cNvPicPr>
            <a:picLocks noChangeAspect="1"/>
          </p:cNvPicPr>
          <p:nvPr/>
        </p:nvPicPr>
        <p:blipFill>
          <a:blip r:embed="rId3"/>
          <a:stretch>
            <a:fillRect/>
          </a:stretch>
        </p:blipFill>
        <p:spPr>
          <a:xfrm>
            <a:off x="8369300" y="0"/>
            <a:ext cx="774700" cy="1143000"/>
          </a:xfrm>
          <a:prstGeom prst="rect">
            <a:avLst/>
          </a:prstGeom>
          <a:noFill/>
          <a:ln w="9525">
            <a:noFill/>
          </a:ln>
        </p:spPr>
      </p:pic>
      <p:pic>
        <p:nvPicPr>
          <p:cNvPr id="7184" name="Picture 3"/>
          <p:cNvPicPr>
            <a:picLocks noChangeAspect="1"/>
          </p:cNvPicPr>
          <p:nvPr/>
        </p:nvPicPr>
        <p:blipFill>
          <a:blip r:embed="rId4"/>
          <a:stretch>
            <a:fillRect/>
          </a:stretch>
        </p:blipFill>
        <p:spPr>
          <a:xfrm>
            <a:off x="5422900" y="6019800"/>
            <a:ext cx="2273300" cy="685800"/>
          </a:xfrm>
          <a:prstGeom prst="rect">
            <a:avLst/>
          </a:prstGeom>
          <a:noFill/>
          <a:ln w="9525">
            <a:noFill/>
          </a:ln>
        </p:spPr>
      </p:pic>
      <p:pic>
        <p:nvPicPr>
          <p:cNvPr id="7185" name="Picture 3"/>
          <p:cNvPicPr>
            <a:picLocks noChangeAspect="1"/>
          </p:cNvPicPr>
          <p:nvPr/>
        </p:nvPicPr>
        <p:blipFill>
          <a:blip r:embed="rId5"/>
          <a:stretch>
            <a:fillRect/>
          </a:stretch>
        </p:blipFill>
        <p:spPr>
          <a:xfrm>
            <a:off x="7708900" y="5651500"/>
            <a:ext cx="1257300" cy="952500"/>
          </a:xfrm>
          <a:prstGeom prst="rect">
            <a:avLst/>
          </a:prstGeom>
          <a:noFill/>
          <a:ln w="9525">
            <a:noFill/>
          </a:ln>
        </p:spPr>
      </p:pic>
      <p:sp>
        <p:nvSpPr>
          <p:cNvPr id="7186" name="TextBox 1"/>
          <p:cNvSpPr txBox="1"/>
          <p:nvPr/>
        </p:nvSpPr>
        <p:spPr>
          <a:xfrm>
            <a:off x="8953500" y="88900"/>
            <a:ext cx="88900" cy="152400"/>
          </a:xfrm>
          <a:prstGeom prst="rect">
            <a:avLst/>
          </a:prstGeom>
          <a:noFill/>
          <a:ln w="9525">
            <a:noFill/>
          </a:ln>
        </p:spPr>
        <p:txBody>
          <a:bodyPr wrap="none" lIns="0" tIns="0" rIns="0">
            <a:spAutoFit/>
          </a:bodyPr>
          <a:lstStyle/>
          <a:p>
            <a:pPr eaLnBrk="1" hangingPunct="1">
              <a:lnSpc>
                <a:spcPts val="1200"/>
              </a:lnSpc>
              <a:buFont typeface="Arial" panose="020B0604020202020204" pitchFamily="34" charset="0"/>
            </a:pPr>
            <a:r>
              <a:rPr lang="en-US" altLang="zh-CN" sz="1400" dirty="0">
                <a:solidFill>
                  <a:srgbClr val="000000"/>
                </a:solidFill>
                <a:latin typeface="Times New Roman" panose="02020603050405020304" pitchFamily="18" charset="0"/>
                <a:ea typeface="Times New Roman" panose="02020603050405020304" pitchFamily="18" charset="0"/>
              </a:rPr>
              <a:t>7</a:t>
            </a:r>
          </a:p>
        </p:txBody>
      </p:sp>
      <p:sp>
        <p:nvSpPr>
          <p:cNvPr id="7187" name="TextBox 1"/>
          <p:cNvSpPr txBox="1"/>
          <p:nvPr/>
        </p:nvSpPr>
        <p:spPr>
          <a:xfrm>
            <a:off x="990600" y="635000"/>
            <a:ext cx="1410970" cy="609600"/>
          </a:xfrm>
          <a:prstGeom prst="rect">
            <a:avLst/>
          </a:prstGeom>
          <a:noFill/>
          <a:ln w="9525">
            <a:noFill/>
          </a:ln>
        </p:spPr>
        <p:txBody>
          <a:bodyPr wrap="none" lIns="0" tIns="0" rIns="0">
            <a:spAutoFit/>
          </a:bodyPr>
          <a:lstStyle/>
          <a:p>
            <a:pPr eaLnBrk="1" hangingPunct="1">
              <a:lnSpc>
                <a:spcPts val="4400"/>
              </a:lnSpc>
              <a:buFont typeface="Arial" panose="020B0604020202020204" pitchFamily="34" charset="0"/>
            </a:pPr>
            <a:r>
              <a:rPr lang="en-US" altLang="zh-CN" sz="3300" b="1" dirty="0">
                <a:solidFill>
                  <a:srgbClr val="000000"/>
                </a:solidFill>
                <a:latin typeface="微软雅黑" panose="020B0503020204020204" pitchFamily="34" charset="-122"/>
                <a:ea typeface="微软雅黑" panose="020B0503020204020204" pitchFamily="34" charset="-122"/>
              </a:rPr>
              <a:t>SG</a:t>
            </a:r>
            <a:r>
              <a:rPr lang="zh-CN" altLang="en-US" sz="3300" b="1" dirty="0">
                <a:solidFill>
                  <a:srgbClr val="000000"/>
                </a:solidFill>
                <a:latin typeface="微软雅黑" panose="020B0503020204020204" pitchFamily="34" charset="-122"/>
                <a:ea typeface="微软雅黑" panose="020B0503020204020204" pitchFamily="34" charset="-122"/>
              </a:rPr>
              <a:t>函数</a:t>
            </a:r>
          </a:p>
        </p:txBody>
      </p:sp>
      <p:pic>
        <p:nvPicPr>
          <p:cNvPr id="15363" name="图片 15362"/>
          <p:cNvPicPr>
            <a:picLocks noChangeAspect="1"/>
          </p:cNvPicPr>
          <p:nvPr/>
        </p:nvPicPr>
        <p:blipFill>
          <a:blip r:embed="rId6"/>
          <a:stretch>
            <a:fillRect/>
          </a:stretch>
        </p:blipFill>
        <p:spPr>
          <a:xfrm>
            <a:off x="1078230" y="1325245"/>
            <a:ext cx="6988175" cy="4506913"/>
          </a:xfrm>
          <a:prstGeom prst="rect">
            <a:avLst/>
          </a:prstGeom>
          <a:noFill/>
          <a:ln w="9525">
            <a:noFill/>
          </a:ln>
        </p:spPr>
      </p:pic>
      <p:sp>
        <p:nvSpPr>
          <p:cNvPr id="2" name="文本框 1"/>
          <p:cNvSpPr txBox="1"/>
          <p:nvPr/>
        </p:nvSpPr>
        <p:spPr>
          <a:xfrm>
            <a:off x="3390265" y="1918970"/>
            <a:ext cx="229235" cy="368300"/>
          </a:xfrm>
          <a:prstGeom prst="rect">
            <a:avLst/>
          </a:prstGeom>
          <a:noFill/>
        </p:spPr>
        <p:txBody>
          <a:bodyPr wrap="square" rtlCol="0">
            <a:spAutoFit/>
          </a:bodyPr>
          <a:lstStyle/>
          <a:p>
            <a:r>
              <a:rPr lang="en-US" altLang="zh-CN"/>
              <a:t>0</a:t>
            </a:r>
          </a:p>
        </p:txBody>
      </p:sp>
      <p:sp>
        <p:nvSpPr>
          <p:cNvPr id="3" name="文本框 2"/>
          <p:cNvSpPr txBox="1"/>
          <p:nvPr/>
        </p:nvSpPr>
        <p:spPr>
          <a:xfrm>
            <a:off x="5298440" y="1971040"/>
            <a:ext cx="264160" cy="368300"/>
          </a:xfrm>
          <a:prstGeom prst="rect">
            <a:avLst/>
          </a:prstGeom>
          <a:noFill/>
        </p:spPr>
        <p:txBody>
          <a:bodyPr wrap="square" rtlCol="0">
            <a:spAutoFit/>
          </a:bodyPr>
          <a:lstStyle/>
          <a:p>
            <a:r>
              <a:rPr lang="en-US" altLang="zh-CN"/>
              <a:t>1</a:t>
            </a:r>
          </a:p>
        </p:txBody>
      </p:sp>
      <p:sp>
        <p:nvSpPr>
          <p:cNvPr id="4" name="文本框 3"/>
          <p:cNvSpPr txBox="1"/>
          <p:nvPr/>
        </p:nvSpPr>
        <p:spPr>
          <a:xfrm>
            <a:off x="6779260" y="3474720"/>
            <a:ext cx="222250" cy="368300"/>
          </a:xfrm>
          <a:prstGeom prst="rect">
            <a:avLst/>
          </a:prstGeom>
          <a:noFill/>
        </p:spPr>
        <p:txBody>
          <a:bodyPr wrap="square" rtlCol="0">
            <a:spAutoFit/>
          </a:bodyPr>
          <a:lstStyle/>
          <a:p>
            <a:r>
              <a:rPr lang="en-US" altLang="zh-CN"/>
              <a:t>0</a:t>
            </a:r>
          </a:p>
        </p:txBody>
      </p:sp>
      <p:sp>
        <p:nvSpPr>
          <p:cNvPr id="5" name="文本框 4"/>
          <p:cNvSpPr txBox="1"/>
          <p:nvPr/>
        </p:nvSpPr>
        <p:spPr>
          <a:xfrm>
            <a:off x="5402580" y="4828540"/>
            <a:ext cx="236220" cy="368300"/>
          </a:xfrm>
          <a:prstGeom prst="rect">
            <a:avLst/>
          </a:prstGeom>
          <a:noFill/>
        </p:spPr>
        <p:txBody>
          <a:bodyPr wrap="square" rtlCol="0">
            <a:spAutoFit/>
          </a:bodyPr>
          <a:lstStyle/>
          <a:p>
            <a:r>
              <a:rPr lang="en-US" altLang="zh-CN"/>
              <a:t>2</a:t>
            </a:r>
          </a:p>
        </p:txBody>
      </p:sp>
      <p:sp>
        <p:nvSpPr>
          <p:cNvPr id="6" name="文本框 5"/>
          <p:cNvSpPr txBox="1"/>
          <p:nvPr/>
        </p:nvSpPr>
        <p:spPr>
          <a:xfrm>
            <a:off x="3454400" y="4785360"/>
            <a:ext cx="279400" cy="368300"/>
          </a:xfrm>
          <a:prstGeom prst="rect">
            <a:avLst/>
          </a:prstGeom>
          <a:noFill/>
        </p:spPr>
        <p:txBody>
          <a:bodyPr wrap="square" rtlCol="0">
            <a:spAutoFit/>
          </a:bodyPr>
          <a:lstStyle/>
          <a:p>
            <a:r>
              <a:rPr lang="en-US" altLang="zh-CN"/>
              <a:t>1</a:t>
            </a:r>
          </a:p>
        </p:txBody>
      </p:sp>
      <p:sp>
        <p:nvSpPr>
          <p:cNvPr id="7" name="文本框 6"/>
          <p:cNvSpPr txBox="1"/>
          <p:nvPr/>
        </p:nvSpPr>
        <p:spPr>
          <a:xfrm>
            <a:off x="1696085" y="3394710"/>
            <a:ext cx="241300" cy="368300"/>
          </a:xfrm>
          <a:prstGeom prst="rect">
            <a:avLst/>
          </a:prstGeom>
          <a:noFill/>
        </p:spPr>
        <p:txBody>
          <a:bodyPr wrap="square" rtlCol="0">
            <a:spAutoFit/>
          </a:bodyPr>
          <a:lstStyle/>
          <a:p>
            <a:r>
              <a:rPr lang="en-US" altLang="zh-CN"/>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amond(in)">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heckerboard(across)">
                                      <p:cBhvr>
                                        <p:cTn id="27" dur="1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ox(in)">
                                      <p:cBhvr>
                                        <p:cTn id="3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reeform 3"/>
          <p:cNvSpPr/>
          <p:nvPr/>
        </p:nvSpPr>
        <p:spPr>
          <a:xfrm>
            <a:off x="0" y="0"/>
            <a:ext cx="9144000" cy="6858000"/>
          </a:xfrm>
          <a:custGeom>
            <a:avLst/>
            <a:gdLst>
              <a:gd name="txL" fmla="*/ 0 w 9144000"/>
              <a:gd name="txT" fmla="*/ 0 h 6858000"/>
              <a:gd name="txR" fmla="*/ 9144000 w 9144000"/>
              <a:gd name="txB" fmla="*/ 6858000 h 6858000"/>
            </a:gdLst>
            <a:ahLst/>
            <a:cxnLst>
              <a:cxn ang="0">
                <a:pos x="0" y="6858000"/>
              </a:cxn>
              <a:cxn ang="0">
                <a:pos x="9144000" y="6858000"/>
              </a:cxn>
              <a:cxn ang="0">
                <a:pos x="9144000" y="0"/>
              </a:cxn>
              <a:cxn ang="0">
                <a:pos x="0" y="0"/>
              </a:cxn>
              <a:cxn ang="0">
                <a:pos x="0" y="6858000"/>
              </a:cxn>
            </a:cxnLst>
            <a:rect l="txL" t="txT" r="txR" b="txB"/>
            <a:pathLst>
              <a:path w="9144000" h="6858000">
                <a:moveTo>
                  <a:pt x="0" y="6858000"/>
                </a:moveTo>
                <a:lnTo>
                  <a:pt x="9144000" y="6858000"/>
                </a:lnTo>
                <a:lnTo>
                  <a:pt x="9144000" y="0"/>
                </a:lnTo>
                <a:lnTo>
                  <a:pt x="0" y="0"/>
                </a:lnTo>
                <a:lnTo>
                  <a:pt x="0" y="68580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1" name="Freeform 3"/>
          <p:cNvSpPr/>
          <p:nvPr/>
        </p:nvSpPr>
        <p:spPr>
          <a:xfrm>
            <a:off x="7658100" y="0"/>
            <a:ext cx="1104900" cy="6848475"/>
          </a:xfrm>
          <a:custGeom>
            <a:avLst/>
            <a:gdLst>
              <a:gd name="txL" fmla="*/ 0 w 1104900"/>
              <a:gd name="txT" fmla="*/ 0 h 6848474"/>
              <a:gd name="txR" fmla="*/ 1104900 w 1104900"/>
              <a:gd name="txB" fmla="*/ 6848474 h 6848474"/>
            </a:gdLst>
            <a:ahLst/>
            <a:cxnLst>
              <a:cxn ang="0">
                <a:pos x="495300" y="0"/>
              </a:cxn>
              <a:cxn ang="0">
                <a:pos x="838200" y="704850"/>
              </a:cxn>
              <a:cxn ang="0">
                <a:pos x="1104900" y="1524002"/>
              </a:cxn>
              <a:cxn ang="0">
                <a:pos x="676275" y="6848479"/>
              </a:cxn>
              <a:cxn ang="0">
                <a:pos x="171450" y="6848479"/>
              </a:cxn>
              <a:cxn ang="0">
                <a:pos x="1028700" y="1524002"/>
              </a:cxn>
              <a:cxn ang="0">
                <a:pos x="723900" y="685800"/>
              </a:cxn>
              <a:cxn ang="0">
                <a:pos x="0" y="0"/>
              </a:cxn>
              <a:cxn ang="0">
                <a:pos x="495300" y="0"/>
              </a:cxn>
            </a:cxnLst>
            <a:rect l="txL" t="txT" r="txR" b="txB"/>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2" name="Freeform 3"/>
          <p:cNvSpPr/>
          <p:nvPr/>
        </p:nvSpPr>
        <p:spPr>
          <a:xfrm>
            <a:off x="1066800" y="0"/>
            <a:ext cx="7543800" cy="6858000"/>
          </a:xfrm>
          <a:custGeom>
            <a:avLst/>
            <a:gdLst>
              <a:gd name="txL" fmla="*/ 0 w 7543800"/>
              <a:gd name="txT" fmla="*/ 0 h 6858000"/>
              <a:gd name="txR" fmla="*/ 7543800 w 7543800"/>
              <a:gd name="txB" fmla="*/ 6858000 h 6858000"/>
            </a:gdLst>
            <a:ahLst/>
            <a:cxnLst>
              <a:cxn ang="0">
                <a:pos x="0" y="0"/>
              </a:cxn>
              <a:cxn ang="0">
                <a:pos x="2438400" y="0"/>
              </a:cxn>
              <a:cxn ang="0">
                <a:pos x="7286624" y="714375"/>
              </a:cxn>
              <a:cxn ang="0">
                <a:pos x="7543800" y="1543050"/>
              </a:cxn>
              <a:cxn ang="0">
                <a:pos x="5715000" y="6858000"/>
              </a:cxn>
              <a:cxn ang="0">
                <a:pos x="5257801" y="6858000"/>
              </a:cxn>
              <a:cxn ang="0">
                <a:pos x="7480300" y="1577975"/>
              </a:cxn>
              <a:cxn ang="0">
                <a:pos x="7172324" y="831850"/>
              </a:cxn>
              <a:cxn ang="0">
                <a:pos x="0" y="0"/>
              </a:cxn>
            </a:cxnLst>
            <a:rect l="txL" t="txT" r="txR" b="txB"/>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3" name="Freeform 3"/>
          <p:cNvSpPr/>
          <p:nvPr/>
        </p:nvSpPr>
        <p:spPr>
          <a:xfrm>
            <a:off x="5486400" y="1657350"/>
            <a:ext cx="2990850" cy="5200650"/>
          </a:xfrm>
          <a:custGeom>
            <a:avLst/>
            <a:gdLst>
              <a:gd name="txL" fmla="*/ 0 w 2990850"/>
              <a:gd name="txT" fmla="*/ 0 h 5200650"/>
              <a:gd name="txR" fmla="*/ 2990850 w 2990850"/>
              <a:gd name="txB" fmla="*/ 5200650 h 5200650"/>
            </a:gdLst>
            <a:ahLst/>
            <a:cxnLst>
              <a:cxn ang="0">
                <a:pos x="609600" y="5200650"/>
              </a:cxn>
              <a:cxn ang="0">
                <a:pos x="2990850" y="0"/>
              </a:cxn>
              <a:cxn ang="0">
                <a:pos x="0" y="5200650"/>
              </a:cxn>
              <a:cxn ang="0">
                <a:pos x="609600" y="5200650"/>
              </a:cxn>
            </a:cxnLst>
            <a:rect l="txL" t="txT" r="txR" b="txB"/>
            <a:pathLst>
              <a:path w="2990850" h="5200650">
                <a:moveTo>
                  <a:pt x="609600" y="5200650"/>
                </a:moveTo>
                <a:lnTo>
                  <a:pt x="2990850" y="0"/>
                </a:lnTo>
                <a:lnTo>
                  <a:pt x="0" y="5200650"/>
                </a:lnTo>
                <a:lnTo>
                  <a:pt x="609600" y="5200650"/>
                </a:lnTo>
              </a:path>
            </a:pathLst>
          </a:custGeom>
          <a:solidFill>
            <a:srgbClr val="E0E0E0"/>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4" name="Freeform 3"/>
          <p:cNvSpPr/>
          <p:nvPr/>
        </p:nvSpPr>
        <p:spPr>
          <a:xfrm>
            <a:off x="3429000" y="0"/>
            <a:ext cx="5172075" cy="6858000"/>
          </a:xfrm>
          <a:custGeom>
            <a:avLst/>
            <a:gdLst>
              <a:gd name="txL" fmla="*/ 0 w 5172075"/>
              <a:gd name="txT" fmla="*/ 0 h 6858000"/>
              <a:gd name="txR" fmla="*/ 5172075 w 5172075"/>
              <a:gd name="txB" fmla="*/ 6858000 h 6858000"/>
            </a:gdLst>
            <a:ahLst/>
            <a:cxnLst>
              <a:cxn ang="0">
                <a:pos x="0" y="0"/>
              </a:cxn>
              <a:cxn ang="0">
                <a:pos x="4892675" y="753998"/>
              </a:cxn>
              <a:cxn ang="0">
                <a:pos x="5095875" y="1485900"/>
              </a:cxn>
              <a:cxn ang="0">
                <a:pos x="2743204" y="6858000"/>
              </a:cxn>
              <a:cxn ang="0">
                <a:pos x="2971804" y="6858000"/>
              </a:cxn>
              <a:cxn ang="0">
                <a:pos x="5172075" y="1447800"/>
              </a:cxn>
              <a:cxn ang="0">
                <a:pos x="4953003" y="685800"/>
              </a:cxn>
              <a:cxn ang="0">
                <a:pos x="2057402" y="0"/>
              </a:cxn>
              <a:cxn ang="0">
                <a:pos x="0" y="0"/>
              </a:cxn>
            </a:cxnLst>
            <a:rect l="txL" t="txT" r="txR" b="txB"/>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5" name="Freeform 3"/>
          <p:cNvSpPr/>
          <p:nvPr/>
        </p:nvSpPr>
        <p:spPr>
          <a:xfrm>
            <a:off x="5562600" y="0"/>
            <a:ext cx="3267075" cy="6858000"/>
          </a:xfrm>
          <a:custGeom>
            <a:avLst/>
            <a:gdLst>
              <a:gd name="txL" fmla="*/ 0 w 3267075"/>
              <a:gd name="txT" fmla="*/ 0 h 6858000"/>
              <a:gd name="txR" fmla="*/ 3267075 w 3267075"/>
              <a:gd name="txB" fmla="*/ 6858000 h 6858000"/>
            </a:gdLst>
            <a:ahLst/>
            <a:cxnLst>
              <a:cxn ang="0">
                <a:pos x="0" y="0"/>
              </a:cxn>
              <a:cxn ang="0">
                <a:pos x="1676402" y="0"/>
              </a:cxn>
              <a:cxn ang="0">
                <a:pos x="2943225" y="638175"/>
              </a:cxn>
              <a:cxn ang="0">
                <a:pos x="3267075" y="1543050"/>
              </a:cxn>
              <a:cxn ang="0">
                <a:pos x="2057402" y="6858000"/>
              </a:cxn>
              <a:cxn ang="0">
                <a:pos x="1143002" y="6858000"/>
              </a:cxn>
              <a:cxn ang="0">
                <a:pos x="3048001" y="1447800"/>
              </a:cxn>
              <a:cxn ang="0">
                <a:pos x="2819401" y="685800"/>
              </a:cxn>
              <a:cxn ang="0">
                <a:pos x="0" y="0"/>
              </a:cxn>
            </a:cxnLst>
            <a:rect l="txL" t="txT" r="txR" b="txB"/>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6" name="Freeform 3"/>
          <p:cNvSpPr/>
          <p:nvPr/>
        </p:nvSpPr>
        <p:spPr>
          <a:xfrm>
            <a:off x="6694488" y="1676400"/>
            <a:ext cx="1828800" cy="5181600"/>
          </a:xfrm>
          <a:custGeom>
            <a:avLst/>
            <a:gdLst>
              <a:gd name="txL" fmla="*/ 0 w 1828800"/>
              <a:gd name="txT" fmla="*/ 0 h 5181600"/>
              <a:gd name="txR" fmla="*/ 1828800 w 1828800"/>
              <a:gd name="txB" fmla="*/ 5181600 h 5181600"/>
            </a:gdLst>
            <a:ahLst/>
            <a:cxnLst>
              <a:cxn ang="0">
                <a:pos x="0" y="5181600"/>
              </a:cxn>
              <a:cxn ang="0">
                <a:pos x="1828800" y="0"/>
              </a:cxn>
              <a:cxn ang="0">
                <a:pos x="152400" y="5181600"/>
              </a:cxn>
              <a:cxn ang="0">
                <a:pos x="0" y="5181600"/>
              </a:cxn>
            </a:cxnLst>
            <a:rect l="txL" t="txT" r="txR" b="txB"/>
            <a:pathLst>
              <a:path w="1828800" h="5181600">
                <a:moveTo>
                  <a:pt x="0" y="5181600"/>
                </a:moveTo>
                <a:lnTo>
                  <a:pt x="1828800" y="0"/>
                </a:lnTo>
                <a:lnTo>
                  <a:pt x="152400" y="5181600"/>
                </a:lnTo>
                <a:lnTo>
                  <a:pt x="0" y="5181600"/>
                </a:lnTo>
              </a:path>
            </a:pathLst>
          </a:custGeom>
          <a:solidFill>
            <a:srgbClr val="F93D17"/>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7"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8" name="Freeform 3"/>
          <p:cNvSpPr/>
          <p:nvPr/>
        </p:nvSpPr>
        <p:spPr>
          <a:xfrm>
            <a:off x="136525" y="758825"/>
            <a:ext cx="8870950" cy="5956300"/>
          </a:xfrm>
          <a:custGeom>
            <a:avLst/>
            <a:gdLst>
              <a:gd name="txL" fmla="*/ 0 w 8870950"/>
              <a:gd name="txT" fmla="*/ 0 h 5956300"/>
              <a:gd name="txR" fmla="*/ 8870950 w 8870950"/>
              <a:gd name="txB" fmla="*/ 5956300 h 5956300"/>
            </a:gdLst>
            <a:ahLst/>
            <a:cxnLst>
              <a:cxn ang="0">
                <a:pos x="6350" y="5949948"/>
              </a:cxn>
              <a:cxn ang="0">
                <a:pos x="8864606" y="5949948"/>
              </a:cxn>
              <a:cxn ang="0">
                <a:pos x="8864606" y="6350"/>
              </a:cxn>
              <a:cxn ang="0">
                <a:pos x="6350" y="6350"/>
              </a:cxn>
              <a:cxn ang="0">
                <a:pos x="6350" y="5949948"/>
              </a:cxn>
            </a:cxnLst>
            <a:rect l="txL" t="txT" r="txR" b="txB"/>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cap="flat" cmpd="sng">
            <a:solidFill>
              <a:srgbClr val="000000"/>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9"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80" name="Freeform 3"/>
          <p:cNvSpPr/>
          <p:nvPr/>
        </p:nvSpPr>
        <p:spPr>
          <a:xfrm>
            <a:off x="136525" y="758825"/>
            <a:ext cx="8870950" cy="5956300"/>
          </a:xfrm>
          <a:custGeom>
            <a:avLst/>
            <a:gdLst>
              <a:gd name="txL" fmla="*/ 0 w 8870950"/>
              <a:gd name="txT" fmla="*/ 0 h 5956300"/>
              <a:gd name="txR" fmla="*/ 8870950 w 8870950"/>
              <a:gd name="txB" fmla="*/ 5956300 h 5956300"/>
            </a:gdLst>
            <a:ahLst/>
            <a:cxnLst>
              <a:cxn ang="0">
                <a:pos x="6350" y="5949948"/>
              </a:cxn>
              <a:cxn ang="0">
                <a:pos x="8864606" y="5949948"/>
              </a:cxn>
              <a:cxn ang="0">
                <a:pos x="8864606" y="6350"/>
              </a:cxn>
              <a:cxn ang="0">
                <a:pos x="6350" y="6350"/>
              </a:cxn>
              <a:cxn ang="0">
                <a:pos x="6350" y="5949948"/>
              </a:cxn>
            </a:cxnLst>
            <a:rect l="txL" t="txT" r="txR" b="txB"/>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cap="flat" cmpd="sng">
            <a:solidFill>
              <a:srgbClr val="808080"/>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81" name="Freeform 3"/>
          <p:cNvSpPr/>
          <p:nvPr/>
        </p:nvSpPr>
        <p:spPr>
          <a:xfrm>
            <a:off x="381000" y="676275"/>
            <a:ext cx="6248400" cy="152400"/>
          </a:xfrm>
          <a:custGeom>
            <a:avLst/>
            <a:gdLst>
              <a:gd name="txL" fmla="*/ 0 w 6248400"/>
              <a:gd name="txT" fmla="*/ 0 h 152400"/>
              <a:gd name="txR" fmla="*/ 6248400 w 6248400"/>
              <a:gd name="txB" fmla="*/ 152400 h 152400"/>
            </a:gdLst>
            <a:ahLst/>
            <a:cxnLst>
              <a:cxn ang="0">
                <a:pos x="0" y="152400"/>
              </a:cxn>
              <a:cxn ang="0">
                <a:pos x="6248400" y="152400"/>
              </a:cxn>
              <a:cxn ang="0">
                <a:pos x="6248400" y="0"/>
              </a:cxn>
              <a:cxn ang="0">
                <a:pos x="0" y="0"/>
              </a:cxn>
              <a:cxn ang="0">
                <a:pos x="0" y="152400"/>
              </a:cxn>
            </a:cxnLst>
            <a:rect l="txL" t="txT" r="txR" b="txB"/>
            <a:pathLst>
              <a:path w="6248400" h="152400">
                <a:moveTo>
                  <a:pt x="0" y="152400"/>
                </a:moveTo>
                <a:lnTo>
                  <a:pt x="6248400" y="152400"/>
                </a:lnTo>
                <a:lnTo>
                  <a:pt x="6248400" y="0"/>
                </a:lnTo>
                <a:lnTo>
                  <a:pt x="0" y="0"/>
                </a:lnTo>
                <a:lnTo>
                  <a:pt x="0" y="1524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pic>
        <p:nvPicPr>
          <p:cNvPr id="7182" name="Picture 3"/>
          <p:cNvPicPr>
            <a:picLocks noChangeAspect="1"/>
          </p:cNvPicPr>
          <p:nvPr/>
        </p:nvPicPr>
        <p:blipFill>
          <a:blip r:embed="rId2"/>
          <a:stretch>
            <a:fillRect/>
          </a:stretch>
        </p:blipFill>
        <p:spPr>
          <a:xfrm>
            <a:off x="482600" y="571500"/>
            <a:ext cx="406400" cy="393700"/>
          </a:xfrm>
          <a:prstGeom prst="rect">
            <a:avLst/>
          </a:prstGeom>
          <a:noFill/>
          <a:ln w="9525">
            <a:noFill/>
          </a:ln>
        </p:spPr>
      </p:pic>
      <p:pic>
        <p:nvPicPr>
          <p:cNvPr id="7183" name="Picture 3"/>
          <p:cNvPicPr>
            <a:picLocks noChangeAspect="1"/>
          </p:cNvPicPr>
          <p:nvPr/>
        </p:nvPicPr>
        <p:blipFill>
          <a:blip r:embed="rId3"/>
          <a:stretch>
            <a:fillRect/>
          </a:stretch>
        </p:blipFill>
        <p:spPr>
          <a:xfrm>
            <a:off x="8369300" y="0"/>
            <a:ext cx="774700" cy="1143000"/>
          </a:xfrm>
          <a:prstGeom prst="rect">
            <a:avLst/>
          </a:prstGeom>
          <a:noFill/>
          <a:ln w="9525">
            <a:noFill/>
          </a:ln>
        </p:spPr>
      </p:pic>
      <p:pic>
        <p:nvPicPr>
          <p:cNvPr id="7184" name="Picture 3"/>
          <p:cNvPicPr>
            <a:picLocks noChangeAspect="1"/>
          </p:cNvPicPr>
          <p:nvPr/>
        </p:nvPicPr>
        <p:blipFill>
          <a:blip r:embed="rId4"/>
          <a:stretch>
            <a:fillRect/>
          </a:stretch>
        </p:blipFill>
        <p:spPr>
          <a:xfrm>
            <a:off x="5422900" y="6019800"/>
            <a:ext cx="2273300" cy="685800"/>
          </a:xfrm>
          <a:prstGeom prst="rect">
            <a:avLst/>
          </a:prstGeom>
          <a:noFill/>
          <a:ln w="9525">
            <a:noFill/>
          </a:ln>
        </p:spPr>
      </p:pic>
      <p:pic>
        <p:nvPicPr>
          <p:cNvPr id="7185" name="Picture 3"/>
          <p:cNvPicPr>
            <a:picLocks noChangeAspect="1"/>
          </p:cNvPicPr>
          <p:nvPr/>
        </p:nvPicPr>
        <p:blipFill>
          <a:blip r:embed="rId5"/>
          <a:stretch>
            <a:fillRect/>
          </a:stretch>
        </p:blipFill>
        <p:spPr>
          <a:xfrm>
            <a:off x="7708900" y="5651500"/>
            <a:ext cx="1257300" cy="952500"/>
          </a:xfrm>
          <a:prstGeom prst="rect">
            <a:avLst/>
          </a:prstGeom>
          <a:noFill/>
          <a:ln w="9525">
            <a:noFill/>
          </a:ln>
        </p:spPr>
      </p:pic>
      <p:sp>
        <p:nvSpPr>
          <p:cNvPr id="7186" name="TextBox 1"/>
          <p:cNvSpPr txBox="1"/>
          <p:nvPr/>
        </p:nvSpPr>
        <p:spPr>
          <a:xfrm>
            <a:off x="8953500" y="88900"/>
            <a:ext cx="88900" cy="152400"/>
          </a:xfrm>
          <a:prstGeom prst="rect">
            <a:avLst/>
          </a:prstGeom>
          <a:noFill/>
          <a:ln w="9525">
            <a:noFill/>
          </a:ln>
        </p:spPr>
        <p:txBody>
          <a:bodyPr wrap="none" lIns="0" tIns="0" rIns="0">
            <a:spAutoFit/>
          </a:bodyPr>
          <a:lstStyle/>
          <a:p>
            <a:pPr marL="0" marR="0" lvl="0" indent="0" algn="l" defTabSz="914400" eaLnBrk="1" fontAlgn="base" latinLnBrk="0" hangingPunct="1">
              <a:lnSpc>
                <a:spcPts val="1200"/>
              </a:lnSpc>
              <a:spcBef>
                <a:spcPct val="0"/>
              </a:spcBef>
              <a:spcAft>
                <a:spcPct val="0"/>
              </a:spcAft>
              <a:buClrTx/>
              <a:buSzTx/>
              <a:buFont typeface="Arial" panose="020B0604020202020204" pitchFamily="34" charset="0"/>
              <a:buNone/>
              <a:tabLst/>
              <a:defRPr/>
            </a:pPr>
            <a:r>
              <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rPr>
              <a:t>7</a:t>
            </a:r>
          </a:p>
        </p:txBody>
      </p:sp>
      <p:sp>
        <p:nvSpPr>
          <p:cNvPr id="7187" name="TextBox 1"/>
          <p:cNvSpPr txBox="1"/>
          <p:nvPr/>
        </p:nvSpPr>
        <p:spPr>
          <a:xfrm>
            <a:off x="1060450" y="509905"/>
            <a:ext cx="1410970" cy="609600"/>
          </a:xfrm>
          <a:prstGeom prst="rect">
            <a:avLst/>
          </a:prstGeom>
          <a:noFill/>
          <a:ln w="9525">
            <a:noFill/>
          </a:ln>
        </p:spPr>
        <p:txBody>
          <a:bodyPr wrap="none" lIns="0" tIns="0" rIns="0">
            <a:spAutoFit/>
          </a:bodyPr>
          <a:lstStyle/>
          <a:p>
            <a:pPr marL="0" marR="0" lvl="0" indent="0" algn="l" defTabSz="914400" eaLnBrk="1" fontAlgn="base" latinLnBrk="0" hangingPunct="1">
              <a:lnSpc>
                <a:spcPts val="4400"/>
              </a:lnSpc>
              <a:spcBef>
                <a:spcPct val="0"/>
              </a:spcBef>
              <a:spcAft>
                <a:spcPct val="0"/>
              </a:spcAft>
              <a:buClrTx/>
              <a:buSzTx/>
              <a:buFont typeface="Arial" panose="020B0604020202020204" pitchFamily="34" charset="0"/>
              <a:buNone/>
              <a:tabLst/>
              <a:defRPr/>
            </a:pPr>
            <a:r>
              <a:rPr kumimoji="0" lang="en-US" altLang="zh-CN" sz="33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SG</a:t>
            </a:r>
            <a:r>
              <a:rPr kumimoji="0" lang="zh-CN" altLang="en-US" sz="33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函数</a:t>
            </a:r>
          </a:p>
        </p:txBody>
      </p:sp>
      <p:sp>
        <p:nvSpPr>
          <p:cNvPr id="3" name="文本框 2"/>
          <p:cNvSpPr txBox="1"/>
          <p:nvPr/>
        </p:nvSpPr>
        <p:spPr>
          <a:xfrm>
            <a:off x="786765" y="1473835"/>
            <a:ext cx="7084060" cy="5078313"/>
          </a:xfrm>
          <a:prstGeom prst="rect">
            <a:avLst/>
          </a:prstGeom>
          <a:noFill/>
        </p:spPr>
        <p:txBody>
          <a:bodyPr wrap="square" rtlCol="0">
            <a:spAutoFit/>
          </a:bodyPr>
          <a:lstStyle/>
          <a:p>
            <a:pPr latinLnBrk="1"/>
            <a:r>
              <a:rPr lang="zh-CN" altLang="en-US"/>
              <a:t>性质：</a:t>
            </a:r>
          </a:p>
          <a:p>
            <a:pPr latinLnBrk="1"/>
            <a:r>
              <a:rPr lang="zh-CN" altLang="en-US"/>
              <a:t>（</a:t>
            </a:r>
            <a:r>
              <a:rPr lang="en-US" altLang="zh-CN"/>
              <a:t>1</a:t>
            </a:r>
            <a:r>
              <a:rPr lang="zh-CN" altLang="en-US"/>
              <a:t>）所有的终结点所对应的顶点，其</a:t>
            </a:r>
            <a:r>
              <a:rPr lang="en-US" altLang="zh-CN"/>
              <a:t>SG</a:t>
            </a:r>
            <a:r>
              <a:rPr lang="zh-CN" altLang="en-US"/>
              <a:t>值为</a:t>
            </a:r>
            <a:r>
              <a:rPr lang="en-US" altLang="zh-CN"/>
              <a:t>0</a:t>
            </a:r>
            <a:r>
              <a:rPr lang="zh-CN" altLang="en-US"/>
              <a:t>，因为它的后继集合是空集</a:t>
            </a:r>
            <a:r>
              <a:rPr lang="en-US" altLang="zh-CN"/>
              <a:t>——</a:t>
            </a:r>
            <a:r>
              <a:rPr lang="zh-CN" altLang="en-US"/>
              <a:t>所有终结点是必败点（</a:t>
            </a:r>
            <a:r>
              <a:rPr lang="en-US" altLang="zh-CN"/>
              <a:t>P</a:t>
            </a:r>
            <a:r>
              <a:rPr lang="zh-CN" altLang="en-US"/>
              <a:t>点）</a:t>
            </a:r>
            <a:r>
              <a:rPr lang="zh-CN" altLang="en-US" smtClean="0"/>
              <a:t>。</a:t>
            </a:r>
            <a:endParaRPr lang="en-US" altLang="zh-CN" smtClean="0"/>
          </a:p>
          <a:p>
            <a:pPr latinLnBrk="1"/>
            <a:endParaRPr lang="en-US" altLang="zh-CN"/>
          </a:p>
          <a:p>
            <a:pPr latinLnBrk="1"/>
            <a:endParaRPr lang="en-US" altLang="zh-CN" smtClean="0"/>
          </a:p>
          <a:p>
            <a:pPr latinLnBrk="1"/>
            <a:endParaRPr lang="zh-CN" altLang="en-US"/>
          </a:p>
          <a:p>
            <a:pPr latinLnBrk="1"/>
            <a:r>
              <a:rPr lang="zh-CN" altLang="en-US"/>
              <a:t>（</a:t>
            </a:r>
            <a:r>
              <a:rPr lang="en-US" altLang="zh-CN"/>
              <a:t>2</a:t>
            </a:r>
            <a:r>
              <a:rPr lang="zh-CN" altLang="en-US"/>
              <a:t>）对于一个</a:t>
            </a:r>
            <a:r>
              <a:rPr lang="en-US" altLang="zh-CN"/>
              <a:t>g(x)=0</a:t>
            </a:r>
            <a:r>
              <a:rPr lang="zh-CN" altLang="en-US"/>
              <a:t>的顶点</a:t>
            </a:r>
            <a:r>
              <a:rPr lang="en-US" altLang="zh-CN"/>
              <a:t>x</a:t>
            </a:r>
            <a:r>
              <a:rPr lang="zh-CN" altLang="en-US"/>
              <a:t>，它的所有后继</a:t>
            </a:r>
            <a:r>
              <a:rPr lang="en-US" altLang="zh-CN"/>
              <a:t>y</a:t>
            </a:r>
            <a:r>
              <a:rPr lang="zh-CN" altLang="en-US"/>
              <a:t>都满足</a:t>
            </a:r>
            <a:r>
              <a:rPr lang="en-US" altLang="zh-CN"/>
              <a:t>g(y)!=0——</a:t>
            </a:r>
            <a:r>
              <a:rPr lang="zh-CN" altLang="en-US"/>
              <a:t>无论如何操作，从必败点（</a:t>
            </a:r>
            <a:r>
              <a:rPr lang="en-US" altLang="zh-CN"/>
              <a:t>P</a:t>
            </a:r>
            <a:r>
              <a:rPr lang="zh-CN" altLang="en-US"/>
              <a:t>点）都只能进入必胜点（</a:t>
            </a:r>
            <a:r>
              <a:rPr lang="en-US" altLang="zh-CN"/>
              <a:t>N</a:t>
            </a:r>
            <a:r>
              <a:rPr lang="zh-CN" altLang="en-US"/>
              <a:t>点）</a:t>
            </a:r>
            <a:r>
              <a:rPr lang="en-US" altLang="zh-CN"/>
              <a:t>//</a:t>
            </a:r>
            <a:r>
              <a:rPr lang="zh-CN" altLang="en-US"/>
              <a:t>对手走完又只能把</a:t>
            </a:r>
            <a:r>
              <a:rPr lang="en-US" altLang="zh-CN"/>
              <a:t>N</a:t>
            </a:r>
            <a:r>
              <a:rPr lang="zh-CN" altLang="en-US"/>
              <a:t>留给我们</a:t>
            </a:r>
            <a:r>
              <a:rPr lang="zh-CN" altLang="en-US" smtClean="0"/>
              <a:t>。</a:t>
            </a:r>
            <a:endParaRPr lang="en-US" altLang="zh-CN" smtClean="0"/>
          </a:p>
          <a:p>
            <a:pPr latinLnBrk="1"/>
            <a:endParaRPr lang="en-US" altLang="zh-CN"/>
          </a:p>
          <a:p>
            <a:pPr latinLnBrk="1"/>
            <a:endParaRPr lang="en-US" altLang="zh-CN" smtClean="0"/>
          </a:p>
          <a:p>
            <a:pPr latinLnBrk="1"/>
            <a:endParaRPr lang="zh-CN" altLang="en-US"/>
          </a:p>
          <a:p>
            <a:pPr latinLnBrk="1"/>
            <a:r>
              <a:rPr lang="zh-CN" altLang="en-US"/>
              <a:t>（</a:t>
            </a:r>
            <a:r>
              <a:rPr lang="en-US" altLang="zh-CN"/>
              <a:t>3</a:t>
            </a:r>
            <a:r>
              <a:rPr lang="zh-CN" altLang="en-US"/>
              <a:t>）对于一个</a:t>
            </a:r>
            <a:r>
              <a:rPr lang="en-US" altLang="zh-CN"/>
              <a:t>g(x)!=0</a:t>
            </a:r>
            <a:r>
              <a:rPr lang="zh-CN" altLang="en-US"/>
              <a:t>的顶点，必定存在一个后继点</a:t>
            </a:r>
            <a:r>
              <a:rPr lang="en-US" altLang="zh-CN"/>
              <a:t>y</a:t>
            </a:r>
            <a:r>
              <a:rPr lang="zh-CN" altLang="en-US"/>
              <a:t>满足</a:t>
            </a:r>
            <a:r>
              <a:rPr lang="en-US" altLang="zh-CN"/>
              <a:t>g(y)=0——</a:t>
            </a:r>
            <a:r>
              <a:rPr lang="zh-CN" altLang="en-US"/>
              <a:t>从任何必胜点（</a:t>
            </a:r>
            <a:r>
              <a:rPr lang="en-US" altLang="zh-CN"/>
              <a:t>N</a:t>
            </a:r>
            <a:r>
              <a:rPr lang="zh-CN" altLang="en-US"/>
              <a:t>点）操作，至少有一种方法可以进入必败点（</a:t>
            </a:r>
            <a:r>
              <a:rPr lang="en-US" altLang="zh-CN"/>
              <a:t>P</a:t>
            </a:r>
            <a:r>
              <a:rPr lang="zh-CN" altLang="en-US"/>
              <a:t>点）</a:t>
            </a:r>
            <a:r>
              <a:rPr lang="en-US" altLang="zh-CN"/>
              <a:t>//</a:t>
            </a:r>
            <a:r>
              <a:rPr lang="zh-CN" altLang="en-US"/>
              <a:t>就是那种我们要走的方法。</a:t>
            </a:r>
          </a:p>
          <a:p>
            <a:pPr marL="0" marR="0" lvl="0" indent="0" algn="l" defTabSz="91440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sym typeface="+mn-ea"/>
            </a:endParaRPr>
          </a:p>
          <a:p>
            <a:r>
              <a:rPr lang="zh-CN" altLang="en-US"/>
              <a:t/>
            </a:r>
            <a:br>
              <a:rPr lang="zh-CN" altLang="en-US"/>
            </a:b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1722793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reeform 3"/>
          <p:cNvSpPr/>
          <p:nvPr/>
        </p:nvSpPr>
        <p:spPr>
          <a:xfrm>
            <a:off x="0" y="0"/>
            <a:ext cx="9144000" cy="6858000"/>
          </a:xfrm>
          <a:custGeom>
            <a:avLst/>
            <a:gdLst>
              <a:gd name="txL" fmla="*/ 0 w 9144000"/>
              <a:gd name="txT" fmla="*/ 0 h 6858000"/>
              <a:gd name="txR" fmla="*/ 9144000 w 9144000"/>
              <a:gd name="txB" fmla="*/ 6858000 h 6858000"/>
            </a:gdLst>
            <a:ahLst/>
            <a:cxnLst>
              <a:cxn ang="0">
                <a:pos x="0" y="6858000"/>
              </a:cxn>
              <a:cxn ang="0">
                <a:pos x="9144000" y="6858000"/>
              </a:cxn>
              <a:cxn ang="0">
                <a:pos x="9144000" y="0"/>
              </a:cxn>
              <a:cxn ang="0">
                <a:pos x="0" y="0"/>
              </a:cxn>
              <a:cxn ang="0">
                <a:pos x="0" y="6858000"/>
              </a:cxn>
            </a:cxnLst>
            <a:rect l="txL" t="txT" r="txR" b="txB"/>
            <a:pathLst>
              <a:path w="9144000" h="6858000">
                <a:moveTo>
                  <a:pt x="0" y="6858000"/>
                </a:moveTo>
                <a:lnTo>
                  <a:pt x="9144000" y="6858000"/>
                </a:lnTo>
                <a:lnTo>
                  <a:pt x="9144000" y="0"/>
                </a:lnTo>
                <a:lnTo>
                  <a:pt x="0" y="0"/>
                </a:lnTo>
                <a:lnTo>
                  <a:pt x="0" y="68580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3075" name="Freeform 3"/>
          <p:cNvSpPr/>
          <p:nvPr/>
        </p:nvSpPr>
        <p:spPr>
          <a:xfrm>
            <a:off x="7658100" y="0"/>
            <a:ext cx="1104900" cy="6848475"/>
          </a:xfrm>
          <a:custGeom>
            <a:avLst/>
            <a:gdLst>
              <a:gd name="txL" fmla="*/ 0 w 1104900"/>
              <a:gd name="txT" fmla="*/ 0 h 6848474"/>
              <a:gd name="txR" fmla="*/ 1104900 w 1104900"/>
              <a:gd name="txB" fmla="*/ 6848474 h 6848474"/>
            </a:gdLst>
            <a:ahLst/>
            <a:cxnLst>
              <a:cxn ang="0">
                <a:pos x="495300" y="0"/>
              </a:cxn>
              <a:cxn ang="0">
                <a:pos x="838200" y="704850"/>
              </a:cxn>
              <a:cxn ang="0">
                <a:pos x="1104900" y="1524002"/>
              </a:cxn>
              <a:cxn ang="0">
                <a:pos x="676275" y="6848479"/>
              </a:cxn>
              <a:cxn ang="0">
                <a:pos x="171450" y="6848479"/>
              </a:cxn>
              <a:cxn ang="0">
                <a:pos x="1028700" y="1524002"/>
              </a:cxn>
              <a:cxn ang="0">
                <a:pos x="723900" y="685800"/>
              </a:cxn>
              <a:cxn ang="0">
                <a:pos x="0" y="0"/>
              </a:cxn>
              <a:cxn ang="0">
                <a:pos x="495300" y="0"/>
              </a:cxn>
            </a:cxnLst>
            <a:rect l="txL" t="txT" r="txR" b="txB"/>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3076" name="Freeform 3"/>
          <p:cNvSpPr/>
          <p:nvPr/>
        </p:nvSpPr>
        <p:spPr>
          <a:xfrm>
            <a:off x="1066800" y="0"/>
            <a:ext cx="7543800" cy="6858000"/>
          </a:xfrm>
          <a:custGeom>
            <a:avLst/>
            <a:gdLst>
              <a:gd name="txL" fmla="*/ 0 w 7543800"/>
              <a:gd name="txT" fmla="*/ 0 h 6858000"/>
              <a:gd name="txR" fmla="*/ 7543800 w 7543800"/>
              <a:gd name="txB" fmla="*/ 6858000 h 6858000"/>
            </a:gdLst>
            <a:ahLst/>
            <a:cxnLst>
              <a:cxn ang="0">
                <a:pos x="0" y="0"/>
              </a:cxn>
              <a:cxn ang="0">
                <a:pos x="2438400" y="0"/>
              </a:cxn>
              <a:cxn ang="0">
                <a:pos x="7286624" y="714375"/>
              </a:cxn>
              <a:cxn ang="0">
                <a:pos x="7543800" y="1543050"/>
              </a:cxn>
              <a:cxn ang="0">
                <a:pos x="5715000" y="6858000"/>
              </a:cxn>
              <a:cxn ang="0">
                <a:pos x="5257801" y="6858000"/>
              </a:cxn>
              <a:cxn ang="0">
                <a:pos x="7480300" y="1577975"/>
              </a:cxn>
              <a:cxn ang="0">
                <a:pos x="7172324" y="831850"/>
              </a:cxn>
              <a:cxn ang="0">
                <a:pos x="0" y="0"/>
              </a:cxn>
            </a:cxnLst>
            <a:rect l="txL" t="txT" r="txR" b="txB"/>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3077" name="Freeform 3"/>
          <p:cNvSpPr/>
          <p:nvPr/>
        </p:nvSpPr>
        <p:spPr>
          <a:xfrm>
            <a:off x="5486400" y="1657350"/>
            <a:ext cx="2990850" cy="5200650"/>
          </a:xfrm>
          <a:custGeom>
            <a:avLst/>
            <a:gdLst>
              <a:gd name="txL" fmla="*/ 0 w 2990850"/>
              <a:gd name="txT" fmla="*/ 0 h 5200650"/>
              <a:gd name="txR" fmla="*/ 2990850 w 2990850"/>
              <a:gd name="txB" fmla="*/ 5200650 h 5200650"/>
            </a:gdLst>
            <a:ahLst/>
            <a:cxnLst>
              <a:cxn ang="0">
                <a:pos x="609600" y="5200650"/>
              </a:cxn>
              <a:cxn ang="0">
                <a:pos x="2990850" y="0"/>
              </a:cxn>
              <a:cxn ang="0">
                <a:pos x="0" y="5200650"/>
              </a:cxn>
              <a:cxn ang="0">
                <a:pos x="609600" y="5200650"/>
              </a:cxn>
            </a:cxnLst>
            <a:rect l="txL" t="txT" r="txR" b="txB"/>
            <a:pathLst>
              <a:path w="2990850" h="5200650">
                <a:moveTo>
                  <a:pt x="609600" y="5200650"/>
                </a:moveTo>
                <a:lnTo>
                  <a:pt x="2990850" y="0"/>
                </a:lnTo>
                <a:lnTo>
                  <a:pt x="0" y="5200650"/>
                </a:lnTo>
                <a:lnTo>
                  <a:pt x="609600" y="5200650"/>
                </a:lnTo>
              </a:path>
            </a:pathLst>
          </a:custGeom>
          <a:solidFill>
            <a:srgbClr val="E0E0E0"/>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3078" name="Freeform 3"/>
          <p:cNvSpPr/>
          <p:nvPr/>
        </p:nvSpPr>
        <p:spPr>
          <a:xfrm>
            <a:off x="3429000" y="0"/>
            <a:ext cx="5172075" cy="6858000"/>
          </a:xfrm>
          <a:custGeom>
            <a:avLst/>
            <a:gdLst>
              <a:gd name="txL" fmla="*/ 0 w 5172075"/>
              <a:gd name="txT" fmla="*/ 0 h 6858000"/>
              <a:gd name="txR" fmla="*/ 5172075 w 5172075"/>
              <a:gd name="txB" fmla="*/ 6858000 h 6858000"/>
            </a:gdLst>
            <a:ahLst/>
            <a:cxnLst>
              <a:cxn ang="0">
                <a:pos x="0" y="0"/>
              </a:cxn>
              <a:cxn ang="0">
                <a:pos x="4892675" y="753998"/>
              </a:cxn>
              <a:cxn ang="0">
                <a:pos x="5095875" y="1485900"/>
              </a:cxn>
              <a:cxn ang="0">
                <a:pos x="2743204" y="6858000"/>
              </a:cxn>
              <a:cxn ang="0">
                <a:pos x="2971804" y="6858000"/>
              </a:cxn>
              <a:cxn ang="0">
                <a:pos x="5172075" y="1447800"/>
              </a:cxn>
              <a:cxn ang="0">
                <a:pos x="4953003" y="685800"/>
              </a:cxn>
              <a:cxn ang="0">
                <a:pos x="2057402" y="0"/>
              </a:cxn>
              <a:cxn ang="0">
                <a:pos x="0" y="0"/>
              </a:cxn>
            </a:cxnLst>
            <a:rect l="txL" t="txT" r="txR" b="txB"/>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3079" name="Freeform 3"/>
          <p:cNvSpPr/>
          <p:nvPr/>
        </p:nvSpPr>
        <p:spPr>
          <a:xfrm>
            <a:off x="5562600" y="0"/>
            <a:ext cx="3267075" cy="6858000"/>
          </a:xfrm>
          <a:custGeom>
            <a:avLst/>
            <a:gdLst>
              <a:gd name="txL" fmla="*/ 0 w 3267075"/>
              <a:gd name="txT" fmla="*/ 0 h 6858000"/>
              <a:gd name="txR" fmla="*/ 3267075 w 3267075"/>
              <a:gd name="txB" fmla="*/ 6858000 h 6858000"/>
            </a:gdLst>
            <a:ahLst/>
            <a:cxnLst>
              <a:cxn ang="0">
                <a:pos x="0" y="0"/>
              </a:cxn>
              <a:cxn ang="0">
                <a:pos x="1676402" y="0"/>
              </a:cxn>
              <a:cxn ang="0">
                <a:pos x="2943225" y="638175"/>
              </a:cxn>
              <a:cxn ang="0">
                <a:pos x="3267075" y="1543050"/>
              </a:cxn>
              <a:cxn ang="0">
                <a:pos x="2057402" y="6858000"/>
              </a:cxn>
              <a:cxn ang="0">
                <a:pos x="1143002" y="6858000"/>
              </a:cxn>
              <a:cxn ang="0">
                <a:pos x="3048001" y="1447800"/>
              </a:cxn>
              <a:cxn ang="0">
                <a:pos x="2819401" y="685800"/>
              </a:cxn>
              <a:cxn ang="0">
                <a:pos x="0" y="0"/>
              </a:cxn>
            </a:cxnLst>
            <a:rect l="txL" t="txT" r="txR" b="txB"/>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3080" name="Freeform 3"/>
          <p:cNvSpPr/>
          <p:nvPr/>
        </p:nvSpPr>
        <p:spPr>
          <a:xfrm>
            <a:off x="6694488" y="1676400"/>
            <a:ext cx="1828800" cy="5181600"/>
          </a:xfrm>
          <a:custGeom>
            <a:avLst/>
            <a:gdLst>
              <a:gd name="txL" fmla="*/ 0 w 1828800"/>
              <a:gd name="txT" fmla="*/ 0 h 5181600"/>
              <a:gd name="txR" fmla="*/ 1828800 w 1828800"/>
              <a:gd name="txB" fmla="*/ 5181600 h 5181600"/>
            </a:gdLst>
            <a:ahLst/>
            <a:cxnLst>
              <a:cxn ang="0">
                <a:pos x="0" y="5181600"/>
              </a:cxn>
              <a:cxn ang="0">
                <a:pos x="1828800" y="0"/>
              </a:cxn>
              <a:cxn ang="0">
                <a:pos x="152400" y="5181600"/>
              </a:cxn>
              <a:cxn ang="0">
                <a:pos x="0" y="5181600"/>
              </a:cxn>
            </a:cxnLst>
            <a:rect l="txL" t="txT" r="txR" b="txB"/>
            <a:pathLst>
              <a:path w="1828800" h="5181600">
                <a:moveTo>
                  <a:pt x="0" y="5181600"/>
                </a:moveTo>
                <a:lnTo>
                  <a:pt x="1828800" y="0"/>
                </a:lnTo>
                <a:lnTo>
                  <a:pt x="152400" y="5181600"/>
                </a:lnTo>
                <a:lnTo>
                  <a:pt x="0" y="5181600"/>
                </a:lnTo>
              </a:path>
            </a:pathLst>
          </a:custGeom>
          <a:solidFill>
            <a:srgbClr val="F93D17"/>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3081"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3082" name="Freeform 3"/>
          <p:cNvSpPr/>
          <p:nvPr/>
        </p:nvSpPr>
        <p:spPr>
          <a:xfrm>
            <a:off x="136525" y="758825"/>
            <a:ext cx="8870950" cy="5956300"/>
          </a:xfrm>
          <a:custGeom>
            <a:avLst/>
            <a:gdLst>
              <a:gd name="txL" fmla="*/ 0 w 8870950"/>
              <a:gd name="txT" fmla="*/ 0 h 5956300"/>
              <a:gd name="txR" fmla="*/ 8870950 w 8870950"/>
              <a:gd name="txB" fmla="*/ 5956300 h 5956300"/>
            </a:gdLst>
            <a:ahLst/>
            <a:cxnLst>
              <a:cxn ang="0">
                <a:pos x="6350" y="5949948"/>
              </a:cxn>
              <a:cxn ang="0">
                <a:pos x="8864606" y="5949948"/>
              </a:cxn>
              <a:cxn ang="0">
                <a:pos x="8864606" y="6350"/>
              </a:cxn>
              <a:cxn ang="0">
                <a:pos x="6350" y="6350"/>
              </a:cxn>
              <a:cxn ang="0">
                <a:pos x="6350" y="5949948"/>
              </a:cxn>
            </a:cxnLst>
            <a:rect l="txL" t="txT" r="txR" b="txB"/>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cap="flat" cmpd="sng">
            <a:solidFill>
              <a:srgbClr val="000000"/>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3083"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3084" name="Freeform 3"/>
          <p:cNvSpPr/>
          <p:nvPr/>
        </p:nvSpPr>
        <p:spPr>
          <a:xfrm>
            <a:off x="136525" y="758825"/>
            <a:ext cx="8870950" cy="5956300"/>
          </a:xfrm>
          <a:custGeom>
            <a:avLst/>
            <a:gdLst>
              <a:gd name="txL" fmla="*/ 0 w 8870950"/>
              <a:gd name="txT" fmla="*/ 0 h 5956300"/>
              <a:gd name="txR" fmla="*/ 8870950 w 8870950"/>
              <a:gd name="txB" fmla="*/ 5956300 h 5956300"/>
            </a:gdLst>
            <a:ahLst/>
            <a:cxnLst>
              <a:cxn ang="0">
                <a:pos x="6350" y="5949948"/>
              </a:cxn>
              <a:cxn ang="0">
                <a:pos x="8864606" y="5949948"/>
              </a:cxn>
              <a:cxn ang="0">
                <a:pos x="8864606" y="6350"/>
              </a:cxn>
              <a:cxn ang="0">
                <a:pos x="6350" y="6350"/>
              </a:cxn>
              <a:cxn ang="0">
                <a:pos x="6350" y="5949948"/>
              </a:cxn>
            </a:cxnLst>
            <a:rect l="txL" t="txT" r="txR" b="txB"/>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cap="flat" cmpd="sng">
            <a:solidFill>
              <a:srgbClr val="808080"/>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3085" name="Freeform 3"/>
          <p:cNvSpPr/>
          <p:nvPr/>
        </p:nvSpPr>
        <p:spPr>
          <a:xfrm>
            <a:off x="381000" y="676275"/>
            <a:ext cx="6248400" cy="152400"/>
          </a:xfrm>
          <a:custGeom>
            <a:avLst/>
            <a:gdLst>
              <a:gd name="txL" fmla="*/ 0 w 6248400"/>
              <a:gd name="txT" fmla="*/ 0 h 152400"/>
              <a:gd name="txR" fmla="*/ 6248400 w 6248400"/>
              <a:gd name="txB" fmla="*/ 152400 h 152400"/>
            </a:gdLst>
            <a:ahLst/>
            <a:cxnLst>
              <a:cxn ang="0">
                <a:pos x="0" y="152400"/>
              </a:cxn>
              <a:cxn ang="0">
                <a:pos x="6248400" y="152400"/>
              </a:cxn>
              <a:cxn ang="0">
                <a:pos x="6248400" y="0"/>
              </a:cxn>
              <a:cxn ang="0">
                <a:pos x="0" y="0"/>
              </a:cxn>
              <a:cxn ang="0">
                <a:pos x="0" y="152400"/>
              </a:cxn>
            </a:cxnLst>
            <a:rect l="txL" t="txT" r="txR" b="txB"/>
            <a:pathLst>
              <a:path w="6248400" h="152400">
                <a:moveTo>
                  <a:pt x="0" y="152400"/>
                </a:moveTo>
                <a:lnTo>
                  <a:pt x="6248400" y="152400"/>
                </a:lnTo>
                <a:lnTo>
                  <a:pt x="6248400" y="0"/>
                </a:lnTo>
                <a:lnTo>
                  <a:pt x="0" y="0"/>
                </a:lnTo>
                <a:lnTo>
                  <a:pt x="0" y="1524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pic>
        <p:nvPicPr>
          <p:cNvPr id="3086" name="Picture 3"/>
          <p:cNvPicPr>
            <a:picLocks noChangeAspect="1"/>
          </p:cNvPicPr>
          <p:nvPr/>
        </p:nvPicPr>
        <p:blipFill>
          <a:blip r:embed="rId2"/>
          <a:stretch>
            <a:fillRect/>
          </a:stretch>
        </p:blipFill>
        <p:spPr>
          <a:xfrm>
            <a:off x="482600" y="571500"/>
            <a:ext cx="406400" cy="393700"/>
          </a:xfrm>
          <a:prstGeom prst="rect">
            <a:avLst/>
          </a:prstGeom>
          <a:noFill/>
          <a:ln w="9525">
            <a:noFill/>
          </a:ln>
        </p:spPr>
      </p:pic>
      <p:pic>
        <p:nvPicPr>
          <p:cNvPr id="3087" name="Picture 3"/>
          <p:cNvPicPr>
            <a:picLocks noChangeAspect="1"/>
          </p:cNvPicPr>
          <p:nvPr/>
        </p:nvPicPr>
        <p:blipFill>
          <a:blip r:embed="rId3"/>
          <a:stretch>
            <a:fillRect/>
          </a:stretch>
        </p:blipFill>
        <p:spPr>
          <a:xfrm>
            <a:off x="5422900" y="6019800"/>
            <a:ext cx="2273300" cy="685800"/>
          </a:xfrm>
          <a:prstGeom prst="rect">
            <a:avLst/>
          </a:prstGeom>
          <a:noFill/>
          <a:ln w="9525">
            <a:noFill/>
          </a:ln>
        </p:spPr>
      </p:pic>
      <p:pic>
        <p:nvPicPr>
          <p:cNvPr id="3088" name="Picture 3"/>
          <p:cNvPicPr>
            <a:picLocks noChangeAspect="1"/>
          </p:cNvPicPr>
          <p:nvPr/>
        </p:nvPicPr>
        <p:blipFill>
          <a:blip r:embed="rId4"/>
          <a:stretch>
            <a:fillRect/>
          </a:stretch>
        </p:blipFill>
        <p:spPr>
          <a:xfrm>
            <a:off x="8369300" y="0"/>
            <a:ext cx="774700" cy="1143000"/>
          </a:xfrm>
          <a:prstGeom prst="rect">
            <a:avLst/>
          </a:prstGeom>
          <a:noFill/>
          <a:ln w="9525">
            <a:noFill/>
          </a:ln>
        </p:spPr>
      </p:pic>
      <p:pic>
        <p:nvPicPr>
          <p:cNvPr id="3089" name="Picture 3"/>
          <p:cNvPicPr>
            <a:picLocks noChangeAspect="1"/>
          </p:cNvPicPr>
          <p:nvPr/>
        </p:nvPicPr>
        <p:blipFill>
          <a:blip r:embed="rId5"/>
          <a:stretch>
            <a:fillRect/>
          </a:stretch>
        </p:blipFill>
        <p:spPr>
          <a:xfrm>
            <a:off x="7708900" y="5651500"/>
            <a:ext cx="1257300" cy="952500"/>
          </a:xfrm>
          <a:prstGeom prst="rect">
            <a:avLst/>
          </a:prstGeom>
          <a:noFill/>
          <a:ln w="9525">
            <a:noFill/>
          </a:ln>
        </p:spPr>
      </p:pic>
      <p:sp>
        <p:nvSpPr>
          <p:cNvPr id="3090" name="TextBox 1"/>
          <p:cNvSpPr txBox="1"/>
          <p:nvPr/>
        </p:nvSpPr>
        <p:spPr>
          <a:xfrm>
            <a:off x="990600" y="88900"/>
            <a:ext cx="8051800" cy="914400"/>
          </a:xfrm>
          <a:prstGeom prst="rect">
            <a:avLst/>
          </a:prstGeom>
          <a:noFill/>
          <a:ln w="9525">
            <a:noFill/>
          </a:ln>
        </p:spPr>
        <p:txBody>
          <a:bodyPr wrap="none" lIns="0" tIns="0" rIns="0">
            <a:spAutoFit/>
          </a:bodyPr>
          <a:lstStyle/>
          <a:p>
            <a:pPr defTabSz="0" eaLnBrk="1" hangingPunct="1">
              <a:lnSpc>
                <a:spcPts val="1200"/>
              </a:lnSpc>
              <a:buFont typeface="Arial" panose="020B0604020202020204" pitchFamily="34" charset="0"/>
              <a:tabLst>
                <a:tab pos="7962900" algn="l"/>
              </a:tabLst>
            </a:pPr>
            <a:r>
              <a:rPr lang="en-US" altLang="zh-CN" dirty="0">
                <a:latin typeface="Calibri" panose="020F0502020204030204" pitchFamily="34" charset="0"/>
                <a:ea typeface="宋体" panose="02010600030101010101" pitchFamily="2" charset="-122"/>
              </a:rPr>
              <a:t>	</a:t>
            </a:r>
            <a:r>
              <a:rPr lang="en-US" altLang="zh-CN" sz="1400" dirty="0">
                <a:solidFill>
                  <a:srgbClr val="000000"/>
                </a:solidFill>
                <a:latin typeface="Times New Roman" panose="02020603050405020304" pitchFamily="18" charset="0"/>
                <a:ea typeface="Times New Roman" panose="02020603050405020304" pitchFamily="18" charset="0"/>
              </a:rPr>
              <a:t>2</a:t>
            </a:r>
          </a:p>
          <a:p>
            <a:pPr defTabSz="0" eaLnBrk="1" hangingPunct="1">
              <a:lnSpc>
                <a:spcPts val="5900"/>
              </a:lnSpc>
              <a:buFont typeface="Arial" panose="020B0604020202020204" pitchFamily="34" charset="0"/>
              <a:tabLst>
                <a:tab pos="7962900" algn="l"/>
              </a:tabLst>
            </a:pPr>
            <a:r>
              <a:rPr lang="en-US" altLang="zh-CN" sz="4200" b="1" dirty="0">
                <a:solidFill>
                  <a:srgbClr val="000000"/>
                </a:solidFill>
                <a:latin typeface="微软雅黑" panose="020B0503020204020204" pitchFamily="34" charset="-122"/>
                <a:ea typeface="微软雅黑" panose="020B0503020204020204" pitchFamily="34" charset="-122"/>
              </a:rPr>
              <a:t>本次讲座内容</a:t>
            </a:r>
          </a:p>
        </p:txBody>
      </p:sp>
      <p:sp>
        <p:nvSpPr>
          <p:cNvPr id="3091" name="TextBox 1"/>
          <p:cNvSpPr txBox="1"/>
          <p:nvPr/>
        </p:nvSpPr>
        <p:spPr>
          <a:xfrm>
            <a:off x="558800" y="1625600"/>
            <a:ext cx="177800" cy="2286000"/>
          </a:xfrm>
          <a:prstGeom prst="rect">
            <a:avLst/>
          </a:prstGeom>
          <a:noFill/>
          <a:ln w="9525">
            <a:noFill/>
          </a:ln>
        </p:spPr>
        <p:txBody>
          <a:bodyPr wrap="none" lIns="0" tIns="0" rIns="0">
            <a:spAutoFit/>
          </a:bodyPr>
          <a:lstStyle/>
          <a:p>
            <a:pPr eaLnBrk="1" hangingPunct="1">
              <a:lnSpc>
                <a:spcPts val="4200"/>
              </a:lnSpc>
              <a:buFont typeface="Arial" panose="020B0604020202020204" pitchFamily="34" charset="0"/>
            </a:pPr>
            <a:r>
              <a:rPr lang="en-US" altLang="zh-CN" sz="3200" dirty="0">
                <a:solidFill>
                  <a:srgbClr val="000000"/>
                </a:solidFill>
                <a:latin typeface="微软雅黑" panose="020B0503020204020204" pitchFamily="34" charset="-122"/>
                <a:ea typeface="微软雅黑" panose="020B0503020204020204" pitchFamily="34" charset="-122"/>
              </a:rPr>
              <a:t>•</a:t>
            </a:r>
          </a:p>
          <a:p>
            <a:pPr eaLnBrk="1" hangingPunct="1">
              <a:lnSpc>
                <a:spcPts val="4600"/>
              </a:lnSpc>
              <a:buFont typeface="Arial" panose="020B0604020202020204" pitchFamily="34" charset="0"/>
            </a:pPr>
            <a:r>
              <a:rPr lang="en-US" altLang="zh-CN" sz="3200" dirty="0">
                <a:solidFill>
                  <a:srgbClr val="000000"/>
                </a:solidFill>
                <a:latin typeface="微软雅黑" panose="020B0503020204020204" pitchFamily="34" charset="-122"/>
                <a:ea typeface="微软雅黑" panose="020B0503020204020204" pitchFamily="34" charset="-122"/>
              </a:rPr>
              <a:t>•</a:t>
            </a:r>
          </a:p>
          <a:p>
            <a:pPr eaLnBrk="1" hangingPunct="1">
              <a:lnSpc>
                <a:spcPts val="4600"/>
              </a:lnSpc>
              <a:buFont typeface="Arial" panose="020B0604020202020204" pitchFamily="34" charset="0"/>
            </a:pPr>
            <a:r>
              <a:rPr lang="en-US" altLang="zh-CN" sz="3200" dirty="0">
                <a:solidFill>
                  <a:srgbClr val="000000"/>
                </a:solidFill>
                <a:latin typeface="微软雅黑" panose="020B0503020204020204" pitchFamily="34" charset="-122"/>
                <a:ea typeface="微软雅黑" panose="020B0503020204020204" pitchFamily="34" charset="-122"/>
              </a:rPr>
              <a:t>•</a:t>
            </a:r>
          </a:p>
          <a:p>
            <a:pPr eaLnBrk="1" hangingPunct="1">
              <a:lnSpc>
                <a:spcPts val="4600"/>
              </a:lnSpc>
              <a:buFont typeface="Arial" panose="020B0604020202020204" pitchFamily="34" charset="0"/>
            </a:pPr>
            <a:r>
              <a:rPr lang="en-US" altLang="zh-CN" sz="3200" dirty="0">
                <a:solidFill>
                  <a:srgbClr val="000000"/>
                </a:solidFill>
                <a:latin typeface="微软雅黑" panose="020B0503020204020204" pitchFamily="34" charset="-122"/>
                <a:ea typeface="微软雅黑" panose="020B0503020204020204" pitchFamily="34" charset="-122"/>
              </a:rPr>
              <a:t>•</a:t>
            </a:r>
          </a:p>
        </p:txBody>
      </p:sp>
      <p:sp>
        <p:nvSpPr>
          <p:cNvPr id="3092" name="TextBox 1"/>
          <p:cNvSpPr txBox="1"/>
          <p:nvPr/>
        </p:nvSpPr>
        <p:spPr>
          <a:xfrm>
            <a:off x="901700" y="1625600"/>
            <a:ext cx="5212715" cy="2251075"/>
          </a:xfrm>
          <a:prstGeom prst="rect">
            <a:avLst/>
          </a:prstGeom>
          <a:noFill/>
          <a:ln w="9525">
            <a:noFill/>
          </a:ln>
        </p:spPr>
        <p:txBody>
          <a:bodyPr wrap="none" lIns="0" tIns="0" rIns="0">
            <a:spAutoFit/>
          </a:bodyPr>
          <a:lstStyle/>
          <a:p>
            <a:pPr eaLnBrk="1" hangingPunct="1">
              <a:lnSpc>
                <a:spcPts val="4200"/>
              </a:lnSpc>
              <a:buFont typeface="Arial" panose="020B0604020202020204" pitchFamily="34" charset="0"/>
            </a:pPr>
            <a:r>
              <a:rPr lang="en-US" altLang="zh-CN" sz="3200" dirty="0">
                <a:solidFill>
                  <a:srgbClr val="000000"/>
                </a:solidFill>
                <a:latin typeface="微软雅黑" panose="020B0503020204020204" pitchFamily="34" charset="-122"/>
                <a:ea typeface="微软雅黑" panose="020B0503020204020204" pitchFamily="34" charset="-122"/>
              </a:rPr>
              <a:t>1.</a:t>
            </a:r>
            <a:r>
              <a:rPr lang="zh-CN" altLang="en-US" sz="3200" dirty="0">
                <a:solidFill>
                  <a:srgbClr val="000000"/>
                </a:solidFill>
                <a:latin typeface="微软雅黑" panose="020B0503020204020204" pitchFamily="34" charset="-122"/>
                <a:ea typeface="微软雅黑" panose="020B0503020204020204" pitchFamily="34" charset="-122"/>
              </a:rPr>
              <a:t>有关博弈的一些定义和特征</a:t>
            </a:r>
          </a:p>
          <a:p>
            <a:pPr eaLnBrk="1" hangingPunct="1">
              <a:lnSpc>
                <a:spcPts val="4200"/>
              </a:lnSpc>
              <a:buFont typeface="Arial" panose="020B0604020202020204" pitchFamily="34" charset="0"/>
            </a:pPr>
            <a:r>
              <a:rPr lang="en-US" altLang="zh-CN" sz="3200" dirty="0">
                <a:solidFill>
                  <a:srgbClr val="000000"/>
                </a:solidFill>
                <a:latin typeface="微软雅黑" panose="020B0503020204020204" pitchFamily="34" charset="-122"/>
                <a:ea typeface="微软雅黑" panose="020B0503020204020204" pitchFamily="34" charset="-122"/>
              </a:rPr>
              <a:t>2.</a:t>
            </a:r>
            <a:r>
              <a:rPr lang="zh-CN" altLang="en-US" sz="3200" dirty="0">
                <a:solidFill>
                  <a:srgbClr val="000000"/>
                </a:solidFill>
                <a:latin typeface="微软雅黑" panose="020B0503020204020204" pitchFamily="34" charset="-122"/>
                <a:ea typeface="微软雅黑" panose="020B0503020204020204" pitchFamily="34" charset="-122"/>
              </a:rPr>
              <a:t>巴什博弈</a:t>
            </a:r>
          </a:p>
          <a:p>
            <a:pPr eaLnBrk="1" hangingPunct="1">
              <a:lnSpc>
                <a:spcPts val="4200"/>
              </a:lnSpc>
              <a:buFont typeface="Arial" panose="020B0604020202020204" pitchFamily="34" charset="0"/>
            </a:pPr>
            <a:r>
              <a:rPr lang="en-US" altLang="zh-CN" sz="3200" dirty="0">
                <a:solidFill>
                  <a:srgbClr val="000000"/>
                </a:solidFill>
                <a:latin typeface="微软雅黑" panose="020B0503020204020204" pitchFamily="34" charset="-122"/>
                <a:ea typeface="微软雅黑" panose="020B0503020204020204" pitchFamily="34" charset="-122"/>
              </a:rPr>
              <a:t>3.NIM</a:t>
            </a:r>
            <a:r>
              <a:rPr lang="zh-CN" altLang="en-US" sz="3200" dirty="0">
                <a:solidFill>
                  <a:srgbClr val="000000"/>
                </a:solidFill>
                <a:latin typeface="微软雅黑" panose="020B0503020204020204" pitchFamily="34" charset="-122"/>
                <a:ea typeface="微软雅黑" panose="020B0503020204020204" pitchFamily="34" charset="-122"/>
              </a:rPr>
              <a:t>博弈</a:t>
            </a:r>
          </a:p>
          <a:p>
            <a:pPr eaLnBrk="1" hangingPunct="1">
              <a:lnSpc>
                <a:spcPts val="4600"/>
              </a:lnSpc>
              <a:buFont typeface="Arial" panose="020B0604020202020204" pitchFamily="34" charset="0"/>
            </a:pPr>
            <a:r>
              <a:rPr lang="en-US" altLang="zh-CN" sz="3200" dirty="0">
                <a:solidFill>
                  <a:srgbClr val="000000"/>
                </a:solidFill>
                <a:latin typeface="微软雅黑" panose="020B0503020204020204" pitchFamily="34" charset="-122"/>
                <a:ea typeface="微软雅黑" panose="020B0503020204020204" pitchFamily="34" charset="-122"/>
              </a:rPr>
              <a:t>4.SG</a:t>
            </a:r>
            <a:r>
              <a:rPr lang="zh-CN" altLang="en-US" sz="3200" dirty="0">
                <a:solidFill>
                  <a:srgbClr val="000000"/>
                </a:solidFill>
                <a:latin typeface="微软雅黑" panose="020B0503020204020204" pitchFamily="34" charset="-122"/>
                <a:ea typeface="微软雅黑" panose="020B0503020204020204" pitchFamily="34" charset="-122"/>
              </a:rPr>
              <a:t>函数</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reeform 3"/>
          <p:cNvSpPr/>
          <p:nvPr/>
        </p:nvSpPr>
        <p:spPr>
          <a:xfrm>
            <a:off x="0" y="0"/>
            <a:ext cx="9144000" cy="6858000"/>
          </a:xfrm>
          <a:custGeom>
            <a:avLst/>
            <a:gdLst>
              <a:gd name="txL" fmla="*/ 0 w 9144000"/>
              <a:gd name="txT" fmla="*/ 0 h 6858000"/>
              <a:gd name="txR" fmla="*/ 9144000 w 9144000"/>
              <a:gd name="txB" fmla="*/ 6858000 h 6858000"/>
            </a:gdLst>
            <a:ahLst/>
            <a:cxnLst>
              <a:cxn ang="0">
                <a:pos x="0" y="6858000"/>
              </a:cxn>
              <a:cxn ang="0">
                <a:pos x="9144000" y="6858000"/>
              </a:cxn>
              <a:cxn ang="0">
                <a:pos x="9144000" y="0"/>
              </a:cxn>
              <a:cxn ang="0">
                <a:pos x="0" y="0"/>
              </a:cxn>
              <a:cxn ang="0">
                <a:pos x="0" y="6858000"/>
              </a:cxn>
            </a:cxnLst>
            <a:rect l="txL" t="txT" r="txR" b="txB"/>
            <a:pathLst>
              <a:path w="9144000" h="6858000">
                <a:moveTo>
                  <a:pt x="0" y="6858000"/>
                </a:moveTo>
                <a:lnTo>
                  <a:pt x="9144000" y="6858000"/>
                </a:lnTo>
                <a:lnTo>
                  <a:pt x="9144000" y="0"/>
                </a:lnTo>
                <a:lnTo>
                  <a:pt x="0" y="0"/>
                </a:lnTo>
                <a:lnTo>
                  <a:pt x="0" y="68580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1" name="Freeform 3"/>
          <p:cNvSpPr/>
          <p:nvPr/>
        </p:nvSpPr>
        <p:spPr>
          <a:xfrm>
            <a:off x="7658100" y="0"/>
            <a:ext cx="1104900" cy="6848475"/>
          </a:xfrm>
          <a:custGeom>
            <a:avLst/>
            <a:gdLst>
              <a:gd name="txL" fmla="*/ 0 w 1104900"/>
              <a:gd name="txT" fmla="*/ 0 h 6848474"/>
              <a:gd name="txR" fmla="*/ 1104900 w 1104900"/>
              <a:gd name="txB" fmla="*/ 6848474 h 6848474"/>
            </a:gdLst>
            <a:ahLst/>
            <a:cxnLst>
              <a:cxn ang="0">
                <a:pos x="495300" y="0"/>
              </a:cxn>
              <a:cxn ang="0">
                <a:pos x="838200" y="704850"/>
              </a:cxn>
              <a:cxn ang="0">
                <a:pos x="1104900" y="1524002"/>
              </a:cxn>
              <a:cxn ang="0">
                <a:pos x="676275" y="6848479"/>
              </a:cxn>
              <a:cxn ang="0">
                <a:pos x="171450" y="6848479"/>
              </a:cxn>
              <a:cxn ang="0">
                <a:pos x="1028700" y="1524002"/>
              </a:cxn>
              <a:cxn ang="0">
                <a:pos x="723900" y="685800"/>
              </a:cxn>
              <a:cxn ang="0">
                <a:pos x="0" y="0"/>
              </a:cxn>
              <a:cxn ang="0">
                <a:pos x="495300" y="0"/>
              </a:cxn>
            </a:cxnLst>
            <a:rect l="txL" t="txT" r="txR" b="txB"/>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2" name="Freeform 3"/>
          <p:cNvSpPr/>
          <p:nvPr/>
        </p:nvSpPr>
        <p:spPr>
          <a:xfrm>
            <a:off x="1066800" y="0"/>
            <a:ext cx="7543800" cy="6858000"/>
          </a:xfrm>
          <a:custGeom>
            <a:avLst/>
            <a:gdLst>
              <a:gd name="txL" fmla="*/ 0 w 7543800"/>
              <a:gd name="txT" fmla="*/ 0 h 6858000"/>
              <a:gd name="txR" fmla="*/ 7543800 w 7543800"/>
              <a:gd name="txB" fmla="*/ 6858000 h 6858000"/>
            </a:gdLst>
            <a:ahLst/>
            <a:cxnLst>
              <a:cxn ang="0">
                <a:pos x="0" y="0"/>
              </a:cxn>
              <a:cxn ang="0">
                <a:pos x="2438400" y="0"/>
              </a:cxn>
              <a:cxn ang="0">
                <a:pos x="7286624" y="714375"/>
              </a:cxn>
              <a:cxn ang="0">
                <a:pos x="7543800" y="1543050"/>
              </a:cxn>
              <a:cxn ang="0">
                <a:pos x="5715000" y="6858000"/>
              </a:cxn>
              <a:cxn ang="0">
                <a:pos x="5257801" y="6858000"/>
              </a:cxn>
              <a:cxn ang="0">
                <a:pos x="7480300" y="1577975"/>
              </a:cxn>
              <a:cxn ang="0">
                <a:pos x="7172324" y="831850"/>
              </a:cxn>
              <a:cxn ang="0">
                <a:pos x="0" y="0"/>
              </a:cxn>
            </a:cxnLst>
            <a:rect l="txL" t="txT" r="txR" b="txB"/>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3" name="Freeform 3"/>
          <p:cNvSpPr/>
          <p:nvPr/>
        </p:nvSpPr>
        <p:spPr>
          <a:xfrm>
            <a:off x="5486400" y="1657350"/>
            <a:ext cx="2990850" cy="5200650"/>
          </a:xfrm>
          <a:custGeom>
            <a:avLst/>
            <a:gdLst>
              <a:gd name="txL" fmla="*/ 0 w 2990850"/>
              <a:gd name="txT" fmla="*/ 0 h 5200650"/>
              <a:gd name="txR" fmla="*/ 2990850 w 2990850"/>
              <a:gd name="txB" fmla="*/ 5200650 h 5200650"/>
            </a:gdLst>
            <a:ahLst/>
            <a:cxnLst>
              <a:cxn ang="0">
                <a:pos x="609600" y="5200650"/>
              </a:cxn>
              <a:cxn ang="0">
                <a:pos x="2990850" y="0"/>
              </a:cxn>
              <a:cxn ang="0">
                <a:pos x="0" y="5200650"/>
              </a:cxn>
              <a:cxn ang="0">
                <a:pos x="609600" y="5200650"/>
              </a:cxn>
            </a:cxnLst>
            <a:rect l="txL" t="txT" r="txR" b="txB"/>
            <a:pathLst>
              <a:path w="2990850" h="5200650">
                <a:moveTo>
                  <a:pt x="609600" y="5200650"/>
                </a:moveTo>
                <a:lnTo>
                  <a:pt x="2990850" y="0"/>
                </a:lnTo>
                <a:lnTo>
                  <a:pt x="0" y="5200650"/>
                </a:lnTo>
                <a:lnTo>
                  <a:pt x="609600" y="5200650"/>
                </a:lnTo>
              </a:path>
            </a:pathLst>
          </a:custGeom>
          <a:solidFill>
            <a:srgbClr val="E0E0E0"/>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4" name="Freeform 3"/>
          <p:cNvSpPr/>
          <p:nvPr/>
        </p:nvSpPr>
        <p:spPr>
          <a:xfrm>
            <a:off x="3429000" y="0"/>
            <a:ext cx="5172075" cy="6858000"/>
          </a:xfrm>
          <a:custGeom>
            <a:avLst/>
            <a:gdLst>
              <a:gd name="txL" fmla="*/ 0 w 5172075"/>
              <a:gd name="txT" fmla="*/ 0 h 6858000"/>
              <a:gd name="txR" fmla="*/ 5172075 w 5172075"/>
              <a:gd name="txB" fmla="*/ 6858000 h 6858000"/>
            </a:gdLst>
            <a:ahLst/>
            <a:cxnLst>
              <a:cxn ang="0">
                <a:pos x="0" y="0"/>
              </a:cxn>
              <a:cxn ang="0">
                <a:pos x="4892675" y="753998"/>
              </a:cxn>
              <a:cxn ang="0">
                <a:pos x="5095875" y="1485900"/>
              </a:cxn>
              <a:cxn ang="0">
                <a:pos x="2743204" y="6858000"/>
              </a:cxn>
              <a:cxn ang="0">
                <a:pos x="2971804" y="6858000"/>
              </a:cxn>
              <a:cxn ang="0">
                <a:pos x="5172075" y="1447800"/>
              </a:cxn>
              <a:cxn ang="0">
                <a:pos x="4953003" y="685800"/>
              </a:cxn>
              <a:cxn ang="0">
                <a:pos x="2057402" y="0"/>
              </a:cxn>
              <a:cxn ang="0">
                <a:pos x="0" y="0"/>
              </a:cxn>
            </a:cxnLst>
            <a:rect l="txL" t="txT" r="txR" b="txB"/>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5" name="Freeform 3"/>
          <p:cNvSpPr/>
          <p:nvPr/>
        </p:nvSpPr>
        <p:spPr>
          <a:xfrm>
            <a:off x="5562600" y="0"/>
            <a:ext cx="3267075" cy="6858000"/>
          </a:xfrm>
          <a:custGeom>
            <a:avLst/>
            <a:gdLst>
              <a:gd name="txL" fmla="*/ 0 w 3267075"/>
              <a:gd name="txT" fmla="*/ 0 h 6858000"/>
              <a:gd name="txR" fmla="*/ 3267075 w 3267075"/>
              <a:gd name="txB" fmla="*/ 6858000 h 6858000"/>
            </a:gdLst>
            <a:ahLst/>
            <a:cxnLst>
              <a:cxn ang="0">
                <a:pos x="0" y="0"/>
              </a:cxn>
              <a:cxn ang="0">
                <a:pos x="1676402" y="0"/>
              </a:cxn>
              <a:cxn ang="0">
                <a:pos x="2943225" y="638175"/>
              </a:cxn>
              <a:cxn ang="0">
                <a:pos x="3267075" y="1543050"/>
              </a:cxn>
              <a:cxn ang="0">
                <a:pos x="2057402" y="6858000"/>
              </a:cxn>
              <a:cxn ang="0">
                <a:pos x="1143002" y="6858000"/>
              </a:cxn>
              <a:cxn ang="0">
                <a:pos x="3048001" y="1447800"/>
              </a:cxn>
              <a:cxn ang="0">
                <a:pos x="2819401" y="685800"/>
              </a:cxn>
              <a:cxn ang="0">
                <a:pos x="0" y="0"/>
              </a:cxn>
            </a:cxnLst>
            <a:rect l="txL" t="txT" r="txR" b="txB"/>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6" name="Freeform 3"/>
          <p:cNvSpPr/>
          <p:nvPr/>
        </p:nvSpPr>
        <p:spPr>
          <a:xfrm>
            <a:off x="6694488" y="1676400"/>
            <a:ext cx="1828800" cy="5181600"/>
          </a:xfrm>
          <a:custGeom>
            <a:avLst/>
            <a:gdLst>
              <a:gd name="txL" fmla="*/ 0 w 1828800"/>
              <a:gd name="txT" fmla="*/ 0 h 5181600"/>
              <a:gd name="txR" fmla="*/ 1828800 w 1828800"/>
              <a:gd name="txB" fmla="*/ 5181600 h 5181600"/>
            </a:gdLst>
            <a:ahLst/>
            <a:cxnLst>
              <a:cxn ang="0">
                <a:pos x="0" y="5181600"/>
              </a:cxn>
              <a:cxn ang="0">
                <a:pos x="1828800" y="0"/>
              </a:cxn>
              <a:cxn ang="0">
                <a:pos x="152400" y="5181600"/>
              </a:cxn>
              <a:cxn ang="0">
                <a:pos x="0" y="5181600"/>
              </a:cxn>
            </a:cxnLst>
            <a:rect l="txL" t="txT" r="txR" b="txB"/>
            <a:pathLst>
              <a:path w="1828800" h="5181600">
                <a:moveTo>
                  <a:pt x="0" y="5181600"/>
                </a:moveTo>
                <a:lnTo>
                  <a:pt x="1828800" y="0"/>
                </a:lnTo>
                <a:lnTo>
                  <a:pt x="152400" y="5181600"/>
                </a:lnTo>
                <a:lnTo>
                  <a:pt x="0" y="5181600"/>
                </a:lnTo>
              </a:path>
            </a:pathLst>
          </a:custGeom>
          <a:solidFill>
            <a:srgbClr val="F93D17"/>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7"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8" name="Freeform 3"/>
          <p:cNvSpPr/>
          <p:nvPr/>
        </p:nvSpPr>
        <p:spPr>
          <a:xfrm>
            <a:off x="136525" y="758825"/>
            <a:ext cx="8870950" cy="5956300"/>
          </a:xfrm>
          <a:custGeom>
            <a:avLst/>
            <a:gdLst>
              <a:gd name="txL" fmla="*/ 0 w 8870950"/>
              <a:gd name="txT" fmla="*/ 0 h 5956300"/>
              <a:gd name="txR" fmla="*/ 8870950 w 8870950"/>
              <a:gd name="txB" fmla="*/ 5956300 h 5956300"/>
            </a:gdLst>
            <a:ahLst/>
            <a:cxnLst>
              <a:cxn ang="0">
                <a:pos x="6350" y="5949948"/>
              </a:cxn>
              <a:cxn ang="0">
                <a:pos x="8864606" y="5949948"/>
              </a:cxn>
              <a:cxn ang="0">
                <a:pos x="8864606" y="6350"/>
              </a:cxn>
              <a:cxn ang="0">
                <a:pos x="6350" y="6350"/>
              </a:cxn>
              <a:cxn ang="0">
                <a:pos x="6350" y="5949948"/>
              </a:cxn>
            </a:cxnLst>
            <a:rect l="txL" t="txT" r="txR" b="txB"/>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cap="flat" cmpd="sng">
            <a:solidFill>
              <a:srgbClr val="000000"/>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9"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80" name="Freeform 3"/>
          <p:cNvSpPr/>
          <p:nvPr/>
        </p:nvSpPr>
        <p:spPr>
          <a:xfrm>
            <a:off x="136525" y="758825"/>
            <a:ext cx="8870950" cy="5956300"/>
          </a:xfrm>
          <a:custGeom>
            <a:avLst/>
            <a:gdLst>
              <a:gd name="txL" fmla="*/ 0 w 8870950"/>
              <a:gd name="txT" fmla="*/ 0 h 5956300"/>
              <a:gd name="txR" fmla="*/ 8870950 w 8870950"/>
              <a:gd name="txB" fmla="*/ 5956300 h 5956300"/>
            </a:gdLst>
            <a:ahLst/>
            <a:cxnLst>
              <a:cxn ang="0">
                <a:pos x="6350" y="5949948"/>
              </a:cxn>
              <a:cxn ang="0">
                <a:pos x="8864606" y="5949948"/>
              </a:cxn>
              <a:cxn ang="0">
                <a:pos x="8864606" y="6350"/>
              </a:cxn>
              <a:cxn ang="0">
                <a:pos x="6350" y="6350"/>
              </a:cxn>
              <a:cxn ang="0">
                <a:pos x="6350" y="5949948"/>
              </a:cxn>
            </a:cxnLst>
            <a:rect l="txL" t="txT" r="txR" b="txB"/>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cap="flat" cmpd="sng">
            <a:solidFill>
              <a:srgbClr val="808080"/>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81" name="Freeform 3"/>
          <p:cNvSpPr/>
          <p:nvPr/>
        </p:nvSpPr>
        <p:spPr>
          <a:xfrm>
            <a:off x="381000" y="676275"/>
            <a:ext cx="6248400" cy="152400"/>
          </a:xfrm>
          <a:custGeom>
            <a:avLst/>
            <a:gdLst>
              <a:gd name="txL" fmla="*/ 0 w 6248400"/>
              <a:gd name="txT" fmla="*/ 0 h 152400"/>
              <a:gd name="txR" fmla="*/ 6248400 w 6248400"/>
              <a:gd name="txB" fmla="*/ 152400 h 152400"/>
            </a:gdLst>
            <a:ahLst/>
            <a:cxnLst>
              <a:cxn ang="0">
                <a:pos x="0" y="152400"/>
              </a:cxn>
              <a:cxn ang="0">
                <a:pos x="6248400" y="152400"/>
              </a:cxn>
              <a:cxn ang="0">
                <a:pos x="6248400" y="0"/>
              </a:cxn>
              <a:cxn ang="0">
                <a:pos x="0" y="0"/>
              </a:cxn>
              <a:cxn ang="0">
                <a:pos x="0" y="152400"/>
              </a:cxn>
            </a:cxnLst>
            <a:rect l="txL" t="txT" r="txR" b="txB"/>
            <a:pathLst>
              <a:path w="6248400" h="152400">
                <a:moveTo>
                  <a:pt x="0" y="152400"/>
                </a:moveTo>
                <a:lnTo>
                  <a:pt x="6248400" y="152400"/>
                </a:lnTo>
                <a:lnTo>
                  <a:pt x="6248400" y="0"/>
                </a:lnTo>
                <a:lnTo>
                  <a:pt x="0" y="0"/>
                </a:lnTo>
                <a:lnTo>
                  <a:pt x="0" y="1524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pic>
        <p:nvPicPr>
          <p:cNvPr id="7182" name="Picture 3"/>
          <p:cNvPicPr>
            <a:picLocks noChangeAspect="1"/>
          </p:cNvPicPr>
          <p:nvPr/>
        </p:nvPicPr>
        <p:blipFill>
          <a:blip r:embed="rId2"/>
          <a:stretch>
            <a:fillRect/>
          </a:stretch>
        </p:blipFill>
        <p:spPr>
          <a:xfrm>
            <a:off x="482600" y="571500"/>
            <a:ext cx="406400" cy="393700"/>
          </a:xfrm>
          <a:prstGeom prst="rect">
            <a:avLst/>
          </a:prstGeom>
          <a:noFill/>
          <a:ln w="9525">
            <a:noFill/>
          </a:ln>
        </p:spPr>
      </p:pic>
      <p:pic>
        <p:nvPicPr>
          <p:cNvPr id="7183" name="Picture 3"/>
          <p:cNvPicPr>
            <a:picLocks noChangeAspect="1"/>
          </p:cNvPicPr>
          <p:nvPr/>
        </p:nvPicPr>
        <p:blipFill>
          <a:blip r:embed="rId3"/>
          <a:stretch>
            <a:fillRect/>
          </a:stretch>
        </p:blipFill>
        <p:spPr>
          <a:xfrm>
            <a:off x="8369300" y="0"/>
            <a:ext cx="774700" cy="1143000"/>
          </a:xfrm>
          <a:prstGeom prst="rect">
            <a:avLst/>
          </a:prstGeom>
          <a:noFill/>
          <a:ln w="9525">
            <a:noFill/>
          </a:ln>
        </p:spPr>
      </p:pic>
      <p:pic>
        <p:nvPicPr>
          <p:cNvPr id="7184" name="Picture 3"/>
          <p:cNvPicPr>
            <a:picLocks noChangeAspect="1"/>
          </p:cNvPicPr>
          <p:nvPr/>
        </p:nvPicPr>
        <p:blipFill>
          <a:blip r:embed="rId4"/>
          <a:stretch>
            <a:fillRect/>
          </a:stretch>
        </p:blipFill>
        <p:spPr>
          <a:xfrm>
            <a:off x="5422900" y="6019800"/>
            <a:ext cx="2273300" cy="685800"/>
          </a:xfrm>
          <a:prstGeom prst="rect">
            <a:avLst/>
          </a:prstGeom>
          <a:noFill/>
          <a:ln w="9525">
            <a:noFill/>
          </a:ln>
        </p:spPr>
      </p:pic>
      <p:pic>
        <p:nvPicPr>
          <p:cNvPr id="7185" name="Picture 3"/>
          <p:cNvPicPr>
            <a:picLocks noChangeAspect="1"/>
          </p:cNvPicPr>
          <p:nvPr/>
        </p:nvPicPr>
        <p:blipFill>
          <a:blip r:embed="rId5"/>
          <a:stretch>
            <a:fillRect/>
          </a:stretch>
        </p:blipFill>
        <p:spPr>
          <a:xfrm>
            <a:off x="7708900" y="5651500"/>
            <a:ext cx="1257300" cy="952500"/>
          </a:xfrm>
          <a:prstGeom prst="rect">
            <a:avLst/>
          </a:prstGeom>
          <a:noFill/>
          <a:ln w="9525">
            <a:noFill/>
          </a:ln>
        </p:spPr>
      </p:pic>
      <p:sp>
        <p:nvSpPr>
          <p:cNvPr id="7186" name="TextBox 1"/>
          <p:cNvSpPr txBox="1"/>
          <p:nvPr/>
        </p:nvSpPr>
        <p:spPr>
          <a:xfrm>
            <a:off x="8953500" y="88900"/>
            <a:ext cx="88900" cy="152400"/>
          </a:xfrm>
          <a:prstGeom prst="rect">
            <a:avLst/>
          </a:prstGeom>
          <a:noFill/>
          <a:ln w="9525">
            <a:noFill/>
          </a:ln>
        </p:spPr>
        <p:txBody>
          <a:bodyPr wrap="none" lIns="0" tIns="0" rIns="0">
            <a:spAutoFit/>
          </a:bodyPr>
          <a:lstStyle/>
          <a:p>
            <a:pPr marL="0" marR="0" lvl="0" indent="0" algn="l" defTabSz="914400" eaLnBrk="1" fontAlgn="base" latinLnBrk="0" hangingPunct="1">
              <a:lnSpc>
                <a:spcPts val="1200"/>
              </a:lnSpc>
              <a:spcBef>
                <a:spcPct val="0"/>
              </a:spcBef>
              <a:spcAft>
                <a:spcPct val="0"/>
              </a:spcAft>
              <a:buClrTx/>
              <a:buSzTx/>
              <a:buFont typeface="Arial" panose="020B0604020202020204" pitchFamily="34" charset="0"/>
              <a:buNone/>
              <a:tabLst/>
              <a:defRPr/>
            </a:pPr>
            <a:r>
              <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rPr>
              <a:t>7</a:t>
            </a:r>
          </a:p>
        </p:txBody>
      </p:sp>
      <p:sp>
        <p:nvSpPr>
          <p:cNvPr id="7187" name="TextBox 1"/>
          <p:cNvSpPr txBox="1"/>
          <p:nvPr/>
        </p:nvSpPr>
        <p:spPr>
          <a:xfrm>
            <a:off x="1060450" y="509905"/>
            <a:ext cx="1410970" cy="609600"/>
          </a:xfrm>
          <a:prstGeom prst="rect">
            <a:avLst/>
          </a:prstGeom>
          <a:noFill/>
          <a:ln w="9525">
            <a:noFill/>
          </a:ln>
        </p:spPr>
        <p:txBody>
          <a:bodyPr wrap="none" lIns="0" tIns="0" rIns="0">
            <a:spAutoFit/>
          </a:bodyPr>
          <a:lstStyle/>
          <a:p>
            <a:pPr marL="0" marR="0" lvl="0" indent="0" algn="l" defTabSz="914400" eaLnBrk="1" fontAlgn="base" latinLnBrk="0" hangingPunct="1">
              <a:lnSpc>
                <a:spcPts val="4400"/>
              </a:lnSpc>
              <a:spcBef>
                <a:spcPct val="0"/>
              </a:spcBef>
              <a:spcAft>
                <a:spcPct val="0"/>
              </a:spcAft>
              <a:buClrTx/>
              <a:buSzTx/>
              <a:buFont typeface="Arial" panose="020B0604020202020204" pitchFamily="34" charset="0"/>
              <a:buNone/>
              <a:tabLst/>
              <a:defRPr/>
            </a:pPr>
            <a:r>
              <a:rPr kumimoji="0" lang="en-US" altLang="zh-CN" sz="33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SG</a:t>
            </a:r>
            <a:r>
              <a:rPr kumimoji="0" lang="zh-CN" altLang="en-US" sz="33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函数</a:t>
            </a:r>
          </a:p>
        </p:txBody>
      </p:sp>
      <p:sp>
        <p:nvSpPr>
          <p:cNvPr id="3" name="文本框 2"/>
          <p:cNvSpPr txBox="1"/>
          <p:nvPr/>
        </p:nvSpPr>
        <p:spPr>
          <a:xfrm>
            <a:off x="786765" y="1473835"/>
            <a:ext cx="7084060" cy="3693319"/>
          </a:xfrm>
          <a:prstGeom prst="rect">
            <a:avLst/>
          </a:prstGeom>
          <a:noFill/>
        </p:spPr>
        <p:txBody>
          <a:bodyPr wrap="square" rtlCol="0">
            <a:spAutoFit/>
          </a:bodyP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sym typeface="+mn-ea"/>
            </a:endParaRPr>
          </a:p>
          <a:p>
            <a:pPr marL="0" marR="0" lvl="0" indent="0" algn="l" defTabSz="914400" eaLnBrk="0" fontAlgn="base" latinLnBrk="1"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应用：</a:t>
            </a: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a:p>
            <a:pPr marL="0" marR="0" lvl="0" indent="0" algn="l" defTabSz="914400" eaLnBrk="0" fontAlgn="base" latinLnBrk="1" hangingPunct="0">
              <a:lnSpc>
                <a:spcPct val="100000"/>
              </a:lnSpc>
              <a:spcBef>
                <a:spcPct val="0"/>
              </a:spcBef>
              <a:spcAft>
                <a:spcPct val="0"/>
              </a:spcAft>
              <a:buClrTx/>
              <a:buSzTx/>
              <a:buFontTx/>
              <a:buNone/>
              <a:tabLst/>
              <a:defRPr/>
            </a:pPr>
            <a:endParaRPr lang="en-US" altLang="zh-CN">
              <a:solidFill>
                <a:srgbClr val="000000"/>
              </a:solidFill>
            </a:endParaRPr>
          </a:p>
          <a:p>
            <a:pPr marL="0" marR="0" lvl="0" indent="0" algn="l" defTabSz="914400" eaLnBrk="0" fontAlgn="base" latinLnBrk="1"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a:p>
            <a:pPr marL="0" marR="0" lvl="0" indent="0" algn="l" defTabSz="914400" eaLnBrk="0" fontAlgn="base" latinLnBrk="1"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a:t>
            </a:r>
            <a:r>
              <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1</a:t>
            </a:r>
            <a:r>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）可选步数为</a:t>
            </a:r>
            <a:r>
              <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1-m</a:t>
            </a:r>
            <a:r>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的连续整数，直接取模即可，</a:t>
            </a:r>
            <a:r>
              <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SG(x) = x % (m+1); </a:t>
            </a:r>
          </a:p>
          <a:p>
            <a:pPr marL="0" marR="0" lvl="0" indent="0" algn="l" defTabSz="914400" eaLnBrk="0" fontAlgn="base" latinLnBrk="1"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a:p>
            <a:pPr marL="0" marR="0" lvl="0" indent="0" algn="l" defTabSz="914400" eaLnBrk="0" fontAlgn="base" latinLnBrk="1"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a:t>
            </a:r>
            <a:r>
              <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2</a:t>
            </a:r>
            <a:r>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）可选步数为任意步，</a:t>
            </a:r>
            <a:r>
              <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SG(x) = x; </a:t>
            </a:r>
          </a:p>
          <a:p>
            <a:pPr marL="0" marR="0" lvl="0" indent="0" algn="l" defTabSz="914400" eaLnBrk="0" fontAlgn="base" latinLnBrk="1" hangingPunct="0">
              <a:lnSpc>
                <a:spcPct val="100000"/>
              </a:lnSpc>
              <a:spcBef>
                <a:spcPct val="0"/>
              </a:spcBef>
              <a:spcAft>
                <a:spcPct val="0"/>
              </a:spcAft>
              <a:buClrTx/>
              <a:buSzTx/>
              <a:buFontTx/>
              <a:buNone/>
              <a:tabLst/>
              <a:defRPr/>
            </a:pPr>
            <a:endParaRPr lang="en-US" altLang="zh-CN">
              <a:solidFill>
                <a:srgbClr val="000000"/>
              </a:solidFill>
            </a:endParaRPr>
          </a:p>
          <a:p>
            <a:pPr marL="0" marR="0" lvl="0" indent="0" algn="l" defTabSz="914400" eaLnBrk="0" fontAlgn="base" latinLnBrk="1"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a:p>
            <a:pPr marL="0" marR="0" lvl="0" indent="0" algn="l" defTabSz="914400" eaLnBrk="0" fontAlgn="base" latinLnBrk="1"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a:t>
            </a:r>
            <a:r>
              <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3</a:t>
            </a:r>
            <a:r>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）可选步数为一系列不连续的数，用</a:t>
            </a:r>
            <a:r>
              <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mex(</a:t>
            </a:r>
            <a:r>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计算每个节点的值</a:t>
            </a:r>
            <a:r>
              <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 </a:t>
            </a: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a:p>
            <a:pPr marL="0" marR="0" lvl="0" indent="0" algn="l"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r>
            <a:b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rPr>
            </a:b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346852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reeform 3"/>
          <p:cNvSpPr/>
          <p:nvPr/>
        </p:nvSpPr>
        <p:spPr>
          <a:xfrm>
            <a:off x="0" y="0"/>
            <a:ext cx="9144000" cy="6858000"/>
          </a:xfrm>
          <a:custGeom>
            <a:avLst/>
            <a:gdLst>
              <a:gd name="txL" fmla="*/ 0 w 9144000"/>
              <a:gd name="txT" fmla="*/ 0 h 6858000"/>
              <a:gd name="txR" fmla="*/ 9144000 w 9144000"/>
              <a:gd name="txB" fmla="*/ 6858000 h 6858000"/>
            </a:gdLst>
            <a:ahLst/>
            <a:cxnLst>
              <a:cxn ang="0">
                <a:pos x="0" y="6858000"/>
              </a:cxn>
              <a:cxn ang="0">
                <a:pos x="9144000" y="6858000"/>
              </a:cxn>
              <a:cxn ang="0">
                <a:pos x="9144000" y="0"/>
              </a:cxn>
              <a:cxn ang="0">
                <a:pos x="0" y="0"/>
              </a:cxn>
              <a:cxn ang="0">
                <a:pos x="0" y="6858000"/>
              </a:cxn>
            </a:cxnLst>
            <a:rect l="txL" t="txT" r="txR" b="txB"/>
            <a:pathLst>
              <a:path w="9144000" h="6858000">
                <a:moveTo>
                  <a:pt x="0" y="6858000"/>
                </a:moveTo>
                <a:lnTo>
                  <a:pt x="9144000" y="6858000"/>
                </a:lnTo>
                <a:lnTo>
                  <a:pt x="9144000" y="0"/>
                </a:lnTo>
                <a:lnTo>
                  <a:pt x="0" y="0"/>
                </a:lnTo>
                <a:lnTo>
                  <a:pt x="0" y="68580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1" name="Freeform 3"/>
          <p:cNvSpPr/>
          <p:nvPr/>
        </p:nvSpPr>
        <p:spPr>
          <a:xfrm>
            <a:off x="7658100" y="0"/>
            <a:ext cx="1104900" cy="6848475"/>
          </a:xfrm>
          <a:custGeom>
            <a:avLst/>
            <a:gdLst>
              <a:gd name="txL" fmla="*/ 0 w 1104900"/>
              <a:gd name="txT" fmla="*/ 0 h 6848474"/>
              <a:gd name="txR" fmla="*/ 1104900 w 1104900"/>
              <a:gd name="txB" fmla="*/ 6848474 h 6848474"/>
            </a:gdLst>
            <a:ahLst/>
            <a:cxnLst>
              <a:cxn ang="0">
                <a:pos x="495300" y="0"/>
              </a:cxn>
              <a:cxn ang="0">
                <a:pos x="838200" y="704850"/>
              </a:cxn>
              <a:cxn ang="0">
                <a:pos x="1104900" y="1524002"/>
              </a:cxn>
              <a:cxn ang="0">
                <a:pos x="676275" y="6848479"/>
              </a:cxn>
              <a:cxn ang="0">
                <a:pos x="171450" y="6848479"/>
              </a:cxn>
              <a:cxn ang="0">
                <a:pos x="1028700" y="1524002"/>
              </a:cxn>
              <a:cxn ang="0">
                <a:pos x="723900" y="685800"/>
              </a:cxn>
              <a:cxn ang="0">
                <a:pos x="0" y="0"/>
              </a:cxn>
              <a:cxn ang="0">
                <a:pos x="495300" y="0"/>
              </a:cxn>
            </a:cxnLst>
            <a:rect l="txL" t="txT" r="txR" b="txB"/>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2" name="Freeform 3"/>
          <p:cNvSpPr/>
          <p:nvPr/>
        </p:nvSpPr>
        <p:spPr>
          <a:xfrm>
            <a:off x="1066800" y="0"/>
            <a:ext cx="7543800" cy="6858000"/>
          </a:xfrm>
          <a:custGeom>
            <a:avLst/>
            <a:gdLst>
              <a:gd name="txL" fmla="*/ 0 w 7543800"/>
              <a:gd name="txT" fmla="*/ 0 h 6858000"/>
              <a:gd name="txR" fmla="*/ 7543800 w 7543800"/>
              <a:gd name="txB" fmla="*/ 6858000 h 6858000"/>
            </a:gdLst>
            <a:ahLst/>
            <a:cxnLst>
              <a:cxn ang="0">
                <a:pos x="0" y="0"/>
              </a:cxn>
              <a:cxn ang="0">
                <a:pos x="2438400" y="0"/>
              </a:cxn>
              <a:cxn ang="0">
                <a:pos x="7286624" y="714375"/>
              </a:cxn>
              <a:cxn ang="0">
                <a:pos x="7543800" y="1543050"/>
              </a:cxn>
              <a:cxn ang="0">
                <a:pos x="5715000" y="6858000"/>
              </a:cxn>
              <a:cxn ang="0">
                <a:pos x="5257801" y="6858000"/>
              </a:cxn>
              <a:cxn ang="0">
                <a:pos x="7480300" y="1577975"/>
              </a:cxn>
              <a:cxn ang="0">
                <a:pos x="7172324" y="831850"/>
              </a:cxn>
              <a:cxn ang="0">
                <a:pos x="0" y="0"/>
              </a:cxn>
            </a:cxnLst>
            <a:rect l="txL" t="txT" r="txR" b="txB"/>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3" name="Freeform 3"/>
          <p:cNvSpPr/>
          <p:nvPr/>
        </p:nvSpPr>
        <p:spPr>
          <a:xfrm>
            <a:off x="5486400" y="1657350"/>
            <a:ext cx="2990850" cy="5200650"/>
          </a:xfrm>
          <a:custGeom>
            <a:avLst/>
            <a:gdLst>
              <a:gd name="txL" fmla="*/ 0 w 2990850"/>
              <a:gd name="txT" fmla="*/ 0 h 5200650"/>
              <a:gd name="txR" fmla="*/ 2990850 w 2990850"/>
              <a:gd name="txB" fmla="*/ 5200650 h 5200650"/>
            </a:gdLst>
            <a:ahLst/>
            <a:cxnLst>
              <a:cxn ang="0">
                <a:pos x="609600" y="5200650"/>
              </a:cxn>
              <a:cxn ang="0">
                <a:pos x="2990850" y="0"/>
              </a:cxn>
              <a:cxn ang="0">
                <a:pos x="0" y="5200650"/>
              </a:cxn>
              <a:cxn ang="0">
                <a:pos x="609600" y="5200650"/>
              </a:cxn>
            </a:cxnLst>
            <a:rect l="txL" t="txT" r="txR" b="txB"/>
            <a:pathLst>
              <a:path w="2990850" h="5200650">
                <a:moveTo>
                  <a:pt x="609600" y="5200650"/>
                </a:moveTo>
                <a:lnTo>
                  <a:pt x="2990850" y="0"/>
                </a:lnTo>
                <a:lnTo>
                  <a:pt x="0" y="5200650"/>
                </a:lnTo>
                <a:lnTo>
                  <a:pt x="609600" y="5200650"/>
                </a:lnTo>
              </a:path>
            </a:pathLst>
          </a:custGeom>
          <a:solidFill>
            <a:srgbClr val="E0E0E0"/>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4" name="Freeform 3"/>
          <p:cNvSpPr/>
          <p:nvPr/>
        </p:nvSpPr>
        <p:spPr>
          <a:xfrm>
            <a:off x="3429000" y="0"/>
            <a:ext cx="5172075" cy="6858000"/>
          </a:xfrm>
          <a:custGeom>
            <a:avLst/>
            <a:gdLst>
              <a:gd name="txL" fmla="*/ 0 w 5172075"/>
              <a:gd name="txT" fmla="*/ 0 h 6858000"/>
              <a:gd name="txR" fmla="*/ 5172075 w 5172075"/>
              <a:gd name="txB" fmla="*/ 6858000 h 6858000"/>
            </a:gdLst>
            <a:ahLst/>
            <a:cxnLst>
              <a:cxn ang="0">
                <a:pos x="0" y="0"/>
              </a:cxn>
              <a:cxn ang="0">
                <a:pos x="4892675" y="753998"/>
              </a:cxn>
              <a:cxn ang="0">
                <a:pos x="5095875" y="1485900"/>
              </a:cxn>
              <a:cxn ang="0">
                <a:pos x="2743204" y="6858000"/>
              </a:cxn>
              <a:cxn ang="0">
                <a:pos x="2971804" y="6858000"/>
              </a:cxn>
              <a:cxn ang="0">
                <a:pos x="5172075" y="1447800"/>
              </a:cxn>
              <a:cxn ang="0">
                <a:pos x="4953003" y="685800"/>
              </a:cxn>
              <a:cxn ang="0">
                <a:pos x="2057402" y="0"/>
              </a:cxn>
              <a:cxn ang="0">
                <a:pos x="0" y="0"/>
              </a:cxn>
            </a:cxnLst>
            <a:rect l="txL" t="txT" r="txR" b="txB"/>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5" name="Freeform 3"/>
          <p:cNvSpPr/>
          <p:nvPr/>
        </p:nvSpPr>
        <p:spPr>
          <a:xfrm>
            <a:off x="5562600" y="0"/>
            <a:ext cx="3267075" cy="6858000"/>
          </a:xfrm>
          <a:custGeom>
            <a:avLst/>
            <a:gdLst>
              <a:gd name="txL" fmla="*/ 0 w 3267075"/>
              <a:gd name="txT" fmla="*/ 0 h 6858000"/>
              <a:gd name="txR" fmla="*/ 3267075 w 3267075"/>
              <a:gd name="txB" fmla="*/ 6858000 h 6858000"/>
            </a:gdLst>
            <a:ahLst/>
            <a:cxnLst>
              <a:cxn ang="0">
                <a:pos x="0" y="0"/>
              </a:cxn>
              <a:cxn ang="0">
                <a:pos x="1676402" y="0"/>
              </a:cxn>
              <a:cxn ang="0">
                <a:pos x="2943225" y="638175"/>
              </a:cxn>
              <a:cxn ang="0">
                <a:pos x="3267075" y="1543050"/>
              </a:cxn>
              <a:cxn ang="0">
                <a:pos x="2057402" y="6858000"/>
              </a:cxn>
              <a:cxn ang="0">
                <a:pos x="1143002" y="6858000"/>
              </a:cxn>
              <a:cxn ang="0">
                <a:pos x="3048001" y="1447800"/>
              </a:cxn>
              <a:cxn ang="0">
                <a:pos x="2819401" y="685800"/>
              </a:cxn>
              <a:cxn ang="0">
                <a:pos x="0" y="0"/>
              </a:cxn>
            </a:cxnLst>
            <a:rect l="txL" t="txT" r="txR" b="txB"/>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6" name="Freeform 3"/>
          <p:cNvSpPr/>
          <p:nvPr/>
        </p:nvSpPr>
        <p:spPr>
          <a:xfrm>
            <a:off x="6694488" y="1676400"/>
            <a:ext cx="1828800" cy="5181600"/>
          </a:xfrm>
          <a:custGeom>
            <a:avLst/>
            <a:gdLst>
              <a:gd name="txL" fmla="*/ 0 w 1828800"/>
              <a:gd name="txT" fmla="*/ 0 h 5181600"/>
              <a:gd name="txR" fmla="*/ 1828800 w 1828800"/>
              <a:gd name="txB" fmla="*/ 5181600 h 5181600"/>
            </a:gdLst>
            <a:ahLst/>
            <a:cxnLst>
              <a:cxn ang="0">
                <a:pos x="0" y="5181600"/>
              </a:cxn>
              <a:cxn ang="0">
                <a:pos x="1828800" y="0"/>
              </a:cxn>
              <a:cxn ang="0">
                <a:pos x="152400" y="5181600"/>
              </a:cxn>
              <a:cxn ang="0">
                <a:pos x="0" y="5181600"/>
              </a:cxn>
            </a:cxnLst>
            <a:rect l="txL" t="txT" r="txR" b="txB"/>
            <a:pathLst>
              <a:path w="1828800" h="5181600">
                <a:moveTo>
                  <a:pt x="0" y="5181600"/>
                </a:moveTo>
                <a:lnTo>
                  <a:pt x="1828800" y="0"/>
                </a:lnTo>
                <a:lnTo>
                  <a:pt x="152400" y="5181600"/>
                </a:lnTo>
                <a:lnTo>
                  <a:pt x="0" y="5181600"/>
                </a:lnTo>
              </a:path>
            </a:pathLst>
          </a:custGeom>
          <a:solidFill>
            <a:srgbClr val="F93D17"/>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7"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8" name="Freeform 3"/>
          <p:cNvSpPr/>
          <p:nvPr/>
        </p:nvSpPr>
        <p:spPr>
          <a:xfrm>
            <a:off x="136525" y="758825"/>
            <a:ext cx="8870950" cy="5956300"/>
          </a:xfrm>
          <a:custGeom>
            <a:avLst/>
            <a:gdLst>
              <a:gd name="txL" fmla="*/ 0 w 8870950"/>
              <a:gd name="txT" fmla="*/ 0 h 5956300"/>
              <a:gd name="txR" fmla="*/ 8870950 w 8870950"/>
              <a:gd name="txB" fmla="*/ 5956300 h 5956300"/>
            </a:gdLst>
            <a:ahLst/>
            <a:cxnLst>
              <a:cxn ang="0">
                <a:pos x="6350" y="5949948"/>
              </a:cxn>
              <a:cxn ang="0">
                <a:pos x="8864606" y="5949948"/>
              </a:cxn>
              <a:cxn ang="0">
                <a:pos x="8864606" y="6350"/>
              </a:cxn>
              <a:cxn ang="0">
                <a:pos x="6350" y="6350"/>
              </a:cxn>
              <a:cxn ang="0">
                <a:pos x="6350" y="5949948"/>
              </a:cxn>
            </a:cxnLst>
            <a:rect l="txL" t="txT" r="txR" b="txB"/>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cap="flat" cmpd="sng">
            <a:solidFill>
              <a:srgbClr val="000000"/>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9"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80" name="Freeform 3"/>
          <p:cNvSpPr/>
          <p:nvPr/>
        </p:nvSpPr>
        <p:spPr>
          <a:xfrm>
            <a:off x="-41275" y="741045"/>
            <a:ext cx="8870950" cy="5956300"/>
          </a:xfrm>
          <a:custGeom>
            <a:avLst/>
            <a:gdLst>
              <a:gd name="txL" fmla="*/ 0 w 8870950"/>
              <a:gd name="txT" fmla="*/ 0 h 5956300"/>
              <a:gd name="txR" fmla="*/ 8870950 w 8870950"/>
              <a:gd name="txB" fmla="*/ 5956300 h 5956300"/>
            </a:gdLst>
            <a:ahLst/>
            <a:cxnLst>
              <a:cxn ang="0">
                <a:pos x="6350" y="5949948"/>
              </a:cxn>
              <a:cxn ang="0">
                <a:pos x="8864606" y="5949948"/>
              </a:cxn>
              <a:cxn ang="0">
                <a:pos x="8864606" y="6350"/>
              </a:cxn>
              <a:cxn ang="0">
                <a:pos x="6350" y="6350"/>
              </a:cxn>
              <a:cxn ang="0">
                <a:pos x="6350" y="5949948"/>
              </a:cxn>
            </a:cxnLst>
            <a:rect l="txL" t="txT" r="txR" b="txB"/>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cap="flat" cmpd="sng">
            <a:solidFill>
              <a:srgbClr val="808080"/>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81" name="Freeform 3"/>
          <p:cNvSpPr/>
          <p:nvPr/>
        </p:nvSpPr>
        <p:spPr>
          <a:xfrm>
            <a:off x="381000" y="676275"/>
            <a:ext cx="6248400" cy="152400"/>
          </a:xfrm>
          <a:custGeom>
            <a:avLst/>
            <a:gdLst>
              <a:gd name="txL" fmla="*/ 0 w 6248400"/>
              <a:gd name="txT" fmla="*/ 0 h 152400"/>
              <a:gd name="txR" fmla="*/ 6248400 w 6248400"/>
              <a:gd name="txB" fmla="*/ 152400 h 152400"/>
            </a:gdLst>
            <a:ahLst/>
            <a:cxnLst>
              <a:cxn ang="0">
                <a:pos x="0" y="152400"/>
              </a:cxn>
              <a:cxn ang="0">
                <a:pos x="6248400" y="152400"/>
              </a:cxn>
              <a:cxn ang="0">
                <a:pos x="6248400" y="0"/>
              </a:cxn>
              <a:cxn ang="0">
                <a:pos x="0" y="0"/>
              </a:cxn>
              <a:cxn ang="0">
                <a:pos x="0" y="152400"/>
              </a:cxn>
            </a:cxnLst>
            <a:rect l="txL" t="txT" r="txR" b="txB"/>
            <a:pathLst>
              <a:path w="6248400" h="152400">
                <a:moveTo>
                  <a:pt x="0" y="152400"/>
                </a:moveTo>
                <a:lnTo>
                  <a:pt x="6248400" y="152400"/>
                </a:lnTo>
                <a:lnTo>
                  <a:pt x="6248400" y="0"/>
                </a:lnTo>
                <a:lnTo>
                  <a:pt x="0" y="0"/>
                </a:lnTo>
                <a:lnTo>
                  <a:pt x="0" y="1524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pic>
        <p:nvPicPr>
          <p:cNvPr id="7182" name="Picture 3"/>
          <p:cNvPicPr>
            <a:picLocks noChangeAspect="1"/>
          </p:cNvPicPr>
          <p:nvPr/>
        </p:nvPicPr>
        <p:blipFill>
          <a:blip r:embed="rId2"/>
          <a:stretch>
            <a:fillRect/>
          </a:stretch>
        </p:blipFill>
        <p:spPr>
          <a:xfrm>
            <a:off x="482600" y="571500"/>
            <a:ext cx="406400" cy="393700"/>
          </a:xfrm>
          <a:prstGeom prst="rect">
            <a:avLst/>
          </a:prstGeom>
          <a:noFill/>
          <a:ln w="9525">
            <a:noFill/>
          </a:ln>
        </p:spPr>
      </p:pic>
      <p:pic>
        <p:nvPicPr>
          <p:cNvPr id="7183" name="Picture 3"/>
          <p:cNvPicPr>
            <a:picLocks noChangeAspect="1"/>
          </p:cNvPicPr>
          <p:nvPr/>
        </p:nvPicPr>
        <p:blipFill>
          <a:blip r:embed="rId3"/>
          <a:stretch>
            <a:fillRect/>
          </a:stretch>
        </p:blipFill>
        <p:spPr>
          <a:xfrm>
            <a:off x="8369300" y="0"/>
            <a:ext cx="774700" cy="1143000"/>
          </a:xfrm>
          <a:prstGeom prst="rect">
            <a:avLst/>
          </a:prstGeom>
          <a:noFill/>
          <a:ln w="9525">
            <a:noFill/>
          </a:ln>
        </p:spPr>
      </p:pic>
      <p:pic>
        <p:nvPicPr>
          <p:cNvPr id="7184" name="Picture 3"/>
          <p:cNvPicPr>
            <a:picLocks noChangeAspect="1"/>
          </p:cNvPicPr>
          <p:nvPr/>
        </p:nvPicPr>
        <p:blipFill>
          <a:blip r:embed="rId4"/>
          <a:stretch>
            <a:fillRect/>
          </a:stretch>
        </p:blipFill>
        <p:spPr>
          <a:xfrm>
            <a:off x="5422900" y="6019800"/>
            <a:ext cx="2273300" cy="685800"/>
          </a:xfrm>
          <a:prstGeom prst="rect">
            <a:avLst/>
          </a:prstGeom>
          <a:noFill/>
          <a:ln w="9525">
            <a:noFill/>
          </a:ln>
        </p:spPr>
      </p:pic>
      <p:pic>
        <p:nvPicPr>
          <p:cNvPr id="7185" name="Picture 3"/>
          <p:cNvPicPr>
            <a:picLocks noChangeAspect="1"/>
          </p:cNvPicPr>
          <p:nvPr/>
        </p:nvPicPr>
        <p:blipFill>
          <a:blip r:embed="rId5"/>
          <a:stretch>
            <a:fillRect/>
          </a:stretch>
        </p:blipFill>
        <p:spPr>
          <a:xfrm>
            <a:off x="7708900" y="5651500"/>
            <a:ext cx="1257300" cy="952500"/>
          </a:xfrm>
          <a:prstGeom prst="rect">
            <a:avLst/>
          </a:prstGeom>
          <a:noFill/>
          <a:ln w="9525">
            <a:noFill/>
          </a:ln>
        </p:spPr>
      </p:pic>
      <p:sp>
        <p:nvSpPr>
          <p:cNvPr id="7186" name="TextBox 1"/>
          <p:cNvSpPr txBox="1"/>
          <p:nvPr/>
        </p:nvSpPr>
        <p:spPr>
          <a:xfrm>
            <a:off x="8953500" y="88900"/>
            <a:ext cx="88900" cy="152400"/>
          </a:xfrm>
          <a:prstGeom prst="rect">
            <a:avLst/>
          </a:prstGeom>
          <a:noFill/>
          <a:ln w="9525">
            <a:noFill/>
          </a:ln>
        </p:spPr>
        <p:txBody>
          <a:bodyPr wrap="none" lIns="0" tIns="0" rIns="0">
            <a:spAutoFit/>
          </a:bodyPr>
          <a:lstStyle/>
          <a:p>
            <a:pPr marL="0" marR="0" lvl="0" indent="0" algn="l" defTabSz="914400" eaLnBrk="1" fontAlgn="base" latinLnBrk="0" hangingPunct="1">
              <a:lnSpc>
                <a:spcPts val="1200"/>
              </a:lnSpc>
              <a:spcBef>
                <a:spcPct val="0"/>
              </a:spcBef>
              <a:spcAft>
                <a:spcPct val="0"/>
              </a:spcAft>
              <a:buClrTx/>
              <a:buSzTx/>
              <a:buFont typeface="Arial" panose="020B0604020202020204" pitchFamily="34" charset="0"/>
              <a:buNone/>
              <a:tabLst/>
              <a:defRPr/>
            </a:pPr>
            <a:r>
              <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rPr>
              <a:t>7</a:t>
            </a:r>
          </a:p>
        </p:txBody>
      </p:sp>
      <p:sp>
        <p:nvSpPr>
          <p:cNvPr id="7187" name="TextBox 1"/>
          <p:cNvSpPr txBox="1"/>
          <p:nvPr/>
        </p:nvSpPr>
        <p:spPr>
          <a:xfrm>
            <a:off x="1060450" y="509905"/>
            <a:ext cx="1410970" cy="609600"/>
          </a:xfrm>
          <a:prstGeom prst="rect">
            <a:avLst/>
          </a:prstGeom>
          <a:noFill/>
          <a:ln w="9525">
            <a:noFill/>
          </a:ln>
        </p:spPr>
        <p:txBody>
          <a:bodyPr wrap="none" lIns="0" tIns="0" rIns="0">
            <a:spAutoFit/>
          </a:bodyPr>
          <a:lstStyle/>
          <a:p>
            <a:pPr marL="0" marR="0" lvl="0" indent="0" algn="l" defTabSz="914400" eaLnBrk="1" fontAlgn="base" latinLnBrk="0" hangingPunct="1">
              <a:lnSpc>
                <a:spcPts val="4400"/>
              </a:lnSpc>
              <a:spcBef>
                <a:spcPct val="0"/>
              </a:spcBef>
              <a:spcAft>
                <a:spcPct val="0"/>
              </a:spcAft>
              <a:buClrTx/>
              <a:buSzTx/>
              <a:buFont typeface="Arial" panose="020B0604020202020204" pitchFamily="34" charset="0"/>
              <a:buNone/>
              <a:tabLst/>
              <a:defRPr/>
            </a:pPr>
            <a:r>
              <a:rPr kumimoji="0" lang="en-US" altLang="zh-CN" sz="33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SG</a:t>
            </a:r>
            <a:r>
              <a:rPr kumimoji="0" lang="zh-CN" altLang="en-US" sz="33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函数</a:t>
            </a:r>
          </a:p>
        </p:txBody>
      </p:sp>
      <p:sp>
        <p:nvSpPr>
          <p:cNvPr id="3" name="文本框 2"/>
          <p:cNvSpPr txBox="1"/>
          <p:nvPr/>
        </p:nvSpPr>
        <p:spPr>
          <a:xfrm>
            <a:off x="482599" y="1454785"/>
            <a:ext cx="8353425" cy="3139321"/>
          </a:xfrm>
          <a:prstGeom prst="rect">
            <a:avLst/>
          </a:prstGeom>
          <a:noFill/>
        </p:spPr>
        <p:txBody>
          <a:bodyPr wrap="square" rtlCol="0">
            <a:spAutoFit/>
          </a:bodyPr>
          <a:lstStyle/>
          <a:p>
            <a:pPr marL="0" marR="0" lvl="0" indent="0" algn="l" defTabSz="914400" eaLnBrk="0" fontAlgn="base" latinLnBrk="0" hangingPunct="0">
              <a:lnSpc>
                <a:spcPct val="100000"/>
              </a:lnSpc>
              <a:spcBef>
                <a:spcPct val="0"/>
              </a:spcBef>
              <a:spcAft>
                <a:spcPct val="0"/>
              </a:spcAft>
              <a:buClrTx/>
              <a:buSzTx/>
              <a:buFontTx/>
              <a:buNone/>
              <a:tabLst/>
              <a:defRPr/>
            </a:pPr>
            <a:r>
              <a:rPr lang="en-US" altLang="zh-CN" smtClean="0">
                <a:solidFill>
                  <a:srgbClr val="000000"/>
                </a:solidFill>
              </a:rPr>
              <a:t>Hdoj-3980</a:t>
            </a:r>
          </a:p>
          <a:p>
            <a:pPr marL="0" marR="0" lvl="0" indent="0" algn="l" defTabSz="914400" eaLnBrk="0" fontAlgn="base" latinLnBrk="0" hangingPunct="0">
              <a:lnSpc>
                <a:spcPct val="100000"/>
              </a:lnSpc>
              <a:spcBef>
                <a:spcPct val="0"/>
              </a:spcBef>
              <a:spcAft>
                <a:spcPct val="0"/>
              </a:spcAft>
              <a:buClrTx/>
              <a:buSzTx/>
              <a:buFontTx/>
              <a:buNone/>
              <a:tabLst/>
              <a:defRPr/>
            </a:pPr>
            <a:endParaRPr lang="en-US" altLang="zh-CN" smtClean="0">
              <a:solidFill>
                <a:srgbClr val="000000"/>
              </a:solidFill>
            </a:endParaRPr>
          </a:p>
          <a:p>
            <a:pPr marL="0" marR="0" lvl="0" indent="0" algn="l" defTabSz="914400" eaLnBrk="0" fontAlgn="base" latinLnBrk="0" hangingPunct="0">
              <a:lnSpc>
                <a:spcPct val="100000"/>
              </a:lnSpc>
              <a:spcBef>
                <a:spcPct val="0"/>
              </a:spcBef>
              <a:spcAft>
                <a:spcPct val="0"/>
              </a:spcAft>
              <a:buClrTx/>
              <a:buSzTx/>
              <a:buFontTx/>
              <a:buNone/>
              <a:tabLst/>
              <a:defRPr/>
            </a:pPr>
            <a:endParaRPr lang="en-US" altLang="zh-CN" smtClean="0">
              <a:solidFill>
                <a:srgbClr val="000000"/>
              </a:solidFill>
            </a:endParaRPr>
          </a:p>
          <a:p>
            <a:pPr lvl="0"/>
            <a:r>
              <a:rPr lang="zh-CN" altLang="en-US" smtClean="0">
                <a:solidFill>
                  <a:srgbClr val="000000"/>
                </a:solidFill>
              </a:rPr>
              <a:t>题意</a:t>
            </a:r>
            <a:r>
              <a:rPr lang="zh-CN" altLang="en-US">
                <a:solidFill>
                  <a:srgbClr val="000000"/>
                </a:solidFill>
              </a:rPr>
              <a:t>：有</a:t>
            </a:r>
            <a:r>
              <a:rPr lang="en-US" altLang="zh-CN">
                <a:solidFill>
                  <a:srgbClr val="000000"/>
                </a:solidFill>
              </a:rPr>
              <a:t>n</a:t>
            </a:r>
            <a:r>
              <a:rPr lang="zh-CN" altLang="en-US">
                <a:solidFill>
                  <a:srgbClr val="000000"/>
                </a:solidFill>
              </a:rPr>
              <a:t>个石子围成一个环，每次从中取走</a:t>
            </a:r>
            <a:r>
              <a:rPr lang="en-US" altLang="zh-CN">
                <a:solidFill>
                  <a:srgbClr val="000000"/>
                </a:solidFill>
              </a:rPr>
              <a:t>m</a:t>
            </a:r>
            <a:r>
              <a:rPr lang="zh-CN" altLang="en-US">
                <a:solidFill>
                  <a:srgbClr val="000000"/>
                </a:solidFill>
              </a:rPr>
              <a:t>个连续的石子，</a:t>
            </a:r>
            <a:r>
              <a:rPr lang="zh-CN" altLang="en-US" smtClean="0">
                <a:solidFill>
                  <a:srgbClr val="000000"/>
                </a:solidFill>
              </a:rPr>
              <a:t>无法取</a:t>
            </a:r>
            <a:r>
              <a:rPr lang="zh-CN" altLang="en-US">
                <a:solidFill>
                  <a:srgbClr val="000000"/>
                </a:solidFill>
              </a:rPr>
              <a:t>的</a:t>
            </a:r>
            <a:r>
              <a:rPr lang="zh-CN" altLang="en-US" smtClean="0">
                <a:solidFill>
                  <a:srgbClr val="000000"/>
                </a:solidFill>
              </a:rPr>
              <a:t>输</a:t>
            </a:r>
            <a:endParaRPr lang="en-US" altLang="zh-CN" smtClean="0">
              <a:solidFill>
                <a:srgbClr val="000000"/>
              </a:solidFill>
            </a:endParaRPr>
          </a:p>
          <a:p>
            <a:pPr lvl="0"/>
            <a:endParaRPr lang="en-US" altLang="zh-CN" smtClean="0">
              <a:solidFill>
                <a:srgbClr val="000000"/>
              </a:solidFill>
            </a:endParaRPr>
          </a:p>
          <a:p>
            <a:pPr lvl="0"/>
            <a:endParaRPr lang="en-US" altLang="zh-CN">
              <a:solidFill>
                <a:srgbClr val="000000"/>
              </a:solidFill>
            </a:endParaRPr>
          </a:p>
          <a:p>
            <a:pPr lvl="0"/>
            <a:endParaRPr lang="en-US" altLang="zh-CN" smtClean="0">
              <a:solidFill>
                <a:srgbClr val="000000"/>
              </a:solidFill>
            </a:endParaRPr>
          </a:p>
          <a:p>
            <a:pPr lvl="0"/>
            <a:r>
              <a:rPr lang="zh-CN" altLang="en-US" smtClean="0">
                <a:solidFill>
                  <a:srgbClr val="000000"/>
                </a:solidFill>
              </a:rPr>
              <a:t>输入</a:t>
            </a:r>
            <a:r>
              <a:rPr lang="zh-CN" altLang="en-US" smtClean="0">
                <a:solidFill>
                  <a:srgbClr val="000000"/>
                </a:solidFill>
              </a:rPr>
              <a:t>：</a:t>
            </a:r>
            <a:r>
              <a:rPr lang="en-US" altLang="zh-CN" smtClean="0">
                <a:solidFill>
                  <a:srgbClr val="000000"/>
                </a:solidFill>
              </a:rPr>
              <a:t>T</a:t>
            </a:r>
            <a:r>
              <a:rPr lang="zh-CN" altLang="en-US" smtClean="0">
                <a:solidFill>
                  <a:srgbClr val="000000"/>
                </a:solidFill>
              </a:rPr>
              <a:t>测试组数，</a:t>
            </a:r>
            <a:r>
              <a:rPr lang="en-US" altLang="zh-CN" smtClean="0">
                <a:solidFill>
                  <a:srgbClr val="000000"/>
                </a:solidFill>
              </a:rPr>
              <a:t>n</a:t>
            </a:r>
            <a:r>
              <a:rPr lang="zh-CN" altLang="en-US" smtClean="0">
                <a:solidFill>
                  <a:srgbClr val="000000"/>
                </a:solidFill>
              </a:rPr>
              <a:t>石子数，</a:t>
            </a:r>
            <a:r>
              <a:rPr lang="en-US" altLang="zh-CN" smtClean="0">
                <a:solidFill>
                  <a:srgbClr val="000000"/>
                </a:solidFill>
              </a:rPr>
              <a:t>m</a:t>
            </a:r>
            <a:r>
              <a:rPr lang="zh-CN" altLang="en-US" smtClean="0">
                <a:solidFill>
                  <a:srgbClr val="000000"/>
                </a:solidFill>
              </a:rPr>
              <a:t>每次取的石子数</a:t>
            </a:r>
            <a:endParaRPr lang="en-US" altLang="zh-CN" smtClean="0">
              <a:solidFill>
                <a:srgbClr val="000000"/>
              </a:solidFill>
            </a:endParaRPr>
          </a:p>
          <a:p>
            <a:pPr lvl="0"/>
            <a:endParaRPr lang="zh-CN" altLang="en-US" smtClean="0">
              <a:solidFill>
                <a:srgbClr val="000000"/>
              </a:solidFill>
            </a:endParaRPr>
          </a:p>
          <a:p>
            <a:pPr lvl="0"/>
            <a:r>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
            </a:r>
            <a:br>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b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483444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reeform 3"/>
          <p:cNvSpPr/>
          <p:nvPr/>
        </p:nvSpPr>
        <p:spPr>
          <a:xfrm>
            <a:off x="0" y="0"/>
            <a:ext cx="9144000" cy="6858000"/>
          </a:xfrm>
          <a:custGeom>
            <a:avLst/>
            <a:gdLst>
              <a:gd name="txL" fmla="*/ 0 w 9144000"/>
              <a:gd name="txT" fmla="*/ 0 h 6858000"/>
              <a:gd name="txR" fmla="*/ 9144000 w 9144000"/>
              <a:gd name="txB" fmla="*/ 6858000 h 6858000"/>
            </a:gdLst>
            <a:ahLst/>
            <a:cxnLst>
              <a:cxn ang="0">
                <a:pos x="0" y="6858000"/>
              </a:cxn>
              <a:cxn ang="0">
                <a:pos x="9144000" y="6858000"/>
              </a:cxn>
              <a:cxn ang="0">
                <a:pos x="9144000" y="0"/>
              </a:cxn>
              <a:cxn ang="0">
                <a:pos x="0" y="0"/>
              </a:cxn>
              <a:cxn ang="0">
                <a:pos x="0" y="6858000"/>
              </a:cxn>
            </a:cxnLst>
            <a:rect l="txL" t="txT" r="txR" b="txB"/>
            <a:pathLst>
              <a:path w="9144000" h="6858000">
                <a:moveTo>
                  <a:pt x="0" y="6858000"/>
                </a:moveTo>
                <a:lnTo>
                  <a:pt x="9144000" y="6858000"/>
                </a:lnTo>
                <a:lnTo>
                  <a:pt x="9144000" y="0"/>
                </a:lnTo>
                <a:lnTo>
                  <a:pt x="0" y="0"/>
                </a:lnTo>
                <a:lnTo>
                  <a:pt x="0" y="68580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1" name="Freeform 3"/>
          <p:cNvSpPr/>
          <p:nvPr/>
        </p:nvSpPr>
        <p:spPr>
          <a:xfrm>
            <a:off x="7658100" y="0"/>
            <a:ext cx="1104900" cy="6848475"/>
          </a:xfrm>
          <a:custGeom>
            <a:avLst/>
            <a:gdLst>
              <a:gd name="txL" fmla="*/ 0 w 1104900"/>
              <a:gd name="txT" fmla="*/ 0 h 6848474"/>
              <a:gd name="txR" fmla="*/ 1104900 w 1104900"/>
              <a:gd name="txB" fmla="*/ 6848474 h 6848474"/>
            </a:gdLst>
            <a:ahLst/>
            <a:cxnLst>
              <a:cxn ang="0">
                <a:pos x="495300" y="0"/>
              </a:cxn>
              <a:cxn ang="0">
                <a:pos x="838200" y="704850"/>
              </a:cxn>
              <a:cxn ang="0">
                <a:pos x="1104900" y="1524002"/>
              </a:cxn>
              <a:cxn ang="0">
                <a:pos x="676275" y="6848479"/>
              </a:cxn>
              <a:cxn ang="0">
                <a:pos x="171450" y="6848479"/>
              </a:cxn>
              <a:cxn ang="0">
                <a:pos x="1028700" y="1524002"/>
              </a:cxn>
              <a:cxn ang="0">
                <a:pos x="723900" y="685800"/>
              </a:cxn>
              <a:cxn ang="0">
                <a:pos x="0" y="0"/>
              </a:cxn>
              <a:cxn ang="0">
                <a:pos x="495300" y="0"/>
              </a:cxn>
            </a:cxnLst>
            <a:rect l="txL" t="txT" r="txR" b="txB"/>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2" name="Freeform 3"/>
          <p:cNvSpPr/>
          <p:nvPr/>
        </p:nvSpPr>
        <p:spPr>
          <a:xfrm>
            <a:off x="1066800" y="0"/>
            <a:ext cx="7543800" cy="6858000"/>
          </a:xfrm>
          <a:custGeom>
            <a:avLst/>
            <a:gdLst>
              <a:gd name="txL" fmla="*/ 0 w 7543800"/>
              <a:gd name="txT" fmla="*/ 0 h 6858000"/>
              <a:gd name="txR" fmla="*/ 7543800 w 7543800"/>
              <a:gd name="txB" fmla="*/ 6858000 h 6858000"/>
            </a:gdLst>
            <a:ahLst/>
            <a:cxnLst>
              <a:cxn ang="0">
                <a:pos x="0" y="0"/>
              </a:cxn>
              <a:cxn ang="0">
                <a:pos x="2438400" y="0"/>
              </a:cxn>
              <a:cxn ang="0">
                <a:pos x="7286624" y="714375"/>
              </a:cxn>
              <a:cxn ang="0">
                <a:pos x="7543800" y="1543050"/>
              </a:cxn>
              <a:cxn ang="0">
                <a:pos x="5715000" y="6858000"/>
              </a:cxn>
              <a:cxn ang="0">
                <a:pos x="5257801" y="6858000"/>
              </a:cxn>
              <a:cxn ang="0">
                <a:pos x="7480300" y="1577975"/>
              </a:cxn>
              <a:cxn ang="0">
                <a:pos x="7172324" y="831850"/>
              </a:cxn>
              <a:cxn ang="0">
                <a:pos x="0" y="0"/>
              </a:cxn>
            </a:cxnLst>
            <a:rect l="txL" t="txT" r="txR" b="txB"/>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3" name="Freeform 3"/>
          <p:cNvSpPr/>
          <p:nvPr/>
        </p:nvSpPr>
        <p:spPr>
          <a:xfrm>
            <a:off x="5486400" y="1657350"/>
            <a:ext cx="2990850" cy="5200650"/>
          </a:xfrm>
          <a:custGeom>
            <a:avLst/>
            <a:gdLst>
              <a:gd name="txL" fmla="*/ 0 w 2990850"/>
              <a:gd name="txT" fmla="*/ 0 h 5200650"/>
              <a:gd name="txR" fmla="*/ 2990850 w 2990850"/>
              <a:gd name="txB" fmla="*/ 5200650 h 5200650"/>
            </a:gdLst>
            <a:ahLst/>
            <a:cxnLst>
              <a:cxn ang="0">
                <a:pos x="609600" y="5200650"/>
              </a:cxn>
              <a:cxn ang="0">
                <a:pos x="2990850" y="0"/>
              </a:cxn>
              <a:cxn ang="0">
                <a:pos x="0" y="5200650"/>
              </a:cxn>
              <a:cxn ang="0">
                <a:pos x="609600" y="5200650"/>
              </a:cxn>
            </a:cxnLst>
            <a:rect l="txL" t="txT" r="txR" b="txB"/>
            <a:pathLst>
              <a:path w="2990850" h="5200650">
                <a:moveTo>
                  <a:pt x="609600" y="5200650"/>
                </a:moveTo>
                <a:lnTo>
                  <a:pt x="2990850" y="0"/>
                </a:lnTo>
                <a:lnTo>
                  <a:pt x="0" y="5200650"/>
                </a:lnTo>
                <a:lnTo>
                  <a:pt x="609600" y="5200650"/>
                </a:lnTo>
              </a:path>
            </a:pathLst>
          </a:custGeom>
          <a:solidFill>
            <a:srgbClr val="E0E0E0"/>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4" name="Freeform 3"/>
          <p:cNvSpPr/>
          <p:nvPr/>
        </p:nvSpPr>
        <p:spPr>
          <a:xfrm>
            <a:off x="3429000" y="0"/>
            <a:ext cx="5172075" cy="6858000"/>
          </a:xfrm>
          <a:custGeom>
            <a:avLst/>
            <a:gdLst>
              <a:gd name="txL" fmla="*/ 0 w 5172075"/>
              <a:gd name="txT" fmla="*/ 0 h 6858000"/>
              <a:gd name="txR" fmla="*/ 5172075 w 5172075"/>
              <a:gd name="txB" fmla="*/ 6858000 h 6858000"/>
            </a:gdLst>
            <a:ahLst/>
            <a:cxnLst>
              <a:cxn ang="0">
                <a:pos x="0" y="0"/>
              </a:cxn>
              <a:cxn ang="0">
                <a:pos x="4892675" y="753998"/>
              </a:cxn>
              <a:cxn ang="0">
                <a:pos x="5095875" y="1485900"/>
              </a:cxn>
              <a:cxn ang="0">
                <a:pos x="2743204" y="6858000"/>
              </a:cxn>
              <a:cxn ang="0">
                <a:pos x="2971804" y="6858000"/>
              </a:cxn>
              <a:cxn ang="0">
                <a:pos x="5172075" y="1447800"/>
              </a:cxn>
              <a:cxn ang="0">
                <a:pos x="4953003" y="685800"/>
              </a:cxn>
              <a:cxn ang="0">
                <a:pos x="2057402" y="0"/>
              </a:cxn>
              <a:cxn ang="0">
                <a:pos x="0" y="0"/>
              </a:cxn>
            </a:cxnLst>
            <a:rect l="txL" t="txT" r="txR" b="txB"/>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5" name="Freeform 3"/>
          <p:cNvSpPr/>
          <p:nvPr/>
        </p:nvSpPr>
        <p:spPr>
          <a:xfrm>
            <a:off x="5562600" y="0"/>
            <a:ext cx="3267075" cy="6858000"/>
          </a:xfrm>
          <a:custGeom>
            <a:avLst/>
            <a:gdLst>
              <a:gd name="txL" fmla="*/ 0 w 3267075"/>
              <a:gd name="txT" fmla="*/ 0 h 6858000"/>
              <a:gd name="txR" fmla="*/ 3267075 w 3267075"/>
              <a:gd name="txB" fmla="*/ 6858000 h 6858000"/>
            </a:gdLst>
            <a:ahLst/>
            <a:cxnLst>
              <a:cxn ang="0">
                <a:pos x="0" y="0"/>
              </a:cxn>
              <a:cxn ang="0">
                <a:pos x="1676402" y="0"/>
              </a:cxn>
              <a:cxn ang="0">
                <a:pos x="2943225" y="638175"/>
              </a:cxn>
              <a:cxn ang="0">
                <a:pos x="3267075" y="1543050"/>
              </a:cxn>
              <a:cxn ang="0">
                <a:pos x="2057402" y="6858000"/>
              </a:cxn>
              <a:cxn ang="0">
                <a:pos x="1143002" y="6858000"/>
              </a:cxn>
              <a:cxn ang="0">
                <a:pos x="3048001" y="1447800"/>
              </a:cxn>
              <a:cxn ang="0">
                <a:pos x="2819401" y="685800"/>
              </a:cxn>
              <a:cxn ang="0">
                <a:pos x="0" y="0"/>
              </a:cxn>
            </a:cxnLst>
            <a:rect l="txL" t="txT" r="txR" b="txB"/>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6" name="Freeform 3"/>
          <p:cNvSpPr/>
          <p:nvPr/>
        </p:nvSpPr>
        <p:spPr>
          <a:xfrm>
            <a:off x="6694488" y="1676400"/>
            <a:ext cx="1828800" cy="5181600"/>
          </a:xfrm>
          <a:custGeom>
            <a:avLst/>
            <a:gdLst>
              <a:gd name="txL" fmla="*/ 0 w 1828800"/>
              <a:gd name="txT" fmla="*/ 0 h 5181600"/>
              <a:gd name="txR" fmla="*/ 1828800 w 1828800"/>
              <a:gd name="txB" fmla="*/ 5181600 h 5181600"/>
            </a:gdLst>
            <a:ahLst/>
            <a:cxnLst>
              <a:cxn ang="0">
                <a:pos x="0" y="5181600"/>
              </a:cxn>
              <a:cxn ang="0">
                <a:pos x="1828800" y="0"/>
              </a:cxn>
              <a:cxn ang="0">
                <a:pos x="152400" y="5181600"/>
              </a:cxn>
              <a:cxn ang="0">
                <a:pos x="0" y="5181600"/>
              </a:cxn>
            </a:cxnLst>
            <a:rect l="txL" t="txT" r="txR" b="txB"/>
            <a:pathLst>
              <a:path w="1828800" h="5181600">
                <a:moveTo>
                  <a:pt x="0" y="5181600"/>
                </a:moveTo>
                <a:lnTo>
                  <a:pt x="1828800" y="0"/>
                </a:lnTo>
                <a:lnTo>
                  <a:pt x="152400" y="5181600"/>
                </a:lnTo>
                <a:lnTo>
                  <a:pt x="0" y="5181600"/>
                </a:lnTo>
              </a:path>
            </a:pathLst>
          </a:custGeom>
          <a:solidFill>
            <a:srgbClr val="F93D17"/>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7"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8" name="Freeform 3"/>
          <p:cNvSpPr/>
          <p:nvPr/>
        </p:nvSpPr>
        <p:spPr>
          <a:xfrm>
            <a:off x="136525" y="758825"/>
            <a:ext cx="8870950" cy="5956300"/>
          </a:xfrm>
          <a:custGeom>
            <a:avLst/>
            <a:gdLst>
              <a:gd name="txL" fmla="*/ 0 w 8870950"/>
              <a:gd name="txT" fmla="*/ 0 h 5956300"/>
              <a:gd name="txR" fmla="*/ 8870950 w 8870950"/>
              <a:gd name="txB" fmla="*/ 5956300 h 5956300"/>
            </a:gdLst>
            <a:ahLst/>
            <a:cxnLst>
              <a:cxn ang="0">
                <a:pos x="6350" y="5949948"/>
              </a:cxn>
              <a:cxn ang="0">
                <a:pos x="8864606" y="5949948"/>
              </a:cxn>
              <a:cxn ang="0">
                <a:pos x="8864606" y="6350"/>
              </a:cxn>
              <a:cxn ang="0">
                <a:pos x="6350" y="6350"/>
              </a:cxn>
              <a:cxn ang="0">
                <a:pos x="6350" y="5949948"/>
              </a:cxn>
            </a:cxnLst>
            <a:rect l="txL" t="txT" r="txR" b="txB"/>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cap="flat" cmpd="sng">
            <a:solidFill>
              <a:srgbClr val="000000"/>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9"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80" name="Freeform 3"/>
          <p:cNvSpPr/>
          <p:nvPr/>
        </p:nvSpPr>
        <p:spPr>
          <a:xfrm>
            <a:off x="-41275" y="741045"/>
            <a:ext cx="8870950" cy="5956300"/>
          </a:xfrm>
          <a:custGeom>
            <a:avLst/>
            <a:gdLst>
              <a:gd name="txL" fmla="*/ 0 w 8870950"/>
              <a:gd name="txT" fmla="*/ 0 h 5956300"/>
              <a:gd name="txR" fmla="*/ 8870950 w 8870950"/>
              <a:gd name="txB" fmla="*/ 5956300 h 5956300"/>
            </a:gdLst>
            <a:ahLst/>
            <a:cxnLst>
              <a:cxn ang="0">
                <a:pos x="6350" y="5949948"/>
              </a:cxn>
              <a:cxn ang="0">
                <a:pos x="8864606" y="5949948"/>
              </a:cxn>
              <a:cxn ang="0">
                <a:pos x="8864606" y="6350"/>
              </a:cxn>
              <a:cxn ang="0">
                <a:pos x="6350" y="6350"/>
              </a:cxn>
              <a:cxn ang="0">
                <a:pos x="6350" y="5949948"/>
              </a:cxn>
            </a:cxnLst>
            <a:rect l="txL" t="txT" r="txR" b="txB"/>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cap="flat" cmpd="sng">
            <a:solidFill>
              <a:srgbClr val="808080"/>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81" name="Freeform 3"/>
          <p:cNvSpPr/>
          <p:nvPr/>
        </p:nvSpPr>
        <p:spPr>
          <a:xfrm>
            <a:off x="381000" y="676275"/>
            <a:ext cx="6248400" cy="152400"/>
          </a:xfrm>
          <a:custGeom>
            <a:avLst/>
            <a:gdLst>
              <a:gd name="txL" fmla="*/ 0 w 6248400"/>
              <a:gd name="txT" fmla="*/ 0 h 152400"/>
              <a:gd name="txR" fmla="*/ 6248400 w 6248400"/>
              <a:gd name="txB" fmla="*/ 152400 h 152400"/>
            </a:gdLst>
            <a:ahLst/>
            <a:cxnLst>
              <a:cxn ang="0">
                <a:pos x="0" y="152400"/>
              </a:cxn>
              <a:cxn ang="0">
                <a:pos x="6248400" y="152400"/>
              </a:cxn>
              <a:cxn ang="0">
                <a:pos x="6248400" y="0"/>
              </a:cxn>
              <a:cxn ang="0">
                <a:pos x="0" y="0"/>
              </a:cxn>
              <a:cxn ang="0">
                <a:pos x="0" y="152400"/>
              </a:cxn>
            </a:cxnLst>
            <a:rect l="txL" t="txT" r="txR" b="txB"/>
            <a:pathLst>
              <a:path w="6248400" h="152400">
                <a:moveTo>
                  <a:pt x="0" y="152400"/>
                </a:moveTo>
                <a:lnTo>
                  <a:pt x="6248400" y="152400"/>
                </a:lnTo>
                <a:lnTo>
                  <a:pt x="6248400" y="0"/>
                </a:lnTo>
                <a:lnTo>
                  <a:pt x="0" y="0"/>
                </a:lnTo>
                <a:lnTo>
                  <a:pt x="0" y="1524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pic>
        <p:nvPicPr>
          <p:cNvPr id="7182" name="Picture 3"/>
          <p:cNvPicPr>
            <a:picLocks noChangeAspect="1"/>
          </p:cNvPicPr>
          <p:nvPr/>
        </p:nvPicPr>
        <p:blipFill>
          <a:blip r:embed="rId2"/>
          <a:stretch>
            <a:fillRect/>
          </a:stretch>
        </p:blipFill>
        <p:spPr>
          <a:xfrm>
            <a:off x="482600" y="571500"/>
            <a:ext cx="406400" cy="393700"/>
          </a:xfrm>
          <a:prstGeom prst="rect">
            <a:avLst/>
          </a:prstGeom>
          <a:noFill/>
          <a:ln w="9525">
            <a:noFill/>
          </a:ln>
        </p:spPr>
      </p:pic>
      <p:pic>
        <p:nvPicPr>
          <p:cNvPr id="7183" name="Picture 3"/>
          <p:cNvPicPr>
            <a:picLocks noChangeAspect="1"/>
          </p:cNvPicPr>
          <p:nvPr/>
        </p:nvPicPr>
        <p:blipFill>
          <a:blip r:embed="rId3"/>
          <a:stretch>
            <a:fillRect/>
          </a:stretch>
        </p:blipFill>
        <p:spPr>
          <a:xfrm>
            <a:off x="8369300" y="0"/>
            <a:ext cx="774700" cy="1143000"/>
          </a:xfrm>
          <a:prstGeom prst="rect">
            <a:avLst/>
          </a:prstGeom>
          <a:noFill/>
          <a:ln w="9525">
            <a:noFill/>
          </a:ln>
        </p:spPr>
      </p:pic>
      <p:pic>
        <p:nvPicPr>
          <p:cNvPr id="7184" name="Picture 3"/>
          <p:cNvPicPr>
            <a:picLocks noChangeAspect="1"/>
          </p:cNvPicPr>
          <p:nvPr/>
        </p:nvPicPr>
        <p:blipFill>
          <a:blip r:embed="rId4"/>
          <a:stretch>
            <a:fillRect/>
          </a:stretch>
        </p:blipFill>
        <p:spPr>
          <a:xfrm>
            <a:off x="5422900" y="6019800"/>
            <a:ext cx="2273300" cy="685800"/>
          </a:xfrm>
          <a:prstGeom prst="rect">
            <a:avLst/>
          </a:prstGeom>
          <a:noFill/>
          <a:ln w="9525">
            <a:noFill/>
          </a:ln>
        </p:spPr>
      </p:pic>
      <p:pic>
        <p:nvPicPr>
          <p:cNvPr id="7185" name="Picture 3"/>
          <p:cNvPicPr>
            <a:picLocks noChangeAspect="1"/>
          </p:cNvPicPr>
          <p:nvPr/>
        </p:nvPicPr>
        <p:blipFill>
          <a:blip r:embed="rId5"/>
          <a:stretch>
            <a:fillRect/>
          </a:stretch>
        </p:blipFill>
        <p:spPr>
          <a:xfrm>
            <a:off x="7708900" y="5651500"/>
            <a:ext cx="1257300" cy="952500"/>
          </a:xfrm>
          <a:prstGeom prst="rect">
            <a:avLst/>
          </a:prstGeom>
          <a:noFill/>
          <a:ln w="9525">
            <a:noFill/>
          </a:ln>
        </p:spPr>
      </p:pic>
      <p:sp>
        <p:nvSpPr>
          <p:cNvPr id="7186" name="TextBox 1"/>
          <p:cNvSpPr txBox="1"/>
          <p:nvPr/>
        </p:nvSpPr>
        <p:spPr>
          <a:xfrm>
            <a:off x="8953500" y="88900"/>
            <a:ext cx="88900" cy="152400"/>
          </a:xfrm>
          <a:prstGeom prst="rect">
            <a:avLst/>
          </a:prstGeom>
          <a:noFill/>
          <a:ln w="9525">
            <a:noFill/>
          </a:ln>
        </p:spPr>
        <p:txBody>
          <a:bodyPr wrap="none" lIns="0" tIns="0" rIns="0">
            <a:spAutoFit/>
          </a:bodyPr>
          <a:lstStyle/>
          <a:p>
            <a:pPr marL="0" marR="0" lvl="0" indent="0" algn="l" defTabSz="914400" eaLnBrk="1" fontAlgn="base" latinLnBrk="0" hangingPunct="1">
              <a:lnSpc>
                <a:spcPts val="1200"/>
              </a:lnSpc>
              <a:spcBef>
                <a:spcPct val="0"/>
              </a:spcBef>
              <a:spcAft>
                <a:spcPct val="0"/>
              </a:spcAft>
              <a:buClrTx/>
              <a:buSzTx/>
              <a:buFont typeface="Arial" panose="020B0604020202020204" pitchFamily="34" charset="0"/>
              <a:buNone/>
              <a:tabLst/>
              <a:defRPr/>
            </a:pPr>
            <a:r>
              <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rPr>
              <a:t>7</a:t>
            </a:r>
          </a:p>
        </p:txBody>
      </p:sp>
      <p:sp>
        <p:nvSpPr>
          <p:cNvPr id="7187" name="TextBox 1"/>
          <p:cNvSpPr txBox="1"/>
          <p:nvPr/>
        </p:nvSpPr>
        <p:spPr>
          <a:xfrm>
            <a:off x="1060450" y="509905"/>
            <a:ext cx="1410970" cy="609600"/>
          </a:xfrm>
          <a:prstGeom prst="rect">
            <a:avLst/>
          </a:prstGeom>
          <a:noFill/>
          <a:ln w="9525">
            <a:noFill/>
          </a:ln>
        </p:spPr>
        <p:txBody>
          <a:bodyPr wrap="none" lIns="0" tIns="0" rIns="0">
            <a:spAutoFit/>
          </a:bodyPr>
          <a:lstStyle/>
          <a:p>
            <a:pPr marL="0" marR="0" lvl="0" indent="0" algn="l" defTabSz="914400" eaLnBrk="1" fontAlgn="base" latinLnBrk="0" hangingPunct="1">
              <a:lnSpc>
                <a:spcPts val="4400"/>
              </a:lnSpc>
              <a:spcBef>
                <a:spcPct val="0"/>
              </a:spcBef>
              <a:spcAft>
                <a:spcPct val="0"/>
              </a:spcAft>
              <a:buClrTx/>
              <a:buSzTx/>
              <a:buFont typeface="Arial" panose="020B0604020202020204" pitchFamily="34" charset="0"/>
              <a:buNone/>
              <a:tabLst/>
              <a:defRPr/>
            </a:pPr>
            <a:r>
              <a:rPr kumimoji="0" lang="en-US" altLang="zh-CN" sz="33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SG</a:t>
            </a:r>
            <a:r>
              <a:rPr kumimoji="0" lang="zh-CN" altLang="en-US" sz="33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函数</a:t>
            </a:r>
          </a:p>
        </p:txBody>
      </p:sp>
      <p:sp>
        <p:nvSpPr>
          <p:cNvPr id="3" name="文本框 2"/>
          <p:cNvSpPr txBox="1"/>
          <p:nvPr/>
        </p:nvSpPr>
        <p:spPr>
          <a:xfrm>
            <a:off x="517525" y="1629410"/>
            <a:ext cx="8353425" cy="3139321"/>
          </a:xfrm>
          <a:prstGeom prst="rect">
            <a:avLst/>
          </a:prstGeom>
          <a:noFill/>
        </p:spPr>
        <p:txBody>
          <a:bodyPr wrap="square" rtlCol="0">
            <a:spAutoFit/>
          </a:bodyPr>
          <a:lstStyle/>
          <a:p>
            <a:pPr lvl="0">
              <a:defRPr/>
            </a:pPr>
            <a:r>
              <a:rPr lang="en-US" altLang="zh-CN">
                <a:solidFill>
                  <a:srgbClr val="000000"/>
                </a:solidFill>
              </a:rPr>
              <a:t>Sample Input</a:t>
            </a:r>
          </a:p>
          <a:p>
            <a:pPr lvl="0">
              <a:defRPr/>
            </a:pPr>
            <a:r>
              <a:rPr lang="en-US" altLang="zh-CN">
                <a:solidFill>
                  <a:srgbClr val="000000"/>
                </a:solidFill>
              </a:rPr>
              <a:t>2 </a:t>
            </a:r>
            <a:endParaRPr lang="en-US" altLang="zh-CN">
              <a:solidFill>
                <a:srgbClr val="000000"/>
              </a:solidFill>
            </a:endParaRPr>
          </a:p>
          <a:p>
            <a:pPr lvl="0">
              <a:defRPr/>
            </a:pPr>
            <a:r>
              <a:rPr lang="en-US" altLang="zh-CN">
                <a:solidFill>
                  <a:srgbClr val="000000"/>
                </a:solidFill>
              </a:rPr>
              <a:t>3 </a:t>
            </a:r>
            <a:r>
              <a:rPr lang="en-US" altLang="zh-CN">
                <a:solidFill>
                  <a:srgbClr val="000000"/>
                </a:solidFill>
              </a:rPr>
              <a:t>1 </a:t>
            </a:r>
            <a:endParaRPr lang="en-US" altLang="zh-CN">
              <a:solidFill>
                <a:srgbClr val="000000"/>
              </a:solidFill>
            </a:endParaRPr>
          </a:p>
          <a:p>
            <a:pPr lvl="0">
              <a:defRPr/>
            </a:pPr>
            <a:r>
              <a:rPr lang="en-US" altLang="zh-CN">
                <a:solidFill>
                  <a:srgbClr val="000000"/>
                </a:solidFill>
              </a:rPr>
              <a:t>4 2</a:t>
            </a: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a:p>
            <a:pPr marL="0" marR="0" lvl="0" indent="0" algn="l" defTabSz="91440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a:p>
            <a:pPr marL="0" marR="0" lvl="0" indent="0" algn="l" defTabSz="914400" eaLnBrk="0" fontAlgn="base" latinLnBrk="0" hangingPunct="0">
              <a:lnSpc>
                <a:spcPct val="100000"/>
              </a:lnSpc>
              <a:spcBef>
                <a:spcPct val="0"/>
              </a:spcBef>
              <a:spcAft>
                <a:spcPct val="0"/>
              </a:spcAft>
              <a:buClrTx/>
              <a:buSzTx/>
              <a:buFontTx/>
              <a:buNone/>
              <a:tabLst/>
              <a:defRPr/>
            </a:pPr>
            <a:endParaRPr lang="en-US" altLang="zh-CN">
              <a:solidFill>
                <a:srgbClr val="000000"/>
              </a:solidFill>
            </a:endParaRPr>
          </a:p>
          <a:p>
            <a:pPr marL="0" marR="0" lvl="0" indent="0" algn="l" defTabSz="91440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a:p>
            <a:pPr lvl="0"/>
            <a:r>
              <a:rPr lang="en-US" altLang="zh-CN">
                <a:solidFill>
                  <a:srgbClr val="000000"/>
                </a:solidFill>
              </a:rPr>
              <a:t>Sample Output</a:t>
            </a:r>
          </a:p>
          <a:p>
            <a:pPr lvl="0"/>
            <a:r>
              <a:rPr lang="en-US" altLang="zh-CN">
                <a:solidFill>
                  <a:srgbClr val="000000"/>
                </a:solidFill>
              </a:rPr>
              <a:t>Case #1</a:t>
            </a:r>
            <a:r>
              <a:rPr lang="en-US" altLang="zh-CN">
                <a:solidFill>
                  <a:srgbClr val="000000"/>
                </a:solidFill>
              </a:rPr>
              <a:t>: </a:t>
            </a:r>
            <a:r>
              <a:rPr lang="en-US" altLang="zh-CN" smtClean="0">
                <a:solidFill>
                  <a:srgbClr val="000000"/>
                </a:solidFill>
              </a:rPr>
              <a:t>aekdycoin</a:t>
            </a:r>
            <a:r>
              <a:rPr lang="zh-CN" altLang="en-US" i="1" smtClean="0">
                <a:solidFill>
                  <a:srgbClr val="000000"/>
                </a:solidFill>
              </a:rPr>
              <a:t>（先手赢）</a:t>
            </a:r>
            <a:r>
              <a:rPr lang="en-US" altLang="zh-CN" i="1" smtClean="0">
                <a:solidFill>
                  <a:srgbClr val="000000"/>
                </a:solidFill>
              </a:rPr>
              <a:t> </a:t>
            </a:r>
            <a:endParaRPr lang="en-US" altLang="zh-CN" i="1">
              <a:solidFill>
                <a:srgbClr val="000000"/>
              </a:solidFill>
            </a:endParaRPr>
          </a:p>
          <a:p>
            <a:pPr lvl="0"/>
            <a:r>
              <a:rPr lang="en-US" altLang="zh-CN">
                <a:solidFill>
                  <a:srgbClr val="000000"/>
                </a:solidFill>
              </a:rPr>
              <a:t>Case #2</a:t>
            </a:r>
            <a:r>
              <a:rPr lang="en-US" altLang="zh-CN">
                <a:solidFill>
                  <a:srgbClr val="000000"/>
                </a:solidFill>
              </a:rPr>
              <a:t>: </a:t>
            </a:r>
            <a:r>
              <a:rPr lang="en-US" altLang="zh-CN" smtClean="0">
                <a:solidFill>
                  <a:srgbClr val="000000"/>
                </a:solidFill>
              </a:rPr>
              <a:t>abcdxyzk</a:t>
            </a:r>
            <a:r>
              <a:rPr lang="zh-CN" altLang="en-US" i="1" smtClean="0">
                <a:solidFill>
                  <a:srgbClr val="000000"/>
                </a:solidFill>
              </a:rPr>
              <a:t>（后手赢）</a:t>
            </a:r>
            <a:r>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
            </a:r>
            <a:br>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b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pic>
        <p:nvPicPr>
          <p:cNvPr id="6" name="图片 5"/>
          <p:cNvPicPr>
            <a:picLocks noChangeAspect="1"/>
          </p:cNvPicPr>
          <p:nvPr/>
        </p:nvPicPr>
        <p:blipFill>
          <a:blip r:embed="rId6"/>
          <a:stretch>
            <a:fillRect/>
          </a:stretch>
        </p:blipFill>
        <p:spPr>
          <a:xfrm>
            <a:off x="5314950" y="1346200"/>
            <a:ext cx="2741612" cy="1989340"/>
          </a:xfrm>
          <a:prstGeom prst="rect">
            <a:avLst/>
          </a:prstGeom>
        </p:spPr>
      </p:pic>
      <p:pic>
        <p:nvPicPr>
          <p:cNvPr id="7" name="图片 6"/>
          <p:cNvPicPr>
            <a:picLocks noChangeAspect="1"/>
          </p:cNvPicPr>
          <p:nvPr/>
        </p:nvPicPr>
        <p:blipFill>
          <a:blip r:embed="rId7"/>
          <a:stretch>
            <a:fillRect/>
          </a:stretch>
        </p:blipFill>
        <p:spPr>
          <a:xfrm>
            <a:off x="5456995" y="3341276"/>
            <a:ext cx="2752464" cy="2334468"/>
          </a:xfrm>
          <a:prstGeom prst="rect">
            <a:avLst/>
          </a:prstGeom>
        </p:spPr>
      </p:pic>
      <p:pic>
        <p:nvPicPr>
          <p:cNvPr id="8" name="图片 7"/>
          <p:cNvPicPr>
            <a:picLocks noChangeAspect="1"/>
          </p:cNvPicPr>
          <p:nvPr/>
        </p:nvPicPr>
        <p:blipFill>
          <a:blip r:embed="rId8"/>
          <a:stretch>
            <a:fillRect/>
          </a:stretch>
        </p:blipFill>
        <p:spPr>
          <a:xfrm>
            <a:off x="6254750" y="5509776"/>
            <a:ext cx="1371600" cy="581025"/>
          </a:xfrm>
          <a:prstGeom prst="rect">
            <a:avLst/>
          </a:prstGeom>
        </p:spPr>
      </p:pic>
    </p:spTree>
    <p:extLst>
      <p:ext uri="{BB962C8B-B14F-4D97-AF65-F5344CB8AC3E}">
        <p14:creationId xmlns:p14="http://schemas.microsoft.com/office/powerpoint/2010/main" val="42602756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reeform 3"/>
          <p:cNvSpPr/>
          <p:nvPr/>
        </p:nvSpPr>
        <p:spPr>
          <a:xfrm>
            <a:off x="0" y="0"/>
            <a:ext cx="9144000" cy="6858000"/>
          </a:xfrm>
          <a:custGeom>
            <a:avLst/>
            <a:gdLst>
              <a:gd name="txL" fmla="*/ 0 w 9144000"/>
              <a:gd name="txT" fmla="*/ 0 h 6858000"/>
              <a:gd name="txR" fmla="*/ 9144000 w 9144000"/>
              <a:gd name="txB" fmla="*/ 6858000 h 6858000"/>
            </a:gdLst>
            <a:ahLst/>
            <a:cxnLst>
              <a:cxn ang="0">
                <a:pos x="0" y="6858000"/>
              </a:cxn>
              <a:cxn ang="0">
                <a:pos x="9144000" y="6858000"/>
              </a:cxn>
              <a:cxn ang="0">
                <a:pos x="9144000" y="0"/>
              </a:cxn>
              <a:cxn ang="0">
                <a:pos x="0" y="0"/>
              </a:cxn>
              <a:cxn ang="0">
                <a:pos x="0" y="6858000"/>
              </a:cxn>
            </a:cxnLst>
            <a:rect l="txL" t="txT" r="txR" b="txB"/>
            <a:pathLst>
              <a:path w="9144000" h="6858000">
                <a:moveTo>
                  <a:pt x="0" y="6858000"/>
                </a:moveTo>
                <a:lnTo>
                  <a:pt x="9144000" y="6858000"/>
                </a:lnTo>
                <a:lnTo>
                  <a:pt x="9144000" y="0"/>
                </a:lnTo>
                <a:lnTo>
                  <a:pt x="0" y="0"/>
                </a:lnTo>
                <a:lnTo>
                  <a:pt x="0" y="68580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1" name="Freeform 3"/>
          <p:cNvSpPr/>
          <p:nvPr/>
        </p:nvSpPr>
        <p:spPr>
          <a:xfrm>
            <a:off x="7658100" y="0"/>
            <a:ext cx="1104900" cy="6848475"/>
          </a:xfrm>
          <a:custGeom>
            <a:avLst/>
            <a:gdLst>
              <a:gd name="txL" fmla="*/ 0 w 1104900"/>
              <a:gd name="txT" fmla="*/ 0 h 6848474"/>
              <a:gd name="txR" fmla="*/ 1104900 w 1104900"/>
              <a:gd name="txB" fmla="*/ 6848474 h 6848474"/>
            </a:gdLst>
            <a:ahLst/>
            <a:cxnLst>
              <a:cxn ang="0">
                <a:pos x="495300" y="0"/>
              </a:cxn>
              <a:cxn ang="0">
                <a:pos x="838200" y="704850"/>
              </a:cxn>
              <a:cxn ang="0">
                <a:pos x="1104900" y="1524002"/>
              </a:cxn>
              <a:cxn ang="0">
                <a:pos x="676275" y="6848479"/>
              </a:cxn>
              <a:cxn ang="0">
                <a:pos x="171450" y="6848479"/>
              </a:cxn>
              <a:cxn ang="0">
                <a:pos x="1028700" y="1524002"/>
              </a:cxn>
              <a:cxn ang="0">
                <a:pos x="723900" y="685800"/>
              </a:cxn>
              <a:cxn ang="0">
                <a:pos x="0" y="0"/>
              </a:cxn>
              <a:cxn ang="0">
                <a:pos x="495300" y="0"/>
              </a:cxn>
            </a:cxnLst>
            <a:rect l="txL" t="txT" r="txR" b="txB"/>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2" name="Freeform 3"/>
          <p:cNvSpPr/>
          <p:nvPr/>
        </p:nvSpPr>
        <p:spPr>
          <a:xfrm>
            <a:off x="1066800" y="0"/>
            <a:ext cx="7543800" cy="6858000"/>
          </a:xfrm>
          <a:custGeom>
            <a:avLst/>
            <a:gdLst>
              <a:gd name="txL" fmla="*/ 0 w 7543800"/>
              <a:gd name="txT" fmla="*/ 0 h 6858000"/>
              <a:gd name="txR" fmla="*/ 7543800 w 7543800"/>
              <a:gd name="txB" fmla="*/ 6858000 h 6858000"/>
            </a:gdLst>
            <a:ahLst/>
            <a:cxnLst>
              <a:cxn ang="0">
                <a:pos x="0" y="0"/>
              </a:cxn>
              <a:cxn ang="0">
                <a:pos x="2438400" y="0"/>
              </a:cxn>
              <a:cxn ang="0">
                <a:pos x="7286624" y="714375"/>
              </a:cxn>
              <a:cxn ang="0">
                <a:pos x="7543800" y="1543050"/>
              </a:cxn>
              <a:cxn ang="0">
                <a:pos x="5715000" y="6858000"/>
              </a:cxn>
              <a:cxn ang="0">
                <a:pos x="5257801" y="6858000"/>
              </a:cxn>
              <a:cxn ang="0">
                <a:pos x="7480300" y="1577975"/>
              </a:cxn>
              <a:cxn ang="0">
                <a:pos x="7172324" y="831850"/>
              </a:cxn>
              <a:cxn ang="0">
                <a:pos x="0" y="0"/>
              </a:cxn>
            </a:cxnLst>
            <a:rect l="txL" t="txT" r="txR" b="txB"/>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3" name="Freeform 3"/>
          <p:cNvSpPr/>
          <p:nvPr/>
        </p:nvSpPr>
        <p:spPr>
          <a:xfrm>
            <a:off x="5486400" y="1657350"/>
            <a:ext cx="2990850" cy="5200650"/>
          </a:xfrm>
          <a:custGeom>
            <a:avLst/>
            <a:gdLst>
              <a:gd name="txL" fmla="*/ 0 w 2990850"/>
              <a:gd name="txT" fmla="*/ 0 h 5200650"/>
              <a:gd name="txR" fmla="*/ 2990850 w 2990850"/>
              <a:gd name="txB" fmla="*/ 5200650 h 5200650"/>
            </a:gdLst>
            <a:ahLst/>
            <a:cxnLst>
              <a:cxn ang="0">
                <a:pos x="609600" y="5200650"/>
              </a:cxn>
              <a:cxn ang="0">
                <a:pos x="2990850" y="0"/>
              </a:cxn>
              <a:cxn ang="0">
                <a:pos x="0" y="5200650"/>
              </a:cxn>
              <a:cxn ang="0">
                <a:pos x="609600" y="5200650"/>
              </a:cxn>
            </a:cxnLst>
            <a:rect l="txL" t="txT" r="txR" b="txB"/>
            <a:pathLst>
              <a:path w="2990850" h="5200650">
                <a:moveTo>
                  <a:pt x="609600" y="5200650"/>
                </a:moveTo>
                <a:lnTo>
                  <a:pt x="2990850" y="0"/>
                </a:lnTo>
                <a:lnTo>
                  <a:pt x="0" y="5200650"/>
                </a:lnTo>
                <a:lnTo>
                  <a:pt x="609600" y="5200650"/>
                </a:lnTo>
              </a:path>
            </a:pathLst>
          </a:custGeom>
          <a:solidFill>
            <a:srgbClr val="E0E0E0"/>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4" name="Freeform 3"/>
          <p:cNvSpPr/>
          <p:nvPr/>
        </p:nvSpPr>
        <p:spPr>
          <a:xfrm>
            <a:off x="3429000" y="0"/>
            <a:ext cx="5172075" cy="6858000"/>
          </a:xfrm>
          <a:custGeom>
            <a:avLst/>
            <a:gdLst>
              <a:gd name="txL" fmla="*/ 0 w 5172075"/>
              <a:gd name="txT" fmla="*/ 0 h 6858000"/>
              <a:gd name="txR" fmla="*/ 5172075 w 5172075"/>
              <a:gd name="txB" fmla="*/ 6858000 h 6858000"/>
            </a:gdLst>
            <a:ahLst/>
            <a:cxnLst>
              <a:cxn ang="0">
                <a:pos x="0" y="0"/>
              </a:cxn>
              <a:cxn ang="0">
                <a:pos x="4892675" y="753998"/>
              </a:cxn>
              <a:cxn ang="0">
                <a:pos x="5095875" y="1485900"/>
              </a:cxn>
              <a:cxn ang="0">
                <a:pos x="2743204" y="6858000"/>
              </a:cxn>
              <a:cxn ang="0">
                <a:pos x="2971804" y="6858000"/>
              </a:cxn>
              <a:cxn ang="0">
                <a:pos x="5172075" y="1447800"/>
              </a:cxn>
              <a:cxn ang="0">
                <a:pos x="4953003" y="685800"/>
              </a:cxn>
              <a:cxn ang="0">
                <a:pos x="2057402" y="0"/>
              </a:cxn>
              <a:cxn ang="0">
                <a:pos x="0" y="0"/>
              </a:cxn>
            </a:cxnLst>
            <a:rect l="txL" t="txT" r="txR" b="txB"/>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5" name="Freeform 3"/>
          <p:cNvSpPr/>
          <p:nvPr/>
        </p:nvSpPr>
        <p:spPr>
          <a:xfrm>
            <a:off x="5562600" y="0"/>
            <a:ext cx="3267075" cy="6858000"/>
          </a:xfrm>
          <a:custGeom>
            <a:avLst/>
            <a:gdLst>
              <a:gd name="txL" fmla="*/ 0 w 3267075"/>
              <a:gd name="txT" fmla="*/ 0 h 6858000"/>
              <a:gd name="txR" fmla="*/ 3267075 w 3267075"/>
              <a:gd name="txB" fmla="*/ 6858000 h 6858000"/>
            </a:gdLst>
            <a:ahLst/>
            <a:cxnLst>
              <a:cxn ang="0">
                <a:pos x="0" y="0"/>
              </a:cxn>
              <a:cxn ang="0">
                <a:pos x="1676402" y="0"/>
              </a:cxn>
              <a:cxn ang="0">
                <a:pos x="2943225" y="638175"/>
              </a:cxn>
              <a:cxn ang="0">
                <a:pos x="3267075" y="1543050"/>
              </a:cxn>
              <a:cxn ang="0">
                <a:pos x="2057402" y="6858000"/>
              </a:cxn>
              <a:cxn ang="0">
                <a:pos x="1143002" y="6858000"/>
              </a:cxn>
              <a:cxn ang="0">
                <a:pos x="3048001" y="1447800"/>
              </a:cxn>
              <a:cxn ang="0">
                <a:pos x="2819401" y="685800"/>
              </a:cxn>
              <a:cxn ang="0">
                <a:pos x="0" y="0"/>
              </a:cxn>
            </a:cxnLst>
            <a:rect l="txL" t="txT" r="txR" b="txB"/>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6" name="Freeform 3"/>
          <p:cNvSpPr/>
          <p:nvPr/>
        </p:nvSpPr>
        <p:spPr>
          <a:xfrm>
            <a:off x="6694488" y="1676400"/>
            <a:ext cx="1828800" cy="5181600"/>
          </a:xfrm>
          <a:custGeom>
            <a:avLst/>
            <a:gdLst>
              <a:gd name="txL" fmla="*/ 0 w 1828800"/>
              <a:gd name="txT" fmla="*/ 0 h 5181600"/>
              <a:gd name="txR" fmla="*/ 1828800 w 1828800"/>
              <a:gd name="txB" fmla="*/ 5181600 h 5181600"/>
            </a:gdLst>
            <a:ahLst/>
            <a:cxnLst>
              <a:cxn ang="0">
                <a:pos x="0" y="5181600"/>
              </a:cxn>
              <a:cxn ang="0">
                <a:pos x="1828800" y="0"/>
              </a:cxn>
              <a:cxn ang="0">
                <a:pos x="152400" y="5181600"/>
              </a:cxn>
              <a:cxn ang="0">
                <a:pos x="0" y="5181600"/>
              </a:cxn>
            </a:cxnLst>
            <a:rect l="txL" t="txT" r="txR" b="txB"/>
            <a:pathLst>
              <a:path w="1828800" h="5181600">
                <a:moveTo>
                  <a:pt x="0" y="5181600"/>
                </a:moveTo>
                <a:lnTo>
                  <a:pt x="1828800" y="0"/>
                </a:lnTo>
                <a:lnTo>
                  <a:pt x="152400" y="5181600"/>
                </a:lnTo>
                <a:lnTo>
                  <a:pt x="0" y="5181600"/>
                </a:lnTo>
              </a:path>
            </a:pathLst>
          </a:custGeom>
          <a:solidFill>
            <a:srgbClr val="F93D17"/>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7"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8" name="Freeform 3"/>
          <p:cNvSpPr/>
          <p:nvPr/>
        </p:nvSpPr>
        <p:spPr>
          <a:xfrm>
            <a:off x="136525" y="758825"/>
            <a:ext cx="8870950" cy="5956300"/>
          </a:xfrm>
          <a:custGeom>
            <a:avLst/>
            <a:gdLst>
              <a:gd name="txL" fmla="*/ 0 w 8870950"/>
              <a:gd name="txT" fmla="*/ 0 h 5956300"/>
              <a:gd name="txR" fmla="*/ 8870950 w 8870950"/>
              <a:gd name="txB" fmla="*/ 5956300 h 5956300"/>
            </a:gdLst>
            <a:ahLst/>
            <a:cxnLst>
              <a:cxn ang="0">
                <a:pos x="6350" y="5949948"/>
              </a:cxn>
              <a:cxn ang="0">
                <a:pos x="8864606" y="5949948"/>
              </a:cxn>
              <a:cxn ang="0">
                <a:pos x="8864606" y="6350"/>
              </a:cxn>
              <a:cxn ang="0">
                <a:pos x="6350" y="6350"/>
              </a:cxn>
              <a:cxn ang="0">
                <a:pos x="6350" y="5949948"/>
              </a:cxn>
            </a:cxnLst>
            <a:rect l="txL" t="txT" r="txR" b="txB"/>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cap="flat" cmpd="sng">
            <a:solidFill>
              <a:srgbClr val="000000"/>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79"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80" name="Freeform 3"/>
          <p:cNvSpPr/>
          <p:nvPr/>
        </p:nvSpPr>
        <p:spPr>
          <a:xfrm>
            <a:off x="0" y="721887"/>
            <a:ext cx="8870950" cy="5956300"/>
          </a:xfrm>
          <a:custGeom>
            <a:avLst/>
            <a:gdLst>
              <a:gd name="txL" fmla="*/ 0 w 8870950"/>
              <a:gd name="txT" fmla="*/ 0 h 5956300"/>
              <a:gd name="txR" fmla="*/ 8870950 w 8870950"/>
              <a:gd name="txB" fmla="*/ 5956300 h 5956300"/>
            </a:gdLst>
            <a:ahLst/>
            <a:cxnLst>
              <a:cxn ang="0">
                <a:pos x="6350" y="5949948"/>
              </a:cxn>
              <a:cxn ang="0">
                <a:pos x="8864606" y="5949948"/>
              </a:cxn>
              <a:cxn ang="0">
                <a:pos x="8864606" y="6350"/>
              </a:cxn>
              <a:cxn ang="0">
                <a:pos x="6350" y="6350"/>
              </a:cxn>
              <a:cxn ang="0">
                <a:pos x="6350" y="5949948"/>
              </a:cxn>
            </a:cxnLst>
            <a:rect l="txL" t="txT" r="txR" b="txB"/>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cap="flat" cmpd="sng">
            <a:solidFill>
              <a:srgbClr val="808080"/>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7181" name="Freeform 3"/>
          <p:cNvSpPr/>
          <p:nvPr/>
        </p:nvSpPr>
        <p:spPr>
          <a:xfrm>
            <a:off x="381000" y="676275"/>
            <a:ext cx="6248400" cy="152400"/>
          </a:xfrm>
          <a:custGeom>
            <a:avLst/>
            <a:gdLst>
              <a:gd name="txL" fmla="*/ 0 w 6248400"/>
              <a:gd name="txT" fmla="*/ 0 h 152400"/>
              <a:gd name="txR" fmla="*/ 6248400 w 6248400"/>
              <a:gd name="txB" fmla="*/ 152400 h 152400"/>
            </a:gdLst>
            <a:ahLst/>
            <a:cxnLst>
              <a:cxn ang="0">
                <a:pos x="0" y="152400"/>
              </a:cxn>
              <a:cxn ang="0">
                <a:pos x="6248400" y="152400"/>
              </a:cxn>
              <a:cxn ang="0">
                <a:pos x="6248400" y="0"/>
              </a:cxn>
              <a:cxn ang="0">
                <a:pos x="0" y="0"/>
              </a:cxn>
              <a:cxn ang="0">
                <a:pos x="0" y="152400"/>
              </a:cxn>
            </a:cxnLst>
            <a:rect l="txL" t="txT" r="txR" b="txB"/>
            <a:pathLst>
              <a:path w="6248400" h="152400">
                <a:moveTo>
                  <a:pt x="0" y="152400"/>
                </a:moveTo>
                <a:lnTo>
                  <a:pt x="6248400" y="152400"/>
                </a:lnTo>
                <a:lnTo>
                  <a:pt x="6248400" y="0"/>
                </a:lnTo>
                <a:lnTo>
                  <a:pt x="0" y="0"/>
                </a:lnTo>
                <a:lnTo>
                  <a:pt x="0" y="1524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pic>
        <p:nvPicPr>
          <p:cNvPr id="7182" name="Picture 3"/>
          <p:cNvPicPr>
            <a:picLocks noChangeAspect="1"/>
          </p:cNvPicPr>
          <p:nvPr/>
        </p:nvPicPr>
        <p:blipFill>
          <a:blip r:embed="rId2"/>
          <a:stretch>
            <a:fillRect/>
          </a:stretch>
        </p:blipFill>
        <p:spPr>
          <a:xfrm>
            <a:off x="482600" y="571500"/>
            <a:ext cx="406400" cy="393700"/>
          </a:xfrm>
          <a:prstGeom prst="rect">
            <a:avLst/>
          </a:prstGeom>
          <a:noFill/>
          <a:ln w="9525">
            <a:noFill/>
          </a:ln>
        </p:spPr>
      </p:pic>
      <p:pic>
        <p:nvPicPr>
          <p:cNvPr id="7183" name="Picture 3"/>
          <p:cNvPicPr>
            <a:picLocks noChangeAspect="1"/>
          </p:cNvPicPr>
          <p:nvPr/>
        </p:nvPicPr>
        <p:blipFill>
          <a:blip r:embed="rId3"/>
          <a:stretch>
            <a:fillRect/>
          </a:stretch>
        </p:blipFill>
        <p:spPr>
          <a:xfrm>
            <a:off x="8369300" y="0"/>
            <a:ext cx="774700" cy="1143000"/>
          </a:xfrm>
          <a:prstGeom prst="rect">
            <a:avLst/>
          </a:prstGeom>
          <a:noFill/>
          <a:ln w="9525">
            <a:noFill/>
          </a:ln>
        </p:spPr>
      </p:pic>
      <p:pic>
        <p:nvPicPr>
          <p:cNvPr id="7184" name="Picture 3"/>
          <p:cNvPicPr>
            <a:picLocks noChangeAspect="1"/>
          </p:cNvPicPr>
          <p:nvPr/>
        </p:nvPicPr>
        <p:blipFill>
          <a:blip r:embed="rId4"/>
          <a:stretch>
            <a:fillRect/>
          </a:stretch>
        </p:blipFill>
        <p:spPr>
          <a:xfrm>
            <a:off x="5422900" y="6019800"/>
            <a:ext cx="2273300" cy="685800"/>
          </a:xfrm>
          <a:prstGeom prst="rect">
            <a:avLst/>
          </a:prstGeom>
          <a:noFill/>
          <a:ln w="9525">
            <a:noFill/>
          </a:ln>
        </p:spPr>
      </p:pic>
      <p:pic>
        <p:nvPicPr>
          <p:cNvPr id="7185" name="Picture 3"/>
          <p:cNvPicPr>
            <a:picLocks noChangeAspect="1"/>
          </p:cNvPicPr>
          <p:nvPr/>
        </p:nvPicPr>
        <p:blipFill>
          <a:blip r:embed="rId5"/>
          <a:stretch>
            <a:fillRect/>
          </a:stretch>
        </p:blipFill>
        <p:spPr>
          <a:xfrm>
            <a:off x="7708900" y="5651500"/>
            <a:ext cx="1257300" cy="952500"/>
          </a:xfrm>
          <a:prstGeom prst="rect">
            <a:avLst/>
          </a:prstGeom>
          <a:noFill/>
          <a:ln w="9525">
            <a:noFill/>
          </a:ln>
        </p:spPr>
      </p:pic>
      <p:sp>
        <p:nvSpPr>
          <p:cNvPr id="7186" name="TextBox 1"/>
          <p:cNvSpPr txBox="1"/>
          <p:nvPr/>
        </p:nvSpPr>
        <p:spPr>
          <a:xfrm>
            <a:off x="8953500" y="88900"/>
            <a:ext cx="88900" cy="152400"/>
          </a:xfrm>
          <a:prstGeom prst="rect">
            <a:avLst/>
          </a:prstGeom>
          <a:noFill/>
          <a:ln w="9525">
            <a:noFill/>
          </a:ln>
        </p:spPr>
        <p:txBody>
          <a:bodyPr wrap="none" lIns="0" tIns="0" rIns="0">
            <a:spAutoFit/>
          </a:bodyPr>
          <a:lstStyle/>
          <a:p>
            <a:pPr marL="0" marR="0" lvl="0" indent="0" algn="l" defTabSz="914400" eaLnBrk="1" fontAlgn="base" latinLnBrk="0" hangingPunct="1">
              <a:lnSpc>
                <a:spcPts val="1200"/>
              </a:lnSpc>
              <a:spcBef>
                <a:spcPct val="0"/>
              </a:spcBef>
              <a:spcAft>
                <a:spcPct val="0"/>
              </a:spcAft>
              <a:buClrTx/>
              <a:buSzTx/>
              <a:buFont typeface="Arial" panose="020B0604020202020204" pitchFamily="34" charset="0"/>
              <a:buNone/>
              <a:tabLst/>
              <a:defRPr/>
            </a:pPr>
            <a:r>
              <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rPr>
              <a:t>7</a:t>
            </a:r>
          </a:p>
        </p:txBody>
      </p:sp>
      <p:sp>
        <p:nvSpPr>
          <p:cNvPr id="7187" name="TextBox 1"/>
          <p:cNvSpPr txBox="1"/>
          <p:nvPr/>
        </p:nvSpPr>
        <p:spPr>
          <a:xfrm>
            <a:off x="1060450" y="509905"/>
            <a:ext cx="1410970" cy="609600"/>
          </a:xfrm>
          <a:prstGeom prst="rect">
            <a:avLst/>
          </a:prstGeom>
          <a:noFill/>
          <a:ln w="9525">
            <a:noFill/>
          </a:ln>
        </p:spPr>
        <p:txBody>
          <a:bodyPr wrap="none" lIns="0" tIns="0" rIns="0">
            <a:spAutoFit/>
          </a:bodyPr>
          <a:lstStyle/>
          <a:p>
            <a:pPr marL="0" marR="0" lvl="0" indent="0" algn="l" defTabSz="914400" eaLnBrk="1" fontAlgn="base" latinLnBrk="0" hangingPunct="1">
              <a:lnSpc>
                <a:spcPts val="4400"/>
              </a:lnSpc>
              <a:spcBef>
                <a:spcPct val="0"/>
              </a:spcBef>
              <a:spcAft>
                <a:spcPct val="0"/>
              </a:spcAft>
              <a:buClrTx/>
              <a:buSzTx/>
              <a:buFont typeface="Arial" panose="020B0604020202020204" pitchFamily="34" charset="0"/>
              <a:buNone/>
              <a:tabLst/>
              <a:defRPr/>
            </a:pPr>
            <a:r>
              <a:rPr kumimoji="0" lang="en-US" altLang="zh-CN" sz="33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SG</a:t>
            </a:r>
            <a:r>
              <a:rPr kumimoji="0" lang="zh-CN" altLang="en-US" sz="33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函数</a:t>
            </a:r>
          </a:p>
        </p:txBody>
      </p:sp>
      <p:sp>
        <p:nvSpPr>
          <p:cNvPr id="3" name="文本框 2"/>
          <p:cNvSpPr txBox="1"/>
          <p:nvPr/>
        </p:nvSpPr>
        <p:spPr>
          <a:xfrm>
            <a:off x="482599" y="1454785"/>
            <a:ext cx="8353425" cy="2585323"/>
          </a:xfrm>
          <a:prstGeom prst="rect">
            <a:avLst/>
          </a:prstGeom>
          <a:noFill/>
        </p:spPr>
        <p:txBody>
          <a:bodyPr wrap="square" rtlCol="0">
            <a:spAutoFit/>
          </a:bodyPr>
          <a:lstStyle/>
          <a:p>
            <a:pPr marL="0" marR="0" lvl="0" indent="0" algn="l" defTabSz="914400" eaLnBrk="0" fontAlgn="base" latinLnBrk="0" hangingPunct="0">
              <a:lnSpc>
                <a:spcPct val="100000"/>
              </a:lnSpc>
              <a:spcBef>
                <a:spcPct val="0"/>
              </a:spcBef>
              <a:spcAft>
                <a:spcPct val="0"/>
              </a:spcAft>
              <a:buClrTx/>
              <a:buSzTx/>
              <a:buFontTx/>
              <a:buNone/>
              <a:tabLst/>
              <a:defRPr/>
            </a:pPr>
            <a:r>
              <a:rPr lang="zh-CN" altLang="en-US" smtClean="0">
                <a:solidFill>
                  <a:srgbClr val="000000"/>
                </a:solidFill>
              </a:rPr>
              <a:t>思路：</a:t>
            </a:r>
            <a:endParaRPr lang="en-US" altLang="zh-CN" smtClean="0">
              <a:solidFill>
                <a:srgbClr val="000000"/>
              </a:solidFill>
            </a:endParaRPr>
          </a:p>
          <a:p>
            <a:pPr marL="0" marR="0" lvl="0" indent="0" algn="l" defTabSz="914400" eaLnBrk="0" fontAlgn="base" latinLnBrk="0" hangingPunct="0">
              <a:lnSpc>
                <a:spcPct val="250000"/>
              </a:lnSpc>
              <a:spcBef>
                <a:spcPct val="0"/>
              </a:spcBef>
              <a:spcAft>
                <a:spcPct val="0"/>
              </a:spcAft>
              <a:buClrTx/>
              <a:buSzTx/>
              <a:buFontTx/>
              <a:buNone/>
              <a:tabLst/>
              <a:defRPr/>
            </a:pPr>
            <a:r>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第一次取走后环就变成两个链</a:t>
            </a:r>
            <a:r>
              <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m</a:t>
            </a:r>
            <a:r>
              <a:rPr lang="zh-CN" altLang="en-US" smtClean="0">
                <a:solidFill>
                  <a:srgbClr val="000000"/>
                </a:solidFill>
              </a:rPr>
              <a:t>与</a:t>
            </a:r>
            <a:r>
              <a:rPr lang="en-US" altLang="zh-CN" smtClean="0">
                <a:solidFill>
                  <a:srgbClr val="000000"/>
                </a:solidFill>
              </a:rPr>
              <a:t>n-m </a:t>
            </a:r>
            <a:r>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，分成两个子游戏构造</a:t>
            </a:r>
            <a:r>
              <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sg</a:t>
            </a:r>
            <a:r>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函数，对于</a:t>
            </a:r>
            <a:r>
              <a:rPr lang="en-US" altLang="zh-CN" smtClean="0">
                <a:solidFill>
                  <a:srgbClr val="000000"/>
                </a:solidFill>
              </a:rPr>
              <a:t>n-m</a:t>
            </a:r>
            <a:r>
              <a:rPr lang="zh-CN" altLang="en-US" smtClean="0">
                <a:solidFill>
                  <a:srgbClr val="000000"/>
                </a:solidFill>
              </a:rPr>
              <a:t>这条链，现在轮到后手操作，原来的后手是此时的先手，求解</a:t>
            </a:r>
            <a:r>
              <a:rPr lang="en-US" altLang="zh-CN" smtClean="0">
                <a:solidFill>
                  <a:srgbClr val="000000"/>
                </a:solidFill>
              </a:rPr>
              <a:t>sg</a:t>
            </a:r>
            <a:r>
              <a:rPr lang="zh-CN" altLang="en-US" smtClean="0">
                <a:solidFill>
                  <a:srgbClr val="000000"/>
                </a:solidFill>
              </a:rPr>
              <a:t>值。</a:t>
            </a: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a:p>
            <a:pPr marL="0" marR="0" lvl="0" indent="0" algn="l"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
            </a:r>
            <a:br>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b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pic>
        <p:nvPicPr>
          <p:cNvPr id="2" name="图片 1"/>
          <p:cNvPicPr>
            <a:picLocks noChangeAspect="1"/>
          </p:cNvPicPr>
          <p:nvPr/>
        </p:nvPicPr>
        <p:blipFill>
          <a:blip r:embed="rId6"/>
          <a:stretch>
            <a:fillRect/>
          </a:stretch>
        </p:blipFill>
        <p:spPr>
          <a:xfrm>
            <a:off x="548481" y="3082925"/>
            <a:ext cx="4371975" cy="3638550"/>
          </a:xfrm>
          <a:prstGeom prst="rect">
            <a:avLst/>
          </a:prstGeom>
        </p:spPr>
      </p:pic>
    </p:spTree>
    <p:extLst>
      <p:ext uri="{BB962C8B-B14F-4D97-AF65-F5344CB8AC3E}">
        <p14:creationId xmlns:p14="http://schemas.microsoft.com/office/powerpoint/2010/main" val="3756450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reeform 3"/>
          <p:cNvSpPr/>
          <p:nvPr/>
        </p:nvSpPr>
        <p:spPr>
          <a:xfrm>
            <a:off x="0" y="0"/>
            <a:ext cx="9144000" cy="6858000"/>
          </a:xfrm>
          <a:custGeom>
            <a:avLst/>
            <a:gdLst>
              <a:gd name="txL" fmla="*/ 0 w 9144000"/>
              <a:gd name="txT" fmla="*/ 0 h 6858000"/>
              <a:gd name="txR" fmla="*/ 9144000 w 9144000"/>
              <a:gd name="txB" fmla="*/ 6858000 h 6858000"/>
            </a:gdLst>
            <a:ahLst/>
            <a:cxnLst>
              <a:cxn ang="0">
                <a:pos x="0" y="6858000"/>
              </a:cxn>
              <a:cxn ang="0">
                <a:pos x="9144000" y="6858000"/>
              </a:cxn>
              <a:cxn ang="0">
                <a:pos x="9144000" y="0"/>
              </a:cxn>
              <a:cxn ang="0">
                <a:pos x="0" y="0"/>
              </a:cxn>
              <a:cxn ang="0">
                <a:pos x="0" y="6858000"/>
              </a:cxn>
            </a:cxnLst>
            <a:rect l="txL" t="txT" r="txR" b="txB"/>
            <a:pathLst>
              <a:path w="9144000" h="6858000">
                <a:moveTo>
                  <a:pt x="0" y="6858000"/>
                </a:moveTo>
                <a:lnTo>
                  <a:pt x="9144000" y="6858000"/>
                </a:lnTo>
                <a:lnTo>
                  <a:pt x="9144000" y="0"/>
                </a:lnTo>
                <a:lnTo>
                  <a:pt x="0" y="0"/>
                </a:lnTo>
                <a:lnTo>
                  <a:pt x="0" y="68580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4099" name="Freeform 3"/>
          <p:cNvSpPr/>
          <p:nvPr/>
        </p:nvSpPr>
        <p:spPr>
          <a:xfrm>
            <a:off x="7658100" y="0"/>
            <a:ext cx="1104900" cy="6848475"/>
          </a:xfrm>
          <a:custGeom>
            <a:avLst/>
            <a:gdLst>
              <a:gd name="txL" fmla="*/ 0 w 1104900"/>
              <a:gd name="txT" fmla="*/ 0 h 6848474"/>
              <a:gd name="txR" fmla="*/ 1104900 w 1104900"/>
              <a:gd name="txB" fmla="*/ 6848474 h 6848474"/>
            </a:gdLst>
            <a:ahLst/>
            <a:cxnLst>
              <a:cxn ang="0">
                <a:pos x="495300" y="0"/>
              </a:cxn>
              <a:cxn ang="0">
                <a:pos x="838200" y="704850"/>
              </a:cxn>
              <a:cxn ang="0">
                <a:pos x="1104900" y="1524002"/>
              </a:cxn>
              <a:cxn ang="0">
                <a:pos x="676275" y="6848479"/>
              </a:cxn>
              <a:cxn ang="0">
                <a:pos x="171450" y="6848479"/>
              </a:cxn>
              <a:cxn ang="0">
                <a:pos x="1028700" y="1524002"/>
              </a:cxn>
              <a:cxn ang="0">
                <a:pos x="723900" y="685800"/>
              </a:cxn>
              <a:cxn ang="0">
                <a:pos x="0" y="0"/>
              </a:cxn>
              <a:cxn ang="0">
                <a:pos x="495300" y="0"/>
              </a:cxn>
            </a:cxnLst>
            <a:rect l="txL" t="txT" r="txR" b="txB"/>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4100" name="Freeform 3"/>
          <p:cNvSpPr/>
          <p:nvPr/>
        </p:nvSpPr>
        <p:spPr>
          <a:xfrm>
            <a:off x="1066800" y="0"/>
            <a:ext cx="7543800" cy="6858000"/>
          </a:xfrm>
          <a:custGeom>
            <a:avLst/>
            <a:gdLst>
              <a:gd name="txL" fmla="*/ 0 w 7543800"/>
              <a:gd name="txT" fmla="*/ 0 h 6858000"/>
              <a:gd name="txR" fmla="*/ 7543800 w 7543800"/>
              <a:gd name="txB" fmla="*/ 6858000 h 6858000"/>
            </a:gdLst>
            <a:ahLst/>
            <a:cxnLst>
              <a:cxn ang="0">
                <a:pos x="0" y="0"/>
              </a:cxn>
              <a:cxn ang="0">
                <a:pos x="2438400" y="0"/>
              </a:cxn>
              <a:cxn ang="0">
                <a:pos x="7286624" y="714375"/>
              </a:cxn>
              <a:cxn ang="0">
                <a:pos x="7543800" y="1543050"/>
              </a:cxn>
              <a:cxn ang="0">
                <a:pos x="5715000" y="6858000"/>
              </a:cxn>
              <a:cxn ang="0">
                <a:pos x="5257801" y="6858000"/>
              </a:cxn>
              <a:cxn ang="0">
                <a:pos x="7480300" y="1577975"/>
              </a:cxn>
              <a:cxn ang="0">
                <a:pos x="7172324" y="831850"/>
              </a:cxn>
              <a:cxn ang="0">
                <a:pos x="0" y="0"/>
              </a:cxn>
            </a:cxnLst>
            <a:rect l="txL" t="txT" r="txR" b="txB"/>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4101" name="Freeform 3"/>
          <p:cNvSpPr/>
          <p:nvPr/>
        </p:nvSpPr>
        <p:spPr>
          <a:xfrm>
            <a:off x="5486400" y="1657350"/>
            <a:ext cx="2990850" cy="5200650"/>
          </a:xfrm>
          <a:custGeom>
            <a:avLst/>
            <a:gdLst>
              <a:gd name="txL" fmla="*/ 0 w 2990850"/>
              <a:gd name="txT" fmla="*/ 0 h 5200650"/>
              <a:gd name="txR" fmla="*/ 2990850 w 2990850"/>
              <a:gd name="txB" fmla="*/ 5200650 h 5200650"/>
            </a:gdLst>
            <a:ahLst/>
            <a:cxnLst>
              <a:cxn ang="0">
                <a:pos x="609600" y="5200650"/>
              </a:cxn>
              <a:cxn ang="0">
                <a:pos x="2990850" y="0"/>
              </a:cxn>
              <a:cxn ang="0">
                <a:pos x="0" y="5200650"/>
              </a:cxn>
              <a:cxn ang="0">
                <a:pos x="609600" y="5200650"/>
              </a:cxn>
            </a:cxnLst>
            <a:rect l="txL" t="txT" r="txR" b="txB"/>
            <a:pathLst>
              <a:path w="2990850" h="5200650">
                <a:moveTo>
                  <a:pt x="609600" y="5200650"/>
                </a:moveTo>
                <a:lnTo>
                  <a:pt x="2990850" y="0"/>
                </a:lnTo>
                <a:lnTo>
                  <a:pt x="0" y="5200650"/>
                </a:lnTo>
                <a:lnTo>
                  <a:pt x="609600" y="5200650"/>
                </a:lnTo>
              </a:path>
            </a:pathLst>
          </a:custGeom>
          <a:solidFill>
            <a:srgbClr val="E0E0E0"/>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4102" name="Freeform 3"/>
          <p:cNvSpPr/>
          <p:nvPr/>
        </p:nvSpPr>
        <p:spPr>
          <a:xfrm>
            <a:off x="3429000" y="0"/>
            <a:ext cx="5172075" cy="6858000"/>
          </a:xfrm>
          <a:custGeom>
            <a:avLst/>
            <a:gdLst>
              <a:gd name="txL" fmla="*/ 0 w 5172075"/>
              <a:gd name="txT" fmla="*/ 0 h 6858000"/>
              <a:gd name="txR" fmla="*/ 5172075 w 5172075"/>
              <a:gd name="txB" fmla="*/ 6858000 h 6858000"/>
            </a:gdLst>
            <a:ahLst/>
            <a:cxnLst>
              <a:cxn ang="0">
                <a:pos x="0" y="0"/>
              </a:cxn>
              <a:cxn ang="0">
                <a:pos x="4892675" y="753998"/>
              </a:cxn>
              <a:cxn ang="0">
                <a:pos x="5095875" y="1485900"/>
              </a:cxn>
              <a:cxn ang="0">
                <a:pos x="2743204" y="6858000"/>
              </a:cxn>
              <a:cxn ang="0">
                <a:pos x="2971804" y="6858000"/>
              </a:cxn>
              <a:cxn ang="0">
                <a:pos x="5172075" y="1447800"/>
              </a:cxn>
              <a:cxn ang="0">
                <a:pos x="4953003" y="685800"/>
              </a:cxn>
              <a:cxn ang="0">
                <a:pos x="2057402" y="0"/>
              </a:cxn>
              <a:cxn ang="0">
                <a:pos x="0" y="0"/>
              </a:cxn>
            </a:cxnLst>
            <a:rect l="txL" t="txT" r="txR" b="txB"/>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4103" name="Freeform 3"/>
          <p:cNvSpPr/>
          <p:nvPr/>
        </p:nvSpPr>
        <p:spPr>
          <a:xfrm>
            <a:off x="5562600" y="0"/>
            <a:ext cx="3267075" cy="6858000"/>
          </a:xfrm>
          <a:custGeom>
            <a:avLst/>
            <a:gdLst>
              <a:gd name="txL" fmla="*/ 0 w 3267075"/>
              <a:gd name="txT" fmla="*/ 0 h 6858000"/>
              <a:gd name="txR" fmla="*/ 3267075 w 3267075"/>
              <a:gd name="txB" fmla="*/ 6858000 h 6858000"/>
            </a:gdLst>
            <a:ahLst/>
            <a:cxnLst>
              <a:cxn ang="0">
                <a:pos x="0" y="0"/>
              </a:cxn>
              <a:cxn ang="0">
                <a:pos x="1676402" y="0"/>
              </a:cxn>
              <a:cxn ang="0">
                <a:pos x="2943225" y="638175"/>
              </a:cxn>
              <a:cxn ang="0">
                <a:pos x="3267075" y="1543050"/>
              </a:cxn>
              <a:cxn ang="0">
                <a:pos x="2057402" y="6858000"/>
              </a:cxn>
              <a:cxn ang="0">
                <a:pos x="1143002" y="6858000"/>
              </a:cxn>
              <a:cxn ang="0">
                <a:pos x="3048001" y="1447800"/>
              </a:cxn>
              <a:cxn ang="0">
                <a:pos x="2819401" y="685800"/>
              </a:cxn>
              <a:cxn ang="0">
                <a:pos x="0" y="0"/>
              </a:cxn>
            </a:cxnLst>
            <a:rect l="txL" t="txT" r="txR" b="txB"/>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4104" name="Freeform 3"/>
          <p:cNvSpPr/>
          <p:nvPr/>
        </p:nvSpPr>
        <p:spPr>
          <a:xfrm>
            <a:off x="6694488" y="1676400"/>
            <a:ext cx="1828800" cy="5181600"/>
          </a:xfrm>
          <a:custGeom>
            <a:avLst/>
            <a:gdLst>
              <a:gd name="txL" fmla="*/ 0 w 1828800"/>
              <a:gd name="txT" fmla="*/ 0 h 5181600"/>
              <a:gd name="txR" fmla="*/ 1828800 w 1828800"/>
              <a:gd name="txB" fmla="*/ 5181600 h 5181600"/>
            </a:gdLst>
            <a:ahLst/>
            <a:cxnLst>
              <a:cxn ang="0">
                <a:pos x="0" y="5181600"/>
              </a:cxn>
              <a:cxn ang="0">
                <a:pos x="1828800" y="0"/>
              </a:cxn>
              <a:cxn ang="0">
                <a:pos x="152400" y="5181600"/>
              </a:cxn>
              <a:cxn ang="0">
                <a:pos x="0" y="5181600"/>
              </a:cxn>
            </a:cxnLst>
            <a:rect l="txL" t="txT" r="txR" b="txB"/>
            <a:pathLst>
              <a:path w="1828800" h="5181600">
                <a:moveTo>
                  <a:pt x="0" y="5181600"/>
                </a:moveTo>
                <a:lnTo>
                  <a:pt x="1828800" y="0"/>
                </a:lnTo>
                <a:lnTo>
                  <a:pt x="152400" y="5181600"/>
                </a:lnTo>
                <a:lnTo>
                  <a:pt x="0" y="5181600"/>
                </a:lnTo>
              </a:path>
            </a:pathLst>
          </a:custGeom>
          <a:solidFill>
            <a:srgbClr val="F93D17"/>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4105"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4106" name="Freeform 3"/>
          <p:cNvSpPr/>
          <p:nvPr/>
        </p:nvSpPr>
        <p:spPr>
          <a:xfrm>
            <a:off x="136525" y="758825"/>
            <a:ext cx="8870950" cy="5956300"/>
          </a:xfrm>
          <a:custGeom>
            <a:avLst/>
            <a:gdLst>
              <a:gd name="txL" fmla="*/ 0 w 8870950"/>
              <a:gd name="txT" fmla="*/ 0 h 5956300"/>
              <a:gd name="txR" fmla="*/ 8870950 w 8870950"/>
              <a:gd name="txB" fmla="*/ 5956300 h 5956300"/>
            </a:gdLst>
            <a:ahLst/>
            <a:cxnLst>
              <a:cxn ang="0">
                <a:pos x="6350" y="5949948"/>
              </a:cxn>
              <a:cxn ang="0">
                <a:pos x="8864606" y="5949948"/>
              </a:cxn>
              <a:cxn ang="0">
                <a:pos x="8864606" y="6350"/>
              </a:cxn>
              <a:cxn ang="0">
                <a:pos x="6350" y="6350"/>
              </a:cxn>
              <a:cxn ang="0">
                <a:pos x="6350" y="5949948"/>
              </a:cxn>
            </a:cxnLst>
            <a:rect l="txL" t="txT" r="txR" b="txB"/>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cap="flat" cmpd="sng">
            <a:solidFill>
              <a:srgbClr val="000000"/>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4107"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4108" name="Freeform 3"/>
          <p:cNvSpPr/>
          <p:nvPr/>
        </p:nvSpPr>
        <p:spPr>
          <a:xfrm>
            <a:off x="136525" y="758825"/>
            <a:ext cx="8870950" cy="5956300"/>
          </a:xfrm>
          <a:custGeom>
            <a:avLst/>
            <a:gdLst>
              <a:gd name="txL" fmla="*/ 0 w 8870950"/>
              <a:gd name="txT" fmla="*/ 0 h 5956300"/>
              <a:gd name="txR" fmla="*/ 8870950 w 8870950"/>
              <a:gd name="txB" fmla="*/ 5956300 h 5956300"/>
            </a:gdLst>
            <a:ahLst/>
            <a:cxnLst>
              <a:cxn ang="0">
                <a:pos x="6350" y="5949948"/>
              </a:cxn>
              <a:cxn ang="0">
                <a:pos x="8864606" y="5949948"/>
              </a:cxn>
              <a:cxn ang="0">
                <a:pos x="8864606" y="6350"/>
              </a:cxn>
              <a:cxn ang="0">
                <a:pos x="6350" y="6350"/>
              </a:cxn>
              <a:cxn ang="0">
                <a:pos x="6350" y="5949948"/>
              </a:cxn>
            </a:cxnLst>
            <a:rect l="txL" t="txT" r="txR" b="txB"/>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cap="flat" cmpd="sng">
            <a:solidFill>
              <a:srgbClr val="808080"/>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4109" name="Freeform 3"/>
          <p:cNvSpPr/>
          <p:nvPr/>
        </p:nvSpPr>
        <p:spPr>
          <a:xfrm>
            <a:off x="381000" y="676275"/>
            <a:ext cx="6248400" cy="152400"/>
          </a:xfrm>
          <a:custGeom>
            <a:avLst/>
            <a:gdLst>
              <a:gd name="txL" fmla="*/ 0 w 6248400"/>
              <a:gd name="txT" fmla="*/ 0 h 152400"/>
              <a:gd name="txR" fmla="*/ 6248400 w 6248400"/>
              <a:gd name="txB" fmla="*/ 152400 h 152400"/>
            </a:gdLst>
            <a:ahLst/>
            <a:cxnLst>
              <a:cxn ang="0">
                <a:pos x="0" y="152400"/>
              </a:cxn>
              <a:cxn ang="0">
                <a:pos x="6248400" y="152400"/>
              </a:cxn>
              <a:cxn ang="0">
                <a:pos x="6248400" y="0"/>
              </a:cxn>
              <a:cxn ang="0">
                <a:pos x="0" y="0"/>
              </a:cxn>
              <a:cxn ang="0">
                <a:pos x="0" y="152400"/>
              </a:cxn>
            </a:cxnLst>
            <a:rect l="txL" t="txT" r="txR" b="txB"/>
            <a:pathLst>
              <a:path w="6248400" h="152400">
                <a:moveTo>
                  <a:pt x="0" y="152400"/>
                </a:moveTo>
                <a:lnTo>
                  <a:pt x="6248400" y="152400"/>
                </a:lnTo>
                <a:lnTo>
                  <a:pt x="6248400" y="0"/>
                </a:lnTo>
                <a:lnTo>
                  <a:pt x="0" y="0"/>
                </a:lnTo>
                <a:lnTo>
                  <a:pt x="0" y="1524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pic>
        <p:nvPicPr>
          <p:cNvPr id="4110" name="Picture 3"/>
          <p:cNvPicPr>
            <a:picLocks noChangeAspect="1"/>
          </p:cNvPicPr>
          <p:nvPr/>
        </p:nvPicPr>
        <p:blipFill>
          <a:blip r:embed="rId2"/>
          <a:stretch>
            <a:fillRect/>
          </a:stretch>
        </p:blipFill>
        <p:spPr>
          <a:xfrm>
            <a:off x="482600" y="571500"/>
            <a:ext cx="406400" cy="393700"/>
          </a:xfrm>
          <a:prstGeom prst="rect">
            <a:avLst/>
          </a:prstGeom>
          <a:noFill/>
          <a:ln w="9525">
            <a:noFill/>
          </a:ln>
        </p:spPr>
      </p:pic>
      <p:pic>
        <p:nvPicPr>
          <p:cNvPr id="4111" name="Picture 3"/>
          <p:cNvPicPr>
            <a:picLocks noChangeAspect="1"/>
          </p:cNvPicPr>
          <p:nvPr/>
        </p:nvPicPr>
        <p:blipFill>
          <a:blip r:embed="rId3"/>
          <a:stretch>
            <a:fillRect/>
          </a:stretch>
        </p:blipFill>
        <p:spPr>
          <a:xfrm>
            <a:off x="8369300" y="0"/>
            <a:ext cx="774700" cy="1143000"/>
          </a:xfrm>
          <a:prstGeom prst="rect">
            <a:avLst/>
          </a:prstGeom>
          <a:noFill/>
          <a:ln w="9525">
            <a:noFill/>
          </a:ln>
        </p:spPr>
      </p:pic>
      <p:sp>
        <p:nvSpPr>
          <p:cNvPr id="4112" name="TextBox 1"/>
          <p:cNvSpPr txBox="1"/>
          <p:nvPr/>
        </p:nvSpPr>
        <p:spPr>
          <a:xfrm>
            <a:off x="8953500" y="88900"/>
            <a:ext cx="88900" cy="152400"/>
          </a:xfrm>
          <a:prstGeom prst="rect">
            <a:avLst/>
          </a:prstGeom>
          <a:noFill/>
          <a:ln w="9525">
            <a:noFill/>
          </a:ln>
        </p:spPr>
        <p:txBody>
          <a:bodyPr wrap="none" lIns="0" tIns="0" rIns="0">
            <a:spAutoFit/>
          </a:bodyPr>
          <a:lstStyle/>
          <a:p>
            <a:pPr eaLnBrk="1" hangingPunct="1">
              <a:lnSpc>
                <a:spcPts val="1200"/>
              </a:lnSpc>
              <a:buFont typeface="Arial" panose="020B0604020202020204" pitchFamily="34" charset="0"/>
            </a:pPr>
            <a:r>
              <a:rPr lang="en-US" altLang="zh-CN" sz="1400" dirty="0">
                <a:solidFill>
                  <a:srgbClr val="000000"/>
                </a:solidFill>
                <a:latin typeface="Times New Roman" panose="02020603050405020304" pitchFamily="18" charset="0"/>
                <a:ea typeface="Times New Roman" panose="02020603050405020304" pitchFamily="18" charset="0"/>
              </a:rPr>
              <a:t>3</a:t>
            </a:r>
          </a:p>
        </p:txBody>
      </p:sp>
      <p:sp>
        <p:nvSpPr>
          <p:cNvPr id="4113" name="TextBox 1"/>
          <p:cNvSpPr txBox="1"/>
          <p:nvPr/>
        </p:nvSpPr>
        <p:spPr>
          <a:xfrm>
            <a:off x="990600" y="304800"/>
            <a:ext cx="2667000" cy="750570"/>
          </a:xfrm>
          <a:prstGeom prst="rect">
            <a:avLst/>
          </a:prstGeom>
          <a:noFill/>
          <a:ln w="9525">
            <a:noFill/>
          </a:ln>
        </p:spPr>
        <p:txBody>
          <a:bodyPr wrap="none" lIns="0" tIns="0" rIns="0">
            <a:spAutoFit/>
          </a:bodyPr>
          <a:lstStyle/>
          <a:p>
            <a:pPr eaLnBrk="1" hangingPunct="1">
              <a:lnSpc>
                <a:spcPts val="5500"/>
              </a:lnSpc>
              <a:buFont typeface="Arial" panose="020B0604020202020204" pitchFamily="34" charset="0"/>
            </a:pPr>
            <a:r>
              <a:rPr lang="zh-CN" altLang="en-US" sz="4200" b="1" dirty="0">
                <a:solidFill>
                  <a:srgbClr val="000000"/>
                </a:solidFill>
                <a:latin typeface="微软雅黑" panose="020B0503020204020204" pitchFamily="34" charset="-122"/>
                <a:ea typeface="微软雅黑" panose="020B0503020204020204" pitchFamily="34" charset="-122"/>
              </a:rPr>
              <a:t>博弈的特征</a:t>
            </a:r>
          </a:p>
        </p:txBody>
      </p:sp>
      <p:sp>
        <p:nvSpPr>
          <p:cNvPr id="4114" name="TextBox 20"/>
          <p:cNvSpPr txBox="1"/>
          <p:nvPr/>
        </p:nvSpPr>
        <p:spPr>
          <a:xfrm>
            <a:off x="889000" y="1676400"/>
            <a:ext cx="7480300" cy="4401205"/>
          </a:xfrm>
          <a:prstGeom prst="rect">
            <a:avLst/>
          </a:prstGeom>
          <a:noFill/>
          <a:ln w="9525">
            <a:noFill/>
          </a:ln>
        </p:spPr>
        <p:txBody>
          <a:bodyPr wrap="square">
            <a:spAutoFit/>
          </a:bodyPr>
          <a:lstStyle/>
          <a:p>
            <a:r>
              <a:rPr lang="zh-CN" sz="2800" b="1" dirty="0">
                <a:latin typeface="Arial" panose="020B0604020202020204" pitchFamily="34" charset="0"/>
                <a:ea typeface="宋体" panose="02010600030101010101" pitchFamily="2" charset="-122"/>
              </a:rPr>
              <a:t>1、博弈模型为两人轮流决策的非合作博弈。即两人轮流进行决策，并且两人都使用最优策略来获取</a:t>
            </a:r>
            <a:r>
              <a:rPr lang="zh-CN" sz="2800" b="1">
                <a:latin typeface="Arial" panose="020B0604020202020204" pitchFamily="34" charset="0"/>
                <a:ea typeface="宋体" panose="02010600030101010101" pitchFamily="2" charset="-122"/>
              </a:rPr>
              <a:t>胜利</a:t>
            </a:r>
            <a:r>
              <a:rPr lang="zh-CN" sz="2800" b="1" smtClean="0">
                <a:latin typeface="Arial" panose="020B0604020202020204" pitchFamily="34" charset="0"/>
                <a:ea typeface="宋体" panose="02010600030101010101" pitchFamily="2" charset="-122"/>
              </a:rPr>
              <a:t>。</a:t>
            </a:r>
            <a:r>
              <a:rPr lang="zh-CN" altLang="en-US" sz="2800" b="1" smtClean="0">
                <a:latin typeface="Arial" panose="020B0604020202020204" pitchFamily="34" charset="0"/>
                <a:ea typeface="宋体" panose="02010600030101010101" pitchFamily="2" charset="-122"/>
              </a:rPr>
              <a:t>游戏必定会有一方失败，不会出现双赢的情况</a:t>
            </a:r>
            <a:endParaRPr lang="zh-CN" sz="2800" b="1" dirty="0">
              <a:latin typeface="Arial" panose="020B0604020202020204" pitchFamily="34" charset="0"/>
              <a:ea typeface="宋体" panose="02010600030101010101" pitchFamily="2" charset="-122"/>
            </a:endParaRPr>
          </a:p>
          <a:p>
            <a:endParaRPr lang="zh-CN" sz="2800" b="1" dirty="0">
              <a:latin typeface="Arial" panose="020B0604020202020204" pitchFamily="34" charset="0"/>
              <a:ea typeface="宋体" panose="02010600030101010101" pitchFamily="2" charset="-122"/>
            </a:endParaRPr>
          </a:p>
          <a:p>
            <a:r>
              <a:rPr lang="zh-CN" sz="2800" b="1" dirty="0">
                <a:latin typeface="Arial" panose="020B0604020202020204" pitchFamily="34" charset="0"/>
                <a:ea typeface="宋体" panose="02010600030101010101" pitchFamily="2" charset="-122"/>
              </a:rPr>
              <a:t>2、博弈是有限的。即无论两人怎样决策，都会在有限步后决出胜负。</a:t>
            </a:r>
          </a:p>
          <a:p>
            <a:endParaRPr lang="zh-CN" sz="2800" b="1" dirty="0">
              <a:latin typeface="Arial" panose="020B0604020202020204" pitchFamily="34" charset="0"/>
              <a:ea typeface="宋体" panose="02010600030101010101" pitchFamily="2" charset="-122"/>
            </a:endParaRPr>
          </a:p>
          <a:p>
            <a:r>
              <a:rPr lang="zh-CN" sz="2800" b="1" dirty="0">
                <a:latin typeface="Arial" panose="020B0604020202020204" pitchFamily="34" charset="0"/>
                <a:ea typeface="宋体" panose="02010600030101010101" pitchFamily="2" charset="-122"/>
              </a:rPr>
              <a:t>3、公平博弈。即两人进行决策所遵循的规则相同。</a:t>
            </a:r>
          </a:p>
        </p:txBody>
      </p:sp>
      <p:sp>
        <p:nvSpPr>
          <p:cNvPr id="2" name="文本框 1"/>
          <p:cNvSpPr txBox="1"/>
          <p:nvPr/>
        </p:nvSpPr>
        <p:spPr>
          <a:xfrm>
            <a:off x="1441450" y="4062095"/>
            <a:ext cx="6102350" cy="922020"/>
          </a:xfrm>
          <a:prstGeom prst="rect">
            <a:avLst/>
          </a:prstGeom>
          <a:noFill/>
        </p:spPr>
        <p:txBody>
          <a:bodyPr wrap="square" rtlCol="0">
            <a:spAutoFit/>
          </a:bodyPr>
          <a:lstStyle/>
          <a:p>
            <a:endParaRPr lang="zh-CN" altLang="en-US" sz="5400" b="1"/>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p:cNvSpPr/>
          <p:nvPr/>
        </p:nvSpPr>
        <p:spPr>
          <a:xfrm>
            <a:off x="0" y="0"/>
            <a:ext cx="9144000" cy="6858000"/>
          </a:xfrm>
          <a:custGeom>
            <a:avLst/>
            <a:gdLst>
              <a:gd name="txL" fmla="*/ 0 w 9144000"/>
              <a:gd name="txT" fmla="*/ 0 h 6858000"/>
              <a:gd name="txR" fmla="*/ 9144000 w 9144000"/>
              <a:gd name="txB" fmla="*/ 6858000 h 6858000"/>
            </a:gdLst>
            <a:ahLst/>
            <a:cxnLst>
              <a:cxn ang="0">
                <a:pos x="0" y="6858000"/>
              </a:cxn>
              <a:cxn ang="0">
                <a:pos x="9144000" y="6858000"/>
              </a:cxn>
              <a:cxn ang="0">
                <a:pos x="9144000" y="0"/>
              </a:cxn>
              <a:cxn ang="0">
                <a:pos x="0" y="0"/>
              </a:cxn>
              <a:cxn ang="0">
                <a:pos x="0" y="6858000"/>
              </a:cxn>
            </a:cxnLst>
            <a:rect l="txL" t="txT" r="txR" b="txB"/>
            <a:pathLst>
              <a:path w="9144000" h="6858000">
                <a:moveTo>
                  <a:pt x="0" y="6858000"/>
                </a:moveTo>
                <a:lnTo>
                  <a:pt x="9144000" y="6858000"/>
                </a:lnTo>
                <a:lnTo>
                  <a:pt x="9144000" y="0"/>
                </a:lnTo>
                <a:lnTo>
                  <a:pt x="0" y="0"/>
                </a:lnTo>
                <a:lnTo>
                  <a:pt x="0" y="68580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5123" name="Freeform 3"/>
          <p:cNvSpPr/>
          <p:nvPr/>
        </p:nvSpPr>
        <p:spPr>
          <a:xfrm>
            <a:off x="7658100" y="0"/>
            <a:ext cx="1104900" cy="6848475"/>
          </a:xfrm>
          <a:custGeom>
            <a:avLst/>
            <a:gdLst>
              <a:gd name="txL" fmla="*/ 0 w 1104900"/>
              <a:gd name="txT" fmla="*/ 0 h 6848474"/>
              <a:gd name="txR" fmla="*/ 1104900 w 1104900"/>
              <a:gd name="txB" fmla="*/ 6848474 h 6848474"/>
            </a:gdLst>
            <a:ahLst/>
            <a:cxnLst>
              <a:cxn ang="0">
                <a:pos x="495300" y="0"/>
              </a:cxn>
              <a:cxn ang="0">
                <a:pos x="838200" y="704850"/>
              </a:cxn>
              <a:cxn ang="0">
                <a:pos x="1104900" y="1524002"/>
              </a:cxn>
              <a:cxn ang="0">
                <a:pos x="676275" y="6848479"/>
              </a:cxn>
              <a:cxn ang="0">
                <a:pos x="171450" y="6848479"/>
              </a:cxn>
              <a:cxn ang="0">
                <a:pos x="1028700" y="1524002"/>
              </a:cxn>
              <a:cxn ang="0">
                <a:pos x="723900" y="685800"/>
              </a:cxn>
              <a:cxn ang="0">
                <a:pos x="0" y="0"/>
              </a:cxn>
              <a:cxn ang="0">
                <a:pos x="495300" y="0"/>
              </a:cxn>
            </a:cxnLst>
            <a:rect l="txL" t="txT" r="txR" b="txB"/>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5124" name="Freeform 3"/>
          <p:cNvSpPr/>
          <p:nvPr/>
        </p:nvSpPr>
        <p:spPr>
          <a:xfrm>
            <a:off x="1066800" y="0"/>
            <a:ext cx="7543800" cy="6858000"/>
          </a:xfrm>
          <a:custGeom>
            <a:avLst/>
            <a:gdLst>
              <a:gd name="txL" fmla="*/ 0 w 7543800"/>
              <a:gd name="txT" fmla="*/ 0 h 6858000"/>
              <a:gd name="txR" fmla="*/ 7543800 w 7543800"/>
              <a:gd name="txB" fmla="*/ 6858000 h 6858000"/>
            </a:gdLst>
            <a:ahLst/>
            <a:cxnLst>
              <a:cxn ang="0">
                <a:pos x="0" y="0"/>
              </a:cxn>
              <a:cxn ang="0">
                <a:pos x="2438400" y="0"/>
              </a:cxn>
              <a:cxn ang="0">
                <a:pos x="7286624" y="714375"/>
              </a:cxn>
              <a:cxn ang="0">
                <a:pos x="7543800" y="1543050"/>
              </a:cxn>
              <a:cxn ang="0">
                <a:pos x="5715000" y="6858000"/>
              </a:cxn>
              <a:cxn ang="0">
                <a:pos x="5257801" y="6858000"/>
              </a:cxn>
              <a:cxn ang="0">
                <a:pos x="7480300" y="1577975"/>
              </a:cxn>
              <a:cxn ang="0">
                <a:pos x="7172324" y="831850"/>
              </a:cxn>
              <a:cxn ang="0">
                <a:pos x="0" y="0"/>
              </a:cxn>
            </a:cxnLst>
            <a:rect l="txL" t="txT" r="txR" b="txB"/>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5125" name="Freeform 3"/>
          <p:cNvSpPr/>
          <p:nvPr/>
        </p:nvSpPr>
        <p:spPr>
          <a:xfrm>
            <a:off x="5486400" y="1657350"/>
            <a:ext cx="2990850" cy="5200650"/>
          </a:xfrm>
          <a:custGeom>
            <a:avLst/>
            <a:gdLst>
              <a:gd name="txL" fmla="*/ 0 w 2990850"/>
              <a:gd name="txT" fmla="*/ 0 h 5200650"/>
              <a:gd name="txR" fmla="*/ 2990850 w 2990850"/>
              <a:gd name="txB" fmla="*/ 5200650 h 5200650"/>
            </a:gdLst>
            <a:ahLst/>
            <a:cxnLst>
              <a:cxn ang="0">
                <a:pos x="609600" y="5200650"/>
              </a:cxn>
              <a:cxn ang="0">
                <a:pos x="2990850" y="0"/>
              </a:cxn>
              <a:cxn ang="0">
                <a:pos x="0" y="5200650"/>
              </a:cxn>
              <a:cxn ang="0">
                <a:pos x="609600" y="5200650"/>
              </a:cxn>
            </a:cxnLst>
            <a:rect l="txL" t="txT" r="txR" b="txB"/>
            <a:pathLst>
              <a:path w="2990850" h="5200650">
                <a:moveTo>
                  <a:pt x="609600" y="5200650"/>
                </a:moveTo>
                <a:lnTo>
                  <a:pt x="2990850" y="0"/>
                </a:lnTo>
                <a:lnTo>
                  <a:pt x="0" y="5200650"/>
                </a:lnTo>
                <a:lnTo>
                  <a:pt x="609600" y="5200650"/>
                </a:lnTo>
              </a:path>
            </a:pathLst>
          </a:custGeom>
          <a:solidFill>
            <a:srgbClr val="E0E0E0"/>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5126" name="Freeform 3"/>
          <p:cNvSpPr/>
          <p:nvPr/>
        </p:nvSpPr>
        <p:spPr>
          <a:xfrm>
            <a:off x="3429000" y="0"/>
            <a:ext cx="5172075" cy="6858000"/>
          </a:xfrm>
          <a:custGeom>
            <a:avLst/>
            <a:gdLst>
              <a:gd name="txL" fmla="*/ 0 w 5172075"/>
              <a:gd name="txT" fmla="*/ 0 h 6858000"/>
              <a:gd name="txR" fmla="*/ 5172075 w 5172075"/>
              <a:gd name="txB" fmla="*/ 6858000 h 6858000"/>
            </a:gdLst>
            <a:ahLst/>
            <a:cxnLst>
              <a:cxn ang="0">
                <a:pos x="0" y="0"/>
              </a:cxn>
              <a:cxn ang="0">
                <a:pos x="4892675" y="753998"/>
              </a:cxn>
              <a:cxn ang="0">
                <a:pos x="5095875" y="1485900"/>
              </a:cxn>
              <a:cxn ang="0">
                <a:pos x="2743204" y="6858000"/>
              </a:cxn>
              <a:cxn ang="0">
                <a:pos x="2971804" y="6858000"/>
              </a:cxn>
              <a:cxn ang="0">
                <a:pos x="5172075" y="1447800"/>
              </a:cxn>
              <a:cxn ang="0">
                <a:pos x="4953003" y="685800"/>
              </a:cxn>
              <a:cxn ang="0">
                <a:pos x="2057402" y="0"/>
              </a:cxn>
              <a:cxn ang="0">
                <a:pos x="0" y="0"/>
              </a:cxn>
            </a:cxnLst>
            <a:rect l="txL" t="txT" r="txR" b="txB"/>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5127" name="Freeform 3"/>
          <p:cNvSpPr/>
          <p:nvPr/>
        </p:nvSpPr>
        <p:spPr>
          <a:xfrm>
            <a:off x="5562600" y="0"/>
            <a:ext cx="3267075" cy="6858000"/>
          </a:xfrm>
          <a:custGeom>
            <a:avLst/>
            <a:gdLst>
              <a:gd name="txL" fmla="*/ 0 w 3267075"/>
              <a:gd name="txT" fmla="*/ 0 h 6858000"/>
              <a:gd name="txR" fmla="*/ 3267075 w 3267075"/>
              <a:gd name="txB" fmla="*/ 6858000 h 6858000"/>
            </a:gdLst>
            <a:ahLst/>
            <a:cxnLst>
              <a:cxn ang="0">
                <a:pos x="0" y="0"/>
              </a:cxn>
              <a:cxn ang="0">
                <a:pos x="1676402" y="0"/>
              </a:cxn>
              <a:cxn ang="0">
                <a:pos x="2943225" y="638175"/>
              </a:cxn>
              <a:cxn ang="0">
                <a:pos x="3267075" y="1543050"/>
              </a:cxn>
              <a:cxn ang="0">
                <a:pos x="2057402" y="6858000"/>
              </a:cxn>
              <a:cxn ang="0">
                <a:pos x="1143002" y="6858000"/>
              </a:cxn>
              <a:cxn ang="0">
                <a:pos x="3048001" y="1447800"/>
              </a:cxn>
              <a:cxn ang="0">
                <a:pos x="2819401" y="685800"/>
              </a:cxn>
              <a:cxn ang="0">
                <a:pos x="0" y="0"/>
              </a:cxn>
            </a:cxnLst>
            <a:rect l="txL" t="txT" r="txR" b="txB"/>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5128" name="Freeform 3"/>
          <p:cNvSpPr/>
          <p:nvPr/>
        </p:nvSpPr>
        <p:spPr>
          <a:xfrm>
            <a:off x="6694488" y="1676400"/>
            <a:ext cx="1828800" cy="5181600"/>
          </a:xfrm>
          <a:custGeom>
            <a:avLst/>
            <a:gdLst>
              <a:gd name="txL" fmla="*/ 0 w 1828800"/>
              <a:gd name="txT" fmla="*/ 0 h 5181600"/>
              <a:gd name="txR" fmla="*/ 1828800 w 1828800"/>
              <a:gd name="txB" fmla="*/ 5181600 h 5181600"/>
            </a:gdLst>
            <a:ahLst/>
            <a:cxnLst>
              <a:cxn ang="0">
                <a:pos x="0" y="5181600"/>
              </a:cxn>
              <a:cxn ang="0">
                <a:pos x="1828800" y="0"/>
              </a:cxn>
              <a:cxn ang="0">
                <a:pos x="152400" y="5181600"/>
              </a:cxn>
              <a:cxn ang="0">
                <a:pos x="0" y="5181600"/>
              </a:cxn>
            </a:cxnLst>
            <a:rect l="txL" t="txT" r="txR" b="txB"/>
            <a:pathLst>
              <a:path w="1828800" h="5181600">
                <a:moveTo>
                  <a:pt x="0" y="5181600"/>
                </a:moveTo>
                <a:lnTo>
                  <a:pt x="1828800" y="0"/>
                </a:lnTo>
                <a:lnTo>
                  <a:pt x="152400" y="5181600"/>
                </a:lnTo>
                <a:lnTo>
                  <a:pt x="0" y="5181600"/>
                </a:lnTo>
              </a:path>
            </a:pathLst>
          </a:custGeom>
          <a:solidFill>
            <a:srgbClr val="F93D17"/>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5129"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5130" name="Freeform 3"/>
          <p:cNvSpPr/>
          <p:nvPr/>
        </p:nvSpPr>
        <p:spPr>
          <a:xfrm>
            <a:off x="136525" y="758825"/>
            <a:ext cx="8870950" cy="5956300"/>
          </a:xfrm>
          <a:custGeom>
            <a:avLst/>
            <a:gdLst>
              <a:gd name="txL" fmla="*/ 0 w 8870950"/>
              <a:gd name="txT" fmla="*/ 0 h 5956300"/>
              <a:gd name="txR" fmla="*/ 8870950 w 8870950"/>
              <a:gd name="txB" fmla="*/ 5956300 h 5956300"/>
            </a:gdLst>
            <a:ahLst/>
            <a:cxnLst>
              <a:cxn ang="0">
                <a:pos x="6350" y="5949948"/>
              </a:cxn>
              <a:cxn ang="0">
                <a:pos x="8864606" y="5949948"/>
              </a:cxn>
              <a:cxn ang="0">
                <a:pos x="8864606" y="6350"/>
              </a:cxn>
              <a:cxn ang="0">
                <a:pos x="6350" y="6350"/>
              </a:cxn>
              <a:cxn ang="0">
                <a:pos x="6350" y="5949948"/>
              </a:cxn>
            </a:cxnLst>
            <a:rect l="txL" t="txT" r="txR" b="txB"/>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cap="flat" cmpd="sng">
            <a:solidFill>
              <a:srgbClr val="000000"/>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5131"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5133" name="Freeform 3"/>
          <p:cNvSpPr/>
          <p:nvPr/>
        </p:nvSpPr>
        <p:spPr>
          <a:xfrm>
            <a:off x="381000" y="676275"/>
            <a:ext cx="6248400" cy="152400"/>
          </a:xfrm>
          <a:custGeom>
            <a:avLst/>
            <a:gdLst>
              <a:gd name="txL" fmla="*/ 0 w 6248400"/>
              <a:gd name="txT" fmla="*/ 0 h 152400"/>
              <a:gd name="txR" fmla="*/ 6248400 w 6248400"/>
              <a:gd name="txB" fmla="*/ 152400 h 152400"/>
            </a:gdLst>
            <a:ahLst/>
            <a:cxnLst>
              <a:cxn ang="0">
                <a:pos x="0" y="152400"/>
              </a:cxn>
              <a:cxn ang="0">
                <a:pos x="6248400" y="152400"/>
              </a:cxn>
              <a:cxn ang="0">
                <a:pos x="6248400" y="0"/>
              </a:cxn>
              <a:cxn ang="0">
                <a:pos x="0" y="0"/>
              </a:cxn>
              <a:cxn ang="0">
                <a:pos x="0" y="152400"/>
              </a:cxn>
            </a:cxnLst>
            <a:rect l="txL" t="txT" r="txR" b="txB"/>
            <a:pathLst>
              <a:path w="6248400" h="152400">
                <a:moveTo>
                  <a:pt x="0" y="152400"/>
                </a:moveTo>
                <a:lnTo>
                  <a:pt x="6248400" y="152400"/>
                </a:lnTo>
                <a:lnTo>
                  <a:pt x="6248400" y="0"/>
                </a:lnTo>
                <a:lnTo>
                  <a:pt x="0" y="0"/>
                </a:lnTo>
                <a:lnTo>
                  <a:pt x="0" y="1524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pic>
        <p:nvPicPr>
          <p:cNvPr id="5134" name="Picture 3"/>
          <p:cNvPicPr>
            <a:picLocks noChangeAspect="1"/>
          </p:cNvPicPr>
          <p:nvPr/>
        </p:nvPicPr>
        <p:blipFill>
          <a:blip r:embed="rId2"/>
          <a:stretch>
            <a:fillRect/>
          </a:stretch>
        </p:blipFill>
        <p:spPr>
          <a:xfrm>
            <a:off x="482600" y="571500"/>
            <a:ext cx="406400" cy="393700"/>
          </a:xfrm>
          <a:prstGeom prst="rect">
            <a:avLst/>
          </a:prstGeom>
          <a:noFill/>
          <a:ln w="9525">
            <a:noFill/>
          </a:ln>
        </p:spPr>
      </p:pic>
      <p:pic>
        <p:nvPicPr>
          <p:cNvPr id="5135" name="Picture 3"/>
          <p:cNvPicPr>
            <a:picLocks noChangeAspect="1"/>
          </p:cNvPicPr>
          <p:nvPr/>
        </p:nvPicPr>
        <p:blipFill>
          <a:blip r:embed="rId3"/>
          <a:stretch>
            <a:fillRect/>
          </a:stretch>
        </p:blipFill>
        <p:spPr>
          <a:xfrm>
            <a:off x="5422900" y="6019800"/>
            <a:ext cx="2273300" cy="685800"/>
          </a:xfrm>
          <a:prstGeom prst="rect">
            <a:avLst/>
          </a:prstGeom>
          <a:noFill/>
          <a:ln w="9525">
            <a:noFill/>
          </a:ln>
        </p:spPr>
      </p:pic>
      <p:pic>
        <p:nvPicPr>
          <p:cNvPr id="5136" name="Picture 3"/>
          <p:cNvPicPr>
            <a:picLocks noChangeAspect="1"/>
          </p:cNvPicPr>
          <p:nvPr/>
        </p:nvPicPr>
        <p:blipFill>
          <a:blip r:embed="rId4"/>
          <a:stretch>
            <a:fillRect/>
          </a:stretch>
        </p:blipFill>
        <p:spPr>
          <a:xfrm>
            <a:off x="8369300" y="0"/>
            <a:ext cx="774700" cy="1143000"/>
          </a:xfrm>
          <a:prstGeom prst="rect">
            <a:avLst/>
          </a:prstGeom>
          <a:noFill/>
          <a:ln w="9525">
            <a:noFill/>
          </a:ln>
        </p:spPr>
      </p:pic>
      <p:pic>
        <p:nvPicPr>
          <p:cNvPr id="5137" name="Picture 3"/>
          <p:cNvPicPr>
            <a:picLocks noChangeAspect="1"/>
          </p:cNvPicPr>
          <p:nvPr/>
        </p:nvPicPr>
        <p:blipFill>
          <a:blip r:embed="rId5"/>
          <a:stretch>
            <a:fillRect/>
          </a:stretch>
        </p:blipFill>
        <p:spPr>
          <a:xfrm>
            <a:off x="7708900" y="5651500"/>
            <a:ext cx="1257300" cy="952500"/>
          </a:xfrm>
          <a:prstGeom prst="rect">
            <a:avLst/>
          </a:prstGeom>
          <a:noFill/>
          <a:ln w="9525">
            <a:noFill/>
          </a:ln>
        </p:spPr>
      </p:pic>
      <p:sp>
        <p:nvSpPr>
          <p:cNvPr id="5138" name="TextBox 1"/>
          <p:cNvSpPr txBox="1"/>
          <p:nvPr/>
        </p:nvSpPr>
        <p:spPr>
          <a:xfrm>
            <a:off x="8953500" y="88900"/>
            <a:ext cx="88900" cy="152400"/>
          </a:xfrm>
          <a:prstGeom prst="rect">
            <a:avLst/>
          </a:prstGeom>
          <a:noFill/>
          <a:ln w="9525">
            <a:noFill/>
          </a:ln>
        </p:spPr>
        <p:txBody>
          <a:bodyPr wrap="none" lIns="0" tIns="0" rIns="0">
            <a:spAutoFit/>
          </a:bodyPr>
          <a:lstStyle/>
          <a:p>
            <a:pPr eaLnBrk="1" hangingPunct="1">
              <a:lnSpc>
                <a:spcPts val="1200"/>
              </a:lnSpc>
              <a:buFont typeface="Arial" panose="020B0604020202020204" pitchFamily="34" charset="0"/>
            </a:pPr>
            <a:r>
              <a:rPr lang="en-US" altLang="zh-CN" sz="1400" dirty="0">
                <a:solidFill>
                  <a:srgbClr val="000000"/>
                </a:solidFill>
                <a:latin typeface="Times New Roman" panose="02020603050405020304" pitchFamily="18" charset="0"/>
                <a:ea typeface="Times New Roman" panose="02020603050405020304" pitchFamily="18" charset="0"/>
              </a:rPr>
              <a:t>5</a:t>
            </a:r>
          </a:p>
        </p:txBody>
      </p:sp>
      <p:sp>
        <p:nvSpPr>
          <p:cNvPr id="5139" name="TextBox 1"/>
          <p:cNvSpPr txBox="1"/>
          <p:nvPr/>
        </p:nvSpPr>
        <p:spPr>
          <a:xfrm>
            <a:off x="990600" y="304800"/>
            <a:ext cx="3733800" cy="750570"/>
          </a:xfrm>
          <a:prstGeom prst="rect">
            <a:avLst/>
          </a:prstGeom>
          <a:noFill/>
          <a:ln w="9525">
            <a:noFill/>
          </a:ln>
        </p:spPr>
        <p:txBody>
          <a:bodyPr wrap="none" lIns="0" tIns="0" rIns="0">
            <a:spAutoFit/>
          </a:bodyPr>
          <a:lstStyle/>
          <a:p>
            <a:pPr eaLnBrk="1" hangingPunct="1">
              <a:lnSpc>
                <a:spcPts val="5500"/>
              </a:lnSpc>
              <a:buFont typeface="Arial" panose="020B0604020202020204" pitchFamily="34" charset="0"/>
            </a:pPr>
            <a:r>
              <a:rPr lang="zh-CN" altLang="en-US" sz="4200" b="1" dirty="0">
                <a:solidFill>
                  <a:srgbClr val="000000"/>
                </a:solidFill>
                <a:latin typeface="微软雅黑" panose="020B0503020204020204" pitchFamily="34" charset="-122"/>
                <a:ea typeface="微软雅黑" panose="020B0503020204020204" pitchFamily="34" charset="-122"/>
              </a:rPr>
              <a:t>博弈的相关定义</a:t>
            </a:r>
          </a:p>
        </p:txBody>
      </p:sp>
      <p:sp>
        <p:nvSpPr>
          <p:cNvPr id="2" name="文本框 1"/>
          <p:cNvSpPr txBox="1"/>
          <p:nvPr/>
        </p:nvSpPr>
        <p:spPr>
          <a:xfrm>
            <a:off x="563245" y="1347470"/>
            <a:ext cx="3782695" cy="521970"/>
          </a:xfrm>
          <a:prstGeom prst="rect">
            <a:avLst/>
          </a:prstGeom>
          <a:noFill/>
        </p:spPr>
        <p:txBody>
          <a:bodyPr wrap="square" rtlCol="0">
            <a:spAutoFit/>
          </a:bodyPr>
          <a:lstStyle/>
          <a:p>
            <a:r>
              <a:rPr lang="zh-CN" altLang="en-US" sz="2800" b="1" smtClean="0"/>
              <a:t> 必胜</a:t>
            </a:r>
            <a:r>
              <a:rPr lang="zh-CN" altLang="en-US" sz="2800" b="1"/>
              <a:t>态</a:t>
            </a:r>
            <a:r>
              <a:rPr lang="en-US" altLang="zh-CN" sz="2800" b="1"/>
              <a:t>/</a:t>
            </a:r>
            <a:r>
              <a:rPr lang="zh-CN" altLang="en-US" sz="2800" b="1"/>
              <a:t>必败态</a:t>
            </a:r>
          </a:p>
        </p:txBody>
      </p:sp>
      <p:sp>
        <p:nvSpPr>
          <p:cNvPr id="3" name="文本框 2"/>
          <p:cNvSpPr txBox="1"/>
          <p:nvPr/>
        </p:nvSpPr>
        <p:spPr>
          <a:xfrm>
            <a:off x="713698" y="2536398"/>
            <a:ext cx="7608570" cy="2954655"/>
          </a:xfrm>
          <a:prstGeom prst="rect">
            <a:avLst/>
          </a:prstGeom>
          <a:noFill/>
        </p:spPr>
        <p:txBody>
          <a:bodyPr wrap="square" rtlCol="0">
            <a:spAutoFit/>
          </a:bodyPr>
          <a:lstStyle/>
          <a:p>
            <a:r>
              <a:rPr lang="zh-CN" altLang="en-US" sz="2400" smtClean="0"/>
              <a:t>P</a:t>
            </a:r>
            <a:r>
              <a:rPr lang="zh-CN" altLang="en-US" sz="2400"/>
              <a:t>-</a:t>
            </a:r>
            <a:r>
              <a:rPr lang="zh-CN" altLang="en-US" sz="2400" smtClean="0"/>
              <a:t>position：上一手有必胜策略的</a:t>
            </a:r>
            <a:r>
              <a:rPr lang="zh-CN" altLang="en-US" sz="2400" smtClean="0"/>
              <a:t>局面</a:t>
            </a:r>
            <a:endParaRPr lang="en-US" altLang="zh-CN" sz="2400" smtClean="0"/>
          </a:p>
          <a:p>
            <a:endParaRPr lang="en-US" altLang="zh-CN" sz="2400"/>
          </a:p>
          <a:p>
            <a:r>
              <a:rPr lang="en-US" altLang="zh-CN" sz="2400"/>
              <a:t>（1）.无法进行任何移动的局面</a:t>
            </a:r>
            <a:r>
              <a:rPr lang="en-US" altLang="zh-CN" sz="2400" smtClean="0"/>
              <a:t>（terminal </a:t>
            </a:r>
            <a:r>
              <a:rPr lang="en-US" altLang="zh-CN" sz="2400"/>
              <a:t>position）是P-position</a:t>
            </a:r>
            <a:r>
              <a:rPr lang="en-US" altLang="zh-CN" sz="2400" smtClean="0"/>
              <a:t>；</a:t>
            </a:r>
          </a:p>
          <a:p>
            <a:endParaRPr lang="en-US" altLang="zh-CN" sz="2400"/>
          </a:p>
          <a:p>
            <a:endParaRPr lang="en-US" altLang="zh-CN" sz="2400"/>
          </a:p>
          <a:p>
            <a:r>
              <a:rPr lang="en-US" altLang="zh-CN" sz="2400"/>
              <a:t>（2）.所有移动都导致N-position的局面是P-position</a:t>
            </a:r>
            <a:r>
              <a:rPr lang="en-US" altLang="zh-CN" sz="2400" smtClean="0"/>
              <a:t>。</a:t>
            </a:r>
          </a:p>
          <a:p>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
          <p:cNvSpPr/>
          <p:nvPr/>
        </p:nvSpPr>
        <p:spPr>
          <a:xfrm>
            <a:off x="0" y="0"/>
            <a:ext cx="9144000" cy="6858000"/>
          </a:xfrm>
          <a:custGeom>
            <a:avLst/>
            <a:gdLst>
              <a:gd name="txL" fmla="*/ 0 w 9144000"/>
              <a:gd name="txT" fmla="*/ 0 h 6858000"/>
              <a:gd name="txR" fmla="*/ 9144000 w 9144000"/>
              <a:gd name="txB" fmla="*/ 6858000 h 6858000"/>
            </a:gdLst>
            <a:ahLst/>
            <a:cxnLst>
              <a:cxn ang="0">
                <a:pos x="0" y="6858000"/>
              </a:cxn>
              <a:cxn ang="0">
                <a:pos x="9144000" y="6858000"/>
              </a:cxn>
              <a:cxn ang="0">
                <a:pos x="9144000" y="0"/>
              </a:cxn>
              <a:cxn ang="0">
                <a:pos x="0" y="0"/>
              </a:cxn>
              <a:cxn ang="0">
                <a:pos x="0" y="6858000"/>
              </a:cxn>
            </a:cxnLst>
            <a:rect l="txL" t="txT" r="txR" b="txB"/>
            <a:pathLst>
              <a:path w="9144000" h="6858000">
                <a:moveTo>
                  <a:pt x="0" y="6858000"/>
                </a:moveTo>
                <a:lnTo>
                  <a:pt x="9144000" y="6858000"/>
                </a:lnTo>
                <a:lnTo>
                  <a:pt x="9144000" y="0"/>
                </a:lnTo>
                <a:lnTo>
                  <a:pt x="0" y="0"/>
                </a:lnTo>
                <a:lnTo>
                  <a:pt x="0" y="68580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5123" name="Freeform 3"/>
          <p:cNvSpPr/>
          <p:nvPr/>
        </p:nvSpPr>
        <p:spPr>
          <a:xfrm>
            <a:off x="7658100" y="0"/>
            <a:ext cx="1104900" cy="6848475"/>
          </a:xfrm>
          <a:custGeom>
            <a:avLst/>
            <a:gdLst>
              <a:gd name="txL" fmla="*/ 0 w 1104900"/>
              <a:gd name="txT" fmla="*/ 0 h 6848474"/>
              <a:gd name="txR" fmla="*/ 1104900 w 1104900"/>
              <a:gd name="txB" fmla="*/ 6848474 h 6848474"/>
            </a:gdLst>
            <a:ahLst/>
            <a:cxnLst>
              <a:cxn ang="0">
                <a:pos x="495300" y="0"/>
              </a:cxn>
              <a:cxn ang="0">
                <a:pos x="838200" y="704850"/>
              </a:cxn>
              <a:cxn ang="0">
                <a:pos x="1104900" y="1524002"/>
              </a:cxn>
              <a:cxn ang="0">
                <a:pos x="676275" y="6848479"/>
              </a:cxn>
              <a:cxn ang="0">
                <a:pos x="171450" y="6848479"/>
              </a:cxn>
              <a:cxn ang="0">
                <a:pos x="1028700" y="1524002"/>
              </a:cxn>
              <a:cxn ang="0">
                <a:pos x="723900" y="685800"/>
              </a:cxn>
              <a:cxn ang="0">
                <a:pos x="0" y="0"/>
              </a:cxn>
              <a:cxn ang="0">
                <a:pos x="495300" y="0"/>
              </a:cxn>
            </a:cxnLst>
            <a:rect l="txL" t="txT" r="txR" b="txB"/>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5124" name="Freeform 3"/>
          <p:cNvSpPr/>
          <p:nvPr/>
        </p:nvSpPr>
        <p:spPr>
          <a:xfrm>
            <a:off x="1066800" y="0"/>
            <a:ext cx="7543800" cy="6858000"/>
          </a:xfrm>
          <a:custGeom>
            <a:avLst/>
            <a:gdLst>
              <a:gd name="txL" fmla="*/ 0 w 7543800"/>
              <a:gd name="txT" fmla="*/ 0 h 6858000"/>
              <a:gd name="txR" fmla="*/ 7543800 w 7543800"/>
              <a:gd name="txB" fmla="*/ 6858000 h 6858000"/>
            </a:gdLst>
            <a:ahLst/>
            <a:cxnLst>
              <a:cxn ang="0">
                <a:pos x="0" y="0"/>
              </a:cxn>
              <a:cxn ang="0">
                <a:pos x="2438400" y="0"/>
              </a:cxn>
              <a:cxn ang="0">
                <a:pos x="7286624" y="714375"/>
              </a:cxn>
              <a:cxn ang="0">
                <a:pos x="7543800" y="1543050"/>
              </a:cxn>
              <a:cxn ang="0">
                <a:pos x="5715000" y="6858000"/>
              </a:cxn>
              <a:cxn ang="0">
                <a:pos x="5257801" y="6858000"/>
              </a:cxn>
              <a:cxn ang="0">
                <a:pos x="7480300" y="1577975"/>
              </a:cxn>
              <a:cxn ang="0">
                <a:pos x="7172324" y="831850"/>
              </a:cxn>
              <a:cxn ang="0">
                <a:pos x="0" y="0"/>
              </a:cxn>
            </a:cxnLst>
            <a:rect l="txL" t="txT" r="txR" b="txB"/>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5125" name="Freeform 3"/>
          <p:cNvSpPr/>
          <p:nvPr/>
        </p:nvSpPr>
        <p:spPr>
          <a:xfrm>
            <a:off x="5486400" y="1657350"/>
            <a:ext cx="2990850" cy="5200650"/>
          </a:xfrm>
          <a:custGeom>
            <a:avLst/>
            <a:gdLst>
              <a:gd name="txL" fmla="*/ 0 w 2990850"/>
              <a:gd name="txT" fmla="*/ 0 h 5200650"/>
              <a:gd name="txR" fmla="*/ 2990850 w 2990850"/>
              <a:gd name="txB" fmla="*/ 5200650 h 5200650"/>
            </a:gdLst>
            <a:ahLst/>
            <a:cxnLst>
              <a:cxn ang="0">
                <a:pos x="609600" y="5200650"/>
              </a:cxn>
              <a:cxn ang="0">
                <a:pos x="2990850" y="0"/>
              </a:cxn>
              <a:cxn ang="0">
                <a:pos x="0" y="5200650"/>
              </a:cxn>
              <a:cxn ang="0">
                <a:pos x="609600" y="5200650"/>
              </a:cxn>
            </a:cxnLst>
            <a:rect l="txL" t="txT" r="txR" b="txB"/>
            <a:pathLst>
              <a:path w="2990850" h="5200650">
                <a:moveTo>
                  <a:pt x="609600" y="5200650"/>
                </a:moveTo>
                <a:lnTo>
                  <a:pt x="2990850" y="0"/>
                </a:lnTo>
                <a:lnTo>
                  <a:pt x="0" y="5200650"/>
                </a:lnTo>
                <a:lnTo>
                  <a:pt x="609600" y="5200650"/>
                </a:lnTo>
              </a:path>
            </a:pathLst>
          </a:custGeom>
          <a:solidFill>
            <a:srgbClr val="E0E0E0"/>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5126" name="Freeform 3"/>
          <p:cNvSpPr/>
          <p:nvPr/>
        </p:nvSpPr>
        <p:spPr>
          <a:xfrm>
            <a:off x="3429000" y="0"/>
            <a:ext cx="5172075" cy="6858000"/>
          </a:xfrm>
          <a:custGeom>
            <a:avLst/>
            <a:gdLst>
              <a:gd name="txL" fmla="*/ 0 w 5172075"/>
              <a:gd name="txT" fmla="*/ 0 h 6858000"/>
              <a:gd name="txR" fmla="*/ 5172075 w 5172075"/>
              <a:gd name="txB" fmla="*/ 6858000 h 6858000"/>
            </a:gdLst>
            <a:ahLst/>
            <a:cxnLst>
              <a:cxn ang="0">
                <a:pos x="0" y="0"/>
              </a:cxn>
              <a:cxn ang="0">
                <a:pos x="4892675" y="753998"/>
              </a:cxn>
              <a:cxn ang="0">
                <a:pos x="5095875" y="1485900"/>
              </a:cxn>
              <a:cxn ang="0">
                <a:pos x="2743204" y="6858000"/>
              </a:cxn>
              <a:cxn ang="0">
                <a:pos x="2971804" y="6858000"/>
              </a:cxn>
              <a:cxn ang="0">
                <a:pos x="5172075" y="1447800"/>
              </a:cxn>
              <a:cxn ang="0">
                <a:pos x="4953003" y="685800"/>
              </a:cxn>
              <a:cxn ang="0">
                <a:pos x="2057402" y="0"/>
              </a:cxn>
              <a:cxn ang="0">
                <a:pos x="0" y="0"/>
              </a:cxn>
            </a:cxnLst>
            <a:rect l="txL" t="txT" r="txR" b="txB"/>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5127" name="Freeform 3"/>
          <p:cNvSpPr/>
          <p:nvPr/>
        </p:nvSpPr>
        <p:spPr>
          <a:xfrm>
            <a:off x="5562600" y="0"/>
            <a:ext cx="3267075" cy="6858000"/>
          </a:xfrm>
          <a:custGeom>
            <a:avLst/>
            <a:gdLst>
              <a:gd name="txL" fmla="*/ 0 w 3267075"/>
              <a:gd name="txT" fmla="*/ 0 h 6858000"/>
              <a:gd name="txR" fmla="*/ 3267075 w 3267075"/>
              <a:gd name="txB" fmla="*/ 6858000 h 6858000"/>
            </a:gdLst>
            <a:ahLst/>
            <a:cxnLst>
              <a:cxn ang="0">
                <a:pos x="0" y="0"/>
              </a:cxn>
              <a:cxn ang="0">
                <a:pos x="1676402" y="0"/>
              </a:cxn>
              <a:cxn ang="0">
                <a:pos x="2943225" y="638175"/>
              </a:cxn>
              <a:cxn ang="0">
                <a:pos x="3267075" y="1543050"/>
              </a:cxn>
              <a:cxn ang="0">
                <a:pos x="2057402" y="6858000"/>
              </a:cxn>
              <a:cxn ang="0">
                <a:pos x="1143002" y="6858000"/>
              </a:cxn>
              <a:cxn ang="0">
                <a:pos x="3048001" y="1447800"/>
              </a:cxn>
              <a:cxn ang="0">
                <a:pos x="2819401" y="685800"/>
              </a:cxn>
              <a:cxn ang="0">
                <a:pos x="0" y="0"/>
              </a:cxn>
            </a:cxnLst>
            <a:rect l="txL" t="txT" r="txR" b="txB"/>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5128" name="Freeform 3"/>
          <p:cNvSpPr/>
          <p:nvPr/>
        </p:nvSpPr>
        <p:spPr>
          <a:xfrm>
            <a:off x="6694488" y="1676400"/>
            <a:ext cx="1828800" cy="5181600"/>
          </a:xfrm>
          <a:custGeom>
            <a:avLst/>
            <a:gdLst>
              <a:gd name="txL" fmla="*/ 0 w 1828800"/>
              <a:gd name="txT" fmla="*/ 0 h 5181600"/>
              <a:gd name="txR" fmla="*/ 1828800 w 1828800"/>
              <a:gd name="txB" fmla="*/ 5181600 h 5181600"/>
            </a:gdLst>
            <a:ahLst/>
            <a:cxnLst>
              <a:cxn ang="0">
                <a:pos x="0" y="5181600"/>
              </a:cxn>
              <a:cxn ang="0">
                <a:pos x="1828800" y="0"/>
              </a:cxn>
              <a:cxn ang="0">
                <a:pos x="152400" y="5181600"/>
              </a:cxn>
              <a:cxn ang="0">
                <a:pos x="0" y="5181600"/>
              </a:cxn>
            </a:cxnLst>
            <a:rect l="txL" t="txT" r="txR" b="txB"/>
            <a:pathLst>
              <a:path w="1828800" h="5181600">
                <a:moveTo>
                  <a:pt x="0" y="5181600"/>
                </a:moveTo>
                <a:lnTo>
                  <a:pt x="1828800" y="0"/>
                </a:lnTo>
                <a:lnTo>
                  <a:pt x="152400" y="5181600"/>
                </a:lnTo>
                <a:lnTo>
                  <a:pt x="0" y="5181600"/>
                </a:lnTo>
              </a:path>
            </a:pathLst>
          </a:custGeom>
          <a:solidFill>
            <a:srgbClr val="F93D17"/>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5129"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5130" name="Freeform 3"/>
          <p:cNvSpPr/>
          <p:nvPr/>
        </p:nvSpPr>
        <p:spPr>
          <a:xfrm>
            <a:off x="136525" y="758825"/>
            <a:ext cx="8870950" cy="5956300"/>
          </a:xfrm>
          <a:custGeom>
            <a:avLst/>
            <a:gdLst>
              <a:gd name="txL" fmla="*/ 0 w 8870950"/>
              <a:gd name="txT" fmla="*/ 0 h 5956300"/>
              <a:gd name="txR" fmla="*/ 8870950 w 8870950"/>
              <a:gd name="txB" fmla="*/ 5956300 h 5956300"/>
            </a:gdLst>
            <a:ahLst/>
            <a:cxnLst>
              <a:cxn ang="0">
                <a:pos x="6350" y="5949948"/>
              </a:cxn>
              <a:cxn ang="0">
                <a:pos x="8864606" y="5949948"/>
              </a:cxn>
              <a:cxn ang="0">
                <a:pos x="8864606" y="6350"/>
              </a:cxn>
              <a:cxn ang="0">
                <a:pos x="6350" y="6350"/>
              </a:cxn>
              <a:cxn ang="0">
                <a:pos x="6350" y="5949948"/>
              </a:cxn>
            </a:cxnLst>
            <a:rect l="txL" t="txT" r="txR" b="txB"/>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cap="flat" cmpd="sng">
            <a:solidFill>
              <a:srgbClr val="000000"/>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5131"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5133" name="Freeform 3"/>
          <p:cNvSpPr/>
          <p:nvPr/>
        </p:nvSpPr>
        <p:spPr>
          <a:xfrm>
            <a:off x="381000" y="676275"/>
            <a:ext cx="6248400" cy="152400"/>
          </a:xfrm>
          <a:custGeom>
            <a:avLst/>
            <a:gdLst>
              <a:gd name="txL" fmla="*/ 0 w 6248400"/>
              <a:gd name="txT" fmla="*/ 0 h 152400"/>
              <a:gd name="txR" fmla="*/ 6248400 w 6248400"/>
              <a:gd name="txB" fmla="*/ 152400 h 152400"/>
            </a:gdLst>
            <a:ahLst/>
            <a:cxnLst>
              <a:cxn ang="0">
                <a:pos x="0" y="152400"/>
              </a:cxn>
              <a:cxn ang="0">
                <a:pos x="6248400" y="152400"/>
              </a:cxn>
              <a:cxn ang="0">
                <a:pos x="6248400" y="0"/>
              </a:cxn>
              <a:cxn ang="0">
                <a:pos x="0" y="0"/>
              </a:cxn>
              <a:cxn ang="0">
                <a:pos x="0" y="152400"/>
              </a:cxn>
            </a:cxnLst>
            <a:rect l="txL" t="txT" r="txR" b="txB"/>
            <a:pathLst>
              <a:path w="6248400" h="152400">
                <a:moveTo>
                  <a:pt x="0" y="152400"/>
                </a:moveTo>
                <a:lnTo>
                  <a:pt x="6248400" y="152400"/>
                </a:lnTo>
                <a:lnTo>
                  <a:pt x="6248400" y="0"/>
                </a:lnTo>
                <a:lnTo>
                  <a:pt x="0" y="0"/>
                </a:lnTo>
                <a:lnTo>
                  <a:pt x="0" y="1524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pic>
        <p:nvPicPr>
          <p:cNvPr id="5134" name="Picture 3"/>
          <p:cNvPicPr>
            <a:picLocks noChangeAspect="1"/>
          </p:cNvPicPr>
          <p:nvPr/>
        </p:nvPicPr>
        <p:blipFill>
          <a:blip r:embed="rId2"/>
          <a:stretch>
            <a:fillRect/>
          </a:stretch>
        </p:blipFill>
        <p:spPr>
          <a:xfrm>
            <a:off x="482600" y="571500"/>
            <a:ext cx="406400" cy="393700"/>
          </a:xfrm>
          <a:prstGeom prst="rect">
            <a:avLst/>
          </a:prstGeom>
          <a:noFill/>
          <a:ln w="9525">
            <a:noFill/>
          </a:ln>
        </p:spPr>
      </p:pic>
      <p:pic>
        <p:nvPicPr>
          <p:cNvPr id="5135" name="Picture 3"/>
          <p:cNvPicPr>
            <a:picLocks noChangeAspect="1"/>
          </p:cNvPicPr>
          <p:nvPr/>
        </p:nvPicPr>
        <p:blipFill>
          <a:blip r:embed="rId3"/>
          <a:stretch>
            <a:fillRect/>
          </a:stretch>
        </p:blipFill>
        <p:spPr>
          <a:xfrm>
            <a:off x="5422900" y="6019800"/>
            <a:ext cx="2273300" cy="685800"/>
          </a:xfrm>
          <a:prstGeom prst="rect">
            <a:avLst/>
          </a:prstGeom>
          <a:noFill/>
          <a:ln w="9525">
            <a:noFill/>
          </a:ln>
        </p:spPr>
      </p:pic>
      <p:pic>
        <p:nvPicPr>
          <p:cNvPr id="5136" name="Picture 3"/>
          <p:cNvPicPr>
            <a:picLocks noChangeAspect="1"/>
          </p:cNvPicPr>
          <p:nvPr/>
        </p:nvPicPr>
        <p:blipFill>
          <a:blip r:embed="rId4"/>
          <a:stretch>
            <a:fillRect/>
          </a:stretch>
        </p:blipFill>
        <p:spPr>
          <a:xfrm>
            <a:off x="8369300" y="0"/>
            <a:ext cx="774700" cy="1143000"/>
          </a:xfrm>
          <a:prstGeom prst="rect">
            <a:avLst/>
          </a:prstGeom>
          <a:noFill/>
          <a:ln w="9525">
            <a:noFill/>
          </a:ln>
        </p:spPr>
      </p:pic>
      <p:pic>
        <p:nvPicPr>
          <p:cNvPr id="5137" name="Picture 3"/>
          <p:cNvPicPr>
            <a:picLocks noChangeAspect="1"/>
          </p:cNvPicPr>
          <p:nvPr/>
        </p:nvPicPr>
        <p:blipFill>
          <a:blip r:embed="rId5"/>
          <a:stretch>
            <a:fillRect/>
          </a:stretch>
        </p:blipFill>
        <p:spPr>
          <a:xfrm>
            <a:off x="7708900" y="5651500"/>
            <a:ext cx="1257300" cy="952500"/>
          </a:xfrm>
          <a:prstGeom prst="rect">
            <a:avLst/>
          </a:prstGeom>
          <a:noFill/>
          <a:ln w="9525">
            <a:noFill/>
          </a:ln>
        </p:spPr>
      </p:pic>
      <p:sp>
        <p:nvSpPr>
          <p:cNvPr id="5138" name="TextBox 1"/>
          <p:cNvSpPr txBox="1"/>
          <p:nvPr/>
        </p:nvSpPr>
        <p:spPr>
          <a:xfrm>
            <a:off x="8953500" y="88900"/>
            <a:ext cx="88900" cy="152400"/>
          </a:xfrm>
          <a:prstGeom prst="rect">
            <a:avLst/>
          </a:prstGeom>
          <a:noFill/>
          <a:ln w="9525">
            <a:noFill/>
          </a:ln>
        </p:spPr>
        <p:txBody>
          <a:bodyPr wrap="none" lIns="0" tIns="0" rIns="0">
            <a:spAutoFit/>
          </a:bodyPr>
          <a:lstStyle/>
          <a:p>
            <a:pPr marL="0" marR="0" lvl="0" indent="0" algn="l" defTabSz="914400" eaLnBrk="1" fontAlgn="base" latinLnBrk="0" hangingPunct="1">
              <a:lnSpc>
                <a:spcPts val="1200"/>
              </a:lnSpc>
              <a:spcBef>
                <a:spcPct val="0"/>
              </a:spcBef>
              <a:spcAft>
                <a:spcPct val="0"/>
              </a:spcAft>
              <a:buClrTx/>
              <a:buSzTx/>
              <a:buFont typeface="Arial" panose="020B0604020202020204" pitchFamily="34" charset="0"/>
              <a:buNone/>
              <a:tabLst/>
              <a:defRPr/>
            </a:pPr>
            <a:r>
              <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rPr>
              <a:t>5</a:t>
            </a:r>
          </a:p>
        </p:txBody>
      </p:sp>
      <p:sp>
        <p:nvSpPr>
          <p:cNvPr id="5139" name="TextBox 1"/>
          <p:cNvSpPr txBox="1"/>
          <p:nvPr/>
        </p:nvSpPr>
        <p:spPr>
          <a:xfrm>
            <a:off x="990600" y="304800"/>
            <a:ext cx="3733800" cy="750570"/>
          </a:xfrm>
          <a:prstGeom prst="rect">
            <a:avLst/>
          </a:prstGeom>
          <a:noFill/>
          <a:ln w="9525">
            <a:noFill/>
          </a:ln>
        </p:spPr>
        <p:txBody>
          <a:bodyPr wrap="none" lIns="0" tIns="0" rIns="0">
            <a:spAutoFit/>
          </a:bodyPr>
          <a:lstStyle/>
          <a:p>
            <a:pPr marL="0" marR="0" lvl="0" indent="0" algn="l" defTabSz="914400" eaLnBrk="1" fontAlgn="base" latinLnBrk="0" hangingPunct="1">
              <a:lnSpc>
                <a:spcPts val="5500"/>
              </a:lnSpc>
              <a:spcBef>
                <a:spcPct val="0"/>
              </a:spcBef>
              <a:spcAft>
                <a:spcPct val="0"/>
              </a:spcAft>
              <a:buClrTx/>
              <a:buSzTx/>
              <a:buFont typeface="Arial" panose="020B0604020202020204" pitchFamily="34" charset="0"/>
              <a:buNone/>
              <a:tabLst/>
              <a:defRPr/>
            </a:pPr>
            <a:r>
              <a:rPr kumimoji="0" lang="zh-CN" altLang="en-US" sz="4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博弈的相关定义</a:t>
            </a:r>
          </a:p>
        </p:txBody>
      </p:sp>
      <p:sp>
        <p:nvSpPr>
          <p:cNvPr id="2" name="文本框 1"/>
          <p:cNvSpPr txBox="1"/>
          <p:nvPr/>
        </p:nvSpPr>
        <p:spPr>
          <a:xfrm>
            <a:off x="563245" y="1347470"/>
            <a:ext cx="3782695" cy="521970"/>
          </a:xfrm>
          <a:prstGeom prst="rect">
            <a:avLst/>
          </a:prstGeom>
          <a:noFill/>
        </p:spPr>
        <p:txBody>
          <a:bodyPr wrap="square" rtlCol="0">
            <a:spAutoFit/>
          </a:bodyPr>
          <a:lstStyle/>
          <a:p>
            <a:pPr marL="0" marR="0" lvl="0" indent="0" algn="l" defTabSz="91440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 必胜</a:t>
            </a:r>
            <a:r>
              <a:rPr kumimoji="0" lang="zh-CN" altLang="en-US" sz="2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rPr>
              <a:t>态</a:t>
            </a:r>
            <a:r>
              <a:rPr kumimoji="0" lang="en-US" altLang="zh-CN" sz="2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rPr>
              <a:t>/</a:t>
            </a:r>
            <a:r>
              <a:rPr kumimoji="0" lang="zh-CN" altLang="en-US" sz="2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rPr>
              <a:t>必败态</a:t>
            </a:r>
          </a:p>
        </p:txBody>
      </p:sp>
      <p:sp>
        <p:nvSpPr>
          <p:cNvPr id="3" name="文本框 2"/>
          <p:cNvSpPr txBox="1"/>
          <p:nvPr/>
        </p:nvSpPr>
        <p:spPr>
          <a:xfrm>
            <a:off x="713698" y="2536398"/>
            <a:ext cx="7608570" cy="2215991"/>
          </a:xfrm>
          <a:prstGeom prst="rect">
            <a:avLst/>
          </a:prstGeom>
          <a:noFill/>
        </p:spPr>
        <p:txBody>
          <a:bodyPr wrap="square" rtlCol="0">
            <a:spAutoFit/>
          </a:bodyPr>
          <a:lstStyle/>
          <a:p>
            <a:r>
              <a:rPr lang="en-US" altLang="zh-CN" sz="2400"/>
              <a:t>N-position</a:t>
            </a:r>
            <a:r>
              <a:rPr lang="zh-CN" altLang="en-US" sz="2400"/>
              <a:t>：这一手有必胜策略</a:t>
            </a:r>
            <a:r>
              <a:rPr lang="zh-CN" altLang="en-US" sz="2400"/>
              <a:t>的</a:t>
            </a:r>
            <a:r>
              <a:rPr lang="zh-CN" altLang="en-US" sz="2400" smtClean="0"/>
              <a:t>局面</a:t>
            </a:r>
            <a:endParaRPr lang="en-US" altLang="zh-CN" sz="2400" smtClean="0"/>
          </a:p>
          <a:p>
            <a:endParaRPr lang="en-US" altLang="zh-CN" sz="2400"/>
          </a:p>
          <a:p>
            <a:endParaRPr lang="en-US" altLang="zh-CN" sz="2400" smtClean="0"/>
          </a:p>
          <a:p>
            <a:endParaRPr lang="en-US" altLang="zh-CN" sz="2400"/>
          </a:p>
          <a:p>
            <a:r>
              <a:rPr lang="en-US" altLang="zh-CN" sz="2400" smtClean="0"/>
              <a:t>可以移动到</a:t>
            </a:r>
            <a:r>
              <a:rPr lang="en-US" altLang="zh-CN" sz="2400"/>
              <a:t>P-position的局面是N-position；</a:t>
            </a:r>
          </a:p>
          <a:p>
            <a:pPr marL="0" marR="0" lvl="0" indent="0" algn="l" defTabSz="91440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75971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reeform 3"/>
          <p:cNvSpPr/>
          <p:nvPr/>
        </p:nvSpPr>
        <p:spPr>
          <a:xfrm>
            <a:off x="0" y="0"/>
            <a:ext cx="9144000" cy="6858000"/>
          </a:xfrm>
          <a:custGeom>
            <a:avLst/>
            <a:gdLst>
              <a:gd name="txL" fmla="*/ 0 w 9144000"/>
              <a:gd name="txT" fmla="*/ 0 h 6858000"/>
              <a:gd name="txR" fmla="*/ 9144000 w 9144000"/>
              <a:gd name="txB" fmla="*/ 6858000 h 6858000"/>
            </a:gdLst>
            <a:ahLst/>
            <a:cxnLst>
              <a:cxn ang="0">
                <a:pos x="0" y="6858000"/>
              </a:cxn>
              <a:cxn ang="0">
                <a:pos x="9144000" y="6858000"/>
              </a:cxn>
              <a:cxn ang="0">
                <a:pos x="9144000" y="0"/>
              </a:cxn>
              <a:cxn ang="0">
                <a:pos x="0" y="0"/>
              </a:cxn>
              <a:cxn ang="0">
                <a:pos x="0" y="6858000"/>
              </a:cxn>
            </a:cxnLst>
            <a:rect l="txL" t="txT" r="txR" b="txB"/>
            <a:pathLst>
              <a:path w="9144000" h="6858000">
                <a:moveTo>
                  <a:pt x="0" y="6858000"/>
                </a:moveTo>
                <a:lnTo>
                  <a:pt x="9144000" y="6858000"/>
                </a:lnTo>
                <a:lnTo>
                  <a:pt x="9144000" y="0"/>
                </a:lnTo>
                <a:lnTo>
                  <a:pt x="0" y="0"/>
                </a:lnTo>
                <a:lnTo>
                  <a:pt x="0" y="68580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6147" name="Freeform 3"/>
          <p:cNvSpPr/>
          <p:nvPr/>
        </p:nvSpPr>
        <p:spPr>
          <a:xfrm>
            <a:off x="7658100" y="0"/>
            <a:ext cx="1104900" cy="6848475"/>
          </a:xfrm>
          <a:custGeom>
            <a:avLst/>
            <a:gdLst>
              <a:gd name="txL" fmla="*/ 0 w 1104900"/>
              <a:gd name="txT" fmla="*/ 0 h 6848474"/>
              <a:gd name="txR" fmla="*/ 1104900 w 1104900"/>
              <a:gd name="txB" fmla="*/ 6848474 h 6848474"/>
            </a:gdLst>
            <a:ahLst/>
            <a:cxnLst>
              <a:cxn ang="0">
                <a:pos x="495300" y="0"/>
              </a:cxn>
              <a:cxn ang="0">
                <a:pos x="838200" y="704850"/>
              </a:cxn>
              <a:cxn ang="0">
                <a:pos x="1104900" y="1524002"/>
              </a:cxn>
              <a:cxn ang="0">
                <a:pos x="676275" y="6848479"/>
              </a:cxn>
              <a:cxn ang="0">
                <a:pos x="171450" y="6848479"/>
              </a:cxn>
              <a:cxn ang="0">
                <a:pos x="1028700" y="1524002"/>
              </a:cxn>
              <a:cxn ang="0">
                <a:pos x="723900" y="685800"/>
              </a:cxn>
              <a:cxn ang="0">
                <a:pos x="0" y="0"/>
              </a:cxn>
              <a:cxn ang="0">
                <a:pos x="495300" y="0"/>
              </a:cxn>
            </a:cxnLst>
            <a:rect l="txL" t="txT" r="txR" b="txB"/>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6148" name="Freeform 3"/>
          <p:cNvSpPr/>
          <p:nvPr/>
        </p:nvSpPr>
        <p:spPr>
          <a:xfrm>
            <a:off x="1066800" y="0"/>
            <a:ext cx="7543800" cy="6858000"/>
          </a:xfrm>
          <a:custGeom>
            <a:avLst/>
            <a:gdLst>
              <a:gd name="txL" fmla="*/ 0 w 7543800"/>
              <a:gd name="txT" fmla="*/ 0 h 6858000"/>
              <a:gd name="txR" fmla="*/ 7543800 w 7543800"/>
              <a:gd name="txB" fmla="*/ 6858000 h 6858000"/>
            </a:gdLst>
            <a:ahLst/>
            <a:cxnLst>
              <a:cxn ang="0">
                <a:pos x="0" y="0"/>
              </a:cxn>
              <a:cxn ang="0">
                <a:pos x="2438400" y="0"/>
              </a:cxn>
              <a:cxn ang="0">
                <a:pos x="7286624" y="714375"/>
              </a:cxn>
              <a:cxn ang="0">
                <a:pos x="7543800" y="1543050"/>
              </a:cxn>
              <a:cxn ang="0">
                <a:pos x="5715000" y="6858000"/>
              </a:cxn>
              <a:cxn ang="0">
                <a:pos x="5257801" y="6858000"/>
              </a:cxn>
              <a:cxn ang="0">
                <a:pos x="7480300" y="1577975"/>
              </a:cxn>
              <a:cxn ang="0">
                <a:pos x="7172324" y="831850"/>
              </a:cxn>
              <a:cxn ang="0">
                <a:pos x="0" y="0"/>
              </a:cxn>
            </a:cxnLst>
            <a:rect l="txL" t="txT" r="txR" b="txB"/>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6149" name="Freeform 3"/>
          <p:cNvSpPr/>
          <p:nvPr/>
        </p:nvSpPr>
        <p:spPr>
          <a:xfrm>
            <a:off x="5486400" y="1657350"/>
            <a:ext cx="2990850" cy="5200650"/>
          </a:xfrm>
          <a:custGeom>
            <a:avLst/>
            <a:gdLst>
              <a:gd name="txL" fmla="*/ 0 w 2990850"/>
              <a:gd name="txT" fmla="*/ 0 h 5200650"/>
              <a:gd name="txR" fmla="*/ 2990850 w 2990850"/>
              <a:gd name="txB" fmla="*/ 5200650 h 5200650"/>
            </a:gdLst>
            <a:ahLst/>
            <a:cxnLst>
              <a:cxn ang="0">
                <a:pos x="609600" y="5200650"/>
              </a:cxn>
              <a:cxn ang="0">
                <a:pos x="2990850" y="0"/>
              </a:cxn>
              <a:cxn ang="0">
                <a:pos x="0" y="5200650"/>
              </a:cxn>
              <a:cxn ang="0">
                <a:pos x="609600" y="5200650"/>
              </a:cxn>
            </a:cxnLst>
            <a:rect l="txL" t="txT" r="txR" b="txB"/>
            <a:pathLst>
              <a:path w="2990850" h="5200650">
                <a:moveTo>
                  <a:pt x="609600" y="5200650"/>
                </a:moveTo>
                <a:lnTo>
                  <a:pt x="2990850" y="0"/>
                </a:lnTo>
                <a:lnTo>
                  <a:pt x="0" y="5200650"/>
                </a:lnTo>
                <a:lnTo>
                  <a:pt x="609600" y="5200650"/>
                </a:lnTo>
              </a:path>
            </a:pathLst>
          </a:custGeom>
          <a:solidFill>
            <a:srgbClr val="E0E0E0"/>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6150" name="Freeform 3"/>
          <p:cNvSpPr/>
          <p:nvPr/>
        </p:nvSpPr>
        <p:spPr>
          <a:xfrm>
            <a:off x="3429000" y="0"/>
            <a:ext cx="5172075" cy="6858000"/>
          </a:xfrm>
          <a:custGeom>
            <a:avLst/>
            <a:gdLst>
              <a:gd name="txL" fmla="*/ 0 w 5172075"/>
              <a:gd name="txT" fmla="*/ 0 h 6858000"/>
              <a:gd name="txR" fmla="*/ 5172075 w 5172075"/>
              <a:gd name="txB" fmla="*/ 6858000 h 6858000"/>
            </a:gdLst>
            <a:ahLst/>
            <a:cxnLst>
              <a:cxn ang="0">
                <a:pos x="0" y="0"/>
              </a:cxn>
              <a:cxn ang="0">
                <a:pos x="4892675" y="753998"/>
              </a:cxn>
              <a:cxn ang="0">
                <a:pos x="5095875" y="1485900"/>
              </a:cxn>
              <a:cxn ang="0">
                <a:pos x="2743204" y="6858000"/>
              </a:cxn>
              <a:cxn ang="0">
                <a:pos x="2971804" y="6858000"/>
              </a:cxn>
              <a:cxn ang="0">
                <a:pos x="5172075" y="1447800"/>
              </a:cxn>
              <a:cxn ang="0">
                <a:pos x="4953003" y="685800"/>
              </a:cxn>
              <a:cxn ang="0">
                <a:pos x="2057402" y="0"/>
              </a:cxn>
              <a:cxn ang="0">
                <a:pos x="0" y="0"/>
              </a:cxn>
            </a:cxnLst>
            <a:rect l="txL" t="txT" r="txR" b="txB"/>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6151" name="Freeform 3"/>
          <p:cNvSpPr/>
          <p:nvPr/>
        </p:nvSpPr>
        <p:spPr>
          <a:xfrm>
            <a:off x="5562600" y="0"/>
            <a:ext cx="3267075" cy="6858000"/>
          </a:xfrm>
          <a:custGeom>
            <a:avLst/>
            <a:gdLst>
              <a:gd name="txL" fmla="*/ 0 w 3267075"/>
              <a:gd name="txT" fmla="*/ 0 h 6858000"/>
              <a:gd name="txR" fmla="*/ 3267075 w 3267075"/>
              <a:gd name="txB" fmla="*/ 6858000 h 6858000"/>
            </a:gdLst>
            <a:ahLst/>
            <a:cxnLst>
              <a:cxn ang="0">
                <a:pos x="0" y="0"/>
              </a:cxn>
              <a:cxn ang="0">
                <a:pos x="1676402" y="0"/>
              </a:cxn>
              <a:cxn ang="0">
                <a:pos x="2943225" y="638175"/>
              </a:cxn>
              <a:cxn ang="0">
                <a:pos x="3267075" y="1543050"/>
              </a:cxn>
              <a:cxn ang="0">
                <a:pos x="2057402" y="6858000"/>
              </a:cxn>
              <a:cxn ang="0">
                <a:pos x="1143002" y="6858000"/>
              </a:cxn>
              <a:cxn ang="0">
                <a:pos x="3048001" y="1447800"/>
              </a:cxn>
              <a:cxn ang="0">
                <a:pos x="2819401" y="685800"/>
              </a:cxn>
              <a:cxn ang="0">
                <a:pos x="0" y="0"/>
              </a:cxn>
            </a:cxnLst>
            <a:rect l="txL" t="txT" r="txR" b="txB"/>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6152" name="Freeform 3"/>
          <p:cNvSpPr/>
          <p:nvPr/>
        </p:nvSpPr>
        <p:spPr>
          <a:xfrm>
            <a:off x="6694488" y="1676400"/>
            <a:ext cx="1828800" cy="5181600"/>
          </a:xfrm>
          <a:custGeom>
            <a:avLst/>
            <a:gdLst>
              <a:gd name="txL" fmla="*/ 0 w 1828800"/>
              <a:gd name="txT" fmla="*/ 0 h 5181600"/>
              <a:gd name="txR" fmla="*/ 1828800 w 1828800"/>
              <a:gd name="txB" fmla="*/ 5181600 h 5181600"/>
            </a:gdLst>
            <a:ahLst/>
            <a:cxnLst>
              <a:cxn ang="0">
                <a:pos x="0" y="5181600"/>
              </a:cxn>
              <a:cxn ang="0">
                <a:pos x="1828800" y="0"/>
              </a:cxn>
              <a:cxn ang="0">
                <a:pos x="152400" y="5181600"/>
              </a:cxn>
              <a:cxn ang="0">
                <a:pos x="0" y="5181600"/>
              </a:cxn>
            </a:cxnLst>
            <a:rect l="txL" t="txT" r="txR" b="txB"/>
            <a:pathLst>
              <a:path w="1828800" h="5181600">
                <a:moveTo>
                  <a:pt x="0" y="5181600"/>
                </a:moveTo>
                <a:lnTo>
                  <a:pt x="1828800" y="0"/>
                </a:lnTo>
                <a:lnTo>
                  <a:pt x="152400" y="5181600"/>
                </a:lnTo>
                <a:lnTo>
                  <a:pt x="0" y="5181600"/>
                </a:lnTo>
              </a:path>
            </a:pathLst>
          </a:custGeom>
          <a:solidFill>
            <a:srgbClr val="F93D17"/>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6153"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6154" name="Freeform 3"/>
          <p:cNvSpPr/>
          <p:nvPr/>
        </p:nvSpPr>
        <p:spPr>
          <a:xfrm>
            <a:off x="136525" y="758825"/>
            <a:ext cx="8870950" cy="5956300"/>
          </a:xfrm>
          <a:custGeom>
            <a:avLst/>
            <a:gdLst>
              <a:gd name="txL" fmla="*/ 0 w 8870950"/>
              <a:gd name="txT" fmla="*/ 0 h 5956300"/>
              <a:gd name="txR" fmla="*/ 8870950 w 8870950"/>
              <a:gd name="txB" fmla="*/ 5956300 h 5956300"/>
            </a:gdLst>
            <a:ahLst/>
            <a:cxnLst>
              <a:cxn ang="0">
                <a:pos x="6350" y="5949948"/>
              </a:cxn>
              <a:cxn ang="0">
                <a:pos x="8864606" y="5949948"/>
              </a:cxn>
              <a:cxn ang="0">
                <a:pos x="8864606" y="6350"/>
              </a:cxn>
              <a:cxn ang="0">
                <a:pos x="6350" y="6350"/>
              </a:cxn>
              <a:cxn ang="0">
                <a:pos x="6350" y="5949948"/>
              </a:cxn>
            </a:cxnLst>
            <a:rect l="txL" t="txT" r="txR" b="txB"/>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cap="flat" cmpd="sng">
            <a:solidFill>
              <a:srgbClr val="000000"/>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6155"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6156" name="Freeform 3"/>
          <p:cNvSpPr/>
          <p:nvPr/>
        </p:nvSpPr>
        <p:spPr>
          <a:xfrm>
            <a:off x="142875" y="749294"/>
            <a:ext cx="8870950" cy="5956300"/>
          </a:xfrm>
          <a:custGeom>
            <a:avLst/>
            <a:gdLst>
              <a:gd name="txL" fmla="*/ 0 w 8870950"/>
              <a:gd name="txT" fmla="*/ 0 h 5956300"/>
              <a:gd name="txR" fmla="*/ 8870950 w 8870950"/>
              <a:gd name="txB" fmla="*/ 5956300 h 5956300"/>
            </a:gdLst>
            <a:ahLst/>
            <a:cxnLst>
              <a:cxn ang="0">
                <a:pos x="6350" y="5949948"/>
              </a:cxn>
              <a:cxn ang="0">
                <a:pos x="8864606" y="5949948"/>
              </a:cxn>
              <a:cxn ang="0">
                <a:pos x="8864606" y="6350"/>
              </a:cxn>
              <a:cxn ang="0">
                <a:pos x="6350" y="6350"/>
              </a:cxn>
              <a:cxn ang="0">
                <a:pos x="6350" y="5949948"/>
              </a:cxn>
            </a:cxnLst>
            <a:rect l="txL" t="txT" r="txR" b="txB"/>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cap="flat" cmpd="sng">
            <a:solidFill>
              <a:srgbClr val="808080"/>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sp>
        <p:nvSpPr>
          <p:cNvPr id="6157" name="Freeform 3"/>
          <p:cNvSpPr/>
          <p:nvPr/>
        </p:nvSpPr>
        <p:spPr>
          <a:xfrm>
            <a:off x="381000" y="676275"/>
            <a:ext cx="6248400" cy="152400"/>
          </a:xfrm>
          <a:custGeom>
            <a:avLst/>
            <a:gdLst>
              <a:gd name="txL" fmla="*/ 0 w 6248400"/>
              <a:gd name="txT" fmla="*/ 0 h 152400"/>
              <a:gd name="txR" fmla="*/ 6248400 w 6248400"/>
              <a:gd name="txB" fmla="*/ 152400 h 152400"/>
            </a:gdLst>
            <a:ahLst/>
            <a:cxnLst>
              <a:cxn ang="0">
                <a:pos x="0" y="152400"/>
              </a:cxn>
              <a:cxn ang="0">
                <a:pos x="6248400" y="152400"/>
              </a:cxn>
              <a:cxn ang="0">
                <a:pos x="6248400" y="0"/>
              </a:cxn>
              <a:cxn ang="0">
                <a:pos x="0" y="0"/>
              </a:cxn>
              <a:cxn ang="0">
                <a:pos x="0" y="152400"/>
              </a:cxn>
            </a:cxnLst>
            <a:rect l="txL" t="txT" r="txR" b="txB"/>
            <a:pathLst>
              <a:path w="6248400" h="152400">
                <a:moveTo>
                  <a:pt x="0" y="152400"/>
                </a:moveTo>
                <a:lnTo>
                  <a:pt x="6248400" y="152400"/>
                </a:lnTo>
                <a:lnTo>
                  <a:pt x="6248400" y="0"/>
                </a:lnTo>
                <a:lnTo>
                  <a:pt x="0" y="0"/>
                </a:lnTo>
                <a:lnTo>
                  <a:pt x="0" y="1524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endParaRPr lang="zh-CN" altLang="en-US" dirty="0">
              <a:latin typeface="Arial" panose="020B0604020202020204" pitchFamily="34" charset="0"/>
              <a:ea typeface="宋体" panose="02010600030101010101" pitchFamily="2" charset="-122"/>
            </a:endParaRPr>
          </a:p>
        </p:txBody>
      </p:sp>
      <p:pic>
        <p:nvPicPr>
          <p:cNvPr id="6158" name="Picture 3"/>
          <p:cNvPicPr>
            <a:picLocks noChangeAspect="1"/>
          </p:cNvPicPr>
          <p:nvPr/>
        </p:nvPicPr>
        <p:blipFill>
          <a:blip r:embed="rId2"/>
          <a:stretch>
            <a:fillRect/>
          </a:stretch>
        </p:blipFill>
        <p:spPr>
          <a:xfrm>
            <a:off x="482600" y="571500"/>
            <a:ext cx="406400" cy="393700"/>
          </a:xfrm>
          <a:prstGeom prst="rect">
            <a:avLst/>
          </a:prstGeom>
          <a:noFill/>
          <a:ln w="9525">
            <a:noFill/>
          </a:ln>
        </p:spPr>
      </p:pic>
      <p:pic>
        <p:nvPicPr>
          <p:cNvPr id="6159" name="Picture 3"/>
          <p:cNvPicPr>
            <a:picLocks noChangeAspect="1"/>
          </p:cNvPicPr>
          <p:nvPr/>
        </p:nvPicPr>
        <p:blipFill>
          <a:blip r:embed="rId3"/>
          <a:stretch>
            <a:fillRect/>
          </a:stretch>
        </p:blipFill>
        <p:spPr>
          <a:xfrm>
            <a:off x="5422900" y="6019800"/>
            <a:ext cx="2273300" cy="685800"/>
          </a:xfrm>
          <a:prstGeom prst="rect">
            <a:avLst/>
          </a:prstGeom>
          <a:noFill/>
          <a:ln w="9525">
            <a:noFill/>
          </a:ln>
        </p:spPr>
      </p:pic>
      <p:pic>
        <p:nvPicPr>
          <p:cNvPr id="6160" name="Picture 3"/>
          <p:cNvPicPr>
            <a:picLocks noChangeAspect="1"/>
          </p:cNvPicPr>
          <p:nvPr/>
        </p:nvPicPr>
        <p:blipFill>
          <a:blip r:embed="rId4"/>
          <a:stretch>
            <a:fillRect/>
          </a:stretch>
        </p:blipFill>
        <p:spPr>
          <a:xfrm>
            <a:off x="8369300" y="0"/>
            <a:ext cx="774700" cy="1143000"/>
          </a:xfrm>
          <a:prstGeom prst="rect">
            <a:avLst/>
          </a:prstGeom>
          <a:noFill/>
          <a:ln w="9525">
            <a:noFill/>
          </a:ln>
        </p:spPr>
      </p:pic>
      <p:pic>
        <p:nvPicPr>
          <p:cNvPr id="6161" name="Picture 3"/>
          <p:cNvPicPr>
            <a:picLocks noChangeAspect="1"/>
          </p:cNvPicPr>
          <p:nvPr/>
        </p:nvPicPr>
        <p:blipFill>
          <a:blip r:embed="rId5"/>
          <a:stretch>
            <a:fillRect/>
          </a:stretch>
        </p:blipFill>
        <p:spPr>
          <a:xfrm>
            <a:off x="7708900" y="5651500"/>
            <a:ext cx="1257300" cy="952500"/>
          </a:xfrm>
          <a:prstGeom prst="rect">
            <a:avLst/>
          </a:prstGeom>
          <a:noFill/>
          <a:ln w="9525">
            <a:noFill/>
          </a:ln>
        </p:spPr>
      </p:pic>
      <p:sp>
        <p:nvSpPr>
          <p:cNvPr id="6162" name="TextBox 1"/>
          <p:cNvSpPr txBox="1"/>
          <p:nvPr/>
        </p:nvSpPr>
        <p:spPr>
          <a:xfrm>
            <a:off x="8953500" y="88900"/>
            <a:ext cx="88900" cy="152400"/>
          </a:xfrm>
          <a:prstGeom prst="rect">
            <a:avLst/>
          </a:prstGeom>
          <a:noFill/>
          <a:ln w="9525">
            <a:noFill/>
          </a:ln>
        </p:spPr>
        <p:txBody>
          <a:bodyPr wrap="none" lIns="0" tIns="0" rIns="0">
            <a:spAutoFit/>
          </a:bodyPr>
          <a:lstStyle/>
          <a:p>
            <a:pPr eaLnBrk="1" hangingPunct="1">
              <a:lnSpc>
                <a:spcPts val="1200"/>
              </a:lnSpc>
              <a:buFont typeface="Arial" panose="020B0604020202020204" pitchFamily="34" charset="0"/>
            </a:pPr>
            <a:r>
              <a:rPr lang="en-US" altLang="zh-CN" sz="1400" dirty="0">
                <a:solidFill>
                  <a:srgbClr val="000000"/>
                </a:solidFill>
                <a:latin typeface="Times New Roman" panose="02020603050405020304" pitchFamily="18" charset="0"/>
                <a:ea typeface="Times New Roman" panose="02020603050405020304" pitchFamily="18" charset="0"/>
              </a:rPr>
              <a:t>6</a:t>
            </a:r>
          </a:p>
        </p:txBody>
      </p:sp>
      <p:sp>
        <p:nvSpPr>
          <p:cNvPr id="6163" name="TextBox 1"/>
          <p:cNvSpPr txBox="1"/>
          <p:nvPr/>
        </p:nvSpPr>
        <p:spPr>
          <a:xfrm>
            <a:off x="952500" y="457835"/>
            <a:ext cx="3372718" cy="661720"/>
          </a:xfrm>
          <a:prstGeom prst="rect">
            <a:avLst/>
          </a:prstGeom>
          <a:noFill/>
          <a:ln w="9525">
            <a:noFill/>
          </a:ln>
        </p:spPr>
        <p:txBody>
          <a:bodyPr wrap="none" lIns="0" tIns="0" rIns="0">
            <a:spAutoFit/>
          </a:bodyPr>
          <a:lstStyle/>
          <a:p>
            <a:pPr lvl="0">
              <a:defRPr/>
            </a:pPr>
            <a:r>
              <a:rPr lang="zh-CN" altLang="en-US" sz="4000" b="1">
                <a:solidFill>
                  <a:srgbClr val="000000"/>
                </a:solidFill>
              </a:rPr>
              <a:t> 必败态</a:t>
            </a:r>
            <a:r>
              <a:rPr lang="en-US" altLang="zh-CN" sz="4000" b="1">
                <a:solidFill>
                  <a:srgbClr val="000000"/>
                </a:solidFill>
              </a:rPr>
              <a:t>/</a:t>
            </a:r>
            <a:r>
              <a:rPr lang="zh-CN" altLang="en-US" sz="4000" b="1" smtClean="0">
                <a:solidFill>
                  <a:srgbClr val="000000"/>
                </a:solidFill>
              </a:rPr>
              <a:t>必胜</a:t>
            </a:r>
            <a:r>
              <a:rPr lang="zh-CN" altLang="en-US" sz="4000" b="1">
                <a:solidFill>
                  <a:srgbClr val="000000"/>
                </a:solidFill>
              </a:rPr>
              <a:t>态</a:t>
            </a:r>
          </a:p>
        </p:txBody>
      </p:sp>
      <p:pic>
        <p:nvPicPr>
          <p:cNvPr id="6" name="图片 5"/>
          <p:cNvPicPr>
            <a:picLocks noChangeAspect="1"/>
          </p:cNvPicPr>
          <p:nvPr/>
        </p:nvPicPr>
        <p:blipFill>
          <a:blip r:embed="rId6"/>
          <a:stretch>
            <a:fillRect/>
          </a:stretch>
        </p:blipFill>
        <p:spPr>
          <a:xfrm>
            <a:off x="889000" y="1224330"/>
            <a:ext cx="3073416" cy="1832788"/>
          </a:xfrm>
          <a:prstGeom prst="rect">
            <a:avLst/>
          </a:prstGeom>
        </p:spPr>
      </p:pic>
      <p:sp>
        <p:nvSpPr>
          <p:cNvPr id="7" name="文本框 6"/>
          <p:cNvSpPr txBox="1"/>
          <p:nvPr/>
        </p:nvSpPr>
        <p:spPr>
          <a:xfrm>
            <a:off x="1095383" y="3265428"/>
            <a:ext cx="4799013" cy="2862322"/>
          </a:xfrm>
          <a:prstGeom prst="rect">
            <a:avLst/>
          </a:prstGeom>
          <a:noFill/>
        </p:spPr>
        <p:txBody>
          <a:bodyPr wrap="square" rtlCol="0">
            <a:spAutoFit/>
          </a:bodyPr>
          <a:lstStyle/>
          <a:p>
            <a:pPr>
              <a:lnSpc>
                <a:spcPct val="200000"/>
              </a:lnSpc>
            </a:pPr>
            <a:r>
              <a:rPr lang="zh-CN" altLang="en-US"/>
              <a:t>有一个</a:t>
            </a:r>
            <a:r>
              <a:rPr lang="en-US" altLang="zh-CN"/>
              <a:t>n*m</a:t>
            </a:r>
            <a:r>
              <a:rPr lang="zh-CN" altLang="en-US"/>
              <a:t>的棋盘，每次可以取走一个方格并拿掉它右边和上面的所有方格。拿到左下角的格子</a:t>
            </a:r>
            <a:r>
              <a:rPr lang="en-US" altLang="zh-CN"/>
              <a:t>(1,1)</a:t>
            </a:r>
            <a:r>
              <a:rPr lang="zh-CN" altLang="en-US"/>
              <a:t>者输</a:t>
            </a:r>
            <a:r>
              <a:rPr lang="zh-CN" altLang="en-US" smtClean="0"/>
              <a:t>。</a:t>
            </a:r>
            <a:endParaRPr lang="en-US" altLang="zh-CN" smtClean="0"/>
          </a:p>
          <a:p>
            <a:endParaRPr lang="en-US" altLang="zh-CN"/>
          </a:p>
          <a:p>
            <a:endParaRPr lang="en-US" altLang="zh-CN" smtClean="0"/>
          </a:p>
          <a:p>
            <a:endParaRPr lang="en-US" altLang="zh-CN"/>
          </a:p>
          <a:p>
            <a:endParaRPr lang="en-US" altLang="zh-CN"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reeform 3"/>
          <p:cNvSpPr/>
          <p:nvPr/>
        </p:nvSpPr>
        <p:spPr>
          <a:xfrm>
            <a:off x="0" y="0"/>
            <a:ext cx="9144000" cy="6858000"/>
          </a:xfrm>
          <a:custGeom>
            <a:avLst/>
            <a:gdLst>
              <a:gd name="txL" fmla="*/ 0 w 9144000"/>
              <a:gd name="txT" fmla="*/ 0 h 6858000"/>
              <a:gd name="txR" fmla="*/ 9144000 w 9144000"/>
              <a:gd name="txB" fmla="*/ 6858000 h 6858000"/>
            </a:gdLst>
            <a:ahLst/>
            <a:cxnLst>
              <a:cxn ang="0">
                <a:pos x="0" y="6858000"/>
              </a:cxn>
              <a:cxn ang="0">
                <a:pos x="9144000" y="6858000"/>
              </a:cxn>
              <a:cxn ang="0">
                <a:pos x="9144000" y="0"/>
              </a:cxn>
              <a:cxn ang="0">
                <a:pos x="0" y="0"/>
              </a:cxn>
              <a:cxn ang="0">
                <a:pos x="0" y="6858000"/>
              </a:cxn>
            </a:cxnLst>
            <a:rect l="txL" t="txT" r="txR" b="txB"/>
            <a:pathLst>
              <a:path w="9144000" h="6858000">
                <a:moveTo>
                  <a:pt x="0" y="6858000"/>
                </a:moveTo>
                <a:lnTo>
                  <a:pt x="9144000" y="6858000"/>
                </a:lnTo>
                <a:lnTo>
                  <a:pt x="9144000" y="0"/>
                </a:lnTo>
                <a:lnTo>
                  <a:pt x="0" y="0"/>
                </a:lnTo>
                <a:lnTo>
                  <a:pt x="0" y="68580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47" name="Freeform 3"/>
          <p:cNvSpPr/>
          <p:nvPr/>
        </p:nvSpPr>
        <p:spPr>
          <a:xfrm>
            <a:off x="7658100" y="0"/>
            <a:ext cx="1104900" cy="6848475"/>
          </a:xfrm>
          <a:custGeom>
            <a:avLst/>
            <a:gdLst>
              <a:gd name="txL" fmla="*/ 0 w 1104900"/>
              <a:gd name="txT" fmla="*/ 0 h 6848474"/>
              <a:gd name="txR" fmla="*/ 1104900 w 1104900"/>
              <a:gd name="txB" fmla="*/ 6848474 h 6848474"/>
            </a:gdLst>
            <a:ahLst/>
            <a:cxnLst>
              <a:cxn ang="0">
                <a:pos x="495300" y="0"/>
              </a:cxn>
              <a:cxn ang="0">
                <a:pos x="838200" y="704850"/>
              </a:cxn>
              <a:cxn ang="0">
                <a:pos x="1104900" y="1524002"/>
              </a:cxn>
              <a:cxn ang="0">
                <a:pos x="676275" y="6848479"/>
              </a:cxn>
              <a:cxn ang="0">
                <a:pos x="171450" y="6848479"/>
              </a:cxn>
              <a:cxn ang="0">
                <a:pos x="1028700" y="1524002"/>
              </a:cxn>
              <a:cxn ang="0">
                <a:pos x="723900" y="685800"/>
              </a:cxn>
              <a:cxn ang="0">
                <a:pos x="0" y="0"/>
              </a:cxn>
              <a:cxn ang="0">
                <a:pos x="495300" y="0"/>
              </a:cxn>
            </a:cxnLst>
            <a:rect l="txL" t="txT" r="txR" b="txB"/>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48" name="Freeform 3"/>
          <p:cNvSpPr/>
          <p:nvPr/>
        </p:nvSpPr>
        <p:spPr>
          <a:xfrm>
            <a:off x="1066800" y="0"/>
            <a:ext cx="7543800" cy="6858000"/>
          </a:xfrm>
          <a:custGeom>
            <a:avLst/>
            <a:gdLst>
              <a:gd name="txL" fmla="*/ 0 w 7543800"/>
              <a:gd name="txT" fmla="*/ 0 h 6858000"/>
              <a:gd name="txR" fmla="*/ 7543800 w 7543800"/>
              <a:gd name="txB" fmla="*/ 6858000 h 6858000"/>
            </a:gdLst>
            <a:ahLst/>
            <a:cxnLst>
              <a:cxn ang="0">
                <a:pos x="0" y="0"/>
              </a:cxn>
              <a:cxn ang="0">
                <a:pos x="2438400" y="0"/>
              </a:cxn>
              <a:cxn ang="0">
                <a:pos x="7286624" y="714375"/>
              </a:cxn>
              <a:cxn ang="0">
                <a:pos x="7543800" y="1543050"/>
              </a:cxn>
              <a:cxn ang="0">
                <a:pos x="5715000" y="6858000"/>
              </a:cxn>
              <a:cxn ang="0">
                <a:pos x="5257801" y="6858000"/>
              </a:cxn>
              <a:cxn ang="0">
                <a:pos x="7480300" y="1577975"/>
              </a:cxn>
              <a:cxn ang="0">
                <a:pos x="7172324" y="831850"/>
              </a:cxn>
              <a:cxn ang="0">
                <a:pos x="0" y="0"/>
              </a:cxn>
            </a:cxnLst>
            <a:rect l="txL" t="txT" r="txR" b="txB"/>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49" name="Freeform 3"/>
          <p:cNvSpPr/>
          <p:nvPr/>
        </p:nvSpPr>
        <p:spPr>
          <a:xfrm>
            <a:off x="5486400" y="1657350"/>
            <a:ext cx="2990850" cy="5200650"/>
          </a:xfrm>
          <a:custGeom>
            <a:avLst/>
            <a:gdLst>
              <a:gd name="txL" fmla="*/ 0 w 2990850"/>
              <a:gd name="txT" fmla="*/ 0 h 5200650"/>
              <a:gd name="txR" fmla="*/ 2990850 w 2990850"/>
              <a:gd name="txB" fmla="*/ 5200650 h 5200650"/>
            </a:gdLst>
            <a:ahLst/>
            <a:cxnLst>
              <a:cxn ang="0">
                <a:pos x="609600" y="5200650"/>
              </a:cxn>
              <a:cxn ang="0">
                <a:pos x="2990850" y="0"/>
              </a:cxn>
              <a:cxn ang="0">
                <a:pos x="0" y="5200650"/>
              </a:cxn>
              <a:cxn ang="0">
                <a:pos x="609600" y="5200650"/>
              </a:cxn>
            </a:cxnLst>
            <a:rect l="txL" t="txT" r="txR" b="txB"/>
            <a:pathLst>
              <a:path w="2990850" h="5200650">
                <a:moveTo>
                  <a:pt x="609600" y="5200650"/>
                </a:moveTo>
                <a:lnTo>
                  <a:pt x="2990850" y="0"/>
                </a:lnTo>
                <a:lnTo>
                  <a:pt x="0" y="5200650"/>
                </a:lnTo>
                <a:lnTo>
                  <a:pt x="609600" y="5200650"/>
                </a:lnTo>
              </a:path>
            </a:pathLst>
          </a:custGeom>
          <a:solidFill>
            <a:srgbClr val="E0E0E0"/>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50" name="Freeform 3"/>
          <p:cNvSpPr/>
          <p:nvPr/>
        </p:nvSpPr>
        <p:spPr>
          <a:xfrm>
            <a:off x="3429000" y="0"/>
            <a:ext cx="5172075" cy="6858000"/>
          </a:xfrm>
          <a:custGeom>
            <a:avLst/>
            <a:gdLst>
              <a:gd name="txL" fmla="*/ 0 w 5172075"/>
              <a:gd name="txT" fmla="*/ 0 h 6858000"/>
              <a:gd name="txR" fmla="*/ 5172075 w 5172075"/>
              <a:gd name="txB" fmla="*/ 6858000 h 6858000"/>
            </a:gdLst>
            <a:ahLst/>
            <a:cxnLst>
              <a:cxn ang="0">
                <a:pos x="0" y="0"/>
              </a:cxn>
              <a:cxn ang="0">
                <a:pos x="4892675" y="753998"/>
              </a:cxn>
              <a:cxn ang="0">
                <a:pos x="5095875" y="1485900"/>
              </a:cxn>
              <a:cxn ang="0">
                <a:pos x="2743204" y="6858000"/>
              </a:cxn>
              <a:cxn ang="0">
                <a:pos x="2971804" y="6858000"/>
              </a:cxn>
              <a:cxn ang="0">
                <a:pos x="5172075" y="1447800"/>
              </a:cxn>
              <a:cxn ang="0">
                <a:pos x="4953003" y="685800"/>
              </a:cxn>
              <a:cxn ang="0">
                <a:pos x="2057402" y="0"/>
              </a:cxn>
              <a:cxn ang="0">
                <a:pos x="0" y="0"/>
              </a:cxn>
            </a:cxnLst>
            <a:rect l="txL" t="txT" r="txR" b="txB"/>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51" name="Freeform 3"/>
          <p:cNvSpPr/>
          <p:nvPr/>
        </p:nvSpPr>
        <p:spPr>
          <a:xfrm>
            <a:off x="5562600" y="0"/>
            <a:ext cx="3267075" cy="6858000"/>
          </a:xfrm>
          <a:custGeom>
            <a:avLst/>
            <a:gdLst>
              <a:gd name="txL" fmla="*/ 0 w 3267075"/>
              <a:gd name="txT" fmla="*/ 0 h 6858000"/>
              <a:gd name="txR" fmla="*/ 3267075 w 3267075"/>
              <a:gd name="txB" fmla="*/ 6858000 h 6858000"/>
            </a:gdLst>
            <a:ahLst/>
            <a:cxnLst>
              <a:cxn ang="0">
                <a:pos x="0" y="0"/>
              </a:cxn>
              <a:cxn ang="0">
                <a:pos x="1676402" y="0"/>
              </a:cxn>
              <a:cxn ang="0">
                <a:pos x="2943225" y="638175"/>
              </a:cxn>
              <a:cxn ang="0">
                <a:pos x="3267075" y="1543050"/>
              </a:cxn>
              <a:cxn ang="0">
                <a:pos x="2057402" y="6858000"/>
              </a:cxn>
              <a:cxn ang="0">
                <a:pos x="1143002" y="6858000"/>
              </a:cxn>
              <a:cxn ang="0">
                <a:pos x="3048001" y="1447800"/>
              </a:cxn>
              <a:cxn ang="0">
                <a:pos x="2819401" y="685800"/>
              </a:cxn>
              <a:cxn ang="0">
                <a:pos x="0" y="0"/>
              </a:cxn>
            </a:cxnLst>
            <a:rect l="txL" t="txT" r="txR" b="txB"/>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52" name="Freeform 3"/>
          <p:cNvSpPr/>
          <p:nvPr/>
        </p:nvSpPr>
        <p:spPr>
          <a:xfrm>
            <a:off x="6694488" y="1676400"/>
            <a:ext cx="1828800" cy="5181600"/>
          </a:xfrm>
          <a:custGeom>
            <a:avLst/>
            <a:gdLst>
              <a:gd name="txL" fmla="*/ 0 w 1828800"/>
              <a:gd name="txT" fmla="*/ 0 h 5181600"/>
              <a:gd name="txR" fmla="*/ 1828800 w 1828800"/>
              <a:gd name="txB" fmla="*/ 5181600 h 5181600"/>
            </a:gdLst>
            <a:ahLst/>
            <a:cxnLst>
              <a:cxn ang="0">
                <a:pos x="0" y="5181600"/>
              </a:cxn>
              <a:cxn ang="0">
                <a:pos x="1828800" y="0"/>
              </a:cxn>
              <a:cxn ang="0">
                <a:pos x="152400" y="5181600"/>
              </a:cxn>
              <a:cxn ang="0">
                <a:pos x="0" y="5181600"/>
              </a:cxn>
            </a:cxnLst>
            <a:rect l="txL" t="txT" r="txR" b="txB"/>
            <a:pathLst>
              <a:path w="1828800" h="5181600">
                <a:moveTo>
                  <a:pt x="0" y="5181600"/>
                </a:moveTo>
                <a:lnTo>
                  <a:pt x="1828800" y="0"/>
                </a:lnTo>
                <a:lnTo>
                  <a:pt x="152400" y="5181600"/>
                </a:lnTo>
                <a:lnTo>
                  <a:pt x="0" y="5181600"/>
                </a:lnTo>
              </a:path>
            </a:pathLst>
          </a:custGeom>
          <a:solidFill>
            <a:srgbClr val="F93D17"/>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53"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54" name="Freeform 3"/>
          <p:cNvSpPr/>
          <p:nvPr/>
        </p:nvSpPr>
        <p:spPr>
          <a:xfrm>
            <a:off x="136525" y="758825"/>
            <a:ext cx="8870950" cy="5956300"/>
          </a:xfrm>
          <a:custGeom>
            <a:avLst/>
            <a:gdLst>
              <a:gd name="txL" fmla="*/ 0 w 8870950"/>
              <a:gd name="txT" fmla="*/ 0 h 5956300"/>
              <a:gd name="txR" fmla="*/ 8870950 w 8870950"/>
              <a:gd name="txB" fmla="*/ 5956300 h 5956300"/>
            </a:gdLst>
            <a:ahLst/>
            <a:cxnLst>
              <a:cxn ang="0">
                <a:pos x="6350" y="5949948"/>
              </a:cxn>
              <a:cxn ang="0">
                <a:pos x="8864606" y="5949948"/>
              </a:cxn>
              <a:cxn ang="0">
                <a:pos x="8864606" y="6350"/>
              </a:cxn>
              <a:cxn ang="0">
                <a:pos x="6350" y="6350"/>
              </a:cxn>
              <a:cxn ang="0">
                <a:pos x="6350" y="5949948"/>
              </a:cxn>
            </a:cxnLst>
            <a:rect l="txL" t="txT" r="txR" b="txB"/>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cap="flat" cmpd="sng">
            <a:solidFill>
              <a:srgbClr val="000000"/>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55"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56" name="Freeform 3"/>
          <p:cNvSpPr/>
          <p:nvPr/>
        </p:nvSpPr>
        <p:spPr>
          <a:xfrm>
            <a:off x="142875" y="749294"/>
            <a:ext cx="8870950" cy="5956300"/>
          </a:xfrm>
          <a:custGeom>
            <a:avLst/>
            <a:gdLst>
              <a:gd name="txL" fmla="*/ 0 w 8870950"/>
              <a:gd name="txT" fmla="*/ 0 h 5956300"/>
              <a:gd name="txR" fmla="*/ 8870950 w 8870950"/>
              <a:gd name="txB" fmla="*/ 5956300 h 5956300"/>
            </a:gdLst>
            <a:ahLst/>
            <a:cxnLst>
              <a:cxn ang="0">
                <a:pos x="6350" y="5949948"/>
              </a:cxn>
              <a:cxn ang="0">
                <a:pos x="8864606" y="5949948"/>
              </a:cxn>
              <a:cxn ang="0">
                <a:pos x="8864606" y="6350"/>
              </a:cxn>
              <a:cxn ang="0">
                <a:pos x="6350" y="6350"/>
              </a:cxn>
              <a:cxn ang="0">
                <a:pos x="6350" y="5949948"/>
              </a:cxn>
            </a:cxnLst>
            <a:rect l="txL" t="txT" r="txR" b="txB"/>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cap="flat" cmpd="sng">
            <a:solidFill>
              <a:srgbClr val="808080"/>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57" name="Freeform 3"/>
          <p:cNvSpPr/>
          <p:nvPr/>
        </p:nvSpPr>
        <p:spPr>
          <a:xfrm>
            <a:off x="381000" y="676275"/>
            <a:ext cx="6248400" cy="152400"/>
          </a:xfrm>
          <a:custGeom>
            <a:avLst/>
            <a:gdLst>
              <a:gd name="txL" fmla="*/ 0 w 6248400"/>
              <a:gd name="txT" fmla="*/ 0 h 152400"/>
              <a:gd name="txR" fmla="*/ 6248400 w 6248400"/>
              <a:gd name="txB" fmla="*/ 152400 h 152400"/>
            </a:gdLst>
            <a:ahLst/>
            <a:cxnLst>
              <a:cxn ang="0">
                <a:pos x="0" y="152400"/>
              </a:cxn>
              <a:cxn ang="0">
                <a:pos x="6248400" y="152400"/>
              </a:cxn>
              <a:cxn ang="0">
                <a:pos x="6248400" y="0"/>
              </a:cxn>
              <a:cxn ang="0">
                <a:pos x="0" y="0"/>
              </a:cxn>
              <a:cxn ang="0">
                <a:pos x="0" y="152400"/>
              </a:cxn>
            </a:cxnLst>
            <a:rect l="txL" t="txT" r="txR" b="txB"/>
            <a:pathLst>
              <a:path w="6248400" h="152400">
                <a:moveTo>
                  <a:pt x="0" y="152400"/>
                </a:moveTo>
                <a:lnTo>
                  <a:pt x="6248400" y="152400"/>
                </a:lnTo>
                <a:lnTo>
                  <a:pt x="6248400" y="0"/>
                </a:lnTo>
                <a:lnTo>
                  <a:pt x="0" y="0"/>
                </a:lnTo>
                <a:lnTo>
                  <a:pt x="0" y="1524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pic>
        <p:nvPicPr>
          <p:cNvPr id="6158" name="Picture 3"/>
          <p:cNvPicPr>
            <a:picLocks noChangeAspect="1"/>
          </p:cNvPicPr>
          <p:nvPr/>
        </p:nvPicPr>
        <p:blipFill>
          <a:blip r:embed="rId2"/>
          <a:stretch>
            <a:fillRect/>
          </a:stretch>
        </p:blipFill>
        <p:spPr>
          <a:xfrm>
            <a:off x="482600" y="571500"/>
            <a:ext cx="406400" cy="393700"/>
          </a:xfrm>
          <a:prstGeom prst="rect">
            <a:avLst/>
          </a:prstGeom>
          <a:noFill/>
          <a:ln w="9525">
            <a:noFill/>
          </a:ln>
        </p:spPr>
      </p:pic>
      <p:pic>
        <p:nvPicPr>
          <p:cNvPr id="6159" name="Picture 3"/>
          <p:cNvPicPr>
            <a:picLocks noChangeAspect="1"/>
          </p:cNvPicPr>
          <p:nvPr/>
        </p:nvPicPr>
        <p:blipFill>
          <a:blip r:embed="rId3"/>
          <a:stretch>
            <a:fillRect/>
          </a:stretch>
        </p:blipFill>
        <p:spPr>
          <a:xfrm>
            <a:off x="5422900" y="6019800"/>
            <a:ext cx="2273300" cy="685800"/>
          </a:xfrm>
          <a:prstGeom prst="rect">
            <a:avLst/>
          </a:prstGeom>
          <a:noFill/>
          <a:ln w="9525">
            <a:noFill/>
          </a:ln>
        </p:spPr>
      </p:pic>
      <p:pic>
        <p:nvPicPr>
          <p:cNvPr id="6160" name="Picture 3"/>
          <p:cNvPicPr>
            <a:picLocks noChangeAspect="1"/>
          </p:cNvPicPr>
          <p:nvPr/>
        </p:nvPicPr>
        <p:blipFill>
          <a:blip r:embed="rId4"/>
          <a:stretch>
            <a:fillRect/>
          </a:stretch>
        </p:blipFill>
        <p:spPr>
          <a:xfrm>
            <a:off x="8369300" y="0"/>
            <a:ext cx="774700" cy="1143000"/>
          </a:xfrm>
          <a:prstGeom prst="rect">
            <a:avLst/>
          </a:prstGeom>
          <a:noFill/>
          <a:ln w="9525">
            <a:noFill/>
          </a:ln>
        </p:spPr>
      </p:pic>
      <p:pic>
        <p:nvPicPr>
          <p:cNvPr id="6161" name="Picture 3"/>
          <p:cNvPicPr>
            <a:picLocks noChangeAspect="1"/>
          </p:cNvPicPr>
          <p:nvPr/>
        </p:nvPicPr>
        <p:blipFill>
          <a:blip r:embed="rId5"/>
          <a:stretch>
            <a:fillRect/>
          </a:stretch>
        </p:blipFill>
        <p:spPr>
          <a:xfrm>
            <a:off x="7708900" y="5651500"/>
            <a:ext cx="1257300" cy="952500"/>
          </a:xfrm>
          <a:prstGeom prst="rect">
            <a:avLst/>
          </a:prstGeom>
          <a:noFill/>
          <a:ln w="9525">
            <a:noFill/>
          </a:ln>
        </p:spPr>
      </p:pic>
      <p:sp>
        <p:nvSpPr>
          <p:cNvPr id="6162" name="TextBox 1"/>
          <p:cNvSpPr txBox="1"/>
          <p:nvPr/>
        </p:nvSpPr>
        <p:spPr>
          <a:xfrm>
            <a:off x="8953500" y="88900"/>
            <a:ext cx="88900" cy="152400"/>
          </a:xfrm>
          <a:prstGeom prst="rect">
            <a:avLst/>
          </a:prstGeom>
          <a:noFill/>
          <a:ln w="9525">
            <a:noFill/>
          </a:ln>
        </p:spPr>
        <p:txBody>
          <a:bodyPr wrap="none" lIns="0" tIns="0" rIns="0">
            <a:spAutoFit/>
          </a:bodyPr>
          <a:lstStyle/>
          <a:p>
            <a:pPr marL="0" marR="0" lvl="0" indent="0" algn="l" defTabSz="914400" eaLnBrk="1" fontAlgn="base" latinLnBrk="0" hangingPunct="1">
              <a:lnSpc>
                <a:spcPts val="1200"/>
              </a:lnSpc>
              <a:spcBef>
                <a:spcPct val="0"/>
              </a:spcBef>
              <a:spcAft>
                <a:spcPct val="0"/>
              </a:spcAft>
              <a:buClrTx/>
              <a:buSzTx/>
              <a:buFont typeface="Arial" panose="020B0604020202020204" pitchFamily="34" charset="0"/>
              <a:buNone/>
              <a:tabLst/>
              <a:defRPr/>
            </a:pPr>
            <a:r>
              <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rPr>
              <a:t>6</a:t>
            </a:r>
          </a:p>
        </p:txBody>
      </p:sp>
      <p:sp>
        <p:nvSpPr>
          <p:cNvPr id="6163" name="TextBox 1"/>
          <p:cNvSpPr txBox="1"/>
          <p:nvPr/>
        </p:nvSpPr>
        <p:spPr>
          <a:xfrm>
            <a:off x="952500" y="457835"/>
            <a:ext cx="3372718" cy="661720"/>
          </a:xfrm>
          <a:prstGeom prst="rect">
            <a:avLst/>
          </a:prstGeom>
          <a:noFill/>
          <a:ln w="9525">
            <a:noFill/>
          </a:ln>
        </p:spPr>
        <p:txBody>
          <a:bodyPr wrap="none" lIns="0" tIns="0" rIns="0">
            <a:spAutoFit/>
          </a:bodyPr>
          <a:lstStyle/>
          <a:p>
            <a:pPr marL="0" marR="0" lvl="0" indent="0" algn="l" defTabSz="914400" eaLnBrk="0" fontAlgn="base" latinLnBrk="0" hangingPunct="0">
              <a:lnSpc>
                <a:spcPct val="100000"/>
              </a:lnSpc>
              <a:spcBef>
                <a:spcPct val="0"/>
              </a:spcBef>
              <a:spcAft>
                <a:spcPct val="0"/>
              </a:spcAft>
              <a:buClrTx/>
              <a:buSzTx/>
              <a:buFontTx/>
              <a:buNone/>
              <a:tabLst/>
              <a:defRPr/>
            </a:pPr>
            <a:r>
              <a:rPr kumimoji="0" lang="zh-CN" altLang="en-US" sz="4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rPr>
              <a:t> 必败态</a:t>
            </a:r>
            <a:r>
              <a:rPr kumimoji="0" lang="en-US" altLang="zh-CN" sz="4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rPr>
              <a:t>/</a:t>
            </a:r>
            <a:r>
              <a:rPr kumimoji="0" lang="zh-CN" altLang="en-US" sz="4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必胜</a:t>
            </a:r>
            <a:r>
              <a:rPr kumimoji="0" lang="zh-CN" altLang="en-US" sz="4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rPr>
              <a:t>态</a:t>
            </a:r>
          </a:p>
        </p:txBody>
      </p:sp>
      <p:pic>
        <p:nvPicPr>
          <p:cNvPr id="6" name="图片 5"/>
          <p:cNvPicPr>
            <a:picLocks noChangeAspect="1"/>
          </p:cNvPicPr>
          <p:nvPr/>
        </p:nvPicPr>
        <p:blipFill>
          <a:blip r:embed="rId6"/>
          <a:stretch>
            <a:fillRect/>
          </a:stretch>
        </p:blipFill>
        <p:spPr>
          <a:xfrm>
            <a:off x="889000" y="1224330"/>
            <a:ext cx="3073416" cy="1832788"/>
          </a:xfrm>
          <a:prstGeom prst="rect">
            <a:avLst/>
          </a:prstGeom>
        </p:spPr>
      </p:pic>
      <p:sp>
        <p:nvSpPr>
          <p:cNvPr id="7" name="文本框 6"/>
          <p:cNvSpPr txBox="1"/>
          <p:nvPr/>
        </p:nvSpPr>
        <p:spPr>
          <a:xfrm>
            <a:off x="4325219" y="3860665"/>
            <a:ext cx="4412381" cy="1754326"/>
          </a:xfrm>
          <a:prstGeom prst="rect">
            <a:avLst/>
          </a:prstGeom>
          <a:noFill/>
        </p:spPr>
        <p:txBody>
          <a:bodyPr wrap="square" rtlCol="0">
            <a:spAutoFit/>
          </a:bodyP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a:p>
            <a:pPr marL="0" marR="0" lvl="0" indent="0" algn="l"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rPr>
              <a:t>一个局面</a:t>
            </a:r>
            <a:r>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是</a:t>
            </a: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rPr>
              <a:t>必</a:t>
            </a:r>
            <a:r>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胜</a:t>
            </a: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rPr>
              <a:t>态的充要条件是该局面进行某种决策后会成为必败态</a:t>
            </a:r>
            <a:r>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a:t>
            </a: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a:p>
            <a:pPr marL="0" marR="0" lvl="0" indent="0" algn="l"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r>
            <a:b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rPr>
            </a:br>
            <a:r>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一</a:t>
            </a: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rPr>
              <a:t>个局面是必败态的充要条件是该局面无论进行何种决策均会成为胜态</a:t>
            </a:r>
          </a:p>
        </p:txBody>
      </p:sp>
      <p:pic>
        <p:nvPicPr>
          <p:cNvPr id="8" name="图片 7"/>
          <p:cNvPicPr>
            <a:picLocks noChangeAspect="1"/>
          </p:cNvPicPr>
          <p:nvPr/>
        </p:nvPicPr>
        <p:blipFill>
          <a:blip r:embed="rId7"/>
          <a:stretch>
            <a:fillRect/>
          </a:stretch>
        </p:blipFill>
        <p:spPr>
          <a:xfrm>
            <a:off x="596318" y="3316248"/>
            <a:ext cx="3690801" cy="2977805"/>
          </a:xfrm>
          <a:prstGeom prst="rect">
            <a:avLst/>
          </a:prstGeom>
        </p:spPr>
      </p:pic>
    </p:spTree>
    <p:extLst>
      <p:ext uri="{BB962C8B-B14F-4D97-AF65-F5344CB8AC3E}">
        <p14:creationId xmlns:p14="http://schemas.microsoft.com/office/powerpoint/2010/main" val="2818550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reeform 3"/>
          <p:cNvSpPr/>
          <p:nvPr/>
        </p:nvSpPr>
        <p:spPr>
          <a:xfrm>
            <a:off x="0" y="0"/>
            <a:ext cx="9144000" cy="6858000"/>
          </a:xfrm>
          <a:custGeom>
            <a:avLst/>
            <a:gdLst>
              <a:gd name="txL" fmla="*/ 0 w 9144000"/>
              <a:gd name="txT" fmla="*/ 0 h 6858000"/>
              <a:gd name="txR" fmla="*/ 9144000 w 9144000"/>
              <a:gd name="txB" fmla="*/ 6858000 h 6858000"/>
            </a:gdLst>
            <a:ahLst/>
            <a:cxnLst>
              <a:cxn ang="0">
                <a:pos x="0" y="6858000"/>
              </a:cxn>
              <a:cxn ang="0">
                <a:pos x="9144000" y="6858000"/>
              </a:cxn>
              <a:cxn ang="0">
                <a:pos x="9144000" y="0"/>
              </a:cxn>
              <a:cxn ang="0">
                <a:pos x="0" y="0"/>
              </a:cxn>
              <a:cxn ang="0">
                <a:pos x="0" y="6858000"/>
              </a:cxn>
            </a:cxnLst>
            <a:rect l="txL" t="txT" r="txR" b="txB"/>
            <a:pathLst>
              <a:path w="9144000" h="6858000">
                <a:moveTo>
                  <a:pt x="0" y="6858000"/>
                </a:moveTo>
                <a:lnTo>
                  <a:pt x="9144000" y="6858000"/>
                </a:lnTo>
                <a:lnTo>
                  <a:pt x="9144000" y="0"/>
                </a:lnTo>
                <a:lnTo>
                  <a:pt x="0" y="0"/>
                </a:lnTo>
                <a:lnTo>
                  <a:pt x="0" y="68580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47" name="Freeform 3"/>
          <p:cNvSpPr/>
          <p:nvPr/>
        </p:nvSpPr>
        <p:spPr>
          <a:xfrm>
            <a:off x="7658100" y="0"/>
            <a:ext cx="1104900" cy="6848475"/>
          </a:xfrm>
          <a:custGeom>
            <a:avLst/>
            <a:gdLst>
              <a:gd name="txL" fmla="*/ 0 w 1104900"/>
              <a:gd name="txT" fmla="*/ 0 h 6848474"/>
              <a:gd name="txR" fmla="*/ 1104900 w 1104900"/>
              <a:gd name="txB" fmla="*/ 6848474 h 6848474"/>
            </a:gdLst>
            <a:ahLst/>
            <a:cxnLst>
              <a:cxn ang="0">
                <a:pos x="495300" y="0"/>
              </a:cxn>
              <a:cxn ang="0">
                <a:pos x="838200" y="704850"/>
              </a:cxn>
              <a:cxn ang="0">
                <a:pos x="1104900" y="1524002"/>
              </a:cxn>
              <a:cxn ang="0">
                <a:pos x="676275" y="6848479"/>
              </a:cxn>
              <a:cxn ang="0">
                <a:pos x="171450" y="6848479"/>
              </a:cxn>
              <a:cxn ang="0">
                <a:pos x="1028700" y="1524002"/>
              </a:cxn>
              <a:cxn ang="0">
                <a:pos x="723900" y="685800"/>
              </a:cxn>
              <a:cxn ang="0">
                <a:pos x="0" y="0"/>
              </a:cxn>
              <a:cxn ang="0">
                <a:pos x="495300" y="0"/>
              </a:cxn>
            </a:cxnLst>
            <a:rect l="txL" t="txT" r="txR" b="txB"/>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48" name="Freeform 3"/>
          <p:cNvSpPr/>
          <p:nvPr/>
        </p:nvSpPr>
        <p:spPr>
          <a:xfrm>
            <a:off x="1066800" y="0"/>
            <a:ext cx="7543800" cy="6858000"/>
          </a:xfrm>
          <a:custGeom>
            <a:avLst/>
            <a:gdLst>
              <a:gd name="txL" fmla="*/ 0 w 7543800"/>
              <a:gd name="txT" fmla="*/ 0 h 6858000"/>
              <a:gd name="txR" fmla="*/ 7543800 w 7543800"/>
              <a:gd name="txB" fmla="*/ 6858000 h 6858000"/>
            </a:gdLst>
            <a:ahLst/>
            <a:cxnLst>
              <a:cxn ang="0">
                <a:pos x="0" y="0"/>
              </a:cxn>
              <a:cxn ang="0">
                <a:pos x="2438400" y="0"/>
              </a:cxn>
              <a:cxn ang="0">
                <a:pos x="7286624" y="714375"/>
              </a:cxn>
              <a:cxn ang="0">
                <a:pos x="7543800" y="1543050"/>
              </a:cxn>
              <a:cxn ang="0">
                <a:pos x="5715000" y="6858000"/>
              </a:cxn>
              <a:cxn ang="0">
                <a:pos x="5257801" y="6858000"/>
              </a:cxn>
              <a:cxn ang="0">
                <a:pos x="7480300" y="1577975"/>
              </a:cxn>
              <a:cxn ang="0">
                <a:pos x="7172324" y="831850"/>
              </a:cxn>
              <a:cxn ang="0">
                <a:pos x="0" y="0"/>
              </a:cxn>
            </a:cxnLst>
            <a:rect l="txL" t="txT" r="txR" b="txB"/>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49" name="Freeform 3"/>
          <p:cNvSpPr/>
          <p:nvPr/>
        </p:nvSpPr>
        <p:spPr>
          <a:xfrm>
            <a:off x="5486400" y="1657350"/>
            <a:ext cx="2990850" cy="5200650"/>
          </a:xfrm>
          <a:custGeom>
            <a:avLst/>
            <a:gdLst>
              <a:gd name="txL" fmla="*/ 0 w 2990850"/>
              <a:gd name="txT" fmla="*/ 0 h 5200650"/>
              <a:gd name="txR" fmla="*/ 2990850 w 2990850"/>
              <a:gd name="txB" fmla="*/ 5200650 h 5200650"/>
            </a:gdLst>
            <a:ahLst/>
            <a:cxnLst>
              <a:cxn ang="0">
                <a:pos x="609600" y="5200650"/>
              </a:cxn>
              <a:cxn ang="0">
                <a:pos x="2990850" y="0"/>
              </a:cxn>
              <a:cxn ang="0">
                <a:pos x="0" y="5200650"/>
              </a:cxn>
              <a:cxn ang="0">
                <a:pos x="609600" y="5200650"/>
              </a:cxn>
            </a:cxnLst>
            <a:rect l="txL" t="txT" r="txR" b="txB"/>
            <a:pathLst>
              <a:path w="2990850" h="5200650">
                <a:moveTo>
                  <a:pt x="609600" y="5200650"/>
                </a:moveTo>
                <a:lnTo>
                  <a:pt x="2990850" y="0"/>
                </a:lnTo>
                <a:lnTo>
                  <a:pt x="0" y="5200650"/>
                </a:lnTo>
                <a:lnTo>
                  <a:pt x="609600" y="5200650"/>
                </a:lnTo>
              </a:path>
            </a:pathLst>
          </a:custGeom>
          <a:solidFill>
            <a:srgbClr val="E0E0E0"/>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50" name="Freeform 3"/>
          <p:cNvSpPr/>
          <p:nvPr/>
        </p:nvSpPr>
        <p:spPr>
          <a:xfrm>
            <a:off x="3429000" y="0"/>
            <a:ext cx="5172075" cy="6858000"/>
          </a:xfrm>
          <a:custGeom>
            <a:avLst/>
            <a:gdLst>
              <a:gd name="txL" fmla="*/ 0 w 5172075"/>
              <a:gd name="txT" fmla="*/ 0 h 6858000"/>
              <a:gd name="txR" fmla="*/ 5172075 w 5172075"/>
              <a:gd name="txB" fmla="*/ 6858000 h 6858000"/>
            </a:gdLst>
            <a:ahLst/>
            <a:cxnLst>
              <a:cxn ang="0">
                <a:pos x="0" y="0"/>
              </a:cxn>
              <a:cxn ang="0">
                <a:pos x="4892675" y="753998"/>
              </a:cxn>
              <a:cxn ang="0">
                <a:pos x="5095875" y="1485900"/>
              </a:cxn>
              <a:cxn ang="0">
                <a:pos x="2743204" y="6858000"/>
              </a:cxn>
              <a:cxn ang="0">
                <a:pos x="2971804" y="6858000"/>
              </a:cxn>
              <a:cxn ang="0">
                <a:pos x="5172075" y="1447800"/>
              </a:cxn>
              <a:cxn ang="0">
                <a:pos x="4953003" y="685800"/>
              </a:cxn>
              <a:cxn ang="0">
                <a:pos x="2057402" y="0"/>
              </a:cxn>
              <a:cxn ang="0">
                <a:pos x="0" y="0"/>
              </a:cxn>
            </a:cxnLst>
            <a:rect l="txL" t="txT" r="txR" b="txB"/>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51" name="Freeform 3"/>
          <p:cNvSpPr/>
          <p:nvPr/>
        </p:nvSpPr>
        <p:spPr>
          <a:xfrm>
            <a:off x="5562600" y="0"/>
            <a:ext cx="3267075" cy="6858000"/>
          </a:xfrm>
          <a:custGeom>
            <a:avLst/>
            <a:gdLst>
              <a:gd name="txL" fmla="*/ 0 w 3267075"/>
              <a:gd name="txT" fmla="*/ 0 h 6858000"/>
              <a:gd name="txR" fmla="*/ 3267075 w 3267075"/>
              <a:gd name="txB" fmla="*/ 6858000 h 6858000"/>
            </a:gdLst>
            <a:ahLst/>
            <a:cxnLst>
              <a:cxn ang="0">
                <a:pos x="0" y="0"/>
              </a:cxn>
              <a:cxn ang="0">
                <a:pos x="1676402" y="0"/>
              </a:cxn>
              <a:cxn ang="0">
                <a:pos x="2943225" y="638175"/>
              </a:cxn>
              <a:cxn ang="0">
                <a:pos x="3267075" y="1543050"/>
              </a:cxn>
              <a:cxn ang="0">
                <a:pos x="2057402" y="6858000"/>
              </a:cxn>
              <a:cxn ang="0">
                <a:pos x="1143002" y="6858000"/>
              </a:cxn>
              <a:cxn ang="0">
                <a:pos x="3048001" y="1447800"/>
              </a:cxn>
              <a:cxn ang="0">
                <a:pos x="2819401" y="685800"/>
              </a:cxn>
              <a:cxn ang="0">
                <a:pos x="0" y="0"/>
              </a:cxn>
            </a:cxnLst>
            <a:rect l="txL" t="txT" r="txR" b="txB"/>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52" name="Freeform 3"/>
          <p:cNvSpPr/>
          <p:nvPr/>
        </p:nvSpPr>
        <p:spPr>
          <a:xfrm>
            <a:off x="6694488" y="1676400"/>
            <a:ext cx="1828800" cy="5181600"/>
          </a:xfrm>
          <a:custGeom>
            <a:avLst/>
            <a:gdLst>
              <a:gd name="txL" fmla="*/ 0 w 1828800"/>
              <a:gd name="txT" fmla="*/ 0 h 5181600"/>
              <a:gd name="txR" fmla="*/ 1828800 w 1828800"/>
              <a:gd name="txB" fmla="*/ 5181600 h 5181600"/>
            </a:gdLst>
            <a:ahLst/>
            <a:cxnLst>
              <a:cxn ang="0">
                <a:pos x="0" y="5181600"/>
              </a:cxn>
              <a:cxn ang="0">
                <a:pos x="1828800" y="0"/>
              </a:cxn>
              <a:cxn ang="0">
                <a:pos x="152400" y="5181600"/>
              </a:cxn>
              <a:cxn ang="0">
                <a:pos x="0" y="5181600"/>
              </a:cxn>
            </a:cxnLst>
            <a:rect l="txL" t="txT" r="txR" b="txB"/>
            <a:pathLst>
              <a:path w="1828800" h="5181600">
                <a:moveTo>
                  <a:pt x="0" y="5181600"/>
                </a:moveTo>
                <a:lnTo>
                  <a:pt x="1828800" y="0"/>
                </a:lnTo>
                <a:lnTo>
                  <a:pt x="152400" y="5181600"/>
                </a:lnTo>
                <a:lnTo>
                  <a:pt x="0" y="5181600"/>
                </a:lnTo>
              </a:path>
            </a:pathLst>
          </a:custGeom>
          <a:solidFill>
            <a:srgbClr val="F93D17"/>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53"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54" name="Freeform 3"/>
          <p:cNvSpPr/>
          <p:nvPr/>
        </p:nvSpPr>
        <p:spPr>
          <a:xfrm>
            <a:off x="136525" y="758825"/>
            <a:ext cx="8870950" cy="5956300"/>
          </a:xfrm>
          <a:custGeom>
            <a:avLst/>
            <a:gdLst>
              <a:gd name="txL" fmla="*/ 0 w 8870950"/>
              <a:gd name="txT" fmla="*/ 0 h 5956300"/>
              <a:gd name="txR" fmla="*/ 8870950 w 8870950"/>
              <a:gd name="txB" fmla="*/ 5956300 h 5956300"/>
            </a:gdLst>
            <a:ahLst/>
            <a:cxnLst>
              <a:cxn ang="0">
                <a:pos x="6350" y="5949948"/>
              </a:cxn>
              <a:cxn ang="0">
                <a:pos x="8864606" y="5949948"/>
              </a:cxn>
              <a:cxn ang="0">
                <a:pos x="8864606" y="6350"/>
              </a:cxn>
              <a:cxn ang="0">
                <a:pos x="6350" y="6350"/>
              </a:cxn>
              <a:cxn ang="0">
                <a:pos x="6350" y="5949948"/>
              </a:cxn>
            </a:cxnLst>
            <a:rect l="txL" t="txT" r="txR" b="txB"/>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cap="flat" cmpd="sng">
            <a:solidFill>
              <a:srgbClr val="000000"/>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55"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56" name="Freeform 3"/>
          <p:cNvSpPr/>
          <p:nvPr/>
        </p:nvSpPr>
        <p:spPr>
          <a:xfrm>
            <a:off x="82550" y="765175"/>
            <a:ext cx="8870950" cy="5956300"/>
          </a:xfrm>
          <a:custGeom>
            <a:avLst/>
            <a:gdLst>
              <a:gd name="txL" fmla="*/ 0 w 8870950"/>
              <a:gd name="txT" fmla="*/ 0 h 5956300"/>
              <a:gd name="txR" fmla="*/ 8870950 w 8870950"/>
              <a:gd name="txB" fmla="*/ 5956300 h 5956300"/>
            </a:gdLst>
            <a:ahLst/>
            <a:cxnLst>
              <a:cxn ang="0">
                <a:pos x="6350" y="5949948"/>
              </a:cxn>
              <a:cxn ang="0">
                <a:pos x="8864606" y="5949948"/>
              </a:cxn>
              <a:cxn ang="0">
                <a:pos x="8864606" y="6350"/>
              </a:cxn>
              <a:cxn ang="0">
                <a:pos x="6350" y="6350"/>
              </a:cxn>
              <a:cxn ang="0">
                <a:pos x="6350" y="5949948"/>
              </a:cxn>
            </a:cxnLst>
            <a:rect l="txL" t="txT" r="txR" b="txB"/>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cap="flat" cmpd="sng">
            <a:solidFill>
              <a:srgbClr val="808080"/>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57" name="Freeform 3"/>
          <p:cNvSpPr/>
          <p:nvPr/>
        </p:nvSpPr>
        <p:spPr>
          <a:xfrm>
            <a:off x="381000" y="676275"/>
            <a:ext cx="6248400" cy="152400"/>
          </a:xfrm>
          <a:custGeom>
            <a:avLst/>
            <a:gdLst>
              <a:gd name="txL" fmla="*/ 0 w 6248400"/>
              <a:gd name="txT" fmla="*/ 0 h 152400"/>
              <a:gd name="txR" fmla="*/ 6248400 w 6248400"/>
              <a:gd name="txB" fmla="*/ 152400 h 152400"/>
            </a:gdLst>
            <a:ahLst/>
            <a:cxnLst>
              <a:cxn ang="0">
                <a:pos x="0" y="152400"/>
              </a:cxn>
              <a:cxn ang="0">
                <a:pos x="6248400" y="152400"/>
              </a:cxn>
              <a:cxn ang="0">
                <a:pos x="6248400" y="0"/>
              </a:cxn>
              <a:cxn ang="0">
                <a:pos x="0" y="0"/>
              </a:cxn>
              <a:cxn ang="0">
                <a:pos x="0" y="152400"/>
              </a:cxn>
            </a:cxnLst>
            <a:rect l="txL" t="txT" r="txR" b="txB"/>
            <a:pathLst>
              <a:path w="6248400" h="152400">
                <a:moveTo>
                  <a:pt x="0" y="152400"/>
                </a:moveTo>
                <a:lnTo>
                  <a:pt x="6248400" y="152400"/>
                </a:lnTo>
                <a:lnTo>
                  <a:pt x="6248400" y="0"/>
                </a:lnTo>
                <a:lnTo>
                  <a:pt x="0" y="0"/>
                </a:lnTo>
                <a:lnTo>
                  <a:pt x="0" y="1524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pic>
        <p:nvPicPr>
          <p:cNvPr id="6158" name="Picture 3"/>
          <p:cNvPicPr>
            <a:picLocks noChangeAspect="1"/>
          </p:cNvPicPr>
          <p:nvPr/>
        </p:nvPicPr>
        <p:blipFill>
          <a:blip r:embed="rId3"/>
          <a:stretch>
            <a:fillRect/>
          </a:stretch>
        </p:blipFill>
        <p:spPr>
          <a:xfrm>
            <a:off x="482600" y="571500"/>
            <a:ext cx="406400" cy="393700"/>
          </a:xfrm>
          <a:prstGeom prst="rect">
            <a:avLst/>
          </a:prstGeom>
          <a:noFill/>
          <a:ln w="9525">
            <a:noFill/>
          </a:ln>
        </p:spPr>
      </p:pic>
      <p:pic>
        <p:nvPicPr>
          <p:cNvPr id="6159" name="Picture 3"/>
          <p:cNvPicPr>
            <a:picLocks noChangeAspect="1"/>
          </p:cNvPicPr>
          <p:nvPr/>
        </p:nvPicPr>
        <p:blipFill>
          <a:blip r:embed="rId4"/>
          <a:stretch>
            <a:fillRect/>
          </a:stretch>
        </p:blipFill>
        <p:spPr>
          <a:xfrm>
            <a:off x="5422900" y="6019800"/>
            <a:ext cx="2273300" cy="685800"/>
          </a:xfrm>
          <a:prstGeom prst="rect">
            <a:avLst/>
          </a:prstGeom>
          <a:noFill/>
          <a:ln w="9525">
            <a:noFill/>
          </a:ln>
        </p:spPr>
      </p:pic>
      <p:pic>
        <p:nvPicPr>
          <p:cNvPr id="6160" name="Picture 3"/>
          <p:cNvPicPr>
            <a:picLocks noChangeAspect="1"/>
          </p:cNvPicPr>
          <p:nvPr/>
        </p:nvPicPr>
        <p:blipFill>
          <a:blip r:embed="rId5"/>
          <a:stretch>
            <a:fillRect/>
          </a:stretch>
        </p:blipFill>
        <p:spPr>
          <a:xfrm>
            <a:off x="8369300" y="0"/>
            <a:ext cx="774700" cy="1143000"/>
          </a:xfrm>
          <a:prstGeom prst="rect">
            <a:avLst/>
          </a:prstGeom>
          <a:noFill/>
          <a:ln w="9525">
            <a:noFill/>
          </a:ln>
        </p:spPr>
      </p:pic>
      <p:pic>
        <p:nvPicPr>
          <p:cNvPr id="6161" name="Picture 3"/>
          <p:cNvPicPr>
            <a:picLocks noChangeAspect="1"/>
          </p:cNvPicPr>
          <p:nvPr/>
        </p:nvPicPr>
        <p:blipFill>
          <a:blip r:embed="rId6"/>
          <a:stretch>
            <a:fillRect/>
          </a:stretch>
        </p:blipFill>
        <p:spPr>
          <a:xfrm>
            <a:off x="7708900" y="5651500"/>
            <a:ext cx="1257300" cy="952500"/>
          </a:xfrm>
          <a:prstGeom prst="rect">
            <a:avLst/>
          </a:prstGeom>
          <a:noFill/>
          <a:ln w="9525">
            <a:noFill/>
          </a:ln>
        </p:spPr>
      </p:pic>
      <p:sp>
        <p:nvSpPr>
          <p:cNvPr id="6162" name="TextBox 1"/>
          <p:cNvSpPr txBox="1"/>
          <p:nvPr/>
        </p:nvSpPr>
        <p:spPr>
          <a:xfrm>
            <a:off x="8953500" y="88900"/>
            <a:ext cx="88900" cy="152400"/>
          </a:xfrm>
          <a:prstGeom prst="rect">
            <a:avLst/>
          </a:prstGeom>
          <a:noFill/>
          <a:ln w="9525">
            <a:noFill/>
          </a:ln>
        </p:spPr>
        <p:txBody>
          <a:bodyPr wrap="none" lIns="0" tIns="0" rIns="0">
            <a:spAutoFit/>
          </a:bodyPr>
          <a:lstStyle/>
          <a:p>
            <a:pPr marL="0" marR="0" lvl="0" indent="0" algn="l" defTabSz="914400" eaLnBrk="1" fontAlgn="base" latinLnBrk="0" hangingPunct="1">
              <a:lnSpc>
                <a:spcPts val="1200"/>
              </a:lnSpc>
              <a:spcBef>
                <a:spcPct val="0"/>
              </a:spcBef>
              <a:spcAft>
                <a:spcPct val="0"/>
              </a:spcAft>
              <a:buClrTx/>
              <a:buSzTx/>
              <a:buFont typeface="Arial" panose="020B0604020202020204" pitchFamily="34" charset="0"/>
              <a:buNone/>
              <a:tabLst/>
              <a:defRPr/>
            </a:pPr>
            <a:r>
              <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rPr>
              <a:t>6</a:t>
            </a:r>
          </a:p>
        </p:txBody>
      </p:sp>
      <p:sp>
        <p:nvSpPr>
          <p:cNvPr id="6163" name="TextBox 1"/>
          <p:cNvSpPr txBox="1"/>
          <p:nvPr/>
        </p:nvSpPr>
        <p:spPr>
          <a:xfrm>
            <a:off x="990600" y="927100"/>
            <a:ext cx="1930400" cy="673735"/>
          </a:xfrm>
          <a:prstGeom prst="rect">
            <a:avLst/>
          </a:prstGeom>
          <a:noFill/>
          <a:ln w="9525">
            <a:noFill/>
          </a:ln>
        </p:spPr>
        <p:txBody>
          <a:bodyPr wrap="none" lIns="0" tIns="0" rIns="0">
            <a:spAutoFit/>
          </a:bodyPr>
          <a:lstStyle/>
          <a:p>
            <a:pPr marL="0" marR="0" lvl="0" indent="0" algn="l" defTabSz="914400" eaLnBrk="1" fontAlgn="base" latinLnBrk="0" hangingPunct="1">
              <a:lnSpc>
                <a:spcPts val="4900"/>
              </a:lnSpc>
              <a:spcBef>
                <a:spcPct val="0"/>
              </a:spcBef>
              <a:spcAft>
                <a:spcPct val="0"/>
              </a:spcAft>
              <a:buClrTx/>
              <a:buSzTx/>
              <a:buFont typeface="Arial" panose="020B0604020202020204" pitchFamily="34" charset="0"/>
              <a:buNone/>
              <a:tabLst/>
              <a:defRPr/>
            </a:pPr>
            <a:r>
              <a:rPr kumimoji="0" lang="zh-CN" altLang="en-US" sz="3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巴什博弈</a:t>
            </a:r>
          </a:p>
        </p:txBody>
      </p:sp>
      <p:sp>
        <p:nvSpPr>
          <p:cNvPr id="2" name="文本框 1"/>
          <p:cNvSpPr txBox="1"/>
          <p:nvPr/>
        </p:nvSpPr>
        <p:spPr>
          <a:xfrm>
            <a:off x="1133475" y="1676400"/>
            <a:ext cx="6029325" cy="1015663"/>
          </a:xfrm>
          <a:prstGeom prst="rect">
            <a:avLst/>
          </a:prstGeom>
          <a:noFill/>
        </p:spPr>
        <p:txBody>
          <a:bodyPr wrap="square" rtlCol="0">
            <a:spAutoFit/>
          </a:bodyPr>
          <a:lstStyle/>
          <a:p>
            <a:pPr marL="0" marR="0" lvl="0" indent="0" algn="l" defTabSz="91440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游戏</a:t>
            </a:r>
            <a:r>
              <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rPr>
              <a:t>规则</a:t>
            </a:r>
            <a:r>
              <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rPr>
              <a:t>：</a:t>
            </a:r>
            <a:r>
              <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rPr>
              <a:t>只有一堆n个物品，两个人轮流从这堆物品中取物，规定每次至少取一个，最多取m个，最后取光者得胜。</a:t>
            </a:r>
          </a:p>
        </p:txBody>
      </p:sp>
      <p:sp>
        <p:nvSpPr>
          <p:cNvPr id="3" name="文本框 2"/>
          <p:cNvSpPr txBox="1"/>
          <p:nvPr/>
        </p:nvSpPr>
        <p:spPr>
          <a:xfrm>
            <a:off x="1133475" y="3179858"/>
            <a:ext cx="6145530" cy="400110"/>
          </a:xfrm>
          <a:prstGeom prst="rect">
            <a:avLst/>
          </a:prstGeom>
          <a:noFill/>
        </p:spPr>
        <p:txBody>
          <a:bodyPr wrap="square" rtlCol="0">
            <a:spAutoFit/>
          </a:bodyPr>
          <a:lstStyle/>
          <a:p>
            <a:pPr marL="0" marR="0" lvl="0" indent="0" algn="l" defTabSz="91440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结论</a:t>
            </a: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rPr>
              <a:t>：当n%(m+1)!=0时</a:t>
            </a:r>
            <a:r>
              <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rPr>
              <a:t>先</a:t>
            </a: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rPr>
              <a:t>手胜利。</a:t>
            </a:r>
          </a:p>
        </p:txBody>
      </p:sp>
      <p:sp>
        <p:nvSpPr>
          <p:cNvPr id="4" name="文本框 3"/>
          <p:cNvSpPr txBox="1"/>
          <p:nvPr/>
        </p:nvSpPr>
        <p:spPr>
          <a:xfrm>
            <a:off x="1078653" y="4361593"/>
            <a:ext cx="7199630" cy="2308324"/>
          </a:xfrm>
          <a:prstGeom prst="rect">
            <a:avLst/>
          </a:prstGeom>
          <a:noFill/>
        </p:spPr>
        <p:txBody>
          <a:bodyPr wrap="square" rtlCol="0">
            <a:spAutoFit/>
          </a:bodyPr>
          <a:lstStyle/>
          <a:p>
            <a:pPr marL="0" marR="0" lvl="0" indent="0" algn="l" defTabSz="914400" eaLnBrk="0" fontAlgn="base" latinLnBrk="0" hangingPunct="0">
              <a:lnSpc>
                <a:spcPct val="100000"/>
              </a:lnSpc>
              <a:spcBef>
                <a:spcPct val="0"/>
              </a:spcBef>
              <a:spcAft>
                <a:spcPct val="0"/>
              </a:spcAft>
              <a:buClrTx/>
              <a:buSzTx/>
              <a:buFontTx/>
              <a:buNone/>
              <a:tabLst/>
              <a:defRPr/>
            </a:pPr>
            <a:r>
              <a:rPr kumimoji="0" lang="zh-CN" altLang="en-US" b="1" i="0" u="none" strike="noStrike" kern="1200" cap="none" spc="0" normalizeH="0" baseline="0" noProof="0" smtClean="0">
                <a:ln>
                  <a:noFill/>
                </a:ln>
                <a:solidFill>
                  <a:srgbClr val="000000"/>
                </a:solidFill>
                <a:effectLst/>
                <a:uLnTx/>
                <a:uFillTx/>
              </a:rPr>
              <a:t>思路：   </a:t>
            </a:r>
            <a:r>
              <a:rPr kumimoji="0" lang="zh-CN" altLang="en-US" b="1" i="0" u="none" strike="noStrike" kern="1200" cap="none" spc="0" normalizeH="0" baseline="0" noProof="0" smtClean="0">
                <a:ln>
                  <a:noFill/>
                </a:ln>
                <a:solidFill>
                  <a:srgbClr val="000000"/>
                </a:solidFill>
                <a:effectLst/>
                <a:uLnTx/>
                <a:uFillTx/>
              </a:rPr>
              <a:t>显而易见 </a:t>
            </a:r>
            <a:r>
              <a:rPr kumimoji="0" lang="en-US" altLang="zh-CN" b="1" i="0" u="none" strike="noStrike" kern="1200" cap="none" spc="0" normalizeH="0" baseline="0" noProof="0" smtClean="0">
                <a:ln>
                  <a:noFill/>
                </a:ln>
                <a:solidFill>
                  <a:srgbClr val="000000"/>
                </a:solidFill>
                <a:effectLst/>
                <a:uLnTx/>
                <a:uFillTx/>
              </a:rPr>
              <a:t>, </a:t>
            </a:r>
            <a:r>
              <a:rPr kumimoji="0" lang="en-US" altLang="zh-CN" b="1" i="0" u="none" strike="noStrike" kern="1200" cap="none" spc="0" normalizeH="0" baseline="0" noProof="0" smtClean="0">
                <a:ln>
                  <a:noFill/>
                </a:ln>
                <a:solidFill>
                  <a:srgbClr val="000000"/>
                </a:solidFill>
                <a:effectLst/>
                <a:uLnTx/>
                <a:uFillTx/>
              </a:rPr>
              <a:t>n=m+1</a:t>
            </a:r>
            <a:r>
              <a:rPr lang="zh-CN" altLang="en-US" b="1" smtClean="0">
                <a:solidFill>
                  <a:srgbClr val="000000"/>
                </a:solidFill>
              </a:rPr>
              <a:t>是必败态</a:t>
            </a:r>
            <a:r>
              <a:rPr lang="en-US" altLang="zh-CN" b="1" smtClean="0">
                <a:solidFill>
                  <a:srgbClr val="000000"/>
                </a:solidFill>
              </a:rPr>
              <a:t>,</a:t>
            </a:r>
          </a:p>
          <a:p>
            <a:pPr marL="0" marR="0" lvl="0" indent="0" algn="l" defTabSz="914400" eaLnBrk="0" fontAlgn="base" latinLnBrk="0" hangingPunct="0">
              <a:lnSpc>
                <a:spcPct val="100000"/>
              </a:lnSpc>
              <a:spcBef>
                <a:spcPct val="0"/>
              </a:spcBef>
              <a:spcAft>
                <a:spcPct val="0"/>
              </a:spcAft>
              <a:buClrTx/>
              <a:buSzTx/>
              <a:buFontTx/>
              <a:buNone/>
              <a:tabLst/>
              <a:defRPr/>
            </a:pPr>
            <a:endParaRPr lang="en-US" altLang="zh-CN" b="1" smtClean="0">
              <a:solidFill>
                <a:srgbClr val="000000"/>
              </a:solidFill>
            </a:endParaRPr>
          </a:p>
          <a:p>
            <a:pPr marL="0" marR="0" lvl="0" indent="0" algn="l" defTabSz="914400" eaLnBrk="0" fontAlgn="base" latinLnBrk="0" hangingPunct="0">
              <a:lnSpc>
                <a:spcPct val="100000"/>
              </a:lnSpc>
              <a:spcBef>
                <a:spcPct val="0"/>
              </a:spcBef>
              <a:spcAft>
                <a:spcPct val="0"/>
              </a:spcAft>
              <a:buClrTx/>
              <a:buSzTx/>
              <a:buFontTx/>
              <a:buNone/>
              <a:tabLst/>
              <a:defRPr/>
            </a:pPr>
            <a:r>
              <a:rPr lang="en-US" altLang="zh-CN" b="1">
                <a:solidFill>
                  <a:srgbClr val="000000"/>
                </a:solidFill>
              </a:rPr>
              <a:t>	</a:t>
            </a:r>
            <a:r>
              <a:rPr lang="zh-CN" altLang="en-US" b="1" smtClean="0">
                <a:solidFill>
                  <a:srgbClr val="000000"/>
                </a:solidFill>
              </a:rPr>
              <a:t>令  </a:t>
            </a:r>
            <a:r>
              <a:rPr lang="en-US" altLang="zh-CN" b="1" smtClean="0">
                <a:solidFill>
                  <a:srgbClr val="000000"/>
                </a:solidFill>
              </a:rPr>
              <a:t>n=k</a:t>
            </a:r>
            <a:r>
              <a:rPr lang="zh-CN" altLang="en-US" b="1" smtClean="0">
                <a:solidFill>
                  <a:srgbClr val="000000"/>
                </a:solidFill>
              </a:rPr>
              <a:t>*（</a:t>
            </a:r>
            <a:r>
              <a:rPr lang="en-US" altLang="zh-CN" b="1" smtClean="0">
                <a:solidFill>
                  <a:srgbClr val="000000"/>
                </a:solidFill>
              </a:rPr>
              <a:t>m+1</a:t>
            </a:r>
            <a:r>
              <a:rPr lang="zh-CN" altLang="en-US" b="1" smtClean="0">
                <a:solidFill>
                  <a:srgbClr val="000000"/>
                </a:solidFill>
              </a:rPr>
              <a:t>）</a:t>
            </a:r>
            <a:r>
              <a:rPr lang="en-US" altLang="zh-CN" b="1" smtClean="0">
                <a:solidFill>
                  <a:srgbClr val="000000"/>
                </a:solidFill>
              </a:rPr>
              <a:t>+r</a:t>
            </a:r>
            <a:r>
              <a:rPr lang="zh-CN" altLang="en-US" b="1" smtClean="0">
                <a:solidFill>
                  <a:srgbClr val="000000"/>
                </a:solidFill>
              </a:rPr>
              <a:t>（</a:t>
            </a:r>
            <a:r>
              <a:rPr lang="en-US" altLang="zh-CN" b="1" smtClean="0">
                <a:solidFill>
                  <a:srgbClr val="000000"/>
                </a:solidFill>
              </a:rPr>
              <a:t>0&lt;=r&lt;m+1</a:t>
            </a:r>
            <a:r>
              <a:rPr lang="zh-CN" altLang="en-US" b="1" smtClean="0">
                <a:solidFill>
                  <a:srgbClr val="000000"/>
                </a:solidFill>
              </a:rPr>
              <a:t>）</a:t>
            </a:r>
            <a:endParaRPr lang="en-US" altLang="zh-CN" b="1" smtClean="0">
              <a:solidFill>
                <a:srgbClr val="000000"/>
              </a:solidFill>
            </a:endParaRPr>
          </a:p>
          <a:p>
            <a:pPr marL="0" marR="0" lvl="0" indent="0" algn="l" defTabSz="914400" eaLnBrk="0" fontAlgn="base" latinLnBrk="0" hangingPunct="0">
              <a:lnSpc>
                <a:spcPct val="100000"/>
              </a:lnSpc>
              <a:spcBef>
                <a:spcPct val="0"/>
              </a:spcBef>
              <a:spcAft>
                <a:spcPct val="0"/>
              </a:spcAft>
              <a:buClrTx/>
              <a:buSzTx/>
              <a:buFontTx/>
              <a:buNone/>
              <a:tabLst/>
              <a:defRPr/>
            </a:pPr>
            <a:endParaRPr lang="en-US" altLang="zh-CN" b="1" smtClean="0">
              <a:solidFill>
                <a:srgbClr val="000000"/>
              </a:solidFill>
            </a:endParaRPr>
          </a:p>
          <a:p>
            <a:pPr marL="0" marR="0" lvl="0" indent="0" algn="l" defTabSz="914400" eaLnBrk="0" fontAlgn="base" latinLnBrk="0" hangingPunct="0">
              <a:lnSpc>
                <a:spcPct val="100000"/>
              </a:lnSpc>
              <a:spcBef>
                <a:spcPct val="0"/>
              </a:spcBef>
              <a:spcAft>
                <a:spcPct val="0"/>
              </a:spcAft>
              <a:buClrTx/>
              <a:buSzTx/>
              <a:buFontTx/>
              <a:buNone/>
              <a:tabLst/>
              <a:defRPr/>
            </a:pPr>
            <a:r>
              <a:rPr kumimoji="0" lang="en-US" altLang="zh-CN" b="1" i="0" u="none" strike="noStrike" kern="1200" cap="none" spc="0" normalizeH="0" baseline="0" noProof="0">
                <a:ln>
                  <a:noFill/>
                </a:ln>
                <a:solidFill>
                  <a:srgbClr val="000000"/>
                </a:solidFill>
                <a:effectLst/>
                <a:uLnTx/>
                <a:uFillTx/>
              </a:rPr>
              <a:t>	</a:t>
            </a:r>
            <a:r>
              <a:rPr lang="zh-CN" altLang="en-US" b="1" smtClean="0">
                <a:solidFill>
                  <a:srgbClr val="000000"/>
                </a:solidFill>
              </a:rPr>
              <a:t>只要</a:t>
            </a:r>
            <a:r>
              <a:rPr lang="en-US" altLang="zh-CN" b="1" smtClean="0">
                <a:solidFill>
                  <a:srgbClr val="000000"/>
                </a:solidFill>
              </a:rPr>
              <a:t>r</a:t>
            </a:r>
            <a:r>
              <a:rPr lang="zh-CN" altLang="en-US" b="1" smtClean="0">
                <a:solidFill>
                  <a:srgbClr val="000000"/>
                </a:solidFill>
              </a:rPr>
              <a:t>！</a:t>
            </a:r>
            <a:r>
              <a:rPr lang="en-US" altLang="zh-CN" b="1" smtClean="0">
                <a:solidFill>
                  <a:srgbClr val="000000"/>
                </a:solidFill>
              </a:rPr>
              <a:t>=0</a:t>
            </a:r>
            <a:r>
              <a:rPr lang="zh-CN" altLang="en-US" b="1" smtClean="0">
                <a:solidFill>
                  <a:srgbClr val="000000"/>
                </a:solidFill>
              </a:rPr>
              <a:t>，先手每次取</a:t>
            </a:r>
            <a:r>
              <a:rPr lang="en-US" altLang="zh-CN" b="1" smtClean="0">
                <a:solidFill>
                  <a:srgbClr val="000000"/>
                </a:solidFill>
              </a:rPr>
              <a:t>r </a:t>
            </a:r>
            <a:r>
              <a:rPr lang="zh-CN" altLang="en-US" b="1" smtClean="0">
                <a:solidFill>
                  <a:srgbClr val="000000"/>
                </a:solidFill>
              </a:rPr>
              <a:t>，无论后手怎么取都会面临</a:t>
            </a:r>
            <a:r>
              <a:rPr lang="en-US" altLang="zh-CN" b="1" smtClean="0">
                <a:solidFill>
                  <a:srgbClr val="000000"/>
                </a:solidFill>
              </a:rPr>
              <a:t>k</a:t>
            </a:r>
            <a:r>
              <a:rPr lang="zh-CN" altLang="en-US" b="1" smtClean="0">
                <a:solidFill>
                  <a:srgbClr val="000000"/>
                </a:solidFill>
              </a:rPr>
              <a:t>*（</a:t>
            </a:r>
            <a:r>
              <a:rPr lang="en-US" altLang="zh-CN" b="1" smtClean="0">
                <a:solidFill>
                  <a:srgbClr val="000000"/>
                </a:solidFill>
              </a:rPr>
              <a:t>	m+1</a:t>
            </a:r>
            <a:r>
              <a:rPr lang="zh-CN" altLang="en-US" b="1" smtClean="0">
                <a:solidFill>
                  <a:srgbClr val="000000"/>
                </a:solidFill>
              </a:rPr>
              <a:t>）的局面，有限个回合后，后手面临的局面是</a:t>
            </a:r>
            <a:r>
              <a:rPr lang="en-US" altLang="zh-CN" b="1" smtClean="0">
                <a:solidFill>
                  <a:srgbClr val="000000"/>
                </a:solidFill>
              </a:rPr>
              <a:t>n=m+1</a:t>
            </a:r>
          </a:p>
          <a:p>
            <a:pPr marL="0" marR="0" lvl="0" indent="0" algn="l" defTabSz="914400" eaLnBrk="0" fontAlgn="base" latinLnBrk="0" hangingPunct="0">
              <a:lnSpc>
                <a:spcPct val="100000"/>
              </a:lnSpc>
              <a:spcBef>
                <a:spcPct val="0"/>
              </a:spcBef>
              <a:spcAft>
                <a:spcPct val="0"/>
              </a:spcAft>
              <a:buClrTx/>
              <a:buSzTx/>
              <a:buFontTx/>
              <a:buNone/>
              <a:tabLst/>
              <a:defRPr/>
            </a:pPr>
            <a:r>
              <a:rPr lang="en-US" altLang="zh-CN" b="1">
                <a:solidFill>
                  <a:srgbClr val="000000"/>
                </a:solidFill>
              </a:rPr>
              <a:t>	</a:t>
            </a:r>
            <a:endParaRPr lang="en-US" altLang="zh-CN" b="1" smtClean="0">
              <a:solidFill>
                <a:srgbClr val="000000"/>
              </a:solidFill>
            </a:endParaRPr>
          </a:p>
          <a:p>
            <a:pPr marL="0" marR="0" lvl="0" indent="0" algn="l"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rPr>
              <a:t>	</a:t>
            </a:r>
            <a:endParaRPr kumimoji="0" lang="zh-CN" altLang="en-US" sz="1800" b="1" i="0" u="none" strike="noStrike" kern="1200" cap="none" spc="0" normalizeH="0" baseline="0" noProof="0">
              <a:ln>
                <a:noFill/>
              </a:ln>
              <a:solidFill>
                <a:srgbClr val="000000"/>
              </a:solidFill>
              <a:effectLst/>
              <a:uLnTx/>
              <a:uFillTx/>
            </a:endParaRPr>
          </a:p>
        </p:txBody>
      </p:sp>
    </p:spTree>
    <p:extLst>
      <p:ext uri="{BB962C8B-B14F-4D97-AF65-F5344CB8AC3E}">
        <p14:creationId xmlns:p14="http://schemas.microsoft.com/office/powerpoint/2010/main" val="1364923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reeform 3"/>
          <p:cNvSpPr/>
          <p:nvPr/>
        </p:nvSpPr>
        <p:spPr>
          <a:xfrm>
            <a:off x="0" y="0"/>
            <a:ext cx="9144000" cy="6858000"/>
          </a:xfrm>
          <a:custGeom>
            <a:avLst/>
            <a:gdLst>
              <a:gd name="txL" fmla="*/ 0 w 9144000"/>
              <a:gd name="txT" fmla="*/ 0 h 6858000"/>
              <a:gd name="txR" fmla="*/ 9144000 w 9144000"/>
              <a:gd name="txB" fmla="*/ 6858000 h 6858000"/>
            </a:gdLst>
            <a:ahLst/>
            <a:cxnLst>
              <a:cxn ang="0">
                <a:pos x="0" y="6858000"/>
              </a:cxn>
              <a:cxn ang="0">
                <a:pos x="9144000" y="6858000"/>
              </a:cxn>
              <a:cxn ang="0">
                <a:pos x="9144000" y="0"/>
              </a:cxn>
              <a:cxn ang="0">
                <a:pos x="0" y="0"/>
              </a:cxn>
              <a:cxn ang="0">
                <a:pos x="0" y="6858000"/>
              </a:cxn>
            </a:cxnLst>
            <a:rect l="txL" t="txT" r="txR" b="txB"/>
            <a:pathLst>
              <a:path w="9144000" h="6858000">
                <a:moveTo>
                  <a:pt x="0" y="6858000"/>
                </a:moveTo>
                <a:lnTo>
                  <a:pt x="9144000" y="6858000"/>
                </a:lnTo>
                <a:lnTo>
                  <a:pt x="9144000" y="0"/>
                </a:lnTo>
                <a:lnTo>
                  <a:pt x="0" y="0"/>
                </a:lnTo>
                <a:lnTo>
                  <a:pt x="0" y="68580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47" name="Freeform 3"/>
          <p:cNvSpPr/>
          <p:nvPr/>
        </p:nvSpPr>
        <p:spPr>
          <a:xfrm>
            <a:off x="7658100" y="0"/>
            <a:ext cx="1104900" cy="6848475"/>
          </a:xfrm>
          <a:custGeom>
            <a:avLst/>
            <a:gdLst>
              <a:gd name="txL" fmla="*/ 0 w 1104900"/>
              <a:gd name="txT" fmla="*/ 0 h 6848474"/>
              <a:gd name="txR" fmla="*/ 1104900 w 1104900"/>
              <a:gd name="txB" fmla="*/ 6848474 h 6848474"/>
            </a:gdLst>
            <a:ahLst/>
            <a:cxnLst>
              <a:cxn ang="0">
                <a:pos x="495300" y="0"/>
              </a:cxn>
              <a:cxn ang="0">
                <a:pos x="838200" y="704850"/>
              </a:cxn>
              <a:cxn ang="0">
                <a:pos x="1104900" y="1524002"/>
              </a:cxn>
              <a:cxn ang="0">
                <a:pos x="676275" y="6848479"/>
              </a:cxn>
              <a:cxn ang="0">
                <a:pos x="171450" y="6848479"/>
              </a:cxn>
              <a:cxn ang="0">
                <a:pos x="1028700" y="1524002"/>
              </a:cxn>
              <a:cxn ang="0">
                <a:pos x="723900" y="685800"/>
              </a:cxn>
              <a:cxn ang="0">
                <a:pos x="0" y="0"/>
              </a:cxn>
              <a:cxn ang="0">
                <a:pos x="495300" y="0"/>
              </a:cxn>
            </a:cxnLst>
            <a:rect l="txL" t="txT" r="txR" b="txB"/>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48" name="Freeform 3"/>
          <p:cNvSpPr/>
          <p:nvPr/>
        </p:nvSpPr>
        <p:spPr>
          <a:xfrm>
            <a:off x="1066800" y="0"/>
            <a:ext cx="7543800" cy="6858000"/>
          </a:xfrm>
          <a:custGeom>
            <a:avLst/>
            <a:gdLst>
              <a:gd name="txL" fmla="*/ 0 w 7543800"/>
              <a:gd name="txT" fmla="*/ 0 h 6858000"/>
              <a:gd name="txR" fmla="*/ 7543800 w 7543800"/>
              <a:gd name="txB" fmla="*/ 6858000 h 6858000"/>
            </a:gdLst>
            <a:ahLst/>
            <a:cxnLst>
              <a:cxn ang="0">
                <a:pos x="0" y="0"/>
              </a:cxn>
              <a:cxn ang="0">
                <a:pos x="2438400" y="0"/>
              </a:cxn>
              <a:cxn ang="0">
                <a:pos x="7286624" y="714375"/>
              </a:cxn>
              <a:cxn ang="0">
                <a:pos x="7543800" y="1543050"/>
              </a:cxn>
              <a:cxn ang="0">
                <a:pos x="5715000" y="6858000"/>
              </a:cxn>
              <a:cxn ang="0">
                <a:pos x="5257801" y="6858000"/>
              </a:cxn>
              <a:cxn ang="0">
                <a:pos x="7480300" y="1577975"/>
              </a:cxn>
              <a:cxn ang="0">
                <a:pos x="7172324" y="831850"/>
              </a:cxn>
              <a:cxn ang="0">
                <a:pos x="0" y="0"/>
              </a:cxn>
            </a:cxnLst>
            <a:rect l="txL" t="txT" r="txR" b="txB"/>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49" name="Freeform 3"/>
          <p:cNvSpPr/>
          <p:nvPr/>
        </p:nvSpPr>
        <p:spPr>
          <a:xfrm>
            <a:off x="5486400" y="1657350"/>
            <a:ext cx="2990850" cy="5200650"/>
          </a:xfrm>
          <a:custGeom>
            <a:avLst/>
            <a:gdLst>
              <a:gd name="txL" fmla="*/ 0 w 2990850"/>
              <a:gd name="txT" fmla="*/ 0 h 5200650"/>
              <a:gd name="txR" fmla="*/ 2990850 w 2990850"/>
              <a:gd name="txB" fmla="*/ 5200650 h 5200650"/>
            </a:gdLst>
            <a:ahLst/>
            <a:cxnLst>
              <a:cxn ang="0">
                <a:pos x="609600" y="5200650"/>
              </a:cxn>
              <a:cxn ang="0">
                <a:pos x="2990850" y="0"/>
              </a:cxn>
              <a:cxn ang="0">
                <a:pos x="0" y="5200650"/>
              </a:cxn>
              <a:cxn ang="0">
                <a:pos x="609600" y="5200650"/>
              </a:cxn>
            </a:cxnLst>
            <a:rect l="txL" t="txT" r="txR" b="txB"/>
            <a:pathLst>
              <a:path w="2990850" h="5200650">
                <a:moveTo>
                  <a:pt x="609600" y="5200650"/>
                </a:moveTo>
                <a:lnTo>
                  <a:pt x="2990850" y="0"/>
                </a:lnTo>
                <a:lnTo>
                  <a:pt x="0" y="5200650"/>
                </a:lnTo>
                <a:lnTo>
                  <a:pt x="609600" y="5200650"/>
                </a:lnTo>
              </a:path>
            </a:pathLst>
          </a:custGeom>
          <a:solidFill>
            <a:srgbClr val="E0E0E0"/>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50" name="Freeform 3"/>
          <p:cNvSpPr/>
          <p:nvPr/>
        </p:nvSpPr>
        <p:spPr>
          <a:xfrm>
            <a:off x="3429000" y="0"/>
            <a:ext cx="5172075" cy="6858000"/>
          </a:xfrm>
          <a:custGeom>
            <a:avLst/>
            <a:gdLst>
              <a:gd name="txL" fmla="*/ 0 w 5172075"/>
              <a:gd name="txT" fmla="*/ 0 h 6858000"/>
              <a:gd name="txR" fmla="*/ 5172075 w 5172075"/>
              <a:gd name="txB" fmla="*/ 6858000 h 6858000"/>
            </a:gdLst>
            <a:ahLst/>
            <a:cxnLst>
              <a:cxn ang="0">
                <a:pos x="0" y="0"/>
              </a:cxn>
              <a:cxn ang="0">
                <a:pos x="4892675" y="753998"/>
              </a:cxn>
              <a:cxn ang="0">
                <a:pos x="5095875" y="1485900"/>
              </a:cxn>
              <a:cxn ang="0">
                <a:pos x="2743204" y="6858000"/>
              </a:cxn>
              <a:cxn ang="0">
                <a:pos x="2971804" y="6858000"/>
              </a:cxn>
              <a:cxn ang="0">
                <a:pos x="5172075" y="1447800"/>
              </a:cxn>
              <a:cxn ang="0">
                <a:pos x="4953003" y="685800"/>
              </a:cxn>
              <a:cxn ang="0">
                <a:pos x="2057402" y="0"/>
              </a:cxn>
              <a:cxn ang="0">
                <a:pos x="0" y="0"/>
              </a:cxn>
            </a:cxnLst>
            <a:rect l="txL" t="txT" r="txR" b="txB"/>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51" name="Freeform 3"/>
          <p:cNvSpPr/>
          <p:nvPr/>
        </p:nvSpPr>
        <p:spPr>
          <a:xfrm>
            <a:off x="5562600" y="0"/>
            <a:ext cx="3267075" cy="6858000"/>
          </a:xfrm>
          <a:custGeom>
            <a:avLst/>
            <a:gdLst>
              <a:gd name="txL" fmla="*/ 0 w 3267075"/>
              <a:gd name="txT" fmla="*/ 0 h 6858000"/>
              <a:gd name="txR" fmla="*/ 3267075 w 3267075"/>
              <a:gd name="txB" fmla="*/ 6858000 h 6858000"/>
            </a:gdLst>
            <a:ahLst/>
            <a:cxnLst>
              <a:cxn ang="0">
                <a:pos x="0" y="0"/>
              </a:cxn>
              <a:cxn ang="0">
                <a:pos x="1676402" y="0"/>
              </a:cxn>
              <a:cxn ang="0">
                <a:pos x="2943225" y="638175"/>
              </a:cxn>
              <a:cxn ang="0">
                <a:pos x="3267075" y="1543050"/>
              </a:cxn>
              <a:cxn ang="0">
                <a:pos x="2057402" y="6858000"/>
              </a:cxn>
              <a:cxn ang="0">
                <a:pos x="1143002" y="6858000"/>
              </a:cxn>
              <a:cxn ang="0">
                <a:pos x="3048001" y="1447800"/>
              </a:cxn>
              <a:cxn ang="0">
                <a:pos x="2819401" y="685800"/>
              </a:cxn>
              <a:cxn ang="0">
                <a:pos x="0" y="0"/>
              </a:cxn>
            </a:cxnLst>
            <a:rect l="txL" t="txT" r="txR" b="txB"/>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52" name="Freeform 3"/>
          <p:cNvSpPr/>
          <p:nvPr/>
        </p:nvSpPr>
        <p:spPr>
          <a:xfrm>
            <a:off x="6694488" y="1676400"/>
            <a:ext cx="1828800" cy="5181600"/>
          </a:xfrm>
          <a:custGeom>
            <a:avLst/>
            <a:gdLst>
              <a:gd name="txL" fmla="*/ 0 w 1828800"/>
              <a:gd name="txT" fmla="*/ 0 h 5181600"/>
              <a:gd name="txR" fmla="*/ 1828800 w 1828800"/>
              <a:gd name="txB" fmla="*/ 5181600 h 5181600"/>
            </a:gdLst>
            <a:ahLst/>
            <a:cxnLst>
              <a:cxn ang="0">
                <a:pos x="0" y="5181600"/>
              </a:cxn>
              <a:cxn ang="0">
                <a:pos x="1828800" y="0"/>
              </a:cxn>
              <a:cxn ang="0">
                <a:pos x="152400" y="5181600"/>
              </a:cxn>
              <a:cxn ang="0">
                <a:pos x="0" y="5181600"/>
              </a:cxn>
            </a:cxnLst>
            <a:rect l="txL" t="txT" r="txR" b="txB"/>
            <a:pathLst>
              <a:path w="1828800" h="5181600">
                <a:moveTo>
                  <a:pt x="0" y="5181600"/>
                </a:moveTo>
                <a:lnTo>
                  <a:pt x="1828800" y="0"/>
                </a:lnTo>
                <a:lnTo>
                  <a:pt x="152400" y="5181600"/>
                </a:lnTo>
                <a:lnTo>
                  <a:pt x="0" y="5181600"/>
                </a:lnTo>
              </a:path>
            </a:pathLst>
          </a:custGeom>
          <a:solidFill>
            <a:srgbClr val="F93D17"/>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53"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54" name="Freeform 3"/>
          <p:cNvSpPr/>
          <p:nvPr/>
        </p:nvSpPr>
        <p:spPr>
          <a:xfrm>
            <a:off x="136525" y="758825"/>
            <a:ext cx="8870950" cy="5956300"/>
          </a:xfrm>
          <a:custGeom>
            <a:avLst/>
            <a:gdLst>
              <a:gd name="txL" fmla="*/ 0 w 8870950"/>
              <a:gd name="txT" fmla="*/ 0 h 5956300"/>
              <a:gd name="txR" fmla="*/ 8870950 w 8870950"/>
              <a:gd name="txB" fmla="*/ 5956300 h 5956300"/>
            </a:gdLst>
            <a:ahLst/>
            <a:cxnLst>
              <a:cxn ang="0">
                <a:pos x="6350" y="5949948"/>
              </a:cxn>
              <a:cxn ang="0">
                <a:pos x="8864606" y="5949948"/>
              </a:cxn>
              <a:cxn ang="0">
                <a:pos x="8864606" y="6350"/>
              </a:cxn>
              <a:cxn ang="0">
                <a:pos x="6350" y="6350"/>
              </a:cxn>
              <a:cxn ang="0">
                <a:pos x="6350" y="5949948"/>
              </a:cxn>
            </a:cxnLst>
            <a:rect l="txL" t="txT" r="txR" b="txB"/>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cap="flat" cmpd="sng">
            <a:solidFill>
              <a:srgbClr val="000000"/>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55" name="Freeform 3"/>
          <p:cNvSpPr/>
          <p:nvPr/>
        </p:nvSpPr>
        <p:spPr>
          <a:xfrm>
            <a:off x="142875" y="765175"/>
            <a:ext cx="8858250" cy="5943600"/>
          </a:xfrm>
          <a:custGeom>
            <a:avLst/>
            <a:gdLst>
              <a:gd name="txL" fmla="*/ 0 w 8858250"/>
              <a:gd name="txT" fmla="*/ 0 h 5943600"/>
              <a:gd name="txR" fmla="*/ 8858250 w 8858250"/>
              <a:gd name="txB" fmla="*/ 5943600 h 5943600"/>
            </a:gdLst>
            <a:ahLst/>
            <a:cxnLst>
              <a:cxn ang="0">
                <a:pos x="0" y="5943600"/>
              </a:cxn>
              <a:cxn ang="0">
                <a:pos x="8858250" y="5943600"/>
              </a:cxn>
              <a:cxn ang="0">
                <a:pos x="8858250" y="0"/>
              </a:cxn>
              <a:cxn ang="0">
                <a:pos x="0" y="0"/>
              </a:cxn>
              <a:cxn ang="0">
                <a:pos x="0" y="5943600"/>
              </a:cxn>
            </a:cxnLst>
            <a:rect l="txL" t="txT" r="txR" b="txB"/>
            <a:pathLst>
              <a:path w="8858250" h="5943600">
                <a:moveTo>
                  <a:pt x="0" y="5943600"/>
                </a:moveTo>
                <a:lnTo>
                  <a:pt x="8858250" y="5943600"/>
                </a:lnTo>
                <a:lnTo>
                  <a:pt x="8858250" y="0"/>
                </a:lnTo>
                <a:lnTo>
                  <a:pt x="0" y="0"/>
                </a:lnTo>
                <a:lnTo>
                  <a:pt x="0" y="59436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56" name="Freeform 3"/>
          <p:cNvSpPr/>
          <p:nvPr/>
        </p:nvSpPr>
        <p:spPr>
          <a:xfrm>
            <a:off x="171450" y="776288"/>
            <a:ext cx="8870950" cy="5956300"/>
          </a:xfrm>
          <a:custGeom>
            <a:avLst/>
            <a:gdLst>
              <a:gd name="txL" fmla="*/ 0 w 8870950"/>
              <a:gd name="txT" fmla="*/ 0 h 5956300"/>
              <a:gd name="txR" fmla="*/ 8870950 w 8870950"/>
              <a:gd name="txB" fmla="*/ 5956300 h 5956300"/>
            </a:gdLst>
            <a:ahLst/>
            <a:cxnLst>
              <a:cxn ang="0">
                <a:pos x="6350" y="5949948"/>
              </a:cxn>
              <a:cxn ang="0">
                <a:pos x="8864606" y="5949948"/>
              </a:cxn>
              <a:cxn ang="0">
                <a:pos x="8864606" y="6350"/>
              </a:cxn>
              <a:cxn ang="0">
                <a:pos x="6350" y="6350"/>
              </a:cxn>
              <a:cxn ang="0">
                <a:pos x="6350" y="5949948"/>
              </a:cxn>
            </a:cxnLst>
            <a:rect l="txL" t="txT" r="txR" b="txB"/>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cap="flat" cmpd="sng">
            <a:solidFill>
              <a:srgbClr val="808080"/>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157" name="Freeform 3"/>
          <p:cNvSpPr/>
          <p:nvPr/>
        </p:nvSpPr>
        <p:spPr>
          <a:xfrm>
            <a:off x="381000" y="676275"/>
            <a:ext cx="6248400" cy="152400"/>
          </a:xfrm>
          <a:custGeom>
            <a:avLst/>
            <a:gdLst>
              <a:gd name="txL" fmla="*/ 0 w 6248400"/>
              <a:gd name="txT" fmla="*/ 0 h 152400"/>
              <a:gd name="txR" fmla="*/ 6248400 w 6248400"/>
              <a:gd name="txB" fmla="*/ 152400 h 152400"/>
            </a:gdLst>
            <a:ahLst/>
            <a:cxnLst>
              <a:cxn ang="0">
                <a:pos x="0" y="152400"/>
              </a:cxn>
              <a:cxn ang="0">
                <a:pos x="6248400" y="152400"/>
              </a:cxn>
              <a:cxn ang="0">
                <a:pos x="6248400" y="0"/>
              </a:cxn>
              <a:cxn ang="0">
                <a:pos x="0" y="0"/>
              </a:cxn>
              <a:cxn ang="0">
                <a:pos x="0" y="152400"/>
              </a:cxn>
            </a:cxnLst>
            <a:rect l="txL" t="txT" r="txR" b="txB"/>
            <a:pathLst>
              <a:path w="6248400" h="152400">
                <a:moveTo>
                  <a:pt x="0" y="152400"/>
                </a:moveTo>
                <a:lnTo>
                  <a:pt x="6248400" y="152400"/>
                </a:lnTo>
                <a:lnTo>
                  <a:pt x="6248400" y="0"/>
                </a:lnTo>
                <a:lnTo>
                  <a:pt x="0" y="0"/>
                </a:lnTo>
                <a:lnTo>
                  <a:pt x="0" y="152400"/>
                </a:lnTo>
              </a:path>
            </a:pathLst>
          </a:custGeom>
          <a:solidFill>
            <a:srgbClr val="FFFFFF"/>
          </a:solidFill>
          <a:ln w="12700" cap="flat" cmpd="sng">
            <a:solidFill>
              <a:srgbClr val="000000">
                <a:alpha val="0"/>
              </a:srgbClr>
            </a:solidFill>
            <a:prstDash val="solid"/>
            <a:miter/>
            <a:headEnd type="none" w="med" len="med"/>
            <a:tailEnd type="none" w="med" len="med"/>
          </a:ln>
        </p:spPr>
        <p:txBody>
          <a:bodyPr anchor="ctr"/>
          <a:lstStyle/>
          <a:p>
            <a:pPr marL="0" marR="0" lvl="0" indent="0" algn="l"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pic>
        <p:nvPicPr>
          <p:cNvPr id="6158" name="Picture 3"/>
          <p:cNvPicPr>
            <a:picLocks noChangeAspect="1"/>
          </p:cNvPicPr>
          <p:nvPr/>
        </p:nvPicPr>
        <p:blipFill>
          <a:blip r:embed="rId2"/>
          <a:stretch>
            <a:fillRect/>
          </a:stretch>
        </p:blipFill>
        <p:spPr>
          <a:xfrm>
            <a:off x="482600" y="571500"/>
            <a:ext cx="406400" cy="393700"/>
          </a:xfrm>
          <a:prstGeom prst="rect">
            <a:avLst/>
          </a:prstGeom>
          <a:noFill/>
          <a:ln w="9525">
            <a:noFill/>
          </a:ln>
        </p:spPr>
      </p:pic>
      <p:pic>
        <p:nvPicPr>
          <p:cNvPr id="6159" name="Picture 3"/>
          <p:cNvPicPr>
            <a:picLocks noChangeAspect="1"/>
          </p:cNvPicPr>
          <p:nvPr/>
        </p:nvPicPr>
        <p:blipFill>
          <a:blip r:embed="rId3"/>
          <a:stretch>
            <a:fillRect/>
          </a:stretch>
        </p:blipFill>
        <p:spPr>
          <a:xfrm>
            <a:off x="5422900" y="6019800"/>
            <a:ext cx="2273300" cy="685800"/>
          </a:xfrm>
          <a:prstGeom prst="rect">
            <a:avLst/>
          </a:prstGeom>
          <a:noFill/>
          <a:ln w="9525">
            <a:noFill/>
          </a:ln>
        </p:spPr>
      </p:pic>
      <p:pic>
        <p:nvPicPr>
          <p:cNvPr id="6160" name="Picture 3"/>
          <p:cNvPicPr>
            <a:picLocks noChangeAspect="1"/>
          </p:cNvPicPr>
          <p:nvPr/>
        </p:nvPicPr>
        <p:blipFill>
          <a:blip r:embed="rId4"/>
          <a:stretch>
            <a:fillRect/>
          </a:stretch>
        </p:blipFill>
        <p:spPr>
          <a:xfrm>
            <a:off x="8369300" y="0"/>
            <a:ext cx="774700" cy="1143000"/>
          </a:xfrm>
          <a:prstGeom prst="rect">
            <a:avLst/>
          </a:prstGeom>
          <a:noFill/>
          <a:ln w="9525">
            <a:noFill/>
          </a:ln>
        </p:spPr>
      </p:pic>
      <p:pic>
        <p:nvPicPr>
          <p:cNvPr id="6161" name="Picture 3"/>
          <p:cNvPicPr>
            <a:picLocks noChangeAspect="1"/>
          </p:cNvPicPr>
          <p:nvPr/>
        </p:nvPicPr>
        <p:blipFill>
          <a:blip r:embed="rId5"/>
          <a:stretch>
            <a:fillRect/>
          </a:stretch>
        </p:blipFill>
        <p:spPr>
          <a:xfrm>
            <a:off x="7708900" y="5651500"/>
            <a:ext cx="1257300" cy="952500"/>
          </a:xfrm>
          <a:prstGeom prst="rect">
            <a:avLst/>
          </a:prstGeom>
          <a:noFill/>
          <a:ln w="9525">
            <a:noFill/>
          </a:ln>
        </p:spPr>
      </p:pic>
      <p:sp>
        <p:nvSpPr>
          <p:cNvPr id="6162" name="TextBox 1"/>
          <p:cNvSpPr txBox="1"/>
          <p:nvPr/>
        </p:nvSpPr>
        <p:spPr>
          <a:xfrm>
            <a:off x="8953500" y="88900"/>
            <a:ext cx="88900" cy="152400"/>
          </a:xfrm>
          <a:prstGeom prst="rect">
            <a:avLst/>
          </a:prstGeom>
          <a:noFill/>
          <a:ln w="9525">
            <a:noFill/>
          </a:ln>
        </p:spPr>
        <p:txBody>
          <a:bodyPr wrap="none" lIns="0" tIns="0" rIns="0">
            <a:spAutoFit/>
          </a:bodyPr>
          <a:lstStyle/>
          <a:p>
            <a:pPr marL="0" marR="0" lvl="0" indent="0" algn="l" defTabSz="914400" eaLnBrk="1" fontAlgn="base" latinLnBrk="0" hangingPunct="1">
              <a:lnSpc>
                <a:spcPts val="1200"/>
              </a:lnSpc>
              <a:spcBef>
                <a:spcPct val="0"/>
              </a:spcBef>
              <a:spcAft>
                <a:spcPct val="0"/>
              </a:spcAft>
              <a:buClrTx/>
              <a:buSzTx/>
              <a:buFont typeface="Arial" panose="020B0604020202020204" pitchFamily="34" charset="0"/>
              <a:buNone/>
              <a:tabLst/>
              <a:defRPr/>
            </a:pPr>
            <a:r>
              <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rPr>
              <a:t>6</a:t>
            </a:r>
          </a:p>
        </p:txBody>
      </p:sp>
      <p:sp>
        <p:nvSpPr>
          <p:cNvPr id="6163" name="TextBox 1"/>
          <p:cNvSpPr txBox="1"/>
          <p:nvPr/>
        </p:nvSpPr>
        <p:spPr>
          <a:xfrm>
            <a:off x="990600" y="927100"/>
            <a:ext cx="1930400" cy="673735"/>
          </a:xfrm>
          <a:prstGeom prst="rect">
            <a:avLst/>
          </a:prstGeom>
          <a:noFill/>
          <a:ln w="9525">
            <a:noFill/>
          </a:ln>
        </p:spPr>
        <p:txBody>
          <a:bodyPr wrap="none" lIns="0" tIns="0" rIns="0">
            <a:spAutoFit/>
          </a:bodyPr>
          <a:lstStyle/>
          <a:p>
            <a:pPr marL="0" marR="0" lvl="0" indent="0" algn="l" defTabSz="914400" eaLnBrk="1" fontAlgn="base" latinLnBrk="0" hangingPunct="1">
              <a:lnSpc>
                <a:spcPts val="4900"/>
              </a:lnSpc>
              <a:spcBef>
                <a:spcPct val="0"/>
              </a:spcBef>
              <a:spcAft>
                <a:spcPct val="0"/>
              </a:spcAft>
              <a:buClrTx/>
              <a:buSzTx/>
              <a:buFont typeface="Arial" panose="020B0604020202020204" pitchFamily="34" charset="0"/>
              <a:buNone/>
              <a:tabLst/>
              <a:defRPr/>
            </a:pPr>
            <a:r>
              <a:rPr kumimoji="0" lang="zh-CN" altLang="en-US" sz="3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巴什博弈</a:t>
            </a:r>
          </a:p>
        </p:txBody>
      </p:sp>
      <p:sp>
        <p:nvSpPr>
          <p:cNvPr id="2" name="文本框 1"/>
          <p:cNvSpPr txBox="1"/>
          <p:nvPr/>
        </p:nvSpPr>
        <p:spPr>
          <a:xfrm>
            <a:off x="1133475" y="1676400"/>
            <a:ext cx="6029325" cy="3693319"/>
          </a:xfrm>
          <a:prstGeom prst="rect">
            <a:avLst/>
          </a:prstGeom>
          <a:noFill/>
        </p:spPr>
        <p:txBody>
          <a:bodyPr wrap="square" rtlCol="0">
            <a:spAutoFit/>
          </a:bodyPr>
          <a:lstStyle/>
          <a:p>
            <a:pPr marL="0" marR="0" lvl="0" indent="0" algn="l"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Hdoj - 2149</a:t>
            </a:r>
          </a:p>
          <a:p>
            <a:pPr marL="0" marR="0" lvl="0" indent="0" algn="l" defTabSz="914400" eaLnBrk="0" fontAlgn="base" latinLnBrk="0" hangingPunct="0">
              <a:lnSpc>
                <a:spcPct val="100000"/>
              </a:lnSpc>
              <a:spcBef>
                <a:spcPct val="0"/>
              </a:spcBef>
              <a:spcAft>
                <a:spcPct val="0"/>
              </a:spcAft>
              <a:buClrTx/>
              <a:buSzTx/>
              <a:buFontTx/>
              <a:buNone/>
              <a:tabLst/>
              <a:defRPr/>
            </a:pPr>
            <a:r>
              <a:rPr lang="zh-CN" altLang="en-US" sz="2400" b="1" smtClean="0">
                <a:solidFill>
                  <a:srgbClr val="000000"/>
                </a:solidFill>
              </a:rPr>
              <a:t>题意：一块地竞价，两个人从</a:t>
            </a:r>
            <a:r>
              <a:rPr lang="en-US" altLang="zh-CN" sz="2400" b="1" smtClean="0">
                <a:solidFill>
                  <a:srgbClr val="000000"/>
                </a:solidFill>
              </a:rPr>
              <a:t>0</a:t>
            </a:r>
            <a:r>
              <a:rPr lang="zh-CN" altLang="en-US" sz="2400" b="1" smtClean="0">
                <a:solidFill>
                  <a:srgbClr val="000000"/>
                </a:solidFill>
              </a:rPr>
              <a:t>开始轮流加价，每次加</a:t>
            </a:r>
            <a:r>
              <a:rPr lang="en-US" altLang="zh-CN" sz="2400" b="1" smtClean="0">
                <a:solidFill>
                  <a:srgbClr val="000000"/>
                </a:solidFill>
              </a:rPr>
              <a:t>1~m</a:t>
            </a:r>
            <a:r>
              <a:rPr lang="zh-CN" altLang="en-US" sz="2400" b="1" smtClean="0">
                <a:solidFill>
                  <a:srgbClr val="000000"/>
                </a:solidFill>
              </a:rPr>
              <a:t>，让价格超过</a:t>
            </a:r>
            <a:r>
              <a:rPr lang="en-US" altLang="zh-CN" sz="2400" b="1" smtClean="0">
                <a:solidFill>
                  <a:srgbClr val="000000"/>
                </a:solidFill>
              </a:rPr>
              <a:t>n</a:t>
            </a:r>
            <a:r>
              <a:rPr lang="zh-CN" altLang="en-US" sz="2400" b="1" smtClean="0">
                <a:solidFill>
                  <a:srgbClr val="000000"/>
                </a:solidFill>
              </a:rPr>
              <a:t>的那个人获胜，</a:t>
            </a:r>
            <a:endParaRPr lang="en-US" altLang="zh-CN" sz="2400" b="1" smtClean="0">
              <a:solidFill>
                <a:srgbClr val="000000"/>
              </a:solidFill>
            </a:endParaRPr>
          </a:p>
          <a:p>
            <a:pPr marL="0" marR="0" lvl="0" indent="0" algn="l" defTabSz="914400" eaLnBrk="0" fontAlgn="base" latinLnBrk="0" hangingPunct="0">
              <a:lnSpc>
                <a:spcPct val="100000"/>
              </a:lnSpc>
              <a:spcBef>
                <a:spcPct val="0"/>
              </a:spcBef>
              <a:spcAft>
                <a:spcPct val="0"/>
              </a:spcAft>
              <a:buClrTx/>
              <a:buSzTx/>
              <a:buFontTx/>
              <a:buNone/>
              <a:tabLst/>
              <a:defRPr/>
            </a:pPr>
            <a:endParaRPr lang="en-US" altLang="zh-CN" sz="2400" b="1" smtClean="0">
              <a:solidFill>
                <a:srgbClr val="000000"/>
              </a:solidFill>
            </a:endParaRPr>
          </a:p>
          <a:p>
            <a:pPr lvl="0">
              <a:defRPr/>
            </a:pPr>
            <a:r>
              <a:rPr lang="zh-CN" altLang="en-US" sz="2400" b="1" smtClean="0"/>
              <a:t>输入包含</a:t>
            </a:r>
            <a:r>
              <a:rPr lang="zh-CN" altLang="en-US" sz="2400" b="1"/>
              <a:t>两个整数</a:t>
            </a:r>
            <a:r>
              <a:rPr lang="en-US" altLang="zh-CN" sz="2400" b="1"/>
              <a:t>M</a:t>
            </a:r>
            <a:r>
              <a:rPr lang="zh-CN" altLang="en-US" sz="2400" b="1"/>
              <a:t>和</a:t>
            </a:r>
            <a:r>
              <a:rPr lang="en-US" altLang="zh-CN" sz="2400" b="1"/>
              <a:t>N(</a:t>
            </a:r>
            <a:r>
              <a:rPr lang="zh-CN" altLang="en-US" sz="2400" b="1"/>
              <a:t>含义见题目描述，</a:t>
            </a:r>
            <a:r>
              <a:rPr lang="en-US" altLang="zh-CN" sz="2400" b="1"/>
              <a:t>0&lt;N</a:t>
            </a:r>
            <a:r>
              <a:rPr lang="zh-CN" altLang="en-US" sz="2400" b="1"/>
              <a:t>，</a:t>
            </a:r>
            <a:r>
              <a:rPr lang="en-US" altLang="zh-CN" sz="2400" b="1"/>
              <a:t>M&lt;1100</a:t>
            </a:r>
            <a:r>
              <a:rPr lang="en-US" altLang="zh-CN" sz="2400" b="1" smtClean="0"/>
              <a:t>)</a:t>
            </a:r>
          </a:p>
          <a:p>
            <a:pPr lvl="0">
              <a:defRPr/>
            </a:pPr>
            <a:endParaRPr lang="en-US" altLang="zh-CN" sz="2400" b="1">
              <a:solidFill>
                <a:srgbClr val="000000"/>
              </a:solidFill>
            </a:endParaRPr>
          </a:p>
          <a:p>
            <a:pPr marL="0" marR="0" lvl="0" indent="0" algn="l" defTabSz="914400" eaLnBrk="0" fontAlgn="base" latinLnBrk="0" hangingPunct="0">
              <a:lnSpc>
                <a:spcPct val="100000"/>
              </a:lnSpc>
              <a:spcBef>
                <a:spcPct val="0"/>
              </a:spcBef>
              <a:spcAft>
                <a:spcPct val="0"/>
              </a:spcAft>
              <a:buClrTx/>
              <a:buSzTx/>
              <a:buFontTx/>
              <a:buNone/>
              <a:tabLst/>
              <a:defRPr/>
            </a:pPr>
            <a:r>
              <a:rPr lang="zh-CN" altLang="en-US" sz="2400" b="1" smtClean="0">
                <a:solidFill>
                  <a:srgbClr val="000000"/>
                </a:solidFill>
              </a:rPr>
              <a:t>如果先手可以获胜，请给出第一轮可能的加价否则输出</a:t>
            </a:r>
            <a:r>
              <a:rPr lang="en-US" altLang="zh-CN" sz="2400" b="1" smtClean="0">
                <a:solidFill>
                  <a:srgbClr val="000000"/>
                </a:solidFill>
              </a:rPr>
              <a:t>none</a:t>
            </a:r>
            <a:endParaRPr kumimoji="0" lang="zh-CN" altLang="en-US" sz="2400" b="0" i="0" u="none" strike="noStrike" kern="1200" cap="none" spc="0" normalizeH="0" baseline="0" noProof="0">
              <a:ln>
                <a:noFill/>
              </a:ln>
              <a:solidFill>
                <a:srgbClr val="000000"/>
              </a:solidFill>
              <a:effectLst/>
              <a:uLnTx/>
              <a:uFillTx/>
            </a:endParaRPr>
          </a:p>
        </p:txBody>
      </p:sp>
    </p:spTree>
    <p:extLst>
      <p:ext uri="{BB962C8B-B14F-4D97-AF65-F5344CB8AC3E}">
        <p14:creationId xmlns:p14="http://schemas.microsoft.com/office/powerpoint/2010/main" val="29362416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1002</TotalTime>
  <Words>1149</Words>
  <Application>Microsoft Office PowerPoint</Application>
  <PresentationFormat>全屏显示(4:3)</PresentationFormat>
  <Paragraphs>204</Paragraphs>
  <Slides>23</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等线</vt:lpstr>
      <vt:lpstr>宋体</vt:lpstr>
      <vt:lpstr>微软雅黑</vt:lpstr>
      <vt:lpstr>Arial</vt:lpstr>
      <vt:lpstr>Calibri</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齐朋辉</dc:creator>
  <cp:lastModifiedBy>w xy</cp:lastModifiedBy>
  <cp:revision>84</cp:revision>
  <dcterms:created xsi:type="dcterms:W3CDTF">2006-08-16T00:00:00Z</dcterms:created>
  <dcterms:modified xsi:type="dcterms:W3CDTF">2018-06-29T13:51:37Z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