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1" r:id="rId4"/>
    <p:sldId id="257" r:id="rId5"/>
    <p:sldId id="265" r:id="rId6"/>
    <p:sldId id="266" r:id="rId7"/>
    <p:sldId id="292" r:id="rId8"/>
    <p:sldId id="293" r:id="rId9"/>
    <p:sldId id="294" r:id="rId10"/>
    <p:sldId id="267" r:id="rId11"/>
    <p:sldId id="268" r:id="rId12"/>
    <p:sldId id="270" r:id="rId13"/>
    <p:sldId id="295" r:id="rId14"/>
    <p:sldId id="280" r:id="rId15"/>
    <p:sldId id="272" r:id="rId16"/>
    <p:sldId id="283" r:id="rId17"/>
    <p:sldId id="273" r:id="rId18"/>
    <p:sldId id="296" r:id="rId19"/>
    <p:sldId id="282" r:id="rId20"/>
    <p:sldId id="284" r:id="rId21"/>
    <p:sldId id="275" r:id="rId22"/>
    <p:sldId id="289" r:id="rId23"/>
    <p:sldId id="288" r:id="rId24"/>
    <p:sldId id="297" r:id="rId25"/>
    <p:sldId id="285" r:id="rId26"/>
    <p:sldId id="286" r:id="rId27"/>
    <p:sldId id="287" r:id="rId28"/>
    <p:sldId id="281" r:id="rId29"/>
    <p:sldId id="26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2E969-5D26-46D4-91DC-FB7943A522D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38159-0D10-411A-B91B-17BCD9848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8159-0D10-411A-B91B-17BCD9848D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5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8159-0D10-411A-B91B-17BCD9848D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9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8159-0D10-411A-B91B-17BCD9848D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8159-0D10-411A-B91B-17BCD9848D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648C1-1785-413A-BE39-0AF55BB4401C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DF48-1991-4C50-8516-4269B4A50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7897-B5C3-4411-9023-0521E9210474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8E21B-E6F4-43F3-8C98-09CF02DA7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4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7982E-4B30-4173-BDD9-030B6BF84498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3CDB-A4E9-48FA-87D0-4B5B07AEB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E0B99-8BB8-48A0-9707-352FA6D4E5C8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4C84-C58A-4B27-B0FE-1AAFF6D15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623D9-E14B-41E8-80BF-8CB94C4BA019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AC88-6E69-4525-AD36-ABFEFCA58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52820-3C7D-4F6A-BBE6-B2A8F0524AF6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9DF1C-0538-4E8F-B765-1097C5505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7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07929-A1E5-454E-9F62-33A049A10559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E82C3-FAC9-4CAC-8017-1624C2458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4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5EFE-4995-4C25-BBA2-8A836A09A011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736A-46B0-46BE-AC4B-6800CEE5B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5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68D3D-7E62-461B-9298-0C560B8BF5C2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64B7E-64A5-46FA-828D-926557E84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0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41E9D-62B9-4D11-A717-D738AAA786C3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D977-5A36-42CE-BD22-44D618239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6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97B20-C0C7-47DA-BCC8-7F950A6BA7DA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22E4-99B9-463F-9C74-1E3C79BB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4E8B82F1-7A06-49C4-9D47-047192FA6300}" type="datetimeFigureOut">
              <a:rPr lang="en-US" altLang="zh-CN"/>
              <a:pPr>
                <a:defRPr/>
              </a:pPr>
              <a:t>5/26/2018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AD235C5-E818-4130-8C79-B50E41F8E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0" y="2997200"/>
            <a:ext cx="2195513" cy="2663825"/>
          </a:xfrm>
          <a:custGeom>
            <a:avLst/>
            <a:gdLst>
              <a:gd name="T0" fmla="*/ 0 w 2195576"/>
              <a:gd name="T1" fmla="*/ 2663825 h 2663825"/>
              <a:gd name="T2" fmla="*/ 0 w 2195576"/>
              <a:gd name="T3" fmla="*/ 1800227 h 2663825"/>
              <a:gd name="T4" fmla="*/ 2195198 w 2195576"/>
              <a:gd name="T5" fmla="*/ 0 h 2663825"/>
              <a:gd name="T6" fmla="*/ 2195198 w 2195576"/>
              <a:gd name="T7" fmla="*/ 144398 h 2663825"/>
              <a:gd name="T8" fmla="*/ 0 w 2195576"/>
              <a:gd name="T9" fmla="*/ 2663825 h 266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5576"/>
              <a:gd name="T16" fmla="*/ 0 h 2663825"/>
              <a:gd name="T17" fmla="*/ 2195576 w 2195576"/>
              <a:gd name="T18" fmla="*/ 2663825 h 266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Freeform 3"/>
          <p:cNvSpPr>
            <a:spLocks noChangeArrowheads="1"/>
          </p:cNvSpPr>
          <p:nvPr/>
        </p:nvSpPr>
        <p:spPr bwMode="auto">
          <a:xfrm>
            <a:off x="2557463" y="0"/>
            <a:ext cx="3022600" cy="6858000"/>
          </a:xfrm>
          <a:custGeom>
            <a:avLst/>
            <a:gdLst>
              <a:gd name="T0" fmla="*/ 3022600 w 3022600"/>
              <a:gd name="T1" fmla="*/ 0 h 6858000"/>
              <a:gd name="T2" fmla="*/ 1870075 w 3022600"/>
              <a:gd name="T3" fmla="*/ 0 h 6858000"/>
              <a:gd name="T4" fmla="*/ 0 w 3022600"/>
              <a:gd name="T5" fmla="*/ 2113788 h 6858000"/>
              <a:gd name="T6" fmla="*/ 0 w 3022600"/>
              <a:gd name="T7" fmla="*/ 3071494 h 6858000"/>
              <a:gd name="T8" fmla="*/ 790575 w 3022600"/>
              <a:gd name="T9" fmla="*/ 6858000 h 6858000"/>
              <a:gd name="T10" fmla="*/ 1727200 w 3022600"/>
              <a:gd name="T11" fmla="*/ 6858000 h 6858000"/>
              <a:gd name="T12" fmla="*/ 69850 w 3022600"/>
              <a:gd name="T13" fmla="*/ 3126612 h 6858000"/>
              <a:gd name="T14" fmla="*/ 69850 w 3022600"/>
              <a:gd name="T15" fmla="*/ 2143760 h 6858000"/>
              <a:gd name="T16" fmla="*/ 3022600 w 30226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22600"/>
              <a:gd name="T28" fmla="*/ 0 h 6858000"/>
              <a:gd name="T29" fmla="*/ 3022600 w 30226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Freeform 3"/>
          <p:cNvSpPr>
            <a:spLocks noChangeArrowheads="1"/>
          </p:cNvSpPr>
          <p:nvPr/>
        </p:nvSpPr>
        <p:spPr bwMode="auto">
          <a:xfrm>
            <a:off x="2959100" y="0"/>
            <a:ext cx="2711450" cy="1873250"/>
          </a:xfrm>
          <a:custGeom>
            <a:avLst/>
            <a:gdLst>
              <a:gd name="T0" fmla="*/ 2711450 w 2711450"/>
              <a:gd name="T1" fmla="*/ 1523 h 1873250"/>
              <a:gd name="T2" fmla="*/ 2189098 w 2711450"/>
              <a:gd name="T3" fmla="*/ 0 h 1873250"/>
              <a:gd name="T4" fmla="*/ 0 w 2711450"/>
              <a:gd name="T5" fmla="*/ 1873250 h 1873250"/>
              <a:gd name="T6" fmla="*/ 2711450 w 2711450"/>
              <a:gd name="T7" fmla="*/ 1523 h 1873250"/>
              <a:gd name="T8" fmla="*/ 0 60000 65536"/>
              <a:gd name="T9" fmla="*/ 0 60000 65536"/>
              <a:gd name="T10" fmla="*/ 0 60000 65536"/>
              <a:gd name="T11" fmla="*/ 0 60000 65536"/>
              <a:gd name="T12" fmla="*/ 0 w 2711450"/>
              <a:gd name="T13" fmla="*/ 0 h 1873250"/>
              <a:gd name="T14" fmla="*/ 2711450 w 2711450"/>
              <a:gd name="T15" fmla="*/ 1873250 h 1873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" name="Freeform 3"/>
          <p:cNvSpPr>
            <a:spLocks noChangeArrowheads="1"/>
          </p:cNvSpPr>
          <p:nvPr/>
        </p:nvSpPr>
        <p:spPr bwMode="auto">
          <a:xfrm>
            <a:off x="2498725" y="0"/>
            <a:ext cx="6105525" cy="6858000"/>
          </a:xfrm>
          <a:custGeom>
            <a:avLst/>
            <a:gdLst>
              <a:gd name="T0" fmla="*/ 5818121 w 6105525"/>
              <a:gd name="T1" fmla="*/ 0 h 6858000"/>
              <a:gd name="T2" fmla="*/ 3368674 w 6105525"/>
              <a:gd name="T3" fmla="*/ 0 h 6858000"/>
              <a:gd name="T4" fmla="*/ 0 w 6105525"/>
              <a:gd name="T5" fmla="*/ 2109088 h 6858000"/>
              <a:gd name="T6" fmla="*/ 0 w 6105525"/>
              <a:gd name="T7" fmla="*/ 3071494 h 6858000"/>
              <a:gd name="T8" fmla="*/ 1928876 w 6105525"/>
              <a:gd name="T9" fmla="*/ 6858000 h 6858000"/>
              <a:gd name="T10" fmla="*/ 3081272 w 6105525"/>
              <a:gd name="T11" fmla="*/ 6858000 h 6858000"/>
              <a:gd name="T12" fmla="*/ 114300 w 6105525"/>
              <a:gd name="T13" fmla="*/ 2956432 h 6858000"/>
              <a:gd name="T14" fmla="*/ 114300 w 6105525"/>
              <a:gd name="T15" fmla="*/ 2143760 h 6858000"/>
              <a:gd name="T16" fmla="*/ 6105525 w 6105525"/>
              <a:gd name="T17" fmla="*/ 0 h 6858000"/>
              <a:gd name="T18" fmla="*/ 3368674 w 6105525"/>
              <a:gd name="T19" fmla="*/ 0 h 6858000"/>
              <a:gd name="T20" fmla="*/ 5818121 w 6105525"/>
              <a:gd name="T21" fmla="*/ 0 h 6858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05525"/>
              <a:gd name="T34" fmla="*/ 0 h 6858000"/>
              <a:gd name="T35" fmla="*/ 6105525 w 6105525"/>
              <a:gd name="T36" fmla="*/ 6858000 h 6858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5" name="Freeform 3"/>
          <p:cNvSpPr>
            <a:spLocks noChangeArrowheads="1"/>
          </p:cNvSpPr>
          <p:nvPr/>
        </p:nvSpPr>
        <p:spPr bwMode="auto">
          <a:xfrm>
            <a:off x="0" y="185738"/>
            <a:ext cx="2236788" cy="5984875"/>
          </a:xfrm>
          <a:custGeom>
            <a:avLst/>
            <a:gdLst>
              <a:gd name="T0" fmla="*/ 0 w 2236851"/>
              <a:gd name="T1" fmla="*/ 0 h 5984811"/>
              <a:gd name="T2" fmla="*/ 2236473 w 2236851"/>
              <a:gd name="T3" fmla="*/ 1900295 h 5984811"/>
              <a:gd name="T4" fmla="*/ 2236473 w 2236851"/>
              <a:gd name="T5" fmla="*/ 2955989 h 5984811"/>
              <a:gd name="T6" fmla="*/ 0 w 2236851"/>
              <a:gd name="T7" fmla="*/ 5985195 h 5984811"/>
              <a:gd name="T8" fmla="*/ 0 w 2236851"/>
              <a:gd name="T9" fmla="*/ 5194638 h 5984811"/>
              <a:gd name="T10" fmla="*/ 2174763 w 2236851"/>
              <a:gd name="T11" fmla="*/ 2859209 h 5984811"/>
              <a:gd name="T12" fmla="*/ 2174763 w 2236851"/>
              <a:gd name="T13" fmla="*/ 2019432 h 5984811"/>
              <a:gd name="T14" fmla="*/ 9484 w 2236851"/>
              <a:gd name="T15" fmla="*/ 1527273 h 5984811"/>
              <a:gd name="T16" fmla="*/ 0 w 2236851"/>
              <a:gd name="T17" fmla="*/ 0 h 5984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36851"/>
              <a:gd name="T28" fmla="*/ 0 h 5984811"/>
              <a:gd name="T29" fmla="*/ 2236851 w 2236851"/>
              <a:gd name="T30" fmla="*/ 5984811 h 5984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6" name="Freeform 3"/>
          <p:cNvSpPr>
            <a:spLocks noChangeArrowheads="1"/>
          </p:cNvSpPr>
          <p:nvPr/>
        </p:nvSpPr>
        <p:spPr bwMode="auto">
          <a:xfrm>
            <a:off x="2586038" y="-1588"/>
            <a:ext cx="6557962" cy="6859588"/>
          </a:xfrm>
          <a:custGeom>
            <a:avLst/>
            <a:gdLst>
              <a:gd name="T0" fmla="*/ 6558282 w 6557898"/>
              <a:gd name="T1" fmla="*/ 0 h 6861175"/>
              <a:gd name="T2" fmla="*/ 6550282 w 6557898"/>
              <a:gd name="T3" fmla="*/ 778626 h 6861175"/>
              <a:gd name="T4" fmla="*/ 87254 w 6557898"/>
              <a:gd name="T5" fmla="*/ 2212955 h 6861175"/>
              <a:gd name="T6" fmla="*/ 87254 w 6557898"/>
              <a:gd name="T7" fmla="*/ 2920669 h 6861175"/>
              <a:gd name="T8" fmla="*/ 5010318 w 6557898"/>
              <a:gd name="T9" fmla="*/ 6853246 h 6861175"/>
              <a:gd name="T10" fmla="*/ 3281491 w 6557898"/>
              <a:gd name="T11" fmla="*/ 6853246 h 6861175"/>
              <a:gd name="T12" fmla="*/ 0 w 6557898"/>
              <a:gd name="T13" fmla="*/ 2966336 h 6861175"/>
              <a:gd name="T14" fmla="*/ 0 w 6557898"/>
              <a:gd name="T15" fmla="*/ 2135703 h 6861175"/>
              <a:gd name="T16" fmla="*/ 5739086 w 6557898"/>
              <a:gd name="T17" fmla="*/ 0 h 6861175"/>
              <a:gd name="T18" fmla="*/ 6558282 w 6557898"/>
              <a:gd name="T19" fmla="*/ 0 h 6861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7898"/>
              <a:gd name="T31" fmla="*/ 0 h 6861175"/>
              <a:gd name="T32" fmla="*/ 6557898 w 6557898"/>
              <a:gd name="T33" fmla="*/ 6861175 h 6861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Freeform 3"/>
          <p:cNvSpPr>
            <a:spLocks noChangeArrowheads="1"/>
          </p:cNvSpPr>
          <p:nvPr/>
        </p:nvSpPr>
        <p:spPr bwMode="auto">
          <a:xfrm>
            <a:off x="2771775" y="-11113"/>
            <a:ext cx="5761038" cy="2071688"/>
          </a:xfrm>
          <a:custGeom>
            <a:avLst/>
            <a:gdLst>
              <a:gd name="T0" fmla="*/ 0 w 5761101"/>
              <a:gd name="T1" fmla="*/ 2065352 h 2073275"/>
              <a:gd name="T2" fmla="*/ 4536774 w 5761101"/>
              <a:gd name="T3" fmla="*/ 0 h 2073275"/>
              <a:gd name="T4" fmla="*/ 5760721 w 5761101"/>
              <a:gd name="T5" fmla="*/ 0 h 2073275"/>
              <a:gd name="T6" fmla="*/ 0 w 5761101"/>
              <a:gd name="T7" fmla="*/ 2065352 h 2073275"/>
              <a:gd name="T8" fmla="*/ 0 60000 65536"/>
              <a:gd name="T9" fmla="*/ 0 60000 65536"/>
              <a:gd name="T10" fmla="*/ 0 60000 65536"/>
              <a:gd name="T11" fmla="*/ 0 60000 65536"/>
              <a:gd name="T12" fmla="*/ 0 w 5761101"/>
              <a:gd name="T13" fmla="*/ 0 h 2073275"/>
              <a:gd name="T14" fmla="*/ 5761101 w 5761101"/>
              <a:gd name="T15" fmla="*/ 2073275 h 2073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8" name="Freeform 3"/>
          <p:cNvSpPr>
            <a:spLocks noChangeArrowheads="1"/>
          </p:cNvSpPr>
          <p:nvPr/>
        </p:nvSpPr>
        <p:spPr bwMode="auto">
          <a:xfrm>
            <a:off x="0" y="1403350"/>
            <a:ext cx="2308225" cy="5265738"/>
          </a:xfrm>
          <a:custGeom>
            <a:avLst/>
            <a:gdLst>
              <a:gd name="T0" fmla="*/ 9485 w 2308225"/>
              <a:gd name="T1" fmla="*/ 0 h 5265737"/>
              <a:gd name="T2" fmla="*/ 9485 w 2308225"/>
              <a:gd name="T3" fmla="*/ 1020698 h 5265737"/>
              <a:gd name="T4" fmla="*/ 2229231 w 2308225"/>
              <a:gd name="T5" fmla="*/ 895350 h 5265737"/>
              <a:gd name="T6" fmla="*/ 2229231 w 2308225"/>
              <a:gd name="T7" fmla="*/ 1665225 h 5265737"/>
              <a:gd name="T8" fmla="*/ 0 w 2308225"/>
              <a:gd name="T9" fmla="*/ 4527553 h 5265737"/>
              <a:gd name="T10" fmla="*/ 0 w 2308225"/>
              <a:gd name="T11" fmla="*/ 5265741 h 5265737"/>
              <a:gd name="T12" fmla="*/ 2308225 w 2308225"/>
              <a:gd name="T13" fmla="*/ 1685927 h 5265737"/>
              <a:gd name="T14" fmla="*/ 2308225 w 2308225"/>
              <a:gd name="T15" fmla="*/ 801623 h 5265737"/>
              <a:gd name="T16" fmla="*/ 9485 w 2308225"/>
              <a:gd name="T17" fmla="*/ 0 h 52657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08225"/>
              <a:gd name="T28" fmla="*/ 0 h 5265737"/>
              <a:gd name="T29" fmla="*/ 2308225 w 2308225"/>
              <a:gd name="T30" fmla="*/ 5265737 h 52657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9" name="Freeform 3"/>
          <p:cNvSpPr>
            <a:spLocks noChangeArrowheads="1"/>
          </p:cNvSpPr>
          <p:nvPr/>
        </p:nvSpPr>
        <p:spPr bwMode="auto">
          <a:xfrm>
            <a:off x="296863" y="690563"/>
            <a:ext cx="8515350" cy="5461000"/>
          </a:xfrm>
          <a:custGeom>
            <a:avLst/>
            <a:gdLst>
              <a:gd name="T0" fmla="*/ 6350 w 8515350"/>
              <a:gd name="T1" fmla="*/ 5454648 h 5461000"/>
              <a:gd name="T2" fmla="*/ 8509006 w 8515350"/>
              <a:gd name="T3" fmla="*/ 5454648 h 5461000"/>
              <a:gd name="T4" fmla="*/ 8509006 w 8515350"/>
              <a:gd name="T5" fmla="*/ 6350 h 5461000"/>
              <a:gd name="T6" fmla="*/ 6350 w 8515350"/>
              <a:gd name="T7" fmla="*/ 6350 h 5461000"/>
              <a:gd name="T8" fmla="*/ 6350 w 8515350"/>
              <a:gd name="T9" fmla="*/ 5454648 h 546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50"/>
              <a:gd name="T16" fmla="*/ 0 h 5461000"/>
              <a:gd name="T17" fmla="*/ 8515350 w 8515350"/>
              <a:gd name="T18" fmla="*/ 5461000 h 546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2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63" name="TextBox 1"/>
          <p:cNvSpPr txBox="1">
            <a:spLocks noChangeArrowheads="1"/>
          </p:cNvSpPr>
          <p:nvPr/>
        </p:nvSpPr>
        <p:spPr bwMode="auto">
          <a:xfrm>
            <a:off x="3124200" y="2055813"/>
            <a:ext cx="6351588" cy="16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图论专题   </a:t>
            </a:r>
            <a:r>
              <a:rPr lang="en-US" altLang="zh-CN" sz="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DEF+N</a:t>
            </a:r>
            <a:endParaRPr lang="en-US" altLang="zh-CN" sz="5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4" name="TextBox 1"/>
          <p:cNvSpPr txBox="1">
            <a:spLocks noChangeArrowheads="1"/>
          </p:cNvSpPr>
          <p:nvPr/>
        </p:nvSpPr>
        <p:spPr bwMode="auto">
          <a:xfrm>
            <a:off x="5524500" y="4106863"/>
            <a:ext cx="34559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张逸伟</a:t>
            </a:r>
            <a:endParaRPr lang="en-US" altLang="zh-CN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计算机科学与工程学院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065" name="Picture 6" descr="https://timgsa.baidu.com/timg?image&amp;quality=80&amp;size=b9999_10000&amp;sec=1526746996203&amp;di=09e826cc07dc97e5a92898d0066153f7&amp;imgtype=0&amp;src=http%3A%2F%2Fpic.baike.soso.com%2Fp%2F20140414%2Fbki-20140414181111-1332610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3429000"/>
            <a:ext cx="2552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8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9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1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2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4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7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12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2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283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7447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E.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北极的猴子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4" name="内容占位符 2"/>
          <p:cNvSpPr txBox="1">
            <a:spLocks/>
          </p:cNvSpPr>
          <p:nvPr/>
        </p:nvSpPr>
        <p:spPr bwMode="auto">
          <a:xfrm>
            <a:off x="395288" y="1341438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给定一个带权无向图，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要求删去其中至多两条边，使得节点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之间不</a:t>
            </a:r>
            <a:r>
              <a:rPr lang="zh-CN" altLang="en-US" sz="2800" dirty="0" smtClean="0"/>
              <a:t>连通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若有多种方案，选择边权值和最小的</a:t>
            </a:r>
            <a:r>
              <a:rPr lang="zh-CN" altLang="en-US" sz="2800" dirty="0" smtClean="0"/>
              <a:t>方案；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若还是相同，选择字典序最小的方案。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点数</a:t>
            </a:r>
            <a:r>
              <a:rPr lang="en-US" altLang="zh-CN" sz="2800" dirty="0"/>
              <a:t>n</a:t>
            </a:r>
            <a:r>
              <a:rPr lang="zh-CN" altLang="en-US" sz="2800" dirty="0"/>
              <a:t>和边数</a:t>
            </a:r>
            <a:r>
              <a:rPr lang="en-US" altLang="zh-CN" sz="2800" dirty="0"/>
              <a:t>m</a:t>
            </a:r>
            <a:r>
              <a:rPr lang="zh-CN" altLang="en-US" sz="2800" dirty="0"/>
              <a:t>均在</a:t>
            </a:r>
            <a:r>
              <a:rPr lang="en-US" altLang="zh-CN" sz="2800" dirty="0"/>
              <a:t>5000</a:t>
            </a:r>
            <a:r>
              <a:rPr lang="zh-CN" altLang="en-US" sz="2800" dirty="0"/>
              <a:t>以内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1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2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3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4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5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6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7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8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0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1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3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6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307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36941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>
                <a:latin typeface="Arial" charset="0"/>
              </a:rPr>
              <a:t>无向图的桥与割顶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2" name="内容占位符 2"/>
          <p:cNvSpPr txBox="1">
            <a:spLocks/>
          </p:cNvSpPr>
          <p:nvPr/>
        </p:nvSpPr>
        <p:spPr bwMode="auto">
          <a:xfrm>
            <a:off x="395288" y="1092994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latinLnBrk="1">
              <a:buFont typeface="Arial" charset="0"/>
              <a:buNone/>
              <a:defRPr/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:</a:t>
            </a:r>
          </a:p>
          <a:p>
            <a:pPr>
              <a:defRPr/>
            </a:pPr>
            <a:r>
              <a:rPr lang="zh-CN" altLang="en-US" sz="2800" dirty="0" smtClean="0"/>
              <a:t> </a:t>
            </a:r>
            <a:r>
              <a:rPr lang="en-US" altLang="zh-CN" sz="2800" dirty="0" smtClean="0"/>
              <a:t>1.</a:t>
            </a:r>
            <a:r>
              <a:rPr lang="zh-CN" altLang="en-US" sz="2800" dirty="0" smtClean="0"/>
              <a:t>桥：无向连通图中，如果删除某边后，图变成不连通，则称该边为桥。</a:t>
            </a:r>
          </a:p>
          <a:p>
            <a:pPr>
              <a:defRPr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割顶：无向连通图中，如果删除某点后，图变成不连通，则称该点为割顶。</a:t>
            </a:r>
            <a:endParaRPr lang="en-US" altLang="zh-CN" sz="2800" dirty="0" smtClean="0"/>
          </a:p>
          <a:p>
            <a:pPr>
              <a:defRPr/>
            </a:pPr>
            <a:endParaRPr lang="zh-CN" altLang="en-US" sz="2800" dirty="0" smtClean="0"/>
          </a:p>
        </p:txBody>
      </p:sp>
      <p:sp>
        <p:nvSpPr>
          <p:cNvPr id="2" name="AutoShape 2" descr="https://ss1.bdstatic.com/70cFvXSh_Q1YnxGkpoWK1HF6hhy/it/u=893010236,259431649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ss1.bdstatic.com/70cFvXSh_Q1YnxGkpoWK1HF6hhy/it/u=893010236,2594316497&amp;fm=27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9" y="3581396"/>
            <a:ext cx="5568904" cy="2937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33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36941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>
                <a:latin typeface="Arial" charset="0"/>
              </a:rPr>
              <a:t>无向图的桥与割顶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6" name="内容占位符 2"/>
          <p:cNvSpPr txBox="1">
            <a:spLocks/>
          </p:cNvSpPr>
          <p:nvPr/>
        </p:nvSpPr>
        <p:spPr bwMode="auto">
          <a:xfrm>
            <a:off x="340449" y="1088230"/>
            <a:ext cx="8489226" cy="551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latinLnBrk="1">
              <a:buNone/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算法中为每个节点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维护了以下几个变量：</a:t>
            </a:r>
            <a:br>
              <a:rPr lang="zh-CN" altLang="en-US" sz="2400" dirty="0"/>
            </a:br>
            <a:r>
              <a:rPr lang="en-US" altLang="zh-CN" sz="2400" b="1" dirty="0"/>
              <a:t>DFN[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dirty="0"/>
              <a:t>：深度优先搜索遍历时节点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被搜索的次序。</a:t>
            </a:r>
            <a:br>
              <a:rPr lang="zh-CN" altLang="en-US" sz="2400" dirty="0"/>
            </a:br>
            <a:r>
              <a:rPr lang="en-US" altLang="zh-CN" sz="2400" b="1" dirty="0"/>
              <a:t>low[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dirty="0"/>
              <a:t>：节点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能够回溯到的最早位于栈中的节点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latinLnBrk="1">
              <a:buNone/>
              <a:defRPr/>
            </a:pPr>
            <a:endParaRPr lang="en-US" altLang="zh-CN" sz="2400" dirty="0" smtClean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结点</a:t>
            </a:r>
            <a:r>
              <a:rPr lang="en-US" altLang="zh-CN" sz="2400" dirty="0"/>
              <a:t>u</a:t>
            </a:r>
            <a:r>
              <a:rPr lang="zh-CN" altLang="en-US" sz="2400" dirty="0"/>
              <a:t>的子结点</a:t>
            </a:r>
            <a:r>
              <a:rPr lang="en-US" altLang="zh-CN" sz="2400" dirty="0"/>
              <a:t>v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后代</a:t>
            </a:r>
            <a:endParaRPr lang="en-US" altLang="zh-CN" sz="2400" dirty="0" smtClean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反向边只能连回</a:t>
            </a:r>
            <a:r>
              <a:rPr lang="en-US" altLang="zh-CN" sz="2400" dirty="0"/>
              <a:t>v</a:t>
            </a:r>
            <a:r>
              <a:rPr lang="zh-CN" altLang="en-US" sz="2400" dirty="0" smtClean="0"/>
              <a:t>，那么</a:t>
            </a:r>
            <a:endParaRPr lang="en-US" altLang="zh-CN" sz="2400" dirty="0" smtClean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删除</a:t>
            </a:r>
            <a:r>
              <a:rPr lang="zh-CN" altLang="en-US" sz="2400" dirty="0"/>
              <a:t>这条边</a:t>
            </a:r>
            <a:r>
              <a:rPr lang="en-US" altLang="zh-CN" sz="2400" dirty="0"/>
              <a:t>(u, v)</a:t>
            </a:r>
            <a:r>
              <a:rPr lang="zh-CN" altLang="en-US" sz="2400" dirty="0"/>
              <a:t>就可以</a:t>
            </a:r>
            <a:r>
              <a:rPr lang="zh-CN" altLang="en-US" sz="2400" dirty="0" smtClean="0"/>
              <a:t>使得</a:t>
            </a:r>
            <a:endParaRPr lang="en-US" altLang="zh-CN" sz="2400" dirty="0" smtClean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非连通了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用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算法里面的时间</a:t>
            </a:r>
            <a:r>
              <a:rPr lang="zh-CN" altLang="en-US" sz="2400" dirty="0" smtClean="0"/>
              <a:t>戳</a:t>
            </a:r>
            <a:endParaRPr lang="en-US" altLang="zh-CN" sz="2400" dirty="0" smtClean="0"/>
          </a:p>
          <a:p>
            <a:pPr marL="0" indent="0" latinLnBrk="1">
              <a:buNone/>
              <a:defRPr/>
            </a:pPr>
            <a:r>
              <a:rPr lang="zh-CN" altLang="en-US" sz="2400" dirty="0" smtClean="0"/>
              <a:t>表示</a:t>
            </a:r>
            <a:r>
              <a:rPr lang="zh-CN" altLang="en-US" sz="2400" dirty="0"/>
              <a:t>这个条件，</a:t>
            </a:r>
            <a:r>
              <a:rPr lang="zh-CN" altLang="en-US" sz="2400" dirty="0" smtClean="0"/>
              <a:t>就是</a:t>
            </a:r>
            <a:endParaRPr lang="en-US" altLang="zh-CN" sz="2400" dirty="0" smtClean="0"/>
          </a:p>
          <a:p>
            <a:pPr marL="0" indent="0" latinLnBrk="1">
              <a:lnSpc>
                <a:spcPct val="150000"/>
              </a:lnSpc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low[v</a:t>
            </a:r>
            <a:r>
              <a:rPr lang="en-US" altLang="zh-CN" sz="2800" dirty="0">
                <a:solidFill>
                  <a:srgbClr val="FF0000"/>
                </a:solidFill>
              </a:rPr>
              <a:t>]&gt;</a:t>
            </a:r>
            <a:r>
              <a:rPr lang="en-US" altLang="zh-CN" sz="2800" dirty="0" err="1">
                <a:solidFill>
                  <a:srgbClr val="FF0000"/>
                </a:solidFill>
              </a:rPr>
              <a:t>dfn</a:t>
            </a:r>
            <a:r>
              <a:rPr lang="en-US" altLang="zh-CN" sz="2800" dirty="0">
                <a:solidFill>
                  <a:srgbClr val="FF0000"/>
                </a:solidFill>
              </a:rPr>
              <a:t>[u]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00" y="2414473"/>
            <a:ext cx="4620800" cy="4189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33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36941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>
                <a:latin typeface="Arial" charset="0"/>
              </a:rPr>
              <a:t>无向图的桥与割顶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6" name="内容占位符 2"/>
              <p:cNvSpPr txBox="1">
                <a:spLocks/>
              </p:cNvSpPr>
              <p:nvPr/>
            </p:nvSpPr>
            <p:spPr bwMode="auto">
              <a:xfrm>
                <a:off x="340449" y="1088230"/>
                <a:ext cx="8489226" cy="5515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indent="0" latinLnBrk="1">
                  <a:buNone/>
                  <a:defRPr/>
                </a:pPr>
                <a:r>
                  <a:rPr lang="zh-CN" altLang="en-US" sz="2800" dirty="0" smtClean="0"/>
                  <a:t>若只删一条边，删去的边满足两个必要条件</a:t>
                </a:r>
                <a:endParaRPr lang="en-US" altLang="zh-CN" sz="2800" dirty="0" smtClean="0"/>
              </a:p>
              <a:p>
                <a:pPr latinLnBrk="1"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一定在起点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到终点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的一条路径上</a:t>
                </a:r>
                <a:endParaRPr lang="en-US" altLang="zh-CN" sz="2800" dirty="0" smtClean="0"/>
              </a:p>
              <a:p>
                <a:pPr latinLnBrk="1">
                  <a:defRPr/>
                </a:pPr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一定是原图当中的桥</a:t>
                </a:r>
                <a:endParaRPr lang="en-US" altLang="zh-CN" sz="2800" dirty="0" smtClean="0"/>
              </a:p>
              <a:p>
                <a:pPr latinLnBrk="1">
                  <a:defRPr/>
                </a:pPr>
                <a:endParaRPr lang="en-US" altLang="zh-CN" sz="2800" dirty="0"/>
              </a:p>
              <a:p>
                <a:pPr marL="0" indent="0" latinLnBrk="1">
                  <a:buNone/>
                  <a:defRPr/>
                </a:pPr>
                <a:r>
                  <a:rPr lang="zh-CN" altLang="en-US" sz="2800" dirty="0"/>
                  <a:t>最多只能取两条边，能否考虑</a:t>
                </a:r>
                <a:r>
                  <a:rPr lang="en-US" altLang="zh-CN" sz="28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latin typeface="Cambria Math"/>
                      </a:rPr>
                      <m:t>算法？</m:t>
                    </m:r>
                  </m:oMath>
                </a14:m>
                <a:endParaRPr lang="zh-CN" altLang="en-US" sz="2800" dirty="0" smtClean="0"/>
              </a:p>
            </p:txBody>
          </p:sp>
        </mc:Choice>
        <mc:Fallback xmlns="">
          <p:sp>
            <p:nvSpPr>
              <p:cNvPr id="923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449" y="1088230"/>
                <a:ext cx="8489226" cy="5515769"/>
              </a:xfrm>
              <a:prstGeom prst="rect">
                <a:avLst/>
              </a:prstGeom>
              <a:blipFill rotWithShape="1">
                <a:blip r:embed="rId7"/>
                <a:stretch>
                  <a:fillRect l="-1509" t="-15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10" y="3777783"/>
            <a:ext cx="5568904" cy="29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53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37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7447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E.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北极的猴子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4" name="内容占位符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288" y="1341438"/>
            <a:ext cx="8229600" cy="4672012"/>
          </a:xfrm>
          <a:prstGeom prst="rect">
            <a:avLst/>
          </a:prstGeom>
          <a:blipFill rotWithShape="1">
            <a:blip r:embed="rId6"/>
            <a:stretch>
              <a:fillRect l="-1333" t="-182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648168"/>
            <a:ext cx="6400742" cy="13716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7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1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2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4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6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7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63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403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04" name="内容占位符 2"/>
          <p:cNvSpPr txBox="1">
            <a:spLocks/>
          </p:cNvSpPr>
          <p:nvPr/>
        </p:nvSpPr>
        <p:spPr bwMode="auto">
          <a:xfrm>
            <a:off x="395288" y="1341438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/>
              <a:t>一</a:t>
            </a:r>
            <a:r>
              <a:rPr lang="zh-CN" altLang="en-US" sz="2800" dirty="0"/>
              <a:t>维坐标轴上有</a:t>
            </a:r>
            <a:r>
              <a:rPr lang="en-US" altLang="zh-CN" sz="2800" dirty="0"/>
              <a:t>n</a:t>
            </a:r>
            <a:r>
              <a:rPr lang="zh-CN" altLang="en-US" sz="2800" dirty="0"/>
              <a:t>条线段，要求用红蓝两种颜色对这些线段染色，使得对于坐标轴上任意一个点，经过它的红线和蓝线</a:t>
            </a:r>
            <a:r>
              <a:rPr lang="zh-CN" altLang="en-US" sz="2800" dirty="0" smtClean="0"/>
              <a:t>数量差的绝对值小于</a:t>
            </a:r>
            <a:r>
              <a:rPr lang="zh-CN" altLang="en-US" sz="2800" dirty="0"/>
              <a:t>等于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输出染色方案，若找不到则输出</a:t>
            </a:r>
            <a:r>
              <a:rPr lang="en-US" altLang="zh-CN" sz="2800" smtClean="0"/>
              <a:t>-1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线段的左右端点均算作在线段</a:t>
            </a:r>
            <a:r>
              <a:rPr lang="zh-CN" altLang="en-US" sz="2800" dirty="0" smtClean="0"/>
              <a:t>上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n&lt;=100000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341438"/>
            <a:ext cx="8361362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800" dirty="0" smtClean="0"/>
              <a:t>问题：数轴上有无限个点，不能一一验证。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800" dirty="0" smtClean="0"/>
              <a:t>观察发现，仅当一条线段结束或开始时，染色情况才可能有变化。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329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2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3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4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5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6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7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8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0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1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74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427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21902" y="1308922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/>
              <a:t>若将所有线段表示为</a:t>
            </a:r>
            <a:r>
              <a:rPr lang="en-US" altLang="zh-CN" sz="2400" dirty="0" smtClean="0"/>
              <a:t>[L,R],</a:t>
            </a:r>
            <a:r>
              <a:rPr lang="zh-CN" altLang="en-US" sz="2400" dirty="0" smtClean="0"/>
              <a:t>则将它们全部延伸至</a:t>
            </a:r>
            <a:r>
              <a:rPr lang="en-US" altLang="zh-CN" sz="2400" dirty="0" smtClean="0"/>
              <a:t>[L,R+1)</a:t>
            </a:r>
            <a:r>
              <a:rPr lang="zh-CN" altLang="en-US" sz="2400" dirty="0" smtClean="0"/>
              <a:t>，就无需单独考虑整点。</a:t>
            </a:r>
            <a:endParaRPr lang="en-US" altLang="zh-CN" sz="2400" dirty="0" smtClean="0"/>
          </a:p>
        </p:txBody>
      </p:sp>
      <p:cxnSp>
        <p:nvCxnSpPr>
          <p:cNvPr id="48" name="直接连接符 28"/>
          <p:cNvCxnSpPr>
            <a:cxnSpLocks noChangeShapeType="1"/>
          </p:cNvCxnSpPr>
          <p:nvPr/>
        </p:nvCxnSpPr>
        <p:spPr bwMode="auto">
          <a:xfrm>
            <a:off x="3140413" y="4584732"/>
            <a:ext cx="0" cy="152337"/>
          </a:xfrm>
          <a:prstGeom prst="line">
            <a:avLst/>
          </a:prstGeom>
          <a:noFill/>
          <a:ln w="571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648526" y="3349889"/>
            <a:ext cx="3352814" cy="897079"/>
            <a:chOff x="648526" y="3349889"/>
            <a:chExt cx="3352814" cy="897079"/>
          </a:xfrm>
        </p:grpSpPr>
        <p:grpSp>
          <p:nvGrpSpPr>
            <p:cNvPr id="5" name="组合 4"/>
            <p:cNvGrpSpPr/>
            <p:nvPr/>
          </p:nvGrpSpPr>
          <p:grpSpPr>
            <a:xfrm>
              <a:off x="984794" y="3349889"/>
              <a:ext cx="2133600" cy="609492"/>
              <a:chOff x="2041985" y="3505231"/>
              <a:chExt cx="2133600" cy="609492"/>
            </a:xfrm>
          </p:grpSpPr>
          <p:grpSp>
            <p:nvGrpSpPr>
              <p:cNvPr id="17429" name="组合 6"/>
              <p:cNvGrpSpPr>
                <a:grpSpLocks/>
              </p:cNvGrpSpPr>
              <p:nvPr/>
            </p:nvGrpSpPr>
            <p:grpSpPr bwMode="auto">
              <a:xfrm>
                <a:off x="3108785" y="3505231"/>
                <a:ext cx="1066800" cy="152400"/>
                <a:chOff x="1371656" y="3736975"/>
                <a:chExt cx="1066772" cy="152459"/>
              </a:xfrm>
            </p:grpSpPr>
            <p:cxnSp>
              <p:nvCxnSpPr>
                <p:cNvPr id="17430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1371656" y="3876726"/>
                  <a:ext cx="1066772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431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1371712" y="3736975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432" name="直接连接符 28"/>
                <p:cNvCxnSpPr>
                  <a:cxnSpLocks noChangeShapeType="1"/>
                </p:cNvCxnSpPr>
                <p:nvPr/>
              </p:nvCxnSpPr>
              <p:spPr bwMode="auto">
                <a:xfrm>
                  <a:off x="2438428" y="3737038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" name="组合 6"/>
              <p:cNvGrpSpPr>
                <a:grpSpLocks/>
              </p:cNvGrpSpPr>
              <p:nvPr/>
            </p:nvGrpSpPr>
            <p:grpSpPr bwMode="auto">
              <a:xfrm>
                <a:off x="2041985" y="3736984"/>
                <a:ext cx="1066800" cy="152400"/>
                <a:chOff x="1371656" y="3736975"/>
                <a:chExt cx="1066772" cy="152459"/>
              </a:xfrm>
            </p:grpSpPr>
            <p:cxnSp>
              <p:nvCxnSpPr>
                <p:cNvPr id="32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1371656" y="3876726"/>
                  <a:ext cx="1066772" cy="0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1371712" y="3736975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28"/>
                <p:cNvCxnSpPr>
                  <a:cxnSpLocks noChangeShapeType="1"/>
                </p:cNvCxnSpPr>
                <p:nvPr/>
              </p:nvCxnSpPr>
              <p:spPr bwMode="auto">
                <a:xfrm>
                  <a:off x="2438428" y="3737038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5" name="直接连接符 28"/>
              <p:cNvCxnSpPr>
                <a:cxnSpLocks noChangeShapeType="1"/>
              </p:cNvCxnSpPr>
              <p:nvPr/>
            </p:nvCxnSpPr>
            <p:spPr bwMode="auto">
              <a:xfrm>
                <a:off x="3107316" y="3962386"/>
                <a:ext cx="0" cy="152337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648526" y="3865978"/>
              <a:ext cx="3352814" cy="380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1               2               3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2930" y="4584669"/>
            <a:ext cx="4005268" cy="1302294"/>
            <a:chOff x="642930" y="4584669"/>
            <a:chExt cx="4005268" cy="1302294"/>
          </a:xfrm>
        </p:grpSpPr>
        <p:grpSp>
          <p:nvGrpSpPr>
            <p:cNvPr id="3" name="组合 2"/>
            <p:cNvGrpSpPr/>
            <p:nvPr/>
          </p:nvGrpSpPr>
          <p:grpSpPr>
            <a:xfrm>
              <a:off x="1006813" y="4584669"/>
              <a:ext cx="3211513" cy="914317"/>
              <a:chOff x="1006813" y="4584669"/>
              <a:chExt cx="3211513" cy="91431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006813" y="4952960"/>
                <a:ext cx="2144713" cy="153965"/>
                <a:chOff x="4948237" y="3738613"/>
                <a:chExt cx="2144713" cy="153965"/>
              </a:xfrm>
            </p:grpSpPr>
            <p:grpSp>
              <p:nvGrpSpPr>
                <p:cNvPr id="36" name="组合 6"/>
                <p:cNvGrpSpPr>
                  <a:grpSpLocks/>
                </p:cNvGrpSpPr>
                <p:nvPr/>
              </p:nvGrpSpPr>
              <p:grpSpPr bwMode="auto">
                <a:xfrm>
                  <a:off x="4948237" y="3738613"/>
                  <a:ext cx="1066800" cy="152400"/>
                  <a:chOff x="1371656" y="3736975"/>
                  <a:chExt cx="1066772" cy="152459"/>
                </a:xfrm>
              </p:grpSpPr>
              <p:cxnSp>
                <p:nvCxnSpPr>
                  <p:cNvPr id="37" name="直接连接符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656" y="3876726"/>
                    <a:ext cx="1066772" cy="0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8" name="直接连接符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712" y="3736975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" name="直接连接符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38428" y="3737038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0" name="组合 6"/>
                <p:cNvGrpSpPr>
                  <a:grpSpLocks/>
                </p:cNvGrpSpPr>
                <p:nvPr/>
              </p:nvGrpSpPr>
              <p:grpSpPr bwMode="auto">
                <a:xfrm>
                  <a:off x="6026150" y="3740241"/>
                  <a:ext cx="1066800" cy="152337"/>
                  <a:chOff x="1371656" y="3736975"/>
                  <a:chExt cx="1066772" cy="152396"/>
                </a:xfrm>
              </p:grpSpPr>
              <p:cxnSp>
                <p:nvCxnSpPr>
                  <p:cNvPr id="41" name="直接连接符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656" y="3876726"/>
                    <a:ext cx="1066772" cy="0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" name="直接连接符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712" y="3736975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2" name="组合 1"/>
              <p:cNvGrpSpPr/>
              <p:nvPr/>
            </p:nvGrpSpPr>
            <p:grpSpPr>
              <a:xfrm>
                <a:off x="2073613" y="4584669"/>
                <a:ext cx="2144713" cy="165040"/>
                <a:chOff x="2073613" y="4584669"/>
                <a:chExt cx="2144713" cy="165040"/>
              </a:xfrm>
            </p:grpSpPr>
            <p:cxnSp>
              <p:nvCxnSpPr>
                <p:cNvPr id="46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2073613" y="4724366"/>
                  <a:ext cx="1066800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2073669" y="4584669"/>
                  <a:ext cx="0" cy="152337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3151526" y="4737069"/>
                  <a:ext cx="1066800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3151582" y="4597372"/>
                  <a:ext cx="0" cy="152337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2" name="直接连接符 23"/>
              <p:cNvCxnSpPr>
                <a:cxnSpLocks noChangeShapeType="1"/>
              </p:cNvCxnSpPr>
              <p:nvPr/>
            </p:nvCxnSpPr>
            <p:spPr bwMode="auto">
              <a:xfrm>
                <a:off x="2084782" y="5486346"/>
                <a:ext cx="1066800" cy="0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直接连接符 27"/>
              <p:cNvCxnSpPr>
                <a:cxnSpLocks noChangeShapeType="1"/>
              </p:cNvCxnSpPr>
              <p:nvPr/>
            </p:nvCxnSpPr>
            <p:spPr bwMode="auto">
              <a:xfrm>
                <a:off x="2084838" y="5346649"/>
                <a:ext cx="0" cy="152337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6" name="TextBox 55"/>
            <p:cNvSpPr txBox="1"/>
            <p:nvPr/>
          </p:nvSpPr>
          <p:spPr>
            <a:xfrm>
              <a:off x="642930" y="5505973"/>
              <a:ext cx="4005268" cy="380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1               2               3               4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341438"/>
            <a:ext cx="8361362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dirty="0" smtClean="0"/>
              <a:t>将所有左边界和右边界</a:t>
            </a:r>
            <a:r>
              <a:rPr lang="en-US" altLang="zh-CN" sz="2800" dirty="0" smtClean="0"/>
              <a:t>+1</a:t>
            </a:r>
            <a:r>
              <a:rPr lang="zh-CN" altLang="en-US" sz="2800" dirty="0" smtClean="0"/>
              <a:t>位置的整点去重排序，形成集合</a:t>
            </a:r>
            <a:r>
              <a:rPr lang="en-US" altLang="zh-CN" sz="2800" dirty="0"/>
              <a:t> {x1, x2, ..., </a:t>
            </a:r>
            <a:r>
              <a:rPr lang="en-US" altLang="zh-CN" sz="2800" dirty="0" err="1"/>
              <a:t>xk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，则只需考虑区间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0, x1) [x1, x2) ... [xk-1, </a:t>
            </a:r>
            <a:r>
              <a:rPr lang="en-US" altLang="zh-CN" sz="2800" dirty="0" err="1"/>
              <a:t>xk</a:t>
            </a:r>
            <a:r>
              <a:rPr lang="en-US" altLang="zh-CN" sz="2800" dirty="0"/>
              <a:t>) [</a:t>
            </a:r>
            <a:r>
              <a:rPr lang="en-US" altLang="zh-CN" sz="2800" dirty="0" err="1"/>
              <a:t>xk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∞</a:t>
            </a:r>
            <a:r>
              <a:rPr lang="en-US" altLang="zh-CN" sz="2800" dirty="0" smtClean="0"/>
              <a:t>)</a:t>
            </a:r>
            <a:r>
              <a:rPr lang="en-US" altLang="zh-CN" sz="2800" dirty="0"/>
              <a:t> 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48526" y="3349889"/>
            <a:ext cx="3352814" cy="897079"/>
            <a:chOff x="648526" y="3349889"/>
            <a:chExt cx="3352814" cy="897079"/>
          </a:xfrm>
        </p:grpSpPr>
        <p:grpSp>
          <p:nvGrpSpPr>
            <p:cNvPr id="22" name="组合 21"/>
            <p:cNvGrpSpPr/>
            <p:nvPr/>
          </p:nvGrpSpPr>
          <p:grpSpPr>
            <a:xfrm>
              <a:off x="984794" y="3349889"/>
              <a:ext cx="2133600" cy="609492"/>
              <a:chOff x="2041985" y="3505231"/>
              <a:chExt cx="2133600" cy="609492"/>
            </a:xfrm>
          </p:grpSpPr>
          <p:grpSp>
            <p:nvGrpSpPr>
              <p:cNvPr id="24" name="组合 6"/>
              <p:cNvGrpSpPr>
                <a:grpSpLocks/>
              </p:cNvGrpSpPr>
              <p:nvPr/>
            </p:nvGrpSpPr>
            <p:grpSpPr bwMode="auto">
              <a:xfrm>
                <a:off x="3108785" y="3505231"/>
                <a:ext cx="1066800" cy="152400"/>
                <a:chOff x="1371656" y="3736975"/>
                <a:chExt cx="1066772" cy="152459"/>
              </a:xfrm>
            </p:grpSpPr>
            <p:cxnSp>
              <p:nvCxnSpPr>
                <p:cNvPr id="30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1371656" y="3876726"/>
                  <a:ext cx="1066772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1371712" y="3736975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28"/>
                <p:cNvCxnSpPr>
                  <a:cxnSpLocks noChangeShapeType="1"/>
                </p:cNvCxnSpPr>
                <p:nvPr/>
              </p:nvCxnSpPr>
              <p:spPr bwMode="auto">
                <a:xfrm>
                  <a:off x="2438428" y="3737038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组合 6"/>
              <p:cNvGrpSpPr>
                <a:grpSpLocks/>
              </p:cNvGrpSpPr>
              <p:nvPr/>
            </p:nvGrpSpPr>
            <p:grpSpPr bwMode="auto">
              <a:xfrm>
                <a:off x="2041985" y="3736984"/>
                <a:ext cx="1066800" cy="152400"/>
                <a:chOff x="1371656" y="3736975"/>
                <a:chExt cx="1066772" cy="152459"/>
              </a:xfrm>
            </p:grpSpPr>
            <p:cxnSp>
              <p:nvCxnSpPr>
                <p:cNvPr id="27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1371656" y="3876726"/>
                  <a:ext cx="1066772" cy="0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1371712" y="3736975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/>
                <p:cNvCxnSpPr>
                  <a:cxnSpLocks noChangeShapeType="1"/>
                </p:cNvCxnSpPr>
                <p:nvPr/>
              </p:nvCxnSpPr>
              <p:spPr bwMode="auto">
                <a:xfrm>
                  <a:off x="2438428" y="3737038"/>
                  <a:ext cx="0" cy="152396"/>
                </a:xfrm>
                <a:prstGeom prst="line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6" name="直接连接符 28"/>
              <p:cNvCxnSpPr>
                <a:cxnSpLocks noChangeShapeType="1"/>
              </p:cNvCxnSpPr>
              <p:nvPr/>
            </p:nvCxnSpPr>
            <p:spPr bwMode="auto">
              <a:xfrm>
                <a:off x="3107316" y="3962386"/>
                <a:ext cx="0" cy="152337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648526" y="3865978"/>
              <a:ext cx="3352814" cy="380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1               2               3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2930" y="4584669"/>
            <a:ext cx="4005268" cy="1302294"/>
            <a:chOff x="642930" y="4584669"/>
            <a:chExt cx="4005268" cy="1302294"/>
          </a:xfrm>
        </p:grpSpPr>
        <p:grpSp>
          <p:nvGrpSpPr>
            <p:cNvPr id="34" name="组合 33"/>
            <p:cNvGrpSpPr/>
            <p:nvPr/>
          </p:nvGrpSpPr>
          <p:grpSpPr>
            <a:xfrm>
              <a:off x="1006813" y="4584669"/>
              <a:ext cx="3211513" cy="914317"/>
              <a:chOff x="1006813" y="4584669"/>
              <a:chExt cx="3211513" cy="91431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006813" y="4952960"/>
                <a:ext cx="2144713" cy="153965"/>
                <a:chOff x="4948237" y="3738613"/>
                <a:chExt cx="2144713" cy="153965"/>
              </a:xfrm>
            </p:grpSpPr>
            <p:grpSp>
              <p:nvGrpSpPr>
                <p:cNvPr id="44" name="组合 6"/>
                <p:cNvGrpSpPr>
                  <a:grpSpLocks/>
                </p:cNvGrpSpPr>
                <p:nvPr/>
              </p:nvGrpSpPr>
              <p:grpSpPr bwMode="auto">
                <a:xfrm>
                  <a:off x="4948237" y="3738613"/>
                  <a:ext cx="1066800" cy="152400"/>
                  <a:chOff x="1371656" y="3736975"/>
                  <a:chExt cx="1066772" cy="152459"/>
                </a:xfrm>
              </p:grpSpPr>
              <p:cxnSp>
                <p:nvCxnSpPr>
                  <p:cNvPr id="48" name="直接连接符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656" y="3876726"/>
                    <a:ext cx="1066772" cy="0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" name="直接连接符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712" y="3736975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0" name="直接连接符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38428" y="3737038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5" name="组合 6"/>
                <p:cNvGrpSpPr>
                  <a:grpSpLocks/>
                </p:cNvGrpSpPr>
                <p:nvPr/>
              </p:nvGrpSpPr>
              <p:grpSpPr bwMode="auto">
                <a:xfrm>
                  <a:off x="6026150" y="3740241"/>
                  <a:ext cx="1066800" cy="152337"/>
                  <a:chOff x="1371656" y="3736975"/>
                  <a:chExt cx="1066772" cy="152396"/>
                </a:xfrm>
              </p:grpSpPr>
              <p:cxnSp>
                <p:nvCxnSpPr>
                  <p:cNvPr id="46" name="直接连接符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656" y="3876726"/>
                    <a:ext cx="1066772" cy="0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7" name="直接连接符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71712" y="3736975"/>
                    <a:ext cx="0" cy="152396"/>
                  </a:xfrm>
                  <a:prstGeom prst="line">
                    <a:avLst/>
                  </a:prstGeom>
                  <a:noFill/>
                  <a:ln w="57150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073613" y="4584669"/>
                <a:ext cx="2144713" cy="165040"/>
                <a:chOff x="2073613" y="4584669"/>
                <a:chExt cx="2144713" cy="165040"/>
              </a:xfrm>
            </p:grpSpPr>
            <p:cxnSp>
              <p:nvCxnSpPr>
                <p:cNvPr id="40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2073613" y="4724366"/>
                  <a:ext cx="1066800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2073669" y="4584669"/>
                  <a:ext cx="0" cy="152337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接连接符 23"/>
                <p:cNvCxnSpPr>
                  <a:cxnSpLocks noChangeShapeType="1"/>
                </p:cNvCxnSpPr>
                <p:nvPr/>
              </p:nvCxnSpPr>
              <p:spPr bwMode="auto">
                <a:xfrm>
                  <a:off x="3151526" y="4737069"/>
                  <a:ext cx="1066800" cy="0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27"/>
                <p:cNvCxnSpPr>
                  <a:cxnSpLocks noChangeShapeType="1"/>
                </p:cNvCxnSpPr>
                <p:nvPr/>
              </p:nvCxnSpPr>
              <p:spPr bwMode="auto">
                <a:xfrm>
                  <a:off x="3151582" y="4597372"/>
                  <a:ext cx="0" cy="152337"/>
                </a:xfrm>
                <a:prstGeom prst="line">
                  <a:avLst/>
                </a:prstGeom>
                <a:noFill/>
                <a:ln w="571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8" name="直接连接符 23"/>
              <p:cNvCxnSpPr>
                <a:cxnSpLocks noChangeShapeType="1"/>
              </p:cNvCxnSpPr>
              <p:nvPr/>
            </p:nvCxnSpPr>
            <p:spPr bwMode="auto">
              <a:xfrm>
                <a:off x="2084782" y="5486346"/>
                <a:ext cx="1066800" cy="0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27"/>
              <p:cNvCxnSpPr>
                <a:cxnSpLocks noChangeShapeType="1"/>
              </p:cNvCxnSpPr>
              <p:nvPr/>
            </p:nvCxnSpPr>
            <p:spPr bwMode="auto">
              <a:xfrm>
                <a:off x="2084838" y="5346649"/>
                <a:ext cx="0" cy="152337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642930" y="5505973"/>
              <a:ext cx="4005268" cy="380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1               2               3               4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502946" y="1055688"/>
            <a:ext cx="8504529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0, x1) [x1, x2) ... [xk-1, </a:t>
            </a:r>
            <a:r>
              <a:rPr lang="en-US" altLang="zh-CN" sz="2400" dirty="0" err="1"/>
              <a:t>xk</a:t>
            </a:r>
            <a:r>
              <a:rPr lang="en-US" altLang="zh-CN" sz="2400" dirty="0"/>
              <a:t>) [</a:t>
            </a:r>
            <a:r>
              <a:rPr lang="en-US" altLang="zh-CN" sz="2400" dirty="0" err="1"/>
              <a:t>xk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∞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 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400" dirty="0" smtClean="0"/>
              <a:t>     X1        X2     ...       </a:t>
            </a:r>
            <a:r>
              <a:rPr lang="en-US" altLang="zh-CN" sz="2400" dirty="0" err="1" smtClean="0"/>
              <a:t>Xk</a:t>
            </a:r>
            <a:r>
              <a:rPr lang="en-US" altLang="zh-CN" sz="2400" dirty="0" smtClean="0"/>
              <a:t>         Xk+1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若将一个区间涂色，则所有包含这个区间的线段都要被涂色。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把这些区间看做图的节点，把线段看做图的边。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例如：对于一条包含</a:t>
            </a:r>
            <a:r>
              <a:rPr lang="zh-CN" altLang="en-US" sz="2400" dirty="0"/>
              <a:t>区间</a:t>
            </a:r>
            <a:r>
              <a:rPr lang="en-US" altLang="zh-CN" sz="2400" dirty="0" smtClean="0"/>
              <a:t>{Xi</a:t>
            </a:r>
            <a:r>
              <a:rPr lang="en-US" altLang="zh-CN" sz="2400" dirty="0"/>
              <a:t>, Xi+1, ..., Xj-1, </a:t>
            </a:r>
            <a:r>
              <a:rPr lang="en-US" altLang="zh-CN" sz="2400" dirty="0" err="1"/>
              <a:t>Xj</a:t>
            </a:r>
            <a:r>
              <a:rPr lang="en-US" altLang="zh-CN" sz="2400" dirty="0"/>
              <a:t>} </a:t>
            </a:r>
            <a:r>
              <a:rPr lang="zh-CN" altLang="en-US" sz="2400" dirty="0" smtClean="0"/>
              <a:t>的线段，可以视为点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连向点</a:t>
            </a:r>
            <a:r>
              <a:rPr lang="en-US" altLang="zh-CN" sz="2400" dirty="0" smtClean="0"/>
              <a:t>j+1</a:t>
            </a:r>
            <a:r>
              <a:rPr lang="zh-CN" altLang="en-US" sz="2400" dirty="0" smtClean="0"/>
              <a:t>的一条无向边。这样，就组成了多个连通图。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对于每个连通图，我们需要把这些边按相同的方法涂色，就能解决问题。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99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778005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 dirty="0">
                <a:latin typeface="Arial" charset="0"/>
              </a:rPr>
              <a:t>N</a:t>
            </a:r>
            <a:r>
              <a:rPr lang="en-US" altLang="zh-CN" sz="3600" b="1" dirty="0" smtClean="0">
                <a:latin typeface="Arial" charset="0"/>
              </a:rPr>
              <a:t>.</a:t>
            </a:r>
            <a:r>
              <a:rPr lang="zh-CN" altLang="en-US" sz="3600" b="1" dirty="0">
                <a:solidFill>
                  <a:srgbClr val="003366"/>
                </a:solidFill>
                <a:latin typeface="Arial" charset="0"/>
              </a:rPr>
              <a:t>命运石之门</a:t>
            </a:r>
            <a:endParaRPr lang="en-US" altLang="zh-CN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0" name="内容占位符 2"/>
          <p:cNvSpPr txBox="1">
            <a:spLocks/>
          </p:cNvSpPr>
          <p:nvPr/>
        </p:nvSpPr>
        <p:spPr bwMode="auto">
          <a:xfrm>
            <a:off x="395287" y="1341438"/>
            <a:ext cx="8434387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给定数字</a:t>
            </a:r>
            <a:r>
              <a:rPr lang="en-US" altLang="zh-CN" sz="2800" dirty="0" err="1" smtClean="0"/>
              <a:t>n,m</a:t>
            </a:r>
            <a:r>
              <a:rPr lang="en-US" altLang="zh-CN" sz="2800" dirty="0" smtClean="0"/>
              <a:t>,(</a:t>
            </a:r>
            <a:r>
              <a:rPr lang="en-US" altLang="zh-CN" sz="2800" dirty="0"/>
              <a:t>1≤n,m≤500000</a:t>
            </a:r>
            <a:r>
              <a:rPr lang="en-US" altLang="zh-CN" sz="2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n*2</a:t>
            </a:r>
            <a:r>
              <a:rPr lang="zh-CN" altLang="en-US" sz="2800" dirty="0" smtClean="0"/>
              <a:t>的花费为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n-3</a:t>
            </a:r>
            <a:r>
              <a:rPr lang="zh-CN" altLang="en-US" sz="2800" dirty="0" smtClean="0"/>
              <a:t>的花费为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，要求过程当中所有数字都在</a:t>
            </a:r>
            <a:r>
              <a:rPr lang="en-US" altLang="zh-CN" sz="2800" dirty="0" smtClean="0"/>
              <a:t>[1,500000]</a:t>
            </a:r>
            <a:r>
              <a:rPr lang="zh-CN" altLang="en-US" sz="2800" dirty="0" smtClean="0"/>
              <a:t>区间内。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求将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的最少花费。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099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341438"/>
            <a:ext cx="8558212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假设：连通图当中，所有节点的度数都为偶数。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那么，图中所有边组成的一条路径构成了一条欧拉回路。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/>
              <a:t>给定一</a:t>
            </a:r>
            <a:r>
              <a:rPr lang="zh-CN" altLang="en-US" sz="2400" dirty="0" smtClean="0"/>
              <a:t>个图</a:t>
            </a:r>
            <a:r>
              <a:rPr lang="en-US" altLang="zh-CN" sz="2400" dirty="0"/>
              <a:t>G,</a:t>
            </a:r>
            <a:r>
              <a:rPr lang="zh-CN" altLang="en-US" sz="2400" dirty="0"/>
              <a:t>一条路径经过图</a:t>
            </a:r>
            <a:r>
              <a:rPr lang="en-US" altLang="zh-CN" sz="2400" dirty="0"/>
              <a:t>G</a:t>
            </a:r>
            <a:r>
              <a:rPr lang="zh-CN" altLang="en-US" sz="2400" dirty="0"/>
              <a:t>的每一条边</a:t>
            </a:r>
            <a:r>
              <a:rPr lang="en-US" altLang="zh-CN" sz="2400" dirty="0"/>
              <a:t>,</a:t>
            </a:r>
            <a:r>
              <a:rPr lang="zh-CN" altLang="en-US" sz="2400" dirty="0"/>
              <a:t>且仅经过一次</a:t>
            </a:r>
            <a:r>
              <a:rPr lang="en-US" altLang="zh-CN" sz="2400" dirty="0"/>
              <a:t>,</a:t>
            </a:r>
            <a:r>
              <a:rPr lang="zh-CN" altLang="en-US" sz="2400" dirty="0"/>
              <a:t>这条路径称为欧拉</a:t>
            </a:r>
            <a:r>
              <a:rPr lang="zh-CN" altLang="en-US" sz="2400" dirty="0" smtClean="0"/>
              <a:t>路径。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欧拉路径的起始顶点和终点是同一顶点</a:t>
            </a:r>
            <a:r>
              <a:rPr lang="en-US" altLang="zh-CN" sz="2400" dirty="0"/>
              <a:t>,</a:t>
            </a:r>
            <a:r>
              <a:rPr lang="zh-CN" altLang="en-US" sz="2400" dirty="0"/>
              <a:t>则称为欧拉回</a:t>
            </a:r>
            <a:r>
              <a:rPr lang="zh-CN" altLang="en-US" sz="2400" dirty="0" smtClean="0"/>
              <a:t>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869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59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3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4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6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7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8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9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94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475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257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4400" b="1"/>
              <a:t>欧拉回路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6" name="内容占位符 2"/>
          <p:cNvSpPr txBox="1">
            <a:spLocks/>
          </p:cNvSpPr>
          <p:nvPr/>
        </p:nvSpPr>
        <p:spPr bwMode="auto">
          <a:xfrm>
            <a:off x="395288" y="1112838"/>
            <a:ext cx="8367712" cy="53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1"/>
            <a:r>
              <a:rPr lang="zh-CN" altLang="en-US" sz="2400" dirty="0" smtClean="0"/>
              <a:t>怎样判断一个图中是否存在欧拉回路？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marL="0" indent="0" latinLnBrk="1">
              <a:buNone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以下三种情况中有三种不同的算法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 latinLnBrk="1">
              <a:buNone/>
            </a:pPr>
            <a:r>
              <a:rPr lang="zh-CN" altLang="en-US" sz="2400" dirty="0"/>
              <a:t>一、无向图</a:t>
            </a:r>
          </a:p>
          <a:p>
            <a:pPr marL="0" indent="0" latinLnBrk="1">
              <a:buNone/>
            </a:pPr>
            <a:r>
              <a:rPr lang="zh-CN" altLang="en-US" sz="2400" dirty="0"/>
              <a:t>每个顶点的度数都是偶数，则存在欧拉回路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欧拉定理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latinLnBrk="1">
              <a:buNone/>
            </a:pPr>
            <a:r>
              <a:rPr lang="zh-CN" altLang="en-US" sz="2400" dirty="0"/>
              <a:t>二、</a:t>
            </a:r>
            <a:r>
              <a:rPr lang="zh-CN" altLang="en-US" sz="2400" dirty="0" smtClean="0"/>
              <a:t>有向图</a:t>
            </a:r>
            <a:endParaRPr lang="en-US" altLang="zh-CN" sz="2400" dirty="0" smtClean="0"/>
          </a:p>
          <a:p>
            <a:pPr marL="0" indent="0" latinLnBrk="1">
              <a:buNone/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节顶点的入度都等于出度，则存在欧拉回路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 </a:t>
            </a:r>
          </a:p>
          <a:p>
            <a:pPr marL="0" indent="0" latinLnBrk="1">
              <a:buNone/>
            </a:pPr>
            <a:r>
              <a:rPr lang="zh-CN" altLang="en-US" sz="2400" dirty="0"/>
              <a:t>三、混合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0" indent="0" latinLnBrk="1">
              <a:buNone/>
            </a:pPr>
            <a:r>
              <a:rPr lang="zh-CN" altLang="en-US" sz="2400" dirty="0" smtClean="0"/>
              <a:t>通过网络流判断。</a:t>
            </a:r>
            <a:endParaRPr lang="en-US" altLang="zh-CN" sz="2400" dirty="0" smtClean="0"/>
          </a:p>
          <a:p>
            <a:pPr marL="0" indent="0" latinLnBrk="1">
              <a:buNone/>
            </a:pPr>
            <a:r>
              <a:rPr lang="en-US" altLang="zh-CN" sz="2400" dirty="0" smtClean="0"/>
              <a:t>POJ 1637 Sightseeing Tour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59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3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4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6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7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8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9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94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475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3961021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4400" b="1" dirty="0"/>
              <a:t>欧拉回</a:t>
            </a:r>
            <a:r>
              <a:rPr lang="zh-CN" altLang="en-US" sz="4400" b="1" dirty="0" smtClean="0"/>
              <a:t>路的求解</a:t>
            </a:r>
            <a:endParaRPr lang="en-US" altLang="zh-CN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6" name="内容占位符 2"/>
          <p:cNvSpPr txBox="1">
            <a:spLocks/>
          </p:cNvSpPr>
          <p:nvPr/>
        </p:nvSpPr>
        <p:spPr bwMode="auto">
          <a:xfrm>
            <a:off x="395287" y="1112838"/>
            <a:ext cx="8434387" cy="53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1"/>
            <a:r>
              <a:rPr lang="zh-CN" altLang="en-US" sz="2400" dirty="0"/>
              <a:t>欧拉回路的求解主要有两种方法：</a:t>
            </a:r>
            <a:r>
              <a:rPr lang="en-US" altLang="zh-CN" sz="2400" dirty="0"/>
              <a:t>DFS </a:t>
            </a:r>
            <a:r>
              <a:rPr lang="zh-CN" altLang="en-US" sz="2400" dirty="0"/>
              <a:t>搜索及</a:t>
            </a:r>
            <a:r>
              <a:rPr lang="en-US" altLang="zh-CN" sz="2400" dirty="0" smtClean="0"/>
              <a:t>Fleury</a:t>
            </a:r>
            <a:r>
              <a:rPr lang="zh-CN" altLang="en-US" sz="2400" dirty="0" smtClean="0"/>
              <a:t>算法。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DFS </a:t>
            </a:r>
            <a:r>
              <a:rPr lang="zh-CN" altLang="en-US" sz="2400" dirty="0"/>
              <a:t>搜索思想求解欧拉回路的思路为：利用欧拉定理判断出一个图存在欧拉通路或回路后，选择一</a:t>
            </a:r>
            <a:r>
              <a:rPr lang="zh-CN" altLang="en-US" sz="2400" dirty="0" smtClean="0"/>
              <a:t>个起始</a:t>
            </a:r>
            <a:r>
              <a:rPr lang="zh-CN" altLang="en-US" sz="2400" dirty="0"/>
              <a:t>顶点，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DFS </a:t>
            </a:r>
            <a:r>
              <a:rPr lang="zh-CN" altLang="en-US" sz="2400" dirty="0"/>
              <a:t>算法遍历所有的边（每条边只遍历一次），遇到走不通就回退。在搜索前进方向上将遍历过的边按顺序记录下来。这组边的排列就组成了一条欧</a:t>
            </a:r>
            <a:r>
              <a:rPr lang="zh-CN" altLang="en-US" sz="2400" dirty="0" smtClean="0"/>
              <a:t>拉回路。</a:t>
            </a:r>
            <a:endParaRPr lang="en-US" altLang="zh-CN" sz="2400" dirty="0" smtClean="0"/>
          </a:p>
          <a:p>
            <a:pPr latinLnBrk="1">
              <a:lnSpc>
                <a:spcPct val="150000"/>
              </a:lnSpc>
            </a:pP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/>
              <a:t>时间复杂度：</a:t>
            </a:r>
            <a:r>
              <a:rPr lang="en-US" altLang="zh-CN" sz="2400" dirty="0" smtClean="0"/>
              <a:t>O(n)   n</a:t>
            </a:r>
            <a:r>
              <a:rPr lang="zh-CN" altLang="en-US" sz="2400" dirty="0" smtClean="0"/>
              <a:t>为边数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984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59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3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4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6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7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8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9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94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475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3961021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4400" b="1" dirty="0"/>
              <a:t>欧拉回</a:t>
            </a:r>
            <a:r>
              <a:rPr lang="zh-CN" altLang="en-US" sz="4400" b="1" dirty="0" smtClean="0"/>
              <a:t>路的求解</a:t>
            </a:r>
            <a:endParaRPr lang="en-US" altLang="zh-CN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6" name="内容占位符 2"/>
          <p:cNvSpPr txBox="1">
            <a:spLocks/>
          </p:cNvSpPr>
          <p:nvPr/>
        </p:nvSpPr>
        <p:spPr bwMode="auto">
          <a:xfrm>
            <a:off x="527843" y="1520582"/>
            <a:ext cx="8361363" cy="414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1"/>
            <a:r>
              <a:rPr lang="zh-CN" altLang="en-US" sz="2400" dirty="0"/>
              <a:t>欧拉回路的求解主要有两种方法：</a:t>
            </a:r>
            <a:r>
              <a:rPr lang="en-US" altLang="zh-CN" sz="2400" dirty="0"/>
              <a:t>DFS </a:t>
            </a:r>
            <a:r>
              <a:rPr lang="zh-CN" altLang="en-US" sz="2400" dirty="0"/>
              <a:t>搜索及</a:t>
            </a:r>
            <a:r>
              <a:rPr lang="en-US" altLang="zh-CN" sz="2400" dirty="0" smtClean="0"/>
              <a:t>Fleury</a:t>
            </a:r>
            <a:r>
              <a:rPr lang="zh-CN" altLang="en-US" sz="2400" dirty="0" smtClean="0"/>
              <a:t>算法。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/>
            <a:r>
              <a:rPr lang="en-US" altLang="zh-CN" sz="2400" dirty="0" smtClean="0"/>
              <a:t>Fleury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涉及到找桥的过程，又臭又长又慢</a:t>
            </a:r>
            <a:endParaRPr lang="en-US" altLang="zh-CN" sz="2400" dirty="0" smtClean="0"/>
          </a:p>
          <a:p>
            <a:pPr latinLnBrk="1"/>
            <a:endParaRPr lang="en-US" altLang="zh-CN" sz="2400" dirty="0"/>
          </a:p>
          <a:p>
            <a:pPr latinLnBrk="1"/>
            <a:r>
              <a:rPr lang="en-US" altLang="zh-CN" sz="2400" dirty="0" smtClean="0"/>
              <a:t>Skip it !</a:t>
            </a:r>
          </a:p>
          <a:p>
            <a:pPr latinLnBrk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07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341438"/>
            <a:ext cx="8558212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假设：连通图当中，所有节点的度数都为偶数。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那么，图中所有边组成的一条路径构成了一条欧拉回路。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dfs</a:t>
            </a:r>
            <a:r>
              <a:rPr lang="zh-CN" altLang="en-US" sz="2400" dirty="0" smtClean="0"/>
              <a:t>求出图中的欧拉回路。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304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055688"/>
            <a:ext cx="8647112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 smtClean="0"/>
              <a:t>假设</a:t>
            </a:r>
            <a:r>
              <a:rPr lang="en-US" altLang="zh-CN" sz="2400" dirty="0"/>
              <a:t>{x1, x2, ..., </a:t>
            </a:r>
            <a:r>
              <a:rPr lang="en-US" altLang="zh-CN" sz="2400" dirty="0" err="1"/>
              <a:t>xk</a:t>
            </a:r>
            <a:r>
              <a:rPr lang="en-US" altLang="zh-CN" sz="2400" dirty="0"/>
              <a:t>} </a:t>
            </a:r>
            <a:r>
              <a:rPr lang="zh-CN" altLang="en-US" sz="2400" dirty="0" smtClean="0"/>
              <a:t>是欧拉回路当中经过的所有顶点的集合，而</a:t>
            </a:r>
            <a:r>
              <a:rPr lang="en-US" altLang="zh-CN" sz="2400" dirty="0" smtClean="0"/>
              <a:t>x1~x2 x2~x3 </a:t>
            </a:r>
            <a:r>
              <a:rPr lang="en-US" altLang="zh-CN" sz="2400" dirty="0"/>
              <a:t>... x</a:t>
            </a:r>
            <a:r>
              <a:rPr lang="en-US" altLang="zh-CN" sz="2400" dirty="0" smtClean="0"/>
              <a:t>k~x1 </a:t>
            </a:r>
            <a:r>
              <a:rPr lang="zh-CN" altLang="en-US" sz="2400" dirty="0" smtClean="0"/>
              <a:t>是欧拉回路当中的边。我们可以这样染色：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如果</a:t>
            </a:r>
            <a:r>
              <a:rPr lang="en-US" altLang="zh-CN" sz="2400" dirty="0" smtClean="0"/>
              <a:t>xi&lt;xi+1,</a:t>
            </a:r>
            <a:r>
              <a:rPr lang="zh-CN" altLang="en-US" sz="2400" dirty="0" smtClean="0"/>
              <a:t>我们把</a:t>
            </a:r>
            <a:r>
              <a:rPr lang="en-US" altLang="zh-CN" sz="2400" dirty="0" smtClean="0"/>
              <a:t>xi~xi+1</a:t>
            </a:r>
            <a:r>
              <a:rPr lang="zh-CN" altLang="en-US" sz="2400" dirty="0" smtClean="0"/>
              <a:t>的这条边染为红色，否则染成蓝色。这时，对于图中的每个点，当一条红色边经过它时，总有另一条蓝色边经过它。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这取决于欧拉回路的性质：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起点与终点相同。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所以，当图中每个点的度数都为偶数时，经过每个点的蓝线和红线个数总是相等的。</a:t>
            </a:r>
            <a:endParaRPr lang="en-US" altLang="zh-CN" sz="2400" dirty="0" smtClean="0"/>
          </a:p>
        </p:txBody>
      </p:sp>
      <p:sp>
        <p:nvSpPr>
          <p:cNvPr id="2" name="AutoShape 2" descr="https://timgsa.baidu.com/timg?image&amp;quality=80&amp;size=b9999_10000&amp;sec=1527312539662&amp;di=8ef0ea5efd5ba45f392c4f1d62a51065&amp;imgtype=0&amp;src=http%3A%2F%2Fimg.it610.com%2Fimage%2Fproduct%2Fe651e1d59d554f1bb68e514541f160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ss0.bdstatic.com/70cFvHSh_Q1YnxGkpoWK1HF6hhy/it/u=3605149088,1162034786&amp;fm=27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60" y="5410148"/>
            <a:ext cx="6568679" cy="1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1341438"/>
            <a:ext cx="86121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 smtClean="0"/>
              <a:t>如果图中有些点度数为奇数，怎么办？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 一些点的度数为奇数，但这些点的个数必为偶数。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原因：无向图中，度数之和必为偶数。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能否利用上述性质将这些点的度数变为偶数？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606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2113" y="1219258"/>
            <a:ext cx="8574087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 smtClean="0"/>
              <a:t>假设度数为奇数的这些点是</a:t>
            </a:r>
            <a:r>
              <a:rPr lang="en-US" altLang="zh-CN" sz="2400" dirty="0" smtClean="0"/>
              <a:t>X1 </a:t>
            </a:r>
            <a:r>
              <a:rPr lang="en-US" altLang="zh-CN" sz="2400" dirty="0"/>
              <a:t>X2 ... </a:t>
            </a:r>
            <a:r>
              <a:rPr lang="en-US" altLang="zh-CN" sz="2400" dirty="0" err="1"/>
              <a:t>Xk</a:t>
            </a:r>
            <a:r>
              <a:rPr lang="en-US" altLang="zh-CN" sz="2400" dirty="0"/>
              <a:t> (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为偶数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，并且</a:t>
            </a:r>
            <a:r>
              <a:rPr lang="en-US" altLang="zh-CN" sz="2400" dirty="0" smtClean="0"/>
              <a:t> X1 </a:t>
            </a:r>
            <a:r>
              <a:rPr lang="en-US" altLang="zh-CN" sz="2400" dirty="0"/>
              <a:t>&lt; X2 &lt; ... &lt; </a:t>
            </a:r>
            <a:r>
              <a:rPr lang="en-US" altLang="zh-CN" sz="2400" dirty="0" err="1"/>
              <a:t>Xk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 </a:t>
            </a:r>
          </a:p>
          <a:p>
            <a:pPr marL="0" indent="0">
              <a:buNone/>
              <a:defRPr/>
            </a:pPr>
            <a:r>
              <a:rPr lang="zh-CN" altLang="en-US" sz="2400" dirty="0" smtClean="0"/>
              <a:t>如果我们对其中每个点都多增加一条边</a:t>
            </a:r>
            <a:r>
              <a:rPr lang="en-US" altLang="zh-CN" sz="2400" dirty="0" smtClean="0"/>
              <a:t>(X1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X2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X4</a:t>
            </a:r>
            <a:r>
              <a:rPr lang="en-US" altLang="zh-CN" sz="2400" dirty="0"/>
              <a:t>, ..., </a:t>
            </a:r>
            <a:r>
              <a:rPr lang="en-US" altLang="zh-CN" sz="2400" dirty="0" smtClean="0"/>
              <a:t>X(k </a:t>
            </a:r>
            <a:r>
              <a:rPr lang="en-US" altLang="zh-CN" sz="2400" dirty="0"/>
              <a:t>– 1) </a:t>
            </a:r>
            <a:r>
              <a:rPr lang="zh-CN" altLang="en-US" sz="2400" dirty="0"/>
              <a:t>到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Xk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，所有点的度数就都为偶数，就能够构成一条欧拉回路。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但是，我们不能随意增加边，因为边代表的是输入当中的线段。把这些我们假想的边去掉，我们发现，每个点至多少被覆盖一次，而题目要求红线和蓝线的数量差的绝对值可以为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，此时满足题目要求。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870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2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4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5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51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657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4400" b="1"/>
              <a:t>F.</a:t>
            </a:r>
            <a:r>
              <a:rPr lang="zh-CN" altLang="en-US" sz="3600" b="1">
                <a:solidFill>
                  <a:srgbClr val="003366"/>
                </a:solidFill>
              </a:rPr>
              <a:t>励志的猴子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内容占位符 2"/>
          <p:cNvSpPr txBox="1">
            <a:spLocks/>
          </p:cNvSpPr>
          <p:nvPr/>
        </p:nvSpPr>
        <p:spPr bwMode="auto">
          <a:xfrm>
            <a:off x="395288" y="986648"/>
            <a:ext cx="8229600" cy="526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zh-CN" altLang="en-US" sz="2400" dirty="0" smtClean="0"/>
              <a:t>结论：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总能找到一种染色方案，满足题目要求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构造：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 smtClean="0"/>
              <a:t>将所有线段的右界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，若线段对应的区间为</a:t>
            </a:r>
            <a:r>
              <a:rPr lang="en-US" altLang="zh-CN" sz="2400" dirty="0" smtClean="0"/>
              <a:t>[L,R</a:t>
            </a:r>
            <a:r>
              <a:rPr lang="en-US" altLang="zh-CN" sz="2400" dirty="0"/>
              <a:t>],</a:t>
            </a:r>
            <a:r>
              <a:rPr lang="zh-CN" altLang="en-US" sz="2400" dirty="0"/>
              <a:t>则将它们全部延伸至</a:t>
            </a:r>
            <a:r>
              <a:rPr lang="en-US" altLang="zh-CN" sz="2400" dirty="0"/>
              <a:t>[L,R+1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 smtClean="0"/>
              <a:t>将所有整点</a:t>
            </a:r>
            <a:r>
              <a:rPr lang="en-US" altLang="zh-CN" sz="2400" dirty="0" smtClean="0"/>
              <a:t>Li,Ri+1</a:t>
            </a:r>
            <a:r>
              <a:rPr lang="zh-CN" altLang="en-US" sz="2400" dirty="0" smtClean="0"/>
              <a:t>排序，并离散化为</a:t>
            </a:r>
            <a:r>
              <a:rPr lang="en-US" altLang="zh-CN" sz="2400" dirty="0" smtClean="0"/>
              <a:t>1,2,…n*2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去重为</a:t>
            </a:r>
            <a:r>
              <a:rPr lang="en-US" altLang="zh-CN" sz="2400" dirty="0" smtClean="0"/>
              <a:t>1,2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…m (m&lt;=n*2)</a:t>
            </a:r>
          </a:p>
          <a:p>
            <a:pPr>
              <a:defRPr/>
            </a:pPr>
            <a:r>
              <a:rPr lang="zh-CN" altLang="en-US" sz="2400" dirty="0"/>
              <a:t>建</a:t>
            </a:r>
            <a:r>
              <a:rPr lang="zh-CN" altLang="en-US" sz="2400" dirty="0" smtClean="0"/>
              <a:t>图：将</a:t>
            </a:r>
            <a:r>
              <a:rPr lang="zh-CN" altLang="en-US" sz="2400" dirty="0"/>
              <a:t>每</a:t>
            </a:r>
            <a:r>
              <a:rPr lang="zh-CN" altLang="en-US" sz="2400" dirty="0" smtClean="0"/>
              <a:t>条线段的端点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R+1</a:t>
            </a:r>
            <a:r>
              <a:rPr lang="zh-CN" altLang="en-US" sz="2400" dirty="0" smtClean="0"/>
              <a:t>对应离散化后的点连边，之后统计每个点的度数，将所有度数为奇数的点按照之前的方法排序连边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对构建的所有连通图做欧拉回</a:t>
            </a:r>
            <a:r>
              <a:rPr lang="zh-CN" altLang="en-US" sz="2400" dirty="0"/>
              <a:t>路</a:t>
            </a:r>
            <a:r>
              <a:rPr lang="zh-CN" altLang="en-US" sz="2400" dirty="0" smtClean="0"/>
              <a:t>，在欧拉回路中，如果</a:t>
            </a:r>
            <a:r>
              <a:rPr lang="en-US" altLang="zh-CN" sz="2400" dirty="0"/>
              <a:t>xi&lt;xi+1,</a:t>
            </a:r>
            <a:r>
              <a:rPr lang="zh-CN" altLang="en-US" sz="2400" dirty="0"/>
              <a:t>我们把</a:t>
            </a:r>
            <a:r>
              <a:rPr lang="en-US" altLang="zh-CN" sz="2400" dirty="0"/>
              <a:t>xi~xi+1</a:t>
            </a:r>
            <a:r>
              <a:rPr lang="zh-CN" altLang="en-US" sz="2400" dirty="0"/>
              <a:t>的这条边染为红色，否则染成</a:t>
            </a:r>
            <a:r>
              <a:rPr lang="zh-CN" altLang="en-US" sz="2400" dirty="0" smtClean="0"/>
              <a:t>蓝色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/>
              <a:t>复杂</a:t>
            </a:r>
            <a:r>
              <a:rPr lang="zh-CN" altLang="en-US" sz="2400" dirty="0" smtClean="0"/>
              <a:t>度：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nlogn+n</a:t>
            </a:r>
            <a:r>
              <a:rPr lang="en-US" altLang="zh-CN" sz="2400" dirty="0" smtClean="0"/>
              <a:t>)</a:t>
            </a:r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7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8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0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1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2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4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6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7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15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1523" name="TextBox 24"/>
          <p:cNvSpPr txBox="1">
            <a:spLocks noChangeArrowheads="1"/>
          </p:cNvSpPr>
          <p:nvPr/>
        </p:nvSpPr>
        <p:spPr bwMode="auto">
          <a:xfrm>
            <a:off x="278772" y="2021633"/>
            <a:ext cx="847787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Arial" charset="0"/>
              </a:rPr>
              <a:t>答疑：</a:t>
            </a:r>
            <a:endParaRPr lang="en-US" altLang="zh-CN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charset="0"/>
              </a:rPr>
              <a:t>QQ </a:t>
            </a:r>
            <a:r>
              <a:rPr lang="en-US" altLang="zh-CN" dirty="0" smtClean="0">
                <a:latin typeface="Arial" charset="0"/>
              </a:rPr>
              <a:t>390862608     </a:t>
            </a:r>
            <a:r>
              <a:rPr lang="zh-CN" altLang="en-US" dirty="0" smtClean="0">
                <a:latin typeface="Arial" charset="0"/>
              </a:rPr>
              <a:t>群名片：</a:t>
            </a:r>
            <a:r>
              <a:rPr lang="en-US" altLang="zh-CN" dirty="0" err="1" smtClean="0">
                <a:latin typeface="Arial" charset="0"/>
              </a:rPr>
              <a:t>VampireWeekend</a:t>
            </a:r>
            <a:endParaRPr lang="en-US" altLang="zh-CN" dirty="0" smtClean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Arial" charset="0"/>
              </a:rPr>
              <a:t>邮箱 </a:t>
            </a:r>
            <a:r>
              <a:rPr lang="en-US" altLang="zh-CN" dirty="0" smtClean="0">
                <a:latin typeface="Arial" charset="0"/>
              </a:rPr>
              <a:t>stateofgrace@sina.com</a:t>
            </a:r>
            <a:endParaRPr lang="zh-CN" altLang="en-US" dirty="0">
              <a:latin typeface="Arial" charset="0"/>
            </a:endParaRPr>
          </a:p>
        </p:txBody>
      </p:sp>
      <p:pic>
        <p:nvPicPr>
          <p:cNvPr id="1028" name="Picture 4" descr="https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67" y="648113"/>
            <a:ext cx="2876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2778005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 dirty="0">
                <a:latin typeface="Arial" charset="0"/>
              </a:rPr>
              <a:t>N</a:t>
            </a:r>
            <a:r>
              <a:rPr lang="en-US" altLang="zh-CN" sz="3600" b="1" dirty="0" smtClean="0">
                <a:latin typeface="Arial" charset="0"/>
              </a:rPr>
              <a:t>.</a:t>
            </a:r>
            <a:r>
              <a:rPr lang="zh-CN" altLang="en-US" sz="3600" b="1" dirty="0">
                <a:solidFill>
                  <a:srgbClr val="003366"/>
                </a:solidFill>
                <a:latin typeface="Arial" charset="0"/>
              </a:rPr>
              <a:t>命运石之门</a:t>
            </a:r>
            <a:endParaRPr lang="en-US" altLang="zh-CN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0" name="内容占位符 2"/>
          <p:cNvSpPr txBox="1">
            <a:spLocks/>
          </p:cNvSpPr>
          <p:nvPr/>
        </p:nvSpPr>
        <p:spPr bwMode="auto">
          <a:xfrm>
            <a:off x="395287" y="1341438"/>
            <a:ext cx="8558213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建图：</a:t>
            </a:r>
            <a:endParaRPr lang="en-US" altLang="zh-CN" sz="2800" dirty="0" smtClean="0"/>
          </a:p>
          <a:p>
            <a:r>
              <a:rPr lang="zh-CN" altLang="en-US" sz="2800" dirty="0" smtClean="0"/>
              <a:t>将每个数字视为图论中的点，数字之间的转换视为图论中的边。有向图！</a:t>
            </a:r>
            <a:endParaRPr lang="en-US" altLang="zh-CN" sz="2800" dirty="0" smtClean="0"/>
          </a:p>
          <a:p>
            <a:r>
              <a:rPr lang="en-US" altLang="zh-CN" sz="2800" dirty="0" smtClean="0"/>
              <a:t>500000</a:t>
            </a:r>
            <a:r>
              <a:rPr lang="zh-CN" altLang="en-US" sz="2800" dirty="0" smtClean="0"/>
              <a:t>个点，连边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i,i</a:t>
            </a:r>
            <a:r>
              <a:rPr lang="en-US" altLang="zh-CN" sz="2800" dirty="0" smtClean="0"/>
              <a:t>*2)</a:t>
            </a:r>
            <a:r>
              <a:rPr lang="zh-CN" altLang="en-US" sz="2800" dirty="0" smtClean="0"/>
              <a:t>权值为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，连边</a:t>
            </a:r>
            <a:r>
              <a:rPr lang="en-US" altLang="zh-CN" sz="2800" dirty="0" smtClean="0"/>
              <a:t>(i,i-3)</a:t>
            </a:r>
            <a:r>
              <a:rPr lang="zh-CN" altLang="en-US" sz="2800" dirty="0" smtClean="0"/>
              <a:t>权值为</a:t>
            </a:r>
            <a:r>
              <a:rPr lang="en-US" altLang="zh-CN" sz="2800" dirty="0" smtClean="0"/>
              <a:t>3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的最短路就是最小花费</a:t>
            </a:r>
            <a:endParaRPr lang="en-US" altLang="zh-CN" sz="2800" dirty="0" smtClean="0"/>
          </a:p>
          <a:p>
            <a:r>
              <a:rPr lang="zh-CN" altLang="en-US" sz="2800" dirty="0" smtClean="0"/>
              <a:t>除</a:t>
            </a:r>
            <a:r>
              <a:rPr lang="en-US" altLang="zh-CN" sz="2800" dirty="0" smtClean="0"/>
              <a:t>Floyd</a:t>
            </a:r>
            <a:r>
              <a:rPr lang="zh-CN" altLang="en-US" sz="2800" dirty="0" smtClean="0"/>
              <a:t>之外的方法，时间复杂度均符合要求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060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0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2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734"/>
              </p:ext>
            </p:extLst>
          </p:nvPr>
        </p:nvGraphicFramePr>
        <p:xfrm>
          <a:off x="900113" y="1773238"/>
          <a:ext cx="7296150" cy="368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77"/>
                <a:gridCol w="1584107"/>
                <a:gridCol w="2078673"/>
                <a:gridCol w="1142970"/>
                <a:gridCol w="1338323"/>
              </a:tblGrid>
              <a:tr h="648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题号</a:t>
                      </a:r>
                      <a:endParaRPr lang="zh-CN" altLang="en-US" sz="2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题名</a:t>
                      </a:r>
                      <a:endParaRPr lang="zh-CN" altLang="en-US" sz="2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涉及的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图论知识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预计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过题人数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实际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过题人数</a:t>
                      </a:r>
                    </a:p>
                  </a:txBody>
                  <a:tcPr marL="91436" marR="91436" marT="45724" marB="45724"/>
                </a:tc>
              </a:tr>
              <a:tr h="1007636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喜马拉雅山上的猴子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最短路算法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</a:tr>
              <a:tr h="1053900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E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北极的猴子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err="1" smtClean="0"/>
                        <a:t>Tarjan</a:t>
                      </a:r>
                      <a:r>
                        <a:rPr lang="zh-CN" altLang="en-US" sz="1800" dirty="0" smtClean="0"/>
                        <a:t>算法</a:t>
                      </a:r>
                      <a:endParaRPr lang="en-US" altLang="zh-CN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/>
                        <a:t>无向图的桥与割顶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</a:tr>
              <a:tr h="977602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F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励志的猴子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欧拉回路</a:t>
                      </a:r>
                      <a:endParaRPr lang="zh-CN" altLang="en-US" sz="18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2</a:t>
                      </a:r>
                    </a:p>
                  </a:txBody>
                  <a:tcPr marL="91436" marR="91436" marT="45724" marB="457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4616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D.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喜马拉雅山上的猴子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0" name="内容占位符 2"/>
          <p:cNvSpPr txBox="1">
            <a:spLocks/>
          </p:cNvSpPr>
          <p:nvPr/>
        </p:nvSpPr>
        <p:spPr bwMode="auto">
          <a:xfrm>
            <a:off x="395288" y="1341438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给定</a:t>
            </a:r>
            <a:r>
              <a:rPr lang="zh-CN" altLang="en-US" sz="2800" dirty="0"/>
              <a:t>一个带权</a:t>
            </a:r>
            <a:r>
              <a:rPr lang="zh-CN" altLang="en-US" sz="2800" dirty="0" smtClean="0"/>
              <a:t>有向图，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P(A,B)</a:t>
            </a:r>
            <a:r>
              <a:rPr lang="zh-CN" altLang="en-US" sz="2800" dirty="0"/>
              <a:t>表示节点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的最短路</a:t>
            </a:r>
            <a:r>
              <a:rPr lang="zh-CN" altLang="en-US" sz="2800" dirty="0" smtClean="0"/>
              <a:t>长度，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选择</a:t>
            </a:r>
            <a:r>
              <a:rPr lang="zh-CN" altLang="en-US" sz="2800" dirty="0"/>
              <a:t>四个节点</a:t>
            </a:r>
            <a:r>
              <a:rPr lang="en-US" altLang="zh-CN" sz="2800" dirty="0"/>
              <a:t>ABCD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使得</a:t>
            </a:r>
            <a:r>
              <a:rPr lang="en-US" altLang="zh-CN" sz="2800" dirty="0"/>
              <a:t>P(A,B)+P(B,C)+P(C,D)</a:t>
            </a:r>
            <a:r>
              <a:rPr lang="zh-CN" altLang="en-US" sz="2800" dirty="0" smtClean="0"/>
              <a:t>最大。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节点</a:t>
            </a:r>
            <a:r>
              <a:rPr lang="zh-CN" altLang="en-US" sz="2800" dirty="0"/>
              <a:t>数</a:t>
            </a:r>
            <a:r>
              <a:rPr lang="en-US" altLang="zh-CN" sz="2800" dirty="0"/>
              <a:t>n</a:t>
            </a:r>
            <a:r>
              <a:rPr lang="zh-CN" altLang="en-US" sz="2800" dirty="0"/>
              <a:t>在</a:t>
            </a:r>
            <a:r>
              <a:rPr lang="en-US" altLang="zh-CN" sz="2800" dirty="0"/>
              <a:t>1,000</a:t>
            </a:r>
            <a:r>
              <a:rPr lang="zh-CN" altLang="en-US" sz="2800" dirty="0"/>
              <a:t>以内，边数</a:t>
            </a:r>
            <a:r>
              <a:rPr lang="en-US" altLang="zh-CN" sz="2800" dirty="0"/>
              <a:t>m</a:t>
            </a:r>
            <a:r>
              <a:rPr lang="zh-CN" altLang="en-US" sz="2800" dirty="0"/>
              <a:t>在</a:t>
            </a:r>
            <a:r>
              <a:rPr lang="en-US" altLang="zh-CN" sz="2800" dirty="0"/>
              <a:t>2,000</a:t>
            </a:r>
            <a:r>
              <a:rPr lang="zh-CN" altLang="en-US" sz="2800" dirty="0" smtClean="0"/>
              <a:t>以内。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9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0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2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3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4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5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6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7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61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163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4616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D.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喜马拉雅山上的猴子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4" name="内容占位符 2"/>
          <p:cNvSpPr txBox="1">
            <a:spLocks/>
          </p:cNvSpPr>
          <p:nvPr/>
        </p:nvSpPr>
        <p:spPr bwMode="auto">
          <a:xfrm>
            <a:off x="395288" y="1341438"/>
            <a:ext cx="8229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zh-CN" altLang="en-US" sz="2800" dirty="0" smtClean="0"/>
              <a:t>最短路算法的选择：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Floyd, Dijkstra, SPFA ?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2614613"/>
          <a:ext cx="8229600" cy="310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81200"/>
                <a:gridCol w="2212815"/>
                <a:gridCol w="2282985"/>
              </a:tblGrid>
              <a:tr h="76090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算法名称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Floyd</a:t>
                      </a:r>
                      <a:endParaRPr lang="zh-CN" altLang="en-US" sz="2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Dijkstra</a:t>
                      </a:r>
                      <a:endParaRPr lang="zh-CN" altLang="en-US" sz="2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SPFA</a:t>
                      </a:r>
                      <a:endParaRPr lang="zh-CN" altLang="en-US" sz="2800" dirty="0"/>
                    </a:p>
                  </a:txBody>
                  <a:tcPr marL="91442" marR="91442" marT="45715" marB="45715"/>
                </a:tc>
              </a:tr>
              <a:tr h="78400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适用情况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多源多汇最短路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单源多汇最短路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权值非负</a:t>
                      </a:r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单源多汇最短路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图中无负环</a:t>
                      </a:r>
                    </a:p>
                  </a:txBody>
                  <a:tcPr marL="91442" marR="91442" marT="45715" marB="45715"/>
                </a:tc>
              </a:tr>
              <a:tr h="78400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时间复杂度</a:t>
                      </a:r>
                      <a:r>
                        <a:rPr lang="en-US" altLang="zh-CN" sz="2000" dirty="0" smtClean="0"/>
                        <a:t>*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1442" marR="91442" marT="45715" marB="45715">
                    <a:blipFill rotWithShape="1">
                      <a:blip r:embed="rId6"/>
                      <a:stretch>
                        <a:fillRect l="-88923" t="-203101" r="-226769" b="-9845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442" marR="91442" marT="45715" marB="45715">
                    <a:blipFill rotWithShape="1">
                      <a:blip r:embed="rId6"/>
                      <a:stretch>
                        <a:fillRect l="-169613" t="-203101" r="-103591" b="-9845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1442" marR="91442" marT="45715" marB="45715">
                    <a:blipFill rotWithShape="1">
                      <a:blip r:embed="rId6"/>
                      <a:stretch>
                        <a:fillRect l="-260267" t="-203101" b="-98450"/>
                      </a:stretch>
                    </a:blipFill>
                  </a:tcPr>
                </a:tc>
              </a:tr>
              <a:tr h="77147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稳定性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稳定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稳定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不稳定</a:t>
                      </a:r>
                      <a:endParaRPr lang="zh-CN" altLang="en-US" sz="2000" dirty="0"/>
                    </a:p>
                  </a:txBody>
                  <a:tcPr marL="91442" marR="91442" marT="45715" marB="45715"/>
                </a:tc>
              </a:tr>
            </a:tbl>
          </a:graphicData>
        </a:graphic>
      </p:graphicFrame>
      <p:sp>
        <p:nvSpPr>
          <p:cNvPr id="6166" name="TextBox 2"/>
          <p:cNvSpPr txBox="1">
            <a:spLocks noChangeArrowheads="1"/>
          </p:cNvSpPr>
          <p:nvPr/>
        </p:nvSpPr>
        <p:spPr bwMode="auto">
          <a:xfrm>
            <a:off x="1066800" y="5943600"/>
            <a:ext cx="556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</a:rPr>
              <a:t>* V</a:t>
            </a:r>
            <a:r>
              <a:rPr lang="zh-CN" altLang="en-US" sz="2000">
                <a:latin typeface="Arial" charset="0"/>
              </a:rPr>
              <a:t>表示点数，</a:t>
            </a:r>
            <a:r>
              <a:rPr lang="en-US" altLang="zh-CN" sz="2000">
                <a:latin typeface="Arial" charset="0"/>
              </a:rPr>
              <a:t>E</a:t>
            </a:r>
            <a:r>
              <a:rPr lang="zh-CN" altLang="en-US" sz="2000">
                <a:latin typeface="Arial" charset="0"/>
              </a:rPr>
              <a:t>表示边数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4616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D.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喜马拉雅山上的猴子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0" name="内容占位符 2"/>
              <p:cNvSpPr txBox="1">
                <a:spLocks/>
              </p:cNvSpPr>
              <p:nvPr/>
            </p:nvSpPr>
            <p:spPr bwMode="auto">
              <a:xfrm>
                <a:off x="395288" y="1341438"/>
                <a:ext cx="8229600" cy="467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800" dirty="0" smtClean="0"/>
                  <a:t>已经预处理出每对点对之间的最短路，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怎样选择</a:t>
                </a:r>
                <a:r>
                  <a:rPr lang="en-US" altLang="zh-CN" sz="2800" dirty="0" smtClean="0"/>
                  <a:t>ABCD</a:t>
                </a:r>
                <a:r>
                  <a:rPr lang="zh-CN" altLang="en-US" sz="2800" dirty="0" smtClean="0"/>
                  <a:t>四个点？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r>
                  <a:rPr lang="en-US" altLang="zh-CN" sz="2800" dirty="0" smtClean="0"/>
                  <a:t>N=1000,</a:t>
                </a:r>
                <a:r>
                  <a:rPr lang="zh-CN" altLang="en-US" sz="2800" dirty="0" smtClean="0"/>
                  <a:t>可以考虑</a:t>
                </a:r>
                <a:r>
                  <a:rPr lang="en-US" altLang="zh-CN" sz="28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算法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r>
                  <a:rPr lang="zh-CN" altLang="en-US" sz="2800" dirty="0" smtClean="0"/>
                  <a:t>若枚举四个点，显然枚举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比较容易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1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341438"/>
                <a:ext cx="8229600" cy="4672012"/>
              </a:xfrm>
              <a:prstGeom prst="rect">
                <a:avLst/>
              </a:prstGeom>
              <a:blipFill rotWithShape="1">
                <a:blip r:embed="rId6"/>
                <a:stretch>
                  <a:fillRect l="-1556" t="-18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4616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D.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喜马拉雅山上的猴子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0" name="内容占位符 2"/>
              <p:cNvSpPr txBox="1">
                <a:spLocks/>
              </p:cNvSpPr>
              <p:nvPr/>
            </p:nvSpPr>
            <p:spPr bwMode="auto">
              <a:xfrm>
                <a:off x="395288" y="965200"/>
                <a:ext cx="8558212" cy="5435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 smtClean="0"/>
                  <a:t>两种处理方法：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1.</a:t>
                </a:r>
                <a:r>
                  <a:rPr lang="zh-CN" altLang="en-US" sz="2400" dirty="0" smtClean="0"/>
                  <a:t>动态规划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用</a:t>
                </a:r>
                <a:r>
                  <a:rPr lang="en-US" altLang="zh-CN" sz="2400" dirty="0"/>
                  <a:t>next</a:t>
                </a:r>
                <a:r>
                  <a:rPr lang="en-US" altLang="zh-CN" sz="2400" dirty="0" smtClean="0"/>
                  <a:t>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</a:t>
                </a:r>
                <a:r>
                  <a:rPr lang="zh-CN" altLang="en-US" sz="2400" dirty="0" smtClean="0"/>
                  <a:t>表示点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作为起点，走最短路到达其他点的最远距离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用</a:t>
                </a:r>
                <a:r>
                  <a:rPr lang="en-US" altLang="zh-CN" sz="2400" dirty="0" smtClean="0"/>
                  <a:t>pre[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表示点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</a:t>
                </a:r>
                <a:r>
                  <a:rPr lang="zh-CN" altLang="en-US" sz="2400" dirty="0" smtClean="0"/>
                  <a:t>作为</a:t>
                </a:r>
                <a:r>
                  <a:rPr lang="zh-CN" altLang="en-US" sz="2400" dirty="0"/>
                  <a:t>终</a:t>
                </a:r>
                <a:r>
                  <a:rPr lang="zh-CN" altLang="en-US" sz="2400" dirty="0" smtClean="0"/>
                  <a:t>点，其他点作为起点走</a:t>
                </a:r>
                <a:r>
                  <a:rPr lang="zh-CN" altLang="en-US" sz="2400" dirty="0"/>
                  <a:t>最短路能</a:t>
                </a:r>
                <a:r>
                  <a:rPr lang="zh-CN" altLang="en-US" sz="2400" dirty="0" smtClean="0"/>
                  <a:t>到达的最远距离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用所有点对间最短路更新数组。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枚举</a:t>
                </a:r>
                <a:r>
                  <a:rPr lang="en-US" altLang="zh-CN" sz="2400" dirty="0" smtClean="0"/>
                  <a:t>BC</a:t>
                </a:r>
                <a:r>
                  <a:rPr lang="zh-CN" altLang="en-US" sz="2400" dirty="0"/>
                  <a:t>两</a:t>
                </a:r>
                <a:r>
                  <a:rPr lang="zh-CN" altLang="en-US" sz="2400" dirty="0" smtClean="0"/>
                  <a:t>点，用</a:t>
                </a:r>
                <a:r>
                  <a:rPr lang="en-US" altLang="zh-CN" sz="2400" dirty="0" smtClean="0"/>
                  <a:t>pre[B]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next[C]</a:t>
                </a:r>
                <a:r>
                  <a:rPr lang="zh-CN" altLang="en-US" sz="2400" dirty="0" smtClean="0"/>
                  <a:t>更新答案即可。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问题：若</a:t>
                </a:r>
                <a:r>
                  <a:rPr lang="en-US" altLang="zh-CN" sz="2400" dirty="0" smtClean="0"/>
                  <a:t>pre[B]</a:t>
                </a:r>
                <a:r>
                  <a:rPr lang="zh-CN" altLang="en-US" sz="2400" dirty="0" smtClean="0"/>
                  <a:t>的起点与</a:t>
                </a:r>
                <a:r>
                  <a:rPr lang="en-US" altLang="zh-CN" sz="2400" dirty="0" smtClean="0"/>
                  <a:t>C</a:t>
                </a:r>
                <a:r>
                  <a:rPr lang="zh-CN" altLang="en-US" sz="2400" dirty="0" smtClean="0"/>
                  <a:t>或</a:t>
                </a:r>
                <a:r>
                  <a:rPr lang="en-US" altLang="zh-CN" sz="2400" dirty="0" smtClean="0"/>
                  <a:t>next[C]</a:t>
                </a:r>
                <a:r>
                  <a:rPr lang="zh-CN" altLang="en-US" sz="2400" dirty="0" smtClean="0"/>
                  <a:t>的终点重复，怎么办？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pre[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----&gt;</a:t>
                </a:r>
                <a:r>
                  <a:rPr lang="en-US" altLang="zh-CN" sz="2400" dirty="0" smtClean="0"/>
                  <a:t>pre[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][3]      next[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]----&gt;next[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][3]       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且需要同时保存对应节点编号   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结构体</a:t>
                </a:r>
                <a:r>
                  <a:rPr lang="en-US" altLang="zh-CN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复杂</a:t>
                </a:r>
                <a:r>
                  <a:rPr lang="zh-CN" altLang="en-US" sz="2400" dirty="0" smtClean="0"/>
                  <a:t>度：</a:t>
                </a:r>
                <a:r>
                  <a:rPr lang="en-US" altLang="zh-CN" sz="24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9∗</m:t>
                        </m:r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1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965200"/>
                <a:ext cx="8558212" cy="5435522"/>
              </a:xfrm>
              <a:prstGeom prst="rect">
                <a:avLst/>
              </a:prstGeom>
              <a:blipFill rotWithShape="1">
                <a:blip r:embed="rId6"/>
                <a:stretch>
                  <a:fillRect l="-1140" t="-1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Freeform 3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82 h 6848474"/>
              <a:gd name="T8" fmla="*/ 171450 w 1104900"/>
              <a:gd name="T9" fmla="*/ 6848482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Freeform 3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Freeform 3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Freeform 3"/>
          <p:cNvSpPr>
            <a:spLocks noChangeArrowheads="1"/>
          </p:cNvSpPr>
          <p:nvPr/>
        </p:nvSpPr>
        <p:spPr bwMode="auto">
          <a:xfrm>
            <a:off x="5562600" y="0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Freeform 3"/>
          <p:cNvSpPr>
            <a:spLocks noChangeArrowheads="1"/>
          </p:cNvSpPr>
          <p:nvPr/>
        </p:nvSpPr>
        <p:spPr bwMode="auto">
          <a:xfrm>
            <a:off x="6694488" y="1676400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9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Freeform 3"/>
          <p:cNvSpPr>
            <a:spLocks noChangeArrowheads="1"/>
          </p:cNvSpPr>
          <p:nvPr/>
        </p:nvSpPr>
        <p:spPr bwMode="auto">
          <a:xfrm>
            <a:off x="136525" y="75882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Freeform 3"/>
          <p:cNvSpPr>
            <a:spLocks noChangeArrowheads="1"/>
          </p:cNvSpPr>
          <p:nvPr/>
        </p:nvSpPr>
        <p:spPr bwMode="auto">
          <a:xfrm>
            <a:off x="142875" y="765175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Freeform 3"/>
          <p:cNvSpPr>
            <a:spLocks noChangeArrowheads="1"/>
          </p:cNvSpPr>
          <p:nvPr/>
        </p:nvSpPr>
        <p:spPr bwMode="auto">
          <a:xfrm>
            <a:off x="273050" y="90170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Freeform 3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7150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6019800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0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5651500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8953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39" name="TextBox 1"/>
          <p:cNvSpPr txBox="1">
            <a:spLocks noChangeArrowheads="1"/>
          </p:cNvSpPr>
          <p:nvPr/>
        </p:nvSpPr>
        <p:spPr bwMode="auto">
          <a:xfrm>
            <a:off x="990600" y="304800"/>
            <a:ext cx="4616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3600" b="1">
                <a:latin typeface="Arial" charset="0"/>
              </a:rPr>
              <a:t>D.</a:t>
            </a:r>
            <a:r>
              <a:rPr lang="zh-CN" altLang="en-US" sz="3600" b="1">
                <a:solidFill>
                  <a:srgbClr val="003366"/>
                </a:solidFill>
                <a:latin typeface="Arial" charset="0"/>
              </a:rPr>
              <a:t>喜马拉雅山上的猴子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0" name="内容占位符 2"/>
              <p:cNvSpPr txBox="1">
                <a:spLocks/>
              </p:cNvSpPr>
              <p:nvPr/>
            </p:nvSpPr>
            <p:spPr bwMode="auto">
              <a:xfrm>
                <a:off x="482600" y="984250"/>
                <a:ext cx="8531846" cy="5511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 smtClean="0"/>
                  <a:t>两种处理方法：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2.</a:t>
                </a:r>
                <a:r>
                  <a:rPr lang="zh-CN" altLang="en-US" sz="2400" dirty="0" smtClean="0"/>
                  <a:t>暴力排序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创建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</a:t>
                </a:r>
                <a:r>
                  <a:rPr lang="en-US" altLang="zh-CN" sz="2400" dirty="0" smtClean="0"/>
                  <a:t>STL</a:t>
                </a:r>
                <a:r>
                  <a:rPr lang="zh-CN" altLang="en-US" sz="2400" dirty="0" smtClean="0"/>
                  <a:t>当中的容器作为</a:t>
                </a:r>
                <a:r>
                  <a:rPr lang="en-US" altLang="zh-CN" sz="2400" dirty="0" smtClean="0"/>
                  <a:t>pre[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next[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],</a:t>
                </a:r>
                <a:r>
                  <a:rPr lang="zh-CN" altLang="en-US" sz="2400" dirty="0" smtClean="0"/>
                  <a:t>每个容器保存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个数据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容器有序：直接取前三个元素枚举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容器无序：排序后枚举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复杂度：</a:t>
                </a:r>
                <a:r>
                  <a:rPr lang="en-US" altLang="zh-CN" sz="24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smtClean="0">
                        <a:latin typeface="Cambria Math"/>
                      </a:rPr>
                      <m:t>lo</m:t>
                    </m:r>
                    <m:r>
                      <a:rPr lang="en-US" altLang="zh-CN" sz="2400" b="0" i="1" smtClean="0">
                        <a:latin typeface="Cambria Math"/>
                      </a:rPr>
                      <m:t>𝑔𝑛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1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984250"/>
                <a:ext cx="8531846" cy="5511720"/>
              </a:xfrm>
              <a:prstGeom prst="rect">
                <a:avLst/>
              </a:prstGeom>
              <a:blipFill rotWithShape="1">
                <a:blip r:embed="rId6"/>
                <a:stretch>
                  <a:fillRect l="-1071" t="-13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Pages>0</Pages>
  <Words>1777</Words>
  <Characters>0</Characters>
  <Application>Microsoft Office PowerPoint</Application>
  <DocSecurity>0</DocSecurity>
  <PresentationFormat>全屏显示(4:3)</PresentationFormat>
  <Lines>0</Lines>
  <Paragraphs>263</Paragraphs>
  <Slides>29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齐朋辉</dc:creator>
  <cp:lastModifiedBy>jhon</cp:lastModifiedBy>
  <cp:revision>109</cp:revision>
  <dcterms:created xsi:type="dcterms:W3CDTF">2006-08-16T00:00:00Z</dcterms:created>
  <dcterms:modified xsi:type="dcterms:W3CDTF">2018-05-26T09:50:44Z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