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7"/>
  </p:handoutMasterIdLst>
  <p:sldIdLst>
    <p:sldId id="256" r:id="rId2"/>
    <p:sldId id="257" r:id="rId3"/>
    <p:sldId id="266" r:id="rId4"/>
    <p:sldId id="271" r:id="rId5"/>
    <p:sldId id="272" r:id="rId6"/>
    <p:sldId id="275" r:id="rId7"/>
    <p:sldId id="276" r:id="rId8"/>
    <p:sldId id="277" r:id="rId9"/>
    <p:sldId id="278" r:id="rId10"/>
    <p:sldId id="279" r:id="rId11"/>
    <p:sldId id="280" r:id="rId12"/>
    <p:sldId id="281" r:id="rId13"/>
    <p:sldId id="301" r:id="rId14"/>
    <p:sldId id="302" r:id="rId15"/>
    <p:sldId id="273" r:id="rId16"/>
    <p:sldId id="282" r:id="rId17"/>
    <p:sldId id="296" r:id="rId18"/>
    <p:sldId id="283" r:id="rId19"/>
    <p:sldId id="284" r:id="rId20"/>
    <p:sldId id="285" r:id="rId21"/>
    <p:sldId id="287" r:id="rId22"/>
    <p:sldId id="297" r:id="rId23"/>
    <p:sldId id="288" r:id="rId24"/>
    <p:sldId id="303" r:id="rId25"/>
    <p:sldId id="305" r:id="rId26"/>
    <p:sldId id="274" r:id="rId27"/>
    <p:sldId id="289" r:id="rId28"/>
    <p:sldId id="290" r:id="rId29"/>
    <p:sldId id="298" r:id="rId30"/>
    <p:sldId id="292" r:id="rId31"/>
    <p:sldId id="293" r:id="rId32"/>
    <p:sldId id="295" r:id="rId33"/>
    <p:sldId id="304" r:id="rId34"/>
    <p:sldId id="267" r:id="rId35"/>
    <p:sldId id="300" r:id="rId3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77" y="581"/>
      </p:cViewPr>
      <p:guideLst>
        <p:guide orient="horz" pos="2160"/>
        <p:guide pos="2880"/>
      </p:guideLst>
    </p:cSldViewPr>
  </p:slideViewPr>
  <p:notesTextViewPr>
    <p:cViewPr>
      <p:scale>
        <a:sx n="1" d="1"/>
        <a:sy n="1" d="1"/>
      </p:scale>
      <p:origin x="0" y="0"/>
    </p:cViewPr>
  </p:notesTextViewPr>
  <p:notesViewPr>
    <p:cSldViewPr>
      <p:cViewPr varScale="1">
        <p:scale>
          <a:sx n="45" d="100"/>
          <a:sy n="45" d="100"/>
        </p:scale>
        <p:origin x="2429" y="53"/>
      </p:cViewPr>
      <p:guideLst/>
    </p:cSldViewPr>
  </p:notes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9E00F4A-F22D-46DD-89F8-49DDDACB7F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DADC7DF-633C-46E7-9FE4-4562A24C17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B25059-B81D-4BDB-BD56-8ADC6A3CFBF4}" type="datetimeFigureOut">
              <a:rPr lang="zh-CN" altLang="en-US" smtClean="0"/>
              <a:t>2018/6/2</a:t>
            </a:fld>
            <a:endParaRPr lang="zh-CN" altLang="en-US"/>
          </a:p>
        </p:txBody>
      </p:sp>
      <p:sp>
        <p:nvSpPr>
          <p:cNvPr id="4" name="页脚占位符 3">
            <a:extLst>
              <a:ext uri="{FF2B5EF4-FFF2-40B4-BE49-F238E27FC236}">
                <a16:creationId xmlns:a16="http://schemas.microsoft.com/office/drawing/2014/main" id="{A3485024-44FB-4E65-872E-F4035C0BD4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8CDA50-E13C-4996-BFAC-32BAFBE093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B6F9AE-CFE7-444A-A6DD-67D4B52C36CE}" type="slidenum">
              <a:rPr lang="zh-CN" altLang="en-US" smtClean="0"/>
              <a:t>‹#›</a:t>
            </a:fld>
            <a:endParaRPr lang="zh-CN" altLang="en-US"/>
          </a:p>
        </p:txBody>
      </p:sp>
    </p:spTree>
    <p:extLst>
      <p:ext uri="{BB962C8B-B14F-4D97-AF65-F5344CB8AC3E}">
        <p14:creationId xmlns:p14="http://schemas.microsoft.com/office/powerpoint/2010/main" val="340249335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a:extLst>
              <a:ext uri="{FF2B5EF4-FFF2-40B4-BE49-F238E27FC236}">
                <a16:creationId xmlns:a16="http://schemas.microsoft.com/office/drawing/2014/main" id="{D88BC3ED-C548-4961-98F7-CB2140E04DD5}"/>
              </a:ext>
            </a:extLst>
          </p:cNvPr>
          <p:cNvSpPr>
            <a:spLocks noGrp="1" noChangeArrowheads="1"/>
          </p:cNvSpPr>
          <p:nvPr>
            <p:ph type="dt" sz="half" idx="10"/>
          </p:nvPr>
        </p:nvSpPr>
        <p:spPr>
          <a:ln/>
        </p:spPr>
        <p:txBody>
          <a:bodyPr/>
          <a:lstStyle>
            <a:lvl1pPr>
              <a:defRPr/>
            </a:lvl1pPr>
          </a:lstStyle>
          <a:p>
            <a:pPr>
              <a:defRPr/>
            </a:pPr>
            <a:fld id="{FDC7E61A-551B-406F-9A13-D96E0922BE98}" type="datetimeFigureOut">
              <a:rPr lang="en-US" altLang="zh-CN"/>
              <a:pPr>
                <a:defRPr/>
              </a:pPr>
              <a:t>6/2/2018</a:t>
            </a:fld>
            <a:endParaRPr lang="en-US" altLang="zh-CN"/>
          </a:p>
        </p:txBody>
      </p:sp>
      <p:sp>
        <p:nvSpPr>
          <p:cNvPr id="5" name="Footer Placeholder 4">
            <a:extLst>
              <a:ext uri="{FF2B5EF4-FFF2-40B4-BE49-F238E27FC236}">
                <a16:creationId xmlns:a16="http://schemas.microsoft.com/office/drawing/2014/main" id="{E55DB108-BD2A-4D27-8C82-DA018113286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446F5C05-A6F2-4148-98AB-6CEA5BC8CCCC}"/>
              </a:ext>
            </a:extLst>
          </p:cNvPr>
          <p:cNvSpPr>
            <a:spLocks noGrp="1" noChangeArrowheads="1"/>
          </p:cNvSpPr>
          <p:nvPr>
            <p:ph type="sldNum" sz="quarter" idx="12"/>
          </p:nvPr>
        </p:nvSpPr>
        <p:spPr>
          <a:ln/>
        </p:spPr>
        <p:txBody>
          <a:bodyPr/>
          <a:lstStyle>
            <a:lvl1pPr>
              <a:defRPr/>
            </a:lvl1pPr>
          </a:lstStyle>
          <a:p>
            <a:pPr>
              <a:defRPr/>
            </a:pPr>
            <a:fld id="{389F41FB-13D7-4F2B-B8E1-7918C3D80559}" type="slidenum">
              <a:rPr lang="en-US" altLang="zh-CN"/>
              <a:pPr>
                <a:defRPr/>
              </a:pPr>
              <a:t>‹#›</a:t>
            </a:fld>
            <a:endParaRPr lang="en-US" altLang="zh-CN"/>
          </a:p>
        </p:txBody>
      </p:sp>
    </p:spTree>
    <p:extLst>
      <p:ext uri="{BB962C8B-B14F-4D97-AF65-F5344CB8AC3E}">
        <p14:creationId xmlns:p14="http://schemas.microsoft.com/office/powerpoint/2010/main" val="245905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CE9FDCDE-2A16-4B0B-A134-72A9225AF57B}"/>
              </a:ext>
            </a:extLst>
          </p:cNvPr>
          <p:cNvSpPr>
            <a:spLocks noGrp="1" noChangeArrowheads="1"/>
          </p:cNvSpPr>
          <p:nvPr>
            <p:ph type="dt" sz="half" idx="10"/>
          </p:nvPr>
        </p:nvSpPr>
        <p:spPr>
          <a:ln/>
        </p:spPr>
        <p:txBody>
          <a:bodyPr/>
          <a:lstStyle>
            <a:lvl1pPr>
              <a:defRPr/>
            </a:lvl1pPr>
          </a:lstStyle>
          <a:p>
            <a:pPr>
              <a:defRPr/>
            </a:pPr>
            <a:fld id="{DC663FE5-AF3A-454E-B7C4-D10E16B3866A}" type="datetimeFigureOut">
              <a:rPr lang="en-US" altLang="zh-CN"/>
              <a:pPr>
                <a:defRPr/>
              </a:pPr>
              <a:t>6/2/2018</a:t>
            </a:fld>
            <a:endParaRPr lang="en-US" altLang="zh-CN"/>
          </a:p>
        </p:txBody>
      </p:sp>
      <p:sp>
        <p:nvSpPr>
          <p:cNvPr id="5" name="Footer Placeholder 4">
            <a:extLst>
              <a:ext uri="{FF2B5EF4-FFF2-40B4-BE49-F238E27FC236}">
                <a16:creationId xmlns:a16="http://schemas.microsoft.com/office/drawing/2014/main" id="{3110D472-D466-4756-B8DF-4C65B97D92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3AB8637F-D37C-4F51-B9C4-E70720DA9483}"/>
              </a:ext>
            </a:extLst>
          </p:cNvPr>
          <p:cNvSpPr>
            <a:spLocks noGrp="1" noChangeArrowheads="1"/>
          </p:cNvSpPr>
          <p:nvPr>
            <p:ph type="sldNum" sz="quarter" idx="12"/>
          </p:nvPr>
        </p:nvSpPr>
        <p:spPr>
          <a:ln/>
        </p:spPr>
        <p:txBody>
          <a:bodyPr/>
          <a:lstStyle>
            <a:lvl1pPr>
              <a:defRPr/>
            </a:lvl1pPr>
          </a:lstStyle>
          <a:p>
            <a:pPr>
              <a:defRPr/>
            </a:pPr>
            <a:fld id="{5E671317-AF3B-4A02-AE65-147BFAA92F5F}" type="slidenum">
              <a:rPr lang="en-US" altLang="zh-CN"/>
              <a:pPr>
                <a:defRPr/>
              </a:pPr>
              <a:t>‹#›</a:t>
            </a:fld>
            <a:endParaRPr lang="en-US" altLang="zh-CN"/>
          </a:p>
        </p:txBody>
      </p:sp>
    </p:spTree>
    <p:extLst>
      <p:ext uri="{BB962C8B-B14F-4D97-AF65-F5344CB8AC3E}">
        <p14:creationId xmlns:p14="http://schemas.microsoft.com/office/powerpoint/2010/main" val="935759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558CBB6C-9165-4D29-8DBB-D9A9A83B9F18}"/>
              </a:ext>
            </a:extLst>
          </p:cNvPr>
          <p:cNvSpPr>
            <a:spLocks noGrp="1" noChangeArrowheads="1"/>
          </p:cNvSpPr>
          <p:nvPr>
            <p:ph type="dt" sz="half" idx="10"/>
          </p:nvPr>
        </p:nvSpPr>
        <p:spPr>
          <a:ln/>
        </p:spPr>
        <p:txBody>
          <a:bodyPr/>
          <a:lstStyle>
            <a:lvl1pPr>
              <a:defRPr/>
            </a:lvl1pPr>
          </a:lstStyle>
          <a:p>
            <a:pPr>
              <a:defRPr/>
            </a:pPr>
            <a:fld id="{A049B416-F7C9-49D7-B593-8ABEBEC21940}" type="datetimeFigureOut">
              <a:rPr lang="en-US" altLang="zh-CN"/>
              <a:pPr>
                <a:defRPr/>
              </a:pPr>
              <a:t>6/2/2018</a:t>
            </a:fld>
            <a:endParaRPr lang="en-US" altLang="zh-CN"/>
          </a:p>
        </p:txBody>
      </p:sp>
      <p:sp>
        <p:nvSpPr>
          <p:cNvPr id="5" name="Footer Placeholder 4">
            <a:extLst>
              <a:ext uri="{FF2B5EF4-FFF2-40B4-BE49-F238E27FC236}">
                <a16:creationId xmlns:a16="http://schemas.microsoft.com/office/drawing/2014/main" id="{9BA5C5B3-8BE0-46D4-BB1D-8AB86F6CFA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DAEEA026-68D7-4CF8-B7EA-CBDCF8B1AA4E}"/>
              </a:ext>
            </a:extLst>
          </p:cNvPr>
          <p:cNvSpPr>
            <a:spLocks noGrp="1" noChangeArrowheads="1"/>
          </p:cNvSpPr>
          <p:nvPr>
            <p:ph type="sldNum" sz="quarter" idx="12"/>
          </p:nvPr>
        </p:nvSpPr>
        <p:spPr>
          <a:ln/>
        </p:spPr>
        <p:txBody>
          <a:bodyPr/>
          <a:lstStyle>
            <a:lvl1pPr>
              <a:defRPr/>
            </a:lvl1pPr>
          </a:lstStyle>
          <a:p>
            <a:pPr>
              <a:defRPr/>
            </a:pPr>
            <a:fld id="{F2EDFFBC-831D-405C-9C55-3809B52CAAC4}" type="slidenum">
              <a:rPr lang="en-US" altLang="zh-CN"/>
              <a:pPr>
                <a:defRPr/>
              </a:pPr>
              <a:t>‹#›</a:t>
            </a:fld>
            <a:endParaRPr lang="en-US" altLang="zh-CN"/>
          </a:p>
        </p:txBody>
      </p:sp>
    </p:spTree>
    <p:extLst>
      <p:ext uri="{BB962C8B-B14F-4D97-AF65-F5344CB8AC3E}">
        <p14:creationId xmlns:p14="http://schemas.microsoft.com/office/powerpoint/2010/main" val="319851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5820CC4E-5095-460F-AF12-D228C8EF34AD}"/>
              </a:ext>
            </a:extLst>
          </p:cNvPr>
          <p:cNvSpPr>
            <a:spLocks noGrp="1" noChangeArrowheads="1"/>
          </p:cNvSpPr>
          <p:nvPr>
            <p:ph type="dt" sz="half" idx="10"/>
          </p:nvPr>
        </p:nvSpPr>
        <p:spPr>
          <a:ln/>
        </p:spPr>
        <p:txBody>
          <a:bodyPr/>
          <a:lstStyle>
            <a:lvl1pPr>
              <a:defRPr/>
            </a:lvl1pPr>
          </a:lstStyle>
          <a:p>
            <a:pPr>
              <a:defRPr/>
            </a:pPr>
            <a:fld id="{EFEBD952-FB2D-406A-9775-B53AEFCE5D83}" type="datetimeFigureOut">
              <a:rPr lang="en-US" altLang="zh-CN"/>
              <a:pPr>
                <a:defRPr/>
              </a:pPr>
              <a:t>6/2/2018</a:t>
            </a:fld>
            <a:endParaRPr lang="en-US" altLang="zh-CN"/>
          </a:p>
        </p:txBody>
      </p:sp>
      <p:sp>
        <p:nvSpPr>
          <p:cNvPr id="5" name="Footer Placeholder 4">
            <a:extLst>
              <a:ext uri="{FF2B5EF4-FFF2-40B4-BE49-F238E27FC236}">
                <a16:creationId xmlns:a16="http://schemas.microsoft.com/office/drawing/2014/main" id="{B9751420-2C57-4BC0-82BC-BABAE5C2312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41CBD45E-8F5B-4A77-8533-8117A8297B84}"/>
              </a:ext>
            </a:extLst>
          </p:cNvPr>
          <p:cNvSpPr>
            <a:spLocks noGrp="1" noChangeArrowheads="1"/>
          </p:cNvSpPr>
          <p:nvPr>
            <p:ph type="sldNum" sz="quarter" idx="12"/>
          </p:nvPr>
        </p:nvSpPr>
        <p:spPr>
          <a:ln/>
        </p:spPr>
        <p:txBody>
          <a:bodyPr/>
          <a:lstStyle>
            <a:lvl1pPr>
              <a:defRPr/>
            </a:lvl1pPr>
          </a:lstStyle>
          <a:p>
            <a:pPr>
              <a:defRPr/>
            </a:pPr>
            <a:fld id="{DAAC90C1-5234-4672-89BE-FA4066B1723B}" type="slidenum">
              <a:rPr lang="en-US" altLang="zh-CN"/>
              <a:pPr>
                <a:defRPr/>
              </a:pPr>
              <a:t>‹#›</a:t>
            </a:fld>
            <a:endParaRPr lang="en-US" altLang="zh-CN"/>
          </a:p>
        </p:txBody>
      </p:sp>
    </p:spTree>
    <p:extLst>
      <p:ext uri="{BB962C8B-B14F-4D97-AF65-F5344CB8AC3E}">
        <p14:creationId xmlns:p14="http://schemas.microsoft.com/office/powerpoint/2010/main" val="75885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E7682332-A0E7-4A1C-97DF-2841801040B1}"/>
              </a:ext>
            </a:extLst>
          </p:cNvPr>
          <p:cNvSpPr>
            <a:spLocks noGrp="1" noChangeArrowheads="1"/>
          </p:cNvSpPr>
          <p:nvPr>
            <p:ph type="dt" sz="half" idx="10"/>
          </p:nvPr>
        </p:nvSpPr>
        <p:spPr>
          <a:ln/>
        </p:spPr>
        <p:txBody>
          <a:bodyPr/>
          <a:lstStyle>
            <a:lvl1pPr>
              <a:defRPr/>
            </a:lvl1pPr>
          </a:lstStyle>
          <a:p>
            <a:pPr>
              <a:defRPr/>
            </a:pPr>
            <a:fld id="{BC04540C-8A6B-410F-A8F6-7EEE08D38F1F}" type="datetimeFigureOut">
              <a:rPr lang="en-US" altLang="zh-CN"/>
              <a:pPr>
                <a:defRPr/>
              </a:pPr>
              <a:t>6/2/2018</a:t>
            </a:fld>
            <a:endParaRPr lang="en-US" altLang="zh-CN"/>
          </a:p>
        </p:txBody>
      </p:sp>
      <p:sp>
        <p:nvSpPr>
          <p:cNvPr id="5" name="Footer Placeholder 4">
            <a:extLst>
              <a:ext uri="{FF2B5EF4-FFF2-40B4-BE49-F238E27FC236}">
                <a16:creationId xmlns:a16="http://schemas.microsoft.com/office/drawing/2014/main" id="{557272BA-BDFA-49BA-83EA-7E08CC3726F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ABD0E5EA-7374-47F7-99BF-E0A3E460AC09}"/>
              </a:ext>
            </a:extLst>
          </p:cNvPr>
          <p:cNvSpPr>
            <a:spLocks noGrp="1" noChangeArrowheads="1"/>
          </p:cNvSpPr>
          <p:nvPr>
            <p:ph type="sldNum" sz="quarter" idx="12"/>
          </p:nvPr>
        </p:nvSpPr>
        <p:spPr>
          <a:ln/>
        </p:spPr>
        <p:txBody>
          <a:bodyPr/>
          <a:lstStyle>
            <a:lvl1pPr>
              <a:defRPr/>
            </a:lvl1pPr>
          </a:lstStyle>
          <a:p>
            <a:pPr>
              <a:defRPr/>
            </a:pPr>
            <a:fld id="{BBF3C723-47B9-4BFF-B5E3-2E7D492F3B4C}" type="slidenum">
              <a:rPr lang="en-US" altLang="zh-CN"/>
              <a:pPr>
                <a:defRPr/>
              </a:pPr>
              <a:t>‹#›</a:t>
            </a:fld>
            <a:endParaRPr lang="en-US" altLang="zh-CN"/>
          </a:p>
        </p:txBody>
      </p:sp>
    </p:spTree>
    <p:extLst>
      <p:ext uri="{BB962C8B-B14F-4D97-AF65-F5344CB8AC3E}">
        <p14:creationId xmlns:p14="http://schemas.microsoft.com/office/powerpoint/2010/main" val="350498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a:extLst>
              <a:ext uri="{FF2B5EF4-FFF2-40B4-BE49-F238E27FC236}">
                <a16:creationId xmlns:a16="http://schemas.microsoft.com/office/drawing/2014/main" id="{DEBC9E94-8BAF-43F2-A6CC-F77BB516E5C7}"/>
              </a:ext>
            </a:extLst>
          </p:cNvPr>
          <p:cNvSpPr>
            <a:spLocks noGrp="1" noChangeArrowheads="1"/>
          </p:cNvSpPr>
          <p:nvPr>
            <p:ph type="dt" sz="half" idx="10"/>
          </p:nvPr>
        </p:nvSpPr>
        <p:spPr>
          <a:ln/>
        </p:spPr>
        <p:txBody>
          <a:bodyPr/>
          <a:lstStyle>
            <a:lvl1pPr>
              <a:defRPr/>
            </a:lvl1pPr>
          </a:lstStyle>
          <a:p>
            <a:pPr>
              <a:defRPr/>
            </a:pPr>
            <a:fld id="{DF38C5E0-3BB4-4A8D-8221-3D087B6F63FB}" type="datetimeFigureOut">
              <a:rPr lang="en-US" altLang="zh-CN"/>
              <a:pPr>
                <a:defRPr/>
              </a:pPr>
              <a:t>6/2/2018</a:t>
            </a:fld>
            <a:endParaRPr lang="en-US" altLang="zh-CN"/>
          </a:p>
        </p:txBody>
      </p:sp>
      <p:sp>
        <p:nvSpPr>
          <p:cNvPr id="6" name="Footer Placeholder 4">
            <a:extLst>
              <a:ext uri="{FF2B5EF4-FFF2-40B4-BE49-F238E27FC236}">
                <a16:creationId xmlns:a16="http://schemas.microsoft.com/office/drawing/2014/main" id="{EC5B0486-79A3-43A9-954D-EFAB5459C8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A16F78B7-CBC7-4085-99D1-6F54DEAB9E0B}"/>
              </a:ext>
            </a:extLst>
          </p:cNvPr>
          <p:cNvSpPr>
            <a:spLocks noGrp="1" noChangeArrowheads="1"/>
          </p:cNvSpPr>
          <p:nvPr>
            <p:ph type="sldNum" sz="quarter" idx="12"/>
          </p:nvPr>
        </p:nvSpPr>
        <p:spPr>
          <a:ln/>
        </p:spPr>
        <p:txBody>
          <a:bodyPr/>
          <a:lstStyle>
            <a:lvl1pPr>
              <a:defRPr/>
            </a:lvl1pPr>
          </a:lstStyle>
          <a:p>
            <a:pPr>
              <a:defRPr/>
            </a:pPr>
            <a:fld id="{F635C165-AB16-43D9-BE91-DA639E0A7288}" type="slidenum">
              <a:rPr lang="en-US" altLang="zh-CN"/>
              <a:pPr>
                <a:defRPr/>
              </a:pPr>
              <a:t>‹#›</a:t>
            </a:fld>
            <a:endParaRPr lang="en-US" altLang="zh-CN"/>
          </a:p>
        </p:txBody>
      </p:sp>
    </p:spTree>
    <p:extLst>
      <p:ext uri="{BB962C8B-B14F-4D97-AF65-F5344CB8AC3E}">
        <p14:creationId xmlns:p14="http://schemas.microsoft.com/office/powerpoint/2010/main" val="1502734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a:extLst>
              <a:ext uri="{FF2B5EF4-FFF2-40B4-BE49-F238E27FC236}">
                <a16:creationId xmlns:a16="http://schemas.microsoft.com/office/drawing/2014/main" id="{FF638338-C749-4B5D-B268-2F941CD740C0}"/>
              </a:ext>
            </a:extLst>
          </p:cNvPr>
          <p:cNvSpPr>
            <a:spLocks noGrp="1" noChangeArrowheads="1"/>
          </p:cNvSpPr>
          <p:nvPr>
            <p:ph type="dt" sz="half" idx="10"/>
          </p:nvPr>
        </p:nvSpPr>
        <p:spPr>
          <a:ln/>
        </p:spPr>
        <p:txBody>
          <a:bodyPr/>
          <a:lstStyle>
            <a:lvl1pPr>
              <a:defRPr/>
            </a:lvl1pPr>
          </a:lstStyle>
          <a:p>
            <a:pPr>
              <a:defRPr/>
            </a:pPr>
            <a:fld id="{743E7012-14D0-469F-B98D-91BDE3D5905E}" type="datetimeFigureOut">
              <a:rPr lang="en-US" altLang="zh-CN"/>
              <a:pPr>
                <a:defRPr/>
              </a:pPr>
              <a:t>6/2/2018</a:t>
            </a:fld>
            <a:endParaRPr lang="en-US" altLang="zh-CN"/>
          </a:p>
        </p:txBody>
      </p:sp>
      <p:sp>
        <p:nvSpPr>
          <p:cNvPr id="8" name="Footer Placeholder 4">
            <a:extLst>
              <a:ext uri="{FF2B5EF4-FFF2-40B4-BE49-F238E27FC236}">
                <a16:creationId xmlns:a16="http://schemas.microsoft.com/office/drawing/2014/main" id="{C3263BA5-B6C5-4A07-816D-668ECBC6B0F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24923186-8F3C-4705-B363-B4E6765CCE19}"/>
              </a:ext>
            </a:extLst>
          </p:cNvPr>
          <p:cNvSpPr>
            <a:spLocks noGrp="1" noChangeArrowheads="1"/>
          </p:cNvSpPr>
          <p:nvPr>
            <p:ph type="sldNum" sz="quarter" idx="12"/>
          </p:nvPr>
        </p:nvSpPr>
        <p:spPr>
          <a:ln/>
        </p:spPr>
        <p:txBody>
          <a:bodyPr/>
          <a:lstStyle>
            <a:lvl1pPr>
              <a:defRPr/>
            </a:lvl1pPr>
          </a:lstStyle>
          <a:p>
            <a:pPr>
              <a:defRPr/>
            </a:pPr>
            <a:fld id="{C8867AD0-A72F-4961-ABF1-9DBBA76513B2}" type="slidenum">
              <a:rPr lang="en-US" altLang="zh-CN"/>
              <a:pPr>
                <a:defRPr/>
              </a:pPr>
              <a:t>‹#›</a:t>
            </a:fld>
            <a:endParaRPr lang="en-US" altLang="zh-CN"/>
          </a:p>
        </p:txBody>
      </p:sp>
    </p:spTree>
    <p:extLst>
      <p:ext uri="{BB962C8B-B14F-4D97-AF65-F5344CB8AC3E}">
        <p14:creationId xmlns:p14="http://schemas.microsoft.com/office/powerpoint/2010/main" val="38947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a:extLst>
              <a:ext uri="{FF2B5EF4-FFF2-40B4-BE49-F238E27FC236}">
                <a16:creationId xmlns:a16="http://schemas.microsoft.com/office/drawing/2014/main" id="{61A3AD4E-C102-4632-9898-0EBFDB586A7A}"/>
              </a:ext>
            </a:extLst>
          </p:cNvPr>
          <p:cNvSpPr>
            <a:spLocks noGrp="1" noChangeArrowheads="1"/>
          </p:cNvSpPr>
          <p:nvPr>
            <p:ph type="dt" sz="half" idx="10"/>
          </p:nvPr>
        </p:nvSpPr>
        <p:spPr>
          <a:ln/>
        </p:spPr>
        <p:txBody>
          <a:bodyPr/>
          <a:lstStyle>
            <a:lvl1pPr>
              <a:defRPr/>
            </a:lvl1pPr>
          </a:lstStyle>
          <a:p>
            <a:pPr>
              <a:defRPr/>
            </a:pPr>
            <a:fld id="{8255E58E-9662-4FD6-9C32-9DABE181015B}" type="datetimeFigureOut">
              <a:rPr lang="en-US" altLang="zh-CN"/>
              <a:pPr>
                <a:defRPr/>
              </a:pPr>
              <a:t>6/2/2018</a:t>
            </a:fld>
            <a:endParaRPr lang="en-US" altLang="zh-CN"/>
          </a:p>
        </p:txBody>
      </p:sp>
      <p:sp>
        <p:nvSpPr>
          <p:cNvPr id="4" name="Footer Placeholder 4">
            <a:extLst>
              <a:ext uri="{FF2B5EF4-FFF2-40B4-BE49-F238E27FC236}">
                <a16:creationId xmlns:a16="http://schemas.microsoft.com/office/drawing/2014/main" id="{7038DF4C-5DDF-49F7-872B-96D56DCA64E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FBDA1705-8714-49FE-AD03-726E09DC53AA}"/>
              </a:ext>
            </a:extLst>
          </p:cNvPr>
          <p:cNvSpPr>
            <a:spLocks noGrp="1" noChangeArrowheads="1"/>
          </p:cNvSpPr>
          <p:nvPr>
            <p:ph type="sldNum" sz="quarter" idx="12"/>
          </p:nvPr>
        </p:nvSpPr>
        <p:spPr>
          <a:ln/>
        </p:spPr>
        <p:txBody>
          <a:bodyPr/>
          <a:lstStyle>
            <a:lvl1pPr>
              <a:defRPr/>
            </a:lvl1pPr>
          </a:lstStyle>
          <a:p>
            <a:pPr>
              <a:defRPr/>
            </a:pPr>
            <a:fld id="{22173670-B36F-468D-BCA6-88CE9F2B3CC5}" type="slidenum">
              <a:rPr lang="en-US" altLang="zh-CN"/>
              <a:pPr>
                <a:defRPr/>
              </a:pPr>
              <a:t>‹#›</a:t>
            </a:fld>
            <a:endParaRPr lang="en-US" altLang="zh-CN"/>
          </a:p>
        </p:txBody>
      </p:sp>
    </p:spTree>
    <p:extLst>
      <p:ext uri="{BB962C8B-B14F-4D97-AF65-F5344CB8AC3E}">
        <p14:creationId xmlns:p14="http://schemas.microsoft.com/office/powerpoint/2010/main" val="237085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41599CB-D925-4599-BBA5-C7707C459FA9}"/>
              </a:ext>
            </a:extLst>
          </p:cNvPr>
          <p:cNvSpPr>
            <a:spLocks noGrp="1" noChangeArrowheads="1"/>
          </p:cNvSpPr>
          <p:nvPr>
            <p:ph type="dt" sz="half" idx="10"/>
          </p:nvPr>
        </p:nvSpPr>
        <p:spPr>
          <a:ln/>
        </p:spPr>
        <p:txBody>
          <a:bodyPr/>
          <a:lstStyle>
            <a:lvl1pPr>
              <a:defRPr/>
            </a:lvl1pPr>
          </a:lstStyle>
          <a:p>
            <a:pPr>
              <a:defRPr/>
            </a:pPr>
            <a:fld id="{53F0D032-076A-4112-B9D1-D06868899CBF}" type="datetimeFigureOut">
              <a:rPr lang="en-US" altLang="zh-CN"/>
              <a:pPr>
                <a:defRPr/>
              </a:pPr>
              <a:t>6/2/2018</a:t>
            </a:fld>
            <a:endParaRPr lang="en-US" altLang="zh-CN"/>
          </a:p>
        </p:txBody>
      </p:sp>
      <p:sp>
        <p:nvSpPr>
          <p:cNvPr id="3" name="Footer Placeholder 4">
            <a:extLst>
              <a:ext uri="{FF2B5EF4-FFF2-40B4-BE49-F238E27FC236}">
                <a16:creationId xmlns:a16="http://schemas.microsoft.com/office/drawing/2014/main" id="{997E4B35-EA93-4A30-ABD0-EB524D0D1B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DC897943-3F6E-4F93-AD28-5DFA6CAA0851}"/>
              </a:ext>
            </a:extLst>
          </p:cNvPr>
          <p:cNvSpPr>
            <a:spLocks noGrp="1" noChangeArrowheads="1"/>
          </p:cNvSpPr>
          <p:nvPr>
            <p:ph type="sldNum" sz="quarter" idx="12"/>
          </p:nvPr>
        </p:nvSpPr>
        <p:spPr>
          <a:ln/>
        </p:spPr>
        <p:txBody>
          <a:bodyPr/>
          <a:lstStyle>
            <a:lvl1pPr>
              <a:defRPr/>
            </a:lvl1pPr>
          </a:lstStyle>
          <a:p>
            <a:pPr>
              <a:defRPr/>
            </a:pPr>
            <a:fld id="{CCFCC5F7-EDB1-4D5E-B9FF-27F71C567457}" type="slidenum">
              <a:rPr lang="en-US" altLang="zh-CN"/>
              <a:pPr>
                <a:defRPr/>
              </a:pPr>
              <a:t>‹#›</a:t>
            </a:fld>
            <a:endParaRPr lang="en-US" altLang="zh-CN"/>
          </a:p>
        </p:txBody>
      </p:sp>
    </p:spTree>
    <p:extLst>
      <p:ext uri="{BB962C8B-B14F-4D97-AF65-F5344CB8AC3E}">
        <p14:creationId xmlns:p14="http://schemas.microsoft.com/office/powerpoint/2010/main" val="234228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E8DDB355-E3E1-445E-B8DD-5B8F54955F93}"/>
              </a:ext>
            </a:extLst>
          </p:cNvPr>
          <p:cNvSpPr>
            <a:spLocks noGrp="1" noChangeArrowheads="1"/>
          </p:cNvSpPr>
          <p:nvPr>
            <p:ph type="dt" sz="half" idx="10"/>
          </p:nvPr>
        </p:nvSpPr>
        <p:spPr>
          <a:ln/>
        </p:spPr>
        <p:txBody>
          <a:bodyPr/>
          <a:lstStyle>
            <a:lvl1pPr>
              <a:defRPr/>
            </a:lvl1pPr>
          </a:lstStyle>
          <a:p>
            <a:pPr>
              <a:defRPr/>
            </a:pPr>
            <a:fld id="{E3D06173-24DF-4BF6-A8C9-610D2F0FDD5C}" type="datetimeFigureOut">
              <a:rPr lang="en-US" altLang="zh-CN"/>
              <a:pPr>
                <a:defRPr/>
              </a:pPr>
              <a:t>6/2/2018</a:t>
            </a:fld>
            <a:endParaRPr lang="en-US" altLang="zh-CN"/>
          </a:p>
        </p:txBody>
      </p:sp>
      <p:sp>
        <p:nvSpPr>
          <p:cNvPr id="6" name="Footer Placeholder 4">
            <a:extLst>
              <a:ext uri="{FF2B5EF4-FFF2-40B4-BE49-F238E27FC236}">
                <a16:creationId xmlns:a16="http://schemas.microsoft.com/office/drawing/2014/main" id="{EF0382B4-2414-4846-946D-C2DABA4344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20881C0B-783B-478A-98CF-E253B1D9562E}"/>
              </a:ext>
            </a:extLst>
          </p:cNvPr>
          <p:cNvSpPr>
            <a:spLocks noGrp="1" noChangeArrowheads="1"/>
          </p:cNvSpPr>
          <p:nvPr>
            <p:ph type="sldNum" sz="quarter" idx="12"/>
          </p:nvPr>
        </p:nvSpPr>
        <p:spPr>
          <a:ln/>
        </p:spPr>
        <p:txBody>
          <a:bodyPr/>
          <a:lstStyle>
            <a:lvl1pPr>
              <a:defRPr/>
            </a:lvl1pPr>
          </a:lstStyle>
          <a:p>
            <a:pPr>
              <a:defRPr/>
            </a:pPr>
            <a:fld id="{22573E1F-BFFA-46B4-BDDC-A0A8CC772BAF}" type="slidenum">
              <a:rPr lang="en-US" altLang="zh-CN"/>
              <a:pPr>
                <a:defRPr/>
              </a:pPr>
              <a:t>‹#›</a:t>
            </a:fld>
            <a:endParaRPr lang="en-US" altLang="zh-CN"/>
          </a:p>
        </p:txBody>
      </p:sp>
    </p:spTree>
    <p:extLst>
      <p:ext uri="{BB962C8B-B14F-4D97-AF65-F5344CB8AC3E}">
        <p14:creationId xmlns:p14="http://schemas.microsoft.com/office/powerpoint/2010/main" val="375138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D7867A72-2E7C-4126-812B-86DEC6BF667D}"/>
              </a:ext>
            </a:extLst>
          </p:cNvPr>
          <p:cNvSpPr>
            <a:spLocks noGrp="1" noChangeArrowheads="1"/>
          </p:cNvSpPr>
          <p:nvPr>
            <p:ph type="dt" sz="half" idx="10"/>
          </p:nvPr>
        </p:nvSpPr>
        <p:spPr>
          <a:ln/>
        </p:spPr>
        <p:txBody>
          <a:bodyPr/>
          <a:lstStyle>
            <a:lvl1pPr>
              <a:defRPr/>
            </a:lvl1pPr>
          </a:lstStyle>
          <a:p>
            <a:pPr>
              <a:defRPr/>
            </a:pPr>
            <a:fld id="{E8428C96-E63D-453F-98D2-A68CB3C0DBED}" type="datetimeFigureOut">
              <a:rPr lang="en-US" altLang="zh-CN"/>
              <a:pPr>
                <a:defRPr/>
              </a:pPr>
              <a:t>6/2/2018</a:t>
            </a:fld>
            <a:endParaRPr lang="en-US" altLang="zh-CN"/>
          </a:p>
        </p:txBody>
      </p:sp>
      <p:sp>
        <p:nvSpPr>
          <p:cNvPr id="6" name="Footer Placeholder 4">
            <a:extLst>
              <a:ext uri="{FF2B5EF4-FFF2-40B4-BE49-F238E27FC236}">
                <a16:creationId xmlns:a16="http://schemas.microsoft.com/office/drawing/2014/main" id="{5441F09E-BF28-4EAD-BE7A-646217E176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B087762E-2029-4B20-8664-8BE396BD87EF}"/>
              </a:ext>
            </a:extLst>
          </p:cNvPr>
          <p:cNvSpPr>
            <a:spLocks noGrp="1" noChangeArrowheads="1"/>
          </p:cNvSpPr>
          <p:nvPr>
            <p:ph type="sldNum" sz="quarter" idx="12"/>
          </p:nvPr>
        </p:nvSpPr>
        <p:spPr>
          <a:ln/>
        </p:spPr>
        <p:txBody>
          <a:bodyPr/>
          <a:lstStyle>
            <a:lvl1pPr>
              <a:defRPr/>
            </a:lvl1pPr>
          </a:lstStyle>
          <a:p>
            <a:pPr>
              <a:defRPr/>
            </a:pPr>
            <a:fld id="{07212E3C-93F0-4CC0-B738-96B48ABD7ABD}" type="slidenum">
              <a:rPr lang="en-US" altLang="zh-CN"/>
              <a:pPr>
                <a:defRPr/>
              </a:pPr>
              <a:t>‹#›</a:t>
            </a:fld>
            <a:endParaRPr lang="en-US" altLang="zh-CN"/>
          </a:p>
        </p:txBody>
      </p:sp>
    </p:spTree>
    <p:extLst>
      <p:ext uri="{BB962C8B-B14F-4D97-AF65-F5344CB8AC3E}">
        <p14:creationId xmlns:p14="http://schemas.microsoft.com/office/powerpoint/2010/main" val="130969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11BDAFA-B6CA-4D31-9E04-0DC175A86CBC}"/>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a:extLst>
              <a:ext uri="{FF2B5EF4-FFF2-40B4-BE49-F238E27FC236}">
                <a16:creationId xmlns:a16="http://schemas.microsoft.com/office/drawing/2014/main" id="{E1E1E923-D5D3-4613-AEF9-47E86EE58A0E}"/>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Date Placeholder 3">
            <a:extLst>
              <a:ext uri="{FF2B5EF4-FFF2-40B4-BE49-F238E27FC236}">
                <a16:creationId xmlns:a16="http://schemas.microsoft.com/office/drawing/2014/main" id="{FAD120AA-18BF-4A22-807E-00C660D0782E}"/>
              </a:ext>
            </a:extLst>
          </p:cNvPr>
          <p:cNvSpPr>
            <a:spLocks noGrp="1" noChangeArrowheads="1"/>
          </p:cNvSpPr>
          <p:nvPr>
            <p:ph type="dt" sz="half" idx="2"/>
          </p:nvPr>
        </p:nvSpPr>
        <p:spPr bwMode="auto">
          <a:xfrm>
            <a:off x="457200" y="6356350"/>
            <a:ext cx="2133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latin typeface="+mn-lt"/>
              </a:defRPr>
            </a:lvl1pPr>
          </a:lstStyle>
          <a:p>
            <a:pPr>
              <a:defRPr/>
            </a:pPr>
            <a:fld id="{F9B5BAC4-F438-4168-AA50-160C60490624}" type="datetimeFigureOut">
              <a:rPr lang="en-US" altLang="zh-CN"/>
              <a:pPr>
                <a:defRPr/>
              </a:pPr>
              <a:t>6/2/2018</a:t>
            </a:fld>
            <a:endParaRPr lang="en-US" altLang="zh-CN"/>
          </a:p>
        </p:txBody>
      </p:sp>
      <p:sp>
        <p:nvSpPr>
          <p:cNvPr id="1029" name="Footer Placeholder 4">
            <a:extLst>
              <a:ext uri="{FF2B5EF4-FFF2-40B4-BE49-F238E27FC236}">
                <a16:creationId xmlns:a16="http://schemas.microsoft.com/office/drawing/2014/main" id="{F4AEC6EF-6DF9-480D-BB6B-59F209A40555}"/>
              </a:ext>
            </a:extLst>
          </p:cNvPr>
          <p:cNvSpPr>
            <a:spLocks noGrp="1" noChangeArrowheads="1"/>
          </p:cNvSpPr>
          <p:nvPr>
            <p:ph type="ftr" sz="quarter" idx="3"/>
          </p:nvPr>
        </p:nvSpPr>
        <p:spPr bwMode="auto">
          <a:xfrm>
            <a:off x="3124200" y="6356350"/>
            <a:ext cx="2895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latin typeface="+mn-lt"/>
              </a:defRPr>
            </a:lvl1pPr>
          </a:lstStyle>
          <a:p>
            <a:pPr>
              <a:defRPr/>
            </a:pPr>
            <a:endParaRPr lang="en-US" altLang="zh-CN"/>
          </a:p>
        </p:txBody>
      </p:sp>
      <p:sp>
        <p:nvSpPr>
          <p:cNvPr id="1030" name="Slide Number Placeholder 5">
            <a:extLst>
              <a:ext uri="{FF2B5EF4-FFF2-40B4-BE49-F238E27FC236}">
                <a16:creationId xmlns:a16="http://schemas.microsoft.com/office/drawing/2014/main" id="{B95188D7-2041-4960-A811-FB04EA54E3B0}"/>
              </a:ext>
            </a:extLst>
          </p:cNvPr>
          <p:cNvSpPr>
            <a:spLocks noGrp="1" noChangeArrowheads="1"/>
          </p:cNvSpPr>
          <p:nvPr>
            <p:ph type="sldNum" sz="quarter" idx="4"/>
          </p:nvPr>
        </p:nvSpPr>
        <p:spPr bwMode="auto">
          <a:xfrm>
            <a:off x="6553200" y="6356350"/>
            <a:ext cx="2133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smtClean="0">
                <a:solidFill>
                  <a:srgbClr val="898989"/>
                </a:solidFill>
                <a:latin typeface="Calibri" panose="020F0502020204030204" pitchFamily="34" charset="0"/>
              </a:defRPr>
            </a:lvl1pPr>
          </a:lstStyle>
          <a:p>
            <a:pPr>
              <a:defRPr/>
            </a:pPr>
            <a:fld id="{4BC8475C-2A85-4252-A766-3DD9993DAB4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jpe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8" Type="http://schemas.openxmlformats.org/officeDocument/2006/relationships/image" Target="../media/image14.tmp"/><Relationship Id="rId3" Type="http://schemas.openxmlformats.org/officeDocument/2006/relationships/image" Target="../media/image3.jpeg"/><Relationship Id="rId7" Type="http://schemas.openxmlformats.org/officeDocument/2006/relationships/image" Target="../media/image13.tmp"/><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2.tmp"/><Relationship Id="rId5" Type="http://schemas.openxmlformats.org/officeDocument/2006/relationships/image" Target="../media/image5.jpe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20.png"/><Relationship Id="rId5" Type="http://schemas.openxmlformats.org/officeDocument/2006/relationships/image" Target="../media/image5.jpe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jpe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jpeg"/><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jpeg"/><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60.png"/><Relationship Id="rId5" Type="http://schemas.openxmlformats.org/officeDocument/2006/relationships/image" Target="../media/image5.jpeg"/><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5.jpeg"/><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5.jpeg"/><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8.tmp"/><Relationship Id="rId5" Type="http://schemas.openxmlformats.org/officeDocument/2006/relationships/image" Target="../media/image5.jpeg"/><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5.jpeg"/><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5.jpeg"/><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5.jpeg"/><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5.jpeg"/><Relationship Id="rId4" Type="http://schemas.openxmlformats.org/officeDocument/2006/relationships/image" Target="../media/image4.jpe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5.jpeg"/><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9.tmp"/><Relationship Id="rId5" Type="http://schemas.openxmlformats.org/officeDocument/2006/relationships/image" Target="../media/image5.jpeg"/><Relationship Id="rId4" Type="http://schemas.openxmlformats.org/officeDocument/2006/relationships/image" Target="../media/image4.jpeg"/></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reeform 3">
            <a:extLst>
              <a:ext uri="{FF2B5EF4-FFF2-40B4-BE49-F238E27FC236}">
                <a16:creationId xmlns:a16="http://schemas.microsoft.com/office/drawing/2014/main" id="{F1958606-1129-49B7-9CDD-C3F81FD45EE9}"/>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2051" name="Freeform 3">
            <a:extLst>
              <a:ext uri="{FF2B5EF4-FFF2-40B4-BE49-F238E27FC236}">
                <a16:creationId xmlns:a16="http://schemas.microsoft.com/office/drawing/2014/main" id="{48938C05-4B93-47E9-A7F5-9677B84D5F96}"/>
              </a:ext>
            </a:extLst>
          </p:cNvPr>
          <p:cNvSpPr>
            <a:spLocks noChangeArrowheads="1"/>
          </p:cNvSpPr>
          <p:nvPr/>
        </p:nvSpPr>
        <p:spPr bwMode="auto">
          <a:xfrm>
            <a:off x="0" y="2997200"/>
            <a:ext cx="2195513" cy="2663825"/>
          </a:xfrm>
          <a:custGeom>
            <a:avLst/>
            <a:gdLst>
              <a:gd name="T0" fmla="*/ 0 w 2195576"/>
              <a:gd name="T1" fmla="*/ 2663825 h 2663825"/>
              <a:gd name="T2" fmla="*/ 0 w 2195576"/>
              <a:gd name="T3" fmla="*/ 1800227 h 2663825"/>
              <a:gd name="T4" fmla="*/ 2195324 w 2195576"/>
              <a:gd name="T5" fmla="*/ 0 h 2663825"/>
              <a:gd name="T6" fmla="*/ 2195324 w 2195576"/>
              <a:gd name="T7" fmla="*/ 144398 h 2663825"/>
              <a:gd name="T8" fmla="*/ 0 w 2195576"/>
              <a:gd name="T9" fmla="*/ 2663825 h 2663825"/>
              <a:gd name="T10" fmla="*/ 0 60000 65536"/>
              <a:gd name="T11" fmla="*/ 0 60000 65536"/>
              <a:gd name="T12" fmla="*/ 0 60000 65536"/>
              <a:gd name="T13" fmla="*/ 0 60000 65536"/>
              <a:gd name="T14" fmla="*/ 0 60000 65536"/>
              <a:gd name="T15" fmla="*/ 0 w 2195576"/>
              <a:gd name="T16" fmla="*/ 0 h 2663825"/>
              <a:gd name="T17" fmla="*/ 2195576 w 2195576"/>
              <a:gd name="T18" fmla="*/ 2663825 h 2663825"/>
            </a:gdLst>
            <a:ahLst/>
            <a:cxnLst>
              <a:cxn ang="T10">
                <a:pos x="T0" y="T1"/>
              </a:cxn>
              <a:cxn ang="T11">
                <a:pos x="T2" y="T3"/>
              </a:cxn>
              <a:cxn ang="T12">
                <a:pos x="T4" y="T5"/>
              </a:cxn>
              <a:cxn ang="T13">
                <a:pos x="T6" y="T7"/>
              </a:cxn>
              <a:cxn ang="T14">
                <a:pos x="T8" y="T9"/>
              </a:cxn>
            </a:cxnLst>
            <a:rect l="T15" t="T16" r="T17" b="T18"/>
            <a:pathLst>
              <a:path w="2195576" h="2663825">
                <a:moveTo>
                  <a:pt x="0" y="2663825"/>
                </a:moveTo>
                <a:lnTo>
                  <a:pt x="0" y="1800225"/>
                </a:lnTo>
                <a:lnTo>
                  <a:pt x="2195576" y="0"/>
                </a:lnTo>
                <a:lnTo>
                  <a:pt x="2195576" y="144398"/>
                </a:lnTo>
                <a:lnTo>
                  <a:pt x="0" y="2663825"/>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2052" name="Freeform 3">
            <a:extLst>
              <a:ext uri="{FF2B5EF4-FFF2-40B4-BE49-F238E27FC236}">
                <a16:creationId xmlns:a16="http://schemas.microsoft.com/office/drawing/2014/main" id="{C7C24A31-859C-41DA-B57C-8FD5ABE5F039}"/>
              </a:ext>
            </a:extLst>
          </p:cNvPr>
          <p:cNvSpPr>
            <a:spLocks noChangeArrowheads="1"/>
          </p:cNvSpPr>
          <p:nvPr/>
        </p:nvSpPr>
        <p:spPr bwMode="auto">
          <a:xfrm>
            <a:off x="2557463" y="0"/>
            <a:ext cx="3022600" cy="6858000"/>
          </a:xfrm>
          <a:custGeom>
            <a:avLst/>
            <a:gdLst>
              <a:gd name="T0" fmla="*/ 3022600 w 3022600"/>
              <a:gd name="T1" fmla="*/ 0 h 6858000"/>
              <a:gd name="T2" fmla="*/ 1870075 w 3022600"/>
              <a:gd name="T3" fmla="*/ 0 h 6858000"/>
              <a:gd name="T4" fmla="*/ 0 w 3022600"/>
              <a:gd name="T5" fmla="*/ 2113788 h 6858000"/>
              <a:gd name="T6" fmla="*/ 0 w 3022600"/>
              <a:gd name="T7" fmla="*/ 3071494 h 6858000"/>
              <a:gd name="T8" fmla="*/ 790575 w 3022600"/>
              <a:gd name="T9" fmla="*/ 6858000 h 6858000"/>
              <a:gd name="T10" fmla="*/ 1727200 w 3022600"/>
              <a:gd name="T11" fmla="*/ 6858000 h 6858000"/>
              <a:gd name="T12" fmla="*/ 69850 w 3022600"/>
              <a:gd name="T13" fmla="*/ 3126612 h 6858000"/>
              <a:gd name="T14" fmla="*/ 69850 w 3022600"/>
              <a:gd name="T15" fmla="*/ 2143760 h 6858000"/>
              <a:gd name="T16" fmla="*/ 3022600 w 30226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22600"/>
              <a:gd name="T28" fmla="*/ 0 h 6858000"/>
              <a:gd name="T29" fmla="*/ 3022600 w 30226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22600" h="6858000">
                <a:moveTo>
                  <a:pt x="3022600" y="0"/>
                </a:moveTo>
                <a:lnTo>
                  <a:pt x="1870075" y="0"/>
                </a:lnTo>
                <a:lnTo>
                  <a:pt x="0" y="2113788"/>
                </a:lnTo>
                <a:lnTo>
                  <a:pt x="0" y="3071495"/>
                </a:lnTo>
                <a:lnTo>
                  <a:pt x="790575" y="6858000"/>
                </a:lnTo>
                <a:lnTo>
                  <a:pt x="1727200" y="6858000"/>
                </a:lnTo>
                <a:lnTo>
                  <a:pt x="69850" y="3126613"/>
                </a:lnTo>
                <a:lnTo>
                  <a:pt x="69850" y="2143760"/>
                </a:lnTo>
                <a:lnTo>
                  <a:pt x="3022600" y="0"/>
                </a:lnTo>
              </a:path>
            </a:pathLst>
          </a:custGeom>
          <a:solidFill>
            <a:srgbClr val="D3D3D3"/>
          </a:solidFill>
          <a:ln w="12700">
            <a:solidFill>
              <a:srgbClr val="000000">
                <a:alpha val="0"/>
              </a:srgbClr>
            </a:solidFill>
            <a:miter lim="800000"/>
            <a:headEnd/>
            <a:tailEnd/>
          </a:ln>
        </p:spPr>
        <p:txBody>
          <a:bodyPr anchor="ctr"/>
          <a:lstStyle/>
          <a:p>
            <a:endParaRPr lang="zh-CN" altLang="en-US"/>
          </a:p>
        </p:txBody>
      </p:sp>
      <p:sp>
        <p:nvSpPr>
          <p:cNvPr id="2053" name="Freeform 3">
            <a:extLst>
              <a:ext uri="{FF2B5EF4-FFF2-40B4-BE49-F238E27FC236}">
                <a16:creationId xmlns:a16="http://schemas.microsoft.com/office/drawing/2014/main" id="{5873D228-4869-4915-BD5A-2CDC55155476}"/>
              </a:ext>
            </a:extLst>
          </p:cNvPr>
          <p:cNvSpPr>
            <a:spLocks noChangeArrowheads="1"/>
          </p:cNvSpPr>
          <p:nvPr/>
        </p:nvSpPr>
        <p:spPr bwMode="auto">
          <a:xfrm>
            <a:off x="2959100" y="0"/>
            <a:ext cx="2711450" cy="1873250"/>
          </a:xfrm>
          <a:custGeom>
            <a:avLst/>
            <a:gdLst>
              <a:gd name="T0" fmla="*/ 2711450 w 2711450"/>
              <a:gd name="T1" fmla="*/ 1523 h 1873250"/>
              <a:gd name="T2" fmla="*/ 2189098 w 2711450"/>
              <a:gd name="T3" fmla="*/ 0 h 1873250"/>
              <a:gd name="T4" fmla="*/ 0 w 2711450"/>
              <a:gd name="T5" fmla="*/ 1873250 h 1873250"/>
              <a:gd name="T6" fmla="*/ 2711450 w 2711450"/>
              <a:gd name="T7" fmla="*/ 1523 h 1873250"/>
              <a:gd name="T8" fmla="*/ 0 60000 65536"/>
              <a:gd name="T9" fmla="*/ 0 60000 65536"/>
              <a:gd name="T10" fmla="*/ 0 60000 65536"/>
              <a:gd name="T11" fmla="*/ 0 60000 65536"/>
              <a:gd name="T12" fmla="*/ 0 w 2711450"/>
              <a:gd name="T13" fmla="*/ 0 h 1873250"/>
              <a:gd name="T14" fmla="*/ 2711450 w 2711450"/>
              <a:gd name="T15" fmla="*/ 1873250 h 1873250"/>
            </a:gdLst>
            <a:ahLst/>
            <a:cxnLst>
              <a:cxn ang="T8">
                <a:pos x="T0" y="T1"/>
              </a:cxn>
              <a:cxn ang="T9">
                <a:pos x="T2" y="T3"/>
              </a:cxn>
              <a:cxn ang="T10">
                <a:pos x="T4" y="T5"/>
              </a:cxn>
              <a:cxn ang="T11">
                <a:pos x="T6" y="T7"/>
              </a:cxn>
            </a:cxnLst>
            <a:rect l="T12" t="T13" r="T14" b="T15"/>
            <a:pathLst>
              <a:path w="2711450" h="1873250">
                <a:moveTo>
                  <a:pt x="2711450" y="1523"/>
                </a:moveTo>
                <a:lnTo>
                  <a:pt x="2189098" y="0"/>
                </a:lnTo>
                <a:lnTo>
                  <a:pt x="0" y="1873250"/>
                </a:lnTo>
                <a:lnTo>
                  <a:pt x="2711450" y="1523"/>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2054" name="Freeform 3">
            <a:extLst>
              <a:ext uri="{FF2B5EF4-FFF2-40B4-BE49-F238E27FC236}">
                <a16:creationId xmlns:a16="http://schemas.microsoft.com/office/drawing/2014/main" id="{4C36644A-D23A-4B6D-8144-B0CC50F98F67}"/>
              </a:ext>
            </a:extLst>
          </p:cNvPr>
          <p:cNvSpPr>
            <a:spLocks noChangeArrowheads="1"/>
          </p:cNvSpPr>
          <p:nvPr/>
        </p:nvSpPr>
        <p:spPr bwMode="auto">
          <a:xfrm>
            <a:off x="2498725" y="0"/>
            <a:ext cx="6105525" cy="6858000"/>
          </a:xfrm>
          <a:custGeom>
            <a:avLst/>
            <a:gdLst>
              <a:gd name="T0" fmla="*/ 5818121 w 6105525"/>
              <a:gd name="T1" fmla="*/ 0 h 6858000"/>
              <a:gd name="T2" fmla="*/ 3368674 w 6105525"/>
              <a:gd name="T3" fmla="*/ 0 h 6858000"/>
              <a:gd name="T4" fmla="*/ 0 w 6105525"/>
              <a:gd name="T5" fmla="*/ 2109088 h 6858000"/>
              <a:gd name="T6" fmla="*/ 0 w 6105525"/>
              <a:gd name="T7" fmla="*/ 3071494 h 6858000"/>
              <a:gd name="T8" fmla="*/ 1928876 w 6105525"/>
              <a:gd name="T9" fmla="*/ 6858000 h 6858000"/>
              <a:gd name="T10" fmla="*/ 3081272 w 6105525"/>
              <a:gd name="T11" fmla="*/ 6858000 h 6858000"/>
              <a:gd name="T12" fmla="*/ 114300 w 6105525"/>
              <a:gd name="T13" fmla="*/ 2956432 h 6858000"/>
              <a:gd name="T14" fmla="*/ 114300 w 6105525"/>
              <a:gd name="T15" fmla="*/ 2143760 h 6858000"/>
              <a:gd name="T16" fmla="*/ 6105525 w 6105525"/>
              <a:gd name="T17" fmla="*/ 0 h 6858000"/>
              <a:gd name="T18" fmla="*/ 3368674 w 6105525"/>
              <a:gd name="T19" fmla="*/ 0 h 6858000"/>
              <a:gd name="T20" fmla="*/ 5818121 w 6105525"/>
              <a:gd name="T21" fmla="*/ 0 h 6858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05525"/>
              <a:gd name="T34" fmla="*/ 0 h 6858000"/>
              <a:gd name="T35" fmla="*/ 6105525 w 6105525"/>
              <a:gd name="T36" fmla="*/ 6858000 h 68580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05525" h="6858000">
                <a:moveTo>
                  <a:pt x="5818123" y="0"/>
                </a:moveTo>
                <a:lnTo>
                  <a:pt x="3368675" y="0"/>
                </a:lnTo>
                <a:lnTo>
                  <a:pt x="0" y="2109089"/>
                </a:lnTo>
                <a:lnTo>
                  <a:pt x="0" y="3071495"/>
                </a:lnTo>
                <a:lnTo>
                  <a:pt x="1928876" y="6858000"/>
                </a:lnTo>
                <a:lnTo>
                  <a:pt x="3081273" y="6858000"/>
                </a:lnTo>
                <a:lnTo>
                  <a:pt x="114300" y="2956432"/>
                </a:lnTo>
                <a:lnTo>
                  <a:pt x="114300" y="2143760"/>
                </a:lnTo>
                <a:lnTo>
                  <a:pt x="6105525" y="0"/>
                </a:lnTo>
                <a:lnTo>
                  <a:pt x="3368675" y="0"/>
                </a:lnTo>
                <a:lnTo>
                  <a:pt x="5818123"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2055" name="Freeform 3">
            <a:extLst>
              <a:ext uri="{FF2B5EF4-FFF2-40B4-BE49-F238E27FC236}">
                <a16:creationId xmlns:a16="http://schemas.microsoft.com/office/drawing/2014/main" id="{F2280C74-C170-490C-9DD5-FC1F8FEE1F53}"/>
              </a:ext>
            </a:extLst>
          </p:cNvPr>
          <p:cNvSpPr>
            <a:spLocks noChangeArrowheads="1"/>
          </p:cNvSpPr>
          <p:nvPr/>
        </p:nvSpPr>
        <p:spPr bwMode="auto">
          <a:xfrm>
            <a:off x="0" y="185738"/>
            <a:ext cx="2236788" cy="5984875"/>
          </a:xfrm>
          <a:custGeom>
            <a:avLst/>
            <a:gdLst>
              <a:gd name="T0" fmla="*/ 0 w 2236851"/>
              <a:gd name="T1" fmla="*/ 0 h 5984811"/>
              <a:gd name="T2" fmla="*/ 2236599 w 2236851"/>
              <a:gd name="T3" fmla="*/ 1900255 h 5984811"/>
              <a:gd name="T4" fmla="*/ 2236599 w 2236851"/>
              <a:gd name="T5" fmla="*/ 2955925 h 5984811"/>
              <a:gd name="T6" fmla="*/ 0 w 2236851"/>
              <a:gd name="T7" fmla="*/ 5985067 h 5984811"/>
              <a:gd name="T8" fmla="*/ 0 w 2236851"/>
              <a:gd name="T9" fmla="*/ 5194526 h 5984811"/>
              <a:gd name="T10" fmla="*/ 2174885 w 2236851"/>
              <a:gd name="T11" fmla="*/ 2859147 h 5984811"/>
              <a:gd name="T12" fmla="*/ 2174885 w 2236851"/>
              <a:gd name="T13" fmla="*/ 2019388 h 5984811"/>
              <a:gd name="T14" fmla="*/ 9484 w 2236851"/>
              <a:gd name="T15" fmla="*/ 1527241 h 5984811"/>
              <a:gd name="T16" fmla="*/ 0 w 2236851"/>
              <a:gd name="T17" fmla="*/ 0 h 59848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6851"/>
              <a:gd name="T28" fmla="*/ 0 h 5984811"/>
              <a:gd name="T29" fmla="*/ 2236851 w 2236851"/>
              <a:gd name="T30" fmla="*/ 5984811 h 59848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6851" h="5984811">
                <a:moveTo>
                  <a:pt x="0" y="0"/>
                </a:moveTo>
                <a:lnTo>
                  <a:pt x="2236851" y="1900173"/>
                </a:lnTo>
                <a:lnTo>
                  <a:pt x="2236851" y="2955797"/>
                </a:lnTo>
                <a:lnTo>
                  <a:pt x="0" y="5984811"/>
                </a:lnTo>
                <a:lnTo>
                  <a:pt x="0" y="5194300"/>
                </a:lnTo>
                <a:lnTo>
                  <a:pt x="2175129" y="2859023"/>
                </a:lnTo>
                <a:lnTo>
                  <a:pt x="2175129" y="2019300"/>
                </a:lnTo>
                <a:lnTo>
                  <a:pt x="9484" y="1527175"/>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2056" name="Freeform 3">
            <a:extLst>
              <a:ext uri="{FF2B5EF4-FFF2-40B4-BE49-F238E27FC236}">
                <a16:creationId xmlns:a16="http://schemas.microsoft.com/office/drawing/2014/main" id="{D1083B63-94DD-4B49-BEE3-8B7C1761084F}"/>
              </a:ext>
            </a:extLst>
          </p:cNvPr>
          <p:cNvSpPr>
            <a:spLocks noChangeArrowheads="1"/>
          </p:cNvSpPr>
          <p:nvPr/>
        </p:nvSpPr>
        <p:spPr bwMode="auto">
          <a:xfrm>
            <a:off x="2586038" y="-1588"/>
            <a:ext cx="6557962" cy="6859588"/>
          </a:xfrm>
          <a:custGeom>
            <a:avLst/>
            <a:gdLst>
              <a:gd name="T0" fmla="*/ 6558154 w 6557898"/>
              <a:gd name="T1" fmla="*/ 0 h 6861175"/>
              <a:gd name="T2" fmla="*/ 6550154 w 6557898"/>
              <a:gd name="T3" fmla="*/ 778986 h 6861175"/>
              <a:gd name="T4" fmla="*/ 87252 w 6557898"/>
              <a:gd name="T5" fmla="*/ 2213979 h 6861175"/>
              <a:gd name="T6" fmla="*/ 87252 w 6557898"/>
              <a:gd name="T7" fmla="*/ 2922021 h 6861175"/>
              <a:gd name="T8" fmla="*/ 5010220 w 6557898"/>
              <a:gd name="T9" fmla="*/ 6856418 h 6861175"/>
              <a:gd name="T10" fmla="*/ 3281427 w 6557898"/>
              <a:gd name="T11" fmla="*/ 6856418 h 6861175"/>
              <a:gd name="T12" fmla="*/ 0 w 6557898"/>
              <a:gd name="T13" fmla="*/ 2967708 h 6861175"/>
              <a:gd name="T14" fmla="*/ 0 w 6557898"/>
              <a:gd name="T15" fmla="*/ 2136691 h 6861175"/>
              <a:gd name="T16" fmla="*/ 5738974 w 6557898"/>
              <a:gd name="T17" fmla="*/ 0 h 6861175"/>
              <a:gd name="T18" fmla="*/ 6558154 w 6557898"/>
              <a:gd name="T19" fmla="*/ 0 h 6861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57898"/>
              <a:gd name="T31" fmla="*/ 0 h 6861175"/>
              <a:gd name="T32" fmla="*/ 6557898 w 6557898"/>
              <a:gd name="T33" fmla="*/ 6861175 h 68611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57898" h="6861175">
                <a:moveTo>
                  <a:pt x="6557898" y="0"/>
                </a:moveTo>
                <a:lnTo>
                  <a:pt x="6549897" y="779526"/>
                </a:lnTo>
                <a:lnTo>
                  <a:pt x="87248" y="2215514"/>
                </a:lnTo>
                <a:lnTo>
                  <a:pt x="87248" y="2924048"/>
                </a:lnTo>
                <a:lnTo>
                  <a:pt x="5010022" y="6861175"/>
                </a:lnTo>
                <a:lnTo>
                  <a:pt x="3281298" y="6861175"/>
                </a:lnTo>
                <a:lnTo>
                  <a:pt x="0" y="2969767"/>
                </a:lnTo>
                <a:lnTo>
                  <a:pt x="0" y="2138172"/>
                </a:lnTo>
                <a:lnTo>
                  <a:pt x="5738748" y="0"/>
                </a:lnTo>
                <a:lnTo>
                  <a:pt x="6557898"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2057" name="Freeform 3">
            <a:extLst>
              <a:ext uri="{FF2B5EF4-FFF2-40B4-BE49-F238E27FC236}">
                <a16:creationId xmlns:a16="http://schemas.microsoft.com/office/drawing/2014/main" id="{076D4857-29A8-45F6-82AA-5B861F96DA7C}"/>
              </a:ext>
            </a:extLst>
          </p:cNvPr>
          <p:cNvSpPr>
            <a:spLocks noChangeArrowheads="1"/>
          </p:cNvSpPr>
          <p:nvPr/>
        </p:nvSpPr>
        <p:spPr bwMode="auto">
          <a:xfrm>
            <a:off x="2771775" y="-11113"/>
            <a:ext cx="5761038" cy="2071688"/>
          </a:xfrm>
          <a:custGeom>
            <a:avLst/>
            <a:gdLst>
              <a:gd name="T0" fmla="*/ 0 w 5761101"/>
              <a:gd name="T1" fmla="*/ 2068517 h 2073275"/>
              <a:gd name="T2" fmla="*/ 4536874 w 5761101"/>
              <a:gd name="T3" fmla="*/ 0 h 2073275"/>
              <a:gd name="T4" fmla="*/ 5760847 w 5761101"/>
              <a:gd name="T5" fmla="*/ 0 h 2073275"/>
              <a:gd name="T6" fmla="*/ 0 w 5761101"/>
              <a:gd name="T7" fmla="*/ 2068517 h 2073275"/>
              <a:gd name="T8" fmla="*/ 0 60000 65536"/>
              <a:gd name="T9" fmla="*/ 0 60000 65536"/>
              <a:gd name="T10" fmla="*/ 0 60000 65536"/>
              <a:gd name="T11" fmla="*/ 0 60000 65536"/>
              <a:gd name="T12" fmla="*/ 0 w 5761101"/>
              <a:gd name="T13" fmla="*/ 0 h 2073275"/>
              <a:gd name="T14" fmla="*/ 5761101 w 5761101"/>
              <a:gd name="T15" fmla="*/ 2073275 h 2073275"/>
            </a:gdLst>
            <a:ahLst/>
            <a:cxnLst>
              <a:cxn ang="T8">
                <a:pos x="T0" y="T1"/>
              </a:cxn>
              <a:cxn ang="T9">
                <a:pos x="T2" y="T3"/>
              </a:cxn>
              <a:cxn ang="T10">
                <a:pos x="T4" y="T5"/>
              </a:cxn>
              <a:cxn ang="T11">
                <a:pos x="T6" y="T7"/>
              </a:cxn>
            </a:cxnLst>
            <a:rect l="T12" t="T13" r="T14" b="T15"/>
            <a:pathLst>
              <a:path w="5761101" h="2073275">
                <a:moveTo>
                  <a:pt x="0" y="2073275"/>
                </a:moveTo>
                <a:lnTo>
                  <a:pt x="4537075" y="0"/>
                </a:lnTo>
                <a:lnTo>
                  <a:pt x="5761101" y="0"/>
                </a:lnTo>
                <a:lnTo>
                  <a:pt x="0" y="2073275"/>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2058" name="Freeform 3">
            <a:extLst>
              <a:ext uri="{FF2B5EF4-FFF2-40B4-BE49-F238E27FC236}">
                <a16:creationId xmlns:a16="http://schemas.microsoft.com/office/drawing/2014/main" id="{A691660B-6875-4FCF-AA7E-2359FD8D632F}"/>
              </a:ext>
            </a:extLst>
          </p:cNvPr>
          <p:cNvSpPr>
            <a:spLocks noChangeArrowheads="1"/>
          </p:cNvSpPr>
          <p:nvPr/>
        </p:nvSpPr>
        <p:spPr bwMode="auto">
          <a:xfrm>
            <a:off x="0" y="1403350"/>
            <a:ext cx="2308225" cy="5265738"/>
          </a:xfrm>
          <a:custGeom>
            <a:avLst/>
            <a:gdLst>
              <a:gd name="T0" fmla="*/ 9485 w 2308225"/>
              <a:gd name="T1" fmla="*/ 0 h 5265737"/>
              <a:gd name="T2" fmla="*/ 9485 w 2308225"/>
              <a:gd name="T3" fmla="*/ 1020698 h 5265737"/>
              <a:gd name="T4" fmla="*/ 2229231 w 2308225"/>
              <a:gd name="T5" fmla="*/ 895350 h 5265737"/>
              <a:gd name="T6" fmla="*/ 2229231 w 2308225"/>
              <a:gd name="T7" fmla="*/ 1665225 h 5265737"/>
              <a:gd name="T8" fmla="*/ 0 w 2308225"/>
              <a:gd name="T9" fmla="*/ 4527551 h 5265737"/>
              <a:gd name="T10" fmla="*/ 0 w 2308225"/>
              <a:gd name="T11" fmla="*/ 5265739 h 5265737"/>
              <a:gd name="T12" fmla="*/ 2308225 w 2308225"/>
              <a:gd name="T13" fmla="*/ 1685927 h 5265737"/>
              <a:gd name="T14" fmla="*/ 2308225 w 2308225"/>
              <a:gd name="T15" fmla="*/ 801623 h 5265737"/>
              <a:gd name="T16" fmla="*/ 9485 w 2308225"/>
              <a:gd name="T17" fmla="*/ 0 h 52657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08225"/>
              <a:gd name="T28" fmla="*/ 0 h 5265737"/>
              <a:gd name="T29" fmla="*/ 2308225 w 2308225"/>
              <a:gd name="T30" fmla="*/ 5265737 h 52657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08225" h="5265737">
                <a:moveTo>
                  <a:pt x="9485" y="0"/>
                </a:moveTo>
                <a:lnTo>
                  <a:pt x="9485" y="1020698"/>
                </a:lnTo>
                <a:lnTo>
                  <a:pt x="2229230" y="895350"/>
                </a:lnTo>
                <a:lnTo>
                  <a:pt x="2229230" y="1665223"/>
                </a:lnTo>
                <a:lnTo>
                  <a:pt x="0" y="4527550"/>
                </a:lnTo>
                <a:lnTo>
                  <a:pt x="0" y="5265737"/>
                </a:lnTo>
                <a:lnTo>
                  <a:pt x="2308225" y="1685925"/>
                </a:lnTo>
                <a:lnTo>
                  <a:pt x="2308225" y="801623"/>
                </a:lnTo>
                <a:lnTo>
                  <a:pt x="9485"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2059" name="Freeform 3">
            <a:extLst>
              <a:ext uri="{FF2B5EF4-FFF2-40B4-BE49-F238E27FC236}">
                <a16:creationId xmlns:a16="http://schemas.microsoft.com/office/drawing/2014/main" id="{9E10C6BE-D705-4478-B4DA-80D3A17DBFD3}"/>
              </a:ext>
            </a:extLst>
          </p:cNvPr>
          <p:cNvSpPr>
            <a:spLocks noChangeArrowheads="1"/>
          </p:cNvSpPr>
          <p:nvPr/>
        </p:nvSpPr>
        <p:spPr bwMode="auto">
          <a:xfrm>
            <a:off x="296863" y="690563"/>
            <a:ext cx="8515350" cy="5461000"/>
          </a:xfrm>
          <a:custGeom>
            <a:avLst/>
            <a:gdLst>
              <a:gd name="T0" fmla="*/ 6350 w 8515350"/>
              <a:gd name="T1" fmla="*/ 5454648 h 5461000"/>
              <a:gd name="T2" fmla="*/ 8509006 w 8515350"/>
              <a:gd name="T3" fmla="*/ 5454648 h 5461000"/>
              <a:gd name="T4" fmla="*/ 8509006 w 8515350"/>
              <a:gd name="T5" fmla="*/ 6350 h 5461000"/>
              <a:gd name="T6" fmla="*/ 6350 w 8515350"/>
              <a:gd name="T7" fmla="*/ 6350 h 5461000"/>
              <a:gd name="T8" fmla="*/ 6350 w 8515350"/>
              <a:gd name="T9" fmla="*/ 5454648 h 5461000"/>
              <a:gd name="T10" fmla="*/ 0 60000 65536"/>
              <a:gd name="T11" fmla="*/ 0 60000 65536"/>
              <a:gd name="T12" fmla="*/ 0 60000 65536"/>
              <a:gd name="T13" fmla="*/ 0 60000 65536"/>
              <a:gd name="T14" fmla="*/ 0 60000 65536"/>
              <a:gd name="T15" fmla="*/ 0 w 8515350"/>
              <a:gd name="T16" fmla="*/ 0 h 5461000"/>
              <a:gd name="T17" fmla="*/ 8515350 w 8515350"/>
              <a:gd name="T18" fmla="*/ 5461000 h 5461000"/>
            </a:gdLst>
            <a:ahLst/>
            <a:cxnLst>
              <a:cxn ang="T10">
                <a:pos x="T0" y="T1"/>
              </a:cxn>
              <a:cxn ang="T11">
                <a:pos x="T2" y="T3"/>
              </a:cxn>
              <a:cxn ang="T12">
                <a:pos x="T4" y="T5"/>
              </a:cxn>
              <a:cxn ang="T13">
                <a:pos x="T6" y="T7"/>
              </a:cxn>
              <a:cxn ang="T14">
                <a:pos x="T8" y="T9"/>
              </a:cxn>
            </a:cxnLst>
            <a:rect l="T15" t="T16" r="T17" b="T18"/>
            <a:pathLst>
              <a:path w="8515350" h="5461000">
                <a:moveTo>
                  <a:pt x="6350" y="5454650"/>
                </a:moveTo>
                <a:lnTo>
                  <a:pt x="8509000" y="5454650"/>
                </a:lnTo>
                <a:lnTo>
                  <a:pt x="8509000" y="6350"/>
                </a:lnTo>
                <a:lnTo>
                  <a:pt x="6350" y="6350"/>
                </a:lnTo>
                <a:lnTo>
                  <a:pt x="6350" y="54546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pic>
        <p:nvPicPr>
          <p:cNvPr id="2060" name="Picture 3">
            <a:extLst>
              <a:ext uri="{FF2B5EF4-FFF2-40B4-BE49-F238E27FC236}">
                <a16:creationId xmlns:a16="http://schemas.microsoft.com/office/drawing/2014/main" id="{152913C8-B425-4F1B-AF49-F866F48B6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3">
            <a:extLst>
              <a:ext uri="{FF2B5EF4-FFF2-40B4-BE49-F238E27FC236}">
                <a16:creationId xmlns:a16="http://schemas.microsoft.com/office/drawing/2014/main" id="{2DC31EE5-9DC6-44C4-900E-9B97CAFEA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2" name="TextBox 1">
            <a:extLst>
              <a:ext uri="{FF2B5EF4-FFF2-40B4-BE49-F238E27FC236}">
                <a16:creationId xmlns:a16="http://schemas.microsoft.com/office/drawing/2014/main" id="{57F07517-5A77-49F7-AC20-96652380FF66}"/>
              </a:ext>
            </a:extLst>
          </p:cNvPr>
          <p:cNvSpPr txBox="1">
            <a:spLocks noChangeArrowheads="1"/>
          </p:cNvSpPr>
          <p:nvPr/>
        </p:nvSpPr>
        <p:spPr bwMode="auto">
          <a:xfrm>
            <a:off x="8953500" y="88900"/>
            <a:ext cx="88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400">
                <a:solidFill>
                  <a:srgbClr val="000000"/>
                </a:solidFill>
                <a:latin typeface="Times New Roman" panose="02020603050405020304" pitchFamily="18" charset="0"/>
                <a:cs typeface="Times New Roman" panose="02020603050405020304" pitchFamily="18" charset="0"/>
              </a:rPr>
              <a:t>1</a:t>
            </a:r>
          </a:p>
        </p:txBody>
      </p:sp>
      <p:sp>
        <p:nvSpPr>
          <p:cNvPr id="2063" name="TextBox 1">
            <a:extLst>
              <a:ext uri="{FF2B5EF4-FFF2-40B4-BE49-F238E27FC236}">
                <a16:creationId xmlns:a16="http://schemas.microsoft.com/office/drawing/2014/main" id="{C20DB81C-A415-453F-83BB-51BD1BE35900}"/>
              </a:ext>
            </a:extLst>
          </p:cNvPr>
          <p:cNvSpPr txBox="1">
            <a:spLocks noChangeArrowheads="1"/>
          </p:cNvSpPr>
          <p:nvPr/>
        </p:nvSpPr>
        <p:spPr bwMode="auto">
          <a:xfrm>
            <a:off x="4314825" y="1890713"/>
            <a:ext cx="36941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12500"/>
              </a:lnSpc>
              <a:spcBef>
                <a:spcPct val="0"/>
              </a:spcBef>
              <a:buFont typeface="Arial" panose="020B0604020202020204" pitchFamily="34" charset="0"/>
              <a:buNone/>
            </a:pPr>
            <a:r>
              <a:rPr lang="zh-CN" altLang="en-US" sz="9600" b="1">
                <a:solidFill>
                  <a:srgbClr val="000000"/>
                </a:solidFill>
                <a:latin typeface="微软雅黑" panose="020B0503020204020204" pitchFamily="34" charset="-122"/>
                <a:ea typeface="微软雅黑" panose="020B0503020204020204" pitchFamily="34" charset="-122"/>
              </a:rPr>
              <a:t>字符串</a:t>
            </a:r>
            <a:endParaRPr lang="en-US" altLang="zh-CN" sz="9600" b="1">
              <a:solidFill>
                <a:srgbClr val="000000"/>
              </a:solidFill>
              <a:latin typeface="微软雅黑" panose="020B0503020204020204" pitchFamily="34" charset="-122"/>
              <a:ea typeface="微软雅黑" panose="020B0503020204020204" pitchFamily="34" charset="-122"/>
            </a:endParaRPr>
          </a:p>
        </p:txBody>
      </p:sp>
      <p:sp>
        <p:nvSpPr>
          <p:cNvPr id="2064" name="TextBox 1">
            <a:extLst>
              <a:ext uri="{FF2B5EF4-FFF2-40B4-BE49-F238E27FC236}">
                <a16:creationId xmlns:a16="http://schemas.microsoft.com/office/drawing/2014/main" id="{BBF6B324-439F-4767-894B-76D2C8001AC6}"/>
              </a:ext>
            </a:extLst>
          </p:cNvPr>
          <p:cNvSpPr txBox="1">
            <a:spLocks noChangeArrowheads="1"/>
          </p:cNvSpPr>
          <p:nvPr/>
        </p:nvSpPr>
        <p:spPr bwMode="auto">
          <a:xfrm>
            <a:off x="4446588" y="4329113"/>
            <a:ext cx="3794125"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19558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19558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19558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19558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19558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9558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9558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9558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955800" algn="l"/>
              </a:tabLst>
              <a:defRPr sz="2000">
                <a:solidFill>
                  <a:schemeClr val="tx1"/>
                </a:solidFill>
                <a:latin typeface="Calibri" panose="020F0502020204030204" pitchFamily="34" charset="0"/>
              </a:defRPr>
            </a:lvl9pPr>
          </a:lstStyle>
          <a:p>
            <a:pPr eaLnBrk="1" hangingPunct="1">
              <a:lnSpc>
                <a:spcPts val="4900"/>
              </a:lnSpc>
              <a:spcBef>
                <a:spcPct val="0"/>
              </a:spcBef>
              <a:buFont typeface="Arial" panose="020B0604020202020204" pitchFamily="34" charset="0"/>
              <a:buNone/>
            </a:pPr>
            <a:r>
              <a:rPr lang="en-US" altLang="zh-CN" sz="3800" b="1">
                <a:solidFill>
                  <a:srgbClr val="000000"/>
                </a:solidFill>
                <a:latin typeface="微软雅黑" panose="020B0503020204020204" pitchFamily="34" charset="-122"/>
                <a:ea typeface="微软雅黑" panose="020B0503020204020204" pitchFamily="34" charset="-122"/>
              </a:rPr>
              <a:t>LargeDumpling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10</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KMP</a:t>
            </a: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016758"/>
              </a:xfrm>
              <a:prstGeom prst="rect">
                <a:avLst/>
              </a:prstGeom>
              <a:noFill/>
            </p:spPr>
            <p:txBody>
              <a:bodyPr wrap="square" rtlCol="0">
                <a:spAutoFit/>
              </a:bodyPr>
              <a:lstStyle/>
              <a:p>
                <a:r>
                  <a:rPr lang="en-US" altLang="zh-CN" sz="3200" dirty="0"/>
                  <a:t>	</a:t>
                </a:r>
                <a:r>
                  <a:rPr lang="zh-CN" altLang="en-US" sz="3200" dirty="0"/>
                  <a:t>假设</a:t>
                </a:r>
                <a14:m>
                  <m:oMath xmlns:m="http://schemas.openxmlformats.org/officeDocument/2006/math">
                    <m:r>
                      <a:rPr lang="en-US" altLang="zh-CN" sz="3200" i="1" dirty="0" smtClean="0">
                        <a:latin typeface="Cambria Math" panose="02040503050406030204" pitchFamily="18" charset="0"/>
                      </a:rPr>
                      <m:t>𝐴</m:t>
                    </m:r>
                  </m:oMath>
                </a14:m>
                <a:r>
                  <a:rPr lang="zh-CN" altLang="en-US" sz="3200" dirty="0"/>
                  <a:t>串为</a:t>
                </a:r>
                <a:r>
                  <a:rPr lang="en-US" altLang="zh-CN" sz="3200" dirty="0"/>
                  <a:t>ababababc</a:t>
                </a:r>
                <a:r>
                  <a:rPr lang="zh-CN" altLang="en-US" sz="3200" dirty="0"/>
                  <a:t>，</a:t>
                </a:r>
                <a14:m>
                  <m:oMath xmlns:m="http://schemas.openxmlformats.org/officeDocument/2006/math">
                    <m:r>
                      <a:rPr lang="en-US" altLang="zh-CN" sz="3200" i="1" dirty="0" smtClean="0">
                        <a:latin typeface="Cambria Math" panose="02040503050406030204" pitchFamily="18" charset="0"/>
                      </a:rPr>
                      <m:t>𝐵</m:t>
                    </m:r>
                  </m:oMath>
                </a14:m>
                <a:r>
                  <a:rPr lang="zh-CN" altLang="en-US" sz="3200" dirty="0"/>
                  <a:t>串为</a:t>
                </a:r>
                <a:r>
                  <a:rPr lang="en-US" altLang="zh-CN" sz="3200" dirty="0"/>
                  <a:t>ababc</a:t>
                </a:r>
                <a:r>
                  <a:rPr lang="zh-CN" altLang="en-US" sz="3200" dirty="0"/>
                  <a:t>，有了失配指针后，我们的匹配过程可以大大加速。</a:t>
                </a:r>
                <a:endParaRPr lang="en-US" altLang="zh-CN" sz="3200" dirty="0"/>
              </a:p>
              <a:p>
                <a:r>
                  <a:rPr lang="en-US" altLang="zh-CN" sz="3200" dirty="0"/>
                  <a:t>	</a:t>
                </a:r>
                <a:r>
                  <a:rPr lang="en-US" altLang="zh-CN" sz="3200" dirty="0" err="1"/>
                  <a:t>aaaaaab</a:t>
                </a:r>
                <a:r>
                  <a:rPr lang="en-US" altLang="zh-CN" sz="3200" dirty="0"/>
                  <a:t>     </a:t>
                </a:r>
                <a:r>
                  <a:rPr lang="en-US" altLang="zh-CN" sz="3200" dirty="0" err="1"/>
                  <a:t>aaaaaab</a:t>
                </a:r>
                <a:r>
                  <a:rPr lang="en-US" altLang="zh-CN" sz="3200" dirty="0"/>
                  <a:t>      </a:t>
                </a:r>
                <a:r>
                  <a:rPr lang="en-US" altLang="zh-CN" sz="3200" dirty="0" err="1"/>
                  <a:t>aaaaaab</a:t>
                </a:r>
                <a:endParaRPr lang="en-US" altLang="zh-CN" sz="3200" dirty="0"/>
              </a:p>
              <a:p>
                <a:r>
                  <a:rPr lang="en-US" altLang="zh-CN" sz="3200" dirty="0"/>
                  <a:t>	| | | | x     </a:t>
                </a:r>
                <a:r>
                  <a:rPr lang="en-US" altLang="zh-CN" sz="3200" dirty="0">
                    <a:sym typeface="Wingdings" panose="05000000000000000000" pitchFamily="2" charset="2"/>
                  </a:rPr>
                  <a:t> </a:t>
                </a:r>
                <a:r>
                  <a:rPr lang="en-US" altLang="zh-CN" sz="3200" dirty="0"/>
                  <a:t>  | | |         </a:t>
                </a:r>
                <a:r>
                  <a:rPr lang="en-US" altLang="zh-CN" sz="3200" dirty="0">
                    <a:sym typeface="Wingdings" panose="05000000000000000000" pitchFamily="2" charset="2"/>
                  </a:rPr>
                  <a:t></a:t>
                </a:r>
                <a:r>
                  <a:rPr lang="en-US" altLang="zh-CN" sz="3200" dirty="0"/>
                  <a:t>   | | | | x</a:t>
                </a:r>
              </a:p>
              <a:p>
                <a:r>
                  <a:rPr lang="en-US" altLang="zh-CN" sz="3200" dirty="0"/>
                  <a:t>	</a:t>
                </a:r>
                <a:r>
                  <a:rPr lang="en-US" altLang="zh-CN" sz="3200" dirty="0" err="1"/>
                  <a:t>aaaab</a:t>
                </a:r>
                <a:r>
                  <a:rPr lang="en-US" altLang="zh-CN" sz="3200" dirty="0"/>
                  <a:t>           </a:t>
                </a:r>
                <a:r>
                  <a:rPr lang="en-US" altLang="zh-CN" sz="3200" dirty="0" err="1"/>
                  <a:t>aaaab</a:t>
                </a:r>
                <a:r>
                  <a:rPr lang="en-US" altLang="zh-CN" sz="3200" dirty="0"/>
                  <a:t>          </a:t>
                </a:r>
                <a:r>
                  <a:rPr lang="en-US" altLang="zh-CN" sz="3200" dirty="0" err="1"/>
                  <a:t>aaaab</a:t>
                </a:r>
                <a:endParaRPr lang="en-US" altLang="zh-CN" sz="3200" dirty="0"/>
              </a:p>
              <a:p>
                <a:r>
                  <a:rPr lang="en-US" altLang="zh-CN" sz="3200" dirty="0"/>
                  <a:t>	</a:t>
                </a:r>
                <a:r>
                  <a:rPr lang="en-US" altLang="zh-CN" sz="3200" dirty="0" err="1"/>
                  <a:t>aaaaaab</a:t>
                </a:r>
                <a:r>
                  <a:rPr lang="en-US" altLang="zh-CN" sz="3200" dirty="0"/>
                  <a:t>    </a:t>
                </a:r>
                <a:r>
                  <a:rPr lang="en-US" altLang="zh-CN" sz="3200" dirty="0" err="1"/>
                  <a:t>aaaaaab</a:t>
                </a:r>
                <a:endParaRPr lang="en-US" altLang="zh-CN" sz="3200" dirty="0"/>
              </a:p>
              <a:p>
                <a:r>
                  <a:rPr lang="en-US" altLang="zh-CN" sz="3200" dirty="0"/>
                  <a:t>	    | | |     </a:t>
                </a:r>
                <a:r>
                  <a:rPr lang="en-US" altLang="zh-CN" sz="3200" dirty="0">
                    <a:sym typeface="Wingdings" panose="05000000000000000000" pitchFamily="2" charset="2"/>
                  </a:rPr>
                  <a:t></a:t>
                </a:r>
                <a:r>
                  <a:rPr lang="en-US" altLang="zh-CN" sz="3200" dirty="0"/>
                  <a:t>     | | | | |</a:t>
                </a:r>
              </a:p>
              <a:p>
                <a:r>
                  <a:rPr lang="en-US" altLang="zh-CN" sz="3200" dirty="0"/>
                  <a:t>	    </a:t>
                </a:r>
                <a:r>
                  <a:rPr lang="en-US" altLang="zh-CN" sz="3200" dirty="0" err="1"/>
                  <a:t>aaaab</a:t>
                </a:r>
                <a:r>
                  <a:rPr lang="en-US" altLang="zh-CN" sz="3200" dirty="0"/>
                  <a:t>        </a:t>
                </a:r>
                <a:r>
                  <a:rPr lang="en-US" altLang="zh-CN" sz="3200" dirty="0" err="1"/>
                  <a:t>aaaab</a:t>
                </a:r>
                <a:endParaRPr lang="en-US" altLang="zh-CN" sz="3200" dirty="0"/>
              </a:p>
              <a:p>
                <a:r>
                  <a:rPr lang="en-US" altLang="zh-CN" sz="3200" dirty="0"/>
                  <a:t>	</a:t>
                </a:r>
                <a:r>
                  <a:rPr lang="zh-CN" altLang="en-US" sz="3200" b="1" dirty="0"/>
                  <a:t>可是，要怎样才能得到失配指针呢？</a:t>
                </a:r>
                <a:endParaRPr lang="en-US" altLang="zh-CN" sz="3200" b="1" dirty="0"/>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5016758"/>
              </a:xfrm>
              <a:prstGeom prst="rect">
                <a:avLst/>
              </a:prstGeom>
              <a:blipFill>
                <a:blip r:embed="rId6"/>
                <a:stretch>
                  <a:fillRect l="-1874" t="-1944" r="-600" b="-26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170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13531"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11</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KMP</a:t>
            </a: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4524315"/>
              </a:xfrm>
              <a:prstGeom prst="rect">
                <a:avLst/>
              </a:prstGeom>
              <a:noFill/>
            </p:spPr>
            <p:txBody>
              <a:bodyPr wrap="square" rtlCol="0">
                <a:spAutoFit/>
              </a:bodyPr>
              <a:lstStyle/>
              <a:p>
                <a:r>
                  <a:rPr lang="en-US" altLang="zh-CN" sz="3200" dirty="0"/>
                  <a:t>	</a:t>
                </a:r>
                <a:r>
                  <a:rPr lang="zh-CN" altLang="en-US" sz="3200" dirty="0"/>
                  <a:t>类似的，在计算</a:t>
                </a:r>
                <a14:m>
                  <m:oMath xmlns:m="http://schemas.openxmlformats.org/officeDocument/2006/math">
                    <m:r>
                      <a:rPr lang="en-US" altLang="zh-CN" sz="3200" i="1" dirty="0" smtClean="0">
                        <a:latin typeface="Cambria Math" panose="02040503050406030204" pitchFamily="18" charset="0"/>
                      </a:rPr>
                      <m:t>𝑝𝑟𝑒</m:t>
                    </m:r>
                  </m:oMath>
                </a14:m>
                <a:r>
                  <a:rPr lang="zh-CN" altLang="en-US" sz="3200" dirty="0"/>
                  <a:t>数组的时候我们也可以用到已经匹配过的信息。</a:t>
                </a:r>
                <a:endParaRPr lang="en-US" altLang="zh-CN" sz="3200" dirty="0"/>
              </a:p>
              <a:p>
                <a:r>
                  <a:rPr lang="en-US" altLang="zh-CN" sz="3200" dirty="0"/>
                  <a:t>	</a:t>
                </a:r>
                <a:r>
                  <a:rPr lang="zh-CN" altLang="en-US" sz="3200" dirty="0"/>
                  <a:t>例如计算</a:t>
                </a:r>
                <a:r>
                  <a:rPr lang="en-US" altLang="zh-CN" sz="3200" dirty="0"/>
                  <a:t>ababc</a:t>
                </a:r>
                <a:r>
                  <a:rPr lang="zh-CN" altLang="en-US" sz="3200" dirty="0"/>
                  <a:t>的</a:t>
                </a:r>
                <a14:m>
                  <m:oMath xmlns:m="http://schemas.openxmlformats.org/officeDocument/2006/math">
                    <m:r>
                      <a:rPr lang="en-US" altLang="zh-CN" sz="3200" i="1" dirty="0" smtClean="0">
                        <a:latin typeface="Cambria Math" panose="02040503050406030204" pitchFamily="18" charset="0"/>
                      </a:rPr>
                      <m:t>𝑝𝑟𝑒</m:t>
                    </m:r>
                  </m:oMath>
                </a14:m>
                <a:r>
                  <a:rPr lang="zh-CN" altLang="en-US" sz="3200" dirty="0"/>
                  <a:t>数组。</a:t>
                </a:r>
                <a:endParaRPr lang="en-US" altLang="zh-CN" sz="3200" dirty="0"/>
              </a:p>
              <a:p>
                <a:r>
                  <a:rPr lang="en-US" altLang="zh-CN" sz="3200" dirty="0"/>
                  <a:t>	</a:t>
                </a:r>
                <a:r>
                  <a:rPr lang="en-US" altLang="zh-CN" sz="3200" dirty="0" err="1"/>
                  <a:t>abab</a:t>
                </a:r>
                <a:r>
                  <a:rPr lang="en-US" altLang="zh-CN" sz="3200" u="sng" dirty="0" err="1"/>
                  <a:t>c</a:t>
                </a:r>
                <a:r>
                  <a:rPr lang="en-US" altLang="zh-CN" sz="3200" dirty="0"/>
                  <a:t>        </a:t>
                </a:r>
                <a:r>
                  <a:rPr lang="en-US" altLang="zh-CN" sz="3200" dirty="0" err="1"/>
                  <a:t>abab</a:t>
                </a:r>
                <a:r>
                  <a:rPr lang="en-US" altLang="zh-CN" sz="3200" u="sng" dirty="0" err="1"/>
                  <a:t>c</a:t>
                </a:r>
                <a:endParaRPr lang="en-US" altLang="zh-CN" sz="3200" u="sng" dirty="0"/>
              </a:p>
              <a:p>
                <a:r>
                  <a:rPr lang="en-US" altLang="zh-CN" sz="3200" dirty="0"/>
                  <a:t>            |         </a:t>
                </a:r>
                <a:r>
                  <a:rPr lang="en-US" altLang="zh-CN" sz="3200" dirty="0">
                    <a:sym typeface="Wingdings" panose="05000000000000000000" pitchFamily="2" charset="2"/>
                  </a:rPr>
                  <a:t>     | |</a:t>
                </a:r>
                <a:endParaRPr lang="en-US" altLang="zh-CN" sz="3200" dirty="0"/>
              </a:p>
              <a:p>
                <a:r>
                  <a:rPr lang="en-US" altLang="zh-CN" sz="3200" dirty="0"/>
                  <a:t>            </a:t>
                </a:r>
                <a:r>
                  <a:rPr lang="en-US" altLang="zh-CN" sz="3200" dirty="0" err="1"/>
                  <a:t>ababc</a:t>
                </a:r>
                <a:r>
                  <a:rPr lang="en-US" altLang="zh-CN" sz="3200" dirty="0"/>
                  <a:t>        </a:t>
                </a:r>
                <a:r>
                  <a:rPr lang="en-US" altLang="zh-CN" sz="3200" dirty="0" err="1"/>
                  <a:t>ababc</a:t>
                </a:r>
                <a:endParaRPr lang="en-US" altLang="zh-CN" sz="3200" dirty="0"/>
              </a:p>
              <a:p>
                <a:r>
                  <a:rPr lang="en-US" altLang="zh-CN" sz="3200" dirty="0"/>
                  <a:t>	</a:t>
                </a:r>
                <a:r>
                  <a:rPr lang="en-US" altLang="zh-CN" sz="3200" dirty="0" err="1"/>
                  <a:t>ababc</a:t>
                </a:r>
                <a:r>
                  <a:rPr lang="en-US" altLang="zh-CN" sz="3200" dirty="0"/>
                  <a:t>        </a:t>
                </a:r>
                <a:r>
                  <a:rPr lang="en-US" altLang="zh-CN" sz="3200" dirty="0" err="1"/>
                  <a:t>ababc</a:t>
                </a:r>
                <a:endParaRPr lang="en-US" altLang="zh-CN" sz="3200" dirty="0"/>
              </a:p>
              <a:p>
                <a:r>
                  <a:rPr lang="en-US" altLang="zh-CN" sz="3200" dirty="0"/>
                  <a:t>	    | | x    </a:t>
                </a:r>
                <a:r>
                  <a:rPr lang="en-US" altLang="zh-CN" sz="3200" dirty="0">
                    <a:sym typeface="Wingdings" panose="05000000000000000000" pitchFamily="2" charset="2"/>
                  </a:rPr>
                  <a:t>         </a:t>
                </a:r>
                <a:endParaRPr lang="en-US" altLang="zh-CN" sz="3200" dirty="0"/>
              </a:p>
              <a:p>
                <a:r>
                  <a:rPr lang="en-US" altLang="zh-CN" sz="3200" dirty="0"/>
                  <a:t>	    </a:t>
                </a:r>
                <a:r>
                  <a:rPr lang="en-US" altLang="zh-CN" sz="3200" dirty="0" err="1"/>
                  <a:t>ababc</a:t>
                </a:r>
                <a:r>
                  <a:rPr lang="en-US" altLang="zh-CN" sz="3200" dirty="0"/>
                  <a:t>            _</a:t>
                </a:r>
                <a:r>
                  <a:rPr lang="en-US" altLang="zh-CN" sz="3200" dirty="0" err="1"/>
                  <a:t>ababc</a:t>
                </a:r>
                <a:endParaRPr lang="en-US" altLang="zh-CN" sz="3200" dirty="0"/>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4524315"/>
              </a:xfrm>
              <a:prstGeom prst="rect">
                <a:avLst/>
              </a:prstGeom>
              <a:blipFill>
                <a:blip r:embed="rId6"/>
                <a:stretch>
                  <a:fillRect l="-1874" t="-2156" b="-35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3047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47451"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t>12</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KMP</a:t>
            </a:r>
            <a:r>
              <a:rPr lang="zh-CN" altLang="en-US" sz="4200" b="1" dirty="0">
                <a:solidFill>
                  <a:srgbClr val="000000"/>
                </a:solidFill>
                <a:latin typeface="微软雅黑" panose="020B0503020204020204" pitchFamily="34" charset="-122"/>
                <a:ea typeface="微软雅黑" panose="020B0503020204020204" pitchFamily="34" charset="-122"/>
              </a:rPr>
              <a:t>时间复杂度分析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4955203"/>
              </a:xfrm>
              <a:prstGeom prst="rect">
                <a:avLst/>
              </a:prstGeom>
              <a:noFill/>
            </p:spPr>
            <p:txBody>
              <a:bodyPr wrap="square" rtlCol="0">
                <a:spAutoFit/>
              </a:bodyPr>
              <a:lstStyle/>
              <a:p>
                <a:r>
                  <a:rPr lang="en-US" altLang="zh-CN" sz="3200" dirty="0"/>
                  <a:t>	</a:t>
                </a:r>
                <a:r>
                  <a:rPr lang="zh-CN" altLang="en-US" sz="3200" dirty="0"/>
                  <a:t>在匹配的过程中，我们设匹配过程中</a:t>
                </a:r>
                <a14:m>
                  <m:oMath xmlns:m="http://schemas.openxmlformats.org/officeDocument/2006/math">
                    <m:r>
                      <a:rPr lang="en-US" altLang="zh-CN" sz="3200" i="1" dirty="0" smtClean="0">
                        <a:latin typeface="Cambria Math" panose="02040503050406030204" pitchFamily="18" charset="0"/>
                      </a:rPr>
                      <m:t>𝐴</m:t>
                    </m:r>
                  </m:oMath>
                </a14:m>
                <a:r>
                  <a:rPr lang="zh-CN" altLang="en-US" sz="3200" dirty="0"/>
                  <a:t>串中目前匹配到下标为</a:t>
                </a:r>
                <a14:m>
                  <m:oMath xmlns:m="http://schemas.openxmlformats.org/officeDocument/2006/math">
                    <m:r>
                      <a:rPr lang="en-US" altLang="zh-CN" sz="3200" i="1" dirty="0" smtClean="0">
                        <a:latin typeface="Cambria Math" panose="02040503050406030204" pitchFamily="18" charset="0"/>
                      </a:rPr>
                      <m:t>𝑖</m:t>
                    </m:r>
                  </m:oMath>
                </a14:m>
                <a:r>
                  <a:rPr lang="zh-CN" altLang="en-US" sz="3200" dirty="0"/>
                  <a:t>，</a:t>
                </a:r>
                <a14:m>
                  <m:oMath xmlns:m="http://schemas.openxmlformats.org/officeDocument/2006/math">
                    <m:r>
                      <a:rPr lang="en-US" altLang="zh-CN" sz="3200" i="1" dirty="0" smtClean="0">
                        <a:latin typeface="Cambria Math" panose="02040503050406030204" pitchFamily="18" charset="0"/>
                      </a:rPr>
                      <m:t>𝐵</m:t>
                    </m:r>
                  </m:oMath>
                </a14:m>
                <a:r>
                  <a:rPr lang="zh-CN" altLang="en-US" sz="3200" dirty="0"/>
                  <a:t>串中目前匹配到的下标为</a:t>
                </a:r>
                <a14:m>
                  <m:oMath xmlns:m="http://schemas.openxmlformats.org/officeDocument/2006/math">
                    <m:r>
                      <a:rPr lang="en-US" altLang="zh-CN" sz="3200" i="1" dirty="0" smtClean="0">
                        <a:latin typeface="Cambria Math" panose="02040503050406030204" pitchFamily="18" charset="0"/>
                      </a:rPr>
                      <m:t>𝑗</m:t>
                    </m:r>
                    <m:r>
                      <a:rPr lang="zh-CN" altLang="en-US" sz="3200" i="1" dirty="0">
                        <a:latin typeface="Cambria Math" panose="02040503050406030204" pitchFamily="18" charset="0"/>
                      </a:rPr>
                      <m:t>。</m:t>
                    </m:r>
                  </m:oMath>
                </a14:m>
                <a:r>
                  <a:rPr lang="zh-CN" altLang="en-US" sz="3200" dirty="0"/>
                  <a:t>那么</a:t>
                </a:r>
                <a14:m>
                  <m:oMath xmlns:m="http://schemas.openxmlformats.org/officeDocument/2006/math">
                    <m:r>
                      <a:rPr lang="en-US" altLang="zh-CN" sz="3200" i="1" dirty="0" smtClean="0">
                        <a:latin typeface="Cambria Math" panose="02040503050406030204" pitchFamily="18" charset="0"/>
                      </a:rPr>
                      <m:t>𝑖</m:t>
                    </m:r>
                  </m:oMath>
                </a14:m>
                <a:r>
                  <a:rPr lang="zh-CN" altLang="en-US" sz="3200" dirty="0"/>
                  <a:t>肯定是单调递增的，当</a:t>
                </a:r>
                <a14:m>
                  <m:oMath xmlns:m="http://schemas.openxmlformats.org/officeDocument/2006/math">
                    <m:r>
                      <a:rPr lang="en-US" altLang="zh-CN" sz="3200" i="1" dirty="0" smtClean="0">
                        <a:latin typeface="Cambria Math" panose="02040503050406030204" pitchFamily="18" charset="0"/>
                      </a:rPr>
                      <m:t>𝑗</m:t>
                    </m:r>
                  </m:oMath>
                </a14:m>
                <a:r>
                  <a:rPr lang="zh-CN" altLang="en-US" sz="3200" dirty="0"/>
                  <a:t>每次</a:t>
                </a:r>
                <a14:m>
                  <m:oMath xmlns:m="http://schemas.openxmlformats.org/officeDocument/2006/math">
                    <m:r>
                      <a:rPr lang="en-US" altLang="zh-CN" sz="3200" i="1" dirty="0" smtClean="0">
                        <a:latin typeface="Cambria Math" panose="02040503050406030204" pitchFamily="18" charset="0"/>
                      </a:rPr>
                      <m:t>+1</m:t>
                    </m:r>
                  </m:oMath>
                </a14:m>
                <a:r>
                  <a:rPr lang="zh-CN" altLang="en-US" sz="3200" dirty="0"/>
                  <a:t>时，</a:t>
                </a:r>
                <a14:m>
                  <m:oMath xmlns:m="http://schemas.openxmlformats.org/officeDocument/2006/math">
                    <m:r>
                      <a:rPr lang="en-US" altLang="zh-CN" sz="3200" i="1" dirty="0" smtClean="0">
                        <a:latin typeface="Cambria Math" panose="02040503050406030204" pitchFamily="18" charset="0"/>
                      </a:rPr>
                      <m:t>𝑖</m:t>
                    </m:r>
                  </m:oMath>
                </a14:m>
                <a:r>
                  <a:rPr lang="zh-CN" altLang="en-US" sz="3200" dirty="0"/>
                  <a:t>必定随之</a:t>
                </a:r>
                <a14:m>
                  <m:oMath xmlns:m="http://schemas.openxmlformats.org/officeDocument/2006/math">
                    <m:r>
                      <a:rPr lang="en-US" altLang="zh-CN" sz="3200" i="1" dirty="0" smtClean="0">
                        <a:latin typeface="Cambria Math" panose="02040503050406030204" pitchFamily="18" charset="0"/>
                      </a:rPr>
                      <m:t>+1</m:t>
                    </m:r>
                    <m:r>
                      <a:rPr lang="zh-CN" altLang="en-US" sz="3200" i="1" dirty="0">
                        <a:latin typeface="Cambria Math" panose="02040503050406030204" pitchFamily="18" charset="0"/>
                      </a:rPr>
                      <m:t>。</m:t>
                    </m:r>
                  </m:oMath>
                </a14:m>
                <a:r>
                  <a:rPr lang="zh-CN" altLang="en-US" sz="3200" dirty="0"/>
                  <a:t>在</a:t>
                </a:r>
                <a14:m>
                  <m:oMath xmlns:m="http://schemas.openxmlformats.org/officeDocument/2006/math">
                    <m:r>
                      <a:rPr lang="en-US" altLang="zh-CN" sz="3200" i="1" dirty="0" smtClean="0">
                        <a:latin typeface="Cambria Math" panose="02040503050406030204" pitchFamily="18" charset="0"/>
                      </a:rPr>
                      <m:t>𝑗</m:t>
                    </m:r>
                  </m:oMath>
                </a14:m>
                <a:r>
                  <a:rPr lang="zh-CN" altLang="en-US" sz="3200" dirty="0"/>
                  <a:t>顺着失配指针改变的时候，每个</a:t>
                </a:r>
                <a14:m>
                  <m:oMath xmlns:m="http://schemas.openxmlformats.org/officeDocument/2006/math">
                    <m:r>
                      <a:rPr lang="en-US" altLang="zh-CN" sz="3200" i="1" dirty="0" smtClean="0">
                        <a:latin typeface="Cambria Math" panose="02040503050406030204" pitchFamily="18" charset="0"/>
                      </a:rPr>
                      <m:t>𝑗</m:t>
                    </m:r>
                  </m:oMath>
                </a14:m>
                <a:r>
                  <a:rPr lang="zh-CN" altLang="en-US" sz="3200" dirty="0"/>
                  <a:t>最多改变</a:t>
                </a:r>
                <a14:m>
                  <m:oMath xmlns:m="http://schemas.openxmlformats.org/officeDocument/2006/math">
                    <m:r>
                      <a:rPr lang="en-US" altLang="zh-CN" sz="3200" i="1" dirty="0" smtClean="0">
                        <a:latin typeface="Cambria Math" panose="02040503050406030204" pitchFamily="18" charset="0"/>
                      </a:rPr>
                      <m:t>𝑗</m:t>
                    </m:r>
                  </m:oMath>
                </a14:m>
                <a:r>
                  <a:rPr lang="zh-CN" altLang="en-US" sz="3200" dirty="0"/>
                  <a:t>次，且</a:t>
                </a:r>
                <a:r>
                  <a:rPr lang="zh-CN" altLang="en-US" sz="3200"/>
                  <a:t>到字符串的</a:t>
                </a:r>
                <a:r>
                  <a:rPr lang="zh-CN" altLang="en-US" sz="3200" dirty="0"/>
                  <a:t>时候失配指针不会再改变。</a:t>
                </a:r>
                <a:endParaRPr lang="en-US" altLang="zh-CN" sz="3200" dirty="0"/>
              </a:p>
              <a:p>
                <a:r>
                  <a:rPr lang="en-US" altLang="zh-CN" sz="3200" dirty="0"/>
                  <a:t>	</a:t>
                </a:r>
                <a:r>
                  <a:rPr lang="zh-CN" altLang="en-US" sz="3200" dirty="0"/>
                  <a:t>所以</a:t>
                </a:r>
                <a:r>
                  <a:rPr lang="en-US" altLang="zh-CN" sz="3200" dirty="0"/>
                  <a:t>KMP</a:t>
                </a:r>
                <a:r>
                  <a:rPr lang="zh-CN" altLang="en-US" sz="3200" dirty="0"/>
                  <a:t>的时间复杂度为</a:t>
                </a:r>
                <a14:m>
                  <m:oMath xmlns:m="http://schemas.openxmlformats.org/officeDocument/2006/math">
                    <m:r>
                      <a:rPr lang="en-US" altLang="zh-CN" sz="3200" b="0" i="1" smtClean="0">
                        <a:latin typeface="Cambria Math" panose="02040503050406030204" pitchFamily="18" charset="0"/>
                      </a:rPr>
                      <m:t>𝑂</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𝑚</m:t>
                    </m:r>
                    <m:r>
                      <a:rPr lang="en-US" altLang="zh-CN" sz="3200" b="0" i="1" smtClean="0">
                        <a:latin typeface="Cambria Math" panose="02040503050406030204" pitchFamily="18" charset="0"/>
                      </a:rPr>
                      <m:t>)</m:t>
                    </m:r>
                  </m:oMath>
                </a14:m>
                <a:r>
                  <a:rPr lang="zh-CN" altLang="en-US" sz="3200" dirty="0"/>
                  <a:t>，其中</a:t>
                </a:r>
                <a14:m>
                  <m:oMath xmlns:m="http://schemas.openxmlformats.org/officeDocument/2006/math">
                    <m:r>
                      <a:rPr lang="en-US" altLang="zh-CN" sz="3200" i="1" dirty="0" smtClean="0">
                        <a:latin typeface="Cambria Math" panose="02040503050406030204" pitchFamily="18" charset="0"/>
                      </a:rPr>
                      <m:t>𝑛</m:t>
                    </m:r>
                  </m:oMath>
                </a14:m>
                <a:r>
                  <a:rPr lang="zh-CN" altLang="en-US" sz="3200" dirty="0"/>
                  <a:t>为</a:t>
                </a:r>
                <a14:m>
                  <m:oMath xmlns:m="http://schemas.openxmlformats.org/officeDocument/2006/math">
                    <m:r>
                      <a:rPr lang="en-US" altLang="zh-CN" sz="3200" i="1" dirty="0" smtClean="0">
                        <a:latin typeface="Cambria Math" panose="02040503050406030204" pitchFamily="18" charset="0"/>
                      </a:rPr>
                      <m:t>𝐴</m:t>
                    </m:r>
                  </m:oMath>
                </a14:m>
                <a:r>
                  <a:rPr lang="zh-CN" altLang="en-US" sz="3200" dirty="0"/>
                  <a:t>串的长度，</a:t>
                </a:r>
                <a14:m>
                  <m:oMath xmlns:m="http://schemas.openxmlformats.org/officeDocument/2006/math">
                    <m:r>
                      <a:rPr lang="en-US" altLang="zh-CN" sz="3200" i="1" dirty="0" smtClean="0">
                        <a:latin typeface="Cambria Math" panose="02040503050406030204" pitchFamily="18" charset="0"/>
                      </a:rPr>
                      <m:t>𝑚</m:t>
                    </m:r>
                  </m:oMath>
                </a14:m>
                <a:r>
                  <a:rPr lang="zh-CN" altLang="en-US" sz="3200" dirty="0"/>
                  <a:t>为</a:t>
                </a:r>
                <a14:m>
                  <m:oMath xmlns:m="http://schemas.openxmlformats.org/officeDocument/2006/math">
                    <m:r>
                      <a:rPr lang="en-US" altLang="zh-CN" sz="3200" i="1" dirty="0" smtClean="0">
                        <a:latin typeface="Cambria Math" panose="02040503050406030204" pitchFamily="18" charset="0"/>
                      </a:rPr>
                      <m:t>𝐵</m:t>
                    </m:r>
                  </m:oMath>
                </a14:m>
                <a:r>
                  <a:rPr lang="zh-CN" altLang="en-US" sz="3200" dirty="0"/>
                  <a:t>串的长度。</a:t>
                </a:r>
                <a:endParaRPr lang="en-US" altLang="zh-CN" sz="3200" dirty="0"/>
              </a:p>
              <a:p>
                <a:r>
                  <a:rPr lang="en-US" altLang="zh-CN" sz="6000" b="1" dirty="0">
                    <a:solidFill>
                      <a:srgbClr val="FF0000"/>
                    </a:solidFill>
                  </a:rPr>
                  <a:t>	</a:t>
                </a:r>
                <a:r>
                  <a:rPr lang="zh-CN" altLang="en-US" sz="6000" b="1" dirty="0">
                    <a:solidFill>
                      <a:srgbClr val="FF0000"/>
                    </a:solidFill>
                  </a:rPr>
                  <a:t>快的嘛，就不谈了</a:t>
                </a:r>
                <a:r>
                  <a:rPr lang="en-US" altLang="zh-CN" sz="6000" b="1" dirty="0">
                    <a:solidFill>
                      <a:srgbClr val="FF0000"/>
                    </a:solidFill>
                  </a:rPr>
                  <a:t>~</a:t>
                </a:r>
                <a:endParaRPr lang="en-US" altLang="zh-CN" sz="6000" dirty="0"/>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4955203"/>
              </a:xfrm>
              <a:prstGeom prst="rect">
                <a:avLst/>
              </a:prstGeom>
              <a:blipFill>
                <a:blip r:embed="rId6"/>
                <a:stretch>
                  <a:fillRect l="-1874" t="-1970" r="-975" b="-76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5287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13</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KMP</a:t>
            </a:r>
            <a:r>
              <a:rPr lang="zh-CN" altLang="en-US" sz="4200" b="1" dirty="0">
                <a:solidFill>
                  <a:srgbClr val="000000"/>
                </a:solidFill>
                <a:latin typeface="微软雅黑" panose="020B0503020204020204" pitchFamily="34" charset="-122"/>
                <a:ea typeface="微软雅黑" panose="020B0503020204020204" pitchFamily="34" charset="-122"/>
              </a:rPr>
              <a:t>例题</a:t>
            </a:r>
            <a:r>
              <a:rPr lang="en-US" altLang="zh-CN" sz="4200" b="1" dirty="0">
                <a:solidFill>
                  <a:srgbClr val="000000"/>
                </a:solidFill>
                <a:latin typeface="微软雅黑" panose="020B0503020204020204" pitchFamily="34" charset="-122"/>
                <a:ea typeface="微软雅黑" panose="020B0503020204020204" pitchFamily="34" charset="-122"/>
              </a:rPr>
              <a:t>——CodeVS1404</a:t>
            </a: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3046988"/>
              </a:xfrm>
              <a:prstGeom prst="rect">
                <a:avLst/>
              </a:prstGeom>
              <a:noFill/>
            </p:spPr>
            <p:txBody>
              <a:bodyPr wrap="square" rtlCol="0">
                <a:spAutoFit/>
              </a:bodyPr>
              <a:lstStyle/>
              <a:p>
                <a:r>
                  <a:rPr lang="en-US" altLang="zh-CN" sz="3200" dirty="0"/>
                  <a:t>	</a:t>
                </a:r>
                <a:r>
                  <a:rPr lang="zh-CN" altLang="en-US" sz="3200" dirty="0"/>
                  <a:t>给你两个串</a:t>
                </a:r>
                <a14:m>
                  <m:oMath xmlns:m="http://schemas.openxmlformats.org/officeDocument/2006/math">
                    <m:r>
                      <a:rPr lang="en-US" altLang="zh-CN" sz="3200" i="1" dirty="0" smtClean="0">
                        <a:latin typeface="Cambria Math" panose="02040503050406030204" pitchFamily="18" charset="0"/>
                      </a:rPr>
                      <m:t>𝐴</m:t>
                    </m:r>
                    <m:r>
                      <a:rPr lang="zh-CN" altLang="en-US" sz="3200" i="1" dirty="0" smtClean="0">
                        <a:latin typeface="Cambria Math" panose="02040503050406030204" pitchFamily="18" charset="0"/>
                      </a:rPr>
                      <m:t>，</m:t>
                    </m:r>
                    <m:r>
                      <a:rPr lang="en-US" altLang="zh-CN" sz="3200" i="1" dirty="0" smtClean="0">
                        <a:latin typeface="Cambria Math" panose="02040503050406030204" pitchFamily="18" charset="0"/>
                      </a:rPr>
                      <m:t>𝐵</m:t>
                    </m:r>
                  </m:oMath>
                </a14:m>
                <a:r>
                  <a:rPr lang="zh-CN" altLang="en-US" sz="3200" dirty="0"/>
                  <a:t>，长度分别为</a:t>
                </a:r>
                <a14:m>
                  <m:oMath xmlns:m="http://schemas.openxmlformats.org/officeDocument/2006/math">
                    <m:r>
                      <a:rPr lang="en-US" altLang="zh-CN" sz="3200" b="0" i="1" smtClean="0">
                        <a:latin typeface="Cambria Math" panose="02040503050406030204" pitchFamily="18" charset="0"/>
                      </a:rPr>
                      <m:t>𝑁</m:t>
                    </m:r>
                    <m:r>
                      <a:rPr lang="zh-CN" altLang="en-US" sz="3200" i="1">
                        <a:latin typeface="Cambria Math" panose="02040503050406030204" pitchFamily="18" charset="0"/>
                      </a:rPr>
                      <m:t>、</m:t>
                    </m:r>
                    <m:r>
                      <a:rPr lang="en-US" altLang="zh-CN" sz="3200" b="0" i="1" smtClean="0">
                        <a:latin typeface="Cambria Math" panose="02040503050406030204" pitchFamily="18" charset="0"/>
                      </a:rPr>
                      <m:t>𝑀</m:t>
                    </m:r>
                  </m:oMath>
                </a14:m>
                <a:r>
                  <a:rPr lang="zh-CN" altLang="en-US" sz="3200" dirty="0"/>
                  <a:t>，可以得到</a:t>
                </a:r>
                <a14:m>
                  <m:oMath xmlns:m="http://schemas.openxmlformats.org/officeDocument/2006/math">
                    <m:r>
                      <a:rPr lang="en-US" altLang="zh-CN" sz="3200" i="1" dirty="0" smtClean="0">
                        <a:latin typeface="Cambria Math" panose="02040503050406030204" pitchFamily="18" charset="0"/>
                      </a:rPr>
                      <m:t>𝐴</m:t>
                    </m:r>
                  </m:oMath>
                </a14:m>
                <a:r>
                  <a:rPr lang="zh-CN" altLang="en-US" sz="3200" dirty="0"/>
                  <a:t>从任意下标开始的子串和</a:t>
                </a:r>
                <a14:m>
                  <m:oMath xmlns:m="http://schemas.openxmlformats.org/officeDocument/2006/math">
                    <m:r>
                      <a:rPr lang="en-US" altLang="zh-CN" sz="3200" i="1" dirty="0" smtClean="0">
                        <a:latin typeface="Cambria Math" panose="02040503050406030204" pitchFamily="18" charset="0"/>
                      </a:rPr>
                      <m:t>𝐵</m:t>
                    </m:r>
                  </m:oMath>
                </a14:m>
                <a:r>
                  <a:rPr lang="zh-CN" altLang="en-US" sz="3200" dirty="0"/>
                  <a:t>匹配的长度。</a:t>
                </a:r>
                <a:endParaRPr lang="en-US" altLang="zh-CN" sz="3200" dirty="0"/>
              </a:p>
              <a:p>
                <a:r>
                  <a:rPr lang="en-US" altLang="zh-CN" sz="3200" dirty="0"/>
                  <a:t>	</a:t>
                </a:r>
                <a:r>
                  <a:rPr lang="zh-CN" altLang="en-US" sz="3200" dirty="0"/>
                  <a:t>给定</a:t>
                </a:r>
                <a14:m>
                  <m:oMath xmlns:m="http://schemas.openxmlformats.org/officeDocument/2006/math">
                    <m:r>
                      <a:rPr lang="en-US" altLang="zh-CN" sz="3200" i="1" dirty="0" smtClean="0">
                        <a:latin typeface="Cambria Math" panose="02040503050406030204" pitchFamily="18" charset="0"/>
                      </a:rPr>
                      <m:t>𝐾</m:t>
                    </m:r>
                  </m:oMath>
                </a14:m>
                <a:r>
                  <a:rPr lang="zh-CN" altLang="en-US" sz="3200" dirty="0"/>
                  <a:t>个询问，对于每一个询问有一个</a:t>
                </a:r>
                <a14:m>
                  <m:oMath xmlns:m="http://schemas.openxmlformats.org/officeDocument/2006/math">
                    <m:r>
                      <a:rPr lang="en-US" altLang="zh-CN" sz="3200" i="1" dirty="0" smtClean="0">
                        <a:latin typeface="Cambria Math" panose="02040503050406030204" pitchFamily="18" charset="0"/>
                      </a:rPr>
                      <m:t>𝑥</m:t>
                    </m:r>
                  </m:oMath>
                </a14:m>
                <a:r>
                  <a:rPr lang="zh-CN" altLang="en-US" sz="3200" dirty="0"/>
                  <a:t>，求出匹配长度恰为</a:t>
                </a:r>
                <a14:m>
                  <m:oMath xmlns:m="http://schemas.openxmlformats.org/officeDocument/2006/math">
                    <m:r>
                      <a:rPr lang="en-US" altLang="zh-CN" sz="3200" i="1" dirty="0" smtClean="0">
                        <a:latin typeface="Cambria Math" panose="02040503050406030204" pitchFamily="18" charset="0"/>
                      </a:rPr>
                      <m:t>𝑥</m:t>
                    </m:r>
                  </m:oMath>
                </a14:m>
                <a:r>
                  <a:rPr lang="zh-CN" altLang="en-US" sz="3200" dirty="0"/>
                  <a:t>的位置有多少个。</a:t>
                </a:r>
                <a:endParaRPr lang="en-US" altLang="zh-CN" sz="3200" dirty="0"/>
              </a:p>
              <a:p>
                <a:r>
                  <a:rPr lang="en-US" altLang="zh-CN" sz="3200" dirty="0"/>
                  <a:t>	</a:t>
                </a:r>
                <a14:m>
                  <m:oMath xmlns:m="http://schemas.openxmlformats.org/officeDocument/2006/math">
                    <m:r>
                      <a:rPr lang="en-US" altLang="zh-CN" sz="3200" b="0" i="1" smtClean="0">
                        <a:latin typeface="Cambria Math" panose="02040503050406030204" pitchFamily="18" charset="0"/>
                      </a:rPr>
                      <m:t>𝑁</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𝑀</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𝐾</m:t>
                    </m:r>
                    <m:r>
                      <a:rPr lang="en-US" altLang="zh-CN" sz="3200" b="0" i="1" smtClean="0">
                        <a:latin typeface="Cambria Math" panose="02040503050406030204" pitchFamily="18" charset="0"/>
                      </a:rPr>
                      <m:t>≤200000</m:t>
                    </m:r>
                  </m:oMath>
                </a14:m>
                <a:endParaRPr lang="en-US" altLang="zh-CN" sz="6000" dirty="0"/>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3046988"/>
              </a:xfrm>
              <a:prstGeom prst="rect">
                <a:avLst/>
              </a:prstGeom>
              <a:blipFill>
                <a:blip r:embed="rId6"/>
                <a:stretch>
                  <a:fillRect l="-1874" t="-3206" r="-10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8113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14</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核心代码</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9ACE8EB0-7195-4FCC-A003-980CAEB89F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2130" y="1413119"/>
            <a:ext cx="3652801" cy="2043829"/>
          </a:xfrm>
          <a:prstGeom prst="rect">
            <a:avLst/>
          </a:prstGeom>
        </p:spPr>
      </p:pic>
      <p:pic>
        <p:nvPicPr>
          <p:cNvPr id="6" name="图片 5">
            <a:extLst>
              <a:ext uri="{FF2B5EF4-FFF2-40B4-BE49-F238E27FC236}">
                <a16:creationId xmlns:a16="http://schemas.microsoft.com/office/drawing/2014/main" id="{1A6AE909-A2C8-4B56-8557-F224B94EF8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2131" y="3809673"/>
            <a:ext cx="3652800" cy="2171004"/>
          </a:xfrm>
          <a:prstGeom prst="rect">
            <a:avLst/>
          </a:prstGeom>
        </p:spPr>
      </p:pic>
      <p:pic>
        <p:nvPicPr>
          <p:cNvPr id="8" name="图片 7">
            <a:extLst>
              <a:ext uri="{FF2B5EF4-FFF2-40B4-BE49-F238E27FC236}">
                <a16:creationId xmlns:a16="http://schemas.microsoft.com/office/drawing/2014/main" id="{FF50DF6A-9C61-4854-8130-277AC2EC71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12975" y="3001898"/>
            <a:ext cx="3743675" cy="1230971"/>
          </a:xfrm>
          <a:prstGeom prst="rect">
            <a:avLst/>
          </a:prstGeom>
        </p:spPr>
      </p:pic>
    </p:spTree>
    <p:extLst>
      <p:ext uri="{BB962C8B-B14F-4D97-AF65-F5344CB8AC3E}">
        <p14:creationId xmlns:p14="http://schemas.microsoft.com/office/powerpoint/2010/main" val="4026507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15</a:t>
            </a:r>
          </a:p>
          <a:p>
            <a:pPr eaLnBrk="1" hangingPunct="1">
              <a:lnSpc>
                <a:spcPts val="5900"/>
              </a:lnSpc>
              <a:spcBef>
                <a:spcPct val="0"/>
              </a:spcBef>
              <a:buFont typeface="Arial" panose="020B0604020202020204" pitchFamily="34" charset="0"/>
              <a:buNone/>
            </a:pPr>
            <a:r>
              <a:rPr lang="en-US" altLang="zh-CN" sz="4200" b="1" dirty="0" err="1">
                <a:solidFill>
                  <a:srgbClr val="000000"/>
                </a:solidFill>
                <a:latin typeface="微软雅黑" panose="020B0503020204020204" pitchFamily="34" charset="-122"/>
                <a:ea typeface="微软雅黑" panose="020B0503020204020204" pitchFamily="34" charset="-122"/>
              </a:rPr>
              <a:t>Manacher</a:t>
            </a:r>
            <a:r>
              <a:rPr lang="en-US" altLang="zh-CN" sz="4200" b="1" dirty="0">
                <a:solidFill>
                  <a:srgbClr val="000000"/>
                </a:solidFill>
                <a:latin typeface="微软雅黑" panose="020B0503020204020204" pitchFamily="34" charset="-122"/>
                <a:ea typeface="微软雅黑" panose="020B0503020204020204" pitchFamily="34" charset="-122"/>
              </a:rPr>
              <a:t>——</a:t>
            </a:r>
            <a:r>
              <a:rPr lang="zh-CN" altLang="en-US" sz="4200" b="1" dirty="0">
                <a:solidFill>
                  <a:srgbClr val="000000"/>
                </a:solidFill>
                <a:latin typeface="微软雅黑" panose="020B0503020204020204" pitchFamily="34" charset="-122"/>
                <a:ea typeface="微软雅黑" panose="020B0503020204020204" pitchFamily="34" charset="-122"/>
              </a:rPr>
              <a:t>引入</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2554545"/>
              </a:xfrm>
              <a:prstGeom prst="rect">
                <a:avLst/>
              </a:prstGeom>
              <a:noFill/>
            </p:spPr>
            <p:txBody>
              <a:bodyPr wrap="square" rtlCol="0">
                <a:spAutoFit/>
              </a:bodyPr>
              <a:lstStyle/>
              <a:p>
                <a:r>
                  <a:rPr lang="en-US" altLang="zh-CN" sz="3200" dirty="0"/>
                  <a:t>	</a:t>
                </a:r>
                <a:r>
                  <a:rPr lang="zh-CN" altLang="en-US" sz="3200" dirty="0"/>
                  <a:t>给定一个长度为</a:t>
                </a:r>
                <a14:m>
                  <m:oMath xmlns:m="http://schemas.openxmlformats.org/officeDocument/2006/math">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10</m:t>
                        </m:r>
                      </m:e>
                      <m:sup>
                        <m:r>
                          <a:rPr lang="en-US" altLang="zh-CN" sz="3200" b="0" i="1" smtClean="0">
                            <a:latin typeface="Cambria Math" panose="02040503050406030204" pitchFamily="18" charset="0"/>
                          </a:rPr>
                          <m:t>6</m:t>
                        </m:r>
                      </m:sup>
                    </m:sSup>
                  </m:oMath>
                </a14:m>
                <a:r>
                  <a:rPr lang="zh-CN" altLang="en-US" sz="3200" dirty="0"/>
                  <a:t>的字符串</a:t>
                </a:r>
                <a14:m>
                  <m:oMath xmlns:m="http://schemas.openxmlformats.org/officeDocument/2006/math">
                    <m:r>
                      <a:rPr lang="en-US" altLang="zh-CN" sz="3200" i="1" dirty="0" smtClean="0">
                        <a:latin typeface="Cambria Math" panose="02040503050406030204" pitchFamily="18" charset="0"/>
                      </a:rPr>
                      <m:t>𝐴</m:t>
                    </m:r>
                  </m:oMath>
                </a14:m>
                <a:r>
                  <a:rPr lang="zh-CN" altLang="en-US" sz="3200" dirty="0"/>
                  <a:t>，问在这个字符串里面长度最长的回文子串长度为多长？</a:t>
                </a:r>
                <a:endParaRPr lang="en-US" altLang="zh-CN" sz="3200" dirty="0"/>
              </a:p>
              <a:p>
                <a:r>
                  <a:rPr lang="en-US" altLang="zh-CN" sz="3200" dirty="0"/>
                  <a:t>	</a:t>
                </a:r>
                <a:r>
                  <a:rPr lang="zh-CN" altLang="en-US" sz="3200" dirty="0"/>
                  <a:t>例如：</a:t>
                </a:r>
                <a:endParaRPr lang="en-US" altLang="zh-CN" sz="3200" dirty="0"/>
              </a:p>
              <a:p>
                <a:r>
                  <a:rPr lang="en-US" altLang="zh-CN" sz="3200" dirty="0"/>
                  <a:t>	A: </a:t>
                </a:r>
                <a:r>
                  <a:rPr lang="en-US" altLang="zh-CN" sz="3200" dirty="0" err="1"/>
                  <a:t>ababaababc</a:t>
                </a:r>
                <a:endParaRPr lang="zh-CN" altLang="en-US" sz="3200" dirty="0"/>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2554545"/>
              </a:xfrm>
              <a:prstGeom prst="rect">
                <a:avLst/>
              </a:prstGeom>
              <a:blipFill>
                <a:blip r:embed="rId6"/>
                <a:stretch>
                  <a:fillRect l="-1874" t="-3819" r="-1724" b="-69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3706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16</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一种朴素的做法</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447645"/>
              </a:xfrm>
              <a:prstGeom prst="rect">
                <a:avLst/>
              </a:prstGeom>
              <a:noFill/>
            </p:spPr>
            <p:txBody>
              <a:bodyPr wrap="square" rtlCol="0">
                <a:spAutoFit/>
              </a:bodyPr>
              <a:lstStyle/>
              <a:p>
                <a:r>
                  <a:rPr lang="en-US" altLang="zh-CN" sz="3200" dirty="0"/>
                  <a:t>	</a:t>
                </a:r>
                <a:r>
                  <a:rPr lang="zh-CN" altLang="en-US" sz="3200" dirty="0"/>
                  <a:t>依次枚举每一个对称中心，然后从对称中心开始向两边匹配到不能为止以计算出每个对称中心的“半径”。</a:t>
                </a:r>
                <a:endParaRPr lang="en-US" altLang="zh-CN" sz="3200" dirty="0"/>
              </a:p>
              <a:p>
                <a:r>
                  <a:rPr lang="en-US" altLang="zh-CN" sz="3200" dirty="0"/>
                  <a:t>      </a:t>
                </a:r>
                <a:r>
                  <a:rPr lang="en-US" altLang="zh-CN" sz="3200" dirty="0" err="1">
                    <a:solidFill>
                      <a:srgbClr val="FF0000"/>
                    </a:solidFill>
                  </a:rPr>
                  <a:t>a</a:t>
                </a:r>
                <a:r>
                  <a:rPr lang="en-US" altLang="zh-CN" sz="3200" dirty="0" err="1"/>
                  <a:t>babaababc</a:t>
                </a:r>
                <a:r>
                  <a:rPr lang="en-US" altLang="zh-CN" sz="3200" dirty="0"/>
                  <a:t>  </a:t>
                </a:r>
                <a:r>
                  <a:rPr lang="en-US" altLang="zh-CN" sz="3200" dirty="0" err="1"/>
                  <a:t>a</a:t>
                </a:r>
                <a:r>
                  <a:rPr lang="en-US" altLang="zh-CN" sz="3200" dirty="0" err="1">
                    <a:solidFill>
                      <a:srgbClr val="FF0000"/>
                    </a:solidFill>
                  </a:rPr>
                  <a:t>b</a:t>
                </a:r>
                <a:r>
                  <a:rPr lang="en-US" altLang="zh-CN" sz="3200" dirty="0" err="1"/>
                  <a:t>abaababc</a:t>
                </a:r>
                <a:r>
                  <a:rPr lang="en-US" altLang="zh-CN" sz="3200" dirty="0"/>
                  <a:t>  </a:t>
                </a:r>
                <a:r>
                  <a:rPr lang="en-US" altLang="zh-CN" sz="3200" dirty="0" err="1"/>
                  <a:t>ab</a:t>
                </a:r>
                <a:r>
                  <a:rPr lang="en-US" altLang="zh-CN" sz="3200" dirty="0" err="1">
                    <a:solidFill>
                      <a:srgbClr val="FF0000"/>
                    </a:solidFill>
                  </a:rPr>
                  <a:t>a</a:t>
                </a:r>
                <a:r>
                  <a:rPr lang="en-US" altLang="zh-CN" sz="3200" dirty="0" err="1"/>
                  <a:t>baababc</a:t>
                </a:r>
                <a:endParaRPr lang="en-US" altLang="zh-CN" sz="3200" dirty="0"/>
              </a:p>
              <a:p>
                <a:r>
                  <a:rPr lang="en-US" altLang="zh-CN" sz="3200" dirty="0"/>
                  <a:t>      </a:t>
                </a:r>
                <a:r>
                  <a:rPr lang="en-US" altLang="zh-CN" sz="3200" dirty="0">
                    <a:solidFill>
                      <a:srgbClr val="FF0000"/>
                    </a:solidFill>
                  </a:rPr>
                  <a:t>a</a:t>
                </a:r>
                <a:r>
                  <a:rPr lang="en-US" altLang="zh-CN" sz="3200" dirty="0"/>
                  <a:t>                    a</a:t>
                </a:r>
                <a:r>
                  <a:rPr lang="en-US" altLang="zh-CN" sz="3200" dirty="0">
                    <a:solidFill>
                      <a:srgbClr val="FF0000"/>
                    </a:solidFill>
                  </a:rPr>
                  <a:t>b</a:t>
                </a:r>
                <a:r>
                  <a:rPr lang="en-US" altLang="zh-CN" sz="3200" dirty="0"/>
                  <a:t>a                </a:t>
                </a:r>
                <a:r>
                  <a:rPr lang="en-US" altLang="zh-CN" sz="3200" dirty="0" err="1"/>
                  <a:t>ab</a:t>
                </a:r>
                <a:r>
                  <a:rPr lang="en-US" altLang="zh-CN" sz="3200" dirty="0" err="1">
                    <a:solidFill>
                      <a:srgbClr val="FF0000"/>
                    </a:solidFill>
                  </a:rPr>
                  <a:t>a</a:t>
                </a:r>
                <a:r>
                  <a:rPr lang="en-US" altLang="zh-CN" sz="3200" dirty="0" err="1"/>
                  <a:t>ba</a:t>
                </a:r>
                <a:endParaRPr lang="en-US" altLang="zh-CN" sz="3200" dirty="0"/>
              </a:p>
              <a:p>
                <a:r>
                  <a:rPr lang="en-US" altLang="zh-CN" sz="3200" dirty="0"/>
                  <a:t>      </a:t>
                </a:r>
                <a:r>
                  <a:rPr lang="en-US" altLang="zh-CN" sz="3200" dirty="0" err="1"/>
                  <a:t>aba</a:t>
                </a:r>
                <a:r>
                  <a:rPr lang="en-US" altLang="zh-CN" sz="3200" dirty="0" err="1">
                    <a:solidFill>
                      <a:srgbClr val="FF0000"/>
                    </a:solidFill>
                  </a:rPr>
                  <a:t>b</a:t>
                </a:r>
                <a:r>
                  <a:rPr lang="en-US" altLang="zh-CN" sz="3200" dirty="0" err="1"/>
                  <a:t>aababc</a:t>
                </a:r>
                <a:r>
                  <a:rPr lang="en-US" altLang="zh-CN" sz="3200" dirty="0"/>
                  <a:t>  </a:t>
                </a:r>
                <a:r>
                  <a:rPr lang="en-US" altLang="zh-CN" sz="3200" dirty="0" err="1"/>
                  <a:t>ababa</a:t>
                </a:r>
                <a:r>
                  <a:rPr lang="en-US" altLang="zh-CN" sz="3200" dirty="0" err="1">
                    <a:solidFill>
                      <a:srgbClr val="FF0000"/>
                    </a:solidFill>
                  </a:rPr>
                  <a:t>|</a:t>
                </a:r>
                <a:r>
                  <a:rPr lang="en-US" altLang="zh-CN" sz="3200" dirty="0" err="1"/>
                  <a:t>ababc</a:t>
                </a:r>
                <a:r>
                  <a:rPr lang="en-US" altLang="zh-CN" sz="3200" dirty="0"/>
                  <a:t>  ……</a:t>
                </a:r>
              </a:p>
              <a:p>
                <a:r>
                  <a:rPr lang="en-US" altLang="zh-CN" sz="3200" dirty="0"/>
                  <a:t>          a</a:t>
                </a:r>
                <a:r>
                  <a:rPr lang="en-US" altLang="zh-CN" sz="3200" dirty="0">
                    <a:solidFill>
                      <a:srgbClr val="FF0000"/>
                    </a:solidFill>
                  </a:rPr>
                  <a:t>b</a:t>
                </a:r>
                <a:r>
                  <a:rPr lang="en-US" altLang="zh-CN" sz="3200" dirty="0"/>
                  <a:t>a              </a:t>
                </a:r>
                <a:r>
                  <a:rPr lang="en-US" altLang="zh-CN" sz="3200" dirty="0" err="1"/>
                  <a:t>baba</a:t>
                </a:r>
                <a:r>
                  <a:rPr lang="en-US" altLang="zh-CN" sz="3200" dirty="0" err="1">
                    <a:solidFill>
                      <a:srgbClr val="FF0000"/>
                    </a:solidFill>
                  </a:rPr>
                  <a:t>|</a:t>
                </a:r>
                <a:r>
                  <a:rPr lang="en-US" altLang="zh-CN" sz="3200" dirty="0" err="1"/>
                  <a:t>abab</a:t>
                </a:r>
                <a:endParaRPr lang="en-US" altLang="zh-CN" sz="3200" dirty="0"/>
              </a:p>
              <a:p>
                <a:endParaRPr lang="en-US" altLang="zh-CN" sz="3200" dirty="0"/>
              </a:p>
              <a:p>
                <a:r>
                  <a:rPr lang="en-US" altLang="zh-CN" sz="3200" dirty="0"/>
                  <a:t>	</a:t>
                </a:r>
                <a:r>
                  <a:rPr lang="zh-CN" altLang="en-US" sz="3200" dirty="0"/>
                  <a:t>时间复杂度</a:t>
                </a:r>
                <a:r>
                  <a:rPr lang="en-US" altLang="zh-CN" sz="3200" dirty="0"/>
                  <a:t>:</a:t>
                </a:r>
                <a14:m>
                  <m:oMath xmlns:m="http://schemas.openxmlformats.org/officeDocument/2006/math">
                    <m:r>
                      <a:rPr lang="en-US" altLang="zh-CN" sz="3200" b="0" i="1" smtClean="0">
                        <a:latin typeface="Cambria Math" panose="02040503050406030204" pitchFamily="18" charset="0"/>
                      </a:rPr>
                      <m:t>𝑂</m:t>
                    </m:r>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𝑛</m:t>
                        </m:r>
                      </m:e>
                      <m:sup>
                        <m:r>
                          <a:rPr lang="en-US" altLang="zh-CN" sz="3200" b="0" i="1" smtClean="0">
                            <a:latin typeface="Cambria Math" panose="02040503050406030204" pitchFamily="18" charset="0"/>
                          </a:rPr>
                          <m:t>2</m:t>
                        </m:r>
                      </m:sup>
                    </m:sSup>
                    <m:r>
                      <a:rPr lang="en-US" altLang="zh-CN" sz="3200" b="0" i="1" smtClean="0">
                        <a:latin typeface="Cambria Math" panose="02040503050406030204" pitchFamily="18" charset="0"/>
                      </a:rPr>
                      <m:t>)</m:t>
                    </m:r>
                  </m:oMath>
                </a14:m>
                <a:endParaRPr lang="zh-CN" altLang="en-US" sz="3200" dirty="0"/>
              </a:p>
              <a:p>
                <a:r>
                  <a:rPr lang="en-US" altLang="zh-CN" sz="3200" dirty="0"/>
                  <a:t>	</a:t>
                </a:r>
                <a:r>
                  <a:rPr lang="zh-CN" altLang="en-US" sz="6000" b="1" dirty="0">
                    <a:solidFill>
                      <a:srgbClr val="FF0000"/>
                    </a:solidFill>
                  </a:rPr>
                  <a:t>也太慢啦！</a:t>
                </a:r>
                <a:endParaRPr lang="zh-CN" altLang="en-US" sz="3200" b="1" dirty="0">
                  <a:solidFill>
                    <a:srgbClr val="FF0000"/>
                  </a:solidFill>
                </a:endParaRPr>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5447645"/>
              </a:xfrm>
              <a:prstGeom prst="rect">
                <a:avLst/>
              </a:prstGeom>
              <a:blipFill>
                <a:blip r:embed="rId6"/>
                <a:stretch>
                  <a:fillRect l="-1874" t="-1792" r="-600" b="-6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801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17</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一个</a:t>
            </a:r>
            <a:r>
              <a:rPr lang="en-US" altLang="zh-CN" sz="4200" b="1" dirty="0">
                <a:solidFill>
                  <a:srgbClr val="000000"/>
                </a:solidFill>
                <a:latin typeface="微软雅黑" panose="020B0503020204020204" pitchFamily="34" charset="-122"/>
                <a:ea typeface="微软雅黑" panose="020B0503020204020204" pitchFamily="34" charset="-122"/>
              </a:rPr>
              <a:t>Trick</a:t>
            </a: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4031873"/>
              </a:xfrm>
              <a:prstGeom prst="rect">
                <a:avLst/>
              </a:prstGeom>
              <a:noFill/>
            </p:spPr>
            <p:txBody>
              <a:bodyPr wrap="square" rtlCol="0">
                <a:spAutoFit/>
              </a:bodyPr>
              <a:lstStyle/>
              <a:p>
                <a:r>
                  <a:rPr lang="en-US" altLang="zh-CN" sz="3200" dirty="0"/>
                  <a:t>	</a:t>
                </a:r>
                <a:r>
                  <a:rPr lang="zh-CN" altLang="en-US" sz="3200" dirty="0"/>
                  <a:t>可以通过在字符前后加字符来使操作更加“丝滑”。</a:t>
                </a:r>
                <a:endParaRPr lang="en-US" altLang="zh-CN" sz="3200" dirty="0"/>
              </a:p>
              <a:p>
                <a:r>
                  <a:rPr lang="en-US" altLang="zh-CN" sz="3200" dirty="0"/>
                  <a:t>	</a:t>
                </a:r>
                <a:r>
                  <a:rPr lang="en-US" altLang="zh-CN" sz="3200" dirty="0" err="1"/>
                  <a:t>ababaababc</a:t>
                </a:r>
                <a:r>
                  <a:rPr lang="en-US" altLang="zh-CN" sz="3200" dirty="0"/>
                  <a:t>                            </a:t>
                </a:r>
                <a14:m>
                  <m:oMath xmlns:m="http://schemas.openxmlformats.org/officeDocument/2006/math">
                    <m:r>
                      <a:rPr lang="en-US" altLang="zh-CN" sz="3200" i="1" dirty="0" smtClean="0">
                        <a:latin typeface="Cambria Math" panose="02040503050406030204" pitchFamily="18" charset="0"/>
                      </a:rPr>
                      <m:t>𝑙𝑒𝑛</m:t>
                    </m:r>
                    <m:r>
                      <a:rPr lang="en-US" altLang="zh-CN" sz="3200" i="1" dirty="0" smtClean="0">
                        <a:latin typeface="Cambria Math" panose="02040503050406030204" pitchFamily="18" charset="0"/>
                      </a:rPr>
                      <m:t>=10</m:t>
                    </m:r>
                  </m:oMath>
                </a14:m>
                <a:endParaRPr lang="en-US" altLang="zh-CN" sz="3200" dirty="0"/>
              </a:p>
              <a:p>
                <a:r>
                  <a:rPr lang="en-US" altLang="zh-CN" sz="3200" dirty="0"/>
                  <a:t>	         ↓</a:t>
                </a:r>
              </a:p>
              <a:p>
                <a:r>
                  <a:rPr lang="en-US" altLang="zh-CN" sz="3200" dirty="0"/>
                  <a:t>	#</a:t>
                </a:r>
                <a:r>
                  <a:rPr lang="en-US" altLang="zh-CN" sz="3200" dirty="0" err="1"/>
                  <a:t>a#b#a#b#a#a#b#a#b#c</a:t>
                </a:r>
                <a:r>
                  <a:rPr lang="en-US" altLang="zh-CN" sz="3200" dirty="0"/>
                  <a:t>#     </a:t>
                </a:r>
                <a14:m>
                  <m:oMath xmlns:m="http://schemas.openxmlformats.org/officeDocument/2006/math">
                    <m:r>
                      <a:rPr lang="en-US" altLang="zh-CN" sz="3200" i="1" dirty="0" smtClean="0">
                        <a:latin typeface="Cambria Math" panose="02040503050406030204" pitchFamily="18" charset="0"/>
                      </a:rPr>
                      <m:t>𝑙𝑒𝑛</m:t>
                    </m:r>
                    <m:r>
                      <a:rPr lang="en-US" altLang="zh-CN" sz="3200" i="1" dirty="0" smtClean="0">
                        <a:latin typeface="Cambria Math" panose="02040503050406030204" pitchFamily="18" charset="0"/>
                      </a:rPr>
                      <m:t>=21</m:t>
                    </m:r>
                  </m:oMath>
                </a14:m>
                <a:endParaRPr lang="en-US" altLang="zh-CN" sz="3200" dirty="0"/>
              </a:p>
              <a:p>
                <a:r>
                  <a:rPr lang="en-US" altLang="zh-CN" sz="3200" dirty="0"/>
                  <a:t>	</a:t>
                </a:r>
                <a:r>
                  <a:rPr lang="zh-CN" altLang="en-US" sz="3200" dirty="0"/>
                  <a:t>将字符串中间穿插字符可以更加方便的枚举长度为奇数或偶数的回文子串的对称中心。</a:t>
                </a:r>
                <a:endParaRPr lang="zh-CN" altLang="en-US" sz="3200" b="1" dirty="0">
                  <a:solidFill>
                    <a:srgbClr val="FF0000"/>
                  </a:solidFill>
                </a:endParaRPr>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4031873"/>
              </a:xfrm>
              <a:prstGeom prst="rect">
                <a:avLst/>
              </a:prstGeom>
              <a:blipFill>
                <a:blip r:embed="rId6"/>
                <a:stretch>
                  <a:fillRect l="-1874" t="-2421" r="-600" b="-36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060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18</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分析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4524315"/>
          </a:xfrm>
          <a:prstGeom prst="rect">
            <a:avLst/>
          </a:prstGeom>
          <a:noFill/>
        </p:spPr>
        <p:txBody>
          <a:bodyPr wrap="square" rtlCol="0">
            <a:spAutoFit/>
          </a:bodyPr>
          <a:lstStyle/>
          <a:p>
            <a:r>
              <a:rPr lang="en-US" altLang="zh-CN" sz="3200" dirty="0"/>
              <a:t>	</a:t>
            </a:r>
            <a:r>
              <a:rPr lang="zh-CN" altLang="en-US" sz="3200" dirty="0"/>
              <a:t>在这个算法中，哪个过程最耗时？哪些东西最占用空间？</a:t>
            </a:r>
            <a:endParaRPr lang="en-US" altLang="zh-CN" sz="3200" dirty="0"/>
          </a:p>
          <a:p>
            <a:r>
              <a:rPr lang="en-US" altLang="zh-CN" sz="3200" dirty="0"/>
              <a:t>	</a:t>
            </a:r>
            <a:r>
              <a:rPr lang="zh-CN" altLang="en-US" sz="3200" dirty="0"/>
              <a:t>在这个算法中，哪些地方可以优化？可以怎么优化？可以优化到什么程度？</a:t>
            </a:r>
            <a:endParaRPr lang="en-US" altLang="zh-CN" sz="3200" dirty="0"/>
          </a:p>
          <a:p>
            <a:endParaRPr lang="en-US" altLang="zh-CN" sz="3200" dirty="0"/>
          </a:p>
          <a:p>
            <a:endParaRPr lang="en-US" altLang="zh-CN" sz="3200" dirty="0"/>
          </a:p>
          <a:p>
            <a:r>
              <a:rPr lang="en-US" altLang="zh-CN" sz="3200" dirty="0"/>
              <a:t>	</a:t>
            </a:r>
            <a:r>
              <a:rPr lang="zh-CN" altLang="en-US" sz="3200" dirty="0"/>
              <a:t>重复的匹配消耗了大量计算资源，我们实际上可以将已经匹配过的部分利用起来。</a:t>
            </a:r>
            <a:endParaRPr lang="en-US" altLang="zh-CN" sz="3200" dirty="0"/>
          </a:p>
          <a:p>
            <a:r>
              <a:rPr lang="en-US" altLang="zh-CN" sz="3200" dirty="0"/>
              <a:t>	</a:t>
            </a:r>
            <a:r>
              <a:rPr lang="zh-CN" altLang="en-US" dirty="0"/>
              <a:t>（这张并没有和之前那张完全一样）</a:t>
            </a:r>
            <a:endParaRPr lang="en-US" altLang="zh-CN" sz="3200" dirty="0"/>
          </a:p>
        </p:txBody>
      </p:sp>
    </p:spTree>
    <p:extLst>
      <p:ext uri="{BB962C8B-B14F-4D97-AF65-F5344CB8AC3E}">
        <p14:creationId xmlns:p14="http://schemas.microsoft.com/office/powerpoint/2010/main" val="400331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19</a:t>
            </a:r>
          </a:p>
          <a:p>
            <a:pPr eaLnBrk="1" hangingPunct="1">
              <a:lnSpc>
                <a:spcPts val="5900"/>
              </a:lnSpc>
              <a:spcBef>
                <a:spcPct val="0"/>
              </a:spcBef>
              <a:buFont typeface="Arial" panose="020B0604020202020204" pitchFamily="34" charset="0"/>
              <a:buNone/>
            </a:pPr>
            <a:r>
              <a:rPr lang="en-US" altLang="zh-CN" sz="4200" b="1" dirty="0" err="1">
                <a:solidFill>
                  <a:srgbClr val="000000"/>
                </a:solidFill>
                <a:latin typeface="微软雅黑" panose="020B0503020204020204" pitchFamily="34" charset="-122"/>
                <a:ea typeface="微软雅黑" panose="020B0503020204020204" pitchFamily="34" charset="-122"/>
              </a:rPr>
              <a:t>Manacher</a:t>
            </a:r>
            <a:r>
              <a:rPr lang="zh-CN" altLang="en-US" sz="4200" b="1" dirty="0">
                <a:solidFill>
                  <a:srgbClr val="000000"/>
                </a:solidFill>
                <a:latin typeface="微软雅黑" panose="020B0503020204020204" pitchFamily="34" charset="-122"/>
                <a:ea typeface="微软雅黑" panose="020B0503020204020204" pitchFamily="34" charset="-122"/>
              </a:rPr>
              <a:t>简介</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2554545"/>
          </a:xfrm>
          <a:prstGeom prst="rect">
            <a:avLst/>
          </a:prstGeom>
          <a:noFill/>
        </p:spPr>
        <p:txBody>
          <a:bodyPr wrap="square" rtlCol="0">
            <a:spAutoFit/>
          </a:bodyPr>
          <a:lstStyle/>
          <a:p>
            <a:r>
              <a:rPr lang="en-US" altLang="zh-CN" sz="3200" dirty="0"/>
              <a:t>	</a:t>
            </a:r>
            <a:r>
              <a:rPr lang="en-US" altLang="zh-CN" sz="3200" dirty="0" err="1"/>
              <a:t>Manacher</a:t>
            </a:r>
            <a:r>
              <a:rPr lang="zh-CN" altLang="en-US" sz="3200" dirty="0"/>
              <a:t>算法是一种寻找回文子串的算法，由其发现者</a:t>
            </a:r>
            <a:r>
              <a:rPr lang="en-US" altLang="zh-CN" sz="3200" dirty="0" err="1"/>
              <a:t>Manacher</a:t>
            </a:r>
            <a:r>
              <a:rPr lang="zh-CN" altLang="en-US" sz="3200" dirty="0"/>
              <a:t>命名。</a:t>
            </a:r>
            <a:endParaRPr lang="en-US" altLang="zh-CN" sz="3200" dirty="0"/>
          </a:p>
          <a:p>
            <a:r>
              <a:rPr lang="en-US" altLang="zh-CN" sz="3200" dirty="0"/>
              <a:t>	</a:t>
            </a:r>
            <a:r>
              <a:rPr lang="en-US" altLang="zh-CN" sz="3200" dirty="0" err="1"/>
              <a:t>Manacher</a:t>
            </a:r>
            <a:r>
              <a:rPr lang="zh-CN" altLang="en-US" sz="3200" dirty="0"/>
              <a:t>算法的主要思想为利用回文的对称性，使用之前计算出的回文串减少之后计算回文串的匹配次数。</a:t>
            </a:r>
            <a:endParaRPr lang="en-US" altLang="zh-CN" sz="3200" dirty="0"/>
          </a:p>
        </p:txBody>
      </p:sp>
    </p:spTree>
    <p:extLst>
      <p:ext uri="{BB962C8B-B14F-4D97-AF65-F5344CB8AC3E}">
        <p14:creationId xmlns:p14="http://schemas.microsoft.com/office/powerpoint/2010/main" val="4167636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reeform 3">
            <a:extLst>
              <a:ext uri="{FF2B5EF4-FFF2-40B4-BE49-F238E27FC236}">
                <a16:creationId xmlns:a16="http://schemas.microsoft.com/office/drawing/2014/main" id="{C3E7F0B0-1E13-4E91-BD29-755CD23A5EB4}"/>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3075" name="Freeform 3">
            <a:extLst>
              <a:ext uri="{FF2B5EF4-FFF2-40B4-BE49-F238E27FC236}">
                <a16:creationId xmlns:a16="http://schemas.microsoft.com/office/drawing/2014/main" id="{EB60D69A-2D04-4B0B-B456-5C7A69B23B49}"/>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3076" name="Freeform 3">
            <a:extLst>
              <a:ext uri="{FF2B5EF4-FFF2-40B4-BE49-F238E27FC236}">
                <a16:creationId xmlns:a16="http://schemas.microsoft.com/office/drawing/2014/main" id="{A179AC99-A81B-40F3-B0EA-C959408E94BC}"/>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3077" name="Freeform 3">
            <a:extLst>
              <a:ext uri="{FF2B5EF4-FFF2-40B4-BE49-F238E27FC236}">
                <a16:creationId xmlns:a16="http://schemas.microsoft.com/office/drawing/2014/main" id="{6B1499E6-9F4B-4329-BDBF-46ACEA7060B2}"/>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3078" name="Freeform 3">
            <a:extLst>
              <a:ext uri="{FF2B5EF4-FFF2-40B4-BE49-F238E27FC236}">
                <a16:creationId xmlns:a16="http://schemas.microsoft.com/office/drawing/2014/main" id="{59E9EAE0-46EB-43DF-AFB8-8D6C2307716F}"/>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3079" name="Freeform 3">
            <a:extLst>
              <a:ext uri="{FF2B5EF4-FFF2-40B4-BE49-F238E27FC236}">
                <a16:creationId xmlns:a16="http://schemas.microsoft.com/office/drawing/2014/main" id="{FC9DCF65-BAE5-464F-90A7-172792110F6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3080" name="Freeform 3">
            <a:extLst>
              <a:ext uri="{FF2B5EF4-FFF2-40B4-BE49-F238E27FC236}">
                <a16:creationId xmlns:a16="http://schemas.microsoft.com/office/drawing/2014/main" id="{D2D78C3F-BD7B-4546-9E26-451866D7D538}"/>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3081" name="Freeform 3">
            <a:extLst>
              <a:ext uri="{FF2B5EF4-FFF2-40B4-BE49-F238E27FC236}">
                <a16:creationId xmlns:a16="http://schemas.microsoft.com/office/drawing/2014/main" id="{58FF886E-5A85-4FD1-AFAB-9C60170323C5}"/>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3082" name="Freeform 3">
            <a:extLst>
              <a:ext uri="{FF2B5EF4-FFF2-40B4-BE49-F238E27FC236}">
                <a16:creationId xmlns:a16="http://schemas.microsoft.com/office/drawing/2014/main" id="{C72FF476-BC81-463D-B5CC-2820FDA05FD9}"/>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3083" name="Freeform 3">
            <a:extLst>
              <a:ext uri="{FF2B5EF4-FFF2-40B4-BE49-F238E27FC236}">
                <a16:creationId xmlns:a16="http://schemas.microsoft.com/office/drawing/2014/main" id="{1B06402E-3A36-4536-A640-19ECCC3E0351}"/>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3084" name="Freeform 3">
            <a:extLst>
              <a:ext uri="{FF2B5EF4-FFF2-40B4-BE49-F238E27FC236}">
                <a16:creationId xmlns:a16="http://schemas.microsoft.com/office/drawing/2014/main" id="{4A535BB5-477D-4964-97F6-F828E1D8A16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3085" name="Freeform 3">
            <a:extLst>
              <a:ext uri="{FF2B5EF4-FFF2-40B4-BE49-F238E27FC236}">
                <a16:creationId xmlns:a16="http://schemas.microsoft.com/office/drawing/2014/main" id="{8A36658D-6FD7-4E0C-9135-FC2AE57DF225}"/>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3086" name="Picture 3">
            <a:extLst>
              <a:ext uri="{FF2B5EF4-FFF2-40B4-BE49-F238E27FC236}">
                <a16:creationId xmlns:a16="http://schemas.microsoft.com/office/drawing/2014/main" id="{86525AB2-4701-4B49-BE50-65EF37401A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3">
            <a:extLst>
              <a:ext uri="{FF2B5EF4-FFF2-40B4-BE49-F238E27FC236}">
                <a16:creationId xmlns:a16="http://schemas.microsoft.com/office/drawing/2014/main" id="{78B08DAD-295A-4600-AC90-3C269F776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8" name="Picture 3">
            <a:extLst>
              <a:ext uri="{FF2B5EF4-FFF2-40B4-BE49-F238E27FC236}">
                <a16:creationId xmlns:a16="http://schemas.microsoft.com/office/drawing/2014/main" id="{D6E12C09-53C7-445A-A3A6-D513264156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9" name="Picture 3">
            <a:extLst>
              <a:ext uri="{FF2B5EF4-FFF2-40B4-BE49-F238E27FC236}">
                <a16:creationId xmlns:a16="http://schemas.microsoft.com/office/drawing/2014/main" id="{987B1BC2-F212-4A9B-B2FC-3AF30134FB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0" name="TextBox 1">
            <a:extLst>
              <a:ext uri="{FF2B5EF4-FFF2-40B4-BE49-F238E27FC236}">
                <a16:creationId xmlns:a16="http://schemas.microsoft.com/office/drawing/2014/main" id="{A3376AE1-5A68-49D3-A8BC-2FFA5AF6D7C8}"/>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a:t>	</a:t>
            </a:r>
            <a:r>
              <a:rPr lang="en-US" altLang="zh-CN" sz="140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en-US" altLang="zh-CN" sz="4200" b="1">
                <a:solidFill>
                  <a:srgbClr val="000000"/>
                </a:solidFill>
                <a:latin typeface="微软雅黑" panose="020B0503020204020204" pitchFamily="34" charset="-122"/>
                <a:ea typeface="微软雅黑" panose="020B0503020204020204" pitchFamily="34" charset="-122"/>
              </a:rPr>
              <a:t>本次讲座内容</a:t>
            </a:r>
          </a:p>
        </p:txBody>
      </p:sp>
      <p:sp>
        <p:nvSpPr>
          <p:cNvPr id="3091" name="TextBox 1">
            <a:extLst>
              <a:ext uri="{FF2B5EF4-FFF2-40B4-BE49-F238E27FC236}">
                <a16:creationId xmlns:a16="http://schemas.microsoft.com/office/drawing/2014/main" id="{38244775-786D-4814-AA06-2C2C53168CEA}"/>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092" name="文本框 1">
            <a:extLst>
              <a:ext uri="{FF2B5EF4-FFF2-40B4-BE49-F238E27FC236}">
                <a16:creationId xmlns:a16="http://schemas.microsoft.com/office/drawing/2014/main" id="{AD66B54D-BF38-40A1-97E8-0CBC409B6BE4}"/>
              </a:ext>
            </a:extLst>
          </p:cNvPr>
          <p:cNvSpPr txBox="1">
            <a:spLocks noChangeArrowheads="1"/>
          </p:cNvSpPr>
          <p:nvPr/>
        </p:nvSpPr>
        <p:spPr bwMode="auto">
          <a:xfrm>
            <a:off x="482600" y="1066800"/>
            <a:ext cx="7808913"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4000" dirty="0"/>
              <a:t>相关定义</a:t>
            </a:r>
            <a:endParaRPr lang="en-US" altLang="zh-CN" sz="4000" dirty="0"/>
          </a:p>
          <a:p>
            <a:pPr>
              <a:buFont typeface="Arial" panose="020B0604020202020204" pitchFamily="34" charset="0"/>
              <a:buChar char="•"/>
            </a:pPr>
            <a:r>
              <a:rPr lang="en-US" altLang="zh-CN" sz="4000" dirty="0"/>
              <a:t>KMP</a:t>
            </a:r>
          </a:p>
          <a:p>
            <a:pPr>
              <a:buFont typeface="Arial" panose="020B0604020202020204" pitchFamily="34" charset="0"/>
              <a:buChar char="•"/>
            </a:pPr>
            <a:r>
              <a:rPr lang="en-US" altLang="zh-CN" sz="4000" dirty="0" err="1"/>
              <a:t>Manacher</a:t>
            </a:r>
            <a:endParaRPr lang="en-US" altLang="zh-CN" sz="4000" dirty="0"/>
          </a:p>
          <a:p>
            <a:pPr>
              <a:buFont typeface="Arial" panose="020B0604020202020204" pitchFamily="34" charset="0"/>
              <a:buChar char="•"/>
            </a:pPr>
            <a:r>
              <a:rPr lang="zh-CN" altLang="en-US" sz="4000" dirty="0"/>
              <a:t>字符串</a:t>
            </a:r>
            <a:r>
              <a:rPr lang="en-US" altLang="zh-CN" sz="4000" dirty="0"/>
              <a:t>Hash</a:t>
            </a:r>
            <a:endParaRPr lang="zh-CN" altLang="en-US"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20</a:t>
            </a:r>
          </a:p>
          <a:p>
            <a:pPr eaLnBrk="1" hangingPunct="1">
              <a:lnSpc>
                <a:spcPts val="5900"/>
              </a:lnSpc>
              <a:spcBef>
                <a:spcPct val="0"/>
              </a:spcBef>
              <a:buFont typeface="Arial" panose="020B0604020202020204" pitchFamily="34" charset="0"/>
              <a:buNone/>
            </a:pPr>
            <a:r>
              <a:rPr lang="en-US" altLang="zh-CN" sz="4200" b="1" dirty="0" err="1">
                <a:solidFill>
                  <a:srgbClr val="000000"/>
                </a:solidFill>
                <a:latin typeface="微软雅黑" panose="020B0503020204020204" pitchFamily="34" charset="-122"/>
                <a:ea typeface="微软雅黑" panose="020B0503020204020204" pitchFamily="34" charset="-122"/>
              </a:rPr>
              <a:t>Manacher</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016758"/>
              </a:xfrm>
              <a:prstGeom prst="rect">
                <a:avLst/>
              </a:prstGeom>
              <a:noFill/>
            </p:spPr>
            <p:txBody>
              <a:bodyPr wrap="square" rtlCol="0">
                <a:spAutoFit/>
              </a:bodyPr>
              <a:lstStyle/>
              <a:p>
                <a:r>
                  <a:rPr lang="en-US" altLang="zh-CN" sz="3200" dirty="0"/>
                  <a:t>	</a:t>
                </a:r>
                <a:r>
                  <a:rPr lang="zh-CN" altLang="en-US" sz="3200" dirty="0"/>
                  <a:t>我们定义</a:t>
                </a:r>
                <a14:m>
                  <m:oMath xmlns:m="http://schemas.openxmlformats.org/officeDocument/2006/math">
                    <m:r>
                      <a:rPr lang="en-US" altLang="zh-CN" sz="3200" i="1" dirty="0" smtClean="0">
                        <a:latin typeface="Cambria Math" panose="02040503050406030204" pitchFamily="18" charset="0"/>
                      </a:rPr>
                      <m:t>𝑟</m:t>
                    </m:r>
                    <m:r>
                      <a:rPr lang="en-US" altLang="zh-CN" sz="3200" b="0" i="1" dirty="0" smtClean="0">
                        <a:latin typeface="Cambria Math" panose="02040503050406030204" pitchFamily="18" charset="0"/>
                      </a:rPr>
                      <m:t>[</m:t>
                    </m:r>
                    <m:r>
                      <a:rPr lang="en-US" altLang="zh-CN" sz="3200" b="0" i="1" dirty="0" err="1" smtClean="0">
                        <a:latin typeface="Cambria Math" panose="02040503050406030204" pitchFamily="18" charset="0"/>
                      </a:rPr>
                      <m:t>𝑖</m:t>
                    </m:r>
                    <m:r>
                      <a:rPr lang="en-US" altLang="zh-CN" sz="3200" b="0" i="1" dirty="0" smtClean="0">
                        <a:latin typeface="Cambria Math" panose="02040503050406030204" pitchFamily="18" charset="0"/>
                      </a:rPr>
                      <m:t>](</m:t>
                    </m:r>
                    <m:r>
                      <a:rPr lang="en-US" altLang="zh-CN" sz="3200" b="0" i="1" dirty="0" smtClean="0">
                        <a:latin typeface="Cambria Math" panose="02040503050406030204" pitchFamily="18" charset="0"/>
                      </a:rPr>
                      <m:t>𝑟</m:t>
                    </m:r>
                    <m:r>
                      <a:rPr lang="en-US" altLang="zh-CN" sz="3200" b="0" i="1" dirty="0" smtClean="0">
                        <a:latin typeface="Cambria Math" panose="02040503050406030204" pitchFamily="18" charset="0"/>
                      </a:rPr>
                      <m:t>[0]=0)</m:t>
                    </m:r>
                  </m:oMath>
                </a14:m>
                <a:r>
                  <a:rPr lang="zh-CN" altLang="en-US" sz="3200" dirty="0"/>
                  <a:t>表示对称中心坐标为</a:t>
                </a:r>
                <a14:m>
                  <m:oMath xmlns:m="http://schemas.openxmlformats.org/officeDocument/2006/math">
                    <m:r>
                      <a:rPr lang="en-US" altLang="zh-CN" sz="3200" i="1" dirty="0" smtClean="0">
                        <a:latin typeface="Cambria Math" panose="02040503050406030204" pitchFamily="18" charset="0"/>
                      </a:rPr>
                      <m:t>𝑖</m:t>
                    </m:r>
                  </m:oMath>
                </a14:m>
                <a:r>
                  <a:rPr lang="zh-CN" altLang="en-US" sz="3200" dirty="0"/>
                  <a:t>的最长的回文子串的半径。</a:t>
                </a:r>
                <a:endParaRPr lang="en-US" altLang="zh-CN" sz="3200" dirty="0"/>
              </a:p>
              <a:p>
                <a:r>
                  <a:rPr lang="en-US" altLang="zh-CN" sz="3200" dirty="0"/>
                  <a:t>	</a:t>
                </a:r>
                <a:r>
                  <a:rPr lang="zh-CN" altLang="en-US" sz="3200" dirty="0"/>
                  <a:t>举个栗子</a:t>
                </a:r>
                <a:endParaRPr lang="en-US" altLang="zh-CN" sz="3200" dirty="0"/>
              </a:p>
              <a:p>
                <a:r>
                  <a:rPr lang="en-US" altLang="zh-CN" sz="3200" dirty="0"/>
                  <a:t>	</a:t>
                </a:r>
                <a:r>
                  <a:rPr lang="zh-CN" altLang="en-US" sz="3200" dirty="0"/>
                  <a:t>字符串</a:t>
                </a:r>
                <a:r>
                  <a:rPr lang="en-US" altLang="zh-CN" sz="3200" dirty="0"/>
                  <a:t>: #</a:t>
                </a:r>
                <a:r>
                  <a:rPr lang="en-US" altLang="zh-CN" sz="3200" dirty="0" err="1"/>
                  <a:t>a#b#a#b#a#a#b#a#b#c</a:t>
                </a:r>
                <a:r>
                  <a:rPr lang="en-US" altLang="zh-CN" sz="3200" dirty="0"/>
                  <a:t>#</a:t>
                </a:r>
              </a:p>
              <a:p>
                <a:r>
                  <a:rPr lang="en-US" altLang="zh-CN" sz="3200" dirty="0"/>
                  <a:t>	</a:t>
                </a:r>
                <a:r>
                  <a:rPr lang="zh-CN" altLang="en-US" sz="3200" dirty="0"/>
                  <a:t>对称中心坐标为</a:t>
                </a:r>
                <a:r>
                  <a:rPr lang="en-US" altLang="zh-CN" sz="3200" dirty="0"/>
                  <a:t>10</a:t>
                </a:r>
                <a:r>
                  <a:rPr lang="zh-CN" altLang="en-US" sz="3200" dirty="0"/>
                  <a:t>的最长回文子串</a:t>
                </a:r>
                <a:r>
                  <a:rPr lang="en-US" altLang="zh-CN" sz="3200" dirty="0"/>
                  <a:t>: 	#</a:t>
                </a:r>
                <a:r>
                  <a:rPr lang="en-US" altLang="zh-CN" sz="3200" dirty="0" err="1"/>
                  <a:t>b#a#b#a</a:t>
                </a:r>
                <a:r>
                  <a:rPr lang="en-US" altLang="zh-CN" sz="3200" dirty="0" err="1">
                    <a:solidFill>
                      <a:srgbClr val="FF0000"/>
                    </a:solidFill>
                  </a:rPr>
                  <a:t>#</a:t>
                </a:r>
                <a:r>
                  <a:rPr lang="en-US" altLang="zh-CN" sz="3200" dirty="0" err="1"/>
                  <a:t>a#b#a#b</a:t>
                </a:r>
                <a:r>
                  <a:rPr lang="en-US" altLang="zh-CN" sz="3200" dirty="0"/>
                  <a:t>#</a:t>
                </a:r>
              </a:p>
              <a:p>
                <a:r>
                  <a:rPr lang="en-US" altLang="zh-CN" sz="3200" dirty="0">
                    <a:solidFill>
                      <a:srgbClr val="00B0F0"/>
                    </a:solidFill>
                  </a:rPr>
                  <a:t>	</a:t>
                </a:r>
                <a:r>
                  <a:rPr lang="zh-CN" altLang="en-US" sz="3200" dirty="0"/>
                  <a:t>所以</a:t>
                </a:r>
                <a14:m>
                  <m:oMath xmlns:m="http://schemas.openxmlformats.org/officeDocument/2006/math">
                    <m:r>
                      <a:rPr lang="en-US" altLang="zh-CN" sz="3200" i="1" dirty="0" smtClean="0">
                        <a:latin typeface="Cambria Math" panose="02040503050406030204" pitchFamily="18" charset="0"/>
                      </a:rPr>
                      <m:t>𝑑</m:t>
                    </m:r>
                    <m:d>
                      <m:dPr>
                        <m:begChr m:val="["/>
                        <m:endChr m:val="]"/>
                        <m:ctrlPr>
                          <a:rPr lang="en-US" altLang="zh-CN" sz="3200" b="0" i="1" smtClean="0">
                            <a:latin typeface="Cambria Math" panose="02040503050406030204" pitchFamily="18" charset="0"/>
                          </a:rPr>
                        </m:ctrlPr>
                      </m:dPr>
                      <m:e>
                        <m:r>
                          <a:rPr lang="en-US" altLang="zh-CN" sz="3200" i="1">
                            <a:latin typeface="Cambria Math" panose="02040503050406030204" pitchFamily="18" charset="0"/>
                          </a:rPr>
                          <m:t>1</m:t>
                        </m:r>
                        <m:r>
                          <a:rPr lang="en-US" altLang="zh-CN" sz="3200" i="1" smtClean="0">
                            <a:latin typeface="Cambria Math" panose="02040503050406030204" pitchFamily="18" charset="0"/>
                          </a:rPr>
                          <m:t>0</m:t>
                        </m:r>
                      </m:e>
                    </m:d>
                    <m:r>
                      <a:rPr lang="en-US" altLang="zh-CN" sz="3200" b="0" i="1" smtClean="0">
                        <a:latin typeface="Cambria Math" panose="02040503050406030204" pitchFamily="18" charset="0"/>
                      </a:rPr>
                      <m:t>=</m:t>
                    </m:r>
                    <m:r>
                      <a:rPr lang="en-US" altLang="zh-CN" sz="3200" i="1">
                        <a:latin typeface="Cambria Math" panose="02040503050406030204" pitchFamily="18" charset="0"/>
                      </a:rPr>
                      <m:t>8</m:t>
                    </m:r>
                  </m:oMath>
                </a14:m>
                <a:r>
                  <a:rPr lang="zh-CN" altLang="en-US" sz="3200" dirty="0"/>
                  <a:t>。</a:t>
                </a:r>
                <a:endParaRPr lang="en-US" altLang="zh-CN" sz="3200" dirty="0"/>
              </a:p>
              <a:p>
                <a:r>
                  <a:rPr lang="en-US" altLang="zh-CN" sz="3200" dirty="0"/>
                  <a:t>	</a:t>
                </a:r>
                <a:r>
                  <a:rPr lang="zh-CN" altLang="en-US" sz="3200" dirty="0"/>
                  <a:t>我们定义</a:t>
                </a:r>
                <a14:m>
                  <m:oMath xmlns:m="http://schemas.openxmlformats.org/officeDocument/2006/math">
                    <m:r>
                      <a:rPr lang="en-US" altLang="zh-CN" sz="3200" b="0" i="1" smtClean="0">
                        <a:latin typeface="Cambria Math" panose="02040503050406030204" pitchFamily="18" charset="0"/>
                      </a:rPr>
                      <m:t>𝑟𝑖𝑔</m:t>
                    </m:r>
                    <m:r>
                      <a:rPr lang="zh-CN" altLang="en-US" sz="3200" i="1">
                        <a:latin typeface="Cambria Math" panose="02040503050406030204" pitchFamily="18" charset="0"/>
                      </a:rPr>
                      <m:t>为</m:t>
                    </m:r>
                  </m:oMath>
                </a14:m>
                <a:r>
                  <a:rPr lang="zh-CN" altLang="en-US" sz="3200" dirty="0"/>
                  <a:t>目前找到的最长回文子串的有界，</a:t>
                </a:r>
                <a14:m>
                  <m:oMath xmlns:m="http://schemas.openxmlformats.org/officeDocument/2006/math">
                    <m:r>
                      <a:rPr lang="en-US" altLang="zh-CN" sz="3200" i="1" dirty="0" smtClean="0">
                        <a:latin typeface="Cambria Math" panose="02040503050406030204" pitchFamily="18" charset="0"/>
                      </a:rPr>
                      <m:t>𝑖𝑑𝑥</m:t>
                    </m:r>
                    <m:r>
                      <a:rPr lang="zh-CN" altLang="en-US" sz="3200" i="1" dirty="0">
                        <a:latin typeface="Cambria Math" panose="02040503050406030204" pitchFamily="18" charset="0"/>
                      </a:rPr>
                      <m:t>为</m:t>
                    </m:r>
                  </m:oMath>
                </a14:m>
                <a:r>
                  <a:rPr lang="zh-CN" altLang="en-US" sz="3200" dirty="0"/>
                  <a:t>其对称中心的坐标，所以此时有</a:t>
                </a:r>
                <a14:m>
                  <m:oMath xmlns:m="http://schemas.openxmlformats.org/officeDocument/2006/math">
                    <m:r>
                      <a:rPr lang="en-US" altLang="zh-CN" sz="3200" b="0" i="1" smtClean="0">
                        <a:latin typeface="Cambria Math" panose="02040503050406030204" pitchFamily="18" charset="0"/>
                      </a:rPr>
                      <m:t>𝑟𝑖𝑔</m:t>
                    </m:r>
                    <m:r>
                      <a:rPr lang="en-US" altLang="zh-CN" sz="3200" b="0" i="1" smtClean="0">
                        <a:latin typeface="Cambria Math" panose="02040503050406030204" pitchFamily="18" charset="0"/>
                      </a:rPr>
                      <m:t>=18,</m:t>
                    </m:r>
                    <m:r>
                      <a:rPr lang="en-US" altLang="zh-CN" sz="3200" b="0" i="1" smtClean="0">
                        <a:latin typeface="Cambria Math" panose="02040503050406030204" pitchFamily="18" charset="0"/>
                      </a:rPr>
                      <m:t>𝑖𝑑𝑥</m:t>
                    </m:r>
                    <m:r>
                      <a:rPr lang="en-US" altLang="zh-CN" sz="3200" b="0" i="1" smtClean="0">
                        <a:latin typeface="Cambria Math" panose="02040503050406030204" pitchFamily="18" charset="0"/>
                      </a:rPr>
                      <m:t>=10</m:t>
                    </m:r>
                  </m:oMath>
                </a14:m>
                <a:r>
                  <a:rPr lang="zh-CN" altLang="en-US" sz="3200" dirty="0"/>
                  <a:t>。</a:t>
                </a:r>
                <a:endParaRPr lang="en-US" altLang="zh-CN" sz="3200" dirty="0"/>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5016758"/>
              </a:xfrm>
              <a:prstGeom prst="rect">
                <a:avLst/>
              </a:prstGeom>
              <a:blipFill>
                <a:blip r:embed="rId6"/>
                <a:stretch>
                  <a:fillRect l="-1874" t="-1944" r="-1499" b="-26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6990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21</a:t>
            </a:r>
          </a:p>
          <a:p>
            <a:pPr eaLnBrk="1" hangingPunct="1">
              <a:lnSpc>
                <a:spcPts val="5900"/>
              </a:lnSpc>
              <a:spcBef>
                <a:spcPct val="0"/>
              </a:spcBef>
              <a:buFont typeface="Arial" panose="020B0604020202020204" pitchFamily="34" charset="0"/>
              <a:buNone/>
            </a:pPr>
            <a:r>
              <a:rPr lang="en-US" altLang="zh-CN" sz="4200" b="1" dirty="0" err="1">
                <a:solidFill>
                  <a:srgbClr val="000000"/>
                </a:solidFill>
                <a:latin typeface="微软雅黑" panose="020B0503020204020204" pitchFamily="34" charset="-122"/>
                <a:ea typeface="微软雅黑" panose="020B0503020204020204" pitchFamily="34" charset="-122"/>
              </a:rPr>
              <a:t>Manacher</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1077218"/>
              </a:xfrm>
              <a:prstGeom prst="rect">
                <a:avLst/>
              </a:prstGeom>
              <a:noFill/>
            </p:spPr>
            <p:txBody>
              <a:bodyPr wrap="square" rtlCol="0">
                <a:spAutoFit/>
              </a:bodyPr>
              <a:lstStyle/>
              <a:p>
                <a:r>
                  <a:rPr lang="en-US" altLang="zh-CN" sz="3200" dirty="0"/>
                  <a:t>	</a:t>
                </a:r>
                <a:r>
                  <a:rPr lang="zh-CN" altLang="en-US" sz="3200" dirty="0"/>
                  <a:t>我们来看看我们是如何利用已经计算出来的</a:t>
                </a:r>
                <a14:m>
                  <m:oMath xmlns:m="http://schemas.openxmlformats.org/officeDocument/2006/math">
                    <m:r>
                      <a:rPr lang="en-US" altLang="zh-CN" sz="3200" b="0" i="1" smtClean="0">
                        <a:latin typeface="Cambria Math" panose="02040503050406030204" pitchFamily="18" charset="0"/>
                      </a:rPr>
                      <m:t>𝑟</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oMath>
                </a14:m>
                <a:r>
                  <a:rPr lang="zh-CN" altLang="en-US" sz="3200" dirty="0"/>
                  <a:t>来减少计算的。</a:t>
                </a:r>
                <a:endParaRPr lang="en-US" altLang="zh-CN" sz="3200" dirty="0"/>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1077218"/>
              </a:xfrm>
              <a:prstGeom prst="rect">
                <a:avLst/>
              </a:prstGeom>
              <a:blipFill>
                <a:blip r:embed="rId6"/>
                <a:stretch>
                  <a:fillRect l="-1874" t="-9091" r="-600" b="-1647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E9CAA73-6E10-4B71-9AA2-AB638C4CD9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8288" y="2491658"/>
            <a:ext cx="7653452" cy="2708991"/>
          </a:xfrm>
          <a:prstGeom prst="rect">
            <a:avLst/>
          </a:prstGeom>
        </p:spPr>
      </p:pic>
    </p:spTree>
    <p:extLst>
      <p:ext uri="{BB962C8B-B14F-4D97-AF65-F5344CB8AC3E}">
        <p14:creationId xmlns:p14="http://schemas.microsoft.com/office/powerpoint/2010/main" val="2436769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22</a:t>
            </a:r>
          </a:p>
          <a:p>
            <a:pPr eaLnBrk="1" hangingPunct="1">
              <a:lnSpc>
                <a:spcPts val="5900"/>
              </a:lnSpc>
              <a:spcBef>
                <a:spcPct val="0"/>
              </a:spcBef>
              <a:buFont typeface="Arial" panose="020B0604020202020204" pitchFamily="34" charset="0"/>
              <a:buNone/>
            </a:pPr>
            <a:r>
              <a:rPr lang="en-US" altLang="zh-CN" sz="4200" b="1" dirty="0" err="1">
                <a:solidFill>
                  <a:srgbClr val="000000"/>
                </a:solidFill>
                <a:latin typeface="微软雅黑" panose="020B0503020204020204" pitchFamily="34" charset="-122"/>
                <a:ea typeface="微软雅黑" panose="020B0503020204020204" pitchFamily="34" charset="-122"/>
              </a:rPr>
              <a:t>Manacher</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4637936"/>
              </a:xfrm>
              <a:prstGeom prst="rect">
                <a:avLst/>
              </a:prstGeom>
              <a:noFill/>
            </p:spPr>
            <p:txBody>
              <a:bodyPr wrap="square" rtlCol="0">
                <a:spAutoFit/>
              </a:bodyPr>
              <a:lstStyle/>
              <a:p>
                <a:r>
                  <a:rPr lang="en-US" altLang="zh-CN" sz="3200" dirty="0"/>
                  <a:t>	</a:t>
                </a:r>
                <a:r>
                  <a:rPr lang="zh-CN" altLang="en-US" sz="3200" dirty="0"/>
                  <a:t>所以利用之前的信息我们可以得知</a:t>
                </a:r>
                <a:endParaRPr lang="en-US" altLang="zh-CN" sz="3200" dirty="0"/>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𝑟</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e>
                      </m:d>
                      <m:r>
                        <a:rPr lang="en-US" altLang="zh-CN" sz="3200" b="0" i="1" smtClean="0">
                          <a:latin typeface="Cambria Math" panose="02040503050406030204" pitchFamily="18" charset="0"/>
                        </a:rPr>
                        <m:t>=</m:t>
                      </m:r>
                      <m:d>
                        <m:dPr>
                          <m:begChr m:val="{"/>
                          <m:endChr m:val=""/>
                          <m:ctrlPr>
                            <a:rPr lang="en-US" altLang="zh-CN" sz="3200" b="0" i="1" smtClean="0">
                              <a:latin typeface="Cambria Math" panose="02040503050406030204" pitchFamily="18" charset="0"/>
                            </a:rPr>
                          </m:ctrlPr>
                        </m:dPr>
                        <m:e>
                          <m:eqArr>
                            <m:eqArrPr>
                              <m:ctrlPr>
                                <a:rPr lang="en-US" altLang="zh-CN" sz="3200" b="0" i="1" smtClean="0">
                                  <a:latin typeface="Cambria Math" panose="02040503050406030204" pitchFamily="18" charset="0"/>
                                </a:rPr>
                              </m:ctrlPr>
                            </m:eqArrPr>
                            <m:e>
                              <m:func>
                                <m:funcPr>
                                  <m:ctrlPr>
                                    <a:rPr lang="en-US" altLang="zh-CN" sz="3200" b="0" i="1" smtClean="0">
                                      <a:latin typeface="Cambria Math" panose="02040503050406030204" pitchFamily="18" charset="0"/>
                                    </a:rPr>
                                  </m:ctrlPr>
                                </m:funcPr>
                                <m:fName>
                                  <m:r>
                                    <m:rPr>
                                      <m:sty m:val="p"/>
                                    </m:rPr>
                                    <a:rPr lang="en-US" altLang="zh-CN" sz="3200" b="0" i="0" smtClean="0">
                                      <a:latin typeface="Cambria Math" panose="02040503050406030204" pitchFamily="18" charset="0"/>
                                    </a:rPr>
                                    <m:t>min</m:t>
                                  </m:r>
                                </m:fName>
                                <m:e>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𝑟</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2</m:t>
                                          </m:r>
                                          <m:r>
                                            <a:rPr lang="en-US" altLang="zh-CN" sz="3200" b="0" i="1" smtClean="0">
                                              <a:latin typeface="Cambria Math" panose="02040503050406030204" pitchFamily="18" charset="0"/>
                                            </a:rPr>
                                            <m:t>𝑖𝑑𝑥</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𝑖</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𝑟𝑖𝑔</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𝑖</m:t>
                                      </m:r>
                                    </m:e>
                                  </m:d>
                                </m:e>
                              </m:func>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𝑟𝑖𝑔</m:t>
                              </m:r>
                              <m:r>
                                <a:rPr lang="en-US" altLang="zh-CN" sz="3200" b="0" i="1" smtClean="0">
                                  <a:latin typeface="Cambria Math" panose="02040503050406030204" pitchFamily="18" charset="0"/>
                                </a:rPr>
                                <m:t>)</m:t>
                              </m:r>
                            </m:e>
                            <m:e>
                              <m:r>
                                <a:rPr lang="en-US" altLang="zh-CN" sz="3200" b="0" i="1" smtClean="0">
                                  <a:latin typeface="Cambria Math" panose="02040503050406030204" pitchFamily="18" charset="0"/>
                                </a:rPr>
                                <m:t>0                                               (</m:t>
                              </m:r>
                              <m:r>
                                <a:rPr lang="en-US" altLang="zh-CN" sz="3200" b="0" i="1" smtClean="0">
                                  <a:latin typeface="Cambria Math" panose="02040503050406030204" pitchFamily="18" charset="0"/>
                                </a:rPr>
                                <m:t>𝑟𝑖𝑔</m:t>
                              </m:r>
                              <m:r>
                                <a:rPr lang="en-US" altLang="zh-CN" sz="3200" b="0" i="1" smtClean="0">
                                  <a:latin typeface="Cambria Math" panose="02040503050406030204" pitchFamily="18" charset="0"/>
                                </a:rPr>
                                <m:t>&lt;</m:t>
                              </m:r>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e>
                          </m:eqArr>
                        </m:e>
                      </m:d>
                    </m:oMath>
                  </m:oMathPara>
                </a14:m>
                <a:endParaRPr lang="en-US" altLang="zh-CN" sz="3200" b="0" dirty="0"/>
              </a:p>
              <a:p>
                <a:r>
                  <a:rPr lang="en-US" altLang="zh-CN" sz="3200" dirty="0"/>
                  <a:t>	</a:t>
                </a:r>
                <a:r>
                  <a:rPr lang="zh-CN" altLang="en-US" sz="3200" dirty="0"/>
                  <a:t>可是这是否就是最终的</a:t>
                </a:r>
                <a14:m>
                  <m:oMath xmlns:m="http://schemas.openxmlformats.org/officeDocument/2006/math">
                    <m:r>
                      <a:rPr lang="en-US" altLang="zh-CN" sz="3200" b="0" i="1" smtClean="0">
                        <a:latin typeface="Cambria Math" panose="02040503050406030204" pitchFamily="18" charset="0"/>
                      </a:rPr>
                      <m:t>𝑟</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e>
                    </m:d>
                  </m:oMath>
                </a14:m>
                <a:r>
                  <a:rPr lang="zh-CN" altLang="en-US" sz="3200" b="0" dirty="0"/>
                  <a:t>的值呢？显然不是，因为以</a:t>
                </a:r>
                <a14:m>
                  <m:oMath xmlns:m="http://schemas.openxmlformats.org/officeDocument/2006/math">
                    <m:r>
                      <a:rPr lang="en-US" altLang="zh-CN" sz="3200" b="0" i="1" dirty="0" smtClean="0">
                        <a:latin typeface="Cambria Math" panose="02040503050406030204" pitchFamily="18" charset="0"/>
                      </a:rPr>
                      <m:t>𝑖</m:t>
                    </m:r>
                  </m:oMath>
                </a14:m>
                <a:r>
                  <a:rPr lang="zh-CN" altLang="en-US" sz="3200" b="0" dirty="0"/>
                  <a:t>为对称中心的最长回文子串不一定完全包含与以</a:t>
                </a:r>
                <a14:m>
                  <m:oMath xmlns:m="http://schemas.openxmlformats.org/officeDocument/2006/math">
                    <m:r>
                      <a:rPr lang="en-US" altLang="zh-CN" sz="3200" b="0" i="1" dirty="0" smtClean="0">
                        <a:latin typeface="Cambria Math" panose="02040503050406030204" pitchFamily="18" charset="0"/>
                      </a:rPr>
                      <m:t>𝑖𝑑𝑥</m:t>
                    </m:r>
                  </m:oMath>
                </a14:m>
                <a:r>
                  <a:rPr lang="zh-CN" altLang="en-US" sz="3200" b="0" dirty="0"/>
                  <a:t>为对称中心的最长回文子串之中，所以利用对称性算出一个基本的</a:t>
                </a:r>
                <a14:m>
                  <m:oMath xmlns:m="http://schemas.openxmlformats.org/officeDocument/2006/math">
                    <m:r>
                      <a:rPr lang="en-US" altLang="zh-CN" sz="3200" i="1" dirty="0" smtClean="0">
                        <a:latin typeface="Cambria Math" panose="02040503050406030204" pitchFamily="18" charset="0"/>
                      </a:rPr>
                      <m:t>𝑟</m:t>
                    </m:r>
                    <m:r>
                      <a:rPr lang="en-US" altLang="zh-CN" sz="3200" i="1" dirty="0" smtClean="0">
                        <a:latin typeface="Cambria Math" panose="02040503050406030204" pitchFamily="18" charset="0"/>
                      </a:rPr>
                      <m:t>[</m:t>
                    </m:r>
                    <m:r>
                      <a:rPr lang="en-US" altLang="zh-CN" sz="3200" i="1" dirty="0" err="1" smtClean="0">
                        <a:latin typeface="Cambria Math" panose="02040503050406030204" pitchFamily="18" charset="0"/>
                      </a:rPr>
                      <m:t>𝑖</m:t>
                    </m:r>
                    <m:r>
                      <a:rPr lang="en-US" altLang="zh-CN" sz="3200" i="1" dirty="0" smtClean="0">
                        <a:latin typeface="Cambria Math" panose="02040503050406030204" pitchFamily="18" charset="0"/>
                      </a:rPr>
                      <m:t>]</m:t>
                    </m:r>
                  </m:oMath>
                </a14:m>
                <a:r>
                  <a:rPr lang="zh-CN" altLang="en-US" sz="3200" dirty="0"/>
                  <a:t>后，我们还要在此基础上尝试继续延伸到不能延伸才能得到正确的</a:t>
                </a:r>
                <a14:m>
                  <m:oMath xmlns:m="http://schemas.openxmlformats.org/officeDocument/2006/math">
                    <m:r>
                      <a:rPr lang="en-US" altLang="zh-CN" sz="3200" i="1" dirty="0" smtClean="0">
                        <a:latin typeface="Cambria Math" panose="02040503050406030204" pitchFamily="18" charset="0"/>
                      </a:rPr>
                      <m:t>𝑟</m:t>
                    </m:r>
                    <m:r>
                      <a:rPr lang="en-US" altLang="zh-CN" sz="3200" i="1" dirty="0" smtClean="0">
                        <a:latin typeface="Cambria Math" panose="02040503050406030204" pitchFamily="18" charset="0"/>
                      </a:rPr>
                      <m:t>[</m:t>
                    </m:r>
                    <m:r>
                      <a:rPr lang="en-US" altLang="zh-CN" sz="3200" i="1" dirty="0" err="1" smtClean="0">
                        <a:latin typeface="Cambria Math" panose="02040503050406030204" pitchFamily="18" charset="0"/>
                      </a:rPr>
                      <m:t>𝑖</m:t>
                    </m:r>
                    <m:r>
                      <a:rPr lang="en-US" altLang="zh-CN" sz="3200" i="1" dirty="0" smtClean="0">
                        <a:latin typeface="Cambria Math" panose="02040503050406030204" pitchFamily="18" charset="0"/>
                      </a:rPr>
                      <m:t>]</m:t>
                    </m:r>
                  </m:oMath>
                </a14:m>
                <a:r>
                  <a:rPr lang="zh-CN" altLang="en-US" sz="3200" dirty="0"/>
                  <a:t>。</a:t>
                </a:r>
                <a:endParaRPr lang="en-US" altLang="zh-CN" sz="3200" dirty="0"/>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4637936"/>
              </a:xfrm>
              <a:prstGeom prst="rect">
                <a:avLst/>
              </a:prstGeom>
              <a:blipFill>
                <a:blip r:embed="rId6"/>
                <a:stretch>
                  <a:fillRect l="-1874" t="-2105" r="-1649" b="-30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8943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23</a:t>
            </a:r>
          </a:p>
          <a:p>
            <a:pPr eaLnBrk="1" hangingPunct="1">
              <a:lnSpc>
                <a:spcPts val="5900"/>
              </a:lnSpc>
              <a:spcBef>
                <a:spcPct val="0"/>
              </a:spcBef>
              <a:buFont typeface="Arial" panose="020B0604020202020204" pitchFamily="34" charset="0"/>
              <a:buNone/>
            </a:pPr>
            <a:r>
              <a:rPr lang="en-US" altLang="zh-CN" sz="4200" b="1" dirty="0" err="1">
                <a:solidFill>
                  <a:srgbClr val="000000"/>
                </a:solidFill>
                <a:latin typeface="微软雅黑" panose="020B0503020204020204" pitchFamily="34" charset="-122"/>
                <a:ea typeface="微软雅黑" panose="020B0503020204020204" pitchFamily="34" charset="-122"/>
              </a:rPr>
              <a:t>Manacher</a:t>
            </a:r>
            <a:r>
              <a:rPr lang="zh-CN" altLang="en-US" sz="4200" b="1" dirty="0">
                <a:solidFill>
                  <a:srgbClr val="000000"/>
                </a:solidFill>
                <a:latin typeface="微软雅黑" panose="020B0503020204020204" pitchFamily="34" charset="-122"/>
                <a:ea typeface="微软雅黑" panose="020B0503020204020204" pitchFamily="34" charset="-122"/>
              </a:rPr>
              <a:t>的时间复杂度分析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3970318"/>
              </a:xfrm>
              <a:prstGeom prst="rect">
                <a:avLst/>
              </a:prstGeom>
              <a:noFill/>
            </p:spPr>
            <p:txBody>
              <a:bodyPr wrap="square" rtlCol="0">
                <a:spAutoFit/>
              </a:bodyPr>
              <a:lstStyle/>
              <a:p>
                <a:r>
                  <a:rPr lang="en-US" altLang="zh-CN" sz="3200" dirty="0"/>
                  <a:t>	</a:t>
                </a:r>
                <a:r>
                  <a:rPr lang="zh-CN" altLang="en-US" sz="3200" dirty="0"/>
                  <a:t>在计算的过程中，我们可以发现</a:t>
                </a:r>
                <a14:m>
                  <m:oMath xmlns:m="http://schemas.openxmlformats.org/officeDocument/2006/math">
                    <m:r>
                      <a:rPr lang="en-US" altLang="zh-CN" sz="3200" i="1" dirty="0" smtClean="0">
                        <a:latin typeface="Cambria Math" panose="02040503050406030204" pitchFamily="18" charset="0"/>
                      </a:rPr>
                      <m:t>𝑟𝑖𝑔</m:t>
                    </m:r>
                  </m:oMath>
                </a14:m>
                <a:r>
                  <a:rPr lang="zh-CN" altLang="en-US" sz="3200" dirty="0"/>
                  <a:t>是单调递增的，而当我们在计算</a:t>
                </a:r>
                <a14:m>
                  <m:oMath xmlns:m="http://schemas.openxmlformats.org/officeDocument/2006/math">
                    <m:r>
                      <a:rPr lang="en-US" altLang="zh-CN" sz="3200" i="1" dirty="0" smtClean="0">
                        <a:latin typeface="Cambria Math" panose="02040503050406030204" pitchFamily="18" charset="0"/>
                      </a:rPr>
                      <m:t>𝑟𝑖𝑔</m:t>
                    </m:r>
                  </m:oMath>
                </a14:m>
                <a:r>
                  <a:rPr lang="zh-CN" altLang="en-US" sz="3200" dirty="0"/>
                  <a:t>内（即</a:t>
                </a:r>
                <a14:m>
                  <m:oMath xmlns:m="http://schemas.openxmlformats.org/officeDocument/2006/math">
                    <m:r>
                      <a:rPr lang="en-US" altLang="zh-CN" sz="3200" i="1" dirty="0" smtClean="0">
                        <a:latin typeface="Cambria Math" panose="02040503050406030204" pitchFamily="18" charset="0"/>
                      </a:rPr>
                      <m:t>𝑖𝑑𝑥</m:t>
                    </m:r>
                  </m:oMath>
                </a14:m>
                <a:r>
                  <a:rPr lang="zh-CN" altLang="en-US" sz="3200" dirty="0"/>
                  <a:t>的最长回文子串中）的</a:t>
                </a:r>
                <a14:m>
                  <m:oMath xmlns:m="http://schemas.openxmlformats.org/officeDocument/2006/math">
                    <m:r>
                      <a:rPr lang="en-US" altLang="zh-CN" sz="3200" i="1" dirty="0" smtClean="0">
                        <a:latin typeface="Cambria Math" panose="02040503050406030204" pitchFamily="18" charset="0"/>
                      </a:rPr>
                      <m:t>𝑟</m:t>
                    </m:r>
                    <m:r>
                      <a:rPr lang="en-US" altLang="zh-CN" sz="3200" i="1" dirty="0" smtClean="0">
                        <a:latin typeface="Cambria Math" panose="02040503050406030204" pitchFamily="18" charset="0"/>
                      </a:rPr>
                      <m:t>[</m:t>
                    </m:r>
                    <m:r>
                      <a:rPr lang="en-US" altLang="zh-CN" sz="3200" i="1" dirty="0" err="1">
                        <a:latin typeface="Cambria Math" panose="02040503050406030204" pitchFamily="18" charset="0"/>
                      </a:rPr>
                      <m:t>𝑖</m:t>
                    </m:r>
                    <m:r>
                      <a:rPr lang="en-US" altLang="zh-CN" sz="3200" i="1" dirty="0">
                        <a:latin typeface="Cambria Math" panose="02040503050406030204" pitchFamily="18" charset="0"/>
                      </a:rPr>
                      <m:t>]</m:t>
                    </m:r>
                  </m:oMath>
                </a14:m>
                <a:r>
                  <a:rPr lang="zh-CN" altLang="en-US" sz="3200" dirty="0"/>
                  <a:t>时可以直接利用对称性得出，当我们的范围超出</a:t>
                </a:r>
                <a14:m>
                  <m:oMath xmlns:m="http://schemas.openxmlformats.org/officeDocument/2006/math">
                    <m:r>
                      <a:rPr lang="en-US" altLang="zh-CN" sz="3200" i="1" dirty="0" smtClean="0">
                        <a:latin typeface="Cambria Math" panose="02040503050406030204" pitchFamily="18" charset="0"/>
                      </a:rPr>
                      <m:t>𝑟𝑖𝑔</m:t>
                    </m:r>
                  </m:oMath>
                </a14:m>
                <a:r>
                  <a:rPr lang="zh-CN" altLang="en-US" sz="3200" dirty="0"/>
                  <a:t>时，我们又一定能够更新</a:t>
                </a:r>
                <a14:m>
                  <m:oMath xmlns:m="http://schemas.openxmlformats.org/officeDocument/2006/math">
                    <m:r>
                      <a:rPr lang="en-US" altLang="zh-CN" sz="3200" i="1" dirty="0" smtClean="0">
                        <a:latin typeface="Cambria Math" panose="02040503050406030204" pitchFamily="18" charset="0"/>
                      </a:rPr>
                      <m:t>𝑟𝑖𝑔</m:t>
                    </m:r>
                  </m:oMath>
                </a14:m>
                <a:r>
                  <a:rPr lang="zh-CN" altLang="en-US" sz="3200" dirty="0"/>
                  <a:t>，所以整体的时间复杂度是</a:t>
                </a:r>
                <a14:m>
                  <m:oMath xmlns:m="http://schemas.openxmlformats.org/officeDocument/2006/math">
                    <m:r>
                      <a:rPr lang="en-US" altLang="zh-CN" sz="3200" b="0" i="1" smtClean="0">
                        <a:latin typeface="Cambria Math" panose="02040503050406030204" pitchFamily="18" charset="0"/>
                      </a:rPr>
                      <m:t>𝑂</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r>
                      <a:rPr lang="en-US" altLang="zh-CN" sz="3200" b="0" i="1" smtClean="0">
                        <a:latin typeface="Cambria Math" panose="02040503050406030204" pitchFamily="18" charset="0"/>
                      </a:rPr>
                      <m:t>)</m:t>
                    </m:r>
                  </m:oMath>
                </a14:m>
                <a:r>
                  <a:rPr lang="zh-CN" altLang="en-US" sz="3200" dirty="0"/>
                  <a:t>的，其中</a:t>
                </a:r>
                <a14:m>
                  <m:oMath xmlns:m="http://schemas.openxmlformats.org/officeDocument/2006/math">
                    <m:r>
                      <a:rPr lang="en-US" altLang="zh-CN" sz="3200" i="1" dirty="0" smtClean="0">
                        <a:latin typeface="Cambria Math" panose="02040503050406030204" pitchFamily="18" charset="0"/>
                      </a:rPr>
                      <m:t>𝑛</m:t>
                    </m:r>
                  </m:oMath>
                </a14:m>
                <a:r>
                  <a:rPr lang="zh-CN" altLang="en-US" sz="3200" dirty="0"/>
                  <a:t>为字符串的长度。</a:t>
                </a:r>
                <a:endParaRPr lang="en-US" altLang="zh-CN" sz="3200" dirty="0"/>
              </a:p>
              <a:p>
                <a:r>
                  <a:rPr lang="en-US" altLang="zh-CN" sz="3200" b="1" dirty="0">
                    <a:solidFill>
                      <a:srgbClr val="FF0000"/>
                    </a:solidFill>
                  </a:rPr>
                  <a:t>	</a:t>
                </a:r>
                <a:r>
                  <a:rPr lang="zh-CN" altLang="en-US" sz="6000" b="1" dirty="0">
                    <a:solidFill>
                      <a:srgbClr val="FF0000"/>
                    </a:solidFill>
                  </a:rPr>
                  <a:t>快的嘛，就不谈了</a:t>
                </a:r>
                <a:r>
                  <a:rPr lang="en-US" altLang="zh-CN" sz="6000" b="1" dirty="0">
                    <a:solidFill>
                      <a:srgbClr val="FF0000"/>
                    </a:solidFill>
                  </a:rPr>
                  <a:t>~</a:t>
                </a:r>
                <a:endParaRPr lang="en-US" altLang="zh-CN" sz="6000" dirty="0"/>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3970318"/>
              </a:xfrm>
              <a:prstGeom prst="rect">
                <a:avLst/>
              </a:prstGeom>
              <a:blipFill>
                <a:blip r:embed="rId6"/>
                <a:stretch>
                  <a:fillRect l="-1874" t="-2458" r="-1499" b="-96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099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24</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核心代码</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CDE10834-8112-42A2-81C1-C96A9B5B02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2600" y="2076499"/>
            <a:ext cx="8246148" cy="2727275"/>
          </a:xfrm>
          <a:prstGeom prst="rect">
            <a:avLst/>
          </a:prstGeom>
        </p:spPr>
      </p:pic>
    </p:spTree>
    <p:extLst>
      <p:ext uri="{BB962C8B-B14F-4D97-AF65-F5344CB8AC3E}">
        <p14:creationId xmlns:p14="http://schemas.microsoft.com/office/powerpoint/2010/main" val="172487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25</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Hash</a:t>
            </a:r>
            <a:r>
              <a:rPr lang="zh-CN" altLang="en-US" sz="4200" b="1" dirty="0">
                <a:solidFill>
                  <a:srgbClr val="000000"/>
                </a:solidFill>
                <a:latin typeface="微软雅黑" panose="020B0503020204020204" pitchFamily="34" charset="-122"/>
                <a:ea typeface="微软雅黑" panose="020B0503020204020204" pitchFamily="34" charset="-122"/>
              </a:rPr>
              <a:t>的简单介绍</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016758"/>
          </a:xfrm>
          <a:prstGeom prst="rect">
            <a:avLst/>
          </a:prstGeom>
          <a:noFill/>
        </p:spPr>
        <p:txBody>
          <a:bodyPr wrap="square" rtlCol="0">
            <a:spAutoFit/>
          </a:bodyPr>
          <a:lstStyle/>
          <a:p>
            <a:r>
              <a:rPr lang="en-US" altLang="zh-CN" sz="3200" dirty="0"/>
              <a:t>	Hash</a:t>
            </a:r>
            <a:r>
              <a:rPr lang="zh-CN" altLang="en-US" sz="3200" dirty="0"/>
              <a:t>，一般翻译做“散列”，也有直接音译为“哈希”的，就是把任意长度的输入（又叫做预映射</a:t>
            </a:r>
            <a:r>
              <a:rPr lang="en-US" altLang="zh-CN" sz="3200" dirty="0"/>
              <a:t>pre-image</a:t>
            </a:r>
            <a:r>
              <a:rPr lang="zh-CN" altLang="en-US" sz="3200" dirty="0"/>
              <a:t>）通过散列算法变换成固定长度的输出，该输出就是散列值。这种转换是一种压缩映射，也就是，散列值的空间通常远小于输入的空间，不同的输入可能会散列成相同的输出，所以不可能从散列值来确定唯一的输入值。简单的说就是一种将任意长度的消息压缩到某一固定长度的消息摘要的函数。</a:t>
            </a:r>
          </a:p>
        </p:txBody>
      </p:sp>
    </p:spTree>
    <p:extLst>
      <p:ext uri="{BB962C8B-B14F-4D97-AF65-F5344CB8AC3E}">
        <p14:creationId xmlns:p14="http://schemas.microsoft.com/office/powerpoint/2010/main" val="261198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25</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字符串</a:t>
            </a:r>
            <a:r>
              <a:rPr lang="en-US" altLang="zh-CN" sz="4200" b="1" dirty="0">
                <a:solidFill>
                  <a:srgbClr val="000000"/>
                </a:solidFill>
                <a:latin typeface="微软雅黑" panose="020B0503020204020204" pitchFamily="34" charset="-122"/>
                <a:ea typeface="微软雅黑" panose="020B0503020204020204" pitchFamily="34" charset="-122"/>
              </a:rPr>
              <a:t>Hash——</a:t>
            </a:r>
            <a:r>
              <a:rPr lang="zh-CN" altLang="en-US" sz="4200" b="1" dirty="0">
                <a:solidFill>
                  <a:srgbClr val="000000"/>
                </a:solidFill>
                <a:latin typeface="微软雅黑" panose="020B0503020204020204" pitchFamily="34" charset="-122"/>
                <a:ea typeface="微软雅黑" panose="020B0503020204020204" pitchFamily="34" charset="-122"/>
              </a:rPr>
              <a:t>引入</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509200"/>
              </a:xfrm>
              <a:prstGeom prst="rect">
                <a:avLst/>
              </a:prstGeom>
              <a:noFill/>
            </p:spPr>
            <p:txBody>
              <a:bodyPr wrap="square" rtlCol="0">
                <a:spAutoFit/>
              </a:bodyPr>
              <a:lstStyle/>
              <a:p>
                <a:r>
                  <a:rPr lang="en-US" altLang="zh-CN" sz="3200" dirty="0"/>
                  <a:t>	</a:t>
                </a:r>
                <a:r>
                  <a:rPr lang="zh-CN" altLang="en-US" sz="3200" dirty="0"/>
                  <a:t>给定一个长度为</a:t>
                </a:r>
                <a14:m>
                  <m:oMath xmlns:m="http://schemas.openxmlformats.org/officeDocument/2006/math">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10</m:t>
                        </m:r>
                      </m:e>
                      <m:sup>
                        <m:r>
                          <a:rPr lang="en-US" altLang="zh-CN" sz="3200" b="0" i="1" smtClean="0">
                            <a:latin typeface="Cambria Math" panose="02040503050406030204" pitchFamily="18" charset="0"/>
                          </a:rPr>
                          <m:t>6</m:t>
                        </m:r>
                      </m:sup>
                    </m:sSup>
                  </m:oMath>
                </a14:m>
                <a:r>
                  <a:rPr lang="zh-CN" altLang="en-US" sz="3200" dirty="0"/>
                  <a:t>的字符串</a:t>
                </a:r>
                <a14:m>
                  <m:oMath xmlns:m="http://schemas.openxmlformats.org/officeDocument/2006/math">
                    <m:r>
                      <a:rPr lang="en-US" altLang="zh-CN" sz="3200" i="1" dirty="0" smtClean="0">
                        <a:latin typeface="Cambria Math" panose="02040503050406030204" pitchFamily="18" charset="0"/>
                      </a:rPr>
                      <m:t>𝐴</m:t>
                    </m:r>
                  </m:oMath>
                </a14:m>
                <a:r>
                  <a:rPr lang="zh-CN" altLang="en-US" sz="3200" dirty="0"/>
                  <a:t>，再给你一个长度为</a:t>
                </a:r>
                <a14:m>
                  <m:oMath xmlns:m="http://schemas.openxmlformats.org/officeDocument/2006/math">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10</m:t>
                        </m:r>
                      </m:e>
                      <m:sup>
                        <m:r>
                          <a:rPr lang="en-US" altLang="zh-CN" sz="3200" i="1">
                            <a:latin typeface="Cambria Math" panose="02040503050406030204" pitchFamily="18" charset="0"/>
                          </a:rPr>
                          <m:t>6</m:t>
                        </m:r>
                      </m:sup>
                    </m:sSup>
                  </m:oMath>
                </a14:m>
                <a:r>
                  <a:rPr lang="zh-CN" altLang="en-US" sz="3200" dirty="0"/>
                  <a:t>的字符串</a:t>
                </a:r>
                <a14:m>
                  <m:oMath xmlns:m="http://schemas.openxmlformats.org/officeDocument/2006/math">
                    <m:r>
                      <a:rPr lang="en-US" altLang="zh-CN" sz="3200" i="1" dirty="0" smtClean="0">
                        <a:latin typeface="Cambria Math" panose="02040503050406030204" pitchFamily="18" charset="0"/>
                      </a:rPr>
                      <m:t>𝐵</m:t>
                    </m:r>
                  </m:oMath>
                </a14:m>
                <a:r>
                  <a:rPr lang="zh-CN" altLang="en-US" sz="3200" dirty="0"/>
                  <a:t>。问若干次，每次询问</a:t>
                </a:r>
                <a14:m>
                  <m:oMath xmlns:m="http://schemas.openxmlformats.org/officeDocument/2006/math">
                    <m:r>
                      <a:rPr lang="en-US" altLang="zh-CN" sz="3200" i="1" dirty="0" smtClean="0">
                        <a:latin typeface="Cambria Math" panose="02040503050406030204" pitchFamily="18" charset="0"/>
                      </a:rPr>
                      <m:t>𝐴</m:t>
                    </m:r>
                  </m:oMath>
                </a14:m>
                <a:r>
                  <a:rPr lang="zh-CN" altLang="en-US" sz="3200" dirty="0"/>
                  <a:t>串中起点为</a:t>
                </a:r>
                <a14:m>
                  <m:oMath xmlns:m="http://schemas.openxmlformats.org/officeDocument/2006/math">
                    <m:sSub>
                      <m:sSubPr>
                        <m:ctrlPr>
                          <a:rPr lang="en-US" altLang="zh-CN" sz="3200" b="0" i="1" dirty="0" smtClean="0">
                            <a:latin typeface="Cambria Math" panose="02040503050406030204" pitchFamily="18" charset="0"/>
                          </a:rPr>
                        </m:ctrlPr>
                      </m:sSubPr>
                      <m:e>
                        <m:r>
                          <a:rPr lang="en-US" altLang="zh-CN" sz="3200" i="1" dirty="0" smtClean="0">
                            <a:latin typeface="Cambria Math" panose="02040503050406030204" pitchFamily="18" charset="0"/>
                          </a:rPr>
                          <m:t>𝐴</m:t>
                        </m:r>
                      </m:e>
                      <m:sub>
                        <m:r>
                          <a:rPr lang="en-US" altLang="zh-CN" sz="3200" b="0" i="1" dirty="0" smtClean="0">
                            <a:latin typeface="Cambria Math" panose="02040503050406030204" pitchFamily="18" charset="0"/>
                          </a:rPr>
                          <m:t>𝑖</m:t>
                        </m:r>
                      </m:sub>
                    </m:sSub>
                  </m:oMath>
                </a14:m>
                <a:r>
                  <a:rPr lang="zh-CN" altLang="en-US" sz="3200" dirty="0"/>
                  <a:t>的长度为</a:t>
                </a:r>
                <a14:m>
                  <m:oMath xmlns:m="http://schemas.openxmlformats.org/officeDocument/2006/math">
                    <m:r>
                      <a:rPr lang="en-US" altLang="zh-CN" sz="3200" i="1" dirty="0" smtClean="0">
                        <a:latin typeface="Cambria Math" panose="02040503050406030204" pitchFamily="18" charset="0"/>
                      </a:rPr>
                      <m:t>𝑙𝑒𝑛</m:t>
                    </m:r>
                  </m:oMath>
                </a14:m>
                <a:r>
                  <a:rPr lang="zh-CN" altLang="en-US" sz="3200" dirty="0"/>
                  <a:t>的字符串是否和</a:t>
                </a:r>
                <a14:m>
                  <m:oMath xmlns:m="http://schemas.openxmlformats.org/officeDocument/2006/math">
                    <m:r>
                      <a:rPr lang="en-US" altLang="zh-CN" sz="3200" i="1" dirty="0" smtClean="0">
                        <a:latin typeface="Cambria Math" panose="02040503050406030204" pitchFamily="18" charset="0"/>
                      </a:rPr>
                      <m:t>𝐵</m:t>
                    </m:r>
                  </m:oMath>
                </a14:m>
                <a:r>
                  <a:rPr lang="zh-CN" altLang="en-US" sz="3200" dirty="0"/>
                  <a:t>串中起点为</a:t>
                </a:r>
                <a14:m>
                  <m:oMath xmlns:m="http://schemas.openxmlformats.org/officeDocument/2006/math">
                    <m:sSub>
                      <m:sSubPr>
                        <m:ctrlPr>
                          <a:rPr lang="en-US" altLang="zh-CN" sz="3200" b="0" i="1" dirty="0" smtClean="0">
                            <a:latin typeface="Cambria Math" panose="02040503050406030204" pitchFamily="18" charset="0"/>
                          </a:rPr>
                        </m:ctrlPr>
                      </m:sSubPr>
                      <m:e>
                        <m:r>
                          <a:rPr lang="en-US" altLang="zh-CN" sz="3200" i="1" dirty="0" smtClean="0">
                            <a:latin typeface="Cambria Math" panose="02040503050406030204" pitchFamily="18" charset="0"/>
                          </a:rPr>
                          <m:t>𝐵</m:t>
                        </m:r>
                      </m:e>
                      <m:sub>
                        <m:r>
                          <a:rPr lang="en-US" altLang="zh-CN" sz="3200" b="0" i="1" dirty="0" smtClean="0">
                            <a:latin typeface="Cambria Math" panose="02040503050406030204" pitchFamily="18" charset="0"/>
                          </a:rPr>
                          <m:t>𝑖</m:t>
                        </m:r>
                      </m:sub>
                    </m:sSub>
                  </m:oMath>
                </a14:m>
                <a:r>
                  <a:rPr lang="zh-CN" altLang="en-US" sz="3200" dirty="0"/>
                  <a:t>的长度为</a:t>
                </a:r>
                <a14:m>
                  <m:oMath xmlns:m="http://schemas.openxmlformats.org/officeDocument/2006/math">
                    <m:r>
                      <a:rPr lang="en-US" altLang="zh-CN" sz="3200" i="1" dirty="0" smtClean="0">
                        <a:latin typeface="Cambria Math" panose="02040503050406030204" pitchFamily="18" charset="0"/>
                      </a:rPr>
                      <m:t>𝑙𝑒𝑛</m:t>
                    </m:r>
                  </m:oMath>
                </a14:m>
                <a:r>
                  <a:rPr lang="zh-CN" altLang="en-US" sz="3200" dirty="0"/>
                  <a:t>的字符串相同。</a:t>
                </a:r>
                <a:endParaRPr lang="en-US" altLang="zh-CN" sz="3200" dirty="0"/>
              </a:p>
              <a:p>
                <a:r>
                  <a:rPr lang="en-US" altLang="zh-CN" sz="3200" dirty="0"/>
                  <a:t>	</a:t>
                </a:r>
                <a:r>
                  <a:rPr lang="zh-CN" altLang="en-US" sz="3200" dirty="0"/>
                  <a:t>例如：</a:t>
                </a:r>
                <a:endParaRPr lang="en-US" altLang="zh-CN" sz="3200" dirty="0"/>
              </a:p>
              <a:p>
                <a:r>
                  <a:rPr lang="en-US" altLang="zh-CN" sz="3200" dirty="0"/>
                  <a:t>	A: ababababc</a:t>
                </a:r>
              </a:p>
              <a:p>
                <a:r>
                  <a:rPr lang="en-US" altLang="zh-CN" sz="3200" dirty="0"/>
                  <a:t>	B: </a:t>
                </a:r>
                <a:r>
                  <a:rPr lang="en-US" altLang="zh-CN" sz="3200" dirty="0" err="1"/>
                  <a:t>ababcababc</a:t>
                </a:r>
                <a:endParaRPr lang="en-US" altLang="zh-CN" sz="3200" dirty="0"/>
              </a:p>
              <a:p>
                <a:r>
                  <a:rPr lang="en-US" altLang="zh-CN" sz="3200" dirty="0"/>
                  <a:t>	</a:t>
                </a:r>
                <a:r>
                  <a:rPr lang="zh-CN" altLang="en-US" sz="3200" dirty="0"/>
                  <a:t>询问</a:t>
                </a:r>
                <a:r>
                  <a:rPr lang="en-US" altLang="zh-CN" sz="3200" dirty="0"/>
                  <a:t>: 0 0 4</a:t>
                </a:r>
              </a:p>
              <a:p>
                <a:r>
                  <a:rPr lang="en-US" altLang="zh-CN" sz="3200" dirty="0"/>
                  <a:t>		 0 0 5</a:t>
                </a:r>
              </a:p>
              <a:p>
                <a:r>
                  <a:rPr lang="en-US" altLang="zh-CN" sz="3200" dirty="0"/>
                  <a:t>		 4 5 5</a:t>
                </a:r>
                <a:endParaRPr lang="zh-CN" altLang="en-US" sz="3200" dirty="0"/>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5509200"/>
              </a:xfrm>
              <a:prstGeom prst="rect">
                <a:avLst/>
              </a:prstGeom>
              <a:blipFill>
                <a:blip r:embed="rId6"/>
                <a:stretch>
                  <a:fillRect l="-1874" t="-1772" r="-1724" b="-27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6696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26</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一种朴素的做法</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3478260"/>
              </a:xfrm>
              <a:prstGeom prst="rect">
                <a:avLst/>
              </a:prstGeom>
              <a:noFill/>
            </p:spPr>
            <p:txBody>
              <a:bodyPr wrap="square" rtlCol="0">
                <a:spAutoFit/>
              </a:bodyPr>
              <a:lstStyle/>
              <a:p>
                <a:r>
                  <a:rPr lang="en-US" altLang="zh-CN" sz="3200" dirty="0"/>
                  <a:t>	</a:t>
                </a:r>
                <a:r>
                  <a:rPr lang="zh-CN" altLang="en-US" sz="3200" dirty="0"/>
                  <a:t>依次处理每一个询问，对于每一个询问分别从</a:t>
                </a:r>
                <a14:m>
                  <m:oMath xmlns:m="http://schemas.openxmlformats.org/officeDocument/2006/math">
                    <m:sSub>
                      <m:sSubPr>
                        <m:ctrlPr>
                          <a:rPr lang="en-US" altLang="zh-CN" sz="3200" b="0" i="1" dirty="0" smtClean="0">
                            <a:latin typeface="Cambria Math" panose="02040503050406030204" pitchFamily="18" charset="0"/>
                          </a:rPr>
                        </m:ctrlPr>
                      </m:sSubPr>
                      <m:e>
                        <m:r>
                          <a:rPr lang="en-US" altLang="zh-CN" sz="3200" i="1" dirty="0" smtClean="0">
                            <a:latin typeface="Cambria Math" panose="02040503050406030204" pitchFamily="18" charset="0"/>
                          </a:rPr>
                          <m:t>𝐴</m:t>
                        </m:r>
                      </m:e>
                      <m:sub>
                        <m:r>
                          <a:rPr lang="en-US" altLang="zh-CN" sz="3200" b="0" i="1" dirty="0" smtClean="0">
                            <a:latin typeface="Cambria Math" panose="02040503050406030204" pitchFamily="18" charset="0"/>
                          </a:rPr>
                          <m:t>𝑖</m:t>
                        </m:r>
                      </m:sub>
                    </m:sSub>
                    <m:sSub>
                      <m:sSubPr>
                        <m:ctrlPr>
                          <a:rPr lang="en-US" altLang="zh-CN" sz="3200" b="0" i="1" dirty="0" smtClean="0">
                            <a:latin typeface="Cambria Math" panose="02040503050406030204" pitchFamily="18" charset="0"/>
                          </a:rPr>
                        </m:ctrlPr>
                      </m:sSubPr>
                      <m:e>
                        <m:r>
                          <a:rPr lang="zh-CN" altLang="en-US" sz="3200" i="1" dirty="0">
                            <a:latin typeface="Cambria Math" panose="02040503050406030204" pitchFamily="18" charset="0"/>
                          </a:rPr>
                          <m:t>，</m:t>
                        </m:r>
                        <m:r>
                          <m:rPr>
                            <m:sty m:val="p"/>
                          </m:rPr>
                          <a:rPr lang="en-US" altLang="zh-CN" sz="3200" b="0" i="0" dirty="0" smtClean="0">
                            <a:latin typeface="Cambria Math" panose="02040503050406030204" pitchFamily="18" charset="0"/>
                          </a:rPr>
                          <m:t>B</m:t>
                        </m:r>
                      </m:e>
                      <m:sub>
                        <m:r>
                          <m:rPr>
                            <m:sty m:val="p"/>
                          </m:rPr>
                          <a:rPr lang="en-US" altLang="zh-CN" sz="3200" b="0" i="0" dirty="0" smtClean="0">
                            <a:latin typeface="Cambria Math" panose="02040503050406030204" pitchFamily="18" charset="0"/>
                          </a:rPr>
                          <m:t>i</m:t>
                        </m:r>
                      </m:sub>
                    </m:sSub>
                  </m:oMath>
                </a14:m>
                <a:r>
                  <a:rPr lang="zh-CN" altLang="en-US" sz="3200" dirty="0"/>
                  <a:t>开始依次枚举每一个字符进行匹配。</a:t>
                </a:r>
                <a:endParaRPr lang="en-US" altLang="zh-CN" sz="3200" dirty="0"/>
              </a:p>
              <a:p>
                <a:r>
                  <a:rPr lang="en-US" altLang="zh-CN" sz="3200" dirty="0"/>
                  <a:t>	</a:t>
                </a:r>
                <a:r>
                  <a:rPr lang="zh-CN" altLang="en-US" sz="3200" dirty="0"/>
                  <a:t>时间复杂度</a:t>
                </a:r>
                <a:r>
                  <a:rPr lang="en-US" altLang="zh-CN" sz="3200" dirty="0"/>
                  <a:t>:</a:t>
                </a:r>
                <a14:m>
                  <m:oMath xmlns:m="http://schemas.openxmlformats.org/officeDocument/2006/math">
                    <m:r>
                      <a:rPr lang="en-US" altLang="zh-CN" sz="3200" b="0" i="1" smtClean="0">
                        <a:latin typeface="Cambria Math" panose="02040503050406030204" pitchFamily="18" charset="0"/>
                      </a:rPr>
                      <m:t>𝑂</m:t>
                    </m:r>
                    <m:r>
                      <a:rPr lang="en-US" altLang="zh-CN" sz="3200" b="0" i="1" smtClean="0">
                        <a:latin typeface="Cambria Math" panose="02040503050406030204" pitchFamily="18" charset="0"/>
                      </a:rPr>
                      <m:t>(</m:t>
                    </m:r>
                    <m:nary>
                      <m:naryPr>
                        <m:chr m:val="∑"/>
                        <m:supHide m:val="on"/>
                        <m:ctrlPr>
                          <a:rPr lang="en-US" altLang="zh-CN" sz="3200" b="0" i="1" smtClean="0">
                            <a:latin typeface="Cambria Math" panose="02040503050406030204" pitchFamily="18" charset="0"/>
                          </a:rPr>
                        </m:ctrlPr>
                      </m:naryPr>
                      <m:sub>
                        <m:r>
                          <m:rPr>
                            <m:brk m:alnAt="7"/>
                          </m:rPr>
                          <a:rPr lang="en-US" altLang="zh-CN" sz="3200" b="0" i="1" smtClean="0">
                            <a:latin typeface="Cambria Math" panose="02040503050406030204" pitchFamily="18" charset="0"/>
                          </a:rPr>
                          <m:t>𝑖</m:t>
                        </m:r>
                      </m:sub>
                      <m:sup/>
                      <m:e>
                        <m:r>
                          <a:rPr lang="en-US" altLang="zh-CN" sz="3200" b="0" i="1" smtClean="0">
                            <a:latin typeface="Cambria Math" panose="02040503050406030204" pitchFamily="18" charset="0"/>
                          </a:rPr>
                          <m:t>𝑙𝑒</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𝑛</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e>
                    </m:nary>
                    <m:r>
                      <a:rPr lang="zh-CN" altLang="en-US" sz="3200" i="1">
                        <a:latin typeface="Cambria Math" panose="02040503050406030204" pitchFamily="18" charset="0"/>
                      </a:rPr>
                      <m:t>，</m:t>
                    </m:r>
                  </m:oMath>
                </a14:m>
                <a:r>
                  <a:rPr lang="zh-CN" altLang="en-US" sz="3200" b="0" dirty="0"/>
                  <a:t>其中</a:t>
                </a:r>
                <a14:m>
                  <m:oMath xmlns:m="http://schemas.openxmlformats.org/officeDocument/2006/math">
                    <m:r>
                      <a:rPr lang="en-US" altLang="zh-CN" sz="3200" b="0" i="1" dirty="0" smtClean="0">
                        <a:latin typeface="Cambria Math" panose="02040503050406030204" pitchFamily="18" charset="0"/>
                      </a:rPr>
                      <m:t>𝑙𝑒</m:t>
                    </m:r>
                    <m:sSub>
                      <m:sSubPr>
                        <m:ctrlPr>
                          <a:rPr lang="en-US" altLang="zh-CN" sz="3200" b="0" i="1" dirty="0" smtClean="0">
                            <a:latin typeface="Cambria Math" panose="02040503050406030204" pitchFamily="18" charset="0"/>
                          </a:rPr>
                        </m:ctrlPr>
                      </m:sSubPr>
                      <m:e>
                        <m:r>
                          <a:rPr lang="en-US" altLang="zh-CN" sz="3200" b="0" i="1" dirty="0" smtClean="0">
                            <a:latin typeface="Cambria Math" panose="02040503050406030204" pitchFamily="18" charset="0"/>
                          </a:rPr>
                          <m:t>𝑛</m:t>
                        </m:r>
                      </m:e>
                      <m:sub>
                        <m:r>
                          <a:rPr lang="en-US" altLang="zh-CN" sz="3200" b="0" i="1" dirty="0" smtClean="0">
                            <a:latin typeface="Cambria Math" panose="02040503050406030204" pitchFamily="18" charset="0"/>
                          </a:rPr>
                          <m:t>𝑖</m:t>
                        </m:r>
                      </m:sub>
                    </m:sSub>
                  </m:oMath>
                </a14:m>
                <a:r>
                  <a:rPr lang="zh-CN" altLang="en-US" sz="3200" dirty="0"/>
                  <a:t>为每一次询问的</a:t>
                </a:r>
                <a14:m>
                  <m:oMath xmlns:m="http://schemas.openxmlformats.org/officeDocument/2006/math">
                    <m:r>
                      <a:rPr lang="en-US" altLang="zh-CN" sz="3200" i="1" dirty="0" smtClean="0">
                        <a:latin typeface="Cambria Math" panose="02040503050406030204" pitchFamily="18" charset="0"/>
                      </a:rPr>
                      <m:t>𝑙𝑒𝑛</m:t>
                    </m:r>
                  </m:oMath>
                </a14:m>
                <a:r>
                  <a:rPr lang="zh-CN" altLang="en-US" sz="3200" dirty="0"/>
                  <a:t>。</a:t>
                </a:r>
                <a:endParaRPr lang="en-US" altLang="zh-CN" sz="3200" b="0" dirty="0"/>
              </a:p>
              <a:p>
                <a:r>
                  <a:rPr lang="en-US" altLang="zh-CN" sz="3200" dirty="0"/>
                  <a:t>	</a:t>
                </a:r>
                <a:r>
                  <a:rPr lang="zh-CN" altLang="en-US" sz="6000" b="1" dirty="0">
                    <a:solidFill>
                      <a:srgbClr val="FF0000"/>
                    </a:solidFill>
                  </a:rPr>
                  <a:t>还是太慢啦！</a:t>
                </a:r>
                <a:endParaRPr lang="zh-CN" altLang="en-US" sz="3200" b="1" dirty="0">
                  <a:solidFill>
                    <a:srgbClr val="FF0000"/>
                  </a:solidFill>
                </a:endParaRPr>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3478260"/>
              </a:xfrm>
              <a:prstGeom prst="rect">
                <a:avLst/>
              </a:prstGeom>
              <a:blipFill>
                <a:blip r:embed="rId6"/>
                <a:stretch>
                  <a:fillRect l="-1874" t="-2807" r="-600" b="-101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5559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27</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分析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4308872"/>
          </a:xfrm>
          <a:prstGeom prst="rect">
            <a:avLst/>
          </a:prstGeom>
          <a:noFill/>
        </p:spPr>
        <p:txBody>
          <a:bodyPr wrap="square" rtlCol="0">
            <a:spAutoFit/>
          </a:bodyPr>
          <a:lstStyle/>
          <a:p>
            <a:r>
              <a:rPr lang="en-US" altLang="zh-CN" sz="3200" dirty="0"/>
              <a:t>	</a:t>
            </a:r>
            <a:r>
              <a:rPr lang="zh-CN" altLang="en-US" sz="3200" dirty="0"/>
              <a:t>在这个算法中，哪个过程最耗时？哪些东西最占用空间？</a:t>
            </a:r>
            <a:endParaRPr lang="en-US" altLang="zh-CN" sz="3200" dirty="0"/>
          </a:p>
          <a:p>
            <a:r>
              <a:rPr lang="en-US" altLang="zh-CN" sz="3200" dirty="0"/>
              <a:t>	</a:t>
            </a:r>
            <a:r>
              <a:rPr lang="zh-CN" altLang="en-US" sz="3200" dirty="0"/>
              <a:t>在这个算法中，哪些地方可以优化？可以怎么优化？可以优化到什么程度？</a:t>
            </a:r>
            <a:endParaRPr lang="en-US" altLang="zh-CN" sz="3200" dirty="0"/>
          </a:p>
          <a:p>
            <a:endParaRPr lang="en-US" altLang="zh-CN" sz="3200" dirty="0"/>
          </a:p>
          <a:p>
            <a:endParaRPr lang="en-US" altLang="zh-CN" sz="3200" dirty="0"/>
          </a:p>
          <a:p>
            <a:r>
              <a:rPr lang="en-US" altLang="zh-CN" sz="3200" dirty="0"/>
              <a:t>	</a:t>
            </a:r>
            <a:r>
              <a:rPr lang="zh-CN" altLang="en-US" sz="3200" dirty="0"/>
              <a:t>重复的匹配消耗了大量计算资源，我们实际上可以将已经匹配过的部分利用起来。</a:t>
            </a:r>
            <a:endParaRPr lang="en-US" altLang="zh-CN" sz="3200" dirty="0"/>
          </a:p>
          <a:p>
            <a:r>
              <a:rPr lang="en-US" altLang="zh-CN" dirty="0"/>
              <a:t>	</a:t>
            </a:r>
            <a:r>
              <a:rPr lang="zh-CN" altLang="en-US" dirty="0"/>
              <a:t>（这张并没有和之前那两张完全一样）</a:t>
            </a:r>
            <a:endParaRPr lang="en-US" altLang="zh-CN" dirty="0"/>
          </a:p>
        </p:txBody>
      </p:sp>
    </p:spTree>
    <p:extLst>
      <p:ext uri="{BB962C8B-B14F-4D97-AF65-F5344CB8AC3E}">
        <p14:creationId xmlns:p14="http://schemas.microsoft.com/office/powerpoint/2010/main" val="92281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reeform 3"/>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ln>
        </p:spPr>
        <p:txBody>
          <a:bodyPr anchor="ctr"/>
          <a:lstStyle/>
          <a:p>
            <a:endParaRPr lang="zh-CN" altLang="en-US"/>
          </a:p>
        </p:txBody>
      </p:sp>
      <p:sp>
        <p:nvSpPr>
          <p:cNvPr id="37890" name="Freeform 3"/>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4 h 6848474"/>
              <a:gd name="T6" fmla="*/ 676275 w 1104900"/>
              <a:gd name="T7" fmla="*/ 6848483 h 6848474"/>
              <a:gd name="T8" fmla="*/ 171450 w 1104900"/>
              <a:gd name="T9" fmla="*/ 6848483 h 6848474"/>
              <a:gd name="T10" fmla="*/ 1028700 w 1104900"/>
              <a:gd name="T11" fmla="*/ 1524004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ln>
        </p:spPr>
        <p:txBody>
          <a:bodyPr anchor="ctr"/>
          <a:lstStyle/>
          <a:p>
            <a:endParaRPr lang="zh-CN" altLang="en-US"/>
          </a:p>
        </p:txBody>
      </p:sp>
      <p:sp>
        <p:nvSpPr>
          <p:cNvPr id="37891" name="Freeform 3"/>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ln>
        </p:spPr>
        <p:txBody>
          <a:bodyPr anchor="ctr"/>
          <a:lstStyle/>
          <a:p>
            <a:endParaRPr lang="zh-CN" altLang="en-US"/>
          </a:p>
        </p:txBody>
      </p:sp>
      <p:sp>
        <p:nvSpPr>
          <p:cNvPr id="37892" name="Freeform 3"/>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ln>
        </p:spPr>
        <p:txBody>
          <a:bodyPr anchor="ctr"/>
          <a:lstStyle/>
          <a:p>
            <a:endParaRPr lang="zh-CN" altLang="en-US"/>
          </a:p>
        </p:txBody>
      </p:sp>
      <p:sp>
        <p:nvSpPr>
          <p:cNvPr id="37893" name="Freeform 3"/>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8 w 5172075"/>
              <a:gd name="T7" fmla="*/ 6858000 h 6858000"/>
              <a:gd name="T8" fmla="*/ 2971808 w 5172075"/>
              <a:gd name="T9" fmla="*/ 6858000 h 6858000"/>
              <a:gd name="T10" fmla="*/ 5172075 w 5172075"/>
              <a:gd name="T11" fmla="*/ 1447800 h 6858000"/>
              <a:gd name="T12" fmla="*/ 4953003 w 5172075"/>
              <a:gd name="T13" fmla="*/ 685800 h 6858000"/>
              <a:gd name="T14" fmla="*/ 2057404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ln>
        </p:spPr>
        <p:txBody>
          <a:bodyPr anchor="ctr"/>
          <a:lstStyle/>
          <a:p>
            <a:endParaRPr lang="zh-CN" altLang="en-US"/>
          </a:p>
        </p:txBody>
      </p:sp>
      <p:sp>
        <p:nvSpPr>
          <p:cNvPr id="37894" name="Freeform 3"/>
          <p:cNvSpPr>
            <a:spLocks noChangeArrowheads="1"/>
          </p:cNvSpPr>
          <p:nvPr/>
        </p:nvSpPr>
        <p:spPr bwMode="auto">
          <a:xfrm>
            <a:off x="5562600" y="0"/>
            <a:ext cx="3267075" cy="6858000"/>
          </a:xfrm>
          <a:custGeom>
            <a:avLst/>
            <a:gdLst>
              <a:gd name="T0" fmla="*/ 0 w 3267075"/>
              <a:gd name="T1" fmla="*/ 0 h 6858000"/>
              <a:gd name="T2" fmla="*/ 1676404 w 3267075"/>
              <a:gd name="T3" fmla="*/ 0 h 6858000"/>
              <a:gd name="T4" fmla="*/ 2943225 w 3267075"/>
              <a:gd name="T5" fmla="*/ 638175 h 6858000"/>
              <a:gd name="T6" fmla="*/ 3267075 w 3267075"/>
              <a:gd name="T7" fmla="*/ 1543050 h 6858000"/>
              <a:gd name="T8" fmla="*/ 2057404 w 3267075"/>
              <a:gd name="T9" fmla="*/ 6858000 h 6858000"/>
              <a:gd name="T10" fmla="*/ 1143004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ln>
        </p:spPr>
        <p:txBody>
          <a:bodyPr anchor="ctr"/>
          <a:lstStyle/>
          <a:p>
            <a:endParaRPr lang="zh-CN" altLang="en-US"/>
          </a:p>
        </p:txBody>
      </p:sp>
      <p:sp>
        <p:nvSpPr>
          <p:cNvPr id="37895" name="Freeform 3"/>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ln>
        </p:spPr>
        <p:txBody>
          <a:bodyPr anchor="ctr"/>
          <a:lstStyle/>
          <a:p>
            <a:endParaRPr lang="zh-CN" altLang="en-US"/>
          </a:p>
        </p:txBody>
      </p:sp>
      <p:sp>
        <p:nvSpPr>
          <p:cNvPr id="37896" name="Freeform 3"/>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ln>
        </p:spPr>
        <p:txBody>
          <a:bodyPr anchor="ctr"/>
          <a:lstStyle/>
          <a:p>
            <a:endParaRPr lang="zh-CN" altLang="en-US"/>
          </a:p>
        </p:txBody>
      </p:sp>
      <p:sp>
        <p:nvSpPr>
          <p:cNvPr id="37897" name="Freeform 3"/>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ln>
        </p:spPr>
        <p:txBody>
          <a:bodyPr anchor="ctr"/>
          <a:lstStyle/>
          <a:p>
            <a:endParaRPr lang="zh-CN" altLang="en-US"/>
          </a:p>
        </p:txBody>
      </p:sp>
      <p:sp>
        <p:nvSpPr>
          <p:cNvPr id="37898" name="Freeform 3"/>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ln>
        </p:spPr>
        <p:txBody>
          <a:bodyPr anchor="ctr"/>
          <a:lstStyle/>
          <a:p>
            <a:endParaRPr lang="zh-CN" altLang="en-US"/>
          </a:p>
        </p:txBody>
      </p:sp>
      <p:sp>
        <p:nvSpPr>
          <p:cNvPr id="37899" name="Freeform 3"/>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ln>
        </p:spPr>
        <p:txBody>
          <a:bodyPr anchor="ctr"/>
          <a:lstStyle/>
          <a:p>
            <a:endParaRPr lang="zh-CN" altLang="en-US"/>
          </a:p>
        </p:txBody>
      </p:sp>
      <p:sp>
        <p:nvSpPr>
          <p:cNvPr id="37900" name="Freeform 3"/>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ln>
        </p:spPr>
        <p:txBody>
          <a:bodyPr anchor="ctr"/>
          <a:lstStyle/>
          <a:p>
            <a:endParaRPr lang="zh-CN" altLang="en-US"/>
          </a:p>
        </p:txBody>
      </p:sp>
      <p:pic>
        <p:nvPicPr>
          <p:cNvPr id="37901" name="Picture 3"/>
          <p:cNvPicPr>
            <a:picLocks noChangeAspect="1" noChangeArrowheads="1"/>
          </p:cNvPicPr>
          <p:nvPr/>
        </p:nvPicPr>
        <p:blipFill>
          <a:blip r:embed="rId2"/>
          <a:srcRect/>
          <a:stretch>
            <a:fillRect/>
          </a:stretch>
        </p:blipFill>
        <p:spPr bwMode="auto">
          <a:xfrm>
            <a:off x="482600" y="571500"/>
            <a:ext cx="406400" cy="393700"/>
          </a:xfrm>
          <a:prstGeom prst="rect">
            <a:avLst/>
          </a:prstGeom>
          <a:noFill/>
          <a:ln w="9525">
            <a:noFill/>
            <a:miter lim="800000"/>
            <a:headEnd/>
            <a:tailEnd/>
          </a:ln>
        </p:spPr>
      </p:pic>
      <p:pic>
        <p:nvPicPr>
          <p:cNvPr id="37902" name="Picture 3"/>
          <p:cNvPicPr>
            <a:picLocks noChangeAspect="1" noChangeArrowheads="1"/>
          </p:cNvPicPr>
          <p:nvPr/>
        </p:nvPicPr>
        <p:blipFill>
          <a:blip r:embed="rId3"/>
          <a:srcRect/>
          <a:stretch>
            <a:fillRect/>
          </a:stretch>
        </p:blipFill>
        <p:spPr bwMode="auto">
          <a:xfrm>
            <a:off x="5422900" y="6019800"/>
            <a:ext cx="2273300" cy="685800"/>
          </a:xfrm>
          <a:prstGeom prst="rect">
            <a:avLst/>
          </a:prstGeom>
          <a:noFill/>
          <a:ln w="9525">
            <a:noFill/>
            <a:miter lim="800000"/>
            <a:headEnd/>
            <a:tailEnd/>
          </a:ln>
        </p:spPr>
      </p:pic>
      <p:pic>
        <p:nvPicPr>
          <p:cNvPr id="37903" name="Picture 3"/>
          <p:cNvPicPr>
            <a:picLocks noChangeAspect="1" noChangeArrowheads="1"/>
          </p:cNvPicPr>
          <p:nvPr/>
        </p:nvPicPr>
        <p:blipFill>
          <a:blip r:embed="rId4"/>
          <a:srcRect/>
          <a:stretch>
            <a:fillRect/>
          </a:stretch>
        </p:blipFill>
        <p:spPr bwMode="auto">
          <a:xfrm>
            <a:off x="8369300" y="0"/>
            <a:ext cx="774700" cy="1143000"/>
          </a:xfrm>
          <a:prstGeom prst="rect">
            <a:avLst/>
          </a:prstGeom>
          <a:noFill/>
          <a:ln w="9525">
            <a:noFill/>
            <a:miter lim="800000"/>
            <a:headEnd/>
            <a:tailEnd/>
          </a:ln>
        </p:spPr>
      </p:pic>
      <p:pic>
        <p:nvPicPr>
          <p:cNvPr id="37904" name="Picture 3"/>
          <p:cNvPicPr>
            <a:picLocks noChangeAspect="1" noChangeArrowheads="1"/>
          </p:cNvPicPr>
          <p:nvPr/>
        </p:nvPicPr>
        <p:blipFill>
          <a:blip r:embed="rId5"/>
          <a:srcRect/>
          <a:stretch>
            <a:fillRect/>
          </a:stretch>
        </p:blipFill>
        <p:spPr bwMode="auto">
          <a:xfrm>
            <a:off x="7708900" y="5651500"/>
            <a:ext cx="1257300" cy="952500"/>
          </a:xfrm>
          <a:prstGeom prst="rect">
            <a:avLst/>
          </a:prstGeom>
          <a:noFill/>
          <a:ln w="9525">
            <a:noFill/>
            <a:miter lim="800000"/>
            <a:headEnd/>
            <a:tailEnd/>
          </a:ln>
        </p:spPr>
      </p:pic>
      <p:sp>
        <p:nvSpPr>
          <p:cNvPr id="37905" name="TextBox 1"/>
          <p:cNvSpPr txBox="1">
            <a:spLocks noChangeArrowheads="1"/>
          </p:cNvSpPr>
          <p:nvPr/>
        </p:nvSpPr>
        <p:spPr bwMode="auto">
          <a:xfrm>
            <a:off x="990600" y="88900"/>
            <a:ext cx="8220199" cy="895694"/>
          </a:xfrm>
          <a:prstGeom prst="rect">
            <a:avLst/>
          </a:prstGeom>
          <a:noFill/>
          <a:ln w="9525">
            <a:noFill/>
            <a:miter lim="800000"/>
          </a:ln>
        </p:spPr>
        <p:txBody>
          <a:bodyPr wrap="none" lIns="0" tIns="0" rIns="0">
            <a:spAutoFit/>
          </a:bodyPr>
          <a:lstStyle/>
          <a:p>
            <a:pPr>
              <a:lnSpc>
                <a:spcPts val="1200"/>
              </a:lnSpc>
              <a:buFont typeface="Arial" panose="020B0604020202020204" pitchFamily="34" charset="0"/>
              <a:buNone/>
              <a:tabLst>
                <a:tab pos="7962900" algn="l"/>
              </a:tabLst>
            </a:pPr>
            <a:r>
              <a:rPr lang="en-US" altLang="zh-CN" dirty="0">
                <a:latin typeface="Calibri" panose="020F0502020204030204" pitchFamily="34" charset="0"/>
              </a:rPr>
              <a:t>	</a:t>
            </a:r>
            <a:r>
              <a:rPr lang="en-US" altLang="zh-CN" sz="1400" dirty="0">
                <a:solidFill>
                  <a:srgbClr val="000000"/>
                </a:solidFill>
                <a:latin typeface="Times New Roman" panose="02020603050405020304" pitchFamily="18" charset="0"/>
                <a:cs typeface="Times New Roman" panose="02020603050405020304" pitchFamily="18" charset="0"/>
              </a:rPr>
              <a:t>28</a:t>
            </a:r>
          </a:p>
          <a:p>
            <a:pPr>
              <a:lnSpc>
                <a:spcPts val="5900"/>
              </a:lnSpc>
              <a:buFont typeface="Arial" panose="020B0604020202020204" pitchFamily="34" charset="0"/>
              <a:buNone/>
              <a:tabLst>
                <a:tab pos="7962900" algn="l"/>
              </a:tabLst>
            </a:pPr>
            <a:r>
              <a:rPr lang="zh-CN" altLang="en-US" sz="4200" b="1" dirty="0">
                <a:solidFill>
                  <a:srgbClr val="000000"/>
                </a:solidFill>
                <a:latin typeface="微软雅黑" panose="020B0503020204020204" pitchFamily="34" charset="-122"/>
                <a:ea typeface="微软雅黑" panose="020B0503020204020204" pitchFamily="34" charset="-122"/>
              </a:rPr>
              <a:t>字符串</a:t>
            </a:r>
            <a:r>
              <a:rPr lang="en-US" altLang="zh-CN" sz="4200" b="1" dirty="0">
                <a:solidFill>
                  <a:srgbClr val="000000"/>
                </a:solidFill>
                <a:latin typeface="微软雅黑" panose="020B0503020204020204" pitchFamily="34" charset="-122"/>
                <a:ea typeface="微软雅黑" panose="020B0503020204020204" pitchFamily="34" charset="-122"/>
              </a:rPr>
              <a:t>Hash</a:t>
            </a:r>
            <a:r>
              <a:rPr lang="zh-CN" altLang="en-US" sz="4200" b="1" dirty="0">
                <a:solidFill>
                  <a:srgbClr val="000000"/>
                </a:solidFill>
                <a:latin typeface="微软雅黑" panose="020B0503020204020204" pitchFamily="34" charset="-122"/>
                <a:ea typeface="微软雅黑" panose="020B0503020204020204" pitchFamily="34" charset="-122"/>
              </a:rPr>
              <a:t>简介</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37906" name="TextBox 1"/>
          <p:cNvSpPr txBox="1">
            <a:spLocks noChangeArrowheads="1"/>
          </p:cNvSpPr>
          <p:nvPr/>
        </p:nvSpPr>
        <p:spPr bwMode="auto">
          <a:xfrm>
            <a:off x="901700" y="1625600"/>
            <a:ext cx="0" cy="547688"/>
          </a:xfrm>
          <a:prstGeom prst="rect">
            <a:avLst/>
          </a:prstGeom>
          <a:noFill/>
          <a:ln w="9525">
            <a:noFill/>
            <a:miter lim="800000"/>
          </a:ln>
        </p:spPr>
        <p:txBody>
          <a:bodyPr wrap="none" lIns="0" tIns="0" rIns="0">
            <a:spAutoFit/>
          </a:bodyPr>
          <a:lstStyle/>
          <a:p>
            <a:pPr>
              <a:lnSpc>
                <a:spcPts val="4200"/>
              </a:lnSpc>
              <a:buFont typeface="Arial" panose="020B0604020202020204" pitchFamily="34" charset="0"/>
              <a:buNone/>
            </a:pPr>
            <a:endParaRPr lang="en-US" altLang="zh-CN" sz="3200">
              <a:solidFill>
                <a:srgbClr val="000000"/>
              </a:solidFill>
              <a:latin typeface="微软雅黑" panose="020B0503020204020204" pitchFamily="34" charset="-122"/>
              <a:ea typeface="微软雅黑" panose="020B0503020204020204" pitchFamily="34" charset="-122"/>
            </a:endParaRPr>
          </a:p>
        </p:txBody>
      </p:sp>
      <p:sp>
        <p:nvSpPr>
          <p:cNvPr id="37907" name="文本框 2"/>
          <p:cNvSpPr txBox="1">
            <a:spLocks noChangeArrowheads="1"/>
          </p:cNvSpPr>
          <p:nvPr/>
        </p:nvSpPr>
        <p:spPr bwMode="auto">
          <a:xfrm>
            <a:off x="482600" y="1003300"/>
            <a:ext cx="8128000" cy="3016250"/>
          </a:xfrm>
          <a:prstGeom prst="rect">
            <a:avLst/>
          </a:prstGeom>
          <a:noFill/>
          <a:ln w="9525">
            <a:noFill/>
            <a:miter lim="800000"/>
          </a:ln>
        </p:spPr>
        <p:txBody>
          <a:bodyPr>
            <a:spAutoFit/>
          </a:bodyPr>
          <a:lstStyle/>
          <a:p>
            <a:pPr eaLnBrk="0" hangingPunct="0"/>
            <a:r>
              <a:rPr lang="en-US" altLang="zh-CN" sz="3200" dirty="0"/>
              <a:t>	Hash</a:t>
            </a:r>
            <a:r>
              <a:rPr lang="zh-CN" altLang="en-US" sz="3200" dirty="0"/>
              <a:t>算法是一种被广泛运用于很多领域的算法。一般情况下</a:t>
            </a:r>
            <a:r>
              <a:rPr lang="en-US" altLang="zh-CN" sz="3200" dirty="0"/>
              <a:t>Hash</a:t>
            </a:r>
            <a:r>
              <a:rPr lang="zh-CN" altLang="en-US" sz="3200" dirty="0"/>
              <a:t>函数相当于一个映射，将一个目标映射到一个更小的空间内以方便操作。</a:t>
            </a:r>
          </a:p>
          <a:p>
            <a:pPr eaLnBrk="0" hangingPunct="0"/>
            <a:r>
              <a:rPr lang="zh-CN" altLang="en-US" sz="3200" dirty="0"/>
              <a:t>	</a:t>
            </a:r>
            <a:r>
              <a:rPr lang="en-US" altLang="zh-CN" sz="3200" dirty="0"/>
              <a:t>Hash</a:t>
            </a:r>
            <a:r>
              <a:rPr lang="zh-CN" altLang="en-US" sz="3200" dirty="0"/>
              <a:t>函数选择的重点在于在减少“碰撞”和提高效率间寻求一个平衡点。</a:t>
            </a:r>
          </a:p>
        </p:txBody>
      </p:sp>
    </p:spTree>
    <p:extLst>
      <p:ext uri="{BB962C8B-B14F-4D97-AF65-F5344CB8AC3E}">
        <p14:creationId xmlns:p14="http://schemas.microsoft.com/office/powerpoint/2010/main" val="421665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相关定义</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t>字符串（</a:t>
            </a:r>
            <a:r>
              <a:rPr lang="en-US" altLang="zh-CN" sz="3200" dirty="0"/>
              <a:t>String</a:t>
            </a:r>
            <a:r>
              <a:rPr lang="zh-CN" altLang="en-US" sz="3200" dirty="0"/>
              <a:t>，</a:t>
            </a:r>
            <a:r>
              <a:rPr lang="en-US" altLang="zh-CN" sz="3200" dirty="0"/>
              <a:t>Pattern</a:t>
            </a:r>
            <a:r>
              <a:rPr lang="zh-CN" altLang="en-US" sz="3200" dirty="0"/>
              <a:t>）</a:t>
            </a:r>
            <a:endParaRPr lang="en-US" altLang="zh-CN" sz="3200" dirty="0"/>
          </a:p>
          <a:p>
            <a:r>
              <a:rPr lang="en-US" altLang="zh-CN" sz="3200" dirty="0"/>
              <a:t>	</a:t>
            </a:r>
            <a:r>
              <a:rPr lang="zh-CN" altLang="en-US" sz="3200" dirty="0"/>
              <a:t>字符数组</a:t>
            </a:r>
            <a:endParaRPr lang="en-US" altLang="zh-CN" sz="3200" dirty="0"/>
          </a:p>
          <a:p>
            <a:endParaRPr lang="en-US" altLang="zh-CN" sz="3200" dirty="0"/>
          </a:p>
          <a:p>
            <a:r>
              <a:rPr lang="zh-CN" altLang="en-US" sz="3200" dirty="0"/>
              <a:t>子串（</a:t>
            </a:r>
            <a:r>
              <a:rPr lang="en-US" altLang="zh-CN" sz="3200" dirty="0"/>
              <a:t>Substring</a:t>
            </a:r>
            <a:r>
              <a:rPr lang="zh-CN" altLang="en-US" sz="3200" dirty="0"/>
              <a:t>，</a:t>
            </a:r>
            <a:r>
              <a:rPr lang="en-US" altLang="zh-CN" sz="3200" dirty="0" err="1"/>
              <a:t>Subpattern</a:t>
            </a:r>
            <a:r>
              <a:rPr lang="zh-CN" altLang="en-US" sz="3200" dirty="0"/>
              <a:t>）</a:t>
            </a:r>
            <a:endParaRPr lang="en-US" altLang="zh-CN" sz="3200" dirty="0"/>
          </a:p>
          <a:p>
            <a:r>
              <a:rPr lang="en-US" altLang="zh-CN" sz="3200" dirty="0"/>
              <a:t>	</a:t>
            </a:r>
            <a:r>
              <a:rPr lang="zh-CN" altLang="en-US" sz="3200" dirty="0"/>
              <a:t>字符串中下标连续的一段字母构成的字符串</a:t>
            </a:r>
            <a:endParaRPr lang="en-US" altLang="zh-CN" sz="3200" dirty="0"/>
          </a:p>
          <a:p>
            <a:endParaRPr lang="en-US" altLang="zh-CN" sz="3200" dirty="0"/>
          </a:p>
          <a:p>
            <a:r>
              <a:rPr lang="zh-CN" altLang="en-US" sz="3200" dirty="0"/>
              <a:t>子序列（</a:t>
            </a:r>
            <a:r>
              <a:rPr lang="en-US" altLang="zh-CN" sz="3200" dirty="0"/>
              <a:t>Subsequence</a:t>
            </a:r>
            <a:r>
              <a:rPr lang="zh-CN" altLang="en-US" sz="3200" dirty="0"/>
              <a:t>）</a:t>
            </a:r>
            <a:endParaRPr lang="en-US" altLang="zh-CN" sz="3200" dirty="0"/>
          </a:p>
          <a:p>
            <a:r>
              <a:rPr lang="en-US" altLang="zh-CN" sz="3200" dirty="0"/>
              <a:t>	</a:t>
            </a:r>
            <a:r>
              <a:rPr lang="zh-CN" altLang="en-US" sz="3200" dirty="0"/>
              <a:t>字符串中按照先后顺序排列的一些位置上的字母构成的字符串</a:t>
            </a:r>
            <a:endParaRPr lang="en-US" altLang="zh-CN"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29</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字符串</a:t>
            </a:r>
            <a:r>
              <a:rPr lang="en-US" altLang="zh-CN" sz="4200" b="1" dirty="0">
                <a:solidFill>
                  <a:srgbClr val="000000"/>
                </a:solidFill>
                <a:latin typeface="微软雅黑" panose="020B0503020204020204" pitchFamily="34" charset="-122"/>
                <a:ea typeface="微软雅黑" panose="020B0503020204020204" pitchFamily="34" charset="-122"/>
              </a:rPr>
              <a:t>Hash</a:t>
            </a: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362109"/>
              </a:xfrm>
              <a:prstGeom prst="rect">
                <a:avLst/>
              </a:prstGeom>
              <a:noFill/>
            </p:spPr>
            <p:txBody>
              <a:bodyPr wrap="square" rtlCol="0">
                <a:spAutoFit/>
              </a:bodyPr>
              <a:lstStyle/>
              <a:p>
                <a:r>
                  <a:rPr lang="en-US" altLang="zh-CN" sz="3200" dirty="0"/>
                  <a:t>	</a:t>
                </a:r>
                <a:r>
                  <a:rPr lang="zh-CN" altLang="en-US" sz="3200" dirty="0"/>
                  <a:t>虽然有很多</a:t>
                </a:r>
                <a:r>
                  <a:rPr lang="en-US" altLang="zh-CN" sz="3200" dirty="0"/>
                  <a:t>Hash</a:t>
                </a:r>
                <a:r>
                  <a:rPr lang="zh-CN" altLang="en-US" sz="3200" dirty="0"/>
                  <a:t>函数可以使用，我们常常使用的是下面这种</a:t>
                </a:r>
                <a:r>
                  <a:rPr lang="en-US" altLang="zh-CN" sz="3200" dirty="0"/>
                  <a:t>Hash</a:t>
                </a:r>
                <a:r>
                  <a:rPr lang="zh-CN" altLang="en-US" sz="3200" dirty="0"/>
                  <a:t>函数。</a:t>
                </a:r>
                <a:endParaRPr lang="en-US" altLang="zh-CN" sz="3200" dirty="0"/>
              </a:p>
              <a:p>
                <a:r>
                  <a:rPr lang="en-US" altLang="zh-CN" sz="3200" dirty="0"/>
                  <a:t>	</a:t>
                </a:r>
                <a:r>
                  <a:rPr lang="zh-CN" altLang="en-US" sz="3200" dirty="0"/>
                  <a:t>假设字符串</a:t>
                </a:r>
                <a14:m>
                  <m:oMath xmlns:m="http://schemas.openxmlformats.org/officeDocument/2006/math">
                    <m:r>
                      <a:rPr lang="en-US" altLang="zh-CN" sz="3200" b="0" i="1" smtClean="0">
                        <a:latin typeface="Cambria Math" panose="02040503050406030204" pitchFamily="18" charset="0"/>
                      </a:rPr>
                      <m:t>𝑆</m:t>
                    </m:r>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𝑠</m:t>
                        </m:r>
                      </m:e>
                      <m:sub>
                        <m:r>
                          <a:rPr lang="en-US" altLang="zh-CN" sz="3200" b="0" i="1" smtClean="0">
                            <a:latin typeface="Cambria Math" panose="02040503050406030204" pitchFamily="18" charset="0"/>
                          </a:rPr>
                          <m:t>0</m:t>
                        </m:r>
                      </m:sub>
                    </m:sSub>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𝑠</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𝑠</m:t>
                        </m:r>
                      </m:e>
                      <m:sub>
                        <m:r>
                          <a:rPr lang="en-US" altLang="zh-CN" sz="3200" b="0" i="1" smtClean="0">
                            <a:latin typeface="Cambria Math" panose="02040503050406030204" pitchFamily="18" charset="0"/>
                          </a:rPr>
                          <m:t>𝑛</m:t>
                        </m:r>
                      </m:sub>
                    </m:sSub>
                  </m:oMath>
                </a14:m>
                <a:endParaRPr lang="en-US" altLang="zh-CN" sz="3200" b="0" dirty="0"/>
              </a:p>
              <a:p>
                <a:r>
                  <a:rPr lang="en-US" altLang="zh-CN" sz="3200" dirty="0"/>
                  <a:t>	</a:t>
                </a:r>
                <a:r>
                  <a:rPr lang="zh-CN" altLang="en-US" sz="3200" dirty="0"/>
                  <a:t>定义</a:t>
                </a:r>
                <a14:m>
                  <m:oMath xmlns:m="http://schemas.openxmlformats.org/officeDocument/2006/math">
                    <m:r>
                      <a:rPr lang="en-US" altLang="zh-CN" sz="3200" b="0" i="1" smtClean="0">
                        <a:latin typeface="Cambria Math" panose="02040503050406030204" pitchFamily="18" charset="0"/>
                      </a:rPr>
                      <m:t>h</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𝑐h</m:t>
                        </m:r>
                      </m:e>
                    </m:d>
                    <m:r>
                      <a:rPr lang="en-US" altLang="zh-CN" sz="3200" b="0" i="1" smtClean="0">
                        <a:latin typeface="Cambria Math" panose="02040503050406030204" pitchFamily="18" charset="0"/>
                      </a:rPr>
                      <m:t>=</m:t>
                    </m:r>
                    <m:d>
                      <m:dPr>
                        <m:begChr m:val="{"/>
                        <m:endChr m:val=""/>
                        <m:ctrlPr>
                          <a:rPr lang="en-US" altLang="zh-CN" sz="3200" b="0" i="1" smtClean="0">
                            <a:latin typeface="Cambria Math" panose="02040503050406030204" pitchFamily="18" charset="0"/>
                          </a:rPr>
                        </m:ctrlPr>
                      </m:dPr>
                      <m:e>
                        <m:eqArr>
                          <m:eqArrPr>
                            <m:ctrlPr>
                              <a:rPr lang="en-US" altLang="zh-CN" sz="3200" b="0" i="1" smtClean="0">
                                <a:latin typeface="Cambria Math" panose="02040503050406030204" pitchFamily="18" charset="0"/>
                              </a:rPr>
                            </m:ctrlPr>
                          </m:eqArrPr>
                          <m:e>
                            <m:r>
                              <a:rPr lang="en-US" altLang="zh-CN" sz="3200" b="0" i="1" smtClean="0">
                                <a:latin typeface="Cambria Math" panose="02040503050406030204" pitchFamily="18" charset="0"/>
                              </a:rPr>
                              <m:t>1    (</m:t>
                            </m:r>
                            <m:r>
                              <a:rPr lang="en-US" altLang="zh-CN" sz="3200" b="0" i="1" smtClean="0">
                                <a:latin typeface="Cambria Math" panose="02040503050406030204" pitchFamily="18" charset="0"/>
                              </a:rPr>
                              <m:t>𝑐h</m:t>
                            </m:r>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m:t>
                                </m:r>
                              </m:e>
                              <m:sup>
                                <m:r>
                                  <a:rPr lang="en-US" altLang="zh-CN" sz="3200" b="0" i="1" smtClean="0">
                                    <a:latin typeface="Cambria Math" panose="02040503050406030204" pitchFamily="18" charset="0"/>
                                  </a:rPr>
                                  <m:t>′</m:t>
                                </m:r>
                              </m:sup>
                            </m:sSup>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𝑎</m:t>
                                </m:r>
                              </m:e>
                              <m:sup>
                                <m:r>
                                  <a:rPr lang="en-US" altLang="zh-CN" sz="3200" b="0" i="1" smtClean="0">
                                    <a:latin typeface="Cambria Math" panose="02040503050406030204" pitchFamily="18" charset="0"/>
                                  </a:rPr>
                                  <m:t>′</m:t>
                                </m:r>
                              </m:sup>
                            </m:sSup>
                            <m:r>
                              <a:rPr lang="en-US" altLang="zh-CN" sz="3200" b="0" i="1" smtClean="0">
                                <a:latin typeface="Cambria Math" panose="02040503050406030204" pitchFamily="18" charset="0"/>
                              </a:rPr>
                              <m:t>)</m:t>
                            </m:r>
                          </m:e>
                          <m:e>
                            <m:r>
                              <a:rPr lang="en-US" altLang="zh-CN" sz="3200" b="0" i="1" smtClean="0">
                                <a:latin typeface="Cambria Math" panose="02040503050406030204" pitchFamily="18" charset="0"/>
                              </a:rPr>
                              <m:t>2    (</m:t>
                            </m:r>
                            <m:r>
                              <a:rPr lang="en-US" altLang="zh-CN" sz="3200" b="0" i="1" smtClean="0">
                                <a:latin typeface="Cambria Math" panose="02040503050406030204" pitchFamily="18" charset="0"/>
                              </a:rPr>
                              <m:t>𝑐h</m:t>
                            </m:r>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m:t>
                                </m:r>
                              </m:e>
                              <m:sup>
                                <m:r>
                                  <a:rPr lang="en-US" altLang="zh-CN" sz="3200" b="0" i="1" smtClean="0">
                                    <a:latin typeface="Cambria Math" panose="02040503050406030204" pitchFamily="18" charset="0"/>
                                  </a:rPr>
                                  <m:t>′</m:t>
                                </m:r>
                              </m:sup>
                            </m:sSup>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𝑏</m:t>
                                </m:r>
                              </m:e>
                              <m:sup>
                                <m:r>
                                  <a:rPr lang="en-US" altLang="zh-CN" sz="3200" b="0" i="1" smtClean="0">
                                    <a:latin typeface="Cambria Math" panose="02040503050406030204" pitchFamily="18" charset="0"/>
                                  </a:rPr>
                                  <m:t>′</m:t>
                                </m:r>
                              </m:sup>
                            </m:sSup>
                            <m:r>
                              <a:rPr lang="en-US" altLang="zh-CN" sz="3200" b="0" i="1" smtClean="0">
                                <a:latin typeface="Cambria Math" panose="02040503050406030204" pitchFamily="18" charset="0"/>
                              </a:rPr>
                              <m:t>)</m:t>
                            </m:r>
                          </m:e>
                          <m:e>
                            <m:r>
                              <a:rPr lang="en-US" altLang="zh-CN" sz="3200" b="0" i="1" smtClean="0">
                                <a:latin typeface="Cambria Math" panose="02040503050406030204" pitchFamily="18" charset="0"/>
                              </a:rPr>
                              <m:t>…</m:t>
                            </m:r>
                          </m:e>
                          <m:e>
                            <m:r>
                              <a:rPr lang="en-US" altLang="zh-CN" sz="3200" b="0" i="1" smtClean="0">
                                <a:latin typeface="Cambria Math" panose="02040503050406030204" pitchFamily="18" charset="0"/>
                              </a:rPr>
                              <m:t>26    (</m:t>
                            </m:r>
                            <m:r>
                              <a:rPr lang="en-US" altLang="zh-CN" sz="3200" b="0" i="1" smtClean="0">
                                <a:latin typeface="Cambria Math" panose="02040503050406030204" pitchFamily="18" charset="0"/>
                              </a:rPr>
                              <m:t>𝑐h</m:t>
                            </m:r>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m:t>
                                </m:r>
                              </m:e>
                              <m:sup>
                                <m:r>
                                  <a:rPr lang="en-US" altLang="zh-CN" sz="3200" b="0" i="1" smtClean="0">
                                    <a:latin typeface="Cambria Math" panose="02040503050406030204" pitchFamily="18" charset="0"/>
                                  </a:rPr>
                                  <m:t>′</m:t>
                                </m:r>
                              </m:sup>
                            </m:sSup>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𝑧</m:t>
                                </m:r>
                              </m:e>
                              <m:sup>
                                <m:r>
                                  <a:rPr lang="en-US" altLang="zh-CN" sz="3200" b="0" i="1" smtClean="0">
                                    <a:latin typeface="Cambria Math" panose="02040503050406030204" pitchFamily="18" charset="0"/>
                                  </a:rPr>
                                  <m:t>′</m:t>
                                </m:r>
                              </m:sup>
                            </m:sSup>
                            <m:r>
                              <a:rPr lang="en-US" altLang="zh-CN" sz="3200" b="0" i="1" smtClean="0">
                                <a:latin typeface="Cambria Math" panose="02040503050406030204" pitchFamily="18" charset="0"/>
                              </a:rPr>
                              <m:t>)</m:t>
                            </m:r>
                          </m:e>
                        </m:eqArr>
                      </m:e>
                    </m:d>
                  </m:oMath>
                </a14:m>
                <a:endParaRPr lang="en-US" altLang="zh-CN" sz="3200" b="0" dirty="0"/>
              </a:p>
              <a:p>
                <a:r>
                  <a:rPr lang="en-US" altLang="zh-CN" sz="3200" dirty="0"/>
                  <a:t>	</a:t>
                </a:r>
                <a14:m>
                  <m:oMath xmlns:m="http://schemas.openxmlformats.org/officeDocument/2006/math">
                    <m:r>
                      <a:rPr lang="en-US" altLang="zh-CN" sz="3200" b="0" i="1" smtClean="0">
                        <a:latin typeface="Cambria Math" panose="02040503050406030204" pitchFamily="18" charset="0"/>
                      </a:rPr>
                      <m:t>𝐻</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e>
                    </m:d>
                    <m:r>
                      <a:rPr lang="en-US" altLang="zh-CN" sz="3200" b="0" i="1" smtClean="0">
                        <a:latin typeface="Cambria Math" panose="02040503050406030204" pitchFamily="18" charset="0"/>
                      </a:rPr>
                      <m:t>=</m:t>
                    </m:r>
                    <m:sSubSup>
                      <m:sSubSupPr>
                        <m:ctrlPr>
                          <a:rPr lang="en-US" altLang="zh-CN" sz="3200" b="0" i="1" smtClean="0">
                            <a:latin typeface="Cambria Math" panose="02040503050406030204" pitchFamily="18" charset="0"/>
                          </a:rPr>
                        </m:ctrlPr>
                      </m:sSubSupPr>
                      <m:e>
                        <m:r>
                          <m:rPr>
                            <m:sty m:val="p"/>
                          </m:rPr>
                          <a:rPr lang="en-US" altLang="zh-CN" sz="3200" b="0" i="0" smtClean="0">
                            <a:latin typeface="Cambria Math" panose="02040503050406030204" pitchFamily="18" charset="0"/>
                          </a:rPr>
                          <m:t>Σ</m:t>
                        </m:r>
                      </m:e>
                      <m:sub>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=0</m:t>
                        </m:r>
                      </m:sub>
                      <m:sup>
                        <m:r>
                          <a:rPr lang="en-US" altLang="zh-CN" sz="3200" b="0" i="1" smtClean="0">
                            <a:latin typeface="Cambria Math" panose="02040503050406030204" pitchFamily="18" charset="0"/>
                          </a:rPr>
                          <m:t>𝑖</m:t>
                        </m:r>
                      </m:sup>
                    </m:sSubSup>
                    <m:r>
                      <a:rPr lang="en-US" altLang="zh-CN" sz="3200" b="0" i="1" smtClean="0">
                        <a:latin typeface="Cambria Math" panose="02040503050406030204" pitchFamily="18" charset="0"/>
                      </a:rPr>
                      <m:t>h</m:t>
                    </m:r>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𝑠</m:t>
                        </m:r>
                      </m:e>
                      <m:sub>
                        <m:r>
                          <a:rPr lang="en-US" altLang="zh-CN" sz="3200" b="0" i="1" smtClean="0">
                            <a:latin typeface="Cambria Math" panose="02040503050406030204" pitchFamily="18" charset="0"/>
                          </a:rPr>
                          <m:t>𝑗</m:t>
                        </m:r>
                      </m:sub>
                    </m:sSub>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𝑥</m:t>
                        </m:r>
                      </m:e>
                      <m:sup>
                        <m:r>
                          <a:rPr lang="en-US" altLang="zh-CN" sz="3200" b="0" i="1" smtClean="0">
                            <a:latin typeface="Cambria Math" panose="02040503050406030204" pitchFamily="18" charset="0"/>
                          </a:rPr>
                          <m:t>𝑛</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sup>
                    </m:sSup>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𝑚𝑜𝑑</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𝑃</m:t>
                    </m:r>
                  </m:oMath>
                </a14:m>
                <a:endParaRPr lang="en-US" altLang="zh-CN" sz="3200" b="0" dirty="0"/>
              </a:p>
              <a:p>
                <a:r>
                  <a:rPr lang="en-US" altLang="zh-CN" sz="3200" dirty="0"/>
                  <a:t>	</a:t>
                </a:r>
                <a:r>
                  <a:rPr lang="zh-CN" altLang="en-US" sz="3200" dirty="0"/>
                  <a:t>其中</a:t>
                </a:r>
                <a14:m>
                  <m:oMath xmlns:m="http://schemas.openxmlformats.org/officeDocument/2006/math">
                    <m:r>
                      <a:rPr lang="en-US" altLang="zh-CN" sz="3200" i="1" dirty="0" smtClean="0">
                        <a:latin typeface="Cambria Math" panose="02040503050406030204" pitchFamily="18" charset="0"/>
                      </a:rPr>
                      <m:t>𝑥</m:t>
                    </m:r>
                  </m:oMath>
                </a14:m>
                <a:r>
                  <a:rPr lang="zh-CN" altLang="en-US" sz="3200" dirty="0"/>
                  <a:t>为我们选定的一个基数，</a:t>
                </a:r>
                <a14:m>
                  <m:oMath xmlns:m="http://schemas.openxmlformats.org/officeDocument/2006/math">
                    <m:r>
                      <a:rPr lang="en-US" altLang="zh-CN" sz="3200" i="1" dirty="0" smtClean="0">
                        <a:latin typeface="Cambria Math" panose="02040503050406030204" pitchFamily="18" charset="0"/>
                      </a:rPr>
                      <m:t>𝑃</m:t>
                    </m:r>
                  </m:oMath>
                </a14:m>
                <a:r>
                  <a:rPr lang="zh-CN" altLang="en-US" sz="3200" dirty="0"/>
                  <a:t>为一个大质数。</a:t>
                </a:r>
                <a:endParaRPr lang="en-US" altLang="zh-CN" sz="3200" b="0" dirty="0"/>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5362109"/>
              </a:xfrm>
              <a:prstGeom prst="rect">
                <a:avLst/>
              </a:prstGeom>
              <a:blipFill>
                <a:blip r:embed="rId6"/>
                <a:stretch>
                  <a:fillRect l="-1874" t="-1820" r="-1649" b="-26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3495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30</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字符串</a:t>
            </a:r>
            <a:r>
              <a:rPr lang="en-US" altLang="zh-CN" sz="4200" b="1" dirty="0">
                <a:solidFill>
                  <a:srgbClr val="000000"/>
                </a:solidFill>
                <a:latin typeface="微软雅黑" panose="020B0503020204020204" pitchFamily="34" charset="-122"/>
                <a:ea typeface="微软雅黑" panose="020B0503020204020204" pitchFamily="34" charset="-122"/>
              </a:rPr>
              <a:t>Hash</a:t>
            </a: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518049"/>
              </a:xfrm>
              <a:prstGeom prst="rect">
                <a:avLst/>
              </a:prstGeom>
              <a:noFill/>
            </p:spPr>
            <p:txBody>
              <a:bodyPr wrap="square" rtlCol="0">
                <a:spAutoFit/>
              </a:bodyPr>
              <a:lstStyle/>
              <a:p>
                <a:r>
                  <a:rPr lang="en-US" altLang="zh-CN" sz="3200" dirty="0"/>
                  <a:t>	</a:t>
                </a:r>
                <a:r>
                  <a:rPr lang="zh-CN" altLang="en-US" sz="3200" dirty="0"/>
                  <a:t>上面的</a:t>
                </a:r>
                <a:r>
                  <a:rPr lang="en-US" altLang="zh-CN" sz="3200" dirty="0"/>
                  <a:t>Hash</a:t>
                </a:r>
                <a:r>
                  <a:rPr lang="zh-CN" altLang="en-US" sz="3200" dirty="0"/>
                  <a:t>函数我们可以简单的看作是将一个字符串映射为一个以字符串的每一个字母对应序数为系数的多项式在模意义下的一个取值。</a:t>
                </a:r>
                <a:endParaRPr lang="en-US" altLang="zh-CN" sz="3200" dirty="0"/>
              </a:p>
              <a:p>
                <a:r>
                  <a:rPr lang="en-US" altLang="zh-CN" sz="3200" b="1" dirty="0"/>
                  <a:t>	</a:t>
                </a:r>
                <a:r>
                  <a:rPr lang="zh-CN" altLang="en-US" sz="3200" dirty="0"/>
                  <a:t>将</a:t>
                </a:r>
                <a14:m>
                  <m:oMath xmlns:m="http://schemas.openxmlformats.org/officeDocument/2006/math">
                    <m:r>
                      <a:rPr lang="en-US" altLang="zh-CN" sz="3200" i="1" dirty="0" smtClean="0">
                        <a:latin typeface="Cambria Math" panose="02040503050406030204" pitchFamily="18" charset="0"/>
                      </a:rPr>
                      <m:t>𝑃</m:t>
                    </m:r>
                  </m:oMath>
                </a14:m>
                <a:r>
                  <a:rPr lang="zh-CN" altLang="en-US" sz="3200" dirty="0"/>
                  <a:t>选取为一个大质数是减少冲突的一种常见方式。这种</a:t>
                </a:r>
                <a:r>
                  <a:rPr lang="en-US" altLang="zh-CN" sz="3200" dirty="0"/>
                  <a:t>Hash</a:t>
                </a:r>
                <a:r>
                  <a:rPr lang="zh-CN" altLang="en-US" sz="3200" dirty="0"/>
                  <a:t>的方式可以使我们在算出所有的</a:t>
                </a:r>
                <a14:m>
                  <m:oMath xmlns:m="http://schemas.openxmlformats.org/officeDocument/2006/math">
                    <m:r>
                      <a:rPr lang="en-US" altLang="zh-CN" sz="3200" i="1" dirty="0" smtClean="0">
                        <a:latin typeface="Cambria Math" panose="02040503050406030204" pitchFamily="18" charset="0"/>
                      </a:rPr>
                      <m:t>𝑛</m:t>
                    </m:r>
                  </m:oMath>
                </a14:m>
                <a:r>
                  <a:rPr lang="zh-CN" altLang="en-US" sz="3200" dirty="0"/>
                  <a:t>个</a:t>
                </a:r>
                <a14:m>
                  <m:oMath xmlns:m="http://schemas.openxmlformats.org/officeDocument/2006/math">
                    <m:r>
                      <a:rPr lang="en-US" altLang="zh-CN" sz="3200" b="0" i="1" smtClean="0">
                        <a:latin typeface="Cambria Math" panose="02040503050406030204" pitchFamily="18" charset="0"/>
                      </a:rPr>
                      <m:t>𝐻</m:t>
                    </m:r>
                    <m:r>
                      <a:rPr lang="en-US" altLang="zh-CN" sz="3200" b="0" i="1" smtClean="0">
                        <a:latin typeface="Cambria Math" panose="02040503050406030204" pitchFamily="18" charset="0"/>
                      </a:rPr>
                      <m:t>(</m:t>
                    </m:r>
                    <m:r>
                      <m:rPr>
                        <m:sty m:val="p"/>
                      </m:rPr>
                      <a:rPr lang="en-US" altLang="zh-CN" sz="3200" i="1">
                        <a:latin typeface="Cambria Math" panose="02040503050406030204" pitchFamily="18" charset="0"/>
                      </a:rPr>
                      <m:t>i</m:t>
                    </m:r>
                    <m:r>
                      <a:rPr lang="en-US" altLang="zh-CN" sz="3200" b="0" i="1" smtClean="0">
                        <a:latin typeface="Cambria Math" panose="02040503050406030204" pitchFamily="18" charset="0"/>
                      </a:rPr>
                      <m:t>)</m:t>
                    </m:r>
                  </m:oMath>
                </a14:m>
                <a:r>
                  <a:rPr lang="zh-CN" altLang="en-US" sz="3200" dirty="0"/>
                  <a:t>后快速的计算出字符串的任意子串的</a:t>
                </a:r>
                <a:r>
                  <a:rPr lang="en-US" altLang="zh-CN" sz="3200" dirty="0"/>
                  <a:t>Hash</a:t>
                </a:r>
                <a:r>
                  <a:rPr lang="zh-CN" altLang="en-US" sz="3200" dirty="0"/>
                  <a:t>值。</a:t>
                </a:r>
                <a:endParaRPr lang="en-US" altLang="zh-CN" sz="3200" dirty="0"/>
              </a:p>
              <a:p>
                <a:r>
                  <a:rPr lang="en-US" altLang="zh-CN" sz="3200" dirty="0"/>
                  <a:t>	</a:t>
                </a:r>
                <a14:m>
                  <m:oMath xmlns:m="http://schemas.openxmlformats.org/officeDocument/2006/math">
                    <m:r>
                      <a:rPr lang="en-US" altLang="zh-CN" sz="3200" b="0" i="1" smtClean="0">
                        <a:latin typeface="Cambria Math" panose="02040503050406030204" pitchFamily="18" charset="0"/>
                      </a:rPr>
                      <m:t>𝐻</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𝑙</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𝑟</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𝐻</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𝑟</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𝐻</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𝑙</m:t>
                        </m:r>
                        <m:r>
                          <a:rPr lang="en-US" altLang="zh-CN" sz="3200" b="0" i="1" smtClean="0">
                            <a:latin typeface="Cambria Math" panose="02040503050406030204" pitchFamily="18" charset="0"/>
                          </a:rPr>
                          <m:t>−1</m:t>
                        </m:r>
                      </m:e>
                    </m:d>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𝑥</m:t>
                        </m:r>
                      </m:e>
                      <m:sup>
                        <m:r>
                          <a:rPr lang="en-US" altLang="zh-CN" sz="3200" b="0" i="1" smtClean="0">
                            <a:latin typeface="Cambria Math" panose="02040503050406030204" pitchFamily="18" charset="0"/>
                          </a:rPr>
                          <m:t>𝑟</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𝑙</m:t>
                        </m:r>
                        <m:r>
                          <a:rPr lang="en-US" altLang="zh-CN" sz="3200" b="0" i="1" smtClean="0">
                            <a:latin typeface="Cambria Math" panose="02040503050406030204" pitchFamily="18" charset="0"/>
                          </a:rPr>
                          <m:t>+1</m:t>
                        </m:r>
                      </m:sup>
                    </m:sSup>
                  </m:oMath>
                </a14:m>
                <a:endParaRPr lang="en-US" altLang="zh-CN" sz="3200" dirty="0"/>
              </a:p>
              <a:p>
                <a:r>
                  <a:rPr lang="en-US" altLang="zh-CN" sz="3200" dirty="0"/>
                  <a:t>	</a:t>
                </a:r>
                <a:r>
                  <a:rPr lang="zh-CN" altLang="en-US" sz="3200" dirty="0"/>
                  <a:t>其中</a:t>
                </a:r>
                <a14:m>
                  <m:oMath xmlns:m="http://schemas.openxmlformats.org/officeDocument/2006/math">
                    <m:r>
                      <a:rPr lang="en-US" altLang="zh-CN" sz="3200" i="1" dirty="0" smtClean="0">
                        <a:latin typeface="Cambria Math" panose="02040503050406030204" pitchFamily="18" charset="0"/>
                      </a:rPr>
                      <m:t>𝐻</m:t>
                    </m:r>
                    <m:r>
                      <a:rPr lang="en-US" altLang="zh-CN" sz="3200" i="1" dirty="0" smtClean="0">
                        <a:latin typeface="Cambria Math" panose="02040503050406030204" pitchFamily="18" charset="0"/>
                      </a:rPr>
                      <m:t>(</m:t>
                    </m:r>
                    <m:r>
                      <a:rPr lang="en-US" altLang="zh-CN" sz="3200" i="1" dirty="0" err="1" smtClean="0">
                        <a:latin typeface="Cambria Math" panose="02040503050406030204" pitchFamily="18" charset="0"/>
                      </a:rPr>
                      <m:t>𝑙</m:t>
                    </m:r>
                    <m:r>
                      <a:rPr lang="en-US" altLang="zh-CN" sz="3200" i="1" dirty="0" err="1" smtClean="0">
                        <a:latin typeface="Cambria Math" panose="02040503050406030204" pitchFamily="18" charset="0"/>
                      </a:rPr>
                      <m:t>,</m:t>
                    </m:r>
                    <m:r>
                      <a:rPr lang="en-US" altLang="zh-CN" sz="3200" i="1" dirty="0" err="1" smtClean="0">
                        <a:latin typeface="Cambria Math" panose="02040503050406030204" pitchFamily="18" charset="0"/>
                      </a:rPr>
                      <m:t>𝑟</m:t>
                    </m:r>
                    <m:r>
                      <a:rPr lang="en-US" altLang="zh-CN" sz="3200" i="1" dirty="0" smtClean="0">
                        <a:latin typeface="Cambria Math" panose="02040503050406030204" pitchFamily="18" charset="0"/>
                      </a:rPr>
                      <m:t>)</m:t>
                    </m:r>
                  </m:oMath>
                </a14:m>
                <a:r>
                  <a:rPr lang="zh-CN" altLang="en-US" sz="3200" dirty="0"/>
                  <a:t>为下标从</a:t>
                </a:r>
                <a14:m>
                  <m:oMath xmlns:m="http://schemas.openxmlformats.org/officeDocument/2006/math">
                    <m:r>
                      <a:rPr lang="en-US" altLang="zh-CN" sz="3200" i="1" dirty="0" smtClean="0">
                        <a:latin typeface="Cambria Math" panose="02040503050406030204" pitchFamily="18" charset="0"/>
                      </a:rPr>
                      <m:t>𝑙</m:t>
                    </m:r>
                  </m:oMath>
                </a14:m>
                <a:r>
                  <a:rPr lang="zh-CN" altLang="en-US" sz="3200" dirty="0"/>
                  <a:t>到</a:t>
                </a:r>
                <a14:m>
                  <m:oMath xmlns:m="http://schemas.openxmlformats.org/officeDocument/2006/math">
                    <m:r>
                      <a:rPr lang="en-US" altLang="zh-CN" sz="3200" i="1" dirty="0" smtClean="0">
                        <a:latin typeface="Cambria Math" panose="02040503050406030204" pitchFamily="18" charset="0"/>
                      </a:rPr>
                      <m:t>𝑟</m:t>
                    </m:r>
                  </m:oMath>
                </a14:m>
                <a:r>
                  <a:rPr lang="zh-CN" altLang="en-US" sz="3200" dirty="0"/>
                  <a:t>的子串的</a:t>
                </a:r>
                <a:r>
                  <a:rPr lang="en-US" altLang="zh-CN" sz="3200" dirty="0"/>
                  <a:t>Hash</a:t>
                </a:r>
                <a:r>
                  <a:rPr lang="zh-CN" altLang="en-US" sz="3200" dirty="0"/>
                  <a:t>值，我们令</a:t>
                </a:r>
                <a14:m>
                  <m:oMath xmlns:m="http://schemas.openxmlformats.org/officeDocument/2006/math">
                    <m:r>
                      <a:rPr lang="en-US" altLang="zh-CN" sz="3200" b="0" i="1" smtClean="0">
                        <a:latin typeface="Cambria Math" panose="02040503050406030204" pitchFamily="18" charset="0"/>
                      </a:rPr>
                      <m:t>𝐻</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−1</m:t>
                        </m:r>
                      </m:e>
                    </m:d>
                    <m:r>
                      <a:rPr lang="en-US" altLang="zh-CN" sz="3200" b="0" i="1" smtClean="0">
                        <a:latin typeface="Cambria Math" panose="02040503050406030204" pitchFamily="18" charset="0"/>
                      </a:rPr>
                      <m:t>=0</m:t>
                    </m:r>
                  </m:oMath>
                </a14:m>
                <a:r>
                  <a:rPr lang="zh-CN" altLang="en-US" sz="3200" dirty="0"/>
                  <a:t>。</a:t>
                </a:r>
                <a:endParaRPr lang="en-US" altLang="zh-CN" sz="3200" dirty="0"/>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5518049"/>
              </a:xfrm>
              <a:prstGeom prst="rect">
                <a:avLst/>
              </a:prstGeom>
              <a:blipFill>
                <a:blip r:embed="rId6"/>
                <a:stretch>
                  <a:fillRect l="-1874" t="-1768" r="-1574" b="-23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0878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31</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字符串</a:t>
            </a:r>
            <a:r>
              <a:rPr lang="en-US" altLang="zh-CN" sz="4200" b="1" dirty="0">
                <a:solidFill>
                  <a:srgbClr val="000000"/>
                </a:solidFill>
                <a:latin typeface="微软雅黑" panose="020B0503020204020204" pitchFamily="34" charset="-122"/>
                <a:ea typeface="微软雅黑" panose="020B0503020204020204" pitchFamily="34" charset="-122"/>
              </a:rPr>
              <a:t>Hash</a:t>
            </a:r>
            <a:r>
              <a:rPr lang="zh-CN" altLang="en-US" sz="4200" b="1" dirty="0">
                <a:solidFill>
                  <a:srgbClr val="000000"/>
                </a:solidFill>
                <a:latin typeface="微软雅黑" panose="020B0503020204020204" pitchFamily="34" charset="-122"/>
                <a:ea typeface="微软雅黑" panose="020B0503020204020204" pitchFamily="34" charset="-122"/>
              </a:rPr>
              <a:t>时间复杂度分析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4462760"/>
              </a:xfrm>
              <a:prstGeom prst="rect">
                <a:avLst/>
              </a:prstGeom>
              <a:noFill/>
            </p:spPr>
            <p:txBody>
              <a:bodyPr wrap="square" rtlCol="0">
                <a:spAutoFit/>
              </a:bodyPr>
              <a:lstStyle/>
              <a:p>
                <a:r>
                  <a:rPr lang="en-US" altLang="zh-CN" sz="3200" dirty="0"/>
                  <a:t>	</a:t>
                </a:r>
                <a:r>
                  <a:rPr lang="zh-CN" altLang="en-US" sz="3200" dirty="0"/>
                  <a:t>前面我们得到了一种快速获得字符串的任意一个子串的</a:t>
                </a:r>
                <a:r>
                  <a:rPr lang="en-US" altLang="zh-CN" sz="3200" dirty="0"/>
                  <a:t>Hash</a:t>
                </a:r>
                <a:r>
                  <a:rPr lang="zh-CN" altLang="en-US" sz="3200" dirty="0"/>
                  <a:t>值的方式。于是我们可以先预处理出每一个字符串的所有前缀的</a:t>
                </a:r>
                <a:r>
                  <a:rPr lang="en-US" altLang="zh-CN" sz="3200" dirty="0"/>
                  <a:t>Hash</a:t>
                </a:r>
                <a:r>
                  <a:rPr lang="zh-CN" altLang="en-US" sz="3200" dirty="0"/>
                  <a:t>值，然后每一次询问我们就可以在</a:t>
                </a:r>
                <a14:m>
                  <m:oMath xmlns:m="http://schemas.openxmlformats.org/officeDocument/2006/math">
                    <m:r>
                      <a:rPr lang="en-US" altLang="zh-CN" sz="3200" b="0" i="1" smtClean="0">
                        <a:latin typeface="Cambria Math" panose="02040503050406030204" pitchFamily="18" charset="0"/>
                      </a:rPr>
                      <m:t>𝑂</m:t>
                    </m:r>
                    <m:r>
                      <a:rPr lang="en-US" altLang="zh-CN" sz="3200" b="0" i="1" smtClean="0">
                        <a:latin typeface="Cambria Math" panose="02040503050406030204" pitchFamily="18" charset="0"/>
                      </a:rPr>
                      <m:t>(1)</m:t>
                    </m:r>
                    <m:r>
                      <a:rPr lang="zh-CN" altLang="en-US" sz="3200" i="1">
                        <a:latin typeface="Cambria Math" panose="02040503050406030204" pitchFamily="18" charset="0"/>
                      </a:rPr>
                      <m:t>的</m:t>
                    </m:r>
                  </m:oMath>
                </a14:m>
                <a:r>
                  <a:rPr lang="zh-CN" altLang="en-US" sz="3200" dirty="0"/>
                  <a:t>时间内通过比较两个子串的</a:t>
                </a:r>
                <a:r>
                  <a:rPr lang="en-US" altLang="zh-CN" sz="3200" dirty="0"/>
                  <a:t>Hash</a:t>
                </a:r>
                <a:r>
                  <a:rPr lang="zh-CN" altLang="en-US" sz="3200" dirty="0"/>
                  <a:t>是否相同来判断两个子串是否相同。</a:t>
                </a:r>
                <a:endParaRPr lang="en-US" altLang="zh-CN" sz="3200" dirty="0"/>
              </a:p>
              <a:p>
                <a:r>
                  <a:rPr lang="en-US" altLang="zh-CN" sz="3200" dirty="0"/>
                  <a:t>	</a:t>
                </a:r>
                <a:r>
                  <a:rPr lang="zh-CN" altLang="en-US" sz="3200" dirty="0"/>
                  <a:t>总的复杂度为</a:t>
                </a:r>
                <a14:m>
                  <m:oMath xmlns:m="http://schemas.openxmlformats.org/officeDocument/2006/math">
                    <m:r>
                      <a:rPr lang="en-US" altLang="zh-CN" sz="3200" b="0" i="1" smtClean="0">
                        <a:latin typeface="Cambria Math" panose="02040503050406030204" pitchFamily="18" charset="0"/>
                      </a:rPr>
                      <m:t>𝑂</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𝑄</m:t>
                        </m:r>
                      </m:e>
                    </m:d>
                  </m:oMath>
                </a14:m>
                <a:r>
                  <a:rPr lang="zh-CN" altLang="en-US" sz="3200" dirty="0"/>
                  <a:t>，</a:t>
                </a:r>
                <a14:m>
                  <m:oMath xmlns:m="http://schemas.openxmlformats.org/officeDocument/2006/math">
                    <m:r>
                      <a:rPr lang="en-US" altLang="zh-CN" sz="3200" i="1" dirty="0" smtClean="0">
                        <a:latin typeface="Cambria Math" panose="02040503050406030204" pitchFamily="18" charset="0"/>
                      </a:rPr>
                      <m:t>𝑄</m:t>
                    </m:r>
                  </m:oMath>
                </a14:m>
                <a:r>
                  <a:rPr lang="zh-CN" altLang="en-US" sz="3200" dirty="0"/>
                  <a:t>为询问次数。</a:t>
                </a:r>
                <a:endParaRPr lang="en-US" altLang="zh-CN" sz="3200" dirty="0"/>
              </a:p>
              <a:p>
                <a:r>
                  <a:rPr lang="en-US" altLang="zh-CN" sz="3200" dirty="0"/>
                  <a:t>	</a:t>
                </a:r>
                <a:r>
                  <a:rPr lang="zh-CN" altLang="en-US" sz="6000" b="1" dirty="0">
                    <a:solidFill>
                      <a:srgbClr val="FF0000"/>
                    </a:solidFill>
                  </a:rPr>
                  <a:t>快的嘛，就不谈了</a:t>
                </a:r>
                <a:r>
                  <a:rPr lang="en-US" altLang="zh-CN" sz="6000" b="1" dirty="0">
                    <a:solidFill>
                      <a:srgbClr val="FF0000"/>
                    </a:solidFill>
                  </a:rPr>
                  <a:t>~</a:t>
                </a:r>
                <a:r>
                  <a:rPr lang="zh-CN" altLang="en-US" sz="4800" b="1" dirty="0">
                    <a:solidFill>
                      <a:srgbClr val="FF0000"/>
                    </a:solidFill>
                  </a:rPr>
                  <a:t> </a:t>
                </a:r>
                <a:endParaRPr lang="en-US" altLang="zh-CN" sz="3200" b="1" dirty="0">
                  <a:solidFill>
                    <a:srgbClr val="FF0000"/>
                  </a:solidFill>
                </a:endParaRPr>
              </a:p>
            </p:txBody>
          </p:sp>
        </mc:Choice>
        <mc:Fallback xmlns="">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4462760"/>
              </a:xfrm>
              <a:prstGeom prst="rect">
                <a:avLst/>
              </a:prstGeom>
              <a:blipFill>
                <a:blip r:embed="rId6"/>
                <a:stretch>
                  <a:fillRect l="-1874" t="-2186" r="-1049" b="-84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000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47451"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32</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核心代码</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9269B90-B569-45F5-910E-51444F313E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6800" y="1233573"/>
            <a:ext cx="7048554" cy="4414752"/>
          </a:xfrm>
          <a:prstGeom prst="rect">
            <a:avLst/>
          </a:prstGeom>
        </p:spPr>
      </p:pic>
    </p:spTree>
    <p:extLst>
      <p:ext uri="{BB962C8B-B14F-4D97-AF65-F5344CB8AC3E}">
        <p14:creationId xmlns:p14="http://schemas.microsoft.com/office/powerpoint/2010/main" val="2992447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reeform 3">
            <a:extLst>
              <a:ext uri="{FF2B5EF4-FFF2-40B4-BE49-F238E27FC236}">
                <a16:creationId xmlns:a16="http://schemas.microsoft.com/office/drawing/2014/main" id="{7E504CB3-5CA9-45F3-8962-91B24475744D}"/>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8195" name="Freeform 3">
            <a:extLst>
              <a:ext uri="{FF2B5EF4-FFF2-40B4-BE49-F238E27FC236}">
                <a16:creationId xmlns:a16="http://schemas.microsoft.com/office/drawing/2014/main" id="{94C91721-5F91-4185-9CA3-79FD3AC70940}"/>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8196" name="Freeform 3">
            <a:extLst>
              <a:ext uri="{FF2B5EF4-FFF2-40B4-BE49-F238E27FC236}">
                <a16:creationId xmlns:a16="http://schemas.microsoft.com/office/drawing/2014/main" id="{688876DF-5816-4BC1-B0D0-795099B11A8C}"/>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8197" name="Freeform 3">
            <a:extLst>
              <a:ext uri="{FF2B5EF4-FFF2-40B4-BE49-F238E27FC236}">
                <a16:creationId xmlns:a16="http://schemas.microsoft.com/office/drawing/2014/main" id="{031044DE-D124-41E7-B79B-61BA5B1ADB2B}"/>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8198" name="Freeform 3">
            <a:extLst>
              <a:ext uri="{FF2B5EF4-FFF2-40B4-BE49-F238E27FC236}">
                <a16:creationId xmlns:a16="http://schemas.microsoft.com/office/drawing/2014/main" id="{6B8CAA9B-B2AB-48CB-9FCA-960E3113865E}"/>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8199" name="Freeform 3">
            <a:extLst>
              <a:ext uri="{FF2B5EF4-FFF2-40B4-BE49-F238E27FC236}">
                <a16:creationId xmlns:a16="http://schemas.microsoft.com/office/drawing/2014/main" id="{0C351FE3-CA25-4BA4-BDD6-3C6A939BAE80}"/>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8200" name="Freeform 3">
            <a:extLst>
              <a:ext uri="{FF2B5EF4-FFF2-40B4-BE49-F238E27FC236}">
                <a16:creationId xmlns:a16="http://schemas.microsoft.com/office/drawing/2014/main" id="{875B5D1B-B516-4DD1-AD5C-352765BF866B}"/>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8201" name="Freeform 3">
            <a:extLst>
              <a:ext uri="{FF2B5EF4-FFF2-40B4-BE49-F238E27FC236}">
                <a16:creationId xmlns:a16="http://schemas.microsoft.com/office/drawing/2014/main" id="{FF6B0D0B-A6A9-402B-9084-E271368828CF}"/>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8202" name="Freeform 3">
            <a:extLst>
              <a:ext uri="{FF2B5EF4-FFF2-40B4-BE49-F238E27FC236}">
                <a16:creationId xmlns:a16="http://schemas.microsoft.com/office/drawing/2014/main" id="{F9A2A266-DA04-433C-AB3E-6C9EC6A802CB}"/>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8203" name="Freeform 3">
            <a:extLst>
              <a:ext uri="{FF2B5EF4-FFF2-40B4-BE49-F238E27FC236}">
                <a16:creationId xmlns:a16="http://schemas.microsoft.com/office/drawing/2014/main" id="{2B5E93AA-980E-40AB-BAB7-05594F9EFB7A}"/>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8204" name="Freeform 3">
            <a:extLst>
              <a:ext uri="{FF2B5EF4-FFF2-40B4-BE49-F238E27FC236}">
                <a16:creationId xmlns:a16="http://schemas.microsoft.com/office/drawing/2014/main" id="{3AC3349F-D999-447D-8123-E3DD325F4D10}"/>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8205" name="Freeform 3">
            <a:extLst>
              <a:ext uri="{FF2B5EF4-FFF2-40B4-BE49-F238E27FC236}">
                <a16:creationId xmlns:a16="http://schemas.microsoft.com/office/drawing/2014/main" id="{860D38F8-6B72-45E7-91BC-D5376CBD69D4}"/>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8206" name="Picture 3">
            <a:extLst>
              <a:ext uri="{FF2B5EF4-FFF2-40B4-BE49-F238E27FC236}">
                <a16:creationId xmlns:a16="http://schemas.microsoft.com/office/drawing/2014/main" id="{46CB4ED9-EF6C-45BE-A8FD-6A8974F36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7" name="Picture 3">
            <a:extLst>
              <a:ext uri="{FF2B5EF4-FFF2-40B4-BE49-F238E27FC236}">
                <a16:creationId xmlns:a16="http://schemas.microsoft.com/office/drawing/2014/main" id="{412F08C6-CBCF-49D9-8641-53FAB04322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8" name="Picture 3">
            <a:extLst>
              <a:ext uri="{FF2B5EF4-FFF2-40B4-BE49-F238E27FC236}">
                <a16:creationId xmlns:a16="http://schemas.microsoft.com/office/drawing/2014/main" id="{FF6EE7E1-C14D-4603-AA2F-8CE021188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9" name="Picture 3">
            <a:extLst>
              <a:ext uri="{FF2B5EF4-FFF2-40B4-BE49-F238E27FC236}">
                <a16:creationId xmlns:a16="http://schemas.microsoft.com/office/drawing/2014/main" id="{8A064CB8-A90E-4467-BFB9-1EDD28D1D9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0" name="TextBox 1">
            <a:extLst>
              <a:ext uri="{FF2B5EF4-FFF2-40B4-BE49-F238E27FC236}">
                <a16:creationId xmlns:a16="http://schemas.microsoft.com/office/drawing/2014/main" id="{14E98C34-3AAF-48E8-8B18-74A9754EEF45}"/>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33</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字符串加点路线</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8211" name="TextBox 1">
            <a:extLst>
              <a:ext uri="{FF2B5EF4-FFF2-40B4-BE49-F238E27FC236}">
                <a16:creationId xmlns:a16="http://schemas.microsoft.com/office/drawing/2014/main" id="{BCB80ABC-5653-45BD-BE0A-35C2379AB1C2}"/>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D02B77AD-24FD-40CD-8EEE-14D248F668D4}"/>
              </a:ext>
            </a:extLst>
          </p:cNvPr>
          <p:cNvSpPr txBox="1"/>
          <p:nvPr/>
        </p:nvSpPr>
        <p:spPr>
          <a:xfrm>
            <a:off x="482600" y="3244850"/>
            <a:ext cx="915670" cy="368300"/>
          </a:xfrm>
          <a:prstGeom prst="rect">
            <a:avLst/>
          </a:prstGeom>
          <a:noFill/>
        </p:spPr>
        <p:txBody>
          <a:bodyPr wrap="square" rtlCol="0">
            <a:spAutoFit/>
          </a:bodyPr>
          <a:lstStyle/>
          <a:p>
            <a:r>
              <a:rPr lang="zh-CN" altLang="zh-CN" dirty="0"/>
              <a:t>字符串</a:t>
            </a:r>
          </a:p>
        </p:txBody>
      </p:sp>
      <p:sp>
        <p:nvSpPr>
          <p:cNvPr id="21" name="文本框 20">
            <a:extLst>
              <a:ext uri="{FF2B5EF4-FFF2-40B4-BE49-F238E27FC236}">
                <a16:creationId xmlns:a16="http://schemas.microsoft.com/office/drawing/2014/main" id="{57E05ABB-F692-443A-9219-2933CD13760A}"/>
              </a:ext>
            </a:extLst>
          </p:cNvPr>
          <p:cNvSpPr txBox="1"/>
          <p:nvPr/>
        </p:nvSpPr>
        <p:spPr>
          <a:xfrm>
            <a:off x="1616075" y="2173605"/>
            <a:ext cx="1401445" cy="368300"/>
          </a:xfrm>
          <a:prstGeom prst="rect">
            <a:avLst/>
          </a:prstGeom>
          <a:noFill/>
        </p:spPr>
        <p:txBody>
          <a:bodyPr wrap="square" rtlCol="0">
            <a:spAutoFit/>
          </a:bodyPr>
          <a:lstStyle/>
          <a:p>
            <a:r>
              <a:rPr lang="en-US" altLang="zh-CN"/>
              <a:t>KMP</a:t>
            </a:r>
          </a:p>
        </p:txBody>
      </p:sp>
      <p:sp>
        <p:nvSpPr>
          <p:cNvPr id="22" name="文本框 21">
            <a:extLst>
              <a:ext uri="{FF2B5EF4-FFF2-40B4-BE49-F238E27FC236}">
                <a16:creationId xmlns:a16="http://schemas.microsoft.com/office/drawing/2014/main" id="{45FD0F1E-3828-469B-A86F-9DBD1024336B}"/>
              </a:ext>
            </a:extLst>
          </p:cNvPr>
          <p:cNvSpPr txBox="1"/>
          <p:nvPr/>
        </p:nvSpPr>
        <p:spPr>
          <a:xfrm>
            <a:off x="3430905" y="2342515"/>
            <a:ext cx="1170305" cy="368300"/>
          </a:xfrm>
          <a:prstGeom prst="rect">
            <a:avLst/>
          </a:prstGeom>
          <a:noFill/>
        </p:spPr>
        <p:txBody>
          <a:bodyPr wrap="square" rtlCol="0">
            <a:spAutoFit/>
          </a:bodyPr>
          <a:lstStyle/>
          <a:p>
            <a:r>
              <a:rPr lang="en-US" altLang="zh-CN"/>
              <a:t>EX-KMP</a:t>
            </a:r>
          </a:p>
        </p:txBody>
      </p:sp>
      <p:sp>
        <p:nvSpPr>
          <p:cNvPr id="23" name="文本框 22">
            <a:extLst>
              <a:ext uri="{FF2B5EF4-FFF2-40B4-BE49-F238E27FC236}">
                <a16:creationId xmlns:a16="http://schemas.microsoft.com/office/drawing/2014/main" id="{D89843CB-B27A-4942-ADCB-6CD73816E768}"/>
              </a:ext>
            </a:extLst>
          </p:cNvPr>
          <p:cNvSpPr txBox="1"/>
          <p:nvPr/>
        </p:nvSpPr>
        <p:spPr>
          <a:xfrm>
            <a:off x="1616075" y="1676400"/>
            <a:ext cx="1400810" cy="368300"/>
          </a:xfrm>
          <a:prstGeom prst="rect">
            <a:avLst/>
          </a:prstGeom>
          <a:noFill/>
        </p:spPr>
        <p:txBody>
          <a:bodyPr wrap="square" rtlCol="0">
            <a:spAutoFit/>
          </a:bodyPr>
          <a:lstStyle/>
          <a:p>
            <a:r>
              <a:rPr lang="en-US" altLang="zh-CN"/>
              <a:t>Trie</a:t>
            </a:r>
          </a:p>
        </p:txBody>
      </p:sp>
      <p:sp>
        <p:nvSpPr>
          <p:cNvPr id="24" name="文本框 23">
            <a:extLst>
              <a:ext uri="{FF2B5EF4-FFF2-40B4-BE49-F238E27FC236}">
                <a16:creationId xmlns:a16="http://schemas.microsoft.com/office/drawing/2014/main" id="{E7E18E28-A268-4AB1-874D-D278A8DD46C1}"/>
              </a:ext>
            </a:extLst>
          </p:cNvPr>
          <p:cNvSpPr txBox="1"/>
          <p:nvPr/>
        </p:nvSpPr>
        <p:spPr>
          <a:xfrm>
            <a:off x="3430905" y="1805305"/>
            <a:ext cx="1216025" cy="368300"/>
          </a:xfrm>
          <a:prstGeom prst="rect">
            <a:avLst/>
          </a:prstGeom>
          <a:noFill/>
        </p:spPr>
        <p:txBody>
          <a:bodyPr wrap="square" rtlCol="0">
            <a:spAutoFit/>
          </a:bodyPr>
          <a:lstStyle/>
          <a:p>
            <a:r>
              <a:rPr lang="en-US" altLang="zh-CN" dirty="0"/>
              <a:t>AC</a:t>
            </a:r>
            <a:r>
              <a:rPr lang="zh-CN" altLang="en-US" dirty="0"/>
              <a:t>自动机</a:t>
            </a:r>
          </a:p>
        </p:txBody>
      </p:sp>
      <p:sp>
        <p:nvSpPr>
          <p:cNvPr id="25" name="文本框 24">
            <a:extLst>
              <a:ext uri="{FF2B5EF4-FFF2-40B4-BE49-F238E27FC236}">
                <a16:creationId xmlns:a16="http://schemas.microsoft.com/office/drawing/2014/main" id="{A96BD6AB-B205-465A-B27F-E2CC94163D1E}"/>
              </a:ext>
            </a:extLst>
          </p:cNvPr>
          <p:cNvSpPr txBox="1"/>
          <p:nvPr/>
        </p:nvSpPr>
        <p:spPr>
          <a:xfrm>
            <a:off x="1616075" y="3552825"/>
            <a:ext cx="1402080" cy="368300"/>
          </a:xfrm>
          <a:prstGeom prst="rect">
            <a:avLst/>
          </a:prstGeom>
          <a:noFill/>
        </p:spPr>
        <p:txBody>
          <a:bodyPr wrap="none" rtlCol="0">
            <a:spAutoFit/>
          </a:bodyPr>
          <a:lstStyle/>
          <a:p>
            <a:r>
              <a:rPr lang="zh-CN" altLang="en-US"/>
              <a:t>字符串</a:t>
            </a:r>
            <a:r>
              <a:rPr lang="en-US" altLang="zh-CN"/>
              <a:t>Hash</a:t>
            </a:r>
          </a:p>
        </p:txBody>
      </p:sp>
      <p:sp>
        <p:nvSpPr>
          <p:cNvPr id="26" name="文本框 25">
            <a:extLst>
              <a:ext uri="{FF2B5EF4-FFF2-40B4-BE49-F238E27FC236}">
                <a16:creationId xmlns:a16="http://schemas.microsoft.com/office/drawing/2014/main" id="{55B70821-7829-46A7-99D6-7F4C732AF1E4}"/>
              </a:ext>
            </a:extLst>
          </p:cNvPr>
          <p:cNvSpPr txBox="1"/>
          <p:nvPr/>
        </p:nvSpPr>
        <p:spPr>
          <a:xfrm>
            <a:off x="1616075" y="2876550"/>
            <a:ext cx="1402715" cy="368300"/>
          </a:xfrm>
          <a:prstGeom prst="rect">
            <a:avLst/>
          </a:prstGeom>
          <a:noFill/>
        </p:spPr>
        <p:txBody>
          <a:bodyPr wrap="square" rtlCol="0">
            <a:spAutoFit/>
          </a:bodyPr>
          <a:lstStyle/>
          <a:p>
            <a:r>
              <a:rPr lang="en-US" altLang="zh-CN"/>
              <a:t>Manacher</a:t>
            </a:r>
          </a:p>
        </p:txBody>
      </p:sp>
      <p:sp>
        <p:nvSpPr>
          <p:cNvPr id="27" name="文本框 26">
            <a:extLst>
              <a:ext uri="{FF2B5EF4-FFF2-40B4-BE49-F238E27FC236}">
                <a16:creationId xmlns:a16="http://schemas.microsoft.com/office/drawing/2014/main" id="{78324CE4-6712-4597-8355-4544B9A8E002}"/>
              </a:ext>
            </a:extLst>
          </p:cNvPr>
          <p:cNvSpPr txBox="1"/>
          <p:nvPr/>
        </p:nvSpPr>
        <p:spPr>
          <a:xfrm>
            <a:off x="3429000" y="2876550"/>
            <a:ext cx="1377950" cy="368300"/>
          </a:xfrm>
          <a:prstGeom prst="rect">
            <a:avLst/>
          </a:prstGeom>
          <a:noFill/>
        </p:spPr>
        <p:txBody>
          <a:bodyPr wrap="square" rtlCol="0">
            <a:spAutoFit/>
          </a:bodyPr>
          <a:lstStyle/>
          <a:p>
            <a:r>
              <a:rPr lang="zh-CN" altLang="en-US"/>
              <a:t>回文自动机</a:t>
            </a:r>
          </a:p>
        </p:txBody>
      </p:sp>
      <p:sp>
        <p:nvSpPr>
          <p:cNvPr id="28" name="文本框 27">
            <a:extLst>
              <a:ext uri="{FF2B5EF4-FFF2-40B4-BE49-F238E27FC236}">
                <a16:creationId xmlns:a16="http://schemas.microsoft.com/office/drawing/2014/main" id="{949D8BBF-5E67-412F-B050-31C01414A2E6}"/>
              </a:ext>
            </a:extLst>
          </p:cNvPr>
          <p:cNvSpPr txBox="1"/>
          <p:nvPr/>
        </p:nvSpPr>
        <p:spPr>
          <a:xfrm>
            <a:off x="1616075" y="4258945"/>
            <a:ext cx="1401445" cy="368300"/>
          </a:xfrm>
          <a:prstGeom prst="rect">
            <a:avLst/>
          </a:prstGeom>
          <a:noFill/>
        </p:spPr>
        <p:txBody>
          <a:bodyPr wrap="square" rtlCol="0">
            <a:spAutoFit/>
          </a:bodyPr>
          <a:lstStyle/>
          <a:p>
            <a:r>
              <a:rPr lang="zh-CN" altLang="en-US"/>
              <a:t>后缀数组</a:t>
            </a:r>
          </a:p>
        </p:txBody>
      </p:sp>
      <p:sp>
        <p:nvSpPr>
          <p:cNvPr id="29" name="文本框 28">
            <a:extLst>
              <a:ext uri="{FF2B5EF4-FFF2-40B4-BE49-F238E27FC236}">
                <a16:creationId xmlns:a16="http://schemas.microsoft.com/office/drawing/2014/main" id="{3FFE689B-7FDE-43B7-9DFF-64B93A71CA40}"/>
              </a:ext>
            </a:extLst>
          </p:cNvPr>
          <p:cNvSpPr txBox="1"/>
          <p:nvPr/>
        </p:nvSpPr>
        <p:spPr>
          <a:xfrm>
            <a:off x="3430905" y="4258945"/>
            <a:ext cx="2131695" cy="368300"/>
          </a:xfrm>
          <a:prstGeom prst="rect">
            <a:avLst/>
          </a:prstGeom>
          <a:noFill/>
        </p:spPr>
        <p:txBody>
          <a:bodyPr wrap="square" rtlCol="0">
            <a:spAutoFit/>
          </a:bodyPr>
          <a:lstStyle/>
          <a:p>
            <a:r>
              <a:rPr lang="zh-CN" altLang="en-US"/>
              <a:t>后缀树</a:t>
            </a:r>
            <a:r>
              <a:rPr lang="en-US" altLang="zh-CN"/>
              <a:t>/</a:t>
            </a:r>
            <a:r>
              <a:rPr lang="zh-CN" altLang="en-US"/>
              <a:t>后缀自动机</a:t>
            </a:r>
          </a:p>
        </p:txBody>
      </p:sp>
      <p:cxnSp>
        <p:nvCxnSpPr>
          <p:cNvPr id="3" name="连接符: 肘形 2">
            <a:extLst>
              <a:ext uri="{FF2B5EF4-FFF2-40B4-BE49-F238E27FC236}">
                <a16:creationId xmlns:a16="http://schemas.microsoft.com/office/drawing/2014/main" id="{A36BA154-8046-4D70-B1C9-566A17C95E3C}"/>
              </a:ext>
            </a:extLst>
          </p:cNvPr>
          <p:cNvCxnSpPr>
            <a:endCxn id="23" idx="1"/>
          </p:cNvCxnSpPr>
          <p:nvPr/>
        </p:nvCxnSpPr>
        <p:spPr bwMode="auto">
          <a:xfrm rot="5400000" flipH="1" flipV="1">
            <a:off x="747753" y="2560679"/>
            <a:ext cx="1568450" cy="168193"/>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连接符: 肘形 4">
            <a:extLst>
              <a:ext uri="{FF2B5EF4-FFF2-40B4-BE49-F238E27FC236}">
                <a16:creationId xmlns:a16="http://schemas.microsoft.com/office/drawing/2014/main" id="{3FA5026C-3FEA-46B2-B3CF-F6905641D29A}"/>
              </a:ext>
            </a:extLst>
          </p:cNvPr>
          <p:cNvCxnSpPr>
            <a:endCxn id="21" idx="1"/>
          </p:cNvCxnSpPr>
          <p:nvPr/>
        </p:nvCxnSpPr>
        <p:spPr bwMode="auto">
          <a:xfrm rot="5400000" flipH="1" flipV="1">
            <a:off x="971550" y="2784476"/>
            <a:ext cx="1071245" cy="217805"/>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连接符: 肘形 6">
            <a:extLst>
              <a:ext uri="{FF2B5EF4-FFF2-40B4-BE49-F238E27FC236}">
                <a16:creationId xmlns:a16="http://schemas.microsoft.com/office/drawing/2014/main" id="{9B5909CA-0E27-4D60-99E5-A0AA695C8577}"/>
              </a:ext>
            </a:extLst>
          </p:cNvPr>
          <p:cNvCxnSpPr>
            <a:stCxn id="20" idx="3"/>
            <a:endCxn id="26" idx="1"/>
          </p:cNvCxnSpPr>
          <p:nvPr/>
        </p:nvCxnSpPr>
        <p:spPr bwMode="auto">
          <a:xfrm flipV="1">
            <a:off x="1398270" y="3060700"/>
            <a:ext cx="217805" cy="368300"/>
          </a:xfrm>
          <a:prstGeom prst="bent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连接符: 肘形 8">
            <a:extLst>
              <a:ext uri="{FF2B5EF4-FFF2-40B4-BE49-F238E27FC236}">
                <a16:creationId xmlns:a16="http://schemas.microsoft.com/office/drawing/2014/main" id="{2686C850-35A3-47A9-82EF-D9FBE9EB8E14}"/>
              </a:ext>
            </a:extLst>
          </p:cNvPr>
          <p:cNvCxnSpPr>
            <a:endCxn id="25" idx="1"/>
          </p:cNvCxnSpPr>
          <p:nvPr/>
        </p:nvCxnSpPr>
        <p:spPr bwMode="auto">
          <a:xfrm rot="16200000" flipH="1">
            <a:off x="1353185" y="3474084"/>
            <a:ext cx="307975" cy="217805"/>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连接符: 肘形 10">
            <a:extLst>
              <a:ext uri="{FF2B5EF4-FFF2-40B4-BE49-F238E27FC236}">
                <a16:creationId xmlns:a16="http://schemas.microsoft.com/office/drawing/2014/main" id="{BB6FDA37-3914-48E3-A5D5-862485BC90B9}"/>
              </a:ext>
            </a:extLst>
          </p:cNvPr>
          <p:cNvCxnSpPr>
            <a:endCxn id="28" idx="1"/>
          </p:cNvCxnSpPr>
          <p:nvPr/>
        </p:nvCxnSpPr>
        <p:spPr bwMode="auto">
          <a:xfrm rot="16200000" flipH="1">
            <a:off x="1000125" y="3827144"/>
            <a:ext cx="1014095" cy="217805"/>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连接符: 肘形 12">
            <a:extLst>
              <a:ext uri="{FF2B5EF4-FFF2-40B4-BE49-F238E27FC236}">
                <a16:creationId xmlns:a16="http://schemas.microsoft.com/office/drawing/2014/main" id="{060D3F94-2093-48F7-BB4A-76CF78EC84D8}"/>
              </a:ext>
            </a:extLst>
          </p:cNvPr>
          <p:cNvCxnSpPr>
            <a:stCxn id="23" idx="3"/>
            <a:endCxn id="24" idx="1"/>
          </p:cNvCxnSpPr>
          <p:nvPr/>
        </p:nvCxnSpPr>
        <p:spPr bwMode="auto">
          <a:xfrm>
            <a:off x="3016885" y="1860550"/>
            <a:ext cx="414020" cy="128905"/>
          </a:xfrm>
          <a:prstGeom prst="bent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连接符: 肘形 14">
            <a:extLst>
              <a:ext uri="{FF2B5EF4-FFF2-40B4-BE49-F238E27FC236}">
                <a16:creationId xmlns:a16="http://schemas.microsoft.com/office/drawing/2014/main" id="{7F6E15A7-7196-45A2-9A9A-6423359B0534}"/>
              </a:ext>
            </a:extLst>
          </p:cNvPr>
          <p:cNvCxnSpPr/>
          <p:nvPr/>
        </p:nvCxnSpPr>
        <p:spPr bwMode="auto">
          <a:xfrm flipV="1">
            <a:off x="3016885" y="1989455"/>
            <a:ext cx="412115" cy="353060"/>
          </a:xfrm>
          <a:prstGeom prst="bent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连接符: 肘形 16">
            <a:extLst>
              <a:ext uri="{FF2B5EF4-FFF2-40B4-BE49-F238E27FC236}">
                <a16:creationId xmlns:a16="http://schemas.microsoft.com/office/drawing/2014/main" id="{7BA85E06-7529-4400-8B69-B61835950668}"/>
              </a:ext>
            </a:extLst>
          </p:cNvPr>
          <p:cNvCxnSpPr/>
          <p:nvPr/>
        </p:nvCxnSpPr>
        <p:spPr bwMode="auto">
          <a:xfrm>
            <a:off x="3016885" y="2357756"/>
            <a:ext cx="412115" cy="184149"/>
          </a:xfrm>
          <a:prstGeom prst="bent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a:extLst>
              <a:ext uri="{FF2B5EF4-FFF2-40B4-BE49-F238E27FC236}">
                <a16:creationId xmlns:a16="http://schemas.microsoft.com/office/drawing/2014/main" id="{89937E4B-C82C-4263-AABB-40C25BD89EA5}"/>
              </a:ext>
            </a:extLst>
          </p:cNvPr>
          <p:cNvCxnSpPr>
            <a:stCxn id="26" idx="3"/>
            <a:endCxn id="27" idx="1"/>
          </p:cNvCxnSpPr>
          <p:nvPr/>
        </p:nvCxnSpPr>
        <p:spPr bwMode="auto">
          <a:xfrm>
            <a:off x="3018790" y="3060700"/>
            <a:ext cx="410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 name="直接箭头连接符 8192">
            <a:extLst>
              <a:ext uri="{FF2B5EF4-FFF2-40B4-BE49-F238E27FC236}">
                <a16:creationId xmlns:a16="http://schemas.microsoft.com/office/drawing/2014/main" id="{02B2A1F7-264A-42B5-967F-23DDA3CD2E1B}"/>
              </a:ext>
            </a:extLst>
          </p:cNvPr>
          <p:cNvCxnSpPr>
            <a:stCxn id="28" idx="3"/>
            <a:endCxn id="29" idx="1"/>
          </p:cNvCxnSpPr>
          <p:nvPr/>
        </p:nvCxnSpPr>
        <p:spPr bwMode="auto">
          <a:xfrm>
            <a:off x="3017520" y="4443095"/>
            <a:ext cx="41338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12" name="文本框 8211">
            <a:extLst>
              <a:ext uri="{FF2B5EF4-FFF2-40B4-BE49-F238E27FC236}">
                <a16:creationId xmlns:a16="http://schemas.microsoft.com/office/drawing/2014/main" id="{7776EEB2-70B3-4AFE-9AF2-66FFE6481384}"/>
              </a:ext>
            </a:extLst>
          </p:cNvPr>
          <p:cNvSpPr txBox="1"/>
          <p:nvPr/>
        </p:nvSpPr>
        <p:spPr>
          <a:xfrm>
            <a:off x="7167483" y="1538165"/>
            <a:ext cx="1292662" cy="3886098"/>
          </a:xfrm>
          <a:prstGeom prst="rect">
            <a:avLst/>
          </a:prstGeom>
          <a:noFill/>
        </p:spPr>
        <p:txBody>
          <a:bodyPr vert="eaVert" wrap="square" rtlCol="0">
            <a:spAutoFit/>
          </a:bodyPr>
          <a:lstStyle/>
          <a:p>
            <a:r>
              <a:rPr lang="zh-CN" altLang="en-US" sz="7200" b="1" dirty="0">
                <a:solidFill>
                  <a:srgbClr val="FF0000"/>
                </a:solidFill>
              </a:rPr>
              <a:t>学无止境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212">
                                            <p:txEl>
                                              <p:pRg st="0" end="0"/>
                                            </p:txEl>
                                          </p:spTgt>
                                        </p:tgtEl>
                                        <p:attrNameLst>
                                          <p:attrName>style.visibility</p:attrName>
                                        </p:attrNameLst>
                                      </p:cBhvr>
                                      <p:to>
                                        <p:strVal val="visible"/>
                                      </p:to>
                                    </p:set>
                                    <p:animEffect transition="in" filter="fade">
                                      <p:cBhvr>
                                        <p:cTn id="7" dur="1000"/>
                                        <p:tgtEl>
                                          <p:spTgt spid="8212">
                                            <p:txEl>
                                              <p:pRg st="0" end="0"/>
                                            </p:txEl>
                                          </p:spTgt>
                                        </p:tgtEl>
                                      </p:cBhvr>
                                    </p:animEffect>
                                    <p:anim calcmode="lin" valueType="num">
                                      <p:cBhvr>
                                        <p:cTn id="8" dur="1000" fill="hold"/>
                                        <p:tgtEl>
                                          <p:spTgt spid="82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2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34</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THE END</a:t>
            </a: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84775"/>
          </a:xfrm>
          <a:prstGeom prst="rect">
            <a:avLst/>
          </a:prstGeom>
          <a:noFill/>
        </p:spPr>
        <p:txBody>
          <a:bodyPr wrap="square" rtlCol="0">
            <a:spAutoFit/>
          </a:bodyPr>
          <a:lstStyle/>
          <a:p>
            <a:r>
              <a:rPr lang="zh-CN" altLang="en-US" sz="3200" dirty="0"/>
              <a:t>后面就没有了。</a:t>
            </a:r>
            <a:endParaRPr lang="en-US" altLang="zh-CN" sz="3200" dirty="0"/>
          </a:p>
        </p:txBody>
      </p:sp>
    </p:spTree>
    <p:extLst>
      <p:ext uri="{BB962C8B-B14F-4D97-AF65-F5344CB8AC3E}">
        <p14:creationId xmlns:p14="http://schemas.microsoft.com/office/powerpoint/2010/main" val="162658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4</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相关定义</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t>前缀（</a:t>
            </a:r>
            <a:r>
              <a:rPr lang="en-US" altLang="zh-CN" sz="3200" dirty="0"/>
              <a:t>Prefix</a:t>
            </a:r>
            <a:r>
              <a:rPr lang="zh-CN" altLang="en-US" sz="3200" dirty="0"/>
              <a:t>）</a:t>
            </a:r>
            <a:endParaRPr lang="en-US" altLang="zh-CN" sz="3200" dirty="0"/>
          </a:p>
          <a:p>
            <a:r>
              <a:rPr lang="en-US" altLang="zh-CN" sz="3200" dirty="0"/>
              <a:t>	</a:t>
            </a:r>
            <a:r>
              <a:rPr lang="zh-CN" altLang="en-US" sz="3200" dirty="0"/>
              <a:t>字符串中下标起点为第一个字符的子串，根据终点下标的不同称为前缀</a:t>
            </a:r>
            <a:r>
              <a:rPr lang="en-US" altLang="zh-CN" sz="3200" dirty="0"/>
              <a:t>0</a:t>
            </a:r>
            <a:r>
              <a:rPr lang="zh-CN" altLang="en-US" sz="3200" dirty="0"/>
              <a:t>，前缀</a:t>
            </a:r>
            <a:r>
              <a:rPr lang="en-US" altLang="zh-CN" sz="3200" dirty="0"/>
              <a:t>1</a:t>
            </a:r>
            <a:r>
              <a:rPr lang="zh-CN" altLang="en-US" sz="3200" dirty="0"/>
              <a:t>等等</a:t>
            </a:r>
            <a:endParaRPr lang="en-US" altLang="zh-CN" sz="3200" dirty="0"/>
          </a:p>
          <a:p>
            <a:endParaRPr lang="en-US" altLang="zh-CN" sz="3200" dirty="0"/>
          </a:p>
          <a:p>
            <a:r>
              <a:rPr lang="zh-CN" altLang="en-US" sz="3200" dirty="0"/>
              <a:t>后缀（</a:t>
            </a:r>
            <a:r>
              <a:rPr lang="en-US" altLang="zh-CN" sz="3200" dirty="0"/>
              <a:t>Suffix</a:t>
            </a:r>
            <a:r>
              <a:rPr lang="zh-CN" altLang="en-US" sz="3200" dirty="0"/>
              <a:t>）</a:t>
            </a:r>
            <a:endParaRPr lang="en-US" altLang="zh-CN" sz="3200" dirty="0"/>
          </a:p>
          <a:p>
            <a:r>
              <a:rPr lang="en-US" altLang="zh-CN" sz="3200" dirty="0"/>
              <a:t>	</a:t>
            </a:r>
            <a:r>
              <a:rPr lang="zh-CN" altLang="en-US" sz="3200" dirty="0"/>
              <a:t>类似于前缀</a:t>
            </a:r>
            <a:endParaRPr lang="en-US" altLang="zh-CN" sz="3200" dirty="0"/>
          </a:p>
          <a:p>
            <a:endParaRPr lang="en-US" altLang="zh-CN" sz="3200" dirty="0"/>
          </a:p>
          <a:p>
            <a:r>
              <a:rPr lang="zh-CN" altLang="en-US" sz="3200" dirty="0"/>
              <a:t>回文串（</a:t>
            </a:r>
            <a:r>
              <a:rPr lang="en-US" altLang="zh-CN" sz="3200" dirty="0"/>
              <a:t>Palindrome</a:t>
            </a:r>
            <a:r>
              <a:rPr lang="zh-CN" altLang="en-US" sz="3200" dirty="0"/>
              <a:t>）</a:t>
            </a:r>
            <a:endParaRPr lang="en-US" altLang="zh-CN" sz="3200" dirty="0"/>
          </a:p>
          <a:p>
            <a:r>
              <a:rPr lang="en-US" altLang="zh-CN" sz="3200" dirty="0"/>
              <a:t>	</a:t>
            </a:r>
            <a:r>
              <a:rPr lang="zh-CN" altLang="en-US" sz="3200" dirty="0"/>
              <a:t>颠倒顺序后与颠倒顺序前相同的字符串</a:t>
            </a:r>
            <a:endParaRPr lang="en-US" altLang="zh-CN" sz="3200" dirty="0"/>
          </a:p>
        </p:txBody>
      </p:sp>
    </p:spTree>
    <p:extLst>
      <p:ext uri="{BB962C8B-B14F-4D97-AF65-F5344CB8AC3E}">
        <p14:creationId xmlns:p14="http://schemas.microsoft.com/office/powerpoint/2010/main" val="53497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5</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KMP——</a:t>
            </a:r>
            <a:r>
              <a:rPr lang="zh-CN" altLang="en-US" sz="4200" b="1" dirty="0">
                <a:solidFill>
                  <a:srgbClr val="000000"/>
                </a:solidFill>
                <a:latin typeface="微软雅黑" panose="020B0503020204020204" pitchFamily="34" charset="-122"/>
                <a:ea typeface="微软雅黑" panose="020B0503020204020204" pitchFamily="34" charset="-122"/>
              </a:rPr>
              <a:t>引入</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3052631"/>
              </a:xfrm>
              <a:prstGeom prst="rect">
                <a:avLst/>
              </a:prstGeom>
              <a:noFill/>
            </p:spPr>
            <p:txBody>
              <a:bodyPr wrap="square" rtlCol="0">
                <a:spAutoFit/>
              </a:bodyPr>
              <a:lstStyle/>
              <a:p>
                <a:r>
                  <a:rPr lang="en-US" altLang="zh-CN" sz="3200" dirty="0"/>
                  <a:t>	</a:t>
                </a:r>
                <a:r>
                  <a:rPr lang="zh-CN" altLang="en-US" sz="3200" dirty="0"/>
                  <a:t>给定一个长度为</a:t>
                </a:r>
                <a14:m>
                  <m:oMath xmlns:m="http://schemas.openxmlformats.org/officeDocument/2006/math">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10</m:t>
                        </m:r>
                      </m:e>
                      <m:sup>
                        <m:r>
                          <a:rPr lang="en-US" altLang="zh-CN" sz="3200" b="0" i="1" smtClean="0">
                            <a:latin typeface="Cambria Math" panose="02040503050406030204" pitchFamily="18" charset="0"/>
                          </a:rPr>
                          <m:t>6</m:t>
                        </m:r>
                      </m:sup>
                    </m:sSup>
                  </m:oMath>
                </a14:m>
                <a:r>
                  <a:rPr lang="zh-CN" altLang="en-US" sz="3200" dirty="0"/>
                  <a:t>的字符串</a:t>
                </a:r>
                <a14:m>
                  <m:oMath xmlns:m="http://schemas.openxmlformats.org/officeDocument/2006/math">
                    <m:r>
                      <a:rPr lang="en-US" altLang="zh-CN" sz="3200" i="1" dirty="0" smtClean="0">
                        <a:latin typeface="Cambria Math" panose="02040503050406030204" pitchFamily="18" charset="0"/>
                      </a:rPr>
                      <m:t>𝐴</m:t>
                    </m:r>
                  </m:oMath>
                </a14:m>
                <a:r>
                  <a:rPr lang="zh-CN" altLang="en-US" sz="3200" dirty="0"/>
                  <a:t>，再给你一个长度为</a:t>
                </a:r>
                <a14:m>
                  <m:oMath xmlns:m="http://schemas.openxmlformats.org/officeDocument/2006/math">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10</m:t>
                        </m:r>
                      </m:e>
                      <m:sup>
                        <m:r>
                          <a:rPr lang="en-US" altLang="zh-CN" sz="3200" i="1">
                            <a:latin typeface="Cambria Math" panose="02040503050406030204" pitchFamily="18" charset="0"/>
                          </a:rPr>
                          <m:t>5</m:t>
                        </m:r>
                      </m:sup>
                    </m:sSup>
                  </m:oMath>
                </a14:m>
                <a:r>
                  <a:rPr lang="zh-CN" altLang="en-US" sz="3200" dirty="0"/>
                  <a:t>的字符串</a:t>
                </a:r>
                <a14:m>
                  <m:oMath xmlns:m="http://schemas.openxmlformats.org/officeDocument/2006/math">
                    <m:r>
                      <a:rPr lang="en-US" altLang="zh-CN" sz="3200" i="1" dirty="0" smtClean="0">
                        <a:latin typeface="Cambria Math" panose="02040503050406030204" pitchFamily="18" charset="0"/>
                      </a:rPr>
                      <m:t>𝐵</m:t>
                    </m:r>
                  </m:oMath>
                </a14:m>
                <a:r>
                  <a:rPr lang="zh-CN" altLang="en-US" sz="3200" dirty="0"/>
                  <a:t>，问</a:t>
                </a:r>
                <a14:m>
                  <m:oMath xmlns:m="http://schemas.openxmlformats.org/officeDocument/2006/math">
                    <m:r>
                      <a:rPr lang="en-US" altLang="zh-CN" sz="3200" i="1" dirty="0" smtClean="0">
                        <a:latin typeface="Cambria Math" panose="02040503050406030204" pitchFamily="18" charset="0"/>
                      </a:rPr>
                      <m:t>𝐵</m:t>
                    </m:r>
                  </m:oMath>
                </a14:m>
                <a:r>
                  <a:rPr lang="zh-CN" altLang="en-US" sz="3200" dirty="0"/>
                  <a:t>是否是</a:t>
                </a:r>
                <a14:m>
                  <m:oMath xmlns:m="http://schemas.openxmlformats.org/officeDocument/2006/math">
                    <m:r>
                      <a:rPr lang="en-US" altLang="zh-CN" sz="3200" i="1" dirty="0" smtClean="0">
                        <a:latin typeface="Cambria Math" panose="02040503050406030204" pitchFamily="18" charset="0"/>
                      </a:rPr>
                      <m:t>𝐴</m:t>
                    </m:r>
                  </m:oMath>
                </a14:m>
                <a:r>
                  <a:rPr lang="zh-CN" altLang="en-US" sz="3200" dirty="0"/>
                  <a:t>的一个子串。</a:t>
                </a:r>
                <a:endParaRPr lang="en-US" altLang="zh-CN" sz="3200" dirty="0"/>
              </a:p>
              <a:p>
                <a:r>
                  <a:rPr lang="en-US" altLang="zh-CN" sz="3200" dirty="0"/>
                  <a:t>	</a:t>
                </a:r>
                <a:r>
                  <a:rPr lang="zh-CN" altLang="en-US" sz="3200" dirty="0"/>
                  <a:t>例如：</a:t>
                </a:r>
                <a:endParaRPr lang="en-US" altLang="zh-CN" sz="3200" dirty="0"/>
              </a:p>
              <a:p>
                <a:r>
                  <a:rPr lang="en-US" altLang="zh-CN" sz="3200" dirty="0"/>
                  <a:t>	A: </a:t>
                </a:r>
                <a:r>
                  <a:rPr lang="en-US" altLang="zh-CN" sz="3200" dirty="0" err="1"/>
                  <a:t>aaaaaab</a:t>
                </a:r>
                <a:endParaRPr lang="en-US" altLang="zh-CN" sz="3200" dirty="0"/>
              </a:p>
              <a:p>
                <a:r>
                  <a:rPr lang="en-US" altLang="zh-CN" sz="3200" dirty="0"/>
                  <a:t>	B: </a:t>
                </a:r>
                <a:r>
                  <a:rPr lang="en-US" altLang="zh-CN" sz="3200" dirty="0" err="1"/>
                  <a:t>aaaab</a:t>
                </a:r>
                <a:endParaRPr lang="zh-CN" altLang="en-US" sz="3200" dirty="0"/>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3052631"/>
              </a:xfrm>
              <a:prstGeom prst="rect">
                <a:avLst/>
              </a:prstGeom>
              <a:blipFill>
                <a:blip r:embed="rId6"/>
                <a:stretch>
                  <a:fillRect l="-1874" t="-3200" r="-1724" b="-58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2079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6</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一种朴素的做法</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3970318"/>
              </a:xfrm>
              <a:prstGeom prst="rect">
                <a:avLst/>
              </a:prstGeom>
              <a:noFill/>
            </p:spPr>
            <p:txBody>
              <a:bodyPr wrap="square" rtlCol="0">
                <a:spAutoFit/>
              </a:bodyPr>
              <a:lstStyle/>
              <a:p>
                <a:r>
                  <a:rPr lang="en-US" altLang="zh-CN" sz="3200" dirty="0"/>
                  <a:t>	</a:t>
                </a:r>
                <a:r>
                  <a:rPr lang="zh-CN" altLang="en-US" sz="3200" dirty="0"/>
                  <a:t>依次枚举每一个起点，然后考虑从这个起点开始和</a:t>
                </a:r>
                <a14:m>
                  <m:oMath xmlns:m="http://schemas.openxmlformats.org/officeDocument/2006/math">
                    <m:r>
                      <a:rPr lang="en-US" altLang="zh-CN" sz="3200" i="1" dirty="0" smtClean="0">
                        <a:latin typeface="Cambria Math" panose="02040503050406030204" pitchFamily="18" charset="0"/>
                      </a:rPr>
                      <m:t>𝐵</m:t>
                    </m:r>
                  </m:oMath>
                </a14:m>
                <a:r>
                  <a:rPr lang="zh-CN" altLang="en-US" sz="3200" dirty="0"/>
                  <a:t>串一个一个比较能否匹配。</a:t>
                </a:r>
              </a:p>
              <a:p>
                <a:r>
                  <a:rPr lang="en-US" altLang="zh-CN" sz="3200" dirty="0"/>
                  <a:t>	</a:t>
                </a:r>
                <a:r>
                  <a:rPr lang="en-US" altLang="zh-CN" sz="3200" dirty="0" err="1"/>
                  <a:t>aaaaaab</a:t>
                </a:r>
                <a:r>
                  <a:rPr lang="en-US" altLang="zh-CN" sz="3200" dirty="0"/>
                  <a:t>     </a:t>
                </a:r>
                <a:r>
                  <a:rPr lang="en-US" altLang="zh-CN" sz="3200" dirty="0" err="1"/>
                  <a:t>aaaaaab</a:t>
                </a:r>
                <a:r>
                  <a:rPr lang="en-US" altLang="zh-CN" sz="3200" dirty="0"/>
                  <a:t>     </a:t>
                </a:r>
                <a:r>
                  <a:rPr lang="en-US" altLang="zh-CN" sz="3200" dirty="0" err="1"/>
                  <a:t>aaaaaab</a:t>
                </a:r>
                <a:endParaRPr lang="en-US" altLang="zh-CN" sz="3200" dirty="0"/>
              </a:p>
              <a:p>
                <a:r>
                  <a:rPr lang="en-US" altLang="zh-CN" sz="3200" dirty="0"/>
                  <a:t>	| | | | x     </a:t>
                </a:r>
                <a:r>
                  <a:rPr lang="en-US" altLang="zh-CN" sz="3200" dirty="0">
                    <a:sym typeface="Wingdings" panose="05000000000000000000" pitchFamily="2" charset="2"/>
                  </a:rPr>
                  <a:t></a:t>
                </a:r>
                <a:r>
                  <a:rPr lang="en-US" altLang="zh-CN" sz="3200" dirty="0"/>
                  <a:t>   | | | | x   </a:t>
                </a:r>
                <a:r>
                  <a:rPr lang="en-US" altLang="zh-CN" sz="3200" dirty="0">
                    <a:sym typeface="Wingdings" panose="05000000000000000000" pitchFamily="2" charset="2"/>
                  </a:rPr>
                  <a:t></a:t>
                </a:r>
                <a:r>
                  <a:rPr lang="en-US" altLang="zh-CN" sz="3200" dirty="0"/>
                  <a:t>     | | | | |</a:t>
                </a:r>
              </a:p>
              <a:p>
                <a:r>
                  <a:rPr lang="en-US" altLang="zh-CN" sz="3200" dirty="0"/>
                  <a:t>	</a:t>
                </a:r>
                <a:r>
                  <a:rPr lang="en-US" altLang="zh-CN" sz="3200" dirty="0" err="1"/>
                  <a:t>aaaab</a:t>
                </a:r>
                <a:r>
                  <a:rPr lang="en-US" altLang="zh-CN" sz="3200" dirty="0"/>
                  <a:t>           </a:t>
                </a:r>
                <a:r>
                  <a:rPr lang="en-US" altLang="zh-CN" sz="3200" dirty="0" err="1"/>
                  <a:t>aaaab</a:t>
                </a:r>
                <a:r>
                  <a:rPr lang="en-US" altLang="zh-CN" sz="3200" dirty="0"/>
                  <a:t>           </a:t>
                </a:r>
                <a:r>
                  <a:rPr lang="en-US" altLang="zh-CN" sz="3200" dirty="0" err="1"/>
                  <a:t>aaaab</a:t>
                </a:r>
                <a:r>
                  <a:rPr lang="en-US" altLang="zh-CN" sz="3200" dirty="0"/>
                  <a:t>         	</a:t>
                </a:r>
                <a14:m>
                  <m:oMath xmlns:m="http://schemas.openxmlformats.org/officeDocument/2006/math">
                    <m:r>
                      <a:rPr lang="zh-CN" altLang="en-US" sz="3200" b="0" i="1" dirty="0" smtClean="0">
                        <a:latin typeface="Cambria Math" panose="02040503050406030204" pitchFamily="18" charset="0"/>
                      </a:rPr>
                      <m:t>时间复杂度</m:t>
                    </m:r>
                    <m:r>
                      <a:rPr lang="en-US" altLang="zh-CN" sz="3200" b="0" i="1" smtClean="0">
                        <a:latin typeface="Cambria Math" panose="02040503050406030204" pitchFamily="18" charset="0"/>
                      </a:rPr>
                      <m:t>𝑂</m:t>
                    </m:r>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𝑛</m:t>
                        </m:r>
                      </m:e>
                      <m:sup>
                        <m:r>
                          <a:rPr lang="en-US" altLang="zh-CN" sz="3200" b="0" i="1" smtClean="0">
                            <a:latin typeface="Cambria Math" panose="02040503050406030204" pitchFamily="18" charset="0"/>
                          </a:rPr>
                          <m:t>2</m:t>
                        </m:r>
                      </m:sup>
                    </m:sSup>
                    <m:r>
                      <a:rPr lang="en-US" altLang="zh-CN" sz="3200" b="0" i="1" smtClean="0">
                        <a:latin typeface="Cambria Math" panose="02040503050406030204" pitchFamily="18" charset="0"/>
                      </a:rPr>
                      <m:t>)</m:t>
                    </m:r>
                  </m:oMath>
                </a14:m>
                <a:endParaRPr lang="zh-CN" altLang="en-US" sz="3200" dirty="0"/>
              </a:p>
              <a:p>
                <a:r>
                  <a:rPr lang="en-US" altLang="zh-CN" sz="3200" dirty="0"/>
                  <a:t>	</a:t>
                </a:r>
                <a:r>
                  <a:rPr lang="zh-CN" altLang="en-US" sz="6000" b="1" dirty="0">
                    <a:solidFill>
                      <a:srgbClr val="FF0000"/>
                    </a:solidFill>
                  </a:rPr>
                  <a:t>太慢啦！</a:t>
                </a:r>
                <a:endParaRPr lang="zh-CN" altLang="en-US" sz="3200" b="1" dirty="0">
                  <a:solidFill>
                    <a:srgbClr val="FF0000"/>
                  </a:solidFill>
                </a:endParaRPr>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3970318"/>
              </a:xfrm>
              <a:prstGeom prst="rect">
                <a:avLst/>
              </a:prstGeom>
              <a:blipFill>
                <a:blip r:embed="rId6"/>
                <a:stretch>
                  <a:fillRect l="-1874" t="-2458" r="-600" b="-87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149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7</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分析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4031873"/>
          </a:xfrm>
          <a:prstGeom prst="rect">
            <a:avLst/>
          </a:prstGeom>
          <a:noFill/>
        </p:spPr>
        <p:txBody>
          <a:bodyPr wrap="square" rtlCol="0">
            <a:spAutoFit/>
          </a:bodyPr>
          <a:lstStyle/>
          <a:p>
            <a:r>
              <a:rPr lang="en-US" altLang="zh-CN" sz="3200" dirty="0"/>
              <a:t>	</a:t>
            </a:r>
            <a:r>
              <a:rPr lang="zh-CN" altLang="en-US" sz="3200" dirty="0"/>
              <a:t>在这个算法中，哪个过程最耗时？哪些东西最占用空间？</a:t>
            </a:r>
            <a:endParaRPr lang="en-US" altLang="zh-CN" sz="3200" dirty="0"/>
          </a:p>
          <a:p>
            <a:r>
              <a:rPr lang="en-US" altLang="zh-CN" sz="3200" dirty="0"/>
              <a:t>	</a:t>
            </a:r>
            <a:r>
              <a:rPr lang="zh-CN" altLang="en-US" sz="3200" dirty="0"/>
              <a:t>在这个算法中，哪些地方可以优化？可以怎么优化？可以优化到什么程度？</a:t>
            </a:r>
            <a:endParaRPr lang="en-US" altLang="zh-CN" sz="3200" dirty="0"/>
          </a:p>
          <a:p>
            <a:endParaRPr lang="en-US" altLang="zh-CN" sz="3200" dirty="0"/>
          </a:p>
          <a:p>
            <a:endParaRPr lang="en-US" altLang="zh-CN" sz="3200" dirty="0"/>
          </a:p>
          <a:p>
            <a:r>
              <a:rPr lang="en-US" altLang="zh-CN" sz="3200" dirty="0"/>
              <a:t>	</a:t>
            </a:r>
            <a:r>
              <a:rPr lang="zh-CN" altLang="en-US" sz="3200" dirty="0"/>
              <a:t>重复的匹配消耗了大量计算资源，我们实际上可以将已经匹配过的部分利用起来。</a:t>
            </a:r>
            <a:endParaRPr lang="en-US" altLang="zh-CN" sz="3200" dirty="0"/>
          </a:p>
        </p:txBody>
      </p:sp>
    </p:spTree>
    <p:extLst>
      <p:ext uri="{BB962C8B-B14F-4D97-AF65-F5344CB8AC3E}">
        <p14:creationId xmlns:p14="http://schemas.microsoft.com/office/powerpoint/2010/main" val="294553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8</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KMP</a:t>
            </a:r>
            <a:r>
              <a:rPr lang="zh-CN" altLang="en-US" sz="4200" b="1" dirty="0">
                <a:solidFill>
                  <a:srgbClr val="000000"/>
                </a:solidFill>
                <a:latin typeface="微软雅黑" panose="020B0503020204020204" pitchFamily="34" charset="-122"/>
                <a:ea typeface="微软雅黑" panose="020B0503020204020204" pitchFamily="34" charset="-122"/>
              </a:rPr>
              <a:t>简介</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3046988"/>
          </a:xfrm>
          <a:prstGeom prst="rect">
            <a:avLst/>
          </a:prstGeom>
          <a:noFill/>
        </p:spPr>
        <p:txBody>
          <a:bodyPr wrap="square" rtlCol="0">
            <a:spAutoFit/>
          </a:bodyPr>
          <a:lstStyle/>
          <a:p>
            <a:r>
              <a:rPr lang="en-US" altLang="zh-CN" sz="3200" dirty="0"/>
              <a:t>	KMP</a:t>
            </a:r>
            <a:r>
              <a:rPr lang="zh-CN" altLang="en-US" sz="3200" dirty="0"/>
              <a:t>算法是一种解决字符串匹配问题的算法，由其发现者</a:t>
            </a:r>
            <a:r>
              <a:rPr lang="en-US" altLang="zh-CN" sz="3200" dirty="0" err="1"/>
              <a:t>D.E.Knuth</a:t>
            </a:r>
            <a:r>
              <a:rPr lang="zh-CN" altLang="en-US" sz="3200" dirty="0"/>
              <a:t>，</a:t>
            </a:r>
            <a:r>
              <a:rPr lang="en-US" altLang="zh-CN" sz="3200" dirty="0" err="1"/>
              <a:t>J.H.Morris</a:t>
            </a:r>
            <a:r>
              <a:rPr lang="zh-CN" altLang="en-US" sz="3200" dirty="0"/>
              <a:t>和</a:t>
            </a:r>
            <a:r>
              <a:rPr lang="en-US" altLang="zh-CN" sz="3200" dirty="0" err="1"/>
              <a:t>V.R.Pratt</a:t>
            </a:r>
            <a:r>
              <a:rPr lang="zh-CN" altLang="en-US" sz="3200" dirty="0"/>
              <a:t>三人首字母命名。</a:t>
            </a:r>
            <a:endParaRPr lang="en-US" altLang="zh-CN" sz="3200" dirty="0"/>
          </a:p>
          <a:p>
            <a:r>
              <a:rPr lang="en-US" altLang="zh-CN" sz="3200" dirty="0"/>
              <a:t>	KMP</a:t>
            </a:r>
            <a:r>
              <a:rPr lang="zh-CN" altLang="en-US" sz="3200" dirty="0"/>
              <a:t>算法的主要思想为在发生失配时利用已经匹配的部分的信息重新开始下一次的匹配，减少不必要的重复匹配。</a:t>
            </a:r>
            <a:endParaRPr lang="en-US" altLang="zh-CN" sz="3200" dirty="0"/>
          </a:p>
        </p:txBody>
      </p:sp>
    </p:spTree>
    <p:extLst>
      <p:ext uri="{BB962C8B-B14F-4D97-AF65-F5344CB8AC3E}">
        <p14:creationId xmlns:p14="http://schemas.microsoft.com/office/powerpoint/2010/main" val="118806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9</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KMP</a:t>
            </a: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509200"/>
              </a:xfrm>
              <a:prstGeom prst="rect">
                <a:avLst/>
              </a:prstGeom>
              <a:noFill/>
            </p:spPr>
            <p:txBody>
              <a:bodyPr wrap="square" rtlCol="0">
                <a:spAutoFit/>
              </a:bodyPr>
              <a:lstStyle/>
              <a:p>
                <a:r>
                  <a:rPr lang="en-US" altLang="zh-CN" sz="3200" dirty="0"/>
                  <a:t>	</a:t>
                </a:r>
                <a:r>
                  <a:rPr lang="zh-CN" altLang="en-US" sz="3200" dirty="0"/>
                  <a:t>我们定义</a:t>
                </a:r>
                <a14:m>
                  <m:oMath xmlns:m="http://schemas.openxmlformats.org/officeDocument/2006/math">
                    <m:r>
                      <a:rPr lang="en-US" altLang="zh-CN" sz="3200" b="0" i="1" smtClean="0">
                        <a:latin typeface="Cambria Math" panose="02040503050406030204" pitchFamily="18" charset="0"/>
                      </a:rPr>
                      <m:t>𝑝𝑟𝑒</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𝑝𝑟𝑒</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0</m:t>
                        </m:r>
                      </m:e>
                    </m:d>
                    <m:r>
                      <a:rPr lang="en-US" altLang="zh-CN" sz="3200" b="0" i="1" smtClean="0">
                        <a:latin typeface="Cambria Math" panose="02040503050406030204" pitchFamily="18" charset="0"/>
                      </a:rPr>
                      <m:t>=−1)</m:t>
                    </m:r>
                  </m:oMath>
                </a14:m>
                <a:r>
                  <a:rPr lang="zh-CN" altLang="en-US" sz="3200" dirty="0"/>
                  <a:t>表示在前缀</a:t>
                </a:r>
                <a:r>
                  <a:rPr lang="en-US" altLang="zh-CN" sz="3200" dirty="0" err="1"/>
                  <a:t>i</a:t>
                </a:r>
                <a:r>
                  <a:rPr lang="zh-CN" altLang="en-US" sz="3200" dirty="0"/>
                  <a:t>中最长的一个既是前缀亦是其后缀的前缀的终点下标。</a:t>
                </a:r>
                <a:endParaRPr lang="en-US" altLang="zh-CN" sz="3200" dirty="0"/>
              </a:p>
              <a:p>
                <a:r>
                  <a:rPr lang="en-US" altLang="zh-CN" sz="3200" dirty="0"/>
                  <a:t>	</a:t>
                </a:r>
                <a:r>
                  <a:rPr lang="zh-CN" altLang="en-US" sz="3200" dirty="0"/>
                  <a:t>举个栗子</a:t>
                </a:r>
                <a:endParaRPr lang="en-US" altLang="zh-CN" sz="3200" dirty="0"/>
              </a:p>
              <a:p>
                <a:r>
                  <a:rPr lang="en-US" altLang="zh-CN" sz="3200" dirty="0"/>
                  <a:t>	</a:t>
                </a:r>
                <a:r>
                  <a:rPr lang="zh-CN" altLang="en-US" sz="3200" dirty="0"/>
                  <a:t>字符串</a:t>
                </a:r>
                <a:r>
                  <a:rPr lang="en-US" altLang="zh-CN" sz="3200" dirty="0"/>
                  <a:t>: ababababc</a:t>
                </a:r>
              </a:p>
              <a:p>
                <a:r>
                  <a:rPr lang="en-US" altLang="zh-CN" sz="3200" dirty="0"/>
                  <a:t>	</a:t>
                </a:r>
                <a:r>
                  <a:rPr lang="zh-CN" altLang="en-US" sz="3200" dirty="0"/>
                  <a:t>前缀</a:t>
                </a:r>
                <a:r>
                  <a:rPr lang="en-US" altLang="zh-CN" sz="3200" dirty="0"/>
                  <a:t>4: </a:t>
                </a:r>
                <a:r>
                  <a:rPr lang="en-US" altLang="zh-CN" sz="3200" dirty="0" err="1"/>
                  <a:t>ababa</a:t>
                </a:r>
                <a:endParaRPr lang="en-US" altLang="zh-CN" sz="3200" dirty="0"/>
              </a:p>
              <a:p>
                <a:r>
                  <a:rPr lang="en-US" altLang="zh-CN" sz="3200" dirty="0"/>
                  <a:t>                   </a:t>
                </a:r>
                <a:r>
                  <a:rPr lang="en-US" altLang="zh-CN" sz="3200" dirty="0">
                    <a:solidFill>
                      <a:srgbClr val="FF0000"/>
                    </a:solidFill>
                  </a:rPr>
                  <a:t>aba</a:t>
                </a:r>
              </a:p>
              <a:p>
                <a:r>
                  <a:rPr lang="en-US" altLang="zh-CN" sz="3200" dirty="0"/>
                  <a:t>                       </a:t>
                </a:r>
                <a:r>
                  <a:rPr lang="en-US" altLang="zh-CN" sz="3200" dirty="0">
                    <a:solidFill>
                      <a:srgbClr val="00B0F0"/>
                    </a:solidFill>
                  </a:rPr>
                  <a:t>aba</a:t>
                </a:r>
              </a:p>
              <a:p>
                <a:r>
                  <a:rPr lang="en-US" altLang="zh-CN" sz="3200" dirty="0">
                    <a:solidFill>
                      <a:srgbClr val="00B0F0"/>
                    </a:solidFill>
                  </a:rPr>
                  <a:t>	</a:t>
                </a:r>
                <a:r>
                  <a:rPr lang="zh-CN" altLang="en-US" sz="3200" dirty="0"/>
                  <a:t>所以</a:t>
                </a:r>
                <a14:m>
                  <m:oMath xmlns:m="http://schemas.openxmlformats.org/officeDocument/2006/math">
                    <m:r>
                      <a:rPr lang="en-US" altLang="zh-CN" sz="3200" b="0" i="1" smtClean="0">
                        <a:latin typeface="Cambria Math" panose="02040503050406030204" pitchFamily="18" charset="0"/>
                      </a:rPr>
                      <m:t>𝑝𝑟𝑒</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4</m:t>
                        </m:r>
                      </m:e>
                    </m:d>
                    <m:r>
                      <a:rPr lang="en-US" altLang="zh-CN" sz="3200" b="0" i="1" smtClean="0">
                        <a:latin typeface="Cambria Math" panose="02040503050406030204" pitchFamily="18" charset="0"/>
                      </a:rPr>
                      <m:t>=</m:t>
                    </m:r>
                    <m:r>
                      <a:rPr lang="en-US" altLang="zh-CN" sz="3200" i="1">
                        <a:latin typeface="Cambria Math" panose="02040503050406030204" pitchFamily="18" charset="0"/>
                      </a:rPr>
                      <m:t>2</m:t>
                    </m:r>
                    <m:r>
                      <a:rPr lang="zh-CN" altLang="en-US" sz="3200" i="1" smtClean="0">
                        <a:latin typeface="Cambria Math" panose="02040503050406030204" pitchFamily="18" charset="0"/>
                      </a:rPr>
                      <m:t>，</m:t>
                    </m:r>
                  </m:oMath>
                </a14:m>
                <a:r>
                  <a:rPr lang="zh-CN" altLang="en-US" sz="3200" dirty="0"/>
                  <a:t>我们也将</a:t>
                </a:r>
                <a14:m>
                  <m:oMath xmlns:m="http://schemas.openxmlformats.org/officeDocument/2006/math">
                    <m:r>
                      <a:rPr lang="en-US" altLang="zh-CN" sz="3200" i="1" dirty="0" smtClean="0">
                        <a:latin typeface="Cambria Math" panose="02040503050406030204" pitchFamily="18" charset="0"/>
                      </a:rPr>
                      <m:t>𝑝𝑟𝑒</m:t>
                    </m:r>
                    <m:r>
                      <a:rPr lang="en-US" altLang="zh-CN" sz="3200" i="1" dirty="0" smtClean="0">
                        <a:latin typeface="Cambria Math" panose="02040503050406030204" pitchFamily="18" charset="0"/>
                      </a:rPr>
                      <m:t>[</m:t>
                    </m:r>
                    <m:r>
                      <a:rPr lang="en-US" altLang="zh-CN" sz="3200" i="1" dirty="0" err="1" smtClean="0">
                        <a:latin typeface="Cambria Math" panose="02040503050406030204" pitchFamily="18" charset="0"/>
                      </a:rPr>
                      <m:t>𝑖</m:t>
                    </m:r>
                    <m:r>
                      <a:rPr lang="en-US" altLang="zh-CN" sz="3200" i="1" dirty="0" smtClean="0">
                        <a:latin typeface="Cambria Math" panose="02040503050406030204" pitchFamily="18" charset="0"/>
                      </a:rPr>
                      <m:t>]</m:t>
                    </m:r>
                  </m:oMath>
                </a14:m>
                <a:r>
                  <a:rPr lang="zh-CN" altLang="en-US" sz="3200" dirty="0"/>
                  <a:t>称为失配指针，而</a:t>
                </a:r>
                <a14:m>
                  <m:oMath xmlns:m="http://schemas.openxmlformats.org/officeDocument/2006/math">
                    <m:r>
                      <a:rPr lang="en-US" altLang="zh-CN" sz="3200" i="1" dirty="0" smtClean="0">
                        <a:latin typeface="Cambria Math" panose="02040503050406030204" pitchFamily="18" charset="0"/>
                      </a:rPr>
                      <m:t>𝐵</m:t>
                    </m:r>
                  </m:oMath>
                </a14:m>
                <a:r>
                  <a:rPr lang="zh-CN" altLang="en-US" sz="3200" dirty="0"/>
                  <a:t>串匹配的位置顺着失配指针改变的过程类似于将</a:t>
                </a:r>
                <a14:m>
                  <m:oMath xmlns:m="http://schemas.openxmlformats.org/officeDocument/2006/math">
                    <m:r>
                      <a:rPr lang="en-US" altLang="zh-CN" sz="3200" i="1" dirty="0" smtClean="0">
                        <a:latin typeface="Cambria Math" panose="02040503050406030204" pitchFamily="18" charset="0"/>
                      </a:rPr>
                      <m:t>𝐵</m:t>
                    </m:r>
                  </m:oMath>
                </a14:m>
                <a:r>
                  <a:rPr lang="zh-CN" altLang="en-US" sz="3200" dirty="0"/>
                  <a:t>串右移。</a:t>
                </a:r>
                <a:endParaRPr lang="en-US" altLang="zh-CN" sz="3200" dirty="0"/>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5509200"/>
              </a:xfrm>
              <a:prstGeom prst="rect">
                <a:avLst/>
              </a:prstGeom>
              <a:blipFill>
                <a:blip r:embed="rId6"/>
                <a:stretch>
                  <a:fillRect l="-1874" t="-1772" r="-1874" b="-24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4475853"/>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481</TotalTime>
  <Pages>0</Pages>
  <Words>43</Words>
  <Characters>0</Characters>
  <Application>Microsoft Office PowerPoint</Application>
  <DocSecurity>0</DocSecurity>
  <PresentationFormat>全屏显示(4:3)</PresentationFormat>
  <Lines>0</Lines>
  <Paragraphs>215</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宋体</vt:lpstr>
      <vt:lpstr>微软雅黑</vt:lpstr>
      <vt:lpstr>Arial</vt:lpstr>
      <vt:lpstr>Calibri</vt:lpstr>
      <vt:lpstr>Cambria Math</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齐朋辉</dc:creator>
  <cp:keywords/>
  <dc:description/>
  <cp:lastModifiedBy>Sun Horatio</cp:lastModifiedBy>
  <cp:revision>82</cp:revision>
  <dcterms:created xsi:type="dcterms:W3CDTF">2006-08-16T00:00:00Z</dcterms:created>
  <dcterms:modified xsi:type="dcterms:W3CDTF">2018-06-02T05:34:32Z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