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95" r:id="rId4"/>
    <p:sldId id="267" r:id="rId5"/>
    <p:sldId id="266" r:id="rId6"/>
    <p:sldId id="268" r:id="rId7"/>
    <p:sldId id="269" r:id="rId8"/>
    <p:sldId id="271" r:id="rId9"/>
    <p:sldId id="270" r:id="rId10"/>
    <p:sldId id="272" r:id="rId11"/>
    <p:sldId id="275" r:id="rId12"/>
    <p:sldId id="276" r:id="rId13"/>
    <p:sldId id="277" r:id="rId14"/>
    <p:sldId id="311" r:id="rId15"/>
    <p:sldId id="279" r:id="rId16"/>
    <p:sldId id="280" r:id="rId17"/>
    <p:sldId id="281" r:id="rId18"/>
    <p:sldId id="282" r:id="rId19"/>
    <p:sldId id="283" r:id="rId20"/>
    <p:sldId id="285" r:id="rId21"/>
    <p:sldId id="287" r:id="rId22"/>
    <p:sldId id="288" r:id="rId23"/>
    <p:sldId id="299" r:id="rId24"/>
    <p:sldId id="300" r:id="rId25"/>
    <p:sldId id="296" r:id="rId26"/>
    <p:sldId id="297" r:id="rId27"/>
    <p:sldId id="301" r:id="rId28"/>
    <p:sldId id="298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03" r:id="rId37"/>
    <p:sldId id="310" r:id="rId38"/>
    <p:sldId id="289" r:id="rId39"/>
    <p:sldId id="291" r:id="rId40"/>
    <p:sldId id="290" r:id="rId41"/>
    <p:sldId id="292" r:id="rId42"/>
    <p:sldId id="294" r:id="rId43"/>
    <p:sldId id="313" r:id="rId44"/>
    <p:sldId id="314" r:id="rId45"/>
    <p:sldId id="315" r:id="rId46"/>
    <p:sldId id="31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3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E691-F9D4-4238-B0A1-97CC7DFFC9A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436A-39FE-4192-B41F-84B0DCC2F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6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1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9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4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8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8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8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2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4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qnpdeofg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67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0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5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34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6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93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1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1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5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03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4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3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76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89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69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33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6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96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64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6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28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4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17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5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82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70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6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6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4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9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3CBB-CB9B-488B-8FD8-801C45F9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4732B-8F30-4159-A7E0-8688C505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430BE-ACAD-41A4-B1D4-217C6B03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107C3-2847-45DB-933F-0125243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CF90-2A16-4787-9F28-45E0A0C0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DC9B-E244-42BA-8D3E-CE705975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9516E-4BB5-453B-AA05-88AC8FE0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4861A-A5D5-4774-A599-C03B1DB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8860-FA24-43D0-A2C2-66721BB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5B3E9-3780-44F6-A76D-F9A01BD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F47AB-822D-47CE-BB8B-21D1B0046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61BA2-7693-48D1-9C49-5FC0AE17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60101-24B3-4851-BE16-D54B78F8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4F913-3799-4632-8AB9-DF59936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E74A1-BF06-400F-AD3A-8C8372DD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4B58D-3B17-4156-96EA-A8D1AC54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6ABEC-860A-4EAA-B5A0-D649E066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31C0-2D15-4958-8692-0B9819D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2389C-6D08-4BED-9C2B-BDCB96A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7C13D-C238-4358-832E-903AB9A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5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595F-6FC6-4B1D-B0BC-441B6705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53521-C712-4F91-A926-9C927F85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47FF-712C-4B8A-8615-085ED59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51663-91CB-4604-BB85-54BE3C7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F2AA7-7E81-4DF1-AF0F-9409984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C404-64E0-4429-AE6F-222AE54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79467-C177-46C5-ABEF-6E485BE7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ABBA2-ACAC-46D7-A16B-31633226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8FB12-EC07-4207-9874-433C2C15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CB85F-474B-4506-B7B8-E8A78494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5F58-6A2B-479C-BBD1-FF143D6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9E3B-CFCA-43F0-82ED-DAFF3D00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DEBD1-BD5F-4B4B-9E27-E65A3AC8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751A5-5166-4B7A-934A-65F59352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BF2338-D288-42B8-9616-157846F7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AACB8-674F-4825-9B3A-AE5E58AC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93273-9B65-4146-9DD1-68B9B1B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73AE7-F0CD-4F74-B9AC-A6B80AA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327B13-CAF2-4307-93BD-DA59525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02AE4-7B92-459F-826C-4BAD4814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5E209D-628F-4EAD-93F4-235D315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8891D-0BB7-4353-A111-F240B840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74393-1FF3-442E-AEA1-05B7E3FC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5975A8-F1D5-44EB-80C8-8CEFDAC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69397-E569-4DA5-903D-F4AAFFB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E4E66-9AFA-493A-925B-FBBBF0E6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AC27-F983-4B2E-A842-F1D683B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612DF-AE90-4E33-B803-99F44B2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A2E8B-E18E-49E6-B449-FD0E7C2E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E3F69-C40F-4DA5-AF53-9C1F153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03EB4-6BF0-41E4-BD8B-AA62DCB6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E76CC-409D-478F-9F01-D5C7EB54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5BD0-3F1A-4134-9769-26014276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E35F0-5B96-4895-A3A8-A56B1074F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B744E-C780-4535-AAE4-77D493EC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A9BCD-6B35-465E-9144-DC4C90F4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4566-B71C-4590-8FA4-3C0EE58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47DF1-DDDD-469D-B41A-575037F1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28814-0DE6-4AF9-8EC9-CA0F0A0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10098-AD61-40EA-9C26-79A4C457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5EB63-0255-492D-B845-C8F12977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FB02-4033-4F8B-834C-DEA37A6B72F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019E-24AF-4285-A2E1-A3B0E92D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CB657-63C2-421C-A52D-00C00B6FD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5.jpeg"/><Relationship Id="rId10" Type="http://schemas.openxmlformats.org/officeDocument/2006/relationships/image" Target="../media/image27.png"/><Relationship Id="rId4" Type="http://schemas.openxmlformats.org/officeDocument/2006/relationships/image" Target="../media/image3.jpe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5.png"/><Relationship Id="rId5" Type="http://schemas.openxmlformats.org/officeDocument/2006/relationships/image" Target="../media/image5.jpeg"/><Relationship Id="rId10" Type="http://schemas.openxmlformats.org/officeDocument/2006/relationships/image" Target="../media/image34.png"/><Relationship Id="rId4" Type="http://schemas.openxmlformats.org/officeDocument/2006/relationships/image" Target="../media/image3.jpe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8.png"/><Relationship Id="rId5" Type="http://schemas.openxmlformats.org/officeDocument/2006/relationships/image" Target="../media/image5.jpeg"/><Relationship Id="rId10" Type="http://schemas.openxmlformats.org/officeDocument/2006/relationships/image" Target="../media/image37.png"/><Relationship Id="rId4" Type="http://schemas.openxmlformats.org/officeDocument/2006/relationships/image" Target="../media/image3.jpe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3.png"/><Relationship Id="rId5" Type="http://schemas.openxmlformats.org/officeDocument/2006/relationships/image" Target="../media/image5.jpeg"/><Relationship Id="rId10" Type="http://schemas.openxmlformats.org/officeDocument/2006/relationships/image" Target="../media/image42.png"/><Relationship Id="rId4" Type="http://schemas.openxmlformats.org/officeDocument/2006/relationships/image" Target="../media/image3.jpe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5.jpeg"/><Relationship Id="rId10" Type="http://schemas.openxmlformats.org/officeDocument/2006/relationships/image" Target="../media/image48.png"/><Relationship Id="rId4" Type="http://schemas.openxmlformats.org/officeDocument/2006/relationships/image" Target="../media/image3.jpe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6E2BA3F9-8A02-473D-A665-BBC742A2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副标题 36">
            <a:extLst>
              <a:ext uri="{FF2B5EF4-FFF2-40B4-BE49-F238E27FC236}">
                <a16:creationId xmlns:a16="http://schemas.microsoft.com/office/drawing/2014/main" id="{262E6F3F-5FA6-4A87-8042-EDEBD060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8BBEEF87-FACB-4040-BAAB-2EE169E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010B50AE-1895-44ED-830E-F058DA23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97200"/>
            <a:ext cx="2195513" cy="2663825"/>
          </a:xfrm>
          <a:custGeom>
            <a:avLst/>
            <a:gdLst>
              <a:gd name="T0" fmla="*/ 0 w 2195576"/>
              <a:gd name="T1" fmla="*/ 2663825 h 2663825"/>
              <a:gd name="T2" fmla="*/ 0 w 2195576"/>
              <a:gd name="T3" fmla="*/ 1800227 h 2663825"/>
              <a:gd name="T4" fmla="*/ 2195387 w 2195576"/>
              <a:gd name="T5" fmla="*/ 0 h 2663825"/>
              <a:gd name="T6" fmla="*/ 2195387 w 2195576"/>
              <a:gd name="T7" fmla="*/ 144398 h 2663825"/>
              <a:gd name="T8" fmla="*/ 0 w 2195576"/>
              <a:gd name="T9" fmla="*/ 2663825 h 266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5576"/>
              <a:gd name="T16" fmla="*/ 0 h 2663825"/>
              <a:gd name="T17" fmla="*/ 2195576 w 2195576"/>
              <a:gd name="T18" fmla="*/ 2663825 h 266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E10784B-ABD5-4BF2-B09A-6510F0F0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0"/>
            <a:ext cx="3022600" cy="6858000"/>
          </a:xfrm>
          <a:custGeom>
            <a:avLst/>
            <a:gdLst>
              <a:gd name="T0" fmla="*/ 3022600 w 3022600"/>
              <a:gd name="T1" fmla="*/ 0 h 6858000"/>
              <a:gd name="T2" fmla="*/ 1870075 w 3022600"/>
              <a:gd name="T3" fmla="*/ 0 h 6858000"/>
              <a:gd name="T4" fmla="*/ 0 w 3022600"/>
              <a:gd name="T5" fmla="*/ 2113788 h 6858000"/>
              <a:gd name="T6" fmla="*/ 0 w 3022600"/>
              <a:gd name="T7" fmla="*/ 3071494 h 6858000"/>
              <a:gd name="T8" fmla="*/ 790575 w 3022600"/>
              <a:gd name="T9" fmla="*/ 6858000 h 6858000"/>
              <a:gd name="T10" fmla="*/ 1727200 w 3022600"/>
              <a:gd name="T11" fmla="*/ 6858000 h 6858000"/>
              <a:gd name="T12" fmla="*/ 69850 w 3022600"/>
              <a:gd name="T13" fmla="*/ 3126612 h 6858000"/>
              <a:gd name="T14" fmla="*/ 69850 w 3022600"/>
              <a:gd name="T15" fmla="*/ 2143760 h 6858000"/>
              <a:gd name="T16" fmla="*/ 3022600 w 30226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22600"/>
              <a:gd name="T28" fmla="*/ 0 h 6858000"/>
              <a:gd name="T29" fmla="*/ 3022600 w 30226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D07319-FB7D-419C-BE5B-AE54F255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0"/>
            <a:ext cx="2711450" cy="1873250"/>
          </a:xfrm>
          <a:custGeom>
            <a:avLst/>
            <a:gdLst>
              <a:gd name="T0" fmla="*/ 2711450 w 2711450"/>
              <a:gd name="T1" fmla="*/ 1523 h 1873250"/>
              <a:gd name="T2" fmla="*/ 2189098 w 2711450"/>
              <a:gd name="T3" fmla="*/ 0 h 1873250"/>
              <a:gd name="T4" fmla="*/ 0 w 2711450"/>
              <a:gd name="T5" fmla="*/ 1873250 h 1873250"/>
              <a:gd name="T6" fmla="*/ 2711450 w 2711450"/>
              <a:gd name="T7" fmla="*/ 1523 h 1873250"/>
              <a:gd name="T8" fmla="*/ 0 60000 65536"/>
              <a:gd name="T9" fmla="*/ 0 60000 65536"/>
              <a:gd name="T10" fmla="*/ 0 60000 65536"/>
              <a:gd name="T11" fmla="*/ 0 60000 65536"/>
              <a:gd name="T12" fmla="*/ 0 w 2711450"/>
              <a:gd name="T13" fmla="*/ 0 h 1873250"/>
              <a:gd name="T14" fmla="*/ 2711450 w 2711450"/>
              <a:gd name="T15" fmla="*/ 1873250 h 1873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E4719B9F-B74C-4556-9494-F9CE922A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0"/>
            <a:ext cx="6105525" cy="6858000"/>
          </a:xfrm>
          <a:custGeom>
            <a:avLst/>
            <a:gdLst>
              <a:gd name="T0" fmla="*/ 5818121 w 6105525"/>
              <a:gd name="T1" fmla="*/ 0 h 6858000"/>
              <a:gd name="T2" fmla="*/ 3368674 w 6105525"/>
              <a:gd name="T3" fmla="*/ 0 h 6858000"/>
              <a:gd name="T4" fmla="*/ 0 w 6105525"/>
              <a:gd name="T5" fmla="*/ 2109088 h 6858000"/>
              <a:gd name="T6" fmla="*/ 0 w 6105525"/>
              <a:gd name="T7" fmla="*/ 3071494 h 6858000"/>
              <a:gd name="T8" fmla="*/ 1928876 w 6105525"/>
              <a:gd name="T9" fmla="*/ 6858000 h 6858000"/>
              <a:gd name="T10" fmla="*/ 3081272 w 6105525"/>
              <a:gd name="T11" fmla="*/ 6858000 h 6858000"/>
              <a:gd name="T12" fmla="*/ 114300 w 6105525"/>
              <a:gd name="T13" fmla="*/ 2956432 h 6858000"/>
              <a:gd name="T14" fmla="*/ 114300 w 6105525"/>
              <a:gd name="T15" fmla="*/ 2143760 h 6858000"/>
              <a:gd name="T16" fmla="*/ 6105525 w 6105525"/>
              <a:gd name="T17" fmla="*/ 0 h 6858000"/>
              <a:gd name="T18" fmla="*/ 3368674 w 6105525"/>
              <a:gd name="T19" fmla="*/ 0 h 6858000"/>
              <a:gd name="T20" fmla="*/ 5818121 w 6105525"/>
              <a:gd name="T21" fmla="*/ 0 h 6858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05525"/>
              <a:gd name="T34" fmla="*/ 0 h 6858000"/>
              <a:gd name="T35" fmla="*/ 6105525 w 6105525"/>
              <a:gd name="T36" fmla="*/ 6858000 h 6858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614278CC-C401-4101-8AB8-07C40A63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5738"/>
            <a:ext cx="2236788" cy="5984875"/>
          </a:xfrm>
          <a:custGeom>
            <a:avLst/>
            <a:gdLst>
              <a:gd name="T0" fmla="*/ 0 w 2236851"/>
              <a:gd name="T1" fmla="*/ 0 h 5984811"/>
              <a:gd name="T2" fmla="*/ 2236662 w 2236851"/>
              <a:gd name="T3" fmla="*/ 1900235 h 5984811"/>
              <a:gd name="T4" fmla="*/ 2236662 w 2236851"/>
              <a:gd name="T5" fmla="*/ 2955893 h 5984811"/>
              <a:gd name="T6" fmla="*/ 0 w 2236851"/>
              <a:gd name="T7" fmla="*/ 5985003 h 5984811"/>
              <a:gd name="T8" fmla="*/ 0 w 2236851"/>
              <a:gd name="T9" fmla="*/ 5194470 h 5984811"/>
              <a:gd name="T10" fmla="*/ 2174946 w 2236851"/>
              <a:gd name="T11" fmla="*/ 2859116 h 5984811"/>
              <a:gd name="T12" fmla="*/ 2174946 w 2236851"/>
              <a:gd name="T13" fmla="*/ 2019366 h 5984811"/>
              <a:gd name="T14" fmla="*/ 9484 w 2236851"/>
              <a:gd name="T15" fmla="*/ 1527225 h 5984811"/>
              <a:gd name="T16" fmla="*/ 0 w 2236851"/>
              <a:gd name="T17" fmla="*/ 0 h 5984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36851"/>
              <a:gd name="T28" fmla="*/ 0 h 5984811"/>
              <a:gd name="T29" fmla="*/ 2236851 w 2236851"/>
              <a:gd name="T30" fmla="*/ 5984811 h 5984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8396576-E606-4D1D-A9B8-C2E6F02C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-1588"/>
            <a:ext cx="6557962" cy="6859588"/>
          </a:xfrm>
          <a:custGeom>
            <a:avLst/>
            <a:gdLst>
              <a:gd name="T0" fmla="*/ 6558090 w 6557898"/>
              <a:gd name="T1" fmla="*/ 0 h 6861175"/>
              <a:gd name="T2" fmla="*/ 6550090 w 6557898"/>
              <a:gd name="T3" fmla="*/ 779166 h 6861175"/>
              <a:gd name="T4" fmla="*/ 87251 w 6557898"/>
              <a:gd name="T5" fmla="*/ 2214491 h 6861175"/>
              <a:gd name="T6" fmla="*/ 87251 w 6557898"/>
              <a:gd name="T7" fmla="*/ 2922697 h 6861175"/>
              <a:gd name="T8" fmla="*/ 5010171 w 6557898"/>
              <a:gd name="T9" fmla="*/ 6858004 h 6861175"/>
              <a:gd name="T10" fmla="*/ 3281395 w 6557898"/>
              <a:gd name="T11" fmla="*/ 6858004 h 6861175"/>
              <a:gd name="T12" fmla="*/ 0 w 6557898"/>
              <a:gd name="T13" fmla="*/ 2968395 h 6861175"/>
              <a:gd name="T14" fmla="*/ 0 w 6557898"/>
              <a:gd name="T15" fmla="*/ 2137185 h 6861175"/>
              <a:gd name="T16" fmla="*/ 5738918 w 6557898"/>
              <a:gd name="T17" fmla="*/ 0 h 6861175"/>
              <a:gd name="T18" fmla="*/ 6558090 w 6557898"/>
              <a:gd name="T19" fmla="*/ 0 h 6861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7898"/>
              <a:gd name="T31" fmla="*/ 0 h 6861175"/>
              <a:gd name="T32" fmla="*/ 6557898 w 6557898"/>
              <a:gd name="T33" fmla="*/ 6861175 h 6861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D4B80D5-77E5-41EC-AFCB-A0CA4B2B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-11113"/>
            <a:ext cx="5761038" cy="2071688"/>
          </a:xfrm>
          <a:custGeom>
            <a:avLst/>
            <a:gdLst>
              <a:gd name="T0" fmla="*/ 0 w 5761101"/>
              <a:gd name="T1" fmla="*/ 2070102 h 2073275"/>
              <a:gd name="T2" fmla="*/ 4536924 w 5761101"/>
              <a:gd name="T3" fmla="*/ 0 h 2073275"/>
              <a:gd name="T4" fmla="*/ 5760910 w 5761101"/>
              <a:gd name="T5" fmla="*/ 0 h 2073275"/>
              <a:gd name="T6" fmla="*/ 0 w 5761101"/>
              <a:gd name="T7" fmla="*/ 2070102 h 2073275"/>
              <a:gd name="T8" fmla="*/ 0 60000 65536"/>
              <a:gd name="T9" fmla="*/ 0 60000 65536"/>
              <a:gd name="T10" fmla="*/ 0 60000 65536"/>
              <a:gd name="T11" fmla="*/ 0 60000 65536"/>
              <a:gd name="T12" fmla="*/ 0 w 5761101"/>
              <a:gd name="T13" fmla="*/ 0 h 2073275"/>
              <a:gd name="T14" fmla="*/ 5761101 w 5761101"/>
              <a:gd name="T15" fmla="*/ 2073275 h 2073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2FA365BA-806E-4507-ACA5-8CD00A3F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03350"/>
            <a:ext cx="2308225" cy="5265738"/>
          </a:xfrm>
          <a:custGeom>
            <a:avLst/>
            <a:gdLst>
              <a:gd name="T0" fmla="*/ 9485 w 2308225"/>
              <a:gd name="T1" fmla="*/ 0 h 5265737"/>
              <a:gd name="T2" fmla="*/ 9485 w 2308225"/>
              <a:gd name="T3" fmla="*/ 1020698 h 5265737"/>
              <a:gd name="T4" fmla="*/ 2229231 w 2308225"/>
              <a:gd name="T5" fmla="*/ 895350 h 5265737"/>
              <a:gd name="T6" fmla="*/ 2229231 w 2308225"/>
              <a:gd name="T7" fmla="*/ 1665225 h 5265737"/>
              <a:gd name="T8" fmla="*/ 0 w 2308225"/>
              <a:gd name="T9" fmla="*/ 4527550 h 5265737"/>
              <a:gd name="T10" fmla="*/ 0 w 2308225"/>
              <a:gd name="T11" fmla="*/ 5265738 h 5265737"/>
              <a:gd name="T12" fmla="*/ 2308225 w 2308225"/>
              <a:gd name="T13" fmla="*/ 1685927 h 5265737"/>
              <a:gd name="T14" fmla="*/ 2308225 w 2308225"/>
              <a:gd name="T15" fmla="*/ 801623 h 5265737"/>
              <a:gd name="T16" fmla="*/ 9485 w 2308225"/>
              <a:gd name="T17" fmla="*/ 0 h 52657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08225"/>
              <a:gd name="T28" fmla="*/ 0 h 5265737"/>
              <a:gd name="T29" fmla="*/ 2308225 w 2308225"/>
              <a:gd name="T30" fmla="*/ 5265737 h 52657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3A8CE85C-0CBC-4BF0-B833-E39D6E1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690563"/>
            <a:ext cx="8515350" cy="5461000"/>
          </a:xfrm>
          <a:custGeom>
            <a:avLst/>
            <a:gdLst>
              <a:gd name="T0" fmla="*/ 6350 w 8515350"/>
              <a:gd name="T1" fmla="*/ 5454648 h 5461000"/>
              <a:gd name="T2" fmla="*/ 8509006 w 8515350"/>
              <a:gd name="T3" fmla="*/ 5454648 h 5461000"/>
              <a:gd name="T4" fmla="*/ 8509006 w 8515350"/>
              <a:gd name="T5" fmla="*/ 6350 h 5461000"/>
              <a:gd name="T6" fmla="*/ 6350 w 8515350"/>
              <a:gd name="T7" fmla="*/ 6350 h 5461000"/>
              <a:gd name="T8" fmla="*/ 6350 w 8515350"/>
              <a:gd name="T9" fmla="*/ 5454648 h 546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50"/>
              <a:gd name="T16" fmla="*/ 0 h 5461000"/>
              <a:gd name="T17" fmla="*/ 8515350 w 8515350"/>
              <a:gd name="T18" fmla="*/ 5461000 h 546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86CA5A4C-7C18-4BE4-892B-D52499F0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753CFD17-8455-45DB-B949-8A34198E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33A27129-3DD3-4E99-AD24-4C96A714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3BAD728F-75B0-48C8-A295-E420E3CA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594" y="2014577"/>
            <a:ext cx="4924425" cy="15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500"/>
              </a:lnSpc>
              <a:buFont typeface="Arial" panose="020B0604020202020204" pitchFamily="34" charset="0"/>
              <a:buNone/>
            </a:pPr>
            <a:r>
              <a:rPr lang="zh-CN" altLang="en-US" sz="9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9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"/>
    </mc:Choice>
    <mc:Fallback xmlns="">
      <p:transition spd="slow" advTm="6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820738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拓展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82341" y="960922"/>
            <a:ext cx="89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最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长公共子序列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(LCS)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762" y="1588831"/>
            <a:ext cx="9694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</a:rPr>
              <a:t>给定两个长度分别为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 , m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的序列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A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B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，问：满足以下条件的序列的长度的最大值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?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、是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A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的子序列；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、是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B</a:t>
            </a:r>
            <a:r>
              <a:rPr lang="zh-CN" altLang="en-US" sz="2800" dirty="0">
                <a:latin typeface="Cambria Math" panose="02040503050406030204" pitchFamily="18" charset="0"/>
              </a:rPr>
              <a:t>的子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序列；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样例输入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5 6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1 3 5 2 4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6 1 3 2 7 4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2631" y="3702901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0974" y="3619865"/>
            <a:ext cx="4083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序列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[1,3,2,4]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既是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[1,3,5,2,4]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的子序列也是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[</a:t>
            </a:r>
            <a:r>
              <a:rPr lang="en-US" altLang="zh-CN" sz="2800" dirty="0">
                <a:latin typeface="Cambria Math" panose="02040503050406030204" pitchFamily="18" charset="0"/>
              </a:rPr>
              <a:t>6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1,3,2,7,4]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的子序列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"/>
    </mc:Choice>
    <mc:Fallback xmlns="">
      <p:transition spd="slow" advTm="3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合并果子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操场上有</a:t>
            </a:r>
            <a:r>
              <a:rPr lang="en-US" altLang="zh-CN" sz="2800" dirty="0">
                <a:latin typeface="Cambria Math" panose="02040503050406030204" pitchFamily="18" charset="0"/>
              </a:rPr>
              <a:t>N</a:t>
            </a:r>
            <a:r>
              <a:rPr lang="zh-CN" altLang="zh-CN" sz="2800" dirty="0">
                <a:latin typeface="Cambria Math" panose="02040503050406030204" pitchFamily="18" charset="0"/>
              </a:rPr>
              <a:t>堆石子</a:t>
            </a:r>
            <a:r>
              <a:rPr lang="en-US" altLang="zh-CN" sz="2800" dirty="0">
                <a:latin typeface="Cambria Math" panose="02040503050406030204" pitchFamily="18" charset="0"/>
              </a:rPr>
              <a:t>(N&lt;= 100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给出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堆石子的数量。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现</a:t>
            </a:r>
            <a:r>
              <a:rPr lang="zh-CN" altLang="zh-CN" sz="2800" dirty="0">
                <a:latin typeface="Cambria Math" panose="02040503050406030204" pitchFamily="18" charset="0"/>
              </a:rPr>
              <a:t>要将石子有次序地合并成一堆</a:t>
            </a:r>
            <a:r>
              <a:rPr lang="en-US" altLang="zh-CN" sz="2800" dirty="0">
                <a:latin typeface="Cambria Math" panose="02040503050406030204" pitchFamily="18" charset="0"/>
              </a:rPr>
              <a:t>.</a:t>
            </a:r>
            <a:r>
              <a:rPr lang="zh-CN" altLang="zh-CN" sz="2800" dirty="0">
                <a:latin typeface="Cambria Math" panose="02040503050406030204" pitchFamily="18" charset="0"/>
              </a:rPr>
              <a:t>规定每次只能选取</a:t>
            </a:r>
            <a:r>
              <a:rPr lang="zh-CN" altLang="en-US" sz="4000" b="1" dirty="0">
                <a:latin typeface="Cambria Math" panose="02040503050406030204" pitchFamily="18" charset="0"/>
              </a:rPr>
              <a:t>任意</a:t>
            </a:r>
            <a:r>
              <a:rPr lang="zh-CN" altLang="zh-CN" sz="2800" dirty="0">
                <a:latin typeface="Cambria Math" panose="02040503050406030204" pitchFamily="18" charset="0"/>
              </a:rPr>
              <a:t>两堆合并成新的一堆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zh-CN" sz="2800" dirty="0">
                <a:latin typeface="Cambria Math" panose="02040503050406030204" pitchFamily="18" charset="0"/>
              </a:rPr>
              <a:t>并将新的一堆的石子数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zh-CN" sz="2800" dirty="0">
                <a:latin typeface="Cambria Math" panose="02040503050406030204" pitchFamily="18" charset="0"/>
              </a:rPr>
              <a:t>记为该次合并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.</a:t>
            </a:r>
            <a:r>
              <a:rPr lang="zh-CN" altLang="en-US" sz="2800" dirty="0">
                <a:latin typeface="Cambria Math" panose="02040503050406030204" pitchFamily="18" charset="0"/>
              </a:rPr>
              <a:t> 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问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的</a:t>
            </a:r>
            <a:r>
              <a:rPr lang="zh-CN" altLang="zh-CN" sz="2800" dirty="0">
                <a:latin typeface="Cambria Math" panose="02040503050406030204" pitchFamily="18" charset="0"/>
              </a:rPr>
              <a:t>总和</a:t>
            </a:r>
            <a:r>
              <a:rPr lang="zh-CN" altLang="en-US" sz="2800" dirty="0">
                <a:latin typeface="Cambria Math" panose="02040503050406030204" pitchFamily="18" charset="0"/>
              </a:rPr>
              <a:t>最小值。</a:t>
            </a:r>
          </a:p>
          <a:p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样例输入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4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1 6 3 2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2631" y="3702901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21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09590" y="2933106"/>
            <a:ext cx="54932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先合并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>
                <a:latin typeface="Cambria Math" panose="02040503050406030204" pitchFamily="18" charset="0"/>
              </a:rPr>
              <a:t>，代价为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3,6,3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再合并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，状态变为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6,6,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最后合并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6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"/>
    </mc:Choice>
    <mc:Fallback xmlns="">
      <p:transition spd="slow" advTm="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1639" y="865198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800" dirty="0">
                <a:latin typeface="Cambria Math" panose="02040503050406030204" pitchFamily="18" charset="0"/>
              </a:rPr>
              <a:t>合并果子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56834" y="1595510"/>
                <a:ext cx="11037861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哈夫曼树是对于给定的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个叶子节点，构造出来的带权路径最小的二叉树，其非叶节点的权值等于其两个子节点的权值和，故哈夫曼树也是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800" dirty="0">
                            <a:latin typeface="Cambria Math" panose="02040503050406030204" pitchFamily="18" charset="0"/>
                          </a:rPr>
                          <m:t>非叶节点的权值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  最小化的二叉树。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如果把每个非叶节点的权值当做合并两堆石子的代价，则其含义就变成了 合并的代价之和的最小化 的二叉树，  由哈夫曼树引出的合并顺序  就是  合并石子的总代价最小化时的合并顺序。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4" y="1595510"/>
                <a:ext cx="11037861" cy="3862596"/>
              </a:xfrm>
              <a:prstGeom prst="rect">
                <a:avLst/>
              </a:prstGeom>
              <a:blipFill>
                <a:blip r:embed="rId6"/>
                <a:stretch>
                  <a:fillRect l="-1160" b="-2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56834" y="1629092"/>
                <a:ext cx="1125119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树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的带权路径长度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叶节点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的权值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叶节点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到根节点的距离</m:t>
                      </m:r>
                    </m:oMath>
                  </m:oMathPara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4" y="1629092"/>
                <a:ext cx="11251194" cy="630942"/>
              </a:xfrm>
              <a:prstGeom prst="rect">
                <a:avLst/>
              </a:prstGeom>
              <a:blipFill>
                <a:blip r:embed="rId7"/>
                <a:stretch>
                  <a:fillRect t="-296154" b="-35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5239" y="927883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800" dirty="0">
                <a:latin typeface="Cambria Math" panose="02040503050406030204" pitchFamily="18" charset="0"/>
              </a:rPr>
              <a:t>合并果子</a:t>
            </a:r>
            <a:r>
              <a:rPr lang="en-US" altLang="zh-CN" sz="2800" dirty="0">
                <a:latin typeface="Cambria Math" panose="02040503050406030204" pitchFamily="18" charset="0"/>
              </a:rPr>
              <a:t>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239" y="1617405"/>
            <a:ext cx="641973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以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1,6,3,2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为例，可以构造得到一颗如右图的哈夫曼树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哈夫曼树的总代价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=1*3+2*3+3*2+6*1=3+6+12</a:t>
            </a:r>
          </a:p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代表的合并顺序是，先合并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1,2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得到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，再合并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3,3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得到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，最后合并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6,6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得到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12</a:t>
            </a:r>
          </a:p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合并的总代价就是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3+6+12=21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8" y="1086277"/>
            <a:ext cx="4502807" cy="48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"/>
    </mc:Choice>
    <mc:Fallback xmlns="">
      <p:transition spd="slow" advTm="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5239" y="927883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800" dirty="0">
                <a:latin typeface="Cambria Math" panose="02040503050406030204" pitchFamily="18" charset="0"/>
              </a:rPr>
              <a:t>合并果子</a:t>
            </a:r>
            <a:r>
              <a:rPr lang="en-US" altLang="zh-CN" sz="2800" dirty="0">
                <a:latin typeface="Cambria Math" panose="02040503050406030204" pitchFamily="18" charset="0"/>
              </a:rPr>
              <a:t>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239" y="1617405"/>
            <a:ext cx="641973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如何构造哈夫曼树：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每次选取当前</a:t>
            </a:r>
            <a:r>
              <a:rPr lang="zh-CN" altLang="en-US" sz="2800" dirty="0">
                <a:latin typeface="Cambria Math" panose="02040503050406030204" pitchFamily="18" charset="0"/>
              </a:rPr>
              <a:t>两个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最小的，且没被选中过的节点权值之和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sum,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作为一个新的节点的权值。直到只剩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个节点没被选中过。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8" y="1086277"/>
            <a:ext cx="4502807" cy="48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"/>
    </mc:Choice>
    <mc:Fallback xmlns="">
      <p:transition spd="slow" advTm="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操场上有</a:t>
            </a:r>
            <a:r>
              <a:rPr lang="en-US" altLang="zh-CN" sz="2800" dirty="0">
                <a:latin typeface="Cambria Math" panose="02040503050406030204" pitchFamily="18" charset="0"/>
              </a:rPr>
              <a:t>N</a:t>
            </a:r>
            <a:r>
              <a:rPr lang="zh-CN" altLang="zh-CN" sz="2800" dirty="0">
                <a:latin typeface="Cambria Math" panose="02040503050406030204" pitchFamily="18" charset="0"/>
              </a:rPr>
              <a:t>堆石子</a:t>
            </a:r>
            <a:r>
              <a:rPr lang="en-US" altLang="zh-CN" sz="2800" dirty="0">
                <a:latin typeface="Cambria Math" panose="02040503050406030204" pitchFamily="18" charset="0"/>
              </a:rPr>
              <a:t>(N&lt;= 100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给出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堆石子的数量。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现</a:t>
            </a:r>
            <a:r>
              <a:rPr lang="zh-CN" altLang="zh-CN" sz="2800" dirty="0">
                <a:latin typeface="Cambria Math" panose="02040503050406030204" pitchFamily="18" charset="0"/>
              </a:rPr>
              <a:t>要将石子有次序地合并成一堆</a:t>
            </a:r>
            <a:r>
              <a:rPr lang="en-US" altLang="zh-CN" sz="2800" dirty="0">
                <a:latin typeface="Cambria Math" panose="02040503050406030204" pitchFamily="18" charset="0"/>
              </a:rPr>
              <a:t>.</a:t>
            </a:r>
            <a:r>
              <a:rPr lang="zh-CN" altLang="zh-CN" sz="2800" dirty="0">
                <a:latin typeface="Cambria Math" panose="02040503050406030204" pitchFamily="18" charset="0"/>
              </a:rPr>
              <a:t>规定每次只能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选取</a:t>
            </a:r>
            <a:r>
              <a:rPr lang="zh-CN" altLang="en-US" sz="4000" b="1" dirty="0">
                <a:latin typeface="Cambria Math" panose="02040503050406030204" pitchFamily="18" charset="0"/>
              </a:rPr>
              <a:t>相邻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两</a:t>
            </a:r>
            <a:r>
              <a:rPr lang="zh-CN" altLang="zh-CN" sz="2800" dirty="0">
                <a:latin typeface="Cambria Math" panose="02040503050406030204" pitchFamily="18" charset="0"/>
              </a:rPr>
              <a:t>堆合并成新的一堆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zh-CN" sz="2800" dirty="0">
                <a:latin typeface="Cambria Math" panose="02040503050406030204" pitchFamily="18" charset="0"/>
              </a:rPr>
              <a:t>并将新的一堆的石子数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zh-CN" sz="2800" dirty="0">
                <a:latin typeface="Cambria Math" panose="02040503050406030204" pitchFamily="18" charset="0"/>
              </a:rPr>
              <a:t>记为该次合并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.</a:t>
            </a:r>
            <a:r>
              <a:rPr lang="zh-CN" altLang="en-US" sz="2800" dirty="0">
                <a:latin typeface="Cambria Math" panose="02040503050406030204" pitchFamily="18" charset="0"/>
              </a:rPr>
              <a:t> 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问</a:t>
            </a:r>
            <a:r>
              <a:rPr lang="zh-CN" altLang="en-US" sz="2800" dirty="0">
                <a:latin typeface="Cambria Math" panose="02040503050406030204" pitchFamily="18" charset="0"/>
              </a:rPr>
              <a:t>代价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的</a:t>
            </a:r>
            <a:r>
              <a:rPr lang="zh-CN" altLang="zh-CN" sz="2800" dirty="0">
                <a:latin typeface="Cambria Math" panose="02040503050406030204" pitchFamily="18" charset="0"/>
              </a:rPr>
              <a:t>总和</a:t>
            </a:r>
            <a:r>
              <a:rPr lang="zh-CN" altLang="en-US" sz="2800" dirty="0">
                <a:latin typeface="Cambria Math" panose="02040503050406030204" pitchFamily="18" charset="0"/>
              </a:rPr>
              <a:t>最小值。</a:t>
            </a:r>
          </a:p>
          <a:p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样例输入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4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1 6 3 2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2631" y="3702901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24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4619" y="3261361"/>
            <a:ext cx="6524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先合并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，代价为</a:t>
            </a:r>
            <a:r>
              <a:rPr lang="en-US" altLang="zh-CN" sz="2800" dirty="0">
                <a:latin typeface="Cambria Math" panose="02040503050406030204" pitchFamily="18" charset="0"/>
              </a:rPr>
              <a:t>5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</a:t>
            </a:r>
            <a:r>
              <a:rPr lang="zh-CN" altLang="en-US" sz="2800" dirty="0">
                <a:latin typeface="Cambria Math" panose="02040503050406030204" pitchFamily="18" charset="0"/>
              </a:rPr>
              <a:t>变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1,6,5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再合并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，代价为</a:t>
            </a:r>
            <a:r>
              <a:rPr lang="en-US" altLang="zh-CN" sz="2800" dirty="0">
                <a:latin typeface="Cambria Math" panose="02040503050406030204" pitchFamily="18" charset="0"/>
              </a:rPr>
              <a:t>7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7,5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最后合并</a:t>
            </a:r>
            <a:r>
              <a:rPr lang="en-US" altLang="zh-CN" sz="2800" dirty="0">
                <a:latin typeface="Cambria Math" panose="02040503050406030204" pitchFamily="18" charset="0"/>
              </a:rPr>
              <a:t>7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5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，状态变为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368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"/>
    </mc:Choice>
    <mc:Fallback xmlns="">
      <p:transition spd="slow" advTm="183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贪心解法（误）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763" y="1429605"/>
            <a:ext cx="9620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</a:rPr>
              <a:t>仿照先前一题的做法，每次贪心地合并 合并代价最小的两堆，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对于样例而言，决策顺序是正确的。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但这样不经过证明的贪心很容易出错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比如</a:t>
            </a:r>
            <a:r>
              <a:rPr lang="zh-CN" altLang="en-US" sz="2800" dirty="0">
                <a:latin typeface="Cambria Math" panose="02040503050406030204" pitchFamily="18" charset="0"/>
              </a:rPr>
              <a:t>对于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2,2,5,1,5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这个序列，按照贪心策略来做的话，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(1)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4,</a:t>
            </a:r>
            <a:r>
              <a:rPr lang="zh-CN" altLang="en-US" sz="2800" dirty="0">
                <a:latin typeface="Cambria Math" panose="02040503050406030204" pitchFamily="18" charset="0"/>
              </a:rPr>
              <a:t>序列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4,5,1,5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(2)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5,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序列变为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4,6,5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(3)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10,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序列变为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10,5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(4)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10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5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15</a:t>
            </a:r>
            <a:r>
              <a:rPr lang="en-US" altLang="zh-CN" sz="2800" dirty="0">
                <a:latin typeface="Cambria Math" panose="02040503050406030204" pitchFamily="18" charset="0"/>
              </a:rPr>
              <a:t>,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序列变为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15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总代价为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4+6+10+15=35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然而如果在第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步使得合并后的序列变为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4,5,6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的话，总代价变为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34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，那么这种贪心方法不一定能得到最优解。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endParaRPr lang="en-US" altLang="zh-CN" sz="2800" dirty="0" smtClean="0">
              <a:latin typeface="Cambria Math" panose="02040503050406030204" pitchFamily="18" charset="0"/>
            </a:endParaRPr>
          </a:p>
          <a:p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"/>
    </mc:Choice>
    <mc:Fallback xmlns="">
      <p:transition spd="slow" advTm="87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DP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19594" y="1429605"/>
                <a:ext cx="1055051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表示把第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堆石子到第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堆石子合并成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堆的最小代价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石子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到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堆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石子的石子数量和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要求解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则可能会有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n-1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种情况：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先分别合并第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堆到第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堆，合并第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堆到第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堆，最后合并这两堆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4" y="1429605"/>
                <a:ext cx="10550511" cy="2246769"/>
              </a:xfrm>
              <a:prstGeom prst="rect">
                <a:avLst/>
              </a:prstGeom>
              <a:blipFill>
                <a:blip r:embed="rId6"/>
                <a:stretch>
                  <a:fillRect l="-1213" t="-3533"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0532" y="3443992"/>
                <a:ext cx="10521421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b="0" i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i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             ……,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2" y="3443992"/>
                <a:ext cx="10521421" cy="1708160"/>
              </a:xfrm>
              <a:prstGeom prst="rect">
                <a:avLst/>
              </a:prstGeom>
              <a:blipFill>
                <a:blip r:embed="rId7"/>
                <a:stretch>
                  <a:fillRect t="-714" b="-6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0531" y="5050243"/>
                <a:ext cx="1070520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可以通过这种方式递归求解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，则递归的终止条件就是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此时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，注意存储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的值，避免重复求解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1" y="5050243"/>
                <a:ext cx="10705203" cy="1169551"/>
              </a:xfrm>
              <a:prstGeom prst="rect">
                <a:avLst/>
              </a:prstGeom>
              <a:blipFill>
                <a:blip r:embed="rId8"/>
                <a:stretch>
                  <a:fillRect l="-1196" b="-9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4"/>
    </mc:Choice>
    <mc:Fallback xmlns="">
      <p:transition spd="slow" advTm="1352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884" y="393443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>
                <a:latin typeface="Cambria Math" panose="02040503050406030204" pitchFamily="18" charset="0"/>
              </a:rPr>
              <a:t>合并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DP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19594" y="1429605"/>
                <a:ext cx="1055051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表示把第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石子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到第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堆石子合并成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堆的最小代价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堆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石子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到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堆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石子的石子数量和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前面一种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DP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解法是从当前问题递归查询子问题来更新其答案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而存在另一种思路是从较小的问题来更新较大问题的答案。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先令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然后更新求得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,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接着更新求得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 ……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最后更新求得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这两者方法求得的结果是一样的，但是由于后一种是非递归的方法实现的，效率会比前一种方法高一点，而且在大多数情况下，后一种方法更有利于优化复杂度。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4" y="1429605"/>
                <a:ext cx="10550511" cy="4401205"/>
              </a:xfrm>
              <a:prstGeom prst="rect">
                <a:avLst/>
              </a:prstGeom>
              <a:blipFill>
                <a:blip r:embed="rId6"/>
                <a:stretch>
                  <a:fillRect l="-1213" t="-1803" r="-347" b="-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884" y="393443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 smtClean="0">
                <a:latin typeface="Cambria Math" panose="02040503050406030204" pitchFamily="18" charset="0"/>
              </a:rPr>
              <a:t>石子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合并</a:t>
            </a:r>
            <a:r>
              <a:rPr lang="en-US" altLang="zh-CN" sz="2800" dirty="0">
                <a:latin typeface="Cambria Math" panose="02040503050406030204" pitchFamily="18" charset="0"/>
              </a:rPr>
              <a:t>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核心</a:t>
            </a:r>
            <a:r>
              <a:rPr lang="zh-CN" altLang="en-US" sz="2800" dirty="0">
                <a:latin typeface="Cambria Math" panose="02040503050406030204" pitchFamily="18" charset="0"/>
              </a:rPr>
              <a:t>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(C++):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639" y="1774218"/>
            <a:ext cx="9860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 Math" panose="02040503050406030204" pitchFamily="18" charset="0"/>
              </a:rPr>
              <a:t> for (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</a:rPr>
              <a:t>len</a:t>
            </a:r>
            <a:r>
              <a:rPr lang="en-US" altLang="zh-CN" sz="2800" dirty="0">
                <a:latin typeface="Cambria Math" panose="02040503050406030204" pitchFamily="18" charset="0"/>
              </a:rPr>
              <a:t>=2;len&lt;=</a:t>
            </a:r>
            <a:r>
              <a:rPr lang="en-US" altLang="zh-CN" sz="2800" dirty="0" err="1">
                <a:latin typeface="Cambria Math" panose="02040503050406030204" pitchFamily="18" charset="0"/>
              </a:rPr>
              <a:t>n;len</a:t>
            </a:r>
            <a:r>
              <a:rPr lang="en-US" altLang="zh-CN" sz="2800" dirty="0">
                <a:latin typeface="Cambria Math" panose="02040503050406030204" pitchFamily="18" charset="0"/>
              </a:rPr>
              <a:t>++)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        for (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start=1;start&lt;=n-len+1;start++)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            {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                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End=start+len-1;</a:t>
            </a:r>
          </a:p>
          <a:p>
            <a:r>
              <a:rPr lang="en-US" altLang="zh-CN" sz="2800" dirty="0">
                <a:latin typeface="Cambria Math" panose="02040503050406030204" pitchFamily="18" charset="0"/>
              </a:rPr>
              <a:t>                for (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mid=</a:t>
            </a:r>
            <a:r>
              <a:rPr lang="en-US" altLang="zh-CN" sz="2800" dirty="0" err="1">
                <a:latin typeface="Cambria Math" panose="02040503050406030204" pitchFamily="18" charset="0"/>
              </a:rPr>
              <a:t>start;mid</a:t>
            </a:r>
            <a:r>
              <a:rPr lang="en-US" altLang="zh-CN" sz="2800" dirty="0">
                <a:latin typeface="Cambria Math" panose="02040503050406030204" pitchFamily="18" charset="0"/>
              </a:rPr>
              <a:t>&lt;</a:t>
            </a:r>
            <a:r>
              <a:rPr lang="en-US" altLang="zh-CN" sz="2800" dirty="0" err="1">
                <a:latin typeface="Cambria Math" panose="02040503050406030204" pitchFamily="18" charset="0"/>
              </a:rPr>
              <a:t>End;mid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++)</a:t>
            </a: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                       f[start</a:t>
            </a:r>
            <a:r>
              <a:rPr lang="en-US" altLang="zh-CN" sz="2800" dirty="0">
                <a:latin typeface="Cambria Math" panose="02040503050406030204" pitchFamily="18" charset="0"/>
              </a:rPr>
              <a:t>][End]=min( f[start][End] ,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f[start</a:t>
            </a:r>
            <a:r>
              <a:rPr lang="en-US" altLang="zh-CN" sz="2800" dirty="0">
                <a:latin typeface="Cambria Math" panose="02040503050406030204" pitchFamily="18" charset="0"/>
              </a:rPr>
              <a:t>][mid]+f[mid+1][End]+sum[start][End]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);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            }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403" y="5577557"/>
            <a:ext cx="588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算法复杂度为</a:t>
            </a:r>
            <a:r>
              <a:rPr lang="en-US" altLang="zh-CN" sz="2800" dirty="0">
                <a:latin typeface="Cambria Math" panose="02040503050406030204" pitchFamily="18" charset="0"/>
              </a:rPr>
              <a:t>O(n*n*n)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E1688AC9-A7DD-439A-85BF-B110EED7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57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5F04739-314A-4075-8A9A-A39AAE34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FCC4C6-2EE2-4C19-B2B7-C6E79830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E12B47A-1BEA-464C-A36B-5F67C167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BF2C90B-0147-4589-8046-F274B4F1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B81907E-BB0B-476F-BD2A-A886B579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2673CF6-AE1C-42E6-B562-4515C392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1DD247BA-20FE-448C-811F-A5197A10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D2171CD2-F53F-4D98-B11E-C8982DE6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631EF61A-E230-4E4B-9D34-29383D4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53CA6E7-2CFC-477B-92F4-2A5D1B99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B1BBEED-2FFE-4F64-B4A7-CC45379B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B0DA5C73-DB18-4761-B50B-5F60A5A9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D1A64012-D758-446B-B7F7-5585B04F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9712DEF-CEF8-4A7F-84B8-B10080D2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C413A53-4851-4D46-B6E6-1AF111EDA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D836F8AA-4F2A-41CF-B7DC-F4EB2E18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671241"/>
            <a:ext cx="53860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常见动态规划形式讲解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B5DF4DF2-C894-499A-A2CA-E98AEA29E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968" y="1566606"/>
            <a:ext cx="141287" cy="494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16363AA-0BFA-41D7-8F95-EDACC88A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868" y="1566606"/>
            <a:ext cx="22121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线性</a:t>
            </a:r>
            <a:r>
              <a:rPr lang="en-US" altLang="zh-CN" sz="3200" dirty="0"/>
              <a:t>DP</a:t>
            </a:r>
          </a:p>
          <a:p>
            <a:pPr>
              <a:lnSpc>
                <a:spcPts val="4200"/>
              </a:lnSpc>
            </a:pP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/>
              <a:t>区间</a:t>
            </a:r>
            <a:r>
              <a:rPr lang="en-US" altLang="zh-CN" sz="3200" dirty="0" smtClean="0"/>
              <a:t>DP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endParaRPr lang="en-US" altLang="zh-CN" sz="3200" dirty="0" smtClean="0"/>
          </a:p>
          <a:p>
            <a:pPr>
              <a:lnSpc>
                <a:spcPts val="4200"/>
              </a:lnSpc>
            </a:pPr>
            <a:r>
              <a:rPr lang="zh-CN" altLang="en-US" sz="3200" dirty="0" smtClean="0"/>
              <a:t>背包</a:t>
            </a:r>
            <a:endParaRPr lang="en-US" altLang="zh-CN" sz="3200" dirty="0" smtClean="0"/>
          </a:p>
          <a:p>
            <a:pPr>
              <a:lnSpc>
                <a:spcPts val="4200"/>
              </a:lnSpc>
            </a:pPr>
            <a:endParaRPr lang="en-US" altLang="zh-CN" sz="3200" dirty="0" smtClean="0"/>
          </a:p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 smtClean="0"/>
              <a:t>DP</a:t>
            </a:r>
          </a:p>
          <a:p>
            <a:pPr>
              <a:lnSpc>
                <a:spcPts val="4200"/>
              </a:lnSpc>
            </a:pP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 smtClean="0"/>
              <a:t>状态压缩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设</a:t>
            </a:r>
            <a:r>
              <a:rPr lang="en-US" altLang="zh-CN" sz="2800" dirty="0"/>
              <a:t>n</a:t>
            </a:r>
            <a:r>
              <a:rPr lang="zh-CN" altLang="zh-CN" sz="2800" dirty="0"/>
              <a:t>个重量为（</a:t>
            </a:r>
            <a:r>
              <a:rPr lang="en-US" altLang="zh-CN" sz="2800" dirty="0"/>
              <a:t>W1,W2,...</a:t>
            </a:r>
            <a:r>
              <a:rPr lang="en-US" altLang="zh-CN" sz="2800" dirty="0" err="1"/>
              <a:t>Wn</a:t>
            </a:r>
            <a:r>
              <a:rPr lang="zh-CN" altLang="zh-CN" sz="2800" dirty="0"/>
              <a:t>）的物品和一个载重为</a:t>
            </a:r>
            <a:r>
              <a:rPr lang="en-US" altLang="zh-CN" sz="2800" dirty="0"/>
              <a:t>S</a:t>
            </a:r>
            <a:r>
              <a:rPr lang="zh-CN" altLang="zh-CN" sz="2800" dirty="0"/>
              <a:t>的背包，每个物品只能选择放或不放，将物品放进背包中的利润是</a:t>
            </a:r>
            <a:r>
              <a:rPr lang="en-US" altLang="zh-CN" sz="2800" dirty="0"/>
              <a:t>Pi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问背包</a:t>
            </a:r>
            <a:r>
              <a:rPr lang="zh-CN" altLang="en-US" sz="2800" dirty="0" smtClean="0"/>
              <a:t>中物品的利润和的最大值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第一行为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 (1&lt;=n&lt;=1000,1&lt;=S&lt;=1000)</a:t>
            </a:r>
          </a:p>
          <a:p>
            <a:r>
              <a:rPr lang="zh-CN" altLang="en-US" sz="2800" dirty="0" smtClean="0"/>
              <a:t>第二行为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序列，第三行为</a:t>
            </a:r>
            <a:r>
              <a:rPr lang="en-US" altLang="zh-CN" sz="2800" dirty="0"/>
              <a:t>W</a:t>
            </a:r>
            <a:r>
              <a:rPr lang="zh-CN" altLang="en-US" sz="2800" dirty="0" smtClean="0"/>
              <a:t>序列</a:t>
            </a:r>
            <a:endParaRPr lang="en-US" altLang="zh-CN" sz="2800" dirty="0" smtClean="0"/>
          </a:p>
          <a:p>
            <a:r>
              <a:rPr lang="zh-CN" altLang="en-US" sz="2800" dirty="0" smtClean="0"/>
              <a:t>样例输入</a:t>
            </a:r>
            <a:endParaRPr lang="en-US" altLang="zh-CN" sz="2800" dirty="0" smtClean="0"/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3 7 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2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3 5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endParaRPr lang="en-US" altLang="zh-CN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51801" y="3605123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16333" y="3217880"/>
            <a:ext cx="5493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仅选择第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个和第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个物品放入背包，则总利润为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仅选择第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个物品放入背包，则总利润为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372" y="1688171"/>
                <a:ext cx="10048681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放入</a:t>
                </a:r>
                <a:r>
                  <a:rPr lang="zh-CN" altLang="en-US" sz="2800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个物品中的某一些且</a:t>
                </a:r>
                <a:r>
                  <a:rPr lang="zh-CN" altLang="en-US" sz="2800" dirty="0"/>
                  <a:t>总重量</a:t>
                </a:r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</a:t>
                </a:r>
                <a:r>
                  <a:rPr lang="zh-CN" altLang="en-US" sz="2800" dirty="0"/>
                  <a:t>能获得的最大</a:t>
                </a:r>
                <a:r>
                  <a:rPr lang="zh-CN" altLang="en-US" sz="2800" dirty="0" smtClean="0"/>
                  <a:t>利润，则所求答案就是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}(0≤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如果要求解放入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个物品中的某一些且总重量为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时能获得的最大利润，则对于第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个物品有两种决策，放入背包或者不放入，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同时考虑这两种决策就可以得到转移方程：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则</a:t>
                </a:r>
                <a:r>
                  <a:rPr lang="en-US" altLang="zh-CN" sz="2800" dirty="0" smtClean="0"/>
                  <a:t>DP</a:t>
                </a:r>
                <a:r>
                  <a:rPr lang="zh-CN" altLang="en-US" sz="2800" dirty="0" smtClean="0"/>
                  <a:t>初始状态就是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2" y="1688171"/>
                <a:ext cx="10048681" cy="3862596"/>
              </a:xfrm>
              <a:prstGeom prst="rect">
                <a:avLst/>
              </a:prstGeom>
              <a:blipFill>
                <a:blip r:embed="rId6"/>
                <a:stretch>
                  <a:fillRect l="-1213" r="-849" b="-2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核心代码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𝑚𝑒𝑚𝑠𝑒𝑡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−1,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[0][0]=0;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&gt;=0;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058986" y="3285407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(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]&gt;=0) &amp;&amp;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]]!=−1) 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6" y="3285407"/>
                <a:ext cx="10048681" cy="630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75028" y="3750627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nn-NO" altLang="zh-CN" sz="2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]]+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]);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8" y="3750627"/>
                <a:ext cx="10048681" cy="5908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58986" y="4167722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6" y="4167722"/>
                <a:ext cx="10048681" cy="630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075028" y="456877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8" y="4568773"/>
                <a:ext cx="10048681" cy="630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30698" y="5381149"/>
            <a:ext cx="5946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算法复杂度为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O(n*S)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空间复杂</a:t>
            </a:r>
            <a:r>
              <a:rPr lang="zh-CN" altLang="en-US" sz="2800" dirty="0">
                <a:latin typeface="Cambria Math" panose="02040503050406030204" pitchFamily="18" charset="0"/>
              </a:rPr>
              <a:t>度为</a:t>
            </a:r>
            <a:r>
              <a:rPr lang="en-US" altLang="zh-CN" sz="2800" dirty="0">
                <a:latin typeface="Cambria Math" panose="02040503050406030204" pitchFamily="18" charset="0"/>
              </a:rPr>
              <a:t>O(n*S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)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优化空间</a:t>
            </a:r>
            <a:r>
              <a:rPr lang="zh-CN" altLang="en-US" sz="2800" dirty="0">
                <a:latin typeface="Cambria Math" panose="02040503050406030204" pitchFamily="18" charset="0"/>
              </a:rPr>
              <a:t>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372" y="1688171"/>
                <a:ext cx="10048681" cy="4901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原状态：令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放入</a:t>
                </a:r>
                <a:r>
                  <a:rPr lang="zh-CN" altLang="en-US" sz="2800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个物品中的某一些且</a:t>
                </a:r>
                <a:r>
                  <a:rPr lang="zh-CN" altLang="en-US" sz="2800" dirty="0"/>
                  <a:t>总重量</a:t>
                </a:r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</a:t>
                </a:r>
                <a:r>
                  <a:rPr lang="zh-CN" altLang="en-US" sz="2800" dirty="0"/>
                  <a:t>能获得的最大</a:t>
                </a:r>
                <a:r>
                  <a:rPr lang="zh-CN" altLang="en-US" sz="2800" dirty="0" smtClean="0"/>
                  <a:t>利润，则所求答案就是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原转移方程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b="0" dirty="0" smtClean="0"/>
                  <a:t>其实可以把</a:t>
                </a:r>
                <a:r>
                  <a:rPr lang="en-US" altLang="zh-CN" sz="2800" b="0" dirty="0" smtClean="0"/>
                  <a:t>F</a:t>
                </a:r>
                <a:r>
                  <a:rPr lang="zh-CN" altLang="en-US" sz="2800" b="0" dirty="0" smtClean="0"/>
                  <a:t>数组的第一维压缩掉，变为一维的</a:t>
                </a:r>
                <a:r>
                  <a:rPr lang="en-US" altLang="zh-CN" sz="2800" b="0" dirty="0" smtClean="0"/>
                  <a:t>DP</a:t>
                </a:r>
                <a:r>
                  <a:rPr lang="zh-CN" altLang="en-US" sz="2800" b="0" dirty="0" smtClean="0"/>
                  <a:t>状态</a:t>
                </a:r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b="0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相关，如果要压缩第一维就可以把转移方程修改为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同时还要注意调整循环的顺序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2" y="1688171"/>
                <a:ext cx="10048681" cy="4901085"/>
              </a:xfrm>
              <a:prstGeom prst="rect">
                <a:avLst/>
              </a:prstGeom>
              <a:blipFill>
                <a:blip r:embed="rId6"/>
                <a:stretch>
                  <a:fillRect l="-1213" r="-61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new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核心代码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𝑚𝑒𝑚𝑠𝑒𝑡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−1,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[0]=0;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2945" y="2884351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−−)</m:t>
                    </m:r>
                  </m:oMath>
                </a14:m>
                <a:r>
                  <a:rPr lang="en-US" altLang="zh-CN" sz="2800" dirty="0" smtClean="0"/>
                  <a:t> // </a:t>
                </a:r>
                <a:r>
                  <a:rPr lang="zh-CN" altLang="en-US" sz="2800" dirty="0" smtClean="0"/>
                  <a:t>注意循环顺序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5" y="2884351"/>
                <a:ext cx="10048681" cy="590867"/>
              </a:xfrm>
              <a:prstGeom prst="rect">
                <a:avLst/>
              </a:prstGeom>
              <a:blipFill>
                <a:blip r:embed="rId9"/>
                <a:stretch>
                  <a:fillRect b="-27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058986" y="3285407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]]!=−1 )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6" y="3285407"/>
                <a:ext cx="10048681" cy="630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75028" y="3750627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nn-NO" altLang="zh-CN" sz="28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],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]]+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]);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8" y="3750627"/>
                <a:ext cx="10048681" cy="5908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30698" y="5381149"/>
            <a:ext cx="5946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算法复杂度为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O(n*S)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空间复杂</a:t>
            </a:r>
            <a:r>
              <a:rPr lang="zh-CN" altLang="en-US" sz="2800" dirty="0">
                <a:latin typeface="Cambria Math" panose="02040503050406030204" pitchFamily="18" charset="0"/>
              </a:rPr>
              <a:t>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O(S)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dirty="0">
                <a:latin typeface="Cambria Math" panose="02040503050406030204" pitchFamily="18" charset="0"/>
              </a:rPr>
              <a:t>完全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背包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设</a:t>
            </a:r>
            <a:r>
              <a:rPr lang="en-US" altLang="zh-CN" sz="2800" dirty="0"/>
              <a:t>n</a:t>
            </a:r>
            <a:r>
              <a:rPr lang="zh-CN" altLang="zh-CN" sz="2800" dirty="0"/>
              <a:t>个重量为（</a:t>
            </a:r>
            <a:r>
              <a:rPr lang="en-US" altLang="zh-CN" sz="2800" dirty="0"/>
              <a:t>W1,W2,...</a:t>
            </a:r>
            <a:r>
              <a:rPr lang="en-US" altLang="zh-CN" sz="2800" dirty="0" err="1"/>
              <a:t>Wn</a:t>
            </a:r>
            <a:r>
              <a:rPr lang="zh-CN" altLang="zh-CN" sz="2800" dirty="0"/>
              <a:t>）的物品和一个载重为</a:t>
            </a:r>
            <a:r>
              <a:rPr lang="en-US" altLang="zh-CN" sz="2800" dirty="0"/>
              <a:t>S</a:t>
            </a:r>
            <a:r>
              <a:rPr lang="zh-CN" altLang="zh-CN" sz="2800" dirty="0"/>
              <a:t>的背包，每个</a:t>
            </a:r>
            <a:r>
              <a:rPr lang="zh-CN" altLang="zh-CN" sz="2800" dirty="0" smtClean="0"/>
              <a:t>物品</a:t>
            </a:r>
            <a:r>
              <a:rPr lang="zh-CN" altLang="en-US" sz="2800" dirty="0" smtClean="0"/>
              <a:t>都有</a:t>
            </a:r>
            <a:r>
              <a:rPr lang="zh-CN" altLang="en-US" sz="3200" b="1" dirty="0" smtClean="0"/>
              <a:t>无限件</a:t>
            </a:r>
            <a:r>
              <a:rPr lang="zh-CN" altLang="en-US" sz="2800" dirty="0" smtClean="0"/>
              <a:t>可以放入背包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将物品放进背包中的利润是</a:t>
            </a:r>
            <a:r>
              <a:rPr lang="en-US" altLang="zh-CN" sz="2800" dirty="0"/>
              <a:t>Pi</a:t>
            </a:r>
            <a:r>
              <a:rPr lang="zh-CN" altLang="zh-CN" sz="2800" dirty="0"/>
              <a:t>，问如何选择物品</a:t>
            </a:r>
            <a:r>
              <a:rPr lang="zh-CN" altLang="zh-CN" sz="2800" dirty="0" smtClean="0"/>
              <a:t>的种类和数量，使得</a:t>
            </a:r>
            <a:r>
              <a:rPr lang="zh-CN" altLang="zh-CN" sz="2800" dirty="0"/>
              <a:t>背包获得最大的利润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第一行为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 (1&lt;=n&lt;=1000,1&lt;=S&lt;=1000)</a:t>
            </a:r>
          </a:p>
          <a:p>
            <a:r>
              <a:rPr lang="zh-CN" altLang="en-US" sz="2800" dirty="0" smtClean="0"/>
              <a:t>第二行为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序列，第三行为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序列</a:t>
            </a:r>
            <a:endParaRPr lang="en-US" altLang="zh-CN" sz="2800" dirty="0" smtClean="0"/>
          </a:p>
          <a:p>
            <a:r>
              <a:rPr lang="zh-CN" altLang="en-US" sz="2800" dirty="0" smtClean="0"/>
              <a:t>样例输入</a:t>
            </a:r>
            <a:endParaRPr lang="en-US" altLang="zh-CN" sz="2800" dirty="0" smtClean="0"/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3 7 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3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3 5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endParaRPr lang="en-US" altLang="zh-CN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03953" y="4198681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6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8627" y="3767793"/>
            <a:ext cx="4667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选择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件第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种物品放入背包，则总利润为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04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完全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372" y="1688171"/>
                <a:ext cx="10048681" cy="4901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类似的，令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放入</a:t>
                </a:r>
                <a:r>
                  <a:rPr lang="zh-CN" altLang="en-US" sz="2800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个物品中的某一些且</a:t>
                </a:r>
                <a:r>
                  <a:rPr lang="zh-CN" altLang="en-US" sz="2800" dirty="0"/>
                  <a:t>总重量</a:t>
                </a:r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</a:t>
                </a:r>
                <a:r>
                  <a:rPr lang="zh-CN" altLang="en-US" sz="2800" dirty="0"/>
                  <a:t>能获得的最大</a:t>
                </a:r>
                <a:r>
                  <a:rPr lang="zh-CN" altLang="en-US" sz="2800" dirty="0" smtClean="0"/>
                  <a:t>利润，则所求答案就是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}(0≤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如果要求解放入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个物品中的某一些且总重量为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时能获得的最大利润，则对于第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个物品有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/>
                  <a:t>+1</a:t>
                </a:r>
                <a:r>
                  <a:rPr lang="zh-CN" altLang="en-US" sz="2800" dirty="0"/>
                  <a:t>种</a:t>
                </a:r>
                <a:r>
                  <a:rPr lang="zh-CN" altLang="en-US" sz="2800" dirty="0" smtClean="0"/>
                  <a:t>决策，可以选择放入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)</m:t>
                    </m:r>
                  </m:oMath>
                </a14:m>
                <a:r>
                  <a:rPr lang="zh-CN" altLang="en-US" sz="2800" dirty="0" smtClean="0"/>
                  <a:t>个第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件物品，则对于这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+1</a:t>
                </a:r>
                <a:r>
                  <a:rPr lang="zh-CN" altLang="en-US" sz="2800" dirty="0" smtClean="0"/>
                  <a:t>种决策可以得到转移方程：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则</a:t>
                </a:r>
                <a:r>
                  <a:rPr lang="en-US" altLang="zh-CN" sz="2800" dirty="0" smtClean="0"/>
                  <a:t>DP</a:t>
                </a:r>
                <a:r>
                  <a:rPr lang="zh-CN" altLang="en-US" sz="2800" dirty="0" smtClean="0"/>
                  <a:t>初始状态就是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此时的算法复杂度就是</a:t>
                </a:r>
                <a:r>
                  <a:rPr lang="en-US" altLang="zh-CN" sz="2800" dirty="0" smtClean="0"/>
                  <a:t>O(n*S*(S/w[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/>
                  <a:t>]))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2" y="1688171"/>
                <a:ext cx="10048681" cy="4901085"/>
              </a:xfrm>
              <a:prstGeom prst="rect">
                <a:avLst/>
              </a:prstGeom>
              <a:blipFill>
                <a:blip r:embed="rId6"/>
                <a:stretch>
                  <a:fillRect l="-1213" r="-849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完全背包 核心代码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𝑚𝑒𝑚𝑠𝑒𝑡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−1,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[0][0]=0;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&gt;=0;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557087" y="4025597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]!=−1) 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87" y="4025597"/>
                <a:ext cx="10048681" cy="590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573129" y="4490817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nn-NO" altLang="zh-CN" sz="2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nn-NO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altLang="zh-CN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29" y="4490817"/>
                <a:ext cx="10048681" cy="5908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44913" y="3454974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];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3" y="3454974"/>
                <a:ext cx="10048681" cy="630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0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完全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背包 优化解法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353690"/>
                <a:ext cx="1004868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原转移方程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b="0" dirty="0" smtClean="0"/>
                  <a:t>如果和</a:t>
                </a:r>
                <a:r>
                  <a:rPr lang="en-US" altLang="zh-CN" sz="2800" b="0" dirty="0" smtClean="0"/>
                  <a:t>01</a:t>
                </a:r>
                <a:r>
                  <a:rPr lang="zh-CN" altLang="en-US" sz="2800" b="0" dirty="0" smtClean="0"/>
                  <a:t>背包一样压缩空间的话，就会得到如下转移方程</a:t>
                </a:r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再考虑传递性，可以在选了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 smtClean="0"/>
                  <a:t>件</a:t>
                </a:r>
                <a:r>
                  <a:rPr lang="zh-CN" altLang="en-US" sz="28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种物品的基础上再加入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件就可以得到选了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件第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种物品的总利润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此时需要调整第二层枚举当前使用了的背包空间的循环顺序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得到时间复杂度为</a:t>
                </a:r>
                <a:r>
                  <a:rPr lang="en-US" altLang="zh-CN" sz="2800" dirty="0" smtClean="0"/>
                  <a:t>O(n*S),</a:t>
                </a:r>
                <a:r>
                  <a:rPr lang="zh-CN" altLang="en-US" sz="2800" dirty="0" smtClean="0"/>
                  <a:t>空间复杂度为</a:t>
                </a:r>
                <a:r>
                  <a:rPr lang="en-US" altLang="zh-CN" sz="2800" dirty="0" smtClean="0"/>
                  <a:t>O(S)</a:t>
                </a:r>
                <a:r>
                  <a:rPr lang="zh-CN" altLang="en-US" sz="2800" dirty="0" smtClean="0"/>
                  <a:t>的算法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353690"/>
                <a:ext cx="10048681" cy="4401205"/>
              </a:xfrm>
              <a:prstGeom prst="rect">
                <a:avLst/>
              </a:prstGeom>
              <a:blipFill>
                <a:blip r:embed="rId6"/>
                <a:stretch>
                  <a:fillRect l="-1213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完全背包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new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核心代码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𝑚𝑒𝑚𝑠𝑒𝑡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−1,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[0][0]=0;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2945" y="2884351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++)</m:t>
                    </m:r>
                  </m:oMath>
                </a14:m>
                <a:r>
                  <a:rPr lang="en-US" altLang="zh-CN" sz="2800" dirty="0"/>
                  <a:t> // </a:t>
                </a:r>
                <a:r>
                  <a:rPr lang="zh-CN" altLang="en-US" sz="2800" dirty="0"/>
                  <a:t>注意循环顺序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5" y="2884351"/>
                <a:ext cx="10048681" cy="590867"/>
              </a:xfrm>
              <a:prstGeom prst="rect">
                <a:avLst/>
              </a:prstGeom>
              <a:blipFill>
                <a:blip r:embed="rId9"/>
                <a:stretch>
                  <a:fillRect b="-27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30751" y="3525233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]]!=−1 )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1" y="3525233"/>
                <a:ext cx="10048681" cy="590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6991" y="4118039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nn-NO" altLang="zh-CN" sz="2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],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]]+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>
                        <a:latin typeface="Cambria Math" panose="02040503050406030204" pitchFamily="18" charset="0"/>
                      </a:rPr>
                      <m:t>]);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" y="4118039"/>
                <a:ext cx="10048681" cy="5908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82341" y="4892842"/>
            <a:ext cx="764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时间复杂度为</a:t>
            </a:r>
            <a:r>
              <a:rPr lang="en-US" altLang="zh-CN" sz="2800" dirty="0">
                <a:latin typeface="Cambria Math" panose="02040503050406030204" pitchFamily="18" charset="0"/>
              </a:rPr>
              <a:t>O(n*S),</a:t>
            </a:r>
            <a:r>
              <a:rPr lang="zh-CN" altLang="en-US" sz="2800" dirty="0">
                <a:latin typeface="Cambria Math" panose="02040503050406030204" pitchFamily="18" charset="0"/>
              </a:rPr>
              <a:t>空间复杂度为</a:t>
            </a:r>
            <a:r>
              <a:rPr lang="en-US" altLang="zh-CN" sz="2800" dirty="0">
                <a:latin typeface="Cambria Math" panose="02040503050406030204" pitchFamily="18" charset="0"/>
              </a:rPr>
              <a:t>O(S)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2462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关于</a:t>
            </a:r>
            <a:r>
              <a:rPr lang="zh-CN" altLang="en-US" sz="3200" dirty="0" smtClean="0"/>
              <a:t>题目链接</a:t>
            </a:r>
            <a:endParaRPr lang="en-US" altLang="zh-CN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090001" y="2041804"/>
            <a:ext cx="9689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Cambria Math" panose="02040503050406030204" pitchFamily="18" charset="0"/>
              </a:rPr>
              <a:t>这部分提到的大多数题目都可以在 </a:t>
            </a:r>
            <a:r>
              <a:rPr lang="en-US" altLang="zh-CN" sz="4000" dirty="0" smtClean="0">
                <a:latin typeface="Cambria Math" panose="02040503050406030204" pitchFamily="18" charset="0"/>
              </a:rPr>
              <a:t>vjudge.net</a:t>
            </a:r>
            <a:r>
              <a:rPr lang="zh-CN" altLang="en-US" sz="4000" dirty="0" smtClean="0">
                <a:latin typeface="Cambria Math" panose="02040503050406030204" pitchFamily="18" charset="0"/>
              </a:rPr>
              <a:t> 上搜索题目名字找到对应类型的题</a:t>
            </a:r>
            <a:endParaRPr lang="en-US" altLang="zh-CN" sz="40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Cambria Math" panose="02040503050406030204" pitchFamily="18" charset="0"/>
              </a:rPr>
              <a:t>多重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背包</a:t>
            </a:r>
            <a:endParaRPr lang="zh-CN" altLang="zh-CN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1639" y="1461554"/>
                <a:ext cx="998779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模型描述：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zh-CN" sz="2800" dirty="0" smtClean="0">
                    <a:latin typeface="Cambria Math" panose="02040503050406030204" pitchFamily="18" charset="0"/>
                  </a:rPr>
                  <a:t>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N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种物品和一个容量为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V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的背包。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800" dirty="0" smtClean="0">
                    <a:latin typeface="Cambria Math" panose="02040503050406030204" pitchFamily="18" charset="0"/>
                  </a:rPr>
                  <a:t>种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物品最多有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件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可用，每件费用是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c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，价值是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。求解将哪些物品装入背包可使这些物品的费用总和不超过背包容量，且价值总和最大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39" y="1461554"/>
                <a:ext cx="9987793" cy="1815882"/>
              </a:xfrm>
              <a:prstGeom prst="rect">
                <a:avLst/>
              </a:prstGeom>
              <a:blipFill>
                <a:blip r:embed="rId6"/>
                <a:stretch>
                  <a:fillRect l="-1282" t="-3691" r="-4823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1639" y="3293727"/>
                <a:ext cx="979567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第一行为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V</a:t>
                </a: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后面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行，每行分别为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],c[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],w[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样例输入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</a:rPr>
                  <a:t>3 10</a:t>
                </a: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</a:rPr>
                  <a:t>3 3 5</a:t>
                </a:r>
              </a:p>
              <a:p>
                <a:r>
                  <a:rPr lang="en-US" altLang="zh-CN" sz="2800" dirty="0">
                    <a:latin typeface="Cambria Math" panose="02040503050406030204" pitchFamily="18" charset="0"/>
                  </a:rPr>
                  <a:t>1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 2 3</a:t>
                </a:r>
              </a:p>
              <a:p>
                <a:r>
                  <a:rPr lang="en-US" altLang="zh-CN" sz="2800" dirty="0">
                    <a:latin typeface="Cambria Math" panose="02040503050406030204" pitchFamily="18" charset="0"/>
                  </a:rPr>
                  <a:t>2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 4 7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39" y="3293727"/>
                <a:ext cx="9795670" cy="3108543"/>
              </a:xfrm>
              <a:prstGeom prst="rect">
                <a:avLst/>
              </a:prstGeom>
              <a:blipFill>
                <a:blip r:embed="rId7"/>
                <a:stretch>
                  <a:fillRect l="-1307" t="-2353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423527" y="4128563"/>
            <a:ext cx="192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17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57474" y="3277436"/>
            <a:ext cx="5422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选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件第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种物品和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件第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中物品，取得总体积为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10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，总价值是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17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多重背包 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372" y="1688171"/>
                <a:ext cx="10048681" cy="436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类似的，令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放入</a:t>
                </a:r>
                <a:r>
                  <a:rPr lang="zh-CN" altLang="en-US" sz="2800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2800" dirty="0" smtClean="0"/>
                  <a:t>物品中的某一些且</a:t>
                </a:r>
                <a:r>
                  <a:rPr lang="zh-CN" altLang="en-US" sz="2800" dirty="0"/>
                  <a:t>总重量</a:t>
                </a:r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</a:t>
                </a:r>
                <a:r>
                  <a:rPr lang="zh-CN" altLang="en-US" sz="2800" dirty="0"/>
                  <a:t>能获得的最大</a:t>
                </a:r>
                <a:r>
                  <a:rPr lang="zh-CN" altLang="en-US" sz="2800" dirty="0" smtClean="0"/>
                  <a:t>利润，则所求答案就是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}(0≤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如果要求解放入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种物品中的某一些且总重量为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/>
                  <a:t>时能获得的最大利润，则对于第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种决策，可以选择放入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)</m:t>
                    </m:r>
                  </m:oMath>
                </a14:m>
                <a:r>
                  <a:rPr lang="zh-CN" altLang="en-US" sz="2800" dirty="0" smtClean="0"/>
                  <a:t>个第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件物品，则对于这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+1</a:t>
                </a:r>
                <a:r>
                  <a:rPr lang="zh-CN" altLang="en-US" sz="2800" dirty="0" smtClean="0"/>
                  <a:t>种决策可以得到转移方程：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则</a:t>
                </a:r>
                <a:r>
                  <a:rPr lang="en-US" altLang="zh-CN" sz="2800" dirty="0" smtClean="0"/>
                  <a:t>DP</a:t>
                </a:r>
                <a:r>
                  <a:rPr lang="zh-CN" altLang="en-US" sz="2800" dirty="0" smtClean="0"/>
                  <a:t>初始状态就是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此时的算法复杂度就是</a:t>
                </a:r>
                <a:r>
                  <a:rPr lang="en-US" altLang="zh-CN" sz="2800" dirty="0" smtClean="0"/>
                  <a:t>O(V*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sz="2800" dirty="0" smtClean="0"/>
                  <a:t>)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2" y="1688171"/>
                <a:ext cx="10048681" cy="4361130"/>
              </a:xfrm>
              <a:prstGeom prst="rect">
                <a:avLst/>
              </a:prstGeom>
              <a:blipFill>
                <a:blip r:embed="rId6"/>
                <a:stretch>
                  <a:fillRect l="-1213" r="-849" b="-2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1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多重背包 核心代码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(C++)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𝑚𝑒𝑚𝑠𝑒𝑡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−1,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497715"/>
                <a:ext cx="1004868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[0][0]=0;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1" y="2034123"/>
                <a:ext cx="10048681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3" y="2475279"/>
                <a:ext cx="10048681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&gt;=0;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5" y="2884351"/>
                <a:ext cx="10048681" cy="630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557087" y="4025597"/>
                <a:ext cx="10048681" cy="59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en-US" altLang="zh-CN" sz="2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]!=−1) 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87" y="4025597"/>
                <a:ext cx="10048681" cy="590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369261" y="4539747"/>
                <a:ext cx="10694402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nn-NO" altLang="zh-CN" sz="2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nn-NO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altLang="zh-CN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nn-NO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n-NO" altLang="zh-CN" sz="2800" i="1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61" y="4539747"/>
                <a:ext cx="10694402" cy="630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44913" y="3454974"/>
                <a:ext cx="1004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nn-NO" altLang="zh-CN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 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];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n-NO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3" y="3454974"/>
                <a:ext cx="10048681" cy="630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0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多重背包 优化解法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353690"/>
                <a:ext cx="10048681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原转移方程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b="0" dirty="0" smtClean="0"/>
                  <a:t>如果和</a:t>
                </a:r>
                <a:r>
                  <a:rPr lang="en-US" altLang="zh-CN" sz="2800" b="0" dirty="0" smtClean="0"/>
                  <a:t>01</a:t>
                </a:r>
                <a:r>
                  <a:rPr lang="zh-CN" altLang="en-US" sz="2800" b="0" dirty="0" smtClean="0"/>
                  <a:t>背包一样压缩空间的话，就会得到如下转移方程</a:t>
                </a:r>
                <a:endParaRPr lang="en-US" altLang="zh-CN" sz="2800" b="0" dirty="0" smtClean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再考虑问题的转化。采用合适的代换方法，来把这个问题转化为</a:t>
                </a:r>
                <a:r>
                  <a:rPr lang="en-US" altLang="zh-CN" sz="2800" dirty="0" smtClean="0"/>
                  <a:t>01</a:t>
                </a:r>
                <a:r>
                  <a:rPr lang="zh-CN" altLang="en-US" sz="2800" dirty="0" smtClean="0"/>
                  <a:t>背包。那么就需要把第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种物品换成几件数量为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的物品，同时保证原问题中选取</a:t>
                </a:r>
                <a:r>
                  <a:rPr lang="en-US" altLang="zh-CN" sz="2800" dirty="0" smtClean="0"/>
                  <a:t>1……n[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/>
                  <a:t>]</a:t>
                </a:r>
                <a:r>
                  <a:rPr lang="zh-CN" altLang="en-US" sz="2800" dirty="0" smtClean="0"/>
                  <a:t>件第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种物品的策略能被选取这几件物品的策略等价代换。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353690"/>
                <a:ext cx="10048681" cy="3862596"/>
              </a:xfrm>
              <a:prstGeom prst="rect">
                <a:avLst/>
              </a:prstGeom>
              <a:blipFill>
                <a:blip r:embed="rId6"/>
                <a:stretch>
                  <a:fillRect l="-1213" b="-2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1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多重背包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优化解法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83762" y="1470701"/>
                <a:ext cx="1039507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考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虑二进制的思想来把第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种物品代换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成数件物品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其中每件物品有一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个系数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，这件物品的费用和价值均是原来的费用和价值乘以这个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系数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。令系数为</a:t>
                </a:r>
                <a:r>
                  <a:rPr lang="en-US" altLang="zh-CN" sz="2800" dirty="0" smtClean="0"/>
                  <a:t>1,2,4,8……2^(k-1),n[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/>
                  <a:t>]-2^k+1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是满足</a:t>
                </a:r>
                <a:r>
                  <a:rPr lang="en-US" altLang="zh-CN" sz="2800" dirty="0"/>
                  <a:t>n[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]-</a:t>
                </a:r>
                <a:r>
                  <a:rPr lang="en-US" altLang="zh-CN" sz="2800" dirty="0" smtClean="0"/>
                  <a:t>2^k+1</a:t>
                </a:r>
                <a:r>
                  <a:rPr lang="zh-CN" altLang="en-US" sz="2800" dirty="0" smtClean="0"/>
                  <a:t>的最大整数。例如对于一种数量为</a:t>
                </a:r>
                <a:r>
                  <a:rPr lang="en-US" altLang="zh-CN" sz="2800" dirty="0" smtClean="0"/>
                  <a:t>13</a:t>
                </a:r>
                <a:r>
                  <a:rPr lang="zh-CN" altLang="en-US" sz="2800" dirty="0" smtClean="0"/>
                  <a:t>的物品，其系数为</a:t>
                </a:r>
                <a:r>
                  <a:rPr lang="en-US" altLang="zh-CN" sz="2800" dirty="0" smtClean="0"/>
                  <a:t>1,2,4,6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/>
                  <a:t>这种代换方法能保证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对于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0..n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zh-CN" sz="2800" dirty="0">
                    <a:latin typeface="Cambria Math" panose="02040503050406030204" pitchFamily="18" charset="0"/>
                  </a:rPr>
                  <a:t>间的每一个整数，均可以用若干个系数的和</a:t>
                </a:r>
                <a:r>
                  <a:rPr lang="zh-CN" altLang="zh-CN" sz="2800" dirty="0" smtClean="0">
                    <a:latin typeface="Cambria Math" panose="02040503050406030204" pitchFamily="18" charset="0"/>
                  </a:rPr>
                  <a:t>表示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。这个性质的证明主要分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0…2^k-1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2^k..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两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段来证明。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62" y="1470701"/>
                <a:ext cx="10395077" cy="4401205"/>
              </a:xfrm>
              <a:prstGeom prst="rect">
                <a:avLst/>
              </a:prstGeom>
              <a:blipFill>
                <a:blip r:embed="rId6"/>
                <a:stretch>
                  <a:fillRect l="-1172" r="-352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多重背包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优化解法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6902" y="1353690"/>
                <a:ext cx="10395077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利用这种方法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件第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种物品就代换成了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O(log(n[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]))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件物品，那么原问题就转化为了可以在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O(V*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时间复杂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度内解决的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01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背包问题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这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题也可以在最开始的算法的基础上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利用单调队列优化的方法来实现时间复杂度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O(V*N)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的算法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2" y="1353690"/>
                <a:ext cx="10395077" cy="2785378"/>
              </a:xfrm>
              <a:prstGeom prst="rect">
                <a:avLst/>
              </a:prstGeom>
              <a:blipFill>
                <a:blip r:embed="rId6"/>
                <a:stretch>
                  <a:fillRect l="-1172" t="-219" b="-3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其他类型的背包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762" y="1438570"/>
            <a:ext cx="99877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latin typeface="Cambria Math" panose="02040503050406030204" pitchFamily="18" charset="0"/>
              </a:rPr>
              <a:t>混合背包问题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zh-CN" sz="2800" dirty="0" smtClean="0">
                <a:latin typeface="Cambria Math" panose="02040503050406030204" pitchFamily="18" charset="0"/>
              </a:rPr>
              <a:t>有的物品只可以取一次（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01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背包），有的物品可以取无限次（完全背包），有的物品可以取的次数有一个上限（多重背包）。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zh-CN" sz="2800" dirty="0">
                <a:latin typeface="Cambria Math" panose="02040503050406030204" pitchFamily="18" charset="0"/>
              </a:rPr>
              <a:t>二维费用的背包问题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zh-CN" sz="2800" dirty="0" smtClean="0">
                <a:latin typeface="Cambria Math" panose="02040503050406030204" pitchFamily="18" charset="0"/>
              </a:rPr>
              <a:t>对于</a:t>
            </a:r>
            <a:r>
              <a:rPr lang="zh-CN" altLang="zh-CN" sz="2800" dirty="0">
                <a:latin typeface="Cambria Math" panose="02040503050406030204" pitchFamily="18" charset="0"/>
              </a:rPr>
              <a:t>每件物品，具有两种不同的费用；选择这件物品必须同时付出这两种代价；对于每种代价都有一个可付出的最大值（背包容量）。问怎样选择物品可以得到最大的价值。设这两种代价分别为代价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zh-CN" altLang="zh-CN" sz="2800" dirty="0">
                <a:latin typeface="Cambria Math" panose="02040503050406030204" pitchFamily="18" charset="0"/>
              </a:rPr>
              <a:t>和代价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zh-CN" altLang="zh-CN" sz="2800" dirty="0">
                <a:latin typeface="Cambria Math" panose="02040503050406030204" pitchFamily="18" charset="0"/>
              </a:rPr>
              <a:t>，第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zh-CN" altLang="zh-CN" sz="2800" dirty="0">
                <a:latin typeface="Cambria Math" panose="02040503050406030204" pitchFamily="18" charset="0"/>
              </a:rPr>
              <a:t>件物品所需的两种代价分别为</a:t>
            </a:r>
            <a:r>
              <a:rPr lang="en-US" altLang="zh-CN" sz="2800" dirty="0">
                <a:latin typeface="Cambria Math" panose="02040503050406030204" pitchFamily="18" charset="0"/>
              </a:rPr>
              <a:t>a[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en-US" altLang="zh-CN" sz="2800" dirty="0">
                <a:latin typeface="Cambria Math" panose="02040503050406030204" pitchFamily="18" charset="0"/>
              </a:rPr>
              <a:t>]</a:t>
            </a:r>
            <a:r>
              <a:rPr lang="zh-CN" altLang="zh-CN" sz="2800" dirty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b[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en-US" altLang="zh-CN" sz="2800" dirty="0">
                <a:latin typeface="Cambria Math" panose="02040503050406030204" pitchFamily="18" charset="0"/>
              </a:rPr>
              <a:t>]</a:t>
            </a:r>
            <a:r>
              <a:rPr lang="zh-CN" altLang="zh-CN" sz="2800" dirty="0">
                <a:latin typeface="Cambria Math" panose="02040503050406030204" pitchFamily="18" charset="0"/>
              </a:rPr>
              <a:t>。两种代价可付出的最大值（两种背包容量）分别为</a:t>
            </a:r>
            <a:r>
              <a:rPr lang="en-US" altLang="zh-CN" sz="2800" dirty="0">
                <a:latin typeface="Cambria Math" panose="02040503050406030204" pitchFamily="18" charset="0"/>
              </a:rPr>
              <a:t>V</a:t>
            </a:r>
            <a:r>
              <a:rPr lang="zh-CN" altLang="zh-CN" sz="2800" dirty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U</a:t>
            </a:r>
            <a:r>
              <a:rPr lang="zh-CN" altLang="zh-CN" sz="2800" dirty="0">
                <a:latin typeface="Cambria Math" panose="02040503050406030204" pitchFamily="18" charset="0"/>
              </a:rPr>
              <a:t>。物品的价值为</a:t>
            </a:r>
            <a:r>
              <a:rPr lang="en-US" altLang="zh-CN" sz="2800" dirty="0">
                <a:latin typeface="Cambria Math" panose="02040503050406030204" pitchFamily="18" charset="0"/>
              </a:rPr>
              <a:t>w[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]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。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641475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背包问题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8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其他类型的背包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762" y="1438570"/>
            <a:ext cx="9987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Cambria Math" panose="02040503050406030204" pitchFamily="18" charset="0"/>
              </a:rPr>
              <a:t>分组的背包问题</a:t>
            </a:r>
            <a:r>
              <a:rPr lang="en-US" altLang="zh-CN" sz="2800" dirty="0">
                <a:latin typeface="Cambria Math" panose="02040503050406030204" pitchFamily="18" charset="0"/>
              </a:rPr>
              <a:t>:</a:t>
            </a:r>
          </a:p>
          <a:p>
            <a:r>
              <a:rPr lang="zh-CN" altLang="zh-CN" sz="2800" dirty="0">
                <a:latin typeface="Cambria Math" panose="02040503050406030204" pitchFamily="18" charset="0"/>
              </a:rPr>
              <a:t>有</a:t>
            </a:r>
            <a:r>
              <a:rPr lang="en-US" altLang="zh-CN" sz="2800" dirty="0">
                <a:latin typeface="Cambria Math" panose="02040503050406030204" pitchFamily="18" charset="0"/>
              </a:rPr>
              <a:t>N</a:t>
            </a:r>
            <a:r>
              <a:rPr lang="zh-CN" altLang="zh-CN" sz="2800" dirty="0">
                <a:latin typeface="Cambria Math" panose="02040503050406030204" pitchFamily="18" charset="0"/>
              </a:rPr>
              <a:t>件物品和一个容量为</a:t>
            </a:r>
            <a:r>
              <a:rPr lang="en-US" altLang="zh-CN" sz="2800" dirty="0">
                <a:latin typeface="Cambria Math" panose="02040503050406030204" pitchFamily="18" charset="0"/>
              </a:rPr>
              <a:t>V</a:t>
            </a:r>
            <a:r>
              <a:rPr lang="zh-CN" altLang="zh-CN" sz="2800" dirty="0">
                <a:latin typeface="Cambria Math" panose="02040503050406030204" pitchFamily="18" charset="0"/>
              </a:rPr>
              <a:t>的背包。第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zh-CN" altLang="zh-CN" sz="2800" dirty="0">
                <a:latin typeface="Cambria Math" panose="02040503050406030204" pitchFamily="18" charset="0"/>
              </a:rPr>
              <a:t>件物品的费用是</a:t>
            </a:r>
            <a:r>
              <a:rPr lang="en-US" altLang="zh-CN" sz="2800" dirty="0">
                <a:latin typeface="Cambria Math" panose="02040503050406030204" pitchFamily="18" charset="0"/>
              </a:rPr>
              <a:t>c[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en-US" altLang="zh-CN" sz="2800" dirty="0">
                <a:latin typeface="Cambria Math" panose="02040503050406030204" pitchFamily="18" charset="0"/>
              </a:rPr>
              <a:t>]</a:t>
            </a:r>
            <a:r>
              <a:rPr lang="zh-CN" altLang="zh-CN" sz="2800" dirty="0">
                <a:latin typeface="Cambria Math" panose="02040503050406030204" pitchFamily="18" charset="0"/>
              </a:rPr>
              <a:t>，价值是</a:t>
            </a:r>
            <a:r>
              <a:rPr lang="en-US" altLang="zh-CN" sz="2800" dirty="0">
                <a:latin typeface="Cambria Math" panose="02040503050406030204" pitchFamily="18" charset="0"/>
              </a:rPr>
              <a:t>w[</a:t>
            </a:r>
            <a:r>
              <a:rPr lang="en-US" altLang="zh-CN" sz="2800" dirty="0" err="1">
                <a:latin typeface="Cambria Math" panose="02040503050406030204" pitchFamily="18" charset="0"/>
              </a:rPr>
              <a:t>i</a:t>
            </a:r>
            <a:r>
              <a:rPr lang="en-US" altLang="zh-CN" sz="2800" dirty="0">
                <a:latin typeface="Cambria Math" panose="02040503050406030204" pitchFamily="18" charset="0"/>
              </a:rPr>
              <a:t>]</a:t>
            </a:r>
            <a:r>
              <a:rPr lang="zh-CN" altLang="zh-CN" sz="2800" dirty="0">
                <a:latin typeface="Cambria Math" panose="02040503050406030204" pitchFamily="18" charset="0"/>
              </a:rPr>
              <a:t>。这些物品被划分为若干组，每组中的物品互相冲突，最多选一件。求解将哪些物品装入背包可使这些物品的费用总和不超过背包容量，且价值总和最大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。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这些是背包问题的部分问题模型，如果想了解更多的话，网上的 背包九讲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.doc  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有比较详细的讲解。（群共享里也有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PDF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版的）</a:t>
            </a:r>
            <a:endParaRPr lang="zh-CN" altLang="zh-CN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0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/>
              <a:t>POJ 2342 </a:t>
            </a:r>
            <a:r>
              <a:rPr lang="en-US" altLang="zh-CN" sz="2800" dirty="0">
                <a:latin typeface="Cambria Math" panose="02040503050406030204" pitchFamily="18" charset="0"/>
              </a:rPr>
              <a:t>Anniversary party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有一次晚会，有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个公司职员可以邀请，这些职员的上司和下属的关系形成了一颗有根树，即除了其中一个人外，其他人的</a:t>
            </a:r>
            <a:r>
              <a:rPr lang="zh-CN" altLang="en-US" sz="3200" b="1" dirty="0" smtClean="0">
                <a:latin typeface="Cambria Math" panose="02040503050406030204" pitchFamily="18" charset="0"/>
              </a:rPr>
              <a:t>唯一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的上司都在这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个人中。但是每个人和他的</a:t>
            </a:r>
            <a:r>
              <a:rPr lang="zh-CN" altLang="en-US" sz="3200" b="1" dirty="0">
                <a:latin typeface="Cambria Math" panose="02040503050406030204" pitchFamily="18" charset="0"/>
              </a:rPr>
              <a:t>直接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上司不会同时受邀参加晚会，每个</a:t>
            </a:r>
            <a:r>
              <a:rPr lang="zh-CN" altLang="en-US" sz="2800" dirty="0">
                <a:latin typeface="Cambria Math" panose="02040503050406030204" pitchFamily="18" charset="0"/>
              </a:rPr>
              <a:t>参加晚会的人都能为晚会增添一些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气氛值，求气氛</a:t>
            </a:r>
            <a:r>
              <a:rPr lang="zh-CN" altLang="en-US" sz="2800" dirty="0">
                <a:latin typeface="Cambria Math" panose="02040503050406030204" pitchFamily="18" charset="0"/>
              </a:rPr>
              <a:t>值的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和的最大值。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样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例输入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1 1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 </a:t>
            </a:r>
          </a:p>
          <a:p>
            <a:pPr>
              <a:lnSpc>
                <a:spcPts val="42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1 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2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9425" y="4168816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/>
              <a:t>POJ 2342 </a:t>
            </a:r>
            <a:r>
              <a:rPr lang="en-US" altLang="zh-CN" sz="2800" dirty="0">
                <a:latin typeface="Cambria Math" panose="02040503050406030204" pitchFamily="18" charset="0"/>
              </a:rPr>
              <a:t>Anniversary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party 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样例图解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8" y="1899388"/>
            <a:ext cx="4352791" cy="376683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051243" y="1880892"/>
            <a:ext cx="537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解释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号职员是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号和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号的上司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如果邀请了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号职员，则只能获得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的总气氛值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否则可以邀请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号和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号，获得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的总气氛值</a:t>
            </a:r>
            <a:endParaRPr lang="en-US" altLang="zh-CN" sz="280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032271" y="1980248"/>
            <a:ext cx="1115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给出一个长度为</a:t>
            </a:r>
            <a:r>
              <a:rPr lang="en-US" altLang="zh-CN" sz="2800" dirty="0"/>
              <a:t>n(1&lt;=n&lt;=1000)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序列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问其单调上升的子序列的最长长度是多少？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样</a:t>
            </a:r>
            <a:r>
              <a:rPr lang="zh-CN" altLang="en-US" sz="2800" dirty="0" smtClean="0"/>
              <a:t>例输入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</a:p>
          <a:p>
            <a:r>
              <a:rPr lang="en-US" altLang="zh-CN" sz="2800" dirty="0"/>
              <a:t>1 3 6 5 4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32271" y="986464"/>
            <a:ext cx="6661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最长</a:t>
            </a:r>
            <a:r>
              <a:rPr lang="zh-CN" altLang="en-US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上升子</a:t>
            </a:r>
            <a:r>
              <a:rPr lang="zh-CN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序列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0155" y="3254099"/>
            <a:ext cx="4429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样例输出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"/>
    </mc:Choice>
    <mc:Fallback xmlns="">
      <p:transition spd="slow" advTm="27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0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/>
              <a:t>POJ 2342 </a:t>
            </a:r>
            <a:r>
              <a:rPr lang="en-US" altLang="zh-CN" sz="2800" dirty="0">
                <a:latin typeface="Cambria Math" panose="02040503050406030204" pitchFamily="18" charset="0"/>
              </a:rPr>
              <a:t>Anniversary party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83762" y="1429605"/>
                <a:ext cx="9694891" cy="493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这题可以化归为更小的子问题，比如对于根节点而言，有两种决策，取这个节点或者不取这个节点，如果取这个节点，就不能取根节点的儿子节点；如果不取这个节点，就可以取走根节点的儿子节点（不是一定要取走）；然后再分别考虑各个根节点的子树的情况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号节点的子树内，如果取走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号节点，则可以获得的最大的气氛值之和。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表示在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号节点的子树内，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如果不取走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号节点，则可以获得的最大的气氛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值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之和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62" y="1429605"/>
                <a:ext cx="9694891" cy="4939814"/>
              </a:xfrm>
              <a:prstGeom prst="rect">
                <a:avLst/>
              </a:prstGeom>
              <a:blipFill>
                <a:blip r:embed="rId6"/>
                <a:stretch>
                  <a:fillRect l="-1257" r="-566" b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0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/>
              <a:t>POJ 2342 </a:t>
            </a:r>
            <a:r>
              <a:rPr lang="en-US" altLang="zh-CN" sz="2800" dirty="0">
                <a:latin typeface="Cambria Math" panose="02040503050406030204" pitchFamily="18" charset="0"/>
              </a:rPr>
              <a:t>Anniversary party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83762" y="1429605"/>
                <a:ext cx="969489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号节点的子树内，如果取走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号节点，则可以获得的最大的气氛值之和。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表示在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号节点的子树内，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如果不取走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号节点，则可以获得的最大的气氛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值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之和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号节点带来的气氛值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Cambria Math" panose="02040503050406030204" pitchFamily="18" charset="0"/>
                  </a:rPr>
                  <a:t>转移方程：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62" y="1429605"/>
                <a:ext cx="9694891" cy="3323987"/>
              </a:xfrm>
              <a:prstGeom prst="rect">
                <a:avLst/>
              </a:prstGeom>
              <a:blipFill>
                <a:blip r:embed="rId6"/>
                <a:stretch>
                  <a:fillRect l="-1257" r="-566" b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05209" y="4896413"/>
                <a:ext cx="1009531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[1])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09" y="4896413"/>
                <a:ext cx="10095317" cy="630942"/>
              </a:xfrm>
              <a:prstGeom prst="rect">
                <a:avLst/>
              </a:prstGeom>
              <a:blipFill>
                <a:blip r:embed="rId7"/>
                <a:stretch>
                  <a:fillRect t="-296154" b="-35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09055" y="5647052"/>
                <a:ext cx="6364149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[1]=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55" y="5647052"/>
                <a:ext cx="6364149" cy="538609"/>
              </a:xfrm>
              <a:prstGeom prst="rect">
                <a:avLst/>
              </a:prstGeom>
              <a:blipFill>
                <a:blip r:embed="rId8"/>
                <a:stretch>
                  <a:fillRect t="-353933" r="-5172" b="-420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树形</a:t>
            </a:r>
            <a:r>
              <a:rPr lang="en-US" altLang="zh-CN" sz="3200" dirty="0"/>
              <a:t>DP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60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/>
              <a:t>POJ 2342 </a:t>
            </a:r>
            <a:r>
              <a:rPr lang="en-US" altLang="zh-CN" sz="2800" dirty="0">
                <a:latin typeface="Cambria Math" panose="02040503050406030204" pitchFamily="18" charset="0"/>
              </a:rPr>
              <a:t>Anniversary party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2341" y="1855821"/>
            <a:ext cx="9689431" cy="486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void </a:t>
            </a:r>
            <a:r>
              <a:rPr lang="en-US" altLang="zh-CN" sz="2800" dirty="0" err="1">
                <a:latin typeface="Cambria Math" panose="02040503050406030204" pitchFamily="18" charset="0"/>
              </a:rPr>
              <a:t>dfs</a:t>
            </a:r>
            <a:r>
              <a:rPr lang="en-US" altLang="zh-CN" sz="2800" dirty="0">
                <a:latin typeface="Cambria Math" panose="02040503050406030204" pitchFamily="18" charset="0"/>
              </a:rPr>
              <a:t>(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x){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f[x][0]=0;  f[x][1]=</a:t>
            </a:r>
            <a:r>
              <a:rPr lang="en-US" altLang="zh-CN" sz="2800" dirty="0" err="1">
                <a:latin typeface="Cambria Math" panose="02040503050406030204" pitchFamily="18" charset="0"/>
              </a:rPr>
              <a:t>val</a:t>
            </a:r>
            <a:r>
              <a:rPr lang="en-US" altLang="zh-CN" sz="2800" dirty="0">
                <a:latin typeface="Cambria Math" panose="02040503050406030204" pitchFamily="18" charset="0"/>
              </a:rPr>
              <a:t>[x];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for (</a:t>
            </a:r>
            <a:r>
              <a:rPr lang="en-US" altLang="zh-CN" sz="2800" dirty="0" err="1">
                <a:latin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</a:rPr>
              <a:t> p=now[x];</a:t>
            </a:r>
            <a:r>
              <a:rPr lang="en-US" altLang="zh-CN" sz="2800" dirty="0" err="1">
                <a:latin typeface="Cambria Math" panose="02040503050406030204" pitchFamily="18" charset="0"/>
              </a:rPr>
              <a:t>p;p</a:t>
            </a:r>
            <a:r>
              <a:rPr lang="en-US" altLang="zh-CN" sz="2800" dirty="0">
                <a:latin typeface="Cambria Math" panose="02040503050406030204" pitchFamily="18" charset="0"/>
              </a:rPr>
              <a:t>=pre[p])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    {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        </a:t>
            </a:r>
            <a:r>
              <a:rPr lang="en-US" altLang="zh-CN" sz="2800" dirty="0" err="1">
                <a:latin typeface="Cambria Math" panose="02040503050406030204" pitchFamily="18" charset="0"/>
              </a:rPr>
              <a:t>dfs</a:t>
            </a:r>
            <a:r>
              <a:rPr lang="en-US" altLang="zh-CN" sz="2800" dirty="0">
                <a:latin typeface="Cambria Math" panose="02040503050406030204" pitchFamily="18" charset="0"/>
              </a:rPr>
              <a:t>(son[p]);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        f[x][0]+=max(f[son[p]][0],f[son[p]][1]);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        f[x][1]+=f[son[p]][0];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    }</a:t>
            </a: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}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762" y="1410471"/>
            <a:ext cx="65454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核心代码</a:t>
            </a:r>
            <a:r>
              <a:rPr lang="en-US" altLang="zh-CN" sz="2800" dirty="0">
                <a:latin typeface="Cambria Math" panose="02040503050406030204" pitchFamily="18" charset="0"/>
              </a:rPr>
              <a:t>(C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++):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2212144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状态压缩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7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[POJ3254]Corn Fields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83762" y="1429605"/>
            <a:ext cx="969489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一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n*m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的矩阵，</a:t>
            </a:r>
            <a:r>
              <a:rPr lang="zh-CN" altLang="en-US" sz="2800" dirty="0">
                <a:latin typeface="Cambria Math" panose="02040503050406030204" pitchFamily="18" charset="0"/>
              </a:rPr>
              <a:t>每个格子有两种状态，可以放牧和不可以放牧，可以放牧用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zh-CN" altLang="en-US" sz="2800" dirty="0">
                <a:latin typeface="Cambria Math" panose="02040503050406030204" pitchFamily="18" charset="0"/>
              </a:rPr>
              <a:t>表示，否则用</a:t>
            </a:r>
            <a:r>
              <a:rPr lang="en-US" altLang="zh-CN" sz="2800" dirty="0">
                <a:latin typeface="Cambria Math" panose="02040503050406030204" pitchFamily="18" charset="0"/>
              </a:rPr>
              <a:t>0</a:t>
            </a:r>
            <a:r>
              <a:rPr lang="zh-CN" altLang="en-US" sz="2800" dirty="0">
                <a:latin typeface="Cambria Math" panose="02040503050406030204" pitchFamily="18" charset="0"/>
              </a:rPr>
              <a:t>表示，在这块牧场放牛，要求两个相邻的方格不能同时放牛（不包括斜着的），即牛与牛不能相邻。问有多少种放牛方案</a:t>
            </a:r>
            <a:r>
              <a:rPr lang="en-US" altLang="zh-CN" sz="2800" dirty="0">
                <a:latin typeface="Cambria Math" panose="02040503050406030204" pitchFamily="18" charset="0"/>
              </a:rPr>
              <a:t>(</a:t>
            </a:r>
            <a:r>
              <a:rPr lang="zh-CN" altLang="en-US" sz="2800" dirty="0">
                <a:latin typeface="Cambria Math" panose="02040503050406030204" pitchFamily="18" charset="0"/>
              </a:rPr>
              <a:t>一头牛都不放也是一种方案</a:t>
            </a:r>
            <a:r>
              <a:rPr lang="en-US" altLang="zh-CN" sz="2800" dirty="0">
                <a:latin typeface="Cambria Math" panose="02040503050406030204" pitchFamily="18" charset="0"/>
              </a:rPr>
              <a:t>) </a:t>
            </a:r>
            <a:r>
              <a:rPr lang="pt-BR" altLang="zh-CN" sz="2800" dirty="0" smtClean="0">
                <a:latin typeface="Cambria Math" panose="02040503050406030204" pitchFamily="18" charset="0"/>
              </a:rPr>
              <a:t>1</a:t>
            </a:r>
            <a:r>
              <a:rPr lang="pt-BR" altLang="zh-CN" sz="2800" dirty="0">
                <a:latin typeface="Cambria Math" panose="02040503050406030204" pitchFamily="18" charset="0"/>
              </a:rPr>
              <a:t>&lt;=n&lt;=12</a:t>
            </a:r>
            <a:r>
              <a:rPr lang="zh-CN" altLang="pt-BR" sz="2800" dirty="0">
                <a:latin typeface="Cambria Math" panose="02040503050406030204" pitchFamily="18" charset="0"/>
              </a:rPr>
              <a:t>，</a:t>
            </a:r>
            <a:r>
              <a:rPr lang="pt-BR" altLang="zh-CN" sz="2800" dirty="0">
                <a:latin typeface="Cambria Math" panose="02040503050406030204" pitchFamily="18" charset="0"/>
              </a:rPr>
              <a:t>1&lt;=m&lt;=12 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样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例输入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2 3 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1 1 1 </a:t>
            </a:r>
            <a:r>
              <a:rPr lang="zh-CN" altLang="en-US" sz="2800" dirty="0">
                <a:latin typeface="Cambria Math" panose="02040503050406030204" pitchFamily="18" charset="0"/>
              </a:rPr>
              <a:t/>
            </a:r>
            <a:br>
              <a:rPr lang="zh-CN" altLang="en-US" sz="2800" dirty="0">
                <a:latin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</a:rPr>
              <a:t>0 1 0 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9425" y="4168816"/>
            <a:ext cx="185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样例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输出</a:t>
            </a:r>
            <a:endParaRPr lang="en-US" altLang="zh-CN" sz="2800" dirty="0" smtClean="0">
              <a:latin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</a:rPr>
              <a:t>9 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2212144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状态压缩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7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[POJ3254]Corn Fields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83762" y="1566020"/>
                <a:ext cx="10491537" cy="406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如果选择按行从上到下依次放置，那么显然上一行的放置状态会影响下一行的放置的决策。那么，如果可以知道上一行的状态就很好处理了。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由于此时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m&lt;=12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，于是可以利用一个二进制数来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表示上一行的哪些格子已经放置了牛。即</a:t>
                </a:r>
                <a:r>
                  <a:rPr lang="en-US" altLang="zh-CN" sz="3200" dirty="0" smtClean="0">
                    <a:latin typeface="Cambria Math" panose="02040503050406030204" pitchFamily="18" charset="0"/>
                  </a:rPr>
                  <a:t>X=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a[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]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在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格放置了牛时值为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，没有放则值为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比如 对于一个每行有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个格子的矩阵，如果在某一行的从左至右第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格和第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格已经放置了牛，则可以用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101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进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制下）来表示这一行的状态。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62" y="1566020"/>
                <a:ext cx="10491537" cy="4060920"/>
              </a:xfrm>
              <a:prstGeom prst="rect">
                <a:avLst/>
              </a:prstGeom>
              <a:blipFill>
                <a:blip r:embed="rId6"/>
                <a:stretch>
                  <a:fillRect l="-1162" t="-1802" r="-349" b="-3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2212144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状态压缩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83762" y="849434"/>
            <a:ext cx="8913589" cy="57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dirty="0">
                <a:latin typeface="Cambria Math" panose="02040503050406030204" pitchFamily="18" charset="0"/>
              </a:rPr>
              <a:t>[POJ3254]Corn Fields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83762" y="1704926"/>
                <a:ext cx="10491537" cy="285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表示放置了前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行，且第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行的放置状态为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的方案数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此时可以得到对应的转移方程：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其中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是与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j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不冲突的所有状态，这个可以预处理出来提升效率。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 smtClean="0">
                    <a:latin typeface="Cambria Math" panose="02040503050406030204" pitchFamily="18" charset="0"/>
                  </a:rPr>
                  <a:t>于是算法的时间复杂度大概是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O(n*2^(2*m))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。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62" y="1704926"/>
                <a:ext cx="10491537" cy="2859244"/>
              </a:xfrm>
              <a:prstGeom prst="rect">
                <a:avLst/>
              </a:prstGeom>
              <a:blipFill>
                <a:blip r:embed="rId6"/>
                <a:stretch>
                  <a:fillRect l="-1162" t="-2345" b="-4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638800" y="29597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86221" y="2734301"/>
            <a:ext cx="2893735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6600" dirty="0" smtClean="0">
                <a:latin typeface="Cambria Math" panose="02040503050406030204" pitchFamily="18" charset="0"/>
              </a:rPr>
              <a:t>Thanks</a:t>
            </a:r>
            <a:endParaRPr lang="zh-CN" altLang="en-US" sz="6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91638" y="1131549"/>
                <a:ext cx="11159729" cy="531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单调</a:t>
                </a:r>
                <a:r>
                  <a:rPr lang="zh-CN" altLang="en-US" sz="2800" dirty="0"/>
                  <a:t>上升序列的定义：</a:t>
                </a:r>
                <a:endParaRPr lang="en-US" altLang="zh-CN" sz="2800" dirty="0"/>
              </a:p>
              <a:p>
                <a:r>
                  <a:rPr lang="zh-CN" altLang="en-US" sz="2800" dirty="0"/>
                  <a:t>对于长度为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如果</a:t>
                </a:r>
                <a:r>
                  <a:rPr lang="zh-CN" altLang="en-US" sz="28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均有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sz="2800" dirty="0"/>
                  <a:t>则</a:t>
                </a:r>
                <a:r>
                  <a:rPr lang="zh-CN" altLang="en-US" sz="2800" dirty="0" smtClean="0"/>
                  <a:t>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是单调</a:t>
                </a:r>
                <a:r>
                  <a:rPr lang="zh-CN" altLang="en-US" sz="2800" dirty="0"/>
                  <a:t>上升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r>
                  <a:rPr lang="zh-CN" altLang="en-US" sz="2800" dirty="0"/>
                  <a:t>例如 </a:t>
                </a:r>
                <a:r>
                  <a:rPr lang="zh-CN" altLang="en-US" sz="2800" dirty="0" smtClean="0"/>
                  <a:t>  序列 </a:t>
                </a:r>
                <a:r>
                  <a:rPr lang="en-US" altLang="zh-CN" sz="2800" dirty="0" smtClean="0"/>
                  <a:t>[1,3,5] </a:t>
                </a:r>
                <a:r>
                  <a:rPr lang="zh-CN" altLang="en-US" sz="2800" dirty="0"/>
                  <a:t>是单调上升</a:t>
                </a:r>
                <a:r>
                  <a:rPr lang="zh-CN" altLang="en-US" sz="2800" dirty="0" smtClean="0"/>
                  <a:t>的 而 </a:t>
                </a:r>
                <a:r>
                  <a:rPr lang="en-US" altLang="zh-CN" sz="2800" dirty="0" smtClean="0"/>
                  <a:t>[1,5,3] </a:t>
                </a:r>
                <a:r>
                  <a:rPr lang="zh-CN" altLang="en-US" sz="2800" dirty="0" smtClean="0"/>
                  <a:t>不是单调上升的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子序列的定义：</a:t>
                </a:r>
                <a:endParaRPr lang="en-US" altLang="zh-CN" sz="2800" dirty="0"/>
              </a:p>
              <a:p>
                <a:r>
                  <a:rPr lang="zh-CN" altLang="en-US" sz="2800" dirty="0"/>
                  <a:t>对于长度为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的序列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和长度为</a:t>
                </a:r>
                <a:r>
                  <a:rPr lang="en-US" altLang="zh-CN" sz="2800" dirty="0"/>
                  <a:t>m</a:t>
                </a:r>
                <a:r>
                  <a:rPr lang="zh-CN" altLang="en-US" sz="2800" dirty="0"/>
                  <a:t>的单调上升序列</a:t>
                </a:r>
                <a:r>
                  <a:rPr lang="en-US" altLang="zh-CN" sz="2800" dirty="0" smtClean="0"/>
                  <a:t>B,</a:t>
                </a:r>
                <a:r>
                  <a:rPr lang="zh-CN" altLang="en-US" sz="280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，则序列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[1]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/>
                  <a:t>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的子</a:t>
                </a:r>
                <a:r>
                  <a:rPr lang="zh-CN" altLang="en-US" sz="2800" dirty="0"/>
                  <a:t>序列</a:t>
                </a:r>
                <a:endParaRPr lang="en-US" altLang="zh-CN" sz="2800" dirty="0"/>
              </a:p>
              <a:p>
                <a:r>
                  <a:rPr lang="zh-CN" altLang="en-US" sz="2800" dirty="0" smtClean="0"/>
                  <a:t>例如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序列 </a:t>
                </a:r>
                <a:r>
                  <a:rPr lang="en-US" altLang="zh-CN" sz="2800" dirty="0"/>
                  <a:t>[</a:t>
                </a:r>
                <a:r>
                  <a:rPr lang="en-US" altLang="zh-CN" sz="2800" dirty="0" smtClean="0"/>
                  <a:t>1,5,4] </a:t>
                </a:r>
                <a:r>
                  <a:rPr lang="zh-CN" altLang="en-US" sz="2800" dirty="0"/>
                  <a:t>是序列 </a:t>
                </a:r>
                <a:r>
                  <a:rPr lang="en-US" altLang="zh-CN" sz="2800" dirty="0" smtClean="0"/>
                  <a:t>[1,3,5,2,4] </a:t>
                </a:r>
                <a:r>
                  <a:rPr lang="zh-CN" altLang="en-US" sz="2800" dirty="0"/>
                  <a:t>的子序列</a:t>
                </a:r>
                <a:endParaRPr lang="en-US" altLang="zh-CN" sz="2800" dirty="0"/>
              </a:p>
              <a:p>
                <a:r>
                  <a:rPr lang="zh-CN" altLang="en-US" sz="2800" dirty="0"/>
                  <a:t>而序列 </a:t>
                </a:r>
                <a:r>
                  <a:rPr lang="en-US" altLang="zh-CN" sz="2800" dirty="0" smtClean="0"/>
                  <a:t>[1,2,3] </a:t>
                </a:r>
                <a:r>
                  <a:rPr lang="zh-CN" altLang="en-US" sz="2800" dirty="0"/>
                  <a:t>不是序列 </a:t>
                </a:r>
                <a:r>
                  <a:rPr lang="en-US" altLang="zh-CN" sz="2800" dirty="0" smtClean="0"/>
                  <a:t>[1,3,5,2,4] </a:t>
                </a:r>
                <a:r>
                  <a:rPr lang="zh-CN" altLang="en-US" sz="2800" dirty="0"/>
                  <a:t>的子序列</a:t>
                </a:r>
                <a:endParaRPr lang="en-US" altLang="zh-CN" sz="2800" dirty="0"/>
              </a:p>
              <a:p>
                <a:endParaRPr lang="en-US" altLang="zh-CN" sz="28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38" y="1131549"/>
                <a:ext cx="11159729" cy="5318444"/>
              </a:xfrm>
              <a:prstGeom prst="rect">
                <a:avLst/>
              </a:prstGeom>
              <a:blipFill>
                <a:blip r:embed="rId6"/>
                <a:stretch>
                  <a:fillRect l="-1147" t="-1376" r="-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032271" y="1647226"/>
            <a:ext cx="1115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给出一个长度为</a:t>
            </a:r>
            <a:r>
              <a:rPr lang="en-US" altLang="zh-CN" sz="2800" dirty="0"/>
              <a:t>n(1&lt;=n&lt;=1000)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序列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问其单调上升的子序列的最长长度是多少？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样</a:t>
            </a:r>
            <a:r>
              <a:rPr lang="zh-CN" altLang="en-US" sz="2800" dirty="0" smtClean="0"/>
              <a:t>例输入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</a:p>
          <a:p>
            <a:r>
              <a:rPr lang="en-US" altLang="zh-CN" sz="2800" dirty="0" smtClean="0"/>
              <a:t>1 3 6 5 4</a:t>
            </a:r>
            <a:endParaRPr lang="en-US" altLang="zh-CN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32271" y="1016284"/>
            <a:ext cx="6661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最长</a:t>
            </a:r>
            <a:r>
              <a:rPr lang="zh-CN" altLang="en-US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上升子</a:t>
            </a:r>
            <a:r>
              <a:rPr lang="zh-CN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序列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0155" y="2938172"/>
            <a:ext cx="4429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样例输出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32271" y="4440090"/>
            <a:ext cx="10582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样例</a:t>
            </a:r>
            <a:r>
              <a:rPr lang="zh-CN" altLang="en-US" sz="3200" dirty="0" smtClean="0"/>
              <a:t>解释</a:t>
            </a:r>
            <a:r>
              <a:rPr lang="en-US" altLang="zh-CN" sz="3200" dirty="0" smtClean="0"/>
              <a:t>:</a:t>
            </a:r>
          </a:p>
          <a:p>
            <a:r>
              <a:rPr lang="zh-CN" altLang="en-US" sz="3200" dirty="0" smtClean="0"/>
              <a:t>依据定义序列 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1,3,4]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[1,3,5] </a:t>
            </a:r>
            <a:r>
              <a:rPr lang="zh-CN" altLang="en-US" sz="3200" dirty="0" smtClean="0"/>
              <a:t>以及</a:t>
            </a:r>
            <a:r>
              <a:rPr lang="en-US" altLang="zh-CN" sz="3200" dirty="0" smtClean="0"/>
              <a:t>[1,3,6]</a:t>
            </a:r>
            <a:r>
              <a:rPr lang="zh-CN" altLang="en-US" sz="3200" dirty="0" smtClean="0"/>
              <a:t>都是序列</a:t>
            </a:r>
            <a:r>
              <a:rPr lang="en-US" altLang="zh-CN" sz="3200" dirty="0" smtClean="0"/>
              <a:t>[1,3,6,5,4]</a:t>
            </a:r>
            <a:r>
              <a:rPr lang="zh-CN" altLang="en-US" sz="3200" dirty="0" smtClean="0"/>
              <a:t>的子序列，且为单调上升的序列，且不存在长度为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的单调上升子序列，于是答案为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9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"/>
    </mc:Choice>
    <mc:Fallback xmlns="">
      <p:transition spd="slow" advTm="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52061" y="1647226"/>
                <a:ext cx="1115972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对于原序列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可以利用如下状态和转移方程来解决这个问题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状态 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表示以第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个元素为结尾的</a:t>
                </a:r>
                <a:r>
                  <a:rPr lang="zh-CN" altLang="en-US" sz="2800" dirty="0" smtClean="0"/>
                  <a:t>，序列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的最</a:t>
                </a:r>
                <a:r>
                  <a:rPr lang="zh-CN" altLang="en-US" sz="2800" dirty="0"/>
                  <a:t>长上升子序列的</a:t>
                </a:r>
                <a:r>
                  <a:rPr lang="zh-CN" altLang="en-US" sz="2800" dirty="0" smtClean="0"/>
                  <a:t>长度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个元素为结尾的，序列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的最长上升子</a:t>
                </a:r>
                <a:r>
                  <a:rPr lang="zh-CN" altLang="en-US" sz="2800" dirty="0" smtClean="0"/>
                  <a:t>序列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。令序列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的倒数第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个元素为原序列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个元素，则必然有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/>
                  <a:t>，由此可以推出转移方程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算法复杂度为</a:t>
                </a:r>
                <a:r>
                  <a:rPr lang="en-US" altLang="zh-CN" sz="2800" dirty="0" smtClean="0"/>
                  <a:t>O(n*n)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61" y="1647226"/>
                <a:ext cx="11159729" cy="4401205"/>
              </a:xfrm>
              <a:prstGeom prst="rect">
                <a:avLst/>
              </a:prstGeom>
              <a:blipFill>
                <a:blip r:embed="rId6"/>
                <a:stretch>
                  <a:fillRect l="-1092" t="-1524" r="-4315" b="-2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32271" y="1016284"/>
            <a:ext cx="6661344" cy="58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最长上升子序列</a:t>
            </a:r>
            <a:r>
              <a:rPr lang="zh-CN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的解法</a:t>
            </a:r>
          </a:p>
        </p:txBody>
      </p:sp>
    </p:spTree>
    <p:extLst>
      <p:ext uri="{BB962C8B-B14F-4D97-AF65-F5344CB8AC3E}">
        <p14:creationId xmlns:p14="http://schemas.microsoft.com/office/powerpoint/2010/main" val="37135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17310" y="860951"/>
            <a:ext cx="6661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最长上升子序列</a:t>
            </a:r>
            <a:r>
              <a:rPr lang="zh-CN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r>
              <a:rPr lang="zh-CN" altLang="en-US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的算法范例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85224"/>
              </p:ext>
            </p:extLst>
          </p:nvPr>
        </p:nvGraphicFramePr>
        <p:xfrm>
          <a:off x="1161630" y="2106946"/>
          <a:ext cx="9324948" cy="385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158">
                  <a:extLst>
                    <a:ext uri="{9D8B030D-6E8A-4147-A177-3AD203B41FA5}">
                      <a16:colId xmlns:a16="http://schemas.microsoft.com/office/drawing/2014/main" val="3006579866"/>
                    </a:ext>
                  </a:extLst>
                </a:gridCol>
                <a:gridCol w="1554158">
                  <a:extLst>
                    <a:ext uri="{9D8B030D-6E8A-4147-A177-3AD203B41FA5}">
                      <a16:colId xmlns:a16="http://schemas.microsoft.com/office/drawing/2014/main" val="2435301439"/>
                    </a:ext>
                  </a:extLst>
                </a:gridCol>
                <a:gridCol w="1554158">
                  <a:extLst>
                    <a:ext uri="{9D8B030D-6E8A-4147-A177-3AD203B41FA5}">
                      <a16:colId xmlns:a16="http://schemas.microsoft.com/office/drawing/2014/main" val="4034961614"/>
                    </a:ext>
                  </a:extLst>
                </a:gridCol>
                <a:gridCol w="1554158">
                  <a:extLst>
                    <a:ext uri="{9D8B030D-6E8A-4147-A177-3AD203B41FA5}">
                      <a16:colId xmlns:a16="http://schemas.microsoft.com/office/drawing/2014/main" val="1037105642"/>
                    </a:ext>
                  </a:extLst>
                </a:gridCol>
                <a:gridCol w="1554158">
                  <a:extLst>
                    <a:ext uri="{9D8B030D-6E8A-4147-A177-3AD203B41FA5}">
                      <a16:colId xmlns:a16="http://schemas.microsoft.com/office/drawing/2014/main" val="1093606731"/>
                    </a:ext>
                  </a:extLst>
                </a:gridCol>
                <a:gridCol w="1554158">
                  <a:extLst>
                    <a:ext uri="{9D8B030D-6E8A-4147-A177-3AD203B41FA5}">
                      <a16:colId xmlns:a16="http://schemas.microsoft.com/office/drawing/2014/main" val="4200350255"/>
                    </a:ext>
                  </a:extLst>
                </a:gridCol>
              </a:tblGrid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f[1]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f[2]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f[3]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f[4]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f[5]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56526"/>
                  </a:ext>
                </a:extLst>
              </a:tr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=1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333286"/>
                  </a:ext>
                </a:extLst>
              </a:tr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=2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98313"/>
                  </a:ext>
                </a:extLst>
              </a:tr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=3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050343"/>
                  </a:ext>
                </a:extLst>
              </a:tr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=4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98633"/>
                  </a:ext>
                </a:extLst>
              </a:tr>
              <a:tr h="6423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=5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68593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017310" y="1507713"/>
            <a:ext cx="998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原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序列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: 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3 6 5 </a:t>
            </a:r>
            <a:r>
              <a:rPr lang="en-US" altLang="zh-CN" sz="2800" dirty="0" smtClean="0"/>
              <a:t>4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 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"/>
    </mc:Choice>
    <mc:Fallback xmlns="">
      <p:transition spd="slow" advTm="2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41" y="310247"/>
            <a:ext cx="139140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 smtClean="0"/>
              <a:t>线性</a:t>
            </a:r>
            <a:r>
              <a:rPr lang="en-US" altLang="zh-CN" sz="3200" dirty="0" smtClean="0"/>
              <a:t>DP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11063" y="1663361"/>
                <a:ext cx="71763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&lt; 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3" y="1663361"/>
                <a:ext cx="71763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32270" y="1016284"/>
            <a:ext cx="102934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最长上升子序列</a:t>
            </a:r>
            <a:r>
              <a:rPr lang="zh-CN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r>
              <a:rPr lang="zh-CN" altLang="en-US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的核心代码</a:t>
            </a:r>
            <a:r>
              <a:rPr lang="en-US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en-US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43000" y="2202717"/>
                <a:ext cx="13014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2717"/>
                <a:ext cx="13014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81904" y="2621729"/>
                <a:ext cx="14427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04" y="2621729"/>
                <a:ext cx="144276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226462" y="3141516"/>
                <a:ext cx="4164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62" y="3141516"/>
                <a:ext cx="416485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45864" y="3560528"/>
                <a:ext cx="2506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64" y="3560528"/>
                <a:ext cx="250652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445648" y="4032965"/>
                <a:ext cx="4167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48" y="4032965"/>
                <a:ext cx="416774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156370" y="4635806"/>
                <a:ext cx="13605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70" y="4635806"/>
                <a:ext cx="136058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"/>
    </mc:Choice>
    <mc:Fallback xmlns="">
      <p:transition spd="slow" advTm="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3177</Words>
  <Application>Microsoft Office PowerPoint</Application>
  <PresentationFormat>宽屏</PresentationFormat>
  <Paragraphs>461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刘宸睿</dc:creator>
  <cp:lastModifiedBy>user</cp:lastModifiedBy>
  <cp:revision>442</cp:revision>
  <dcterms:created xsi:type="dcterms:W3CDTF">2018-06-07T08:45:11Z</dcterms:created>
  <dcterms:modified xsi:type="dcterms:W3CDTF">2018-06-17T07:16:46Z</dcterms:modified>
</cp:coreProperties>
</file>