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57" r:id="rId5"/>
    <p:sldId id="287" r:id="rId6"/>
    <p:sldId id="288" r:id="rId7"/>
    <p:sldId id="289" r:id="rId8"/>
    <p:sldId id="290" r:id="rId9"/>
    <p:sldId id="315" r:id="rId10"/>
    <p:sldId id="316" r:id="rId11"/>
    <p:sldId id="292" r:id="rId12"/>
    <p:sldId id="293" r:id="rId13"/>
    <p:sldId id="294" r:id="rId14"/>
    <p:sldId id="295" r:id="rId15"/>
    <p:sldId id="304" r:id="rId16"/>
    <p:sldId id="296" r:id="rId17"/>
    <p:sldId id="317" r:id="rId19"/>
    <p:sldId id="318" r:id="rId20"/>
    <p:sldId id="297" r:id="rId21"/>
    <p:sldId id="321" r:id="rId22"/>
    <p:sldId id="322" r:id="rId23"/>
    <p:sldId id="299" r:id="rId24"/>
    <p:sldId id="300" r:id="rId25"/>
    <p:sldId id="301" r:id="rId26"/>
    <p:sldId id="302" r:id="rId27"/>
    <p:sldId id="303" r:id="rId28"/>
    <p:sldId id="313" r:id="rId29"/>
    <p:sldId id="319" r:id="rId30"/>
    <p:sldId id="320" r:id="rId31"/>
    <p:sldId id="305" r:id="rId3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273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9.wmf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32.png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29.png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19.bin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" name="Freeform 3"/>
          <p:cNvSpPr/>
          <p:nvPr/>
        </p:nvSpPr>
        <p:spPr>
          <a:xfrm>
            <a:off x="0" y="2997200"/>
            <a:ext cx="2195513" cy="2663825"/>
          </a:xfrm>
          <a:custGeom>
            <a:avLst/>
            <a:gdLst/>
            <a:ahLst/>
            <a:cxnLst>
              <a:cxn ang="0">
                <a:pos x="0" y="2663825"/>
              </a:cxn>
              <a:cxn ang="0">
                <a:pos x="0" y="1800228"/>
              </a:cxn>
              <a:cxn ang="0">
                <a:pos x="2195323" y="0"/>
              </a:cxn>
              <a:cxn ang="0">
                <a:pos x="2195323" y="144398"/>
              </a:cxn>
              <a:cxn ang="0">
                <a:pos x="0" y="2663825"/>
              </a:cxn>
            </a:cxnLst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Freeform 3"/>
          <p:cNvSpPr/>
          <p:nvPr/>
        </p:nvSpPr>
        <p:spPr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3022600" y="0"/>
              </a:cxn>
              <a:cxn ang="0">
                <a:pos x="1870075" y="0"/>
              </a:cxn>
              <a:cxn ang="0">
                <a:pos x="0" y="2113788"/>
              </a:cxn>
              <a:cxn ang="0">
                <a:pos x="0" y="3071494"/>
              </a:cxn>
              <a:cxn ang="0">
                <a:pos x="790575" y="6858000"/>
              </a:cxn>
              <a:cxn ang="0">
                <a:pos x="1727200" y="6858000"/>
              </a:cxn>
              <a:cxn ang="0">
                <a:pos x="69850" y="3126612"/>
              </a:cxn>
              <a:cxn ang="0">
                <a:pos x="69850" y="2143760"/>
              </a:cxn>
              <a:cxn ang="0">
                <a:pos x="3022600" y="0"/>
              </a:cxn>
            </a:cxnLst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6" name="Freeform 3"/>
          <p:cNvSpPr/>
          <p:nvPr/>
        </p:nvSpPr>
        <p:spPr>
          <a:xfrm>
            <a:off x="2959100" y="0"/>
            <a:ext cx="2711450" cy="1873250"/>
          </a:xfrm>
          <a:custGeom>
            <a:avLst/>
            <a:gdLst/>
            <a:ahLst/>
            <a:cxnLst>
              <a:cxn ang="0">
                <a:pos x="2711450" y="1523"/>
              </a:cxn>
              <a:cxn ang="0">
                <a:pos x="2189098" y="0"/>
              </a:cxn>
              <a:cxn ang="0">
                <a:pos x="0" y="1873250"/>
              </a:cxn>
              <a:cxn ang="0">
                <a:pos x="2711450" y="1523"/>
              </a:cxn>
            </a:cxnLst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7" name="Freeform 3"/>
          <p:cNvSpPr/>
          <p:nvPr/>
        </p:nvSpPr>
        <p:spPr>
          <a:xfrm>
            <a:off x="2498725" y="0"/>
            <a:ext cx="6105525" cy="6858000"/>
          </a:xfrm>
          <a:custGeom>
            <a:avLst/>
            <a:gdLst/>
            <a:ahLst/>
            <a:cxnLst>
              <a:cxn ang="0">
                <a:pos x="5818121" y="0"/>
              </a:cxn>
              <a:cxn ang="0">
                <a:pos x="3368674" y="0"/>
              </a:cxn>
              <a:cxn ang="0">
                <a:pos x="0" y="2109088"/>
              </a:cxn>
              <a:cxn ang="0">
                <a:pos x="0" y="3071494"/>
              </a:cxn>
              <a:cxn ang="0">
                <a:pos x="1928876" y="6858000"/>
              </a:cxn>
              <a:cxn ang="0">
                <a:pos x="3081272" y="6858000"/>
              </a:cxn>
              <a:cxn ang="0">
                <a:pos x="114300" y="2956432"/>
              </a:cxn>
              <a:cxn ang="0">
                <a:pos x="114300" y="2143760"/>
              </a:cxn>
              <a:cxn ang="0">
                <a:pos x="6105525" y="0"/>
              </a:cxn>
              <a:cxn ang="0">
                <a:pos x="3368674" y="0"/>
              </a:cxn>
              <a:cxn ang="0">
                <a:pos x="5818121" y="0"/>
              </a:cxn>
            </a:cxnLst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8" name="Freeform 3"/>
          <p:cNvSpPr/>
          <p:nvPr/>
        </p:nvSpPr>
        <p:spPr>
          <a:xfrm>
            <a:off x="0" y="185738"/>
            <a:ext cx="2236788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6600" y="1900256"/>
              </a:cxn>
              <a:cxn ang="0">
                <a:pos x="2236600" y="2955925"/>
              </a:cxn>
              <a:cxn ang="0">
                <a:pos x="0" y="5985067"/>
              </a:cxn>
              <a:cxn ang="0">
                <a:pos x="0" y="5194526"/>
              </a:cxn>
              <a:cxn ang="0">
                <a:pos x="2174886" y="2859148"/>
              </a:cxn>
              <a:cxn ang="0">
                <a:pos x="2174886" y="2019388"/>
              </a:cxn>
              <a:cxn ang="0">
                <a:pos x="9484" y="1527242"/>
              </a:cxn>
              <a:cxn ang="0">
                <a:pos x="0" y="0"/>
              </a:cxn>
            </a:cxnLst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9" name="Freeform 3"/>
          <p:cNvSpPr/>
          <p:nvPr/>
        </p:nvSpPr>
        <p:spPr>
          <a:xfrm>
            <a:off x="2586038" y="-1587"/>
            <a:ext cx="6557962" cy="6859587"/>
          </a:xfrm>
          <a:custGeom>
            <a:avLst/>
            <a:gdLst/>
            <a:ahLst/>
            <a:cxnLst>
              <a:cxn ang="0">
                <a:pos x="6558154" y="0"/>
              </a:cxn>
              <a:cxn ang="0">
                <a:pos x="6550154" y="778986"/>
              </a:cxn>
              <a:cxn ang="0">
                <a:pos x="87252" y="2213979"/>
              </a:cxn>
              <a:cxn ang="0">
                <a:pos x="87252" y="2922021"/>
              </a:cxn>
              <a:cxn ang="0">
                <a:pos x="5010219" y="6856421"/>
              </a:cxn>
              <a:cxn ang="0">
                <a:pos x="3281427" y="6856421"/>
              </a:cxn>
              <a:cxn ang="0">
                <a:pos x="0" y="2967709"/>
              </a:cxn>
              <a:cxn ang="0">
                <a:pos x="0" y="2136691"/>
              </a:cxn>
              <a:cxn ang="0">
                <a:pos x="5738974" y="0"/>
              </a:cxn>
              <a:cxn ang="0">
                <a:pos x="6558154" y="0"/>
              </a:cxn>
            </a:cxnLst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0" name="Freeform 3"/>
          <p:cNvSpPr/>
          <p:nvPr/>
        </p:nvSpPr>
        <p:spPr>
          <a:xfrm>
            <a:off x="2771775" y="-11112"/>
            <a:ext cx="5761038" cy="2071687"/>
          </a:xfrm>
          <a:custGeom>
            <a:avLst/>
            <a:gdLst/>
            <a:ahLst/>
            <a:cxnLst>
              <a:cxn ang="0">
                <a:pos x="0" y="2068517"/>
              </a:cxn>
              <a:cxn ang="0">
                <a:pos x="4536876" y="0"/>
              </a:cxn>
              <a:cxn ang="0">
                <a:pos x="5760846" y="0"/>
              </a:cxn>
              <a:cxn ang="0">
                <a:pos x="0" y="2068517"/>
              </a:cxn>
            </a:cxnLst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1" name="Freeform 3"/>
          <p:cNvSpPr/>
          <p:nvPr/>
        </p:nvSpPr>
        <p:spPr>
          <a:xfrm>
            <a:off x="0" y="1403350"/>
            <a:ext cx="2308225" cy="5265738"/>
          </a:xfrm>
          <a:custGeom>
            <a:avLst/>
            <a:gdLst/>
            <a:ahLst/>
            <a:cxnLst>
              <a:cxn ang="0">
                <a:pos x="9485" y="0"/>
              </a:cxn>
              <a:cxn ang="0">
                <a:pos x="9485" y="1020698"/>
              </a:cxn>
              <a:cxn ang="0">
                <a:pos x="2229231" y="895350"/>
              </a:cxn>
              <a:cxn ang="0">
                <a:pos x="2229231" y="1665226"/>
              </a:cxn>
              <a:cxn ang="0">
                <a:pos x="0" y="4527550"/>
              </a:cxn>
              <a:cxn ang="0">
                <a:pos x="0" y="5265738"/>
              </a:cxn>
              <a:cxn ang="0">
                <a:pos x="2308225" y="1685928"/>
              </a:cxn>
              <a:cxn ang="0">
                <a:pos x="2308225" y="801623"/>
              </a:cxn>
              <a:cxn ang="0">
                <a:pos x="9485" y="0"/>
              </a:cxn>
            </a:cxnLst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2" name="Freeform 3"/>
          <p:cNvSpPr/>
          <p:nvPr/>
        </p:nvSpPr>
        <p:spPr>
          <a:xfrm>
            <a:off x="296863" y="690563"/>
            <a:ext cx="8515350" cy="5461000"/>
          </a:xfrm>
          <a:custGeom>
            <a:avLst/>
            <a:gdLst/>
            <a:ahLst/>
            <a:cxnLst>
              <a:cxn ang="0">
                <a:pos x="6350" y="5454648"/>
              </a:cxn>
              <a:cxn ang="0">
                <a:pos x="8509006" y="5454648"/>
              </a:cxn>
              <a:cxn ang="0">
                <a:pos x="8509006" y="6350"/>
              </a:cxn>
              <a:cxn ang="0">
                <a:pos x="6350" y="6350"/>
              </a:cxn>
              <a:cxn ang="0">
                <a:pos x="6350" y="5454648"/>
              </a:cxn>
            </a:cxnLst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08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6" name="TextBox 1"/>
          <p:cNvSpPr txBox="1"/>
          <p:nvPr/>
        </p:nvSpPr>
        <p:spPr>
          <a:xfrm>
            <a:off x="4724400" y="1873250"/>
            <a:ext cx="3879850" cy="16478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12500"/>
              </a:lnSpc>
              <a:buFont typeface="Arial" panose="020B0604020202020204" pitchFamily="34" charset="0"/>
              <a:buNone/>
            </a:pPr>
            <a:r>
              <a:rPr lang="zh-CN" altLang="en-US" sz="6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数论初步</a:t>
            </a:r>
            <a:endParaRPr lang="zh-CN" altLang="en-US" sz="6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TextBox 1"/>
          <p:cNvSpPr txBox="1"/>
          <p:nvPr/>
        </p:nvSpPr>
        <p:spPr>
          <a:xfrm>
            <a:off x="7221538" y="4168775"/>
            <a:ext cx="1068705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 defTabSz="0">
              <a:lnSpc>
                <a:spcPts val="4900"/>
              </a:lnSpc>
              <a:buFont typeface="Arial" panose="020B0604020202020204" pitchFamily="34" charset="0"/>
              <a:buNone/>
              <a:tabLst>
                <a:tab pos="195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fanjiaqi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6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7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8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9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0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1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3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5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76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127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2" name="TextBox 1"/>
          <p:cNvSpPr txBox="1"/>
          <p:nvPr/>
        </p:nvSpPr>
        <p:spPr>
          <a:xfrm>
            <a:off x="990600" y="927100"/>
            <a:ext cx="144780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线性筛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4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0" y="3771265"/>
            <a:ext cx="5608320" cy="18281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8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40145" y="828675"/>
            <a:ext cx="27260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2: 2-&gt;4 </a:t>
            </a:r>
            <a:endParaRPr lang="zh-CN" altLang="en-US"/>
          </a:p>
          <a:p>
            <a:r>
              <a:rPr lang="zh-CN" altLang="en-US"/>
              <a:t>3: 2-&gt;6 3-&gt;9 </a:t>
            </a:r>
            <a:endParaRPr lang="zh-CN" altLang="en-US"/>
          </a:p>
          <a:p>
            <a:r>
              <a:rPr lang="zh-CN" altLang="en-US"/>
              <a:t>4: 2-&gt;8 </a:t>
            </a:r>
            <a:endParaRPr lang="zh-CN" altLang="en-US"/>
          </a:p>
          <a:p>
            <a:r>
              <a:rPr lang="zh-CN" altLang="en-US"/>
              <a:t>5: 2-&gt;10 3-&gt;15 5-&gt;25 </a:t>
            </a:r>
            <a:endParaRPr lang="zh-CN" altLang="en-US"/>
          </a:p>
          <a:p>
            <a:r>
              <a:rPr lang="zh-CN" altLang="en-US"/>
              <a:t>6: 2-&gt;12 </a:t>
            </a:r>
            <a:endParaRPr lang="zh-CN" altLang="en-US"/>
          </a:p>
          <a:p>
            <a:r>
              <a:rPr lang="zh-CN" altLang="en-US"/>
              <a:t>7: 2-&gt;14 3-&gt;21 5-&gt;35 </a:t>
            </a:r>
            <a:endParaRPr lang="zh-CN" altLang="en-US"/>
          </a:p>
          <a:p>
            <a:r>
              <a:rPr lang="zh-CN" altLang="en-US"/>
              <a:t>8: 2-&gt;16 </a:t>
            </a:r>
            <a:endParaRPr lang="zh-CN" altLang="en-US"/>
          </a:p>
          <a:p>
            <a:r>
              <a:rPr lang="zh-CN" altLang="en-US"/>
              <a:t>9: 2-&gt;18 3-&gt;27 </a:t>
            </a:r>
            <a:endParaRPr lang="zh-CN" altLang="en-US"/>
          </a:p>
          <a:p>
            <a:r>
              <a:rPr lang="zh-CN" altLang="en-US"/>
              <a:t>10: 2-&gt;20 </a:t>
            </a:r>
            <a:endParaRPr lang="zh-CN" altLang="en-US"/>
          </a:p>
          <a:p>
            <a:r>
              <a:rPr lang="zh-CN" altLang="en-US"/>
              <a:t>11: 2-&gt;22 3-&gt;33 </a:t>
            </a:r>
            <a:endParaRPr lang="zh-CN" altLang="en-US"/>
          </a:p>
          <a:p>
            <a:r>
              <a:rPr lang="zh-CN" altLang="en-US"/>
              <a:t>12: 2-&gt;24 </a:t>
            </a:r>
            <a:endParaRPr lang="zh-CN" altLang="en-US"/>
          </a:p>
          <a:p>
            <a:r>
              <a:rPr lang="zh-CN" altLang="en-US"/>
              <a:t>13: 2-&gt;26 3-&gt;39 </a:t>
            </a:r>
            <a:endParaRPr lang="zh-CN" altLang="en-US"/>
          </a:p>
          <a:p>
            <a:r>
              <a:rPr lang="zh-CN" altLang="en-US"/>
              <a:t>14: 2-&gt;28 </a:t>
            </a:r>
            <a:endParaRPr lang="zh-CN" altLang="en-US"/>
          </a:p>
          <a:p>
            <a:r>
              <a:rPr lang="zh-CN" altLang="en-US"/>
              <a:t>15: 2-&gt;30 </a:t>
            </a:r>
            <a:endParaRPr lang="zh-CN" altLang="en-US"/>
          </a:p>
          <a:p>
            <a:r>
              <a:rPr lang="zh-CN" altLang="en-US"/>
              <a:t>16: 2-&gt;32 </a:t>
            </a:r>
            <a:endParaRPr lang="zh-CN" altLang="en-US"/>
          </a:p>
          <a:p>
            <a:r>
              <a:rPr lang="zh-CN" altLang="en-US"/>
              <a:t>17: 2-&gt;34 </a:t>
            </a:r>
            <a:endParaRPr lang="zh-CN" altLang="en-US"/>
          </a:p>
          <a:p>
            <a:r>
              <a:rPr lang="zh-CN" altLang="en-US"/>
              <a:t>18: 2-&gt;36 </a:t>
            </a:r>
            <a:endParaRPr lang="zh-CN" altLang="en-US"/>
          </a:p>
          <a:p>
            <a:r>
              <a:rPr lang="zh-CN" altLang="en-US"/>
              <a:t>19: 2-&gt;38 </a:t>
            </a:r>
            <a:endParaRPr lang="zh-CN" altLang="en-US"/>
          </a:p>
          <a:p>
            <a:r>
              <a:rPr lang="zh-CN" altLang="en-US"/>
              <a:t>20: 2-&gt;40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74800" y="2045970"/>
            <a:ext cx="330454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</a:t>
            </a:r>
            <a:r>
              <a:rPr lang="en-US" altLang="zh-CN" sz="2800"/>
              <a:t>n=40</a:t>
            </a:r>
            <a:r>
              <a:rPr lang="zh-CN" altLang="en-US" sz="2800"/>
              <a:t>时筛除步骤</a:t>
            </a:r>
            <a:endParaRPr lang="zh-CN" altLang="en-US" sz="2800"/>
          </a:p>
          <a:p>
            <a:r>
              <a:rPr lang="zh-CN" altLang="en-US" sz="2400"/>
              <a:t>（</a:t>
            </a:r>
            <a:r>
              <a:rPr lang="en-US" altLang="zh-CN" sz="2400"/>
              <a:t>21</a:t>
            </a:r>
            <a:r>
              <a:rPr lang="zh-CN" altLang="en-US" sz="2400"/>
              <a:t>开始筛不了任何数）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0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1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2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3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4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5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7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9" name="Freeform 3"/>
          <p:cNvSpPr/>
          <p:nvPr/>
        </p:nvSpPr>
        <p:spPr>
          <a:xfrm>
            <a:off x="142875" y="749300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0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230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6" name="TextBox 1"/>
          <p:cNvSpPr txBox="1"/>
          <p:nvPr/>
        </p:nvSpPr>
        <p:spPr>
          <a:xfrm>
            <a:off x="990600" y="927100"/>
            <a:ext cx="482600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除法在模运算下的问题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1"/>
          <p:cNvSpPr txBox="1"/>
          <p:nvPr/>
        </p:nvSpPr>
        <p:spPr>
          <a:xfrm>
            <a:off x="566738" y="1782763"/>
            <a:ext cx="7621587" cy="1662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加减乘均可在中间过程中模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(a+b)%m==(a%m+b%m)%m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(a/b)%m=?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08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Box 1"/>
          <p:cNvSpPr txBox="1"/>
          <p:nvPr/>
        </p:nvSpPr>
        <p:spPr>
          <a:xfrm>
            <a:off x="566738" y="4383088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先看快速幂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4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5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6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7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8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9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1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3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24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332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30" name="TextBox 1"/>
          <p:cNvSpPr txBox="1"/>
          <p:nvPr/>
        </p:nvSpPr>
        <p:spPr>
          <a:xfrm>
            <a:off x="990600" y="927100"/>
            <a:ext cx="14478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TextBox 1"/>
          <p:cNvSpPr txBox="1"/>
          <p:nvPr/>
        </p:nvSpPr>
        <p:spPr>
          <a:xfrm>
            <a:off x="566738" y="1782763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3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Box 1"/>
          <p:cNvSpPr txBox="1"/>
          <p:nvPr/>
        </p:nvSpPr>
        <p:spPr>
          <a:xfrm>
            <a:off x="566738" y="3426143"/>
            <a:ext cx="7621587" cy="11223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a^2, a^4, a^8, 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a^13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34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8685" y="1865630"/>
          <a:ext cx="5479415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222500" imgH="482600" progId="Equation.KSEE3">
                  <p:embed/>
                </p:oleObj>
              </mc:Choice>
              <mc:Fallback>
                <p:oleObj name="" r:id="rId7" imgW="2222500" imgH="4826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685" y="1865630"/>
                        <a:ext cx="5479415" cy="1189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对象 4"/>
          <p:cNvGraphicFramePr/>
          <p:nvPr/>
        </p:nvGraphicFramePr>
        <p:xfrm>
          <a:off x="1764665" y="4094798"/>
          <a:ext cx="614807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095500" imgH="203200" progId="Equation.KSEE3">
                  <p:embed/>
                </p:oleObj>
              </mc:Choice>
              <mc:Fallback>
                <p:oleObj name="" r:id="rId9" imgW="2095500" imgH="203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4665" y="4094798"/>
                        <a:ext cx="614807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TextBox 1"/>
          <p:cNvSpPr txBox="1"/>
          <p:nvPr/>
        </p:nvSpPr>
        <p:spPr>
          <a:xfrm>
            <a:off x="636588" y="5155883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复杂度均为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 log(p) 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3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4" name="TextBox 1"/>
          <p:cNvSpPr txBox="1"/>
          <p:nvPr/>
        </p:nvSpPr>
        <p:spPr>
          <a:xfrm>
            <a:off x="990600" y="927100"/>
            <a:ext cx="169926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Box 1"/>
          <p:cNvSpPr txBox="1"/>
          <p:nvPr/>
        </p:nvSpPr>
        <p:spPr>
          <a:xfrm>
            <a:off x="566738" y="1905000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(a/b)%m ≠ (a%m)/(b%m)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7" name="TextBox 1"/>
          <p:cNvSpPr txBox="1"/>
          <p:nvPr/>
        </p:nvSpPr>
        <p:spPr>
          <a:xfrm>
            <a:off x="566738" y="2875915"/>
            <a:ext cx="7621587" cy="11226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的逆元满足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b*inv(b)≡1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inv(b)  ≡1/b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38" y="4534535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下的逆元为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∵5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*3≡1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3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4" name="TextBox 1"/>
          <p:cNvSpPr txBox="1"/>
          <p:nvPr/>
        </p:nvSpPr>
        <p:spPr>
          <a:xfrm>
            <a:off x="990600" y="927100"/>
            <a:ext cx="9652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Box 1"/>
          <p:cNvSpPr txBox="1"/>
          <p:nvPr/>
        </p:nvSpPr>
        <p:spPr>
          <a:xfrm>
            <a:off x="482283" y="3064510"/>
            <a:ext cx="7621587" cy="16611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(a/b)%m == a*( b^(m-2) ) %m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除以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相当于乘以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b^(m-2)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b^(m-2)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9" name="TextBox 1"/>
          <p:cNvSpPr txBox="1"/>
          <p:nvPr/>
        </p:nvSpPr>
        <p:spPr>
          <a:xfrm>
            <a:off x="762000" y="4940300"/>
            <a:ext cx="76200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费马小定理：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b^(m-1) ≡ 1(mod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是素数，b</a:t>
            </a:r>
            <a:r>
              <a:rPr lang="zh-CN" altLang="en-US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整除m</a:t>
            </a:r>
            <a:endParaRPr lang="en-US" altLang="zh-CN" sz="2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283" y="2070100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若只考虑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为素数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最常见的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1e9+7 )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3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4" name="TextBox 1"/>
          <p:cNvSpPr txBox="1"/>
          <p:nvPr/>
        </p:nvSpPr>
        <p:spPr>
          <a:xfrm>
            <a:off x="990600" y="927100"/>
            <a:ext cx="6364605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 algn="l"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https://www.nowcoder.com/acm/contest/80/B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283" y="2070100"/>
            <a:ext cx="7621587" cy="32772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xc将天空看做一个n*n的矩阵，此时天上有m朵云，这些云会随机分布在m个不同的位置，同时太阳会随机出现在一个位置，Jxc想知道他被太阳晒到的概率是多少，由于他仍在站军姿，所以这个有趣的问题就交给了你。考虑到精度问题，Jxc只需要知道这个概率在对998244353取模意义下的值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34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4" name="TextBox 1"/>
          <p:cNvSpPr txBox="1"/>
          <p:nvPr/>
        </p:nvSpPr>
        <p:spPr>
          <a:xfrm>
            <a:off x="990600" y="927100"/>
            <a:ext cx="96520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 algn="l"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283" y="4952365"/>
            <a:ext cx="762158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((n*n-m)*pow_mod(n*n,MOD-2))%MOD 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8750" y="2054860"/>
          <a:ext cx="4430395" cy="10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651000" imgH="393700" progId="Equation.KSEE3">
                  <p:embed/>
                </p:oleObj>
              </mc:Choice>
              <mc:Fallback>
                <p:oleObj name="" r:id="rId7" imgW="1651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0" y="2054860"/>
                        <a:ext cx="4430395" cy="105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3465830"/>
          <a:ext cx="7192010" cy="59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2743200" imgH="228600" progId="Equation.KSEE3">
                  <p:embed/>
                </p:oleObj>
              </mc:Choice>
              <mc:Fallback>
                <p:oleObj name="" r:id="rId9" imgW="2743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940" y="3465830"/>
                        <a:ext cx="7192010" cy="59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1" name="Freeform 3"/>
          <p:cNvSpPr/>
          <p:nvPr/>
        </p:nvSpPr>
        <p:spPr>
          <a:xfrm>
            <a:off x="142875" y="67627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53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8" name="TextBox 1"/>
          <p:cNvSpPr txBox="1"/>
          <p:nvPr/>
        </p:nvSpPr>
        <p:spPr>
          <a:xfrm>
            <a:off x="990600" y="927100"/>
            <a:ext cx="3394075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欧拉函数</a:t>
            </a: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phi(n)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Box 1"/>
          <p:cNvSpPr txBox="1"/>
          <p:nvPr/>
        </p:nvSpPr>
        <p:spPr>
          <a:xfrm>
            <a:off x="641350" y="1782763"/>
            <a:ext cx="76215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n的正整数中与n互质的数的数目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1" name="TextBox 1"/>
          <p:cNvSpPr txBox="1"/>
          <p:nvPr/>
        </p:nvSpPr>
        <p:spPr>
          <a:xfrm>
            <a:off x="762000" y="4940300"/>
            <a:ext cx="7620000" cy="11226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a^phi(n) ≡ 1(mod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gcd(a,n)=1</a:t>
            </a:r>
            <a:endParaRPr lang="en-US" altLang="zh-CN" sz="24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为素数则为费马小定理</a:t>
            </a:r>
            <a:endParaRPr lang="zh-CN" altLang="en-US" sz="24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82" name="组合 7"/>
          <p:cNvGrpSpPr/>
          <p:nvPr/>
        </p:nvGrpSpPr>
        <p:grpSpPr>
          <a:xfrm>
            <a:off x="641350" y="2548253"/>
            <a:ext cx="7621588" cy="624524"/>
            <a:chOff x="893" y="2937"/>
            <a:chExt cx="12002" cy="982"/>
          </a:xfrm>
        </p:grpSpPr>
        <p:sp>
          <p:nvSpPr>
            <p:cNvPr id="15383" name="TextBox 1"/>
            <p:cNvSpPr txBox="1"/>
            <p:nvPr/>
          </p:nvSpPr>
          <p:spPr>
            <a:xfrm>
              <a:off x="893" y="3000"/>
              <a:ext cx="12002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anchor="t">
              <a:spAutoFit/>
            </a:bodyPr>
            <a:p>
              <a:pPr>
                <a:lnSpc>
                  <a:spcPts val="42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 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4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2" y="2937"/>
              <a:ext cx="4010" cy="98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5385" name="组合 11"/>
          <p:cNvGrpSpPr/>
          <p:nvPr/>
        </p:nvGrpSpPr>
        <p:grpSpPr>
          <a:xfrm>
            <a:off x="1129656" y="3391536"/>
            <a:ext cx="2877194" cy="803275"/>
            <a:chOff x="3388" y="5265"/>
            <a:chExt cx="4532" cy="1266"/>
          </a:xfrm>
        </p:grpSpPr>
        <p:pic>
          <p:nvPicPr>
            <p:cNvPr id="15386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" y="5265"/>
              <a:ext cx="2789" cy="12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87" name="图片 10"/>
            <p:cNvPicPr>
              <a:picLocks noChangeAspect="1"/>
            </p:cNvPicPr>
            <p:nvPr/>
          </p:nvPicPr>
          <p:blipFill>
            <a:blip r:embed="rId9"/>
            <a:srcRect l="3837" b="3102"/>
            <a:stretch>
              <a:fillRect/>
            </a:stretch>
          </p:blipFill>
          <p:spPr>
            <a:xfrm>
              <a:off x="3388" y="5494"/>
              <a:ext cx="1629" cy="7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88" name="TextBox 1"/>
          <p:cNvSpPr txBox="1"/>
          <p:nvPr/>
        </p:nvSpPr>
        <p:spPr>
          <a:xfrm>
            <a:off x="4540250" y="3430588"/>
            <a:ext cx="38417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可用容斥原理计算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1" name="Freeform 3"/>
          <p:cNvSpPr/>
          <p:nvPr/>
        </p:nvSpPr>
        <p:spPr>
          <a:xfrm>
            <a:off x="142875" y="67627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53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8" name="TextBox 1"/>
          <p:cNvSpPr txBox="1"/>
          <p:nvPr/>
        </p:nvSpPr>
        <p:spPr>
          <a:xfrm>
            <a:off x="990600" y="927100"/>
            <a:ext cx="234442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HDU1395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Box 1"/>
          <p:cNvSpPr txBox="1"/>
          <p:nvPr/>
        </p:nvSpPr>
        <p:spPr>
          <a:xfrm>
            <a:off x="1629410" y="2614295"/>
            <a:ext cx="5810885" cy="11226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给出n，求最小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满足方程 2^x mod n = 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1" name="Freeform 3"/>
          <p:cNvSpPr/>
          <p:nvPr/>
        </p:nvSpPr>
        <p:spPr>
          <a:xfrm>
            <a:off x="142875" y="67627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53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8" name="TextBox 1"/>
          <p:cNvSpPr txBox="1"/>
          <p:nvPr/>
        </p:nvSpPr>
        <p:spPr>
          <a:xfrm>
            <a:off x="981075" y="469265"/>
            <a:ext cx="234442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HDU1395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Box 1"/>
          <p:cNvSpPr txBox="1"/>
          <p:nvPr/>
        </p:nvSpPr>
        <p:spPr>
          <a:xfrm>
            <a:off x="981075" y="4482465"/>
            <a:ext cx="352806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还是一个暴力求解的问题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3" name="TextBox 1"/>
          <p:cNvSpPr txBox="1"/>
          <p:nvPr/>
        </p:nvSpPr>
        <p:spPr>
          <a:xfrm>
            <a:off x="482600" y="1381760"/>
            <a:ext cx="7621905" cy="21996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为偶数时必不存在解，不满足奇偶性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 n=1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不存在解</a:t>
            </a:r>
            <a:endParaRPr lang="en-US" altLang="zh-CN" sz="24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其他情况下必存在解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x&lt;n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，因为此时满足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a^phi(n) ≡ 1(mod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gcd(a,n)=1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6040" y="676275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2^x mod n = 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135" y="4134485"/>
            <a:ext cx="377126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3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3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6" y="6858000"/>
              </a:cxn>
              <a:cxn ang="0">
                <a:pos x="2971806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3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3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3" y="6858000"/>
              </a:cxn>
              <a:cxn ang="0">
                <a:pos x="1143003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7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410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3" name="TextBox 1"/>
          <p:cNvSpPr txBox="1"/>
          <p:nvPr/>
        </p:nvSpPr>
        <p:spPr>
          <a:xfrm>
            <a:off x="990600" y="88900"/>
            <a:ext cx="7962900" cy="955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 defTabSz="0">
              <a:lnSpc>
                <a:spcPts val="1200"/>
              </a:lnSpc>
              <a:buFont typeface="Arial" panose="020B0604020202020204" pitchFamily="34" charset="0"/>
              <a:buNone/>
              <a:tabLst>
                <a:tab pos="7962900" algn="l"/>
              </a:tabLst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0">
              <a:lnSpc>
                <a:spcPts val="5900"/>
              </a:lnSpc>
              <a:buFont typeface="Arial" panose="020B0604020202020204" pitchFamily="34" charset="0"/>
              <a:buNone/>
              <a:tabLst>
                <a:tab pos="7962900" algn="l"/>
              </a:tabLst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1"/>
          <p:cNvSpPr txBox="1"/>
          <p:nvPr/>
        </p:nvSpPr>
        <p:spPr>
          <a:xfrm>
            <a:off x="558800" y="1625600"/>
            <a:ext cx="2798763" cy="35845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素数筛法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欧拉函数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6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7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8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9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0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1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3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5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6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63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0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2" name="TextBox 1"/>
          <p:cNvSpPr txBox="1"/>
          <p:nvPr/>
        </p:nvSpPr>
        <p:spPr>
          <a:xfrm>
            <a:off x="990600" y="927100"/>
            <a:ext cx="5629275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同余方程ax ≡ b (mod </a:t>
            </a: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3" name="TextBox 1"/>
          <p:cNvSpPr txBox="1"/>
          <p:nvPr/>
        </p:nvSpPr>
        <p:spPr>
          <a:xfrm>
            <a:off x="558800" y="2416175"/>
            <a:ext cx="76215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直接考虑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ax+by=c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(a,b,c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为整数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0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1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2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3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4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5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7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9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0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74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6" name="TextBox 1"/>
          <p:cNvSpPr txBox="1"/>
          <p:nvPr/>
        </p:nvSpPr>
        <p:spPr>
          <a:xfrm>
            <a:off x="990600" y="927100"/>
            <a:ext cx="384175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Bézout's lemma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7" name="TextBox 1"/>
          <p:cNvSpPr txBox="1"/>
          <p:nvPr/>
        </p:nvSpPr>
        <p:spPr>
          <a:xfrm>
            <a:off x="558800" y="2416175"/>
            <a:ext cx="7621588" cy="11223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ax+by=c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有整数解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gcd(a,b)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8" name="TextBox 1"/>
          <p:cNvSpPr txBox="1"/>
          <p:nvPr/>
        </p:nvSpPr>
        <p:spPr>
          <a:xfrm>
            <a:off x="558800" y="3851275"/>
            <a:ext cx="76215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ax+by=gcd(a,b)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用扩展欧几里得定理求解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4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5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6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7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8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9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1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3" name="Freeform 3"/>
          <p:cNvSpPr/>
          <p:nvPr/>
        </p:nvSpPr>
        <p:spPr>
          <a:xfrm>
            <a:off x="137160" y="77406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4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844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0" name="TextBox 1"/>
          <p:cNvSpPr txBox="1"/>
          <p:nvPr/>
        </p:nvSpPr>
        <p:spPr>
          <a:xfrm>
            <a:off x="965835" y="431800"/>
            <a:ext cx="28956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1" name="TextBox 1"/>
          <p:cNvSpPr txBox="1"/>
          <p:nvPr/>
        </p:nvSpPr>
        <p:spPr>
          <a:xfrm>
            <a:off x="399415" y="1461135"/>
            <a:ext cx="76215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考虑47x+30y=1的整数解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4" name="文本框 6"/>
          <p:cNvSpPr txBox="1"/>
          <p:nvPr/>
        </p:nvSpPr>
        <p:spPr>
          <a:xfrm>
            <a:off x="3429635" y="3002915"/>
            <a:ext cx="6477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改写得到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文本框 7"/>
          <p:cNvSpPr txBox="1"/>
          <p:nvPr/>
        </p:nvSpPr>
        <p:spPr>
          <a:xfrm>
            <a:off x="7503160" y="2520315"/>
            <a:ext cx="601663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endParaRPr lang="zh-CN" altLang="en-US" sz="28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②③</a:t>
            </a:r>
            <a:endParaRPr lang="zh-CN" altLang="en-US" sz="28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6" name="文本框 8"/>
          <p:cNvSpPr txBox="1"/>
          <p:nvPr/>
        </p:nvSpPr>
        <p:spPr>
          <a:xfrm>
            <a:off x="889000" y="4901883"/>
            <a:ext cx="66421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③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带入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中，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就可以用</a:t>
            </a:r>
            <a:r>
              <a:rPr lang="en-US" altLang="zh-CN" sz="2400">
                <a:latin typeface="Arial" panose="020B0604020202020204" pitchFamily="34" charset="0"/>
              </a:rPr>
              <a:t>13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Arial" panose="020B0604020202020204" pitchFamily="34" charset="0"/>
              </a:rPr>
              <a:t>17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表示，接着将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代入，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就可用</a:t>
            </a:r>
            <a:r>
              <a:rPr lang="en-US" altLang="zh-CN" sz="2400">
                <a:latin typeface="Arial" panose="020B0604020202020204" pitchFamily="34" charset="0"/>
              </a:rPr>
              <a:t>17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Arial" panose="020B0604020202020204" pitchFamily="34" charset="0"/>
              </a:rPr>
              <a:t>30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表示，将①带入，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就可以用</a:t>
            </a:r>
            <a:r>
              <a:rPr lang="en-US" altLang="zh-CN" sz="2400">
                <a:latin typeface="Arial" panose="020B0604020202020204" pitchFamily="34" charset="0"/>
              </a:rPr>
              <a:t>30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Arial" panose="020B0604020202020204" pitchFamily="34" charset="0"/>
              </a:rPr>
              <a:t>47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2614930"/>
            <a:ext cx="2517775" cy="1741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370" y="2614930"/>
            <a:ext cx="3446780" cy="1741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946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73" name="TextBox 1"/>
          <p:cNvSpPr txBox="1"/>
          <p:nvPr/>
        </p:nvSpPr>
        <p:spPr>
          <a:xfrm>
            <a:off x="8953500" y="88900"/>
            <a:ext cx="127000" cy="1993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12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Box 1"/>
          <p:cNvSpPr txBox="1"/>
          <p:nvPr/>
        </p:nvSpPr>
        <p:spPr>
          <a:xfrm>
            <a:off x="990600" y="927100"/>
            <a:ext cx="28956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6" name="文本框 1"/>
          <p:cNvSpPr txBox="1"/>
          <p:nvPr/>
        </p:nvSpPr>
        <p:spPr>
          <a:xfrm>
            <a:off x="1375410" y="3838575"/>
            <a:ext cx="6333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1">
                <a:latin typeface="Arial" panose="020B0604020202020204" pitchFamily="34" charset="0"/>
                <a:ea typeface="宋体" panose="02010600030101010101" pitchFamily="2" charset="-122"/>
              </a:rPr>
              <a:t>找出一个解后，可以推出方程的所有解</a:t>
            </a:r>
            <a:endParaRPr lang="zh-CN" altLang="en-US" sz="2800" b="1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95" y="2106295"/>
            <a:ext cx="787590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1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4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7" name="TextBox 1"/>
          <p:cNvSpPr txBox="1"/>
          <p:nvPr/>
        </p:nvSpPr>
        <p:spPr>
          <a:xfrm>
            <a:off x="8953500" y="88900"/>
            <a:ext cx="127000" cy="1993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12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TextBox 1"/>
          <p:cNvSpPr txBox="1"/>
          <p:nvPr/>
        </p:nvSpPr>
        <p:spPr>
          <a:xfrm>
            <a:off x="1066800" y="910590"/>
            <a:ext cx="24130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同余方程组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5" y="1842770"/>
            <a:ext cx="2915920" cy="2069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4760" y="1908810"/>
            <a:ext cx="2579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有物不知其数，三三数之剩二，五五数之剩三，七七数之剩二。问物几何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42365" y="4083050"/>
            <a:ext cx="2568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翻译</a:t>
            </a:r>
            <a:endParaRPr lang="en-US" altLang="zh-CN" sz="2400"/>
          </a:p>
          <a:p>
            <a:r>
              <a:rPr lang="en-US" altLang="zh-CN" sz="2400"/>
              <a:t>x</a:t>
            </a:r>
            <a:r>
              <a:rPr lang="zh-CN" altLang="en-US" sz="2400"/>
              <a:t>不知道是多少</a:t>
            </a:r>
            <a:endParaRPr lang="zh-CN" altLang="en-US" sz="2400"/>
          </a:p>
          <a:p>
            <a:r>
              <a:rPr lang="en-US" altLang="zh-CN" sz="2400"/>
              <a:t>x</a:t>
            </a:r>
            <a:r>
              <a:rPr lang="zh-CN" altLang="en-US" sz="2400"/>
              <a:t>模</a:t>
            </a:r>
            <a:r>
              <a:rPr lang="en-US" altLang="zh-CN" sz="2400"/>
              <a:t>3</a:t>
            </a:r>
            <a:r>
              <a:rPr lang="zh-CN" altLang="en-US" sz="2400"/>
              <a:t>为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zh-CN" altLang="en-US" sz="2400">
                <a:sym typeface="+mn-ea"/>
              </a:rPr>
              <a:t>模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</a:t>
            </a:r>
            <a:r>
              <a:rPr lang="en-US" altLang="zh-CN" sz="24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/>
              <a:t>x=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655" y="4083050"/>
            <a:ext cx="286639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1" name="Freeform 3"/>
          <p:cNvSpPr/>
          <p:nvPr/>
        </p:nvSpPr>
        <p:spPr>
          <a:xfrm>
            <a:off x="1428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4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7" name="TextBox 1"/>
          <p:cNvSpPr txBox="1"/>
          <p:nvPr/>
        </p:nvSpPr>
        <p:spPr>
          <a:xfrm>
            <a:off x="8953500" y="88900"/>
            <a:ext cx="127000" cy="1993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12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TextBox 1"/>
          <p:cNvSpPr txBox="1"/>
          <p:nvPr/>
        </p:nvSpPr>
        <p:spPr>
          <a:xfrm>
            <a:off x="1016000" y="469265"/>
            <a:ext cx="289560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1" name="文本框 2"/>
          <p:cNvSpPr txBox="1"/>
          <p:nvPr/>
        </p:nvSpPr>
        <p:spPr>
          <a:xfrm>
            <a:off x="1015683" y="1524318"/>
            <a:ext cx="45116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构造法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先构造一个   使其满足在某一项余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，其余项余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7495" y="1892935"/>
          <a:ext cx="30797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52400" imgH="228600" progId="Equation.KSEE3">
                  <p:embed/>
                </p:oleObj>
              </mc:Choice>
              <mc:Fallback>
                <p:oleObj name="" r:id="rId5" imgW="152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495" y="1892935"/>
                        <a:ext cx="30797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810" y="2936240"/>
            <a:ext cx="1990725" cy="838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0620" y="2997835"/>
            <a:ext cx="52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令</a:t>
            </a:r>
            <a:endParaRPr lang="zh-CN" altLang="en-US" sz="2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5405" y="5126990"/>
          <a:ext cx="387223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1308100" imgH="228600" progId="Equation.KSEE3">
                  <p:embed/>
                </p:oleObj>
              </mc:Choice>
              <mc:Fallback>
                <p:oleObj name="" r:id="rId8" imgW="1308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5405" y="5126990"/>
                        <a:ext cx="3872230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0415" y="4295140"/>
            <a:ext cx="464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可以构造出满足条件的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00" y="1657350"/>
            <a:ext cx="267589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1" name="Freeform 3"/>
          <p:cNvSpPr/>
          <p:nvPr/>
        </p:nvSpPr>
        <p:spPr>
          <a:xfrm>
            <a:off x="1428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4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7" name="TextBox 1"/>
          <p:cNvSpPr txBox="1"/>
          <p:nvPr/>
        </p:nvSpPr>
        <p:spPr>
          <a:xfrm>
            <a:off x="8953500" y="88900"/>
            <a:ext cx="127000" cy="1993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12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TextBox 1"/>
          <p:cNvSpPr txBox="1"/>
          <p:nvPr/>
        </p:nvSpPr>
        <p:spPr>
          <a:xfrm>
            <a:off x="1016000" y="469265"/>
            <a:ext cx="2895600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1" name="文本框 2"/>
          <p:cNvSpPr txBox="1"/>
          <p:nvPr/>
        </p:nvSpPr>
        <p:spPr>
          <a:xfrm>
            <a:off x="1015683" y="1524318"/>
            <a:ext cx="4511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将这些     相加，就能得到满足原方程组的一个解。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4" name="文本框 6"/>
          <p:cNvSpPr txBox="1"/>
          <p:nvPr/>
        </p:nvSpPr>
        <p:spPr>
          <a:xfrm>
            <a:off x="785495" y="4297680"/>
            <a:ext cx="59956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之积得到通解              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9495" y="1524635"/>
          <a:ext cx="30797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52400" imgH="228600" progId="Equation.KSEE3">
                  <p:embed/>
                </p:oleObj>
              </mc:Choice>
              <mc:Fallback>
                <p:oleObj name="" r:id="rId5" imgW="152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495" y="1524635"/>
                        <a:ext cx="30797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820" y="1579245"/>
            <a:ext cx="2915920" cy="2069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2608580"/>
            <a:ext cx="4028440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870" y="4816475"/>
            <a:ext cx="582866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1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4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7" name="TextBox 1"/>
          <p:cNvSpPr txBox="1"/>
          <p:nvPr/>
        </p:nvSpPr>
        <p:spPr>
          <a:xfrm>
            <a:off x="8953500" y="88900"/>
            <a:ext cx="127000" cy="1993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12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TextBox 1"/>
          <p:cNvSpPr txBox="1"/>
          <p:nvPr/>
        </p:nvSpPr>
        <p:spPr>
          <a:xfrm>
            <a:off x="1066800" y="910590"/>
            <a:ext cx="24130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同余方程组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016760"/>
            <a:ext cx="2866390" cy="160972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465" y="1892935"/>
            <a:ext cx="1371600" cy="1857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430" y="2016760"/>
            <a:ext cx="1933575" cy="178117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187825"/>
          <a:ext cx="6577330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0" imgW="2743200" imgH="431800" progId="Equation.KSEE3">
                  <p:embed/>
                </p:oleObj>
              </mc:Choice>
              <mc:Fallback>
                <p:oleObj name="" r:id="rId10" imgW="27432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6975" y="4187825"/>
                        <a:ext cx="6577330" cy="1035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000" y="4187825"/>
          <a:ext cx="37401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2" imgW="127000" imgH="139700" progId="Equation.KSEE3">
                  <p:embed/>
                </p:oleObj>
              </mc:Choice>
              <mc:Fallback>
                <p:oleObj name="" r:id="rId12" imgW="127000" imgH="139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000" y="4187825"/>
                        <a:ext cx="37401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15720" y="5484495"/>
            <a:ext cx="545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可取</a:t>
            </a:r>
            <a:r>
              <a:rPr lang="en-US" altLang="zh-CN" sz="2400"/>
              <a:t>k=-2</a:t>
            </a:r>
            <a:r>
              <a:rPr lang="zh-CN" altLang="en-US" sz="2400"/>
              <a:t>得到</a:t>
            </a:r>
            <a:r>
              <a:rPr lang="en-US" altLang="zh-CN" sz="2400"/>
              <a:t>x</a:t>
            </a:r>
            <a:r>
              <a:rPr lang="zh-CN" altLang="en-US" sz="2400"/>
              <a:t>的最小正整数解</a:t>
            </a:r>
            <a:r>
              <a:rPr lang="en-US" altLang="zh-CN" sz="2400"/>
              <a:t>23</a:t>
            </a:r>
            <a:endParaRPr lang="en-US" alt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7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946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76" name="文本框 1"/>
          <p:cNvSpPr txBox="1"/>
          <p:nvPr/>
        </p:nvSpPr>
        <p:spPr>
          <a:xfrm>
            <a:off x="1327785" y="2258695"/>
            <a:ext cx="596328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r>
              <a:rPr lang="zh-CN" altLang="en-US" sz="6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 谢</a:t>
            </a:r>
            <a:endParaRPr lang="zh-CN" altLang="en-US" sz="6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1" name="Freeform 3"/>
          <p:cNvSpPr/>
          <p:nvPr/>
        </p:nvSpPr>
        <p:spPr>
          <a:xfrm>
            <a:off x="130175" y="76517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513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990600" y="304800"/>
            <a:ext cx="1600200" cy="750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</a:t>
            </a:r>
            <a:endParaRPr lang="zh-CN" altLang="en-US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1041400" y="1574800"/>
            <a:ext cx="1219200" cy="584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TextBox 1"/>
          <p:cNvSpPr txBox="1"/>
          <p:nvPr/>
        </p:nvSpPr>
        <p:spPr>
          <a:xfrm>
            <a:off x="1435100" y="2120900"/>
            <a:ext cx="5124450" cy="968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降低生成</a:t>
            </a:r>
            <a:r>
              <a:rPr lang="en-US" altLang="zh-CN" sz="2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sz="2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之间的素数的复杂度</a:t>
            </a:r>
            <a:endParaRPr lang="zh-CN" altLang="en-US" sz="2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buFont typeface="Arial" panose="020B0604020202020204" pitchFamily="34" charset="0"/>
              <a:buNone/>
            </a:pPr>
            <a:endParaRPr lang="zh-CN" altLang="en-US" sz="2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89013" y="2974975"/>
          <a:ext cx="6558280" cy="211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1639570"/>
                <a:gridCol w="1639570"/>
                <a:gridCol w="1639570"/>
              </a:tblGrid>
              <a:tr h="60134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普通方法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普通筛法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线性筛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复杂度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O(nsqrt(n))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O(nloglogn)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altLang="zh-CN" sz="24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n=1e8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且需统计素数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用时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(CF)</a:t>
                      </a:r>
                      <a:endParaRPr lang="zh-CN" altLang="en-US" sz="24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TLE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997 ms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561 ms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6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9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0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1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3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6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615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2" name="TextBox 1"/>
          <p:cNvSpPr txBox="1"/>
          <p:nvPr/>
        </p:nvSpPr>
        <p:spPr>
          <a:xfrm>
            <a:off x="990600" y="927100"/>
            <a:ext cx="19304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普通方法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3" name="TextBox 1"/>
          <p:cNvSpPr txBox="1"/>
          <p:nvPr/>
        </p:nvSpPr>
        <p:spPr>
          <a:xfrm>
            <a:off x="558800" y="2209800"/>
            <a:ext cx="6010275" cy="584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对每个数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 2 到 sqrt(i) 的数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65785" y="2971165"/>
            <a:ext cx="2417445" cy="584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只用来</a:t>
            </a:r>
            <a:r>
              <a:rPr lang="zh-CN" altLang="en-US" sz="3200" b="1" dirty="0">
                <a:latin typeface="Times New Roman" panose="02020603050405020304" pitchFamily="18" charset="0"/>
              </a:rPr>
              <a:t>判断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365" y="4208145"/>
            <a:ext cx="678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1e9+7</a:t>
            </a:r>
            <a:r>
              <a:rPr lang="zh-CN" altLang="en-US" sz="2400"/>
              <a:t>是不是素数                        </a:t>
            </a:r>
            <a:r>
              <a:rPr lang="en-US" altLang="zh-CN" sz="2400"/>
              <a:t>=</a:t>
            </a:r>
            <a:r>
              <a:rPr lang="zh-CN" altLang="en-US" sz="2400"/>
              <a:t>》试除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多次询问</a:t>
            </a:r>
            <a:r>
              <a:rPr lang="en-US" altLang="zh-CN" sz="2400"/>
              <a:t>k</a:t>
            </a:r>
            <a:r>
              <a:rPr lang="zh-CN" altLang="en-US" sz="2400"/>
              <a:t>是不是素数（</a:t>
            </a:r>
            <a:r>
              <a:rPr lang="en-US" altLang="zh-CN" sz="2400"/>
              <a:t>k&lt;1e8</a:t>
            </a:r>
            <a:r>
              <a:rPr lang="zh-CN" altLang="en-US" sz="2400"/>
              <a:t>） </a:t>
            </a:r>
            <a:r>
              <a:rPr lang="en-US" altLang="zh-CN" sz="2400"/>
              <a:t>=</a:t>
            </a:r>
            <a:r>
              <a:rPr lang="zh-CN" altLang="en-US" sz="2400"/>
              <a:t>》筛法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0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1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2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3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4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5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7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9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80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718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6" name="TextBox 1"/>
          <p:cNvSpPr txBox="1"/>
          <p:nvPr/>
        </p:nvSpPr>
        <p:spPr>
          <a:xfrm>
            <a:off x="990600" y="927100"/>
            <a:ext cx="9652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筛法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TextBox 1"/>
          <p:cNvSpPr txBox="1"/>
          <p:nvPr/>
        </p:nvSpPr>
        <p:spPr>
          <a:xfrm>
            <a:off x="558800" y="1838325"/>
            <a:ext cx="7621588" cy="21488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k*p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是合数，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k=2,3,4,... , 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为素数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个素数p，把1~n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内所有p的倍数都筛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实际过程可以稍作优化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25" y="4276090"/>
            <a:ext cx="756221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4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7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8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9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1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2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3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4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820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0" name="TextBox 1"/>
          <p:cNvSpPr txBox="1"/>
          <p:nvPr/>
        </p:nvSpPr>
        <p:spPr>
          <a:xfrm>
            <a:off x="990600" y="927100"/>
            <a:ext cx="9652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筛法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061858587685415"/>
          <p:cNvPicPr>
            <a:picLocks noChangeAspect="1"/>
          </p:cNvPicPr>
          <p:nvPr/>
        </p:nvPicPr>
        <p:blipFill>
          <a:blip r:embed="rId5"/>
          <a:srcRect l="2353" t="3532" r="33258" b="2450"/>
          <a:stretch>
            <a:fillRect/>
          </a:stretch>
        </p:blipFill>
        <p:spPr>
          <a:xfrm>
            <a:off x="2514600" y="1029970"/>
            <a:ext cx="4118610" cy="4989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Freeform 3"/>
          <p:cNvSpPr/>
          <p:nvPr/>
        </p:nvSpPr>
        <p:spPr>
          <a:xfrm>
            <a:off x="1428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92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4" name="TextBox 1"/>
          <p:cNvSpPr txBox="1"/>
          <p:nvPr/>
        </p:nvSpPr>
        <p:spPr>
          <a:xfrm>
            <a:off x="990600" y="927100"/>
            <a:ext cx="24130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筛法复杂度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1960" y="4663440"/>
            <a:ext cx="1151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0~C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1690370"/>
            <a:ext cx="3377565" cy="976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l="3009"/>
          <a:stretch>
            <a:fillRect/>
          </a:stretch>
        </p:blipFill>
        <p:spPr>
          <a:xfrm>
            <a:off x="2208530" y="2529840"/>
            <a:ext cx="2272030" cy="799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530" y="3329305"/>
            <a:ext cx="2199640" cy="632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530" y="3943985"/>
            <a:ext cx="3010535" cy="627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530" y="4571365"/>
            <a:ext cx="4469765" cy="7493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08070" y="4571365"/>
            <a:ext cx="3086735" cy="7493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57445" y="1657350"/>
            <a:ext cx="3653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右边幂级数展开，去括号，与左边各项一一对应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382895" y="3604260"/>
            <a:ext cx="2986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自然对数展开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1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Freeform 3"/>
          <p:cNvSpPr/>
          <p:nvPr/>
        </p:nvSpPr>
        <p:spPr>
          <a:xfrm>
            <a:off x="136525" y="76517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92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4" name="TextBox 1"/>
          <p:cNvSpPr txBox="1"/>
          <p:nvPr/>
        </p:nvSpPr>
        <p:spPr>
          <a:xfrm>
            <a:off x="990600" y="927100"/>
            <a:ext cx="24130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筛法复杂度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8875" y="4759960"/>
            <a:ext cx="634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总复杂度   </a:t>
            </a:r>
            <a:r>
              <a:rPr lang="en-US" altLang="zh-CN" sz="2800" b="1"/>
              <a:t>n/2+n/3+n/5+...=O(nloglogn)</a:t>
            </a:r>
            <a:endParaRPr lang="en-US" altLang="zh-CN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1489" b="5031"/>
          <a:stretch>
            <a:fillRect/>
          </a:stretch>
        </p:blipFill>
        <p:spPr>
          <a:xfrm>
            <a:off x="1600835" y="3383280"/>
            <a:ext cx="762000" cy="7562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635" y="2040890"/>
            <a:ext cx="847725" cy="971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490" y="1884045"/>
            <a:ext cx="2438400" cy="12858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62835" y="3531235"/>
            <a:ext cx="172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= ln(∞)</a:t>
            </a:r>
            <a:endParaRPr lang="en-US" altLang="zh-CN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675" y="3383280"/>
            <a:ext cx="659130" cy="7562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35805" y="3531235"/>
            <a:ext cx="172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= lnln(∞)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2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1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1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3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5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2" y="6858000"/>
              </a:cxn>
              <a:cxn ang="0">
                <a:pos x="2971802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1" y="0"/>
              </a:cxn>
              <a:cxn ang="0">
                <a:pos x="0" y="0"/>
              </a:cxn>
            </a:cxnLst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6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01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1" y="6858000"/>
              </a:cxn>
              <a:cxn ang="0">
                <a:pos x="1143001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7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/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8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9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0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/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1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/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2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2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8" name="TextBox 1"/>
          <p:cNvSpPr txBox="1"/>
          <p:nvPr/>
        </p:nvSpPr>
        <p:spPr>
          <a:xfrm>
            <a:off x="990600" y="927100"/>
            <a:ext cx="1447800" cy="673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t">
            <a:spAutoFit/>
          </a:bodyPr>
          <a:p>
            <a:pPr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线性筛</a:t>
            </a:r>
            <a:endParaRPr lang="zh-CN" altLang="en-US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9" name="TextBox 1"/>
          <p:cNvSpPr txBox="1"/>
          <p:nvPr/>
        </p:nvSpPr>
        <p:spPr>
          <a:xfrm>
            <a:off x="558800" y="1838325"/>
            <a:ext cx="7964170" cy="16611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避免重复筛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每个数只被最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因子筛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，筛去所有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p[j]*i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p[j]≤(i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的最小素因子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TextBox 1"/>
          <p:cNvSpPr txBox="1"/>
          <p:nvPr/>
        </p:nvSpPr>
        <p:spPr>
          <a:xfrm>
            <a:off x="558800" y="4086225"/>
            <a:ext cx="76215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次，复杂度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不然怎么叫线性筛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全屏显示(4:3)</PresentationFormat>
  <Paragraphs>240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28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Office Theme</vt:lpstr>
      <vt:lpstr>1_Office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齐朋辉</dc:creator>
  <cp:lastModifiedBy>1144718423</cp:lastModifiedBy>
  <cp:revision>71</cp:revision>
  <dcterms:created xsi:type="dcterms:W3CDTF">2006-08-16T00:00:00Z</dcterms:created>
  <dcterms:modified xsi:type="dcterms:W3CDTF">2018-06-30T07:15:19Z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