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7" r:id="rId17"/>
    <p:sldId id="275" r:id="rId18"/>
    <p:sldId id="278" r:id="rId19"/>
    <p:sldId id="272" r:id="rId20"/>
    <p:sldId id="273" r:id="rId21"/>
    <p:sldId id="274" r:id="rId22"/>
    <p:sldId id="276" r:id="rId23"/>
    <p:sldId id="279" r:id="rId24"/>
    <p:sldId id="280" r:id="rId25"/>
    <p:sldId id="281" r:id="rId26"/>
    <p:sldId id="29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3" autoAdjust="0"/>
  </p:normalViewPr>
  <p:slideViewPr>
    <p:cSldViewPr snapToGrid="0">
      <p:cViewPr varScale="1">
        <p:scale>
          <a:sx n="68" d="100"/>
          <a:sy n="68" d="100"/>
        </p:scale>
        <p:origin x="11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E691-F9D4-4238-B0A1-97CC7DFFC9A4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436A-39FE-4192-B41F-84B0DCC2F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6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5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2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0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0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4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29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89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qnpdeofg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6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44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29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12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6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2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78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22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36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7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搜索算法的经典问题，最简单的想法是采用二维数组模拟棋盘，但是这样并不利于判断其合法性。可以考虑开设两个一维数组，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的下标代表行号，对应数值代表列号，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的下标代表列号，对应数值代表该列是否被占据。行的唯一性由搜索顺序来保证，列由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数组来确定，而判断是否在同一斜线的方法是行列之差是否相等。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47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85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11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51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05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4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8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3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2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E3CBB-CB9B-488B-8FD8-801C45F9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4732B-8F30-4159-A7E0-8688C505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430BE-ACAD-41A4-B1D4-217C6B03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107C3-2847-45DB-933F-0125243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CF90-2A16-4787-9F28-45E0A0C0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3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2DC9B-E244-42BA-8D3E-CE705975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9516E-4BB5-453B-AA05-88AC8FE0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4861A-A5D5-4774-A599-C03B1DB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F8860-FA24-43D0-A2C2-66721BB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5B3E9-3780-44F6-A76D-F9A01BDD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F47AB-822D-47CE-BB8B-21D1B0046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61BA2-7693-48D1-9C49-5FC0AE17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60101-24B3-4851-BE16-D54B78F8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4F913-3799-4632-8AB9-DF59936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E74A1-BF06-400F-AD3A-8C8372DD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4B58D-3B17-4156-96EA-A8D1AC54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6ABEC-860A-4EAA-B5A0-D649E066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631C0-2D15-4958-8692-0B9819D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2389C-6D08-4BED-9C2B-BDCB96A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7C13D-C238-4358-832E-903AB9A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5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595F-6FC6-4B1D-B0BC-441B6705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53521-C712-4F91-A926-9C927F85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47FF-712C-4B8A-8615-085ED590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51663-91CB-4604-BB85-54BE3C7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F2AA7-7E81-4DF1-AF0F-9409984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8C404-64E0-4429-AE6F-222AE54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79467-C177-46C5-ABEF-6E485BE7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ABBA2-ACAC-46D7-A16B-31633226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8FB12-EC07-4207-9874-433C2C15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CB85F-474B-4506-B7B8-E8A78494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5F58-6A2B-479C-BBD1-FF143D6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99E3B-CFCA-43F0-82ED-DAFF3D00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DEBD1-BD5F-4B4B-9E27-E65A3AC8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751A5-5166-4B7A-934A-65F59352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BF2338-D288-42B8-9616-157846F7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AACB8-674F-4825-9B3A-AE5E58AC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93273-9B65-4146-9DD1-68B9B1B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73AE7-F0CD-4F74-B9AC-A6B80AA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327B13-CAF2-4307-93BD-DA59525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02AE4-7B92-459F-826C-4BAD4814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5E209D-628F-4EAD-93F4-235D315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58891D-0BB7-4353-A111-F240B840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74393-1FF3-442E-AEA1-05B7E3FC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5975A8-F1D5-44EB-80C8-8CEFDAC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69397-E569-4DA5-903D-F4AAFFB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E4E66-9AFA-493A-925B-FBBBF0E6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EAC27-F983-4B2E-A842-F1D683BB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612DF-AE90-4E33-B803-99F44B2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A2E8B-E18E-49E6-B449-FD0E7C2E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E3F69-C40F-4DA5-AF53-9C1F153C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03EB4-6BF0-41E4-BD8B-AA62DCB6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E76CC-409D-478F-9F01-D5C7EB54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15BD0-3F1A-4134-9769-26014276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E35F0-5B96-4895-A3A8-A56B1074F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B744E-C780-4535-AAE4-77D493EC4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A9BCD-6B35-465E-9144-DC4C90F4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F4566-B71C-4590-8FA4-3C0EE58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47DF1-DDDD-469D-B41A-575037F1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28814-0DE6-4AF9-8EC9-CA0F0A0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10098-AD61-40EA-9C26-79A4C457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5EB63-0255-492D-B845-C8F12977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FB02-4033-4F8B-834C-DEA37A6B72FB}" type="datetimeFigureOut">
              <a:rPr lang="zh-CN" altLang="en-US" smtClean="0"/>
              <a:t>2018/6/9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1019E-24AF-4285-A2E1-A3B0E92D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CB657-63C2-421C-A52D-00C00B6FD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59AA-CD17-4A20-B704-D38B86B73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6E2BA3F9-8A02-473D-A665-BBC742A2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副标题 36">
            <a:extLst>
              <a:ext uri="{FF2B5EF4-FFF2-40B4-BE49-F238E27FC236}">
                <a16:creationId xmlns:a16="http://schemas.microsoft.com/office/drawing/2014/main" id="{262E6F3F-5FA6-4A87-8042-EDEBD060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8BBEEF87-FACB-4040-BAAB-2EE169E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010B50AE-1895-44ED-830E-F058DA23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97200"/>
            <a:ext cx="2195513" cy="2663825"/>
          </a:xfrm>
          <a:custGeom>
            <a:avLst/>
            <a:gdLst>
              <a:gd name="T0" fmla="*/ 0 w 2195576"/>
              <a:gd name="T1" fmla="*/ 2663825 h 2663825"/>
              <a:gd name="T2" fmla="*/ 0 w 2195576"/>
              <a:gd name="T3" fmla="*/ 1800227 h 2663825"/>
              <a:gd name="T4" fmla="*/ 2195387 w 2195576"/>
              <a:gd name="T5" fmla="*/ 0 h 2663825"/>
              <a:gd name="T6" fmla="*/ 2195387 w 2195576"/>
              <a:gd name="T7" fmla="*/ 144398 h 2663825"/>
              <a:gd name="T8" fmla="*/ 0 w 2195576"/>
              <a:gd name="T9" fmla="*/ 2663825 h 2663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5576"/>
              <a:gd name="T16" fmla="*/ 0 h 2663825"/>
              <a:gd name="T17" fmla="*/ 2195576 w 2195576"/>
              <a:gd name="T18" fmla="*/ 2663825 h 2663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E10784B-ABD5-4BF2-B09A-6510F0F0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0"/>
            <a:ext cx="3022600" cy="6858000"/>
          </a:xfrm>
          <a:custGeom>
            <a:avLst/>
            <a:gdLst>
              <a:gd name="T0" fmla="*/ 3022600 w 3022600"/>
              <a:gd name="T1" fmla="*/ 0 h 6858000"/>
              <a:gd name="T2" fmla="*/ 1870075 w 3022600"/>
              <a:gd name="T3" fmla="*/ 0 h 6858000"/>
              <a:gd name="T4" fmla="*/ 0 w 3022600"/>
              <a:gd name="T5" fmla="*/ 2113788 h 6858000"/>
              <a:gd name="T6" fmla="*/ 0 w 3022600"/>
              <a:gd name="T7" fmla="*/ 3071494 h 6858000"/>
              <a:gd name="T8" fmla="*/ 790575 w 3022600"/>
              <a:gd name="T9" fmla="*/ 6858000 h 6858000"/>
              <a:gd name="T10" fmla="*/ 1727200 w 3022600"/>
              <a:gd name="T11" fmla="*/ 6858000 h 6858000"/>
              <a:gd name="T12" fmla="*/ 69850 w 3022600"/>
              <a:gd name="T13" fmla="*/ 3126612 h 6858000"/>
              <a:gd name="T14" fmla="*/ 69850 w 3022600"/>
              <a:gd name="T15" fmla="*/ 2143760 h 6858000"/>
              <a:gd name="T16" fmla="*/ 3022600 w 30226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22600"/>
              <a:gd name="T28" fmla="*/ 0 h 6858000"/>
              <a:gd name="T29" fmla="*/ 3022600 w 30226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D07319-FB7D-419C-BE5B-AE54F255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0"/>
            <a:ext cx="2711450" cy="1873250"/>
          </a:xfrm>
          <a:custGeom>
            <a:avLst/>
            <a:gdLst>
              <a:gd name="T0" fmla="*/ 2711450 w 2711450"/>
              <a:gd name="T1" fmla="*/ 1523 h 1873250"/>
              <a:gd name="T2" fmla="*/ 2189098 w 2711450"/>
              <a:gd name="T3" fmla="*/ 0 h 1873250"/>
              <a:gd name="T4" fmla="*/ 0 w 2711450"/>
              <a:gd name="T5" fmla="*/ 1873250 h 1873250"/>
              <a:gd name="T6" fmla="*/ 2711450 w 2711450"/>
              <a:gd name="T7" fmla="*/ 1523 h 1873250"/>
              <a:gd name="T8" fmla="*/ 0 60000 65536"/>
              <a:gd name="T9" fmla="*/ 0 60000 65536"/>
              <a:gd name="T10" fmla="*/ 0 60000 65536"/>
              <a:gd name="T11" fmla="*/ 0 60000 65536"/>
              <a:gd name="T12" fmla="*/ 0 w 2711450"/>
              <a:gd name="T13" fmla="*/ 0 h 1873250"/>
              <a:gd name="T14" fmla="*/ 2711450 w 2711450"/>
              <a:gd name="T15" fmla="*/ 1873250 h 1873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E4719B9F-B74C-4556-9494-F9CE922A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0"/>
            <a:ext cx="6105525" cy="6858000"/>
          </a:xfrm>
          <a:custGeom>
            <a:avLst/>
            <a:gdLst>
              <a:gd name="T0" fmla="*/ 5818121 w 6105525"/>
              <a:gd name="T1" fmla="*/ 0 h 6858000"/>
              <a:gd name="T2" fmla="*/ 3368674 w 6105525"/>
              <a:gd name="T3" fmla="*/ 0 h 6858000"/>
              <a:gd name="T4" fmla="*/ 0 w 6105525"/>
              <a:gd name="T5" fmla="*/ 2109088 h 6858000"/>
              <a:gd name="T6" fmla="*/ 0 w 6105525"/>
              <a:gd name="T7" fmla="*/ 3071494 h 6858000"/>
              <a:gd name="T8" fmla="*/ 1928876 w 6105525"/>
              <a:gd name="T9" fmla="*/ 6858000 h 6858000"/>
              <a:gd name="T10" fmla="*/ 3081272 w 6105525"/>
              <a:gd name="T11" fmla="*/ 6858000 h 6858000"/>
              <a:gd name="T12" fmla="*/ 114300 w 6105525"/>
              <a:gd name="T13" fmla="*/ 2956432 h 6858000"/>
              <a:gd name="T14" fmla="*/ 114300 w 6105525"/>
              <a:gd name="T15" fmla="*/ 2143760 h 6858000"/>
              <a:gd name="T16" fmla="*/ 6105525 w 6105525"/>
              <a:gd name="T17" fmla="*/ 0 h 6858000"/>
              <a:gd name="T18" fmla="*/ 3368674 w 6105525"/>
              <a:gd name="T19" fmla="*/ 0 h 6858000"/>
              <a:gd name="T20" fmla="*/ 5818121 w 6105525"/>
              <a:gd name="T21" fmla="*/ 0 h 6858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05525"/>
              <a:gd name="T34" fmla="*/ 0 h 6858000"/>
              <a:gd name="T35" fmla="*/ 6105525 w 6105525"/>
              <a:gd name="T36" fmla="*/ 6858000 h 6858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614278CC-C401-4101-8AB8-07C40A63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5738"/>
            <a:ext cx="2236788" cy="5984875"/>
          </a:xfrm>
          <a:custGeom>
            <a:avLst/>
            <a:gdLst>
              <a:gd name="T0" fmla="*/ 0 w 2236851"/>
              <a:gd name="T1" fmla="*/ 0 h 5984811"/>
              <a:gd name="T2" fmla="*/ 2236662 w 2236851"/>
              <a:gd name="T3" fmla="*/ 1900235 h 5984811"/>
              <a:gd name="T4" fmla="*/ 2236662 w 2236851"/>
              <a:gd name="T5" fmla="*/ 2955893 h 5984811"/>
              <a:gd name="T6" fmla="*/ 0 w 2236851"/>
              <a:gd name="T7" fmla="*/ 5985003 h 5984811"/>
              <a:gd name="T8" fmla="*/ 0 w 2236851"/>
              <a:gd name="T9" fmla="*/ 5194470 h 5984811"/>
              <a:gd name="T10" fmla="*/ 2174946 w 2236851"/>
              <a:gd name="T11" fmla="*/ 2859116 h 5984811"/>
              <a:gd name="T12" fmla="*/ 2174946 w 2236851"/>
              <a:gd name="T13" fmla="*/ 2019366 h 5984811"/>
              <a:gd name="T14" fmla="*/ 9484 w 2236851"/>
              <a:gd name="T15" fmla="*/ 1527225 h 5984811"/>
              <a:gd name="T16" fmla="*/ 0 w 2236851"/>
              <a:gd name="T17" fmla="*/ 0 h 5984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36851"/>
              <a:gd name="T28" fmla="*/ 0 h 5984811"/>
              <a:gd name="T29" fmla="*/ 2236851 w 2236851"/>
              <a:gd name="T30" fmla="*/ 5984811 h 5984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8396576-E606-4D1D-A9B8-C2E6F02C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-1588"/>
            <a:ext cx="6557962" cy="6859588"/>
          </a:xfrm>
          <a:custGeom>
            <a:avLst/>
            <a:gdLst>
              <a:gd name="T0" fmla="*/ 6558090 w 6557898"/>
              <a:gd name="T1" fmla="*/ 0 h 6861175"/>
              <a:gd name="T2" fmla="*/ 6550090 w 6557898"/>
              <a:gd name="T3" fmla="*/ 779166 h 6861175"/>
              <a:gd name="T4" fmla="*/ 87251 w 6557898"/>
              <a:gd name="T5" fmla="*/ 2214491 h 6861175"/>
              <a:gd name="T6" fmla="*/ 87251 w 6557898"/>
              <a:gd name="T7" fmla="*/ 2922697 h 6861175"/>
              <a:gd name="T8" fmla="*/ 5010171 w 6557898"/>
              <a:gd name="T9" fmla="*/ 6858004 h 6861175"/>
              <a:gd name="T10" fmla="*/ 3281395 w 6557898"/>
              <a:gd name="T11" fmla="*/ 6858004 h 6861175"/>
              <a:gd name="T12" fmla="*/ 0 w 6557898"/>
              <a:gd name="T13" fmla="*/ 2968395 h 6861175"/>
              <a:gd name="T14" fmla="*/ 0 w 6557898"/>
              <a:gd name="T15" fmla="*/ 2137185 h 6861175"/>
              <a:gd name="T16" fmla="*/ 5738918 w 6557898"/>
              <a:gd name="T17" fmla="*/ 0 h 6861175"/>
              <a:gd name="T18" fmla="*/ 6558090 w 6557898"/>
              <a:gd name="T19" fmla="*/ 0 h 6861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7898"/>
              <a:gd name="T31" fmla="*/ 0 h 6861175"/>
              <a:gd name="T32" fmla="*/ 6557898 w 6557898"/>
              <a:gd name="T33" fmla="*/ 6861175 h 6861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D4B80D5-77E5-41EC-AFCB-A0CA4B2B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-11113"/>
            <a:ext cx="5761038" cy="2071688"/>
          </a:xfrm>
          <a:custGeom>
            <a:avLst/>
            <a:gdLst>
              <a:gd name="T0" fmla="*/ 0 w 5761101"/>
              <a:gd name="T1" fmla="*/ 2070102 h 2073275"/>
              <a:gd name="T2" fmla="*/ 4536924 w 5761101"/>
              <a:gd name="T3" fmla="*/ 0 h 2073275"/>
              <a:gd name="T4" fmla="*/ 5760910 w 5761101"/>
              <a:gd name="T5" fmla="*/ 0 h 2073275"/>
              <a:gd name="T6" fmla="*/ 0 w 5761101"/>
              <a:gd name="T7" fmla="*/ 2070102 h 2073275"/>
              <a:gd name="T8" fmla="*/ 0 60000 65536"/>
              <a:gd name="T9" fmla="*/ 0 60000 65536"/>
              <a:gd name="T10" fmla="*/ 0 60000 65536"/>
              <a:gd name="T11" fmla="*/ 0 60000 65536"/>
              <a:gd name="T12" fmla="*/ 0 w 5761101"/>
              <a:gd name="T13" fmla="*/ 0 h 2073275"/>
              <a:gd name="T14" fmla="*/ 5761101 w 5761101"/>
              <a:gd name="T15" fmla="*/ 2073275 h 2073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2FA365BA-806E-4507-ACA5-8CD00A3F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03350"/>
            <a:ext cx="2308225" cy="5265738"/>
          </a:xfrm>
          <a:custGeom>
            <a:avLst/>
            <a:gdLst>
              <a:gd name="T0" fmla="*/ 9485 w 2308225"/>
              <a:gd name="T1" fmla="*/ 0 h 5265737"/>
              <a:gd name="T2" fmla="*/ 9485 w 2308225"/>
              <a:gd name="T3" fmla="*/ 1020698 h 5265737"/>
              <a:gd name="T4" fmla="*/ 2229231 w 2308225"/>
              <a:gd name="T5" fmla="*/ 895350 h 5265737"/>
              <a:gd name="T6" fmla="*/ 2229231 w 2308225"/>
              <a:gd name="T7" fmla="*/ 1665225 h 5265737"/>
              <a:gd name="T8" fmla="*/ 0 w 2308225"/>
              <a:gd name="T9" fmla="*/ 4527550 h 5265737"/>
              <a:gd name="T10" fmla="*/ 0 w 2308225"/>
              <a:gd name="T11" fmla="*/ 5265738 h 5265737"/>
              <a:gd name="T12" fmla="*/ 2308225 w 2308225"/>
              <a:gd name="T13" fmla="*/ 1685927 h 5265737"/>
              <a:gd name="T14" fmla="*/ 2308225 w 2308225"/>
              <a:gd name="T15" fmla="*/ 801623 h 5265737"/>
              <a:gd name="T16" fmla="*/ 9485 w 2308225"/>
              <a:gd name="T17" fmla="*/ 0 h 52657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08225"/>
              <a:gd name="T28" fmla="*/ 0 h 5265737"/>
              <a:gd name="T29" fmla="*/ 2308225 w 2308225"/>
              <a:gd name="T30" fmla="*/ 5265737 h 52657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3A8CE85C-0CBC-4BF0-B833-E39D6E1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690563"/>
            <a:ext cx="8515350" cy="5461000"/>
          </a:xfrm>
          <a:custGeom>
            <a:avLst/>
            <a:gdLst>
              <a:gd name="T0" fmla="*/ 6350 w 8515350"/>
              <a:gd name="T1" fmla="*/ 5454648 h 5461000"/>
              <a:gd name="T2" fmla="*/ 8509006 w 8515350"/>
              <a:gd name="T3" fmla="*/ 5454648 h 5461000"/>
              <a:gd name="T4" fmla="*/ 8509006 w 8515350"/>
              <a:gd name="T5" fmla="*/ 6350 h 5461000"/>
              <a:gd name="T6" fmla="*/ 6350 w 8515350"/>
              <a:gd name="T7" fmla="*/ 6350 h 5461000"/>
              <a:gd name="T8" fmla="*/ 6350 w 8515350"/>
              <a:gd name="T9" fmla="*/ 5454648 h 546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50"/>
              <a:gd name="T16" fmla="*/ 0 h 5461000"/>
              <a:gd name="T17" fmla="*/ 8515350 w 8515350"/>
              <a:gd name="T18" fmla="*/ 5461000 h 546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86CA5A4C-7C18-4BE4-892B-D52499F0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753CFD17-8455-45DB-B949-8A34198E4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33A27129-3DD3-4E99-AD24-4C96A714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3BAD728F-75B0-48C8-A295-E420E3CA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867" y="1112083"/>
            <a:ext cx="7277633" cy="15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500"/>
              </a:lnSpc>
              <a:buFont typeface="Arial" panose="020B0604020202020204" pitchFamily="34" charset="0"/>
              <a:buNone/>
            </a:pPr>
            <a:r>
              <a:rPr lang="zh-CN" altLang="en-US" sz="9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9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sz="9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C0B40DE6-F9F7-41FE-B986-5EF780A1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2515176" cy="6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5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900"/>
              </a:lnSpc>
              <a:buFont typeface="Arial" panose="020B0604020202020204" pitchFamily="34" charset="0"/>
              <a:buNone/>
            </a:pPr>
            <a:r>
              <a:rPr lang="en-US" altLang="zh-CN" sz="3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Mstdream</a:t>
            </a:r>
            <a:endParaRPr lang="en-US" altLang="zh-CN" sz="3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5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18" y="7125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16 / 109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61" y="2392127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题面有点小饶，看懂了就好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3D92ADCE-4489-4AD8-8097-130C5490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3072200"/>
            <a:ext cx="84879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这道题来自最近一场</a:t>
            </a:r>
            <a:r>
              <a:rPr lang="en-US" altLang="zh-CN" sz="3200" dirty="0" err="1"/>
              <a:t>cf</a:t>
            </a:r>
            <a:r>
              <a:rPr lang="zh-CN" altLang="en-US" sz="3200" dirty="0"/>
              <a:t>的</a:t>
            </a:r>
            <a:r>
              <a:rPr lang="en-US" altLang="zh-CN" sz="3200" dirty="0"/>
              <a:t>div1D</a:t>
            </a:r>
            <a:r>
              <a:rPr lang="zh-CN" altLang="en-US" sz="3200" dirty="0"/>
              <a:t>题（的削弱版）</a:t>
            </a:r>
            <a:endParaRPr lang="en-US" altLang="zh-CN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AE01EF-E275-41A8-B6D7-29DE3B6975A7}"/>
              </a:ext>
            </a:extLst>
          </p:cNvPr>
          <p:cNvGrpSpPr/>
          <p:nvPr/>
        </p:nvGrpSpPr>
        <p:grpSpPr>
          <a:xfrm>
            <a:off x="2366399" y="1113181"/>
            <a:ext cx="8033041" cy="1059871"/>
            <a:chOff x="2366399" y="1113181"/>
            <a:chExt cx="8033041" cy="1059871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322C2B36-8331-41C6-B29B-E28A827C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399" y="1113181"/>
              <a:ext cx="144270" cy="54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4200"/>
                </a:lnSpc>
              </a:pPr>
              <a:r>
                <a:rPr lang="en-US" altLang="zh-CN" sz="3200" dirty="0"/>
                <a:t>•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6BC27A5-1F89-4D04-B3C6-065052980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0968" y="1185578"/>
              <a:ext cx="7818472" cy="987474"/>
            </a:xfrm>
            <a:prstGeom prst="rect">
              <a:avLst/>
            </a:prstGeom>
          </p:spPr>
        </p:pic>
      </p:grp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3717295"/>
            <a:ext cx="602568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你们过了的方法都是过不了</a:t>
            </a:r>
            <a:r>
              <a:rPr lang="en-US" altLang="zh-CN" sz="3200" dirty="0" err="1"/>
              <a:t>cf</a:t>
            </a:r>
            <a:r>
              <a:rPr lang="zh-CN" altLang="en-US" sz="3200" dirty="0"/>
              <a:t>的</a:t>
            </a:r>
            <a:endParaRPr lang="en-US" altLang="zh-CN" sz="3200" dirty="0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12F0CAA3-3BBD-4565-B765-4513FFA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243" y="4334802"/>
            <a:ext cx="7120539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说是削弱版，其实只是放宽了点时限，</a:t>
            </a:r>
            <a:endParaRPr lang="en-US" altLang="zh-CN" sz="3200" dirty="0"/>
          </a:p>
          <a:p>
            <a:pPr lvl="0">
              <a:defRPr/>
            </a:pPr>
            <a:r>
              <a:rPr lang="zh-CN" altLang="en-US" sz="3200" dirty="0"/>
              <a:t>范围并没有缩小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1380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18" y="7125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2389036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这里说一下</a:t>
            </a:r>
            <a:r>
              <a:rPr lang="en-US" altLang="zh-CN" sz="3200" dirty="0"/>
              <a:t>hash</a:t>
            </a:r>
            <a:r>
              <a:rPr lang="zh-CN" altLang="en-US" sz="3200" dirty="0"/>
              <a:t>的做法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3D92ADCE-4489-4AD8-8097-130C5490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3072200"/>
            <a:ext cx="7910769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考虑相同长度的询问，我们把原串中所有和这个长度相同的串的</a:t>
            </a:r>
            <a:r>
              <a:rPr lang="en-US" altLang="zh-CN" sz="3200" dirty="0"/>
              <a:t>hash</a:t>
            </a:r>
            <a:r>
              <a:rPr lang="zh-CN" altLang="en-US" sz="3200" dirty="0"/>
              <a:t>求出来比较，得到匹配位置，直接暴力算答案</a:t>
            </a:r>
            <a:endParaRPr lang="en-US" altLang="zh-CN" sz="3200" dirty="0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049" y="4580972"/>
            <a:ext cx="424795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不同长度只能分开做了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112497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en-US" altLang="zh-CN" sz="3200" dirty="0" err="1"/>
              <a:t>cf</a:t>
            </a:r>
            <a:r>
              <a:rPr lang="zh-CN" altLang="en-US" sz="3200" dirty="0"/>
              <a:t>的正解不讲了（</a:t>
            </a:r>
            <a:r>
              <a:rPr lang="en-US" altLang="zh-CN" sz="3200" dirty="0"/>
              <a:t>AC</a:t>
            </a:r>
            <a:r>
              <a:rPr lang="zh-CN" altLang="en-US" sz="3200" dirty="0"/>
              <a:t>自动机）</a:t>
            </a:r>
            <a:endParaRPr lang="en-US" altLang="zh-CN" sz="3200" dirty="0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CD61BA6-C82B-41E6-BA71-270AE8B6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765" y="1723369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万物皆可</a:t>
            </a:r>
            <a:r>
              <a:rPr lang="en-US" altLang="zh-CN" sz="3200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9078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3006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369" y="2813865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对于不同的串长，只能暴力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9060" y="4023591"/>
                <a:ext cx="2513701" cy="545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总复杂度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>
                        <a:latin typeface="Cambria Math" panose="02040503050406030204" pitchFamily="18" charset="0"/>
                      </a:rPr>
                      <m:t>n</m:t>
                    </m:r>
                    <m:rad>
                      <m:radPr>
                        <m:degHide m:val="on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9060" y="4023591"/>
                <a:ext cx="2513701" cy="545662"/>
              </a:xfrm>
              <a:prstGeom prst="rect">
                <a:avLst/>
              </a:prstGeom>
              <a:blipFill>
                <a:blip r:embed="rId7"/>
                <a:stretch>
                  <a:fillRect l="-9685" t="-25556" b="-3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112497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关于复杂度</a:t>
            </a:r>
            <a:endParaRPr lang="en-US" altLang="zh-CN" sz="3200" dirty="0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CD61BA6-C82B-41E6-BA71-270AE8B6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765" y="1723369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对于一个串长，我们</a:t>
            </a:r>
            <a:r>
              <a:rPr lang="en-US" altLang="zh-CN" sz="3200" dirty="0"/>
              <a:t>O(n)</a:t>
            </a:r>
            <a:r>
              <a:rPr lang="zh-CN" altLang="en-US" sz="3200" dirty="0"/>
              <a:t>求出他的所有这个长度的</a:t>
            </a:r>
            <a:r>
              <a:rPr lang="en-US" altLang="zh-CN" sz="3200" dirty="0"/>
              <a:t>hash</a:t>
            </a:r>
            <a:r>
              <a:rPr lang="zh-CN" altLang="en-US" sz="3200" dirty="0"/>
              <a:t>值</a:t>
            </a:r>
            <a:r>
              <a:rPr lang="en-US" altLang="zh-CN" sz="3200" dirty="0"/>
              <a:t>(C</a:t>
            </a:r>
            <a:r>
              <a:rPr lang="zh-CN" altLang="en-US" sz="3200" dirty="0"/>
              <a:t>题</a:t>
            </a:r>
            <a:r>
              <a:rPr lang="en-US" altLang="zh-CN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1">
                <a:extLst>
                  <a:ext uri="{FF2B5EF4-FFF2-40B4-BE49-F238E27FC236}">
                    <a16:creationId xmlns:a16="http://schemas.microsoft.com/office/drawing/2014/main" id="{07D8C1DF-647B-4274-B1DA-6A3B24E660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4765" y="3420267"/>
                <a:ext cx="7961082" cy="540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最多存在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zh-CN" altLang="en-US" sz="32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3200" dirty="0"/>
                  <a:t>不同的串长</a:t>
                </a:r>
                <a:r>
                  <a:rPr lang="en-US" altLang="zh-CN" sz="3200" dirty="0"/>
                  <a:t>(</a:t>
                </a:r>
                <a:r>
                  <a:rPr lang="zh-CN" altLang="en-US" sz="3200" dirty="0"/>
                  <a:t>想一想为什么？</a:t>
                </a:r>
                <a:r>
                  <a:rPr lang="en-US" altLang="zh-CN" sz="3200" dirty="0"/>
                  <a:t>)</a:t>
                </a:r>
              </a:p>
            </p:txBody>
          </p:sp>
        </mc:Choice>
        <mc:Fallback xmlns="">
          <p:sp>
            <p:nvSpPr>
              <p:cNvPr id="40" name="TextBox 1">
                <a:extLst>
                  <a:ext uri="{FF2B5EF4-FFF2-40B4-BE49-F238E27FC236}">
                    <a16:creationId xmlns:a16="http://schemas.microsoft.com/office/drawing/2014/main" id="{07D8C1DF-647B-4274-B1DA-6A3B24E6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4765" y="3420267"/>
                <a:ext cx="7961082" cy="540469"/>
              </a:xfrm>
              <a:prstGeom prst="rect">
                <a:avLst/>
              </a:prstGeom>
              <a:blipFill>
                <a:blip r:embed="rId8"/>
                <a:stretch>
                  <a:fillRect l="-3063" t="-25843" r="-1531" b="-37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4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6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3006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33 / 72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327" y="488424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神秘链接？我不会用诶！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9FDFBA-D0CE-4F53-9948-EB61388B4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089" y="1558701"/>
            <a:ext cx="7970187" cy="17778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23A247B-8C8D-4BDD-8F25-21B0F7C58C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3864" y="-29906"/>
            <a:ext cx="6298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4428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765" y="2262415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暴力枚举</a:t>
            </a:r>
            <a:r>
              <a:rPr lang="en-US" altLang="zh-CN" sz="3200" dirty="0"/>
              <a:t>1e19</a:t>
            </a:r>
            <a:r>
              <a:rPr lang="zh-CN" altLang="en-US" sz="3200" dirty="0"/>
              <a:t>所有数？</a:t>
            </a:r>
            <a:r>
              <a:rPr lang="en-US" altLang="zh-CN" sz="3200" dirty="0"/>
              <a:t>190000</a:t>
            </a:r>
            <a:r>
              <a:rPr lang="zh-CN" altLang="en-US" sz="3200" dirty="0"/>
              <a:t>年！</a:t>
            </a:r>
            <a:endParaRPr lang="en-US" altLang="zh-CN" sz="3200" dirty="0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892" y="3357597"/>
            <a:ext cx="8114401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假设两个数是</a:t>
            </a:r>
            <a:r>
              <a:rPr lang="en-US" altLang="zh-CN" sz="3200" dirty="0"/>
              <a:t>157</a:t>
            </a:r>
            <a:r>
              <a:rPr lang="zh-CN" altLang="en-US" sz="3200" dirty="0"/>
              <a:t>和</a:t>
            </a:r>
            <a:r>
              <a:rPr lang="en-US" altLang="zh-CN" sz="3200" dirty="0"/>
              <a:t>751,</a:t>
            </a:r>
            <a:r>
              <a:rPr lang="zh-CN" altLang="en-US" sz="3200" dirty="0"/>
              <a:t>我们发现他们数字和数字个数相同，进而他们的自幂加起来相同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112497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大家记住</a:t>
            </a:r>
            <a:r>
              <a:rPr lang="en-US" altLang="zh-CN" sz="3200" dirty="0" err="1"/>
              <a:t>oeis</a:t>
            </a:r>
            <a:r>
              <a:rPr lang="zh-CN" altLang="en-US" sz="3200" dirty="0"/>
              <a:t>这个网站，以后做题有用！</a:t>
            </a:r>
            <a:endParaRPr lang="en-US" altLang="zh-CN" sz="3200" dirty="0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CD61BA6-C82B-41E6-BA71-270AE8B6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765" y="1723369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我们说正式的</a:t>
            </a:r>
            <a:r>
              <a:rPr lang="en-US" altLang="zh-CN" sz="3200" dirty="0"/>
              <a:t>:</a:t>
            </a:r>
            <a:r>
              <a:rPr lang="zh-CN" altLang="en-US" sz="3200" dirty="0"/>
              <a:t>怎么搜索啊</a:t>
            </a:r>
            <a:endParaRPr lang="en-US" altLang="zh-CN" sz="3200" dirty="0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07D8C1DF-647B-4274-B1DA-6A3B24E6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327" y="2829699"/>
            <a:ext cx="7961082" cy="54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考虑一下有什么信息是重复的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AE9ADDAE-3406-48DB-A671-FCDF9CF8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77" y="4388675"/>
            <a:ext cx="8114401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进而我们可以只枚举每种数出现了多少次，然后算出自幂和，如果自幂和的每种数字出现次数和枚举的一样，这就是一个答案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082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6" grpId="0"/>
      <p:bldP spid="42" grpId="0"/>
      <p:bldP spid="40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802954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1599749"/>
            <a:ext cx="7961082" cy="10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实现的时候，注意范围到了</a:t>
            </a:r>
            <a:r>
              <a:rPr lang="en-US" altLang="zh-CN" sz="3200" dirty="0"/>
              <a:t>1e19,</a:t>
            </a:r>
            <a:r>
              <a:rPr lang="zh-CN" altLang="en-US" sz="3200" dirty="0"/>
              <a:t>在爆</a:t>
            </a:r>
            <a:r>
              <a:rPr lang="en-US" altLang="zh-CN" sz="3200" dirty="0" err="1"/>
              <a:t>longlong</a:t>
            </a:r>
            <a:r>
              <a:rPr lang="zh-CN" altLang="en-US" sz="3200" dirty="0"/>
              <a:t>的边缘试探</a:t>
            </a:r>
            <a:endParaRPr lang="en-US" altLang="zh-CN" sz="3200" dirty="0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07D8C1DF-647B-4274-B1DA-6A3B24E6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2700955"/>
            <a:ext cx="7961082" cy="16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考虑再用</a:t>
            </a:r>
            <a:r>
              <a:rPr lang="en-US" altLang="zh-CN" sz="3200" dirty="0"/>
              <a:t>double</a:t>
            </a:r>
            <a:r>
              <a:rPr lang="zh-CN" altLang="en-US" sz="3200" dirty="0"/>
              <a:t>记录一下和，每次先判</a:t>
            </a:r>
            <a:r>
              <a:rPr lang="en-US" altLang="zh-CN" sz="3200" dirty="0"/>
              <a:t>double</a:t>
            </a:r>
            <a:r>
              <a:rPr lang="zh-CN" altLang="en-US" sz="3200" dirty="0"/>
              <a:t>的那个值有没有爆掉，如果爆了就</a:t>
            </a:r>
            <a:r>
              <a:rPr lang="en-US" altLang="zh-CN" sz="3200" dirty="0"/>
              <a:t>return</a:t>
            </a:r>
            <a:r>
              <a:rPr lang="zh-CN" altLang="en-US" sz="3200" dirty="0"/>
              <a:t>。当然也可以不用这么写。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6E4F530B-F134-4A4B-96E2-F1BB64E37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1007935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那就可以直接</a:t>
            </a:r>
            <a:r>
              <a:rPr lang="en-US" altLang="zh-CN" sz="3200" dirty="0" err="1"/>
              <a:t>dfs</a:t>
            </a:r>
            <a:r>
              <a:rPr lang="zh-CN" altLang="en-US" sz="3200" dirty="0"/>
              <a:t>了</a:t>
            </a:r>
            <a:endParaRPr lang="en-US" altLang="zh-CN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0CAC92-7545-4BFE-BE87-5B1BD3636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087" y="1617406"/>
            <a:ext cx="5265876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802954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6E4F530B-F134-4A4B-96E2-F1BB64E37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1007935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北航</a:t>
            </a:r>
            <a:r>
              <a:rPr lang="en-US" altLang="zh-CN" sz="3200" dirty="0"/>
              <a:t>c</a:t>
            </a:r>
            <a:r>
              <a:rPr lang="zh-CN" altLang="en-US" sz="3200" dirty="0"/>
              <a:t>语言上机题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54BA9229-D43C-4B08-A77A-19F25CB99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1636762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无</a:t>
            </a:r>
            <a:r>
              <a:rPr lang="en-US" altLang="zh-CN" sz="3200" dirty="0"/>
              <a:t>OI/ACM</a:t>
            </a:r>
            <a:r>
              <a:rPr lang="zh-CN" altLang="en-US" sz="3200" dirty="0"/>
              <a:t>基础，</a:t>
            </a:r>
            <a:r>
              <a:rPr lang="en-US" altLang="zh-CN" sz="3200" dirty="0"/>
              <a:t>1500</a:t>
            </a:r>
            <a:r>
              <a:rPr lang="zh-CN" altLang="en-US" sz="3200" dirty="0"/>
              <a:t>人</a:t>
            </a:r>
            <a:r>
              <a:rPr lang="en-US" altLang="zh-CN" sz="3200" dirty="0"/>
              <a:t>AC</a:t>
            </a:r>
            <a:r>
              <a:rPr lang="zh-CN" altLang="en-US" sz="3200" dirty="0"/>
              <a:t>了</a:t>
            </a:r>
            <a:r>
              <a:rPr lang="en-US" altLang="zh-CN" sz="3200" dirty="0"/>
              <a:t>100</a:t>
            </a:r>
            <a:r>
              <a:rPr lang="zh-CN" altLang="en-US" sz="3200" dirty="0"/>
              <a:t>个人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372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820915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6E4F530B-F134-4A4B-96E2-F1BB64E37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1007935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接下来就是神仙打架的题了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1805EFA-62A5-44BB-9892-085165CA1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654" y="1553472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希望大家听了能够写出来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833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18" y="734450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5 / 25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C943D0-3C63-4583-AE87-5EBCAE94E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2" y="1642072"/>
            <a:ext cx="12174513" cy="15084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E9FB1F-DC7B-4067-B324-DB81FA815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77" y="3185143"/>
            <a:ext cx="5998538" cy="828528"/>
          </a:xfrm>
          <a:prstGeom prst="rect">
            <a:avLst/>
          </a:prstGeom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941F0B82-A597-4C3C-9F77-44837F833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327" y="4154853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•n</a:t>
            </a:r>
            <a:r>
              <a:rPr lang="zh-CN" altLang="en-US" sz="3200" dirty="0"/>
              <a:t>很大，串很少，串长很小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994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4428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429" y="273489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我们尝试一下构建矩阵</a:t>
            </a:r>
            <a:endParaRPr lang="en-US" altLang="zh-CN" sz="3200" dirty="0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892" y="3357597"/>
            <a:ext cx="8114401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•M[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</a:t>
            </a:r>
            <a:r>
              <a:rPr lang="zh-CN" altLang="en-US" sz="3200" dirty="0"/>
              <a:t>表示矩阵的</a:t>
            </a:r>
            <a:r>
              <a:rPr lang="en-US" altLang="zh-CN" sz="3200" dirty="0" err="1"/>
              <a:t>i</a:t>
            </a:r>
            <a:r>
              <a:rPr lang="zh-CN" altLang="en-US" sz="3200" dirty="0"/>
              <a:t>行</a:t>
            </a:r>
            <a:r>
              <a:rPr lang="en-US" altLang="zh-CN" sz="3200" dirty="0"/>
              <a:t>j</a:t>
            </a:r>
            <a:r>
              <a:rPr lang="zh-CN" altLang="en-US" sz="3200" dirty="0"/>
              <a:t>列，这里代表当前串匹配到了自动机上第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个节点，加入下一个字符后在第</a:t>
            </a:r>
            <a:r>
              <a:rPr lang="en-US" altLang="zh-CN" sz="3200" dirty="0"/>
              <a:t>j</a:t>
            </a:r>
            <a:r>
              <a:rPr lang="zh-CN" altLang="en-US" sz="3200" dirty="0"/>
              <a:t>个节点，这样的字符有多少个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112497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经典</a:t>
            </a:r>
            <a:r>
              <a:rPr lang="en-US" altLang="zh-CN" sz="3200" dirty="0"/>
              <a:t>AC</a:t>
            </a:r>
            <a:r>
              <a:rPr lang="zh-CN" altLang="en-US" sz="3200" dirty="0"/>
              <a:t>自动机题</a:t>
            </a:r>
            <a:endParaRPr lang="en-US" altLang="zh-CN" sz="3200" dirty="0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CD61BA6-C82B-41E6-BA71-270AE8B6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429" y="1674867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数据范围很小，将所有串建成字典树后节点数不到</a:t>
            </a:r>
            <a:r>
              <a:rPr lang="en-US" altLang="zh-CN" sz="3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8137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E1688AC9-A7DD-439A-85BF-B110EED7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57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5F04739-314A-4075-8A9A-A39AAE34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FCC4C6-2EE2-4C19-B2B7-C6E79830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E12B47A-1BEA-464C-A36B-5F67C167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BF2C90B-0147-4589-8046-F274B4F1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B81907E-BB0B-476F-BD2A-A886B579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2673CF6-AE1C-42E6-B562-4515C392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1DD247BA-20FE-448C-811F-A5197A10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D2171CD2-F53F-4D98-B11E-C8982DE6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631EF61A-E230-4E4B-9D34-29383D4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53CA6E7-2CFC-477B-92F4-2A5D1B99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BB1BBEED-2FFE-4F64-B4A7-CC45379B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B0DA5C73-DB18-4761-B50B-5F60A5A9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D1A64012-D758-446B-B7F7-5585B04F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9712DEF-CEF8-4A7F-84B8-B10080D2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C413A53-4851-4D46-B6E6-1AF111EDA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D836F8AA-4F2A-41CF-B7DC-F4EB2E18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本次讲座内容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B5DF4DF2-C894-499A-A2CA-E98AEA29E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968" y="1566606"/>
            <a:ext cx="141287" cy="489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</a:p>
          <a:p>
            <a:pPr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B16363AA-0BFA-41D7-8F95-EDACC88AA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868" y="1566606"/>
            <a:ext cx="4924425" cy="220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DEFGNOPQ</a:t>
            </a:r>
            <a:r>
              <a:rPr lang="zh-CN" altLang="en-US" sz="3200" dirty="0"/>
              <a:t>题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en-US" sz="3200" dirty="0"/>
              <a:t>以及一些相关的补充知识点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endParaRPr lang="en-US" altLang="zh-CN" sz="3200" dirty="0"/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BE87BD42-2615-4855-AC95-F74E89011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443" y="4719728"/>
            <a:ext cx="4103688" cy="166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我会按照难度排序来讲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51E108B-959B-4A74-B7E9-13AF25962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3177224"/>
            <a:ext cx="6976269" cy="112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dirty="0"/>
              <a:t>相关知识点不一定和字符串、搜索有关</a:t>
            </a:r>
            <a:endParaRPr lang="en-US" altLang="zh-CN" sz="3200" dirty="0"/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6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7" y="7760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•M[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</a:t>
            </a:r>
            <a:r>
              <a:rPr lang="zh-CN" altLang="en-US" sz="3200" dirty="0"/>
              <a:t>表示矩阵的</a:t>
            </a:r>
            <a:r>
              <a:rPr lang="en-US" altLang="zh-CN" sz="3200" dirty="0" err="1"/>
              <a:t>i</a:t>
            </a:r>
            <a:r>
              <a:rPr lang="zh-CN" altLang="en-US" sz="3200" dirty="0"/>
              <a:t>行</a:t>
            </a:r>
            <a:r>
              <a:rPr lang="en-US" altLang="zh-CN" sz="3200" dirty="0"/>
              <a:t>j</a:t>
            </a:r>
            <a:r>
              <a:rPr lang="zh-CN" altLang="en-US" sz="3200" dirty="0"/>
              <a:t>列，这里代表当前串匹配到了自动机上第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个节点，加入下一个字符后在第</a:t>
            </a:r>
            <a:r>
              <a:rPr lang="en-US" altLang="zh-CN" sz="3200" dirty="0"/>
              <a:t>j</a:t>
            </a:r>
            <a:r>
              <a:rPr lang="zh-CN" altLang="en-US" sz="3200" dirty="0"/>
              <a:t>个节点，这样的字符有多少个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2705065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注意到依据题意，所有串的结束结束节点是不能到达的</a:t>
            </a:r>
            <a:endParaRPr lang="en-US" altLang="zh-CN" sz="3200" dirty="0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CD61BA6-C82B-41E6-BA71-270AE8B6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941" y="3677981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那么</a:t>
            </a:r>
            <a:r>
              <a:rPr lang="en-US" altLang="zh-CN" sz="3200" dirty="0"/>
              <a:t>(M</a:t>
            </a:r>
            <a:r>
              <a:rPr lang="zh-CN" altLang="en-US" sz="3200" dirty="0"/>
              <a:t>*</a:t>
            </a:r>
            <a:r>
              <a:rPr lang="en-US" altLang="zh-CN" sz="3200" dirty="0"/>
              <a:t>M)[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</a:t>
            </a:r>
            <a:r>
              <a:rPr lang="zh-CN" altLang="en-US" sz="3200" dirty="0"/>
              <a:t>代表的含义的加入两个字符后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到</a:t>
            </a:r>
            <a:r>
              <a:rPr lang="en-US" altLang="zh-CN" sz="3200" dirty="0"/>
              <a:t>j</a:t>
            </a:r>
            <a:r>
              <a:rPr lang="zh-CN" altLang="en-US" sz="3200" dirty="0"/>
              <a:t>的方案数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300E4435-BA8D-420C-AAE8-8C29230F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4755777"/>
            <a:ext cx="7961082" cy="10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那么只用考虑</a:t>
            </a:r>
            <a:r>
              <a:rPr lang="en-US" altLang="zh-CN" sz="3200" dirty="0" err="1"/>
              <a:t>M^n</a:t>
            </a:r>
            <a:r>
              <a:rPr lang="zh-CN" altLang="en-US" sz="3200" dirty="0"/>
              <a:t>即可，初始值为根节点为</a:t>
            </a:r>
            <a:r>
              <a:rPr lang="en-US" altLang="zh-CN" sz="3200" dirty="0"/>
              <a:t>1</a:t>
            </a:r>
            <a:r>
              <a:rPr lang="zh-CN" altLang="en-US" sz="3200" dirty="0"/>
              <a:t>其他节点为</a:t>
            </a:r>
            <a:r>
              <a:rPr lang="en-US" altLang="zh-CN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35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7" y="7760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en-US" altLang="zh-CN" sz="3200" dirty="0" err="1"/>
              <a:t>M^n</a:t>
            </a:r>
            <a:r>
              <a:rPr lang="zh-CN" altLang="en-US" sz="3200" dirty="0"/>
              <a:t>怎么求啊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1719312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•M^(2k)=</a:t>
            </a:r>
            <a:r>
              <a:rPr lang="en-US" altLang="zh-CN" sz="3200" dirty="0" err="1"/>
              <a:t>M^k</a:t>
            </a:r>
            <a:r>
              <a:rPr lang="en-US" altLang="zh-CN" sz="3200" dirty="0"/>
              <a:t>*M*k</a:t>
            </a: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FA5361CD-7131-410D-867F-34D566DA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2269209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•M^(2k+1)=</a:t>
            </a:r>
            <a:r>
              <a:rPr lang="en-US" altLang="zh-CN" sz="3200" dirty="0" err="1"/>
              <a:t>M^k</a:t>
            </a:r>
            <a:r>
              <a:rPr lang="en-US" altLang="zh-CN" sz="3200" dirty="0"/>
              <a:t>*M*k*M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B2B08039-3249-42A2-889C-86F0D6AB5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2826737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每次次幂缩小一半，可以在</a:t>
            </a:r>
            <a:r>
              <a:rPr lang="en-US" altLang="zh-CN" sz="3200" dirty="0"/>
              <a:t>log(n)</a:t>
            </a:r>
            <a:r>
              <a:rPr lang="zh-CN" altLang="en-US" sz="3200" dirty="0"/>
              <a:t>的时间内求出</a:t>
            </a:r>
            <a:r>
              <a:rPr lang="en-US" altLang="zh-CN" sz="3200" dirty="0" err="1"/>
              <a:t>M^n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3878772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总时间复杂度：</a:t>
            </a:r>
            <a:r>
              <a:rPr lang="en-US" altLang="zh-CN" sz="3200" dirty="0"/>
              <a:t>100^3*</a:t>
            </a:r>
            <a:r>
              <a:rPr lang="en-US" altLang="zh-CN" sz="3200" dirty="0" err="1"/>
              <a:t>logN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57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7" y="7760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4 / 14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336" y="2609756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原题，</a:t>
            </a:r>
            <a:r>
              <a:rPr lang="en-US" altLang="zh-CN" sz="3200" dirty="0"/>
              <a:t>AC</a:t>
            </a:r>
            <a:r>
              <a:rPr lang="zh-CN" altLang="en-US" sz="3200" dirty="0"/>
              <a:t>自动机，防</a:t>
            </a:r>
            <a:r>
              <a:rPr lang="en-US" altLang="zh-CN" sz="3200" dirty="0"/>
              <a:t>AK</a:t>
            </a:r>
            <a:r>
              <a:rPr lang="zh-CN" altLang="en-US" sz="3200" dirty="0"/>
              <a:t>用的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5AFAD-A497-4D64-8776-58FD33F72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721" y="1157060"/>
            <a:ext cx="8785068" cy="1261944"/>
          </a:xfrm>
          <a:prstGeom prst="rect">
            <a:avLst/>
          </a:prstGeom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0A3C7F04-8540-475F-94E5-EFB0B955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799" y="3148943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印象比较深就直接拿来用了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19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7" y="7760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考虑枚举所有的</a:t>
            </a:r>
            <a:r>
              <a:rPr lang="en-US" altLang="zh-CN" sz="3200" dirty="0"/>
              <a:t>c</a:t>
            </a: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1719312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•c</a:t>
            </a:r>
            <a:r>
              <a:rPr lang="zh-CN" altLang="en-US" sz="3200" dirty="0"/>
              <a:t>在自动机上匹配路径是一定的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FA5361CD-7131-410D-867F-34D566DA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2269209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•c</a:t>
            </a:r>
            <a:r>
              <a:rPr lang="zh-CN" altLang="en-US" sz="3200" dirty="0"/>
              <a:t>在自动机上的第一次失配很关键，代表的是在这个地方必须分割成两个串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3413945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我们观察发现，后面可以失配，但是失配后必须留下</a:t>
            </a:r>
            <a:r>
              <a:rPr lang="en-US" altLang="zh-CN" sz="3200" dirty="0"/>
              <a:t>a’</a:t>
            </a:r>
            <a:r>
              <a:rPr lang="zh-CN" altLang="en-US" sz="3200" dirty="0"/>
              <a:t>的长度，这正是第一次失配的节点长度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824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7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73" y="7760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将集合中所有字符串组建成一个</a:t>
            </a:r>
            <a:r>
              <a:rPr lang="en-US" altLang="zh-CN" sz="3200" dirty="0"/>
              <a:t>AC</a:t>
            </a:r>
            <a:r>
              <a:rPr lang="zh-CN" altLang="en-US" sz="3200" dirty="0"/>
              <a:t>自动机，注意到每个字符串在</a:t>
            </a:r>
            <a:r>
              <a:rPr lang="en-US" altLang="zh-CN" sz="3200" dirty="0"/>
              <a:t>AC</a:t>
            </a:r>
            <a:r>
              <a:rPr lang="zh-CN" altLang="en-US" sz="3200" dirty="0"/>
              <a:t>自动机上匹配的路径都是唯一的。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FA5361CD-7131-410D-867F-34D566DA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2691359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•dp[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][j][k]</a:t>
            </a:r>
            <a:r>
              <a:rPr lang="zh-CN" altLang="en-US" sz="3200" dirty="0"/>
              <a:t>表示当前长度为</a:t>
            </a:r>
            <a:r>
              <a:rPr lang="en-US" altLang="zh-CN" sz="3200" dirty="0" err="1"/>
              <a:t>i</a:t>
            </a:r>
            <a:r>
              <a:rPr lang="zh-CN" altLang="en-US" sz="3200" dirty="0"/>
              <a:t>的字符串，匹配到</a:t>
            </a:r>
            <a:r>
              <a:rPr lang="en-US" altLang="zh-CN" sz="3200" dirty="0"/>
              <a:t>j</a:t>
            </a:r>
            <a:r>
              <a:rPr lang="zh-CN" altLang="en-US" sz="3200" dirty="0"/>
              <a:t>这个状态，第一次在</a:t>
            </a:r>
            <a:r>
              <a:rPr lang="en-US" altLang="zh-CN" sz="3200" dirty="0"/>
              <a:t>k</a:t>
            </a:r>
            <a:r>
              <a:rPr lang="zh-CN" altLang="en-US" sz="3200" dirty="0"/>
              <a:t>处失配。然后枚举下一个字符是什么，在</a:t>
            </a:r>
            <a:r>
              <a:rPr lang="en-US" altLang="zh-CN" sz="3200" dirty="0"/>
              <a:t>AC</a:t>
            </a:r>
            <a:r>
              <a:rPr lang="zh-CN" altLang="en-US" sz="3200" dirty="0"/>
              <a:t>自动机上转移即可。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00" y="4314114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串长是无用的，只需要记录失配后匹配了多长即可。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18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57" y="78238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设计状态</a:t>
            </a:r>
            <a:r>
              <a:rPr lang="en-US" altLang="zh-CN" sz="3200" dirty="0"/>
              <a:t>f[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][j]</a:t>
            </a:r>
            <a:r>
              <a:rPr lang="zh-CN" altLang="en-US" sz="3200" dirty="0"/>
              <a:t>表示第一次失配后匹配了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个字符，然后匹配到了</a:t>
            </a:r>
            <a:r>
              <a:rPr lang="en-US" altLang="zh-CN" sz="3200" dirty="0"/>
              <a:t>j</a:t>
            </a:r>
            <a:r>
              <a:rPr lang="zh-CN" altLang="en-US" sz="3200" dirty="0"/>
              <a:t>状态，类似上述转移即可。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948D73B8-940A-4AA7-844F-0C641852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2203957"/>
            <a:ext cx="81144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注意边界情况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143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73" y="7760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乐爷强啊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FA5361CD-7131-410D-867F-34D566DA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1705165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不考虑重复，一共有</a:t>
            </a:r>
            <a:r>
              <a:rPr lang="en-US" altLang="zh-CN" sz="3200" dirty="0"/>
              <a:t>tot</a:t>
            </a:r>
            <a:r>
              <a:rPr lang="zh-CN" altLang="en-US" sz="3200" dirty="0"/>
              <a:t>*</a:t>
            </a:r>
            <a:r>
              <a:rPr lang="en-US" altLang="zh-CN" sz="3200" dirty="0"/>
              <a:t>tot</a:t>
            </a:r>
            <a:r>
              <a:rPr lang="zh-CN" altLang="en-US" sz="3200" dirty="0"/>
              <a:t>个串，</a:t>
            </a:r>
            <a:r>
              <a:rPr lang="en-US" altLang="zh-CN" sz="3200" dirty="0"/>
              <a:t>tot</a:t>
            </a:r>
            <a:r>
              <a:rPr lang="zh-CN" altLang="en-US" sz="3200" dirty="0"/>
              <a:t>为字典树中节点的个数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57" y="2800976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考虑重复的，如果我们枚举</a:t>
            </a:r>
            <a:r>
              <a:rPr lang="en-US" altLang="zh-CN" sz="3200" dirty="0"/>
              <a:t>b</a:t>
            </a:r>
            <a:r>
              <a:rPr lang="zh-CN" altLang="en-US" sz="3200" dirty="0"/>
              <a:t>’，会有这个前缀的</a:t>
            </a:r>
            <a:r>
              <a:rPr lang="en-US" altLang="zh-CN" sz="3200" dirty="0"/>
              <a:t>fail</a:t>
            </a:r>
            <a:r>
              <a:rPr lang="zh-CN" altLang="en-US" sz="3200" dirty="0"/>
              <a:t>子树中的重复个数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ABCFB9ED-4E3B-4845-BFC7-81C75709E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757" y="3878772"/>
            <a:ext cx="7961082" cy="215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统计每个节点，就把他和他的</a:t>
            </a:r>
            <a:r>
              <a:rPr lang="en-US" altLang="zh-CN" sz="3200" dirty="0"/>
              <a:t>fail</a:t>
            </a:r>
            <a:r>
              <a:rPr lang="zh-CN" altLang="en-US" sz="3200" dirty="0"/>
              <a:t>扒出来。如果</a:t>
            </a:r>
            <a:r>
              <a:rPr lang="en-US" altLang="zh-CN" sz="3200" dirty="0"/>
              <a:t>fail</a:t>
            </a:r>
            <a:r>
              <a:rPr lang="zh-CN" altLang="en-US" sz="3200" dirty="0"/>
              <a:t>指向</a:t>
            </a:r>
            <a:r>
              <a:rPr lang="en-US" altLang="zh-CN" sz="3200" dirty="0"/>
              <a:t>0</a:t>
            </a:r>
            <a:r>
              <a:rPr lang="zh-CN" altLang="en-US" sz="3200" dirty="0"/>
              <a:t>就代表没有重复，否则就是他和他的</a:t>
            </a:r>
            <a:r>
              <a:rPr lang="en-US" altLang="zh-CN" sz="3200" dirty="0"/>
              <a:t>fail</a:t>
            </a:r>
            <a:r>
              <a:rPr lang="zh-CN" altLang="en-US" sz="3200" dirty="0"/>
              <a:t>一直同时往上跳，跳到</a:t>
            </a:r>
            <a:r>
              <a:rPr lang="en-US" altLang="zh-CN" sz="3200" dirty="0"/>
              <a:t>fail</a:t>
            </a:r>
            <a:r>
              <a:rPr lang="zh-CN" altLang="en-US" sz="3200" dirty="0"/>
              <a:t>为</a:t>
            </a:r>
            <a:r>
              <a:rPr lang="en-US" altLang="zh-CN" sz="3200" dirty="0"/>
              <a:t>0</a:t>
            </a:r>
            <a:r>
              <a:rPr lang="zh-CN" altLang="en-US" sz="3200" dirty="0"/>
              <a:t>的时候当前节点的</a:t>
            </a:r>
            <a:r>
              <a:rPr lang="en-US" altLang="zh-CN" sz="3200" dirty="0"/>
              <a:t>fail</a:t>
            </a:r>
            <a:r>
              <a:rPr lang="zh-CN" altLang="en-US" sz="3200" dirty="0"/>
              <a:t>子树大小就是重复的个数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336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/>
              <a:t>3 / 42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带通配符的字符串匹配问题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1719312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暴力乱搞水过去肯定是不可能的，但是有一位同学利用</a:t>
            </a:r>
            <a:r>
              <a:rPr lang="en-US" altLang="zh-CN" sz="3200" dirty="0" err="1"/>
              <a:t>qscoj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bitset</a:t>
            </a:r>
            <a:r>
              <a:rPr lang="zh-CN" altLang="en-US" sz="3200" dirty="0"/>
              <a:t>跑的块</a:t>
            </a:r>
            <a:r>
              <a:rPr lang="en-US" altLang="zh-CN" sz="3200" dirty="0"/>
              <a:t>N^2/32</a:t>
            </a:r>
            <a:r>
              <a:rPr lang="zh-CN" altLang="en-US" sz="3200" dirty="0"/>
              <a:t>水掉了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3422424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en-US" altLang="zh-CN" sz="3200" dirty="0" err="1"/>
              <a:t>kmp</a:t>
            </a:r>
            <a:r>
              <a:rPr lang="zh-CN" altLang="en-US" sz="3200" dirty="0"/>
              <a:t>也是不可能过的，相信尝试过的同学都发现了问题所在，这里就不提为什么错了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66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315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1977" y="1166556"/>
                <a:ext cx="8114401" cy="1031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考虑函数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200" b="0" dirty="0"/>
              </a:p>
              <a:p>
                <a:pPr lvl="0">
                  <a:defRPr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1977" y="1166556"/>
                <a:ext cx="8114401" cy="1031051"/>
              </a:xfrm>
              <a:prstGeom prst="rect">
                <a:avLst/>
              </a:prstGeom>
              <a:blipFill>
                <a:blip r:embed="rId7"/>
                <a:stretch>
                  <a:fillRect l="-3003" t="-136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1E42AE60-2EA9-4DBE-824A-4DF32CA96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627" y="2979347"/>
                <a:ext cx="7961082" cy="539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那么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和</a:t>
                </a:r>
                <a:r>
                  <a:rPr lang="en-US" altLang="zh-CN" sz="3200" dirty="0"/>
                  <a:t>b</a:t>
                </a:r>
                <a:r>
                  <a:rPr lang="zh-CN" altLang="en-US" sz="3200" dirty="0"/>
                  <a:t>字符匹配，当且仅当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1E42AE60-2EA9-4DBE-824A-4DF32CA9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5627" y="2979347"/>
                <a:ext cx="7961082" cy="539187"/>
              </a:xfrm>
              <a:prstGeom prst="rect">
                <a:avLst/>
              </a:prstGeom>
              <a:blipFill>
                <a:blip r:embed="rId8"/>
                <a:stretch>
                  <a:fillRect l="-3063" t="-27273" b="-3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394" y="1789197"/>
            <a:ext cx="7863024" cy="10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其中</a:t>
            </a:r>
            <a:r>
              <a:rPr lang="en-US" altLang="zh-CN" sz="3200" dirty="0"/>
              <a:t>ab</a:t>
            </a:r>
            <a:r>
              <a:rPr lang="zh-CN" altLang="en-US" sz="3200" dirty="0"/>
              <a:t>为</a:t>
            </a:r>
            <a:r>
              <a:rPr lang="en-US" altLang="zh-CN" sz="3200" dirty="0" err="1"/>
              <a:t>a~z</a:t>
            </a:r>
            <a:r>
              <a:rPr lang="zh-CN" altLang="en-US" sz="3200" dirty="0"/>
              <a:t>的字符，设</a:t>
            </a:r>
            <a:r>
              <a:rPr lang="en-US" altLang="zh-CN" sz="3200" dirty="0"/>
              <a:t>a</a:t>
            </a:r>
            <a:r>
              <a:rPr lang="zh-CN" altLang="en-US" sz="3200" dirty="0"/>
              <a:t>为</a:t>
            </a:r>
            <a:r>
              <a:rPr lang="en-US" altLang="zh-CN" sz="3200" dirty="0"/>
              <a:t>1,b</a:t>
            </a:r>
            <a:r>
              <a:rPr lang="zh-CN" altLang="en-US" sz="3200" dirty="0"/>
              <a:t>为</a:t>
            </a:r>
            <a:r>
              <a:rPr lang="en-US" altLang="zh-CN" sz="3200" dirty="0"/>
              <a:t>2…z</a:t>
            </a:r>
            <a:r>
              <a:rPr lang="zh-CN" altLang="en-US" sz="3200" dirty="0"/>
              <a:t>为</a:t>
            </a:r>
            <a:r>
              <a:rPr lang="en-US" altLang="zh-CN" sz="3200" dirty="0"/>
              <a:t>26</a:t>
            </a:r>
            <a:r>
              <a:rPr lang="zh-CN" altLang="en-US" sz="3200" dirty="0"/>
              <a:t>设？为</a:t>
            </a:r>
            <a:r>
              <a:rPr lang="en-US" altLang="zh-CN" sz="3200" dirty="0"/>
              <a:t>0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3555344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注意到这个函数有个性质，如果</a:t>
            </a:r>
            <a:r>
              <a:rPr lang="en-US" altLang="zh-CN" sz="3200" dirty="0"/>
              <a:t>ab</a:t>
            </a:r>
            <a:r>
              <a:rPr lang="zh-CN" altLang="en-US" sz="3200" dirty="0"/>
              <a:t>不匹配的话函数</a:t>
            </a:r>
            <a:r>
              <a:rPr lang="en-US" altLang="zh-CN" sz="3200" dirty="0"/>
              <a:t>f</a:t>
            </a:r>
            <a:r>
              <a:rPr lang="zh-CN" altLang="en-US" sz="3200" dirty="0"/>
              <a:t>会大于</a:t>
            </a:r>
            <a:r>
              <a:rPr lang="en-US" altLang="zh-CN" sz="3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439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315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考虑一下</a:t>
            </a:r>
            <a:r>
              <a:rPr lang="en-US" altLang="zh-CN" sz="3200" dirty="0"/>
              <a:t>’</a:t>
            </a:r>
            <a:r>
              <a:rPr lang="zh-CN" altLang="en-US" sz="3200" dirty="0"/>
              <a:t>匹配</a:t>
            </a:r>
            <a:r>
              <a:rPr lang="en-US" altLang="zh-CN" sz="3200" dirty="0"/>
              <a:t>’</a:t>
            </a:r>
            <a:r>
              <a:rPr lang="zh-CN" altLang="en-US" sz="3200" dirty="0"/>
              <a:t>这一算法的另外一种形式</a:t>
            </a:r>
            <a:endParaRPr lang="en-US" altLang="zh-CN" sz="3200" b="0" dirty="0"/>
          </a:p>
          <a:p>
            <a:pPr lvl="0">
              <a:defRPr/>
            </a:pPr>
            <a:endParaRPr lang="en-US" altLang="zh-CN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BDDA6C-C1DB-4B9F-8FAD-ADF3737F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9872" y="1888764"/>
            <a:ext cx="4005796" cy="39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2996F945-35CA-46F9-87A8-C1E1552F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6025242F-B460-44F2-B28C-732A81C0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031FFC65-7983-4A96-AB78-D56C2058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690306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4615C801-EDF7-4625-8544-33E52D80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5E9FF28D-EFF3-4D98-AEA7-4215A9C47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9EC3754-577E-4CE3-8AF5-84901171F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31 / 104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91196210-7A43-42BC-998B-D7B2491E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35" y="2259010"/>
            <a:ext cx="1412246" cy="112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/>
              <a:t>送分题</a:t>
            </a:r>
            <a:endParaRPr lang="en-US" altLang="zh-CN" sz="3200" dirty="0"/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CB6C1404-87FE-464C-8AA0-9A44B5EA1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35" y="3492021"/>
            <a:ext cx="3600345" cy="112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/>
              <a:t>图论里面学过</a:t>
            </a:r>
            <a:r>
              <a:rPr lang="en-US" altLang="zh-CN" sz="3200" dirty="0" err="1"/>
              <a:t>dfs</a:t>
            </a:r>
            <a:r>
              <a:rPr lang="zh-CN" altLang="en-US" sz="3200" dirty="0"/>
              <a:t>吧</a:t>
            </a:r>
            <a:endParaRPr lang="en-US" altLang="zh-CN" sz="3200" dirty="0"/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13F5DDF0-6473-4839-9B2C-6D8FEDC4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735" y="2862916"/>
            <a:ext cx="3053721" cy="112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/>
              <a:t>大家学过图论吧</a:t>
            </a:r>
            <a:endParaRPr lang="en-US" altLang="zh-CN" sz="3200" dirty="0"/>
          </a:p>
          <a:p>
            <a:pPr eaLnBrk="1" hangingPunct="1">
              <a:lnSpc>
                <a:spcPts val="46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E86D713-CC20-4277-B665-8FB9A815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711" y="1604706"/>
            <a:ext cx="5812489" cy="5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/>
              <a:t>指定某一棋子位置的</a:t>
            </a:r>
            <a:r>
              <a:rPr lang="en-US" altLang="zh-CN" sz="3200" dirty="0"/>
              <a:t>N</a:t>
            </a:r>
            <a:r>
              <a:rPr lang="zh-CN" altLang="en-US" sz="3200" dirty="0"/>
              <a:t>皇后问题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0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315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168" y="4928028"/>
                <a:ext cx="8114401" cy="2015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我们展开</a:t>
                </a:r>
                <a:r>
                  <a:rPr lang="en-US" altLang="zh-CN" sz="3200" dirty="0"/>
                  <a:t>f</a:t>
                </a:r>
                <a:r>
                  <a:rPr lang="zh-CN" altLang="en-US" sz="3200" dirty="0"/>
                  <a:t>函数</a:t>
                </a:r>
                <a:endParaRPr lang="en-US" altLang="zh-CN" sz="3200" dirty="0"/>
              </a:p>
              <a:p>
                <a:pPr lvl="0">
                  <a:defRPr/>
                </a:pP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200" b="0" dirty="0"/>
              </a:p>
              <a:p>
                <a:pPr lvl="0">
                  <a:defRPr/>
                </a:pPr>
                <a:r>
                  <a:rPr lang="zh-CN" altLang="en-US" sz="3200" dirty="0"/>
                  <a:t>这下就是彻彻底底的竖式乘法了</a:t>
                </a:r>
                <a:endParaRPr lang="en-US" altLang="zh-CN" sz="3200" b="0" dirty="0"/>
              </a:p>
              <a:p>
                <a:pPr lvl="0">
                  <a:defRPr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5168" y="4928028"/>
                <a:ext cx="8114401" cy="2015936"/>
              </a:xfrm>
              <a:prstGeom prst="rect">
                <a:avLst/>
              </a:prstGeom>
              <a:blipFill>
                <a:blip r:embed="rId7"/>
                <a:stretch>
                  <a:fillRect l="-3080" t="-6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406" y="1364988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这个好像竖式乘法诶！</a:t>
            </a:r>
            <a:endParaRPr lang="en-US" altLang="zh-CN" sz="32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07674DF-D417-4E1A-B046-CD9315813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410" y="900977"/>
            <a:ext cx="4005796" cy="3914984"/>
          </a:xfrm>
          <a:prstGeom prst="rect">
            <a:avLst/>
          </a:prstGeom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36C70AD5-B002-4047-A97C-AB3F512A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406" y="2032054"/>
            <a:ext cx="419056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如果一列加起来等于</a:t>
            </a:r>
            <a:r>
              <a:rPr lang="en-US" altLang="zh-CN" sz="3200" dirty="0"/>
              <a:t>0</a:t>
            </a:r>
            <a:r>
              <a:rPr lang="zh-CN" altLang="en-US" sz="3200" dirty="0"/>
              <a:t>，说明这个地方匹配上了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8200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315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现在问题变为如何快速求两个数的竖式乘法</a:t>
            </a:r>
            <a:endParaRPr lang="en-US" altLang="zh-CN" sz="3200" b="0" dirty="0"/>
          </a:p>
          <a:p>
            <a:pPr lvl="0">
              <a:defRPr/>
            </a:pP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1E42AE60-2EA9-4DBE-824A-4DF32CA96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627" y="2979347"/>
                <a:ext cx="7961082" cy="215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举个例子</a:t>
                </a:r>
              </a:p>
              <a:p>
                <a:pPr>
                  <a:lnSpc>
                    <a:spcPts val="4200"/>
                  </a:lnSpc>
                </a:pPr>
                <a:endParaRPr lang="en-US" altLang="zh-CN" sz="3200" dirty="0"/>
              </a:p>
              <a:p>
                <a:pPr>
                  <a:lnSpc>
                    <a:spcPts val="4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dirty="0" smtClean="0"/>
                        <m:t>(1∗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3200" b="0" i="0" dirty="0" smtClean="0"/>
                        <m:t>^1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+2∗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^0)(2∗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^1+3∗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^0)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ts val="4200"/>
                  </a:lnSpc>
                </a:pPr>
                <a:r>
                  <a:rPr lang="en-US" altLang="zh-CN" sz="3200" dirty="0"/>
                  <a:t>=            2</a:t>
                </a:r>
                <a:r>
                  <a:rPr lang="zh-CN" altLang="en-US" sz="3200" dirty="0"/>
                  <a:t>*</a:t>
                </a:r>
                <a:r>
                  <a:rPr lang="en-US" altLang="zh-CN" sz="3200" dirty="0"/>
                  <a:t>x^2+7*x^1+6*x^0</a:t>
                </a:r>
              </a:p>
            </p:txBody>
          </p:sp>
        </mc:Choice>
        <mc:Fallback xmlns=""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1E42AE60-2EA9-4DBE-824A-4DF32CA9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5627" y="2979347"/>
                <a:ext cx="7961082" cy="2159374"/>
              </a:xfrm>
              <a:prstGeom prst="rect">
                <a:avLst/>
              </a:prstGeom>
              <a:blipFill>
                <a:blip r:embed="rId7"/>
                <a:stretch>
                  <a:fillRect l="-3063" t="-6780" b="-81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1">
            <a:extLst>
              <a:ext uri="{FF2B5EF4-FFF2-40B4-BE49-F238E27FC236}">
                <a16:creationId xmlns:a16="http://schemas.microsoft.com/office/drawing/2014/main" id="{DD6F8B8D-8B39-471F-9783-99CFE73F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1884226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我们发现，求两个数的乘积和求两个多项式的乘积是一回事</a:t>
            </a:r>
            <a:endParaRPr lang="en-US" altLang="zh-CN" sz="3200" dirty="0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014" y="5242759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问题转为两个多项式求积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3920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315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1977" y="1166556"/>
                <a:ext cx="8114401" cy="538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考虑一个多项式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8" name="TextBox 1">
                <a:extLst>
                  <a:ext uri="{FF2B5EF4-FFF2-40B4-BE49-F238E27FC236}">
                    <a16:creationId xmlns:a16="http://schemas.microsoft.com/office/drawing/2014/main" id="{BDFF5197-5EE4-43DA-A3D8-F5AAC8D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1977" y="1166556"/>
                <a:ext cx="8114401" cy="538609"/>
              </a:xfrm>
              <a:prstGeom prst="rect">
                <a:avLst/>
              </a:prstGeom>
              <a:blipFill>
                <a:blip r:embed="rId7"/>
                <a:stretch>
                  <a:fillRect l="-3003" t="-25843" b="-37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1E42AE60-2EA9-4DBE-824A-4DF32CA96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627" y="1832446"/>
                <a:ext cx="7961082" cy="539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200"/>
                  </a:lnSpc>
                </a:pPr>
                <a:r>
                  <a:rPr lang="en-US" altLang="zh-CN" sz="3200" dirty="0"/>
                  <a:t>•</a:t>
                </a:r>
                <a:r>
                  <a:rPr lang="zh-CN" altLang="en-US" sz="3200" dirty="0"/>
                  <a:t>一种为函数表达式</a:t>
                </a:r>
                <a:r>
                  <a:rPr lang="en-US" altLang="zh-CN" sz="32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dirty="0"/>
                  <a:t>}</a:t>
                </a:r>
              </a:p>
            </p:txBody>
          </p:sp>
        </mc:Choice>
        <mc:Fallback xmlns="">
          <p:sp>
            <p:nvSpPr>
              <p:cNvPr id="36" name="TextBox 1">
                <a:extLst>
                  <a:ext uri="{FF2B5EF4-FFF2-40B4-BE49-F238E27FC236}">
                    <a16:creationId xmlns:a16="http://schemas.microsoft.com/office/drawing/2014/main" id="{1E42AE60-2EA9-4DBE-824A-4DF32CA9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5627" y="1832446"/>
                <a:ext cx="7961082" cy="539187"/>
              </a:xfrm>
              <a:prstGeom prst="rect">
                <a:avLst/>
              </a:prstGeom>
              <a:blipFill>
                <a:blip r:embed="rId8"/>
                <a:stretch>
                  <a:fillRect l="-3063" t="-27273" b="-3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2621225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另一种为点值表达式</a:t>
            </a:r>
            <a:r>
              <a:rPr lang="en-US" altLang="zh-CN" sz="3200" dirty="0"/>
              <a:t>{(x1,y1),(x2,y2)……(</a:t>
            </a:r>
            <a:r>
              <a:rPr lang="en-US" altLang="zh-CN" sz="3200" dirty="0" err="1"/>
              <a:t>xn,yn</a:t>
            </a:r>
            <a:r>
              <a:rPr lang="en-US" altLang="zh-CN" sz="3200" dirty="0"/>
              <a:t>)}</a:t>
            </a:r>
            <a:r>
              <a:rPr lang="zh-CN" altLang="en-US" sz="3200" dirty="0"/>
              <a:t>（</a:t>
            </a:r>
            <a:r>
              <a:rPr lang="en-US" altLang="zh-CN" sz="3200" dirty="0"/>
              <a:t>x</a:t>
            </a:r>
            <a:r>
              <a:rPr lang="zh-CN" altLang="en-US" sz="3200" dirty="0"/>
              <a:t>取值互不一样）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C01C0BF6-4B60-4DE7-994C-247D85D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4225648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两个函数</a:t>
            </a:r>
            <a:r>
              <a:rPr lang="en-US" altLang="zh-CN" sz="3200" dirty="0"/>
              <a:t>f(x),g(x)</a:t>
            </a:r>
            <a:r>
              <a:rPr lang="zh-CN" altLang="en-US" sz="3200" dirty="0"/>
              <a:t>相乘，</a:t>
            </a:r>
            <a:r>
              <a:rPr lang="en-US" altLang="zh-CN" sz="3200" dirty="0"/>
              <a:t>h(x)=f(x)g(x)</a:t>
            </a:r>
            <a:r>
              <a:rPr lang="zh-CN" altLang="en-US" sz="3200" dirty="0"/>
              <a:t>对于每个确定的</a:t>
            </a:r>
            <a:r>
              <a:rPr lang="en-US" altLang="zh-CN" sz="3200" dirty="0"/>
              <a:t>x</a:t>
            </a:r>
            <a:r>
              <a:rPr lang="zh-CN" altLang="en-US" sz="3200" dirty="0"/>
              <a:t>都是确定的！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3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29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68" y="717294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如果我们能在多项式的两种表达方式中互相转化的话，我们就可以快速求出两个多项式的乘积了</a:t>
            </a:r>
            <a:endParaRPr lang="en-US" altLang="zh-CN" sz="3200" dirty="0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2621225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这里要提到一个新的算法：快速傅里叶变换，今天只能大致说一下这个算法，具体实现还请下来仔细看！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83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68" y="717294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627" y="1078933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en-US" altLang="zh-CN" sz="3200" dirty="0" err="1"/>
              <a:t>fft</a:t>
            </a:r>
            <a:r>
              <a:rPr lang="zh-CN" altLang="en-US" sz="3200" dirty="0"/>
              <a:t>主代码</a:t>
            </a:r>
            <a:endParaRPr lang="en-US" altLang="zh-CN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D664F2-3247-43F0-9542-A4FC6C3EB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711" y="1634843"/>
            <a:ext cx="4465707" cy="4458086"/>
          </a:xfrm>
          <a:prstGeom prst="rect">
            <a:avLst/>
          </a:prstGeom>
        </p:spPr>
      </p:pic>
      <p:sp>
        <p:nvSpPr>
          <p:cNvPr id="36" name="TextBox 1">
            <a:extLst>
              <a:ext uri="{FF2B5EF4-FFF2-40B4-BE49-F238E27FC236}">
                <a16:creationId xmlns:a16="http://schemas.microsoft.com/office/drawing/2014/main" id="{58F96636-266C-4418-85AA-99A79FDB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843" y="1634848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•E</a:t>
            </a:r>
            <a:r>
              <a:rPr lang="zh-CN" altLang="en-US" sz="3200" dirty="0"/>
              <a:t>为虚数类，建议手写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3DF6F950-08A9-44B6-B299-9FB1EE840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843" y="2168248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en-US" altLang="zh-CN" sz="3200" dirty="0" err="1"/>
              <a:t>fft</a:t>
            </a:r>
            <a:r>
              <a:rPr lang="zh-CN" altLang="en-US" sz="3200" dirty="0"/>
              <a:t>常数巨大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F2431E1-3D6A-443F-AB3B-C8ED5D72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302" y="2712660"/>
            <a:ext cx="7961082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时间复杂度</a:t>
            </a:r>
            <a:r>
              <a:rPr lang="en-US" altLang="zh-CN" sz="3200" dirty="0" err="1"/>
              <a:t>NlogN</a:t>
            </a:r>
            <a:endParaRPr lang="en-US" altLang="zh-CN" sz="3200" dirty="0"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71AF0873-788C-415A-AAC7-C41CCC18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843" y="3259467"/>
            <a:ext cx="3260189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理解不了没关系，我们会抄板就行</a:t>
            </a:r>
            <a:endParaRPr lang="en-US" altLang="zh-CN" sz="3200" dirty="0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36D7B72C-90A0-47DC-B152-3D58B6D9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302" y="4333298"/>
            <a:ext cx="3260189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我会给出高精度乘法的代码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346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7" grpId="0"/>
      <p:bldP spid="39" grpId="0"/>
      <p:bldP spid="40" grpId="0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64525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18" y="725480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DFF5197-5EE4-43DA-A3D8-F5AAC8DA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166556"/>
            <a:ext cx="811440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字符串</a:t>
            </a:r>
            <a:r>
              <a:rPr lang="en-US" altLang="zh-CN" sz="3200" dirty="0"/>
              <a:t>&amp;</a:t>
            </a:r>
            <a:r>
              <a:rPr lang="zh-CN" altLang="en-US" sz="3200" dirty="0"/>
              <a:t>搜索的题就完了</a:t>
            </a:r>
            <a:endParaRPr lang="en-US" altLang="zh-CN" sz="3200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1E42AE60-2EA9-4DBE-824A-4DF32CA9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1839146"/>
            <a:ext cx="7961082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是不是很简单呢</a:t>
            </a:r>
            <a:endParaRPr lang="en-US" altLang="zh-CN" sz="3200" dirty="0"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3B5C0900-3EB6-47FE-A621-96ED281F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977" y="2485724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请大家注意，这次专题没有讲到后缀三姐妹：后缀数组，后缀自动机，后缀树。尤其是后缀数组和后缀自动机，在</a:t>
            </a:r>
            <a:r>
              <a:rPr lang="en-US" altLang="zh-CN" sz="3200" dirty="0"/>
              <a:t>ACM</a:t>
            </a:r>
            <a:r>
              <a:rPr lang="zh-CN" altLang="en-US" sz="3200" dirty="0"/>
              <a:t>中占比很大！！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C01C0BF6-4B60-4DE7-994C-247D85D4C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459" y="4225648"/>
            <a:ext cx="7961082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不过不建议现在学，以后遇到了慢慢在学也是可以的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3930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  <p:bldP spid="29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F64AEAFE-ABDC-40C4-BD74-3475C97C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05D4E47-695C-4912-ACEA-C57C1799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399D389-0617-4A97-BCC6-C6A2C710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DFD1FCF-79B1-447E-A131-76D9156D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FE8DD4-3E2B-49AA-83E5-BBA259AA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E8032AEB-C594-4D60-86F4-0414C75C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A04C6F9-1280-43D3-BCB7-C7B8F0035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3373C27B-A287-474B-8026-89BEA1AE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4CCF4377-1358-484B-989C-A17ED9A34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6F91C8A5-3404-4664-A28B-B41DFCCC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E606F5B5-DD5C-4ED2-899D-09E6FC246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707" y="804606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4215EFF6-1B8C-48BA-AF7C-24E5F079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0813A01-6344-4098-BBB5-B1930B75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FD3C6C89-0093-47A1-9B42-F56F663E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F067839E-8E8C-48A3-9085-8B6DCF35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BA94D100-E98E-46ED-A023-B2FB62FA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1B314C3F-7332-4506-9152-75845D171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C3944741-A23C-4E4C-B72A-7A97C2665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068" y="1588485"/>
            <a:ext cx="3874459" cy="5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zh-CN" sz="3200" dirty="0"/>
              <a:t>搜索算法的经典问题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84C98D44-A59B-4C3C-891D-F737E466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068" y="2226401"/>
            <a:ext cx="7567777" cy="10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zh-CN" sz="3200" dirty="0"/>
              <a:t>最简单的想法是采用二维数组模拟棋盘，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zh-CN" sz="3200" dirty="0"/>
              <a:t>但是这样并不利于判断其合法性。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5CB4ACBC-308B-48F0-BA25-315053B70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55" y="3284169"/>
            <a:ext cx="8252259" cy="161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zh-CN" sz="3200" dirty="0"/>
              <a:t>可以考虑开设两个一维数组，</a:t>
            </a:r>
            <a:r>
              <a:rPr lang="en-US" altLang="zh-CN" sz="3200" dirty="0"/>
              <a:t>A</a:t>
            </a:r>
            <a:r>
              <a:rPr lang="zh-CN" altLang="zh-CN" sz="3200" dirty="0"/>
              <a:t>的下标代表行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zh-CN" sz="3200" dirty="0"/>
              <a:t>号，对应数值代表列号，</a:t>
            </a:r>
            <a:r>
              <a:rPr lang="en-US" altLang="zh-CN" sz="3200" dirty="0"/>
              <a:t>B</a:t>
            </a:r>
            <a:r>
              <a:rPr lang="zh-CN" altLang="zh-CN" sz="3200" dirty="0"/>
              <a:t>的下标代表列号，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zh-CN" sz="3200" dirty="0"/>
              <a:t>对应数值代表该列是否被占据。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082A7CBB-F566-4A69-A253-3F9F40429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85" y="4884269"/>
            <a:ext cx="784189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zh-CN" sz="3200" dirty="0"/>
              <a:t>行的唯一性由搜索顺序来保证，列由</a:t>
            </a:r>
            <a:r>
              <a:rPr lang="en-US" altLang="zh-CN" sz="3200" dirty="0"/>
              <a:t>B</a:t>
            </a:r>
            <a:r>
              <a:rPr lang="zh-CN" altLang="zh-CN" sz="3200" dirty="0"/>
              <a:t>数组</a:t>
            </a:r>
            <a:endParaRPr lang="en-US" altLang="zh-CN" sz="3200" dirty="0"/>
          </a:p>
          <a:p>
            <a:pPr lvl="0">
              <a:defRPr/>
            </a:pPr>
            <a:r>
              <a:rPr lang="zh-CN" altLang="zh-CN" sz="3200" dirty="0"/>
              <a:t>来确定，而判断是否在同一斜线的方法是行</a:t>
            </a:r>
            <a:endParaRPr lang="en-US" altLang="zh-CN" sz="3200" dirty="0"/>
          </a:p>
          <a:p>
            <a:pPr lvl="0">
              <a:defRPr/>
            </a:pPr>
            <a:r>
              <a:rPr lang="zh-CN" altLang="zh-CN" sz="3200" dirty="0"/>
              <a:t>列之差是否相等。</a:t>
            </a:r>
          </a:p>
        </p:txBody>
      </p:sp>
    </p:spTree>
    <p:extLst>
      <p:ext uri="{BB962C8B-B14F-4D97-AF65-F5344CB8AC3E}">
        <p14:creationId xmlns:p14="http://schemas.microsoft.com/office/powerpoint/2010/main" val="40144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F5658B7-BED6-467C-9C7F-CEE0ADC3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A949C97-5A98-41FD-BD47-10A49B00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2F2EF1D-0F32-4085-B04B-9C2F5616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A72803-E894-4BDB-8B33-C51EBB9F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90E7E6F8-32A1-49F7-9257-D9B6AE0B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2EA962A-2AF2-4528-AC3B-55CAB259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7708C71B-22C2-4EC4-888B-2AA169F3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97898D-929B-4529-A999-5A9746D5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25A008EA-5BE7-4C74-96FE-AFE0BF93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D27702A6-A2CF-4DFF-AE17-6CEE7B37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1E6B551C-8104-40CB-B9E2-77DA95A8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707" y="804606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A19AA07-ECDB-4258-8A45-24845E06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C1E3D2F-9459-46A2-AA63-BDF0D04E4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FDA6B4A5-7EAC-47CF-A1F8-515EC3497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71FF2907-D8AB-4CBF-94BE-9A107607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17BC6D4B-F47D-45BB-BFAA-67D40EEA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B3BDB5C5-B344-4BE5-9E83-F452D645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D1BCB028-04C6-4FAC-996D-7B06C05A0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068" y="1588485"/>
            <a:ext cx="7567777" cy="54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其实做法很多啦，不用局限于这一种做法</a:t>
            </a:r>
            <a:endParaRPr lang="en-US" altLang="zh-CN" sz="3200" dirty="0"/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E86CE25-D136-4690-B6BE-EA8E55DD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068" y="2226401"/>
            <a:ext cx="4044377" cy="54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个人认为</a:t>
            </a:r>
            <a:r>
              <a:rPr lang="en-US" altLang="zh-CN" sz="3200" dirty="0" err="1"/>
              <a:t>xjb</a:t>
            </a:r>
            <a:r>
              <a:rPr lang="zh-CN" altLang="en-US" sz="3200" dirty="0"/>
              <a:t>做也能过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787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18" y="7125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45 / 77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4861533-0910-4E93-A17B-E4356A943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3189771"/>
            <a:ext cx="3874459" cy="5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zh-CN" sz="3200" dirty="0"/>
              <a:t>搜索算法的经典问题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3827687"/>
            <a:ext cx="2343590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US" altLang="zh-CN" sz="3200" dirty="0"/>
              <a:t>meet-in-mid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65CC87B-D6ED-43BC-A745-228388E0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816" y="4458016"/>
            <a:ext cx="5926302" cy="5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/>
              <a:t>就像说的那样“在中间见面”。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3D92ADCE-4489-4AD8-8097-130C5490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61" y="5136898"/>
            <a:ext cx="6747040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3200" dirty="0"/>
              <a:t>这种搜索的方式就像搜索一半一样，</a:t>
            </a:r>
            <a:endParaRPr lang="en-US" altLang="zh-CN" sz="3200" dirty="0"/>
          </a:p>
          <a:p>
            <a:pPr lvl="0">
              <a:defRPr/>
            </a:pPr>
            <a:r>
              <a:rPr lang="zh-CN" altLang="en-US" sz="3200" dirty="0"/>
              <a:t>首先只考虑搜索</a:t>
            </a:r>
            <a:r>
              <a:rPr lang="en-US" altLang="zh-CN" sz="3200" dirty="0"/>
              <a:t>X1</a:t>
            </a:r>
            <a:r>
              <a:rPr lang="zh-CN" altLang="en-US" sz="3200" dirty="0"/>
              <a:t>和</a:t>
            </a:r>
            <a:r>
              <a:rPr lang="en-US" altLang="zh-CN" sz="3200" dirty="0"/>
              <a:t>X2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9506411-253B-4F3B-BF1E-676257E3632E}"/>
              </a:ext>
            </a:extLst>
          </p:cNvPr>
          <p:cNvGrpSpPr/>
          <p:nvPr/>
        </p:nvGrpSpPr>
        <p:grpSpPr>
          <a:xfrm>
            <a:off x="2366399" y="1113181"/>
            <a:ext cx="8113969" cy="2053313"/>
            <a:chOff x="2366399" y="1113181"/>
            <a:chExt cx="8113969" cy="2053313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322C2B36-8331-41C6-B29B-E28A827C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399" y="1113181"/>
              <a:ext cx="181140" cy="54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4200"/>
                </a:lnSpc>
              </a:pPr>
              <a:r>
                <a:rPr lang="en-US" altLang="zh-CN" sz="3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2919F1F0-97E6-4417-98F3-17401FE44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80969" y="1303851"/>
              <a:ext cx="7899399" cy="1862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8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7125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4861533-0910-4E93-A17B-E4356A943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61" y="2229562"/>
            <a:ext cx="7530908" cy="107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排序后，我们就可以二分查找这个数组里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en-US" sz="3200" dirty="0"/>
              <a:t>面有多个数</a:t>
            </a:r>
            <a:r>
              <a:rPr lang="en-US" altLang="zh-CN" sz="3200" dirty="0"/>
              <a:t>x</a:t>
            </a:r>
            <a:r>
              <a:rPr lang="zh-CN" altLang="en-US" sz="3200" dirty="0"/>
              <a:t>了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673" y="3343409"/>
            <a:ext cx="4247958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我们考虑变换这个式子</a:t>
            </a:r>
            <a:endParaRPr lang="en-US" altLang="zh-CN" sz="3200" dirty="0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65CC87B-D6ED-43BC-A745-228388E0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61" y="4071102"/>
            <a:ext cx="7013138" cy="5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•AX_1^2+BX_2^2=-(CX_3^2+DX_4^2)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3D92ADCE-4489-4AD8-8097-130C5490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974" y="4888429"/>
            <a:ext cx="650850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en-US" sz="3200" dirty="0"/>
              <a:t>左边式子的答案我们已经存下来了，接下来算右边的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322C2B36-8331-41C6-B29B-E28A827C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1113181"/>
            <a:ext cx="8325997" cy="10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把</a:t>
            </a:r>
            <a:r>
              <a:rPr lang="en-US" altLang="zh-CN" sz="3200" dirty="0"/>
              <a:t>X1,X2</a:t>
            </a:r>
            <a:r>
              <a:rPr lang="zh-CN" altLang="en-US" sz="3200" dirty="0"/>
              <a:t>的答案存下来（存在一个</a:t>
            </a:r>
            <a:r>
              <a:rPr lang="en-US" altLang="zh-CN" sz="3200" dirty="0"/>
              <a:t>2000</a:t>
            </a:r>
            <a:r>
              <a:rPr lang="zh-CN" altLang="en-US" sz="3200" dirty="0"/>
              <a:t>*</a:t>
            </a:r>
            <a:r>
              <a:rPr lang="en-US" altLang="zh-CN" sz="3200" dirty="0"/>
              <a:t>2000</a:t>
            </a:r>
          </a:p>
          <a:p>
            <a:pPr>
              <a:lnSpc>
                <a:spcPts val="4200"/>
              </a:lnSpc>
            </a:pPr>
            <a:r>
              <a:rPr lang="zh-CN" altLang="en-US" sz="3200" dirty="0"/>
              <a:t>的数组里面），然后排序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3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18" y="7125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5900"/>
              </a:lnSpc>
              <a:buFont typeface="Arial" panose="020B0604020202020204" pitchFamily="34" charset="0"/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68" y="2825143"/>
            <a:ext cx="498373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时间复杂度</a:t>
            </a:r>
            <a:r>
              <a:rPr lang="en-US" altLang="zh-CN" sz="3200" dirty="0"/>
              <a:t>2000^2log2000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65CC87B-D6ED-43BC-A745-228388E0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893" y="3563483"/>
            <a:ext cx="7941277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请大家牢记，这是一个非常重要的思想！！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322C2B36-8331-41C6-B29B-E28A827C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1113181"/>
            <a:ext cx="7941277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右边答案算出来过后，我们直接在左边数组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en-US" sz="3200" dirty="0"/>
              <a:t>里面二分有多少个一样的数值，答案加上</a:t>
            </a:r>
            <a:endParaRPr lang="en-US" altLang="zh-CN" sz="3200" dirty="0"/>
          </a:p>
          <a:p>
            <a:pPr>
              <a:lnSpc>
                <a:spcPts val="4200"/>
              </a:lnSpc>
            </a:pPr>
            <a:r>
              <a:rPr lang="zh-CN" altLang="en-US" sz="3200" dirty="0"/>
              <a:t>这个数值就</a:t>
            </a:r>
            <a:r>
              <a:rPr lang="en-US" altLang="zh-CN" sz="3200" dirty="0"/>
              <a:t>ok</a:t>
            </a:r>
            <a:r>
              <a:rPr lang="zh-CN" altLang="en-US" sz="3200" dirty="0"/>
              <a:t>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954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">
            <a:extLst>
              <a:ext uri="{FF2B5EF4-FFF2-40B4-BE49-F238E27FC236}">
                <a16:creationId xmlns:a16="http://schemas.microsoft.com/office/drawing/2014/main" id="{9DCBC0BC-F17F-4F38-953F-418BF2FA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55ADA35-D7D2-45C1-A060-503797E2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49612FA-401D-4021-9AEF-A858A635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FB7A7BB-CF5D-4D2F-9D8F-1F4ACA0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D9C4B60-0C9C-4F05-AD63-BD590F3C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44015832-6406-477F-B964-3FC417E2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929561B-6A28-444C-AACE-90891C9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EB02831D-4EEF-4AEB-AA71-08F27EEF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1837207-56E7-4F75-A58C-82A0BA3E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93" y="6998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BC8DA484-B143-409A-91CE-8D643364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043" y="706181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928484B1-3E1F-40C3-8750-D46696F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418" y="712531"/>
            <a:ext cx="8870950" cy="5956300"/>
          </a:xfrm>
          <a:custGeom>
            <a:avLst/>
            <a:gdLst>
              <a:gd name="T0" fmla="*/ 6350 w 8870950"/>
              <a:gd name="T1" fmla="*/ 5949948 h 5956300"/>
              <a:gd name="T2" fmla="*/ 8864606 w 8870950"/>
              <a:gd name="T3" fmla="*/ 5949948 h 5956300"/>
              <a:gd name="T4" fmla="*/ 8864606 w 8870950"/>
              <a:gd name="T5" fmla="*/ 6350 h 5956300"/>
              <a:gd name="T6" fmla="*/ 6350 w 8870950"/>
              <a:gd name="T7" fmla="*/ 6350 h 5956300"/>
              <a:gd name="T8" fmla="*/ 6350 w 8870950"/>
              <a:gd name="T9" fmla="*/ 5949948 h 595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70950"/>
              <a:gd name="T16" fmla="*/ 0 h 5956300"/>
              <a:gd name="T17" fmla="*/ 8870950 w 8870950"/>
              <a:gd name="T18" fmla="*/ 5956300 h 595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70950" h="5956300">
                <a:moveTo>
                  <a:pt x="6350" y="5949950"/>
                </a:moveTo>
                <a:lnTo>
                  <a:pt x="8864600" y="5949950"/>
                </a:lnTo>
                <a:lnTo>
                  <a:pt x="8864600" y="6350"/>
                </a:lnTo>
                <a:lnTo>
                  <a:pt x="6350" y="6350"/>
                </a:lnTo>
                <a:lnTo>
                  <a:pt x="6350" y="5949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B20D4BA-6FE3-4616-9DB6-4BE477FBC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168" y="617281"/>
            <a:ext cx="6248400" cy="152400"/>
          </a:xfrm>
          <a:custGeom>
            <a:avLst/>
            <a:gdLst>
              <a:gd name="T0" fmla="*/ 0 w 6248400"/>
              <a:gd name="T1" fmla="*/ 152400 h 152400"/>
              <a:gd name="T2" fmla="*/ 6248400 w 6248400"/>
              <a:gd name="T3" fmla="*/ 152400 h 152400"/>
              <a:gd name="T4" fmla="*/ 6248400 w 6248400"/>
              <a:gd name="T5" fmla="*/ 0 h 152400"/>
              <a:gd name="T6" fmla="*/ 0 w 6248400"/>
              <a:gd name="T7" fmla="*/ 0 h 152400"/>
              <a:gd name="T8" fmla="*/ 0 w 6248400"/>
              <a:gd name="T9" fmla="*/ 152400 h 152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48400"/>
              <a:gd name="T16" fmla="*/ 0 h 152400"/>
              <a:gd name="T17" fmla="*/ 6248400 w 6248400"/>
              <a:gd name="T18" fmla="*/ 152400 h 152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48400" h="152400">
                <a:moveTo>
                  <a:pt x="0" y="152400"/>
                </a:moveTo>
                <a:lnTo>
                  <a:pt x="6248400" y="152400"/>
                </a:lnTo>
                <a:lnTo>
                  <a:pt x="6248400" y="0"/>
                </a:lnTo>
                <a:lnTo>
                  <a:pt x="0" y="0"/>
                </a:lnTo>
                <a:lnTo>
                  <a:pt x="0" y="1524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E41CF046-7A85-4B01-B9C1-B119AEA8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68" y="512506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E00530DF-A1D1-4683-85BC-E434E180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99" y="5407129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C213AFAE-ED15-40C4-89CD-06F72CA9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68" y="-58994"/>
            <a:ext cx="774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B35BF676-D43C-448E-9A07-2CCE39C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299" y="5038829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564CB90C-8C26-4B67-A6DC-260C4901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68" y="29906"/>
            <a:ext cx="805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900"/>
              </a:lnSpc>
            </a:pPr>
            <a:r>
              <a:rPr lang="en-US" altLang="zh-CN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4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dirty="0"/>
              <a:t>18 / 128</a:t>
            </a:r>
            <a:endParaRPr lang="en-US" altLang="zh-CN" sz="4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4861533-0910-4E93-A17B-E4356A943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570" y="1766376"/>
            <a:ext cx="4247958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没了，讲啥啊，裸题。</a:t>
            </a:r>
            <a:endParaRPr lang="en-US" altLang="zh-CN" sz="3200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B9F9195-6139-4484-8CB7-30771B4B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61" y="2392127"/>
            <a:ext cx="7961082" cy="161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•g(n)</a:t>
            </a:r>
            <a:r>
              <a:rPr lang="zh-CN" altLang="zh-CN" sz="3200" dirty="0"/>
              <a:t>表示起始节点到达该节点的实际路径长度，</a:t>
            </a:r>
            <a:r>
              <a:rPr lang="en-US" altLang="zh-CN" sz="3200" dirty="0"/>
              <a:t>h(n)</a:t>
            </a:r>
            <a:r>
              <a:rPr lang="zh-CN" altLang="zh-CN" sz="3200" dirty="0"/>
              <a:t>表示该节点到达目标节点的最短路径长度，二者之和即为该状态的估价。</a:t>
            </a:r>
            <a:endParaRPr lang="en-US" altLang="zh-CN" sz="3200" dirty="0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3D92ADCE-4489-4AD8-8097-130C5490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4123183"/>
            <a:ext cx="903452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3200" dirty="0"/>
              <a:t>•</a:t>
            </a:r>
            <a:r>
              <a:rPr lang="zh-CN" altLang="zh-CN" sz="3200" dirty="0"/>
              <a:t>首先求出终点的单源最短路</a:t>
            </a:r>
            <a:r>
              <a:rPr lang="en-US" altLang="zh-CN" sz="3200" dirty="0"/>
              <a:t>(</a:t>
            </a:r>
            <a:r>
              <a:rPr lang="zh-CN" altLang="en-US" sz="3200" dirty="0"/>
              <a:t>这里要使用反向图</a:t>
            </a:r>
            <a:r>
              <a:rPr lang="en-US" altLang="zh-CN" sz="3200" dirty="0"/>
              <a:t>)</a:t>
            </a:r>
            <a:r>
              <a:rPr lang="zh-CN" altLang="zh-CN" sz="3200" dirty="0"/>
              <a:t>，</a:t>
            </a:r>
            <a:endParaRPr lang="en-US" altLang="zh-CN" sz="3200" dirty="0"/>
          </a:p>
          <a:p>
            <a:pPr lvl="0">
              <a:defRPr/>
            </a:pPr>
            <a:r>
              <a:rPr lang="zh-CN" altLang="zh-CN" sz="3200" dirty="0"/>
              <a:t>然后由起点出发，以</a:t>
            </a:r>
            <a:r>
              <a:rPr lang="en-US" altLang="zh-CN" sz="3200" dirty="0"/>
              <a:t>f(n)</a:t>
            </a:r>
            <a:r>
              <a:rPr lang="zh-CN" altLang="zh-CN" sz="3200" dirty="0"/>
              <a:t>的大小决定搜索方向，</a:t>
            </a:r>
            <a:endParaRPr lang="en-US" altLang="zh-CN" sz="3200" dirty="0"/>
          </a:p>
          <a:p>
            <a:pPr lvl="0">
              <a:defRPr/>
            </a:pPr>
            <a:r>
              <a:rPr lang="zh-CN" altLang="zh-CN" sz="3200" dirty="0"/>
              <a:t>若到达终点的次数达到要求则输出当前的</a:t>
            </a:r>
            <a:r>
              <a:rPr lang="en-US" altLang="zh-CN" sz="3200" dirty="0"/>
              <a:t>f(n)</a:t>
            </a:r>
            <a:r>
              <a:rPr lang="zh-CN" altLang="zh-CN" sz="3200" dirty="0"/>
              <a:t>，</a:t>
            </a:r>
            <a:endParaRPr lang="en-US" altLang="zh-CN" sz="3200" dirty="0"/>
          </a:p>
          <a:p>
            <a:pPr lvl="0">
              <a:defRPr/>
            </a:pPr>
            <a:r>
              <a:rPr lang="zh-CN" altLang="zh-CN" sz="3200" dirty="0"/>
              <a:t>否则输出</a:t>
            </a:r>
            <a:r>
              <a:rPr lang="en-US" altLang="zh-CN" sz="3200" dirty="0"/>
              <a:t>-1</a:t>
            </a:r>
            <a:r>
              <a:rPr lang="zh-CN" altLang="zh-CN" sz="3200" dirty="0"/>
              <a:t>。</a:t>
            </a:r>
            <a:endParaRPr lang="en-US" altLang="zh-CN" sz="3200" dirty="0"/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322C2B36-8331-41C6-B29B-E28A827C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399" y="1113181"/>
            <a:ext cx="1649491" cy="5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3200" dirty="0"/>
              <a:t>•</a:t>
            </a:r>
            <a:r>
              <a:rPr lang="zh-CN" altLang="en-US" sz="3200" dirty="0"/>
              <a:t>求</a:t>
            </a:r>
            <a:r>
              <a:rPr lang="en-US" altLang="zh-CN" sz="3200" dirty="0"/>
              <a:t>K</a:t>
            </a:r>
            <a:r>
              <a:rPr lang="zh-CN" altLang="en-US" sz="3200" dirty="0"/>
              <a:t>短路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87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2066</Words>
  <Application>Microsoft Office PowerPoint</Application>
  <PresentationFormat>宽屏</PresentationFormat>
  <Paragraphs>253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刘宸睿</dc:creator>
  <cp:lastModifiedBy>刘宸睿</cp:lastModifiedBy>
  <cp:revision>282</cp:revision>
  <dcterms:created xsi:type="dcterms:W3CDTF">2018-06-07T08:45:11Z</dcterms:created>
  <dcterms:modified xsi:type="dcterms:W3CDTF">2018-06-09T06:37:00Z</dcterms:modified>
</cp:coreProperties>
</file>