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67" r:id="rId2"/>
    <p:sldId id="275" r:id="rId3"/>
    <p:sldId id="280" r:id="rId4"/>
    <p:sldId id="285" r:id="rId5"/>
    <p:sldId id="307" r:id="rId6"/>
    <p:sldId id="286" r:id="rId7"/>
    <p:sldId id="301" r:id="rId8"/>
    <p:sldId id="306" r:id="rId9"/>
    <p:sldId id="298" r:id="rId10"/>
    <p:sldId id="309" r:id="rId11"/>
    <p:sldId id="300" r:id="rId12"/>
    <p:sldId id="295" r:id="rId13"/>
    <p:sldId id="282" r:id="rId14"/>
    <p:sldId id="303" r:id="rId15"/>
    <p:sldId id="308" r:id="rId16"/>
    <p:sldId id="304" r:id="rId17"/>
    <p:sldId id="283" r:id="rId18"/>
    <p:sldId id="296" r:id="rId19"/>
    <p:sldId id="297" r:id="rId20"/>
    <p:sldId id="284" r:id="rId21"/>
    <p:sldId id="291" r:id="rId22"/>
    <p:sldId id="292" r:id="rId23"/>
    <p:sldId id="305" r:id="rId24"/>
    <p:sldId id="299"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5320" autoAdjust="0"/>
  </p:normalViewPr>
  <p:slideViewPr>
    <p:cSldViewPr snapToGrid="0" snapToObjects="1">
      <p:cViewPr varScale="1">
        <p:scale>
          <a:sx n="87" d="100"/>
          <a:sy n="87" d="100"/>
        </p:scale>
        <p:origin x="576" y="77"/>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44162" y="2681654"/>
            <a:ext cx="9056076" cy="1092607"/>
          </a:xfrm>
          <a:prstGeom prst="rect">
            <a:avLst/>
          </a:prstGeom>
          <a:noFill/>
        </p:spPr>
        <p:txBody>
          <a:bodyPr wrap="square" rtlCol="0">
            <a:spAutoFit/>
          </a:bodyPr>
          <a:lstStyle/>
          <a:p>
            <a:pPr algn="ctr" defTabSz="609585">
              <a:lnSpc>
                <a:spcPct val="130000"/>
              </a:lnSpc>
            </a:pPr>
            <a:r>
              <a:rPr lang="en-US" altLang="zh-CN" sz="3200" dirty="0"/>
              <a:t>Introduction to </a:t>
            </a:r>
            <a:r>
              <a:rPr lang="en-US" altLang="zh-CN" sz="3200" dirty="0" err="1" smtClean="0"/>
              <a:t>combinatorics</a:t>
            </a:r>
            <a:endParaRPr lang="en-US" altLang="zh-CN" sz="3200" dirty="0" smtClean="0"/>
          </a:p>
          <a:p>
            <a:pPr algn="ctr" defTabSz="609585">
              <a:lnSpc>
                <a:spcPct val="130000"/>
              </a:lnSpc>
            </a:pPr>
            <a:endParaRPr lang="zh-CN" altLang="en-US" dirty="0">
              <a:latin typeface="+mj-lt"/>
              <a:ea typeface="微软雅黑" charset="0"/>
            </a:endParaRPr>
          </a:p>
        </p:txBody>
      </p:sp>
    </p:spTree>
    <p:extLst>
      <p:ext uri="{BB962C8B-B14F-4D97-AF65-F5344CB8AC3E}">
        <p14:creationId xmlns:p14="http://schemas.microsoft.com/office/powerpoint/2010/main" val="395282512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多重集合的组合</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2510298"/>
                <a:ext cx="7298551" cy="1419363"/>
              </a:xfrm>
              <a:prstGeom prst="rect">
                <a:avLst/>
              </a:prstGeom>
              <a:noFill/>
            </p:spPr>
            <p:txBody>
              <a:bodyPr wrap="square" rtlCol="0">
                <a:spAutoFit/>
              </a:bodyPr>
              <a:lstStyle/>
              <a:p>
                <a:r>
                  <a:rPr lang="zh-CN" altLang="en-US" sz="2400" dirty="0" smtClean="0">
                    <a:latin typeface="+mn-ea"/>
                  </a:rPr>
                  <a:t>插入</a:t>
                </a:r>
                <a:r>
                  <a:rPr lang="en-US" altLang="zh-CN" sz="2400" dirty="0" smtClean="0">
                    <a:latin typeface="+mn-ea"/>
                  </a:rPr>
                  <a:t>0</a:t>
                </a:r>
                <a:r>
                  <a:rPr lang="zh-CN" altLang="en-US" sz="2400" dirty="0" smtClean="0">
                    <a:latin typeface="+mn-ea"/>
                  </a:rPr>
                  <a:t>和</a:t>
                </a:r>
                <a:r>
                  <a:rPr lang="en-US" altLang="zh-CN" sz="2400" dirty="0" smtClean="0">
                    <a:latin typeface="+mn-ea"/>
                  </a:rPr>
                  <a:t>1</a:t>
                </a:r>
                <a:r>
                  <a:rPr lang="zh-CN" altLang="en-US" sz="2400" dirty="0" smtClean="0">
                    <a:latin typeface="+mn-ea"/>
                  </a:rPr>
                  <a:t>可以看作具有两种元素的多重集合的排列个数</a:t>
                </a:r>
                <a:r>
                  <a:rPr lang="en-US" altLang="zh-CN" sz="2400" dirty="0" smtClean="0">
                    <a:latin typeface="+mn-ea"/>
                  </a:rPr>
                  <a:t>. </a:t>
                </a:r>
                <a:r>
                  <a:rPr lang="zh-CN" altLang="en-US" sz="2400" dirty="0" smtClean="0">
                    <a:latin typeface="+mn-ea"/>
                  </a:rPr>
                  <a:t>运用多重集合的排列公式得到插入方式的数量等于 </a:t>
                </a:r>
                <a14:m>
                  <m:oMath xmlns:m="http://schemas.openxmlformats.org/officeDocument/2006/math">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 −1</m:t>
                            </m:r>
                          </m:e>
                        </m:d>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d>
                      <m:dPr>
                        <m:ctrlPr>
                          <a:rPr lang="en-US" altLang="zh-CN" sz="2400" i="1">
                            <a:solidFill>
                              <a:prstClr val="black"/>
                            </a:solidFill>
                            <a:latin typeface="Cambria Math" panose="02040503050406030204" pitchFamily="18" charset="0"/>
                          </a:rPr>
                        </m:ctrlPr>
                      </m:dPr>
                      <m:e>
                        <m:f>
                          <m:fPr>
                            <m:type m:val="noBa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𝑟</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𝑘</m:t>
                            </m:r>
                            <m:r>
                              <a:rPr lang="en-US" altLang="zh-CN" sz="2400" i="1">
                                <a:solidFill>
                                  <a:prstClr val="black"/>
                                </a:solidFill>
                                <a:latin typeface="Cambria Math" panose="02040503050406030204" pitchFamily="18" charset="0"/>
                              </a:rPr>
                              <m:t> −1</m:t>
                            </m:r>
                          </m:num>
                          <m:den>
                            <m:r>
                              <a:rPr lang="en-US" altLang="zh-CN" sz="2400" i="1">
                                <a:solidFill>
                                  <a:prstClr val="black"/>
                                </a:solidFill>
                                <a:latin typeface="Cambria Math" panose="02040503050406030204" pitchFamily="18" charset="0"/>
                              </a:rPr>
                              <m:t>𝑟</m:t>
                            </m:r>
                          </m:den>
                        </m:f>
                      </m:e>
                    </m:d>
                  </m:oMath>
                </a14:m>
                <a:endParaRPr lang="en-US" altLang="zh-CN" sz="2400" b="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2510298"/>
                <a:ext cx="7298551" cy="1419363"/>
              </a:xfrm>
              <a:prstGeom prst="rect">
                <a:avLst/>
              </a:prstGeom>
              <a:blipFill>
                <a:blip r:embed="rId2"/>
                <a:stretch>
                  <a:fillRect l="-1337" t="-3433" r="-501" b="-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713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多重集合的排列组合</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063355" y="1861963"/>
            <a:ext cx="7298551" cy="1015663"/>
          </a:xfrm>
          <a:prstGeom prst="rect">
            <a:avLst/>
          </a:prstGeom>
          <a:noFill/>
        </p:spPr>
        <p:txBody>
          <a:bodyPr wrap="square" rtlCol="0">
            <a:spAutoFit/>
          </a:bodyPr>
          <a:lstStyle/>
          <a:p>
            <a:r>
              <a:rPr lang="zh-CN" altLang="en-US" sz="2000" dirty="0" smtClean="0">
                <a:latin typeface="+mn-ea"/>
              </a:rPr>
              <a:t>例：有</a:t>
            </a:r>
            <a:r>
              <a:rPr lang="en-US" altLang="zh-CN" sz="2000" dirty="0" smtClean="0">
                <a:latin typeface="+mn-ea"/>
              </a:rPr>
              <a:t>8</a:t>
            </a:r>
            <a:r>
              <a:rPr lang="zh-CN" altLang="en-US" sz="2000" dirty="0" smtClean="0">
                <a:latin typeface="+mn-ea"/>
              </a:rPr>
              <a:t>种不同颜色的球</a:t>
            </a:r>
            <a:r>
              <a:rPr lang="en-US" altLang="zh-CN" sz="2000" dirty="0" smtClean="0">
                <a:latin typeface="+mn-ea"/>
              </a:rPr>
              <a:t>(</a:t>
            </a:r>
            <a:r>
              <a:rPr lang="zh-CN" altLang="en-US" sz="2000" dirty="0" smtClean="0">
                <a:latin typeface="+mn-ea"/>
              </a:rPr>
              <a:t>每种至少</a:t>
            </a:r>
            <a:r>
              <a:rPr lang="en-US" altLang="zh-CN" sz="2000" dirty="0" smtClean="0">
                <a:latin typeface="+mn-ea"/>
              </a:rPr>
              <a:t>12</a:t>
            </a:r>
            <a:r>
              <a:rPr lang="zh-CN" altLang="en-US" sz="2000" dirty="0" smtClean="0">
                <a:latin typeface="+mn-ea"/>
              </a:rPr>
              <a:t>个</a:t>
            </a:r>
            <a:r>
              <a:rPr lang="en-US" altLang="zh-CN" sz="2000" dirty="0" smtClean="0">
                <a:latin typeface="+mn-ea"/>
              </a:rPr>
              <a:t>). </a:t>
            </a:r>
            <a:r>
              <a:rPr lang="zh-CN" altLang="en-US" sz="2000" dirty="0" smtClean="0">
                <a:latin typeface="+mn-ea"/>
              </a:rPr>
              <a:t>一次取出</a:t>
            </a:r>
            <a:r>
              <a:rPr lang="en-US" altLang="zh-CN" sz="2000" dirty="0" smtClean="0">
                <a:latin typeface="+mn-ea"/>
              </a:rPr>
              <a:t>12</a:t>
            </a:r>
            <a:r>
              <a:rPr lang="zh-CN" altLang="en-US" sz="2000" dirty="0" smtClean="0">
                <a:latin typeface="+mn-ea"/>
              </a:rPr>
              <a:t>个球</a:t>
            </a:r>
            <a:r>
              <a:rPr lang="en-US" altLang="zh-CN" sz="2000" dirty="0" smtClean="0">
                <a:latin typeface="+mn-ea"/>
              </a:rPr>
              <a:t>, </a:t>
            </a:r>
            <a:r>
              <a:rPr lang="zh-CN" altLang="en-US" sz="2000" dirty="0" smtClean="0">
                <a:latin typeface="+mn-ea"/>
              </a:rPr>
              <a:t>有多少种不同类型的取出方案？</a:t>
            </a:r>
            <a:endParaRPr lang="en-US" altLang="zh-CN" sz="2000" dirty="0" smtClean="0">
              <a:latin typeface="+mn-ea"/>
            </a:endParaRPr>
          </a:p>
          <a:p>
            <a:endParaRPr lang="en-US" altLang="zh-CN" sz="2000" b="0" dirty="0">
              <a:latin typeface="+mn-ea"/>
            </a:endParaRPr>
          </a:p>
        </p:txBody>
      </p:sp>
      <mc:AlternateContent xmlns:mc="http://schemas.openxmlformats.org/markup-compatibility/2006" xmlns:a14="http://schemas.microsoft.com/office/drawing/2010/main">
        <mc:Choice Requires="a14">
          <p:sp>
            <p:nvSpPr>
              <p:cNvPr id="2" name="文本框 1"/>
              <p:cNvSpPr txBox="1"/>
              <p:nvPr/>
            </p:nvSpPr>
            <p:spPr>
              <a:xfrm>
                <a:off x="4167554" y="3024554"/>
                <a:ext cx="7288823" cy="2370201"/>
              </a:xfrm>
              <a:prstGeom prst="rect">
                <a:avLst/>
              </a:prstGeom>
              <a:noFill/>
            </p:spPr>
            <p:txBody>
              <a:bodyPr wrap="square" rtlCol="0">
                <a:spAutoFit/>
              </a:bodyPr>
              <a:lstStyle/>
              <a:p>
                <a:r>
                  <a:rPr lang="zh-CN" altLang="en-US" dirty="0" smtClean="0">
                    <a:latin typeface="+mn-ea"/>
                  </a:rPr>
                  <a:t>多重集合的组合数：</a:t>
                </a:r>
                <a:endParaRPr lang="en-US" altLang="zh-CN" dirty="0" smtClean="0">
                  <a:latin typeface="+mn-ea"/>
                </a:endParaRPr>
              </a:p>
              <a:p>
                <a:endParaRPr lang="en-US" altLang="zh-CN" dirty="0">
                  <a:latin typeface="+mn-ea"/>
                </a:endParaRPr>
              </a:p>
              <a:p>
                <a:r>
                  <a:rPr lang="zh-CN" altLang="en-US" dirty="0" smtClean="0">
                    <a:latin typeface="+mn-ea"/>
                  </a:rPr>
                  <a:t>等价于求有</a:t>
                </a:r>
                <a:r>
                  <a:rPr lang="en-US" altLang="zh-CN" dirty="0" smtClean="0">
                    <a:latin typeface="+mn-ea"/>
                  </a:rPr>
                  <a:t>8</a:t>
                </a:r>
                <a:r>
                  <a:rPr lang="zh-CN" altLang="en-US" dirty="0" smtClean="0">
                    <a:latin typeface="+mn-ea"/>
                  </a:rPr>
                  <a:t>种不同元素的多重集合的</a:t>
                </a:r>
                <a:r>
                  <a:rPr lang="en-US" altLang="zh-CN" dirty="0" smtClean="0">
                    <a:latin typeface="+mn-ea"/>
                  </a:rPr>
                  <a:t>12</a:t>
                </a:r>
                <a:r>
                  <a:rPr lang="zh-CN" altLang="en-US" dirty="0">
                    <a:latin typeface="+mn-ea"/>
                  </a:rPr>
                  <a:t>组合</a:t>
                </a:r>
                <a:r>
                  <a:rPr lang="zh-CN" altLang="en-US" dirty="0" smtClean="0">
                    <a:latin typeface="+mn-ea"/>
                  </a:rPr>
                  <a:t>数：</a:t>
                </a:r>
                <a:endParaRPr lang="en-US" altLang="zh-CN" dirty="0" smtClean="0">
                  <a:latin typeface="+mn-ea"/>
                </a:endParaRPr>
              </a:p>
              <a:p>
                <a:endParaRPr lang="en-US" altLang="zh-CN" dirty="0" smtClean="0">
                  <a:latin typeface="+mn-ea"/>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=8, </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12</m:t>
                      </m:r>
                    </m:oMath>
                  </m:oMathPara>
                </a14:m>
                <a:endParaRPr lang="en-US" altLang="zh-CN" dirty="0" smtClean="0">
                  <a:latin typeface="+mn-ea"/>
                </a:endParaRPr>
              </a:p>
              <a:p>
                <a:endParaRPr lang="en-US" altLang="zh-CN" dirty="0" smtClean="0">
                  <a:latin typeface="+mn-ea"/>
                </a:endParaRPr>
              </a:p>
              <a:p>
                <a:r>
                  <a:rPr lang="zh-CN" altLang="en-US" dirty="0" smtClean="0">
                    <a:latin typeface="+mn-ea"/>
                  </a:rPr>
                  <a:t>总的方案数</a:t>
                </a:r>
                <a:r>
                  <a:rPr lang="en-US" altLang="zh-CN" dirty="0" smtClean="0">
                    <a:latin typeface="+mn-ea"/>
                  </a:rPr>
                  <a:t>=</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𝑟</m:t>
                            </m:r>
                          </m:den>
                        </m:f>
                      </m:e>
                    </m:d>
                  </m:oMath>
                </a14:m>
                <a:r>
                  <a:rPr lang="en-US" altLang="zh-CN" dirty="0" smtClean="0">
                    <a:latin typeface="+mn-ea"/>
                  </a:rPr>
                  <a:t>=</a:t>
                </a:r>
                <a14:m>
                  <m:oMath xmlns:m="http://schemas.openxmlformats.org/officeDocument/2006/math">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19</m:t>
                            </m:r>
                          </m:num>
                          <m:den>
                            <m:r>
                              <a:rPr lang="en-US" altLang="zh-CN" b="0" i="1" dirty="0" smtClean="0">
                                <a:latin typeface="Cambria Math" panose="02040503050406030204" pitchFamily="18" charset="0"/>
                              </a:rPr>
                              <m:t>12</m:t>
                            </m:r>
                          </m:den>
                        </m:f>
                      </m:e>
                    </m:d>
                  </m:oMath>
                </a14:m>
                <a:endParaRPr lang="en-US" altLang="zh-CN" dirty="0">
                  <a:latin typeface="+mn-ea"/>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167554" y="3024554"/>
                <a:ext cx="7288823" cy="2370201"/>
              </a:xfrm>
              <a:prstGeom prst="rect">
                <a:avLst/>
              </a:prstGeom>
              <a:blipFill>
                <a:blip r:embed="rId2"/>
                <a:stretch>
                  <a:fillRect l="-753" t="-12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275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容斥原理</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88571" y="3824516"/>
                <a:ext cx="8330431" cy="1600438"/>
              </a:xfrm>
              <a:prstGeom prst="rect">
                <a:avLst/>
              </a:prstGeom>
              <a:noFill/>
            </p:spPr>
            <p:txBody>
              <a:bodyPr wrap="square" rtlCol="0">
                <a:spAutoFit/>
              </a:bodyPr>
              <a:lstStyle/>
              <a:p>
                <a:endParaRPr lang="en-US" altLang="zh-CN" sz="2000" dirty="0" smtClean="0">
                  <a:latin typeface="+mn-ea"/>
                </a:endParaRPr>
              </a:p>
              <a:p>
                <a14:m>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rPr>
                      <m:t>=2</m:t>
                    </m:r>
                  </m:oMath>
                </a14:m>
                <a:r>
                  <a:rPr lang="zh-CN" altLang="en-US" sz="2000" dirty="0" smtClean="0">
                    <a:latin typeface="+mn-ea"/>
                  </a:rPr>
                  <a:t>：</a:t>
                </a:r>
                <a14:m>
                  <m:oMath xmlns:m="http://schemas.openxmlformats.org/officeDocument/2006/math">
                    <m:d>
                      <m:dPr>
                        <m:begChr m:val="|"/>
                        <m:endChr m:val="|"/>
                        <m:ctrlPr>
                          <a:rPr lang="en-US" altLang="zh-CN" sz="200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2</m:t>
                            </m:r>
                          </m:sub>
                        </m:sSub>
                      </m:e>
                    </m:d>
                    <m:r>
                      <a:rPr lang="en-US" altLang="zh-CN" sz="2000" i="1" dirty="0">
                        <a:latin typeface="Cambria Math" panose="02040503050406030204" pitchFamily="18" charset="0"/>
                      </a:rPr>
                      <m:t>=</m:t>
                    </m:r>
                  </m:oMath>
                </a14:m>
                <a:r>
                  <a:rPr lang="en-US" altLang="zh-CN" sz="2000" dirty="0">
                    <a:latin typeface="+mn-ea"/>
                  </a:rPr>
                  <a:t> </a:t>
                </a:r>
                <a14:m>
                  <m:oMath xmlns:m="http://schemas.openxmlformats.org/officeDocument/2006/math">
                    <m:d>
                      <m:dPr>
                        <m:begChr m:val="|"/>
                        <m:endChr m:val="|"/>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e>
                    </m:d>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2</m:t>
                            </m:r>
                          </m:sub>
                        </m:sSub>
                      </m:e>
                    </m:d>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oMath>
                </a14:m>
                <a:endParaRPr lang="en-US" altLang="zh-CN" sz="2000" dirty="0" smtClean="0">
                  <a:latin typeface="+mn-ea"/>
                </a:endParaRPr>
              </a:p>
              <a:p>
                <a:endParaRPr lang="en-US" altLang="zh-CN" sz="2000" dirty="0">
                  <a:latin typeface="+mn-ea"/>
                </a:endParaRPr>
              </a:p>
              <a:p>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&gt;2</m:t>
                    </m:r>
                  </m:oMath>
                </a14:m>
                <a:r>
                  <a:rPr lang="zh-CN" altLang="en-US" sz="2000" dirty="0" smtClean="0">
                    <a:latin typeface="+mn-ea"/>
                  </a:rPr>
                  <a:t>的推广？</a:t>
                </a:r>
                <a:endParaRPr lang="en-US" altLang="zh-CN" sz="2000" dirty="0">
                  <a:latin typeface="+mn-ea"/>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3588571" y="3824516"/>
                <a:ext cx="8330431" cy="1600438"/>
              </a:xfrm>
              <a:prstGeom prst="rect">
                <a:avLst/>
              </a:prstGeom>
              <a:blipFill>
                <a:blip r:embed="rId2"/>
                <a:stretch>
                  <a:fillRect/>
                </a:stretch>
              </a:blipFill>
            </p:spPr>
            <p:txBody>
              <a:bodyPr/>
              <a:lstStyle/>
              <a:p>
                <a:r>
                  <a:rPr lang="zh-CN" altLang="en-US">
                    <a:noFill/>
                  </a:rPr>
                  <a:t> </a:t>
                </a:r>
              </a:p>
            </p:txBody>
          </p:sp>
        </mc:Fallback>
      </mc:AlternateContent>
      <p:sp>
        <p:nvSpPr>
          <p:cNvPr id="3" name="文本框 2"/>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3588571" y="1587072"/>
                <a:ext cx="6471138" cy="2166940"/>
              </a:xfrm>
              <a:prstGeom prst="rect">
                <a:avLst/>
              </a:prstGeom>
              <a:noFill/>
            </p:spPr>
            <p:txBody>
              <a:bodyPr wrap="square" rtlCol="0">
                <a:spAutoFit/>
              </a:bodyPr>
              <a:lstStyle/>
              <a:p>
                <a:r>
                  <a:rPr lang="zh-CN" altLang="en-US" sz="2000" dirty="0" smtClean="0">
                    <a:latin typeface="+mn-ea"/>
                  </a:rPr>
                  <a:t>如何计算几个集合并集</a:t>
                </a:r>
                <a:r>
                  <a:rPr lang="en-US" altLang="zh-CN" sz="2000" dirty="0" smtClean="0">
                    <a:latin typeface="+mn-ea"/>
                  </a:rPr>
                  <a:t>(</a:t>
                </a:r>
                <a:r>
                  <a:rPr lang="zh-CN" altLang="en-US" sz="2000" dirty="0" smtClean="0">
                    <a:latin typeface="+mn-ea"/>
                  </a:rPr>
                  <a:t>或交集</a:t>
                </a:r>
                <a:r>
                  <a:rPr lang="en-US" altLang="zh-CN" sz="2000" dirty="0" smtClean="0">
                    <a:latin typeface="+mn-ea"/>
                  </a:rPr>
                  <a:t>)</a:t>
                </a:r>
                <a:r>
                  <a:rPr lang="zh-CN" altLang="en-US" sz="2000" dirty="0" smtClean="0">
                    <a:latin typeface="+mn-ea"/>
                  </a:rPr>
                  <a:t>的大小？</a:t>
                </a:r>
                <a:endParaRPr lang="en-US" altLang="zh-CN" sz="2000" dirty="0" smtClean="0">
                  <a:latin typeface="+mn-ea"/>
                </a:endParaRPr>
              </a:p>
              <a:p>
                <a:endParaRPr lang="en-US" altLang="zh-CN" sz="2000" dirty="0" smtClean="0">
                  <a:latin typeface="+mn-ea"/>
                </a:endParaRPr>
              </a:p>
              <a:p>
                <a:r>
                  <a:rPr lang="zh-CN" altLang="en-US" sz="2000" dirty="0" smtClean="0">
                    <a:latin typeface="+mn-ea"/>
                  </a:rPr>
                  <a:t>即如何求</a:t>
                </a:r>
                <a:endParaRPr lang="en-US" altLang="zh-CN" sz="2000" dirty="0">
                  <a:latin typeface="+mn-ea"/>
                </a:endParaRP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oMath>
                  </m:oMathPara>
                </a14:m>
                <a:endParaRPr lang="en-US" altLang="zh-CN" sz="2000" dirty="0">
                  <a:latin typeface="+mn-ea"/>
                </a:endParaRPr>
              </a:p>
              <a:p>
                <a:endParaRPr lang="zh-CN" altLang="en-US" sz="2000" dirty="0">
                  <a:latin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588571" y="1587072"/>
                <a:ext cx="6471138" cy="2166940"/>
              </a:xfrm>
              <a:prstGeom prst="rect">
                <a:avLst/>
              </a:prstGeom>
              <a:blipFill>
                <a:blip r:embed="rId3"/>
                <a:stretch>
                  <a:fillRect l="-1037" t="-1404"/>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8682443" y="1587072"/>
            <a:ext cx="3378545" cy="2286303"/>
          </a:xfrm>
          <a:prstGeom prst="rect">
            <a:avLst/>
          </a:prstGeom>
        </p:spPr>
      </p:pic>
    </p:spTree>
    <p:extLst>
      <p:ext uri="{BB962C8B-B14F-4D97-AF65-F5344CB8AC3E}">
        <p14:creationId xmlns:p14="http://schemas.microsoft.com/office/powerpoint/2010/main" val="60377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容斥原理</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3579779" y="1301262"/>
                <a:ext cx="8330431" cy="3868110"/>
              </a:xfrm>
              <a:prstGeom prst="rect">
                <a:avLst/>
              </a:prstGeom>
              <a:noFill/>
            </p:spPr>
            <p:txBody>
              <a:bodyPr wrap="square" rtlCol="0">
                <a:spAutoFit/>
              </a:bodyPr>
              <a:lstStyle/>
              <a:p>
                <a:pPr>
                  <a:lnSpc>
                    <a:spcPct val="150000"/>
                  </a:lnSpc>
                </a:pPr>
                <a14:m>
                  <m:oMath xmlns:m="http://schemas.openxmlformats.org/officeDocument/2006/math">
                    <m:d>
                      <m:dPr>
                        <m:begChr m:val="|"/>
                        <m:endChr m:val="|"/>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𝑚</m:t>
                            </m:r>
                          </m:sub>
                        </m:sSub>
                      </m:e>
                    </m:d>
                    <m:r>
                      <a:rPr lang="en-US" altLang="zh-CN" sz="2000" i="1"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𝑖</m:t>
                            </m:r>
                          </m:sub>
                        </m:sSub>
                      </m:e>
                    </m:d>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𝑖</m:t>
                        </m:r>
                      </m:sub>
                    </m:sSub>
                  </m:oMath>
                </a14:m>
                <a:r>
                  <a:rPr lang="en-US" altLang="zh-CN" sz="2000" dirty="0">
                    <a:latin typeface="+mn-ea"/>
                  </a:rPr>
                  <a:t> </a:t>
                </a:r>
                <a14:m>
                  <m:oMath xmlns:m="http://schemas.openxmlformats.org/officeDocument/2006/math">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𝑗</m:t>
                        </m:r>
                      </m:sub>
                    </m:sSub>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−1</m:t>
                                </m:r>
                              </m:e>
                            </m:d>
                          </m:e>
                          <m:sup>
                            <m:r>
                              <a:rPr lang="en-US" altLang="zh-CN" sz="2000" i="1" dirty="0">
                                <a:latin typeface="Cambria Math" panose="02040503050406030204" pitchFamily="18" charset="0"/>
                              </a:rPr>
                              <m:t>𝑚</m:t>
                            </m:r>
                            <m:r>
                              <a:rPr lang="en-US" altLang="zh-CN" sz="2000" i="1" dirty="0">
                                <a:latin typeface="Cambria Math" panose="02040503050406030204" pitchFamily="18" charset="0"/>
                              </a:rPr>
                              <m:t>−1</m:t>
                            </m:r>
                          </m:sup>
                        </m:sSup>
                      </m:e>
                    </m:d>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𝑚</m:t>
                        </m:r>
                      </m:sub>
                    </m:sSub>
                    <m:r>
                      <a:rPr lang="en-US" altLang="zh-CN" sz="2000" i="1" dirty="0">
                        <a:latin typeface="Cambria Math" panose="02040503050406030204" pitchFamily="18" charset="0"/>
                      </a:rPr>
                      <m:t>|</m:t>
                    </m:r>
                  </m:oMath>
                </a14:m>
                <a:endParaRPr lang="en-US" altLang="zh-CN" sz="2000" dirty="0">
                  <a:latin typeface="+mn-ea"/>
                </a:endParaRPr>
              </a:p>
              <a:p>
                <a:pPr>
                  <a:lnSpc>
                    <a:spcPct val="150000"/>
                  </a:lnSpc>
                </a:pPr>
                <a:endParaRPr lang="en-US" altLang="zh-CN" sz="2000" dirty="0">
                  <a:latin typeface="+mn-ea"/>
                </a:endParaRPr>
              </a:p>
              <a:p>
                <a:pPr>
                  <a:lnSpc>
                    <a:spcPct val="150000"/>
                  </a:lnSpc>
                </a:pPr>
                <a14:m>
                  <m:oMath xmlns:m="http://schemas.openxmlformats.org/officeDocument/2006/math">
                    <m:d>
                      <m:dPr>
                        <m:begChr m:val="|"/>
                        <m:endChr m:val="|"/>
                        <m:ctrlPr>
                          <a:rPr lang="en-US" altLang="zh-CN" sz="2000" i="1" dirty="0" smtClean="0">
                            <a:latin typeface="Cambria Math" panose="02040503050406030204" pitchFamily="18" charset="0"/>
                          </a:rPr>
                        </m:ctrlPr>
                      </m:dPr>
                      <m:e>
                        <m:acc>
                          <m:accPr>
                            <m:chr m:val="̅"/>
                            <m:ctrlPr>
                              <a:rPr lang="en-US" altLang="zh-CN" sz="2000" i="1" dirty="0" smtClean="0">
                                <a:latin typeface="Cambria Math" panose="02040503050406030204" pitchFamily="18" charset="0"/>
                              </a:rPr>
                            </m:ctrlPr>
                          </m:accPr>
                          <m:e>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𝐴</m:t>
                                </m:r>
                              </m:e>
                              <m:sub>
                                <m:r>
                                  <a:rPr lang="en-US" altLang="zh-CN" sz="2000" i="0" dirty="0" smtClean="0">
                                    <a:latin typeface="Cambria Math" panose="02040503050406030204" pitchFamily="18" charset="0"/>
                                  </a:rPr>
                                  <m:t>1</m:t>
                                </m:r>
                              </m:sub>
                            </m:sSub>
                          </m:e>
                        </m:acc>
                        <m:r>
                          <a:rPr lang="en-US" altLang="zh-CN" sz="2000" i="1" dirty="0" smtClean="0">
                            <a:latin typeface="Cambria Math" panose="02040503050406030204" pitchFamily="18" charset="0"/>
                          </a:rPr>
                          <m:t>∩</m:t>
                        </m:r>
                        <m:acc>
                          <m:accPr>
                            <m:chr m:val="̅"/>
                            <m:ctrlPr>
                              <a:rPr lang="en-US" altLang="zh-CN" sz="2000" i="1" dirty="0">
                                <a:latin typeface="Cambria Math" panose="02040503050406030204" pitchFamily="18" charset="0"/>
                              </a:rPr>
                            </m:ctrlPr>
                          </m:acc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b="0" i="0" dirty="0" smtClean="0">
                                    <a:latin typeface="Cambria Math" panose="02040503050406030204" pitchFamily="18" charset="0"/>
                                  </a:rPr>
                                  <m:t>2</m:t>
                                </m:r>
                              </m:sub>
                            </m:sSub>
                          </m:e>
                        </m:acc>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m:t>
                        </m:r>
                        <m:acc>
                          <m:accPr>
                            <m:chr m:val="̅"/>
                            <m:ctrlPr>
                              <a:rPr lang="en-US" altLang="zh-CN" sz="2000" i="1" dirty="0">
                                <a:latin typeface="Cambria Math" panose="02040503050406030204" pitchFamily="18" charset="0"/>
                              </a:rPr>
                            </m:ctrlPr>
                          </m:acc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m:rPr>
                                    <m:sty m:val="p"/>
                                  </m:rPr>
                                  <a:rPr lang="en-US" altLang="zh-CN" sz="2000" b="0" i="0" dirty="0" smtClean="0">
                                    <a:latin typeface="Cambria Math" panose="02040503050406030204" pitchFamily="18" charset="0"/>
                                  </a:rPr>
                                  <m:t>m</m:t>
                                </m:r>
                              </m:sub>
                            </m:sSub>
                          </m:e>
                        </m:acc>
                      </m:e>
                    </m:d>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𝑆</m:t>
                        </m:r>
                      </m:e>
                    </m:d>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𝑖</m:t>
                            </m:r>
                          </m:sub>
                        </m:sSub>
                      </m:e>
                    </m:d>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𝑖</m:t>
                        </m:r>
                      </m:sub>
                    </m:sSub>
                  </m:oMath>
                </a14:m>
                <a:r>
                  <a:rPr lang="en-US" altLang="zh-CN" sz="2000" dirty="0">
                    <a:latin typeface="+mn-ea"/>
                  </a:rPr>
                  <a:t> </a:t>
                </a:r>
                <a14:m>
                  <m:oMath xmlns:m="http://schemas.openxmlformats.org/officeDocument/2006/math">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𝑗</m:t>
                        </m:r>
                      </m:sub>
                    </m:sSub>
                    <m:d>
                      <m:dPr>
                        <m:begChr m:val="|"/>
                        <m:endChr m:val="|"/>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−1</m:t>
                                </m:r>
                              </m:e>
                            </m:d>
                          </m:e>
                          <m:sup>
                            <m:r>
                              <a:rPr lang="en-US" altLang="zh-CN" sz="2000" b="0" i="1" dirty="0" smtClean="0">
                                <a:latin typeface="Cambria Math" panose="02040503050406030204" pitchFamily="18" charset="0"/>
                              </a:rPr>
                              <m:t>𝑚</m:t>
                            </m:r>
                          </m:sup>
                        </m:sSup>
                      </m:e>
                    </m:d>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𝑚</m:t>
                        </m:r>
                      </m:sub>
                    </m:sSub>
                    <m:r>
                      <a:rPr lang="en-US" altLang="zh-CN" sz="2000" b="0" i="1" dirty="0" smtClean="0">
                        <a:latin typeface="Cambria Math" panose="02040503050406030204" pitchFamily="18" charset="0"/>
                      </a:rPr>
                      <m:t>|</m:t>
                    </m:r>
                  </m:oMath>
                </a14:m>
                <a:endParaRPr lang="en-US" altLang="zh-CN" sz="2000" b="0" dirty="0" smtClean="0">
                  <a:latin typeface="+mn-ea"/>
                </a:endParaRPr>
              </a:p>
              <a:p>
                <a:pPr>
                  <a:lnSpc>
                    <a:spcPct val="150000"/>
                  </a:lnSpc>
                </a:pPr>
                <a:endParaRPr lang="en-US" altLang="zh-CN" sz="2000" b="0" dirty="0" smtClean="0">
                  <a:latin typeface="+mn-ea"/>
                </a:endParaRPr>
              </a:p>
              <a:p>
                <a:pPr>
                  <a:lnSpc>
                    <a:spcPct val="150000"/>
                  </a:lnSpc>
                </a:pPr>
                <a:r>
                  <a:rPr lang="zh-CN" altLang="en-US" sz="2000" dirty="0" smtClean="0">
                    <a:latin typeface="+mn-ea"/>
                  </a:rPr>
                  <a:t>容斥原理形式：先将所有单个</a:t>
                </a:r>
                <a:r>
                  <a:rPr lang="zh-CN" altLang="en-US" sz="2000" dirty="0">
                    <a:latin typeface="+mn-ea"/>
                  </a:rPr>
                  <a:t>集合的</a:t>
                </a:r>
                <a:r>
                  <a:rPr lang="zh-CN" altLang="en-US" sz="2000" dirty="0" smtClean="0">
                    <a:latin typeface="+mn-ea"/>
                  </a:rPr>
                  <a:t>大小</a:t>
                </a:r>
                <a:r>
                  <a:rPr lang="en-US" altLang="zh-CN" sz="2000" dirty="0" smtClean="0">
                    <a:latin typeface="+mn-ea"/>
                  </a:rPr>
                  <a:t>, </a:t>
                </a:r>
                <a:r>
                  <a:rPr lang="zh-CN" altLang="en-US" sz="2000" dirty="0" smtClean="0">
                    <a:latin typeface="+mn-ea"/>
                  </a:rPr>
                  <a:t>所有</a:t>
                </a:r>
                <a:r>
                  <a:rPr lang="zh-CN" altLang="en-US" sz="2000" dirty="0">
                    <a:latin typeface="+mn-ea"/>
                  </a:rPr>
                  <a:t>两个</a:t>
                </a:r>
                <a:r>
                  <a:rPr lang="zh-CN" altLang="en-US" sz="2000" dirty="0" smtClean="0">
                    <a:latin typeface="+mn-ea"/>
                  </a:rPr>
                  <a:t>集合</a:t>
                </a:r>
                <a:r>
                  <a:rPr lang="zh-CN" altLang="en-US" sz="2000" dirty="0">
                    <a:latin typeface="+mn-ea"/>
                  </a:rPr>
                  <a:t>交集</a:t>
                </a:r>
                <a:r>
                  <a:rPr lang="zh-CN" altLang="en-US" sz="2000" dirty="0" smtClean="0">
                    <a:latin typeface="+mn-ea"/>
                  </a:rPr>
                  <a:t>的大小</a:t>
                </a:r>
                <a:r>
                  <a:rPr lang="en-US" altLang="zh-CN" sz="2000" dirty="0" smtClean="0">
                    <a:latin typeface="+mn-ea"/>
                  </a:rPr>
                  <a:t>, </a:t>
                </a:r>
                <a:r>
                  <a:rPr lang="zh-CN" altLang="en-US" sz="2000" dirty="0" smtClean="0">
                    <a:latin typeface="+mn-ea"/>
                  </a:rPr>
                  <a:t>所有</a:t>
                </a:r>
                <a:r>
                  <a:rPr lang="zh-CN" altLang="en-US" sz="2000" dirty="0">
                    <a:latin typeface="+mn-ea"/>
                  </a:rPr>
                  <a:t>三个</a:t>
                </a:r>
                <a:r>
                  <a:rPr lang="zh-CN" altLang="en-US" sz="2000" dirty="0" smtClean="0">
                    <a:latin typeface="+mn-ea"/>
                  </a:rPr>
                  <a:t>集合</a:t>
                </a:r>
                <a:r>
                  <a:rPr lang="zh-CN" altLang="en-US" sz="2000" dirty="0">
                    <a:latin typeface="+mn-ea"/>
                  </a:rPr>
                  <a:t>交集</a:t>
                </a:r>
                <a:r>
                  <a:rPr lang="zh-CN" altLang="en-US" sz="2000" dirty="0" smtClean="0">
                    <a:latin typeface="+mn-ea"/>
                  </a:rPr>
                  <a:t>的大小计算出来</a:t>
                </a:r>
                <a:r>
                  <a:rPr lang="en-US" altLang="zh-CN" sz="2000" dirty="0" smtClean="0">
                    <a:latin typeface="+mn-ea"/>
                  </a:rPr>
                  <a:t>… </a:t>
                </a:r>
                <a:r>
                  <a:rPr lang="zh-CN" altLang="en-US" sz="2000" dirty="0" smtClean="0">
                    <a:latin typeface="+mn-ea"/>
                  </a:rPr>
                  <a:t>再进行交替加减</a:t>
                </a:r>
                <a:r>
                  <a:rPr lang="en-US" altLang="zh-CN" sz="2000" dirty="0" smtClean="0">
                    <a:latin typeface="+mn-ea"/>
                  </a:rPr>
                  <a:t>.</a:t>
                </a:r>
                <a:endParaRPr lang="en-US" altLang="zh-CN" sz="200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579779" y="1301262"/>
                <a:ext cx="8330431" cy="3868110"/>
              </a:xfrm>
              <a:prstGeom prst="rect">
                <a:avLst/>
              </a:prstGeom>
              <a:blipFill>
                <a:blip r:embed="rId2"/>
                <a:stretch>
                  <a:fillRect l="-732" r="-732" b="-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容斥原理</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85203" y="1160337"/>
                <a:ext cx="8330431" cy="1938992"/>
              </a:xfrm>
              <a:prstGeom prst="rect">
                <a:avLst/>
              </a:prstGeom>
              <a:noFill/>
            </p:spPr>
            <p:txBody>
              <a:bodyPr wrap="square" rtlCol="0">
                <a:spAutoFit/>
              </a:bodyPr>
              <a:lstStyle/>
              <a:p>
                <a:r>
                  <a:rPr lang="en-US" altLang="zh-CN" sz="2400" dirty="0" smtClean="0">
                    <a:latin typeface="+mn-ea"/>
                  </a:rPr>
                  <a:t>ZOJ 2836</a:t>
                </a:r>
              </a:p>
              <a:p>
                <a:r>
                  <a:rPr lang="zh-CN" altLang="en-US" sz="2400" dirty="0" smtClean="0">
                    <a:latin typeface="+mn-ea"/>
                  </a:rPr>
                  <a:t>题意：</a:t>
                </a:r>
                <a:endParaRPr lang="en-US" altLang="zh-CN" sz="2400" dirty="0" smtClean="0">
                  <a:latin typeface="+mn-ea"/>
                </a:endParaRPr>
              </a:p>
              <a:p>
                <a:r>
                  <a:rPr lang="zh-CN" altLang="en-US" sz="2400" dirty="0" smtClean="0">
                    <a:latin typeface="+mn-ea"/>
                  </a:rPr>
                  <a:t>给定一个有</a:t>
                </a:r>
                <a14:m>
                  <m:oMath xmlns:m="http://schemas.openxmlformats.org/officeDocument/2006/math">
                    <m:r>
                      <a:rPr lang="en-US" altLang="zh-CN" sz="2400" b="0" i="1" smtClean="0">
                        <a:latin typeface="Cambria Math" panose="02040503050406030204" pitchFamily="18" charset="0"/>
                      </a:rPr>
                      <m:t>𝑛</m:t>
                    </m:r>
                  </m:oMath>
                </a14:m>
                <a:r>
                  <a:rPr lang="zh-CN" altLang="en-US" sz="2400" dirty="0" smtClean="0">
                    <a:latin typeface="+mn-ea"/>
                  </a:rPr>
                  <a:t>个元素的集合</a:t>
                </a:r>
                <a:r>
                  <a:rPr lang="en-US" altLang="zh-CN" sz="2400" dirty="0" smtClean="0">
                    <a:latin typeface="+mn-ea"/>
                  </a:rPr>
                  <a:t>A</a:t>
                </a:r>
                <a:r>
                  <a:rPr lang="zh-CN" altLang="en-US" sz="2400" dirty="0" smtClean="0">
                    <a:latin typeface="+mn-ea"/>
                  </a:rPr>
                  <a:t>和</a:t>
                </a:r>
                <a:r>
                  <a:rPr lang="zh-CN" altLang="en-US" sz="2400" dirty="0">
                    <a:latin typeface="+mn-ea"/>
                  </a:rPr>
                  <a:t>一</a:t>
                </a:r>
                <a:r>
                  <a:rPr lang="zh-CN" altLang="en-US" sz="2400" dirty="0" smtClean="0">
                    <a:latin typeface="+mn-ea"/>
                  </a:rPr>
                  <a:t>个整数</a:t>
                </a:r>
                <a14:m>
                  <m:oMath xmlns:m="http://schemas.openxmlformats.org/officeDocument/2006/math">
                    <m:r>
                      <a:rPr lang="en-US" altLang="zh-CN" sz="2400" i="1" dirty="0" smtClean="0">
                        <a:latin typeface="Cambria Math" panose="02040503050406030204" pitchFamily="18" charset="0"/>
                      </a:rPr>
                      <m:t>𝑚</m:t>
                    </m:r>
                  </m:oMath>
                </a14:m>
                <a:endParaRPr lang="en-US" altLang="zh-CN" sz="2400" dirty="0" smtClean="0">
                  <a:latin typeface="+mn-ea"/>
                </a:endParaRPr>
              </a:p>
              <a:p>
                <a:r>
                  <a:rPr lang="zh-CN" altLang="en-US" sz="2400" dirty="0" smtClean="0">
                    <a:latin typeface="+mn-ea"/>
                  </a:rPr>
                  <a:t>求</a:t>
                </a:r>
                <a14:m>
                  <m:oMath xmlns:m="http://schemas.openxmlformats.org/officeDocument/2006/math">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a14:m>
                <a:r>
                  <a:rPr lang="zh-CN" altLang="en-US" sz="2400" dirty="0" smtClean="0">
                    <a:latin typeface="+mn-ea"/>
                  </a:rPr>
                  <a:t>范围内有几个数是</a:t>
                </a:r>
                <a:r>
                  <a:rPr lang="en-US" altLang="zh-CN" sz="2400" dirty="0" smtClean="0">
                    <a:latin typeface="+mn-ea"/>
                  </a:rPr>
                  <a:t>A</a:t>
                </a:r>
                <a:r>
                  <a:rPr lang="zh-CN" altLang="en-US" sz="2400" dirty="0" smtClean="0">
                    <a:latin typeface="+mn-ea"/>
                  </a:rPr>
                  <a:t>中元素的倍数</a:t>
                </a:r>
                <a:r>
                  <a:rPr lang="en-US" altLang="zh-CN" sz="2400" dirty="0" smtClean="0">
                    <a:latin typeface="+mn-ea"/>
                  </a:rPr>
                  <a:t>. </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≤10, 1≤</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8</m:t>
                    </m:r>
                  </m:oMath>
                </a14:m>
                <a:r>
                  <a:rPr lang="en-US" altLang="zh-CN" sz="2400" dirty="0" smtClean="0">
                    <a:latin typeface="+mn-ea"/>
                  </a:rPr>
                  <a:t> </a:t>
                </a:r>
              </a:p>
            </p:txBody>
          </p:sp>
        </mc:Choice>
        <mc:Fallback xmlns="">
          <p:sp>
            <p:nvSpPr>
              <p:cNvPr id="2" name="文本框 1"/>
              <p:cNvSpPr txBox="1">
                <a:spLocks noRot="1" noChangeAspect="1" noMove="1" noResize="1" noEditPoints="1" noAdjustHandles="1" noChangeArrowheads="1" noChangeShapeType="1" noTextEdit="1"/>
              </p:cNvSpPr>
              <p:nvPr/>
            </p:nvSpPr>
            <p:spPr>
              <a:xfrm>
                <a:off x="3585203" y="1160337"/>
                <a:ext cx="8330431" cy="1938992"/>
              </a:xfrm>
              <a:prstGeom prst="rect">
                <a:avLst/>
              </a:prstGeom>
              <a:blipFill>
                <a:blip r:embed="rId2"/>
                <a:stretch>
                  <a:fillRect l="-1097" t="-2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585203" y="3351773"/>
                <a:ext cx="8097715" cy="2978957"/>
              </a:xfrm>
              <a:prstGeom prst="rect">
                <a:avLst/>
              </a:prstGeom>
              <a:noFill/>
            </p:spPr>
            <p:txBody>
              <a:bodyPr wrap="square" rtlCol="0">
                <a:spAutoFit/>
              </a:bodyPr>
              <a:lstStyle/>
              <a:p>
                <a:r>
                  <a:rPr lang="zh-CN" altLang="en-US" sz="2000" dirty="0" smtClean="0"/>
                  <a:t>容斥模板题</a:t>
                </a:r>
                <a:r>
                  <a:rPr lang="en-US" altLang="zh-CN" sz="2000" dirty="0" smtClean="0"/>
                  <a:t>:</a:t>
                </a:r>
              </a:p>
              <a:p>
                <a:r>
                  <a:rPr lang="zh-CN" altLang="en-US" sz="2000" dirty="0" smtClean="0"/>
                  <a:t>设</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是</m:t>
                    </m:r>
                  </m:oMath>
                </a14:m>
                <a:r>
                  <a:rPr lang="en-US" altLang="zh-CN" sz="2000" b="0" dirty="0" smtClean="0"/>
                  <a:t>A</a:t>
                </a:r>
                <a:r>
                  <a:rPr lang="zh-CN" altLang="en-US" sz="2000" dirty="0" smtClean="0"/>
                  <a:t>中第</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smtClean="0"/>
                  <a:t>个数的倍数所构成的集合</a:t>
                </a:r>
                <a:endParaRPr lang="en-US" altLang="zh-CN" sz="2000" b="0" dirty="0" smtClean="0"/>
              </a:p>
              <a:p>
                <a:r>
                  <a:rPr lang="zh-CN" altLang="en-US" sz="2000" dirty="0" smtClean="0">
                    <a:latin typeface="+mn-ea"/>
                  </a:rPr>
                  <a:t>问题转为求</a:t>
                </a:r>
                <a14:m>
                  <m:oMath xmlns:m="http://schemas.openxmlformats.org/officeDocument/2006/math">
                    <m:d>
                      <m:dPr>
                        <m:begChr m:val="|"/>
                        <m:endChr m:val="|"/>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𝐴</m:t>
                            </m:r>
                          </m:e>
                          <m:sub>
                            <m:r>
                              <m:rPr>
                                <m:sty m:val="p"/>
                              </m:rPr>
                              <a:rPr lang="en-US" altLang="zh-CN" sz="2000" i="1" dirty="0">
                                <a:latin typeface="Cambria Math" panose="02040503050406030204" pitchFamily="18" charset="0"/>
                              </a:rPr>
                              <m:t>n</m:t>
                            </m:r>
                          </m:sub>
                        </m:sSub>
                      </m:e>
                    </m:d>
                    <m:r>
                      <a:rPr lang="en-US" altLang="zh-CN" sz="2000" i="1"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𝑖</m:t>
                            </m:r>
                          </m:sub>
                        </m:sSub>
                      </m:e>
                    </m:d>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𝑖</m:t>
                        </m:r>
                      </m:sub>
                    </m:sSub>
                  </m:oMath>
                </a14:m>
                <a:r>
                  <a:rPr lang="en-US" altLang="zh-CN" sz="2000" dirty="0">
                    <a:latin typeface="+mn-ea"/>
                  </a:rPr>
                  <a:t> </a:t>
                </a:r>
                <a14:m>
                  <m:oMath xmlns:m="http://schemas.openxmlformats.org/officeDocument/2006/math">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𝑗</m:t>
                        </m:r>
                      </m:sub>
                    </m:sSub>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−1</m:t>
                                </m:r>
                              </m:e>
                            </m:d>
                          </m:e>
                          <m:sup>
                            <m:r>
                              <a:rPr lang="en-US" altLang="zh-CN" sz="2000" b="0" i="1" dirty="0" smtClean="0">
                                <a:latin typeface="Cambria Math" panose="02040503050406030204" pitchFamily="18" charset="0"/>
                              </a:rPr>
                              <m:t>𝑛</m:t>
                            </m:r>
                            <m:r>
                              <a:rPr lang="en-US" altLang="zh-CN" sz="2000" i="1" dirty="0">
                                <a:latin typeface="Cambria Math" panose="02040503050406030204" pitchFamily="18" charset="0"/>
                              </a:rPr>
                              <m:t>−1</m:t>
                            </m:r>
                          </m:sup>
                        </m:sSup>
                      </m:e>
                    </m:d>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𝐴</m:t>
                        </m:r>
                      </m:e>
                      <m:sub>
                        <m:r>
                          <a:rPr lang="en-US" altLang="zh-CN" sz="2000" b="0" i="1" dirty="0" smtClean="0">
                            <a:latin typeface="Cambria Math" panose="02040503050406030204" pitchFamily="18" charset="0"/>
                          </a:rPr>
                          <m:t>𝑛</m:t>
                        </m:r>
                      </m:sub>
                    </m:sSub>
                    <m:r>
                      <a:rPr lang="en-US" altLang="zh-CN" sz="2000" i="1" dirty="0">
                        <a:latin typeface="Cambria Math" panose="02040503050406030204" pitchFamily="18" charset="0"/>
                      </a:rPr>
                      <m:t>|</m:t>
                    </m:r>
                  </m:oMath>
                </a14:m>
                <a:endParaRPr lang="en-US" altLang="zh-CN" sz="2000" dirty="0" smtClean="0">
                  <a:latin typeface="+mn-ea"/>
                </a:endParaRPr>
              </a:p>
              <a:p>
                <a:endParaRPr lang="en-US" altLang="zh-CN" sz="2000" dirty="0" smtClean="0">
                  <a:latin typeface="+mn-ea"/>
                </a:endParaRPr>
              </a:p>
              <a:p>
                <a14:m>
                  <m:oMath xmlns:m="http://schemas.openxmlformats.org/officeDocument/2006/math">
                    <m:r>
                      <a:rPr lang="en-US" altLang="zh-CN" sz="2000" i="1" dirty="0" smtClean="0">
                        <a:latin typeface="Cambria Math" panose="02040503050406030204" pitchFamily="18" charset="0"/>
                      </a:rPr>
                      <m:t>𝑥</m:t>
                    </m:r>
                  </m:oMath>
                </a14:m>
                <a:r>
                  <a:rPr lang="zh-CN" altLang="en-US" sz="2000" dirty="0" smtClean="0">
                    <a:latin typeface="+mn-ea"/>
                  </a:rPr>
                  <a:t>是一个交集里所有数的倍数 </a:t>
                </a:r>
                <a14:m>
                  <m:oMath xmlns:m="http://schemas.openxmlformats.org/officeDocument/2006/math">
                    <m:groupChr>
                      <m:groupChrPr>
                        <m:chr m:val="⇔"/>
                        <m:pos m:val="top"/>
                        <m:ctrlPr>
                          <a:rPr lang="en-US" altLang="zh-CN" sz="2000" b="0" i="1" smtClean="0">
                            <a:latin typeface="Cambria Math" panose="02040503050406030204" pitchFamily="18" charset="0"/>
                          </a:rPr>
                        </m:ctrlPr>
                      </m:groupChrPr>
                      <m:e/>
                    </m:groupChr>
                    <m:r>
                      <a:rPr lang="en-US" altLang="zh-CN" sz="2000" b="0" i="1" smtClean="0">
                        <a:latin typeface="Cambria Math" panose="02040503050406030204" pitchFamily="18" charset="0"/>
                      </a:rPr>
                      <m:t>𝑥</m:t>
                    </m:r>
                    <m:r>
                      <a:rPr lang="zh-CN" altLang="en-US" sz="2000" i="1">
                        <a:latin typeface="Cambria Math" panose="02040503050406030204" pitchFamily="18" charset="0"/>
                      </a:rPr>
                      <m:t>是</m:t>
                    </m:r>
                  </m:oMath>
                </a14:m>
                <a:r>
                  <a:rPr lang="zh-CN" altLang="en-US" sz="2000" dirty="0" smtClean="0">
                    <a:latin typeface="+mn-ea"/>
                  </a:rPr>
                  <a:t>交集里所有数的最小公倍数的倍数</a:t>
                </a:r>
                <a:r>
                  <a:rPr lang="en-US" altLang="zh-CN" sz="2000" dirty="0" smtClean="0">
                    <a:latin typeface="+mn-ea"/>
                  </a:rPr>
                  <a:t>.</a:t>
                </a:r>
              </a:p>
              <a:p>
                <a:r>
                  <a:rPr lang="en-US" altLang="zh-CN" sz="2000" dirty="0" smtClean="0">
                    <a:latin typeface="+mn-ea"/>
                  </a:rPr>
                  <a:t> </a:t>
                </a:r>
              </a:p>
              <a:p>
                <a:r>
                  <a:rPr lang="zh-CN" altLang="en-US" sz="2000" dirty="0" smtClean="0">
                    <a:latin typeface="+mn-ea"/>
                  </a:rPr>
                  <a:t>遍历</a:t>
                </a:r>
                <a14:m>
                  <m:oMath xmlns:m="http://schemas.openxmlformats.org/officeDocument/2006/math">
                    <m:r>
                      <a:rPr lang="zh-CN" altLang="en-US" sz="2000" i="1" dirty="0">
                        <a:latin typeface="Cambria Math" panose="02040503050406030204" pitchFamily="18" charset="0"/>
                      </a:rPr>
                      <m:t>所有</m:t>
                    </m:r>
                    <m:r>
                      <a:rPr lang="zh-CN" altLang="en-US" sz="2000" i="1" dirty="0" smtClean="0">
                        <a:latin typeface="Cambria Math" panose="02040503050406030204" pitchFamily="18" charset="0"/>
                      </a:rPr>
                      <m:t>交集</m:t>
                    </m:r>
                    <m:r>
                      <a:rPr lang="en-US" altLang="zh-CN" sz="2000" b="0" i="1" dirty="0" smtClean="0">
                        <a:latin typeface="Cambria Math" panose="02040503050406030204" pitchFamily="18" charset="0"/>
                      </a:rPr>
                      <m:t>, </m:t>
                    </m:r>
                    <m:r>
                      <a:rPr lang="zh-CN" altLang="en-US" sz="2000" i="1" dirty="0">
                        <a:latin typeface="Cambria Math" panose="02040503050406030204" pitchFamily="18" charset="0"/>
                      </a:rPr>
                      <m:t>设</m:t>
                    </m:r>
                    <m:r>
                      <a:rPr lang="zh-CN" altLang="en-US" sz="2000" i="1" dirty="0" smtClean="0">
                        <a:latin typeface="Cambria Math" panose="02040503050406030204" pitchFamily="18" charset="0"/>
                      </a:rPr>
                      <m:t>交集</m:t>
                    </m:r>
                    <m:r>
                      <a:rPr lang="zh-CN" altLang="en-US" sz="2000" i="1" dirty="0">
                        <a:latin typeface="Cambria Math" panose="02040503050406030204" pitchFamily="18" charset="0"/>
                      </a:rPr>
                      <m:t>是</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𝑥</m:t>
                    </m:r>
                    <m:r>
                      <a:rPr lang="zh-CN" altLang="en-US" sz="2000" i="1" dirty="0">
                        <a:latin typeface="Cambria Math" panose="02040503050406030204" pitchFamily="18" charset="0"/>
                      </a:rPr>
                      <m:t>个</m:t>
                    </m:r>
                    <m:r>
                      <a:rPr lang="zh-CN" altLang="en-US" sz="2000" i="1" dirty="0" smtClean="0">
                        <a:latin typeface="Cambria Math" panose="02040503050406030204" pitchFamily="18" charset="0"/>
                      </a:rPr>
                      <m:t>集合</m:t>
                    </m:r>
                    <m:r>
                      <a:rPr lang="zh-CN" altLang="en-US" sz="2000" i="1" dirty="0">
                        <a:latin typeface="Cambria Math" panose="02040503050406030204" pitchFamily="18" charset="0"/>
                      </a:rPr>
                      <m:t>相交</m:t>
                    </m:r>
                    <m:r>
                      <a:rPr lang="zh-CN" altLang="en-US" sz="2000" i="1" dirty="0" smtClean="0">
                        <a:latin typeface="Cambria Math" panose="02040503050406030204" pitchFamily="18" charset="0"/>
                      </a:rPr>
                      <m:t>得到</m:t>
                    </m:r>
                    <m:r>
                      <a:rPr lang="zh-CN" altLang="en-US" sz="2000" i="1" dirty="0">
                        <a:latin typeface="Cambria Math" panose="02040503050406030204" pitchFamily="18" charset="0"/>
                      </a:rPr>
                      <m:t>的</m:t>
                    </m:r>
                    <m:r>
                      <a:rPr lang="en-US" altLang="zh-CN" sz="2000" b="0" i="1" dirty="0" smtClean="0">
                        <a:latin typeface="Cambria Math" panose="02040503050406030204" pitchFamily="18" charset="0"/>
                      </a:rPr>
                      <m:t> (</m:t>
                    </m:r>
                    <m:r>
                      <a:rPr lang="en-US" altLang="zh-CN" sz="2000" i="1" dirty="0">
                        <a:latin typeface="Cambria Math" panose="02040503050406030204" pitchFamily="18" charset="0"/>
                      </a:rPr>
                      <m:t>𝑥</m:t>
                    </m:r>
                    <m:r>
                      <a:rPr lang="en-US" altLang="zh-CN" sz="2000" i="1" dirty="0">
                        <a:latin typeface="Cambria Math" panose="02040503050406030204" pitchFamily="18" charset="0"/>
                      </a:rPr>
                      <m:t>=1,2,…, </m:t>
                    </m:r>
                    <m:r>
                      <a:rPr lang="en-US" altLang="zh-CN" sz="2000" b="0" i="1" dirty="0" smtClean="0">
                        <a:latin typeface="Cambria Math" panose="02040503050406030204" pitchFamily="18" charset="0"/>
                      </a:rPr>
                      <m:t>𝑛</m:t>
                    </m:r>
                    <m:r>
                      <a:rPr lang="en-US" altLang="zh-CN" sz="2000" b="0" i="0" dirty="0" smtClean="0">
                        <a:latin typeface="Cambria Math" panose="02040503050406030204" pitchFamily="18" charset="0"/>
                      </a:rPr>
                      <m:t>)</m:t>
                    </m:r>
                  </m:oMath>
                </a14:m>
                <a:r>
                  <a:rPr lang="en-US" altLang="zh-CN" sz="2000" dirty="0">
                    <a:latin typeface="+mn-ea"/>
                  </a:rPr>
                  <a:t>. </a:t>
                </a:r>
                <a:r>
                  <a:rPr lang="zh-CN" altLang="en-US" sz="2000" dirty="0" smtClean="0">
                    <a:latin typeface="+mn-ea"/>
                  </a:rPr>
                  <a:t>计算出交集的大小</a:t>
                </a:r>
                <a:r>
                  <a:rPr lang="en-US" altLang="zh-CN" sz="2000" dirty="0" smtClean="0">
                    <a:latin typeface="+mn-ea"/>
                  </a:rPr>
                  <a:t>, </a:t>
                </a:r>
                <a:r>
                  <a:rPr lang="zh-CN" altLang="en-US" sz="2000" dirty="0" smtClean="0">
                    <a:latin typeface="+mn-ea"/>
                  </a:rPr>
                  <a:t>然后根据</a:t>
                </a:r>
                <a14:m>
                  <m:oMath xmlns:m="http://schemas.openxmlformats.org/officeDocument/2006/math">
                    <m:r>
                      <a:rPr lang="en-US" altLang="zh-CN" sz="2000" b="0" i="1" smtClean="0">
                        <a:latin typeface="Cambria Math" panose="02040503050406030204" pitchFamily="18" charset="0"/>
                      </a:rPr>
                      <m:t>𝑥</m:t>
                    </m:r>
                    <m:r>
                      <a:rPr lang="zh-CN" altLang="en-US" sz="2000" i="1">
                        <a:latin typeface="Cambria Math" panose="02040503050406030204" pitchFamily="18" charset="0"/>
                      </a:rPr>
                      <m:t>的</m:t>
                    </m:r>
                  </m:oMath>
                </a14:m>
                <a:r>
                  <a:rPr lang="zh-CN" altLang="en-US" sz="2000" dirty="0" smtClean="0">
                    <a:latin typeface="+mn-ea"/>
                  </a:rPr>
                  <a:t>奇偶性对于交集的大小“奇加偶减”</a:t>
                </a:r>
                <a:r>
                  <a:rPr lang="en-US" altLang="zh-CN" sz="2000" dirty="0" smtClean="0">
                    <a:latin typeface="+mn-ea"/>
                  </a:rPr>
                  <a:t>. </a:t>
                </a:r>
                <a:endParaRPr lang="en-US" altLang="zh-CN" sz="20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3585203" y="3351773"/>
                <a:ext cx="8097715" cy="2978957"/>
              </a:xfrm>
              <a:prstGeom prst="rect">
                <a:avLst/>
              </a:prstGeom>
              <a:blipFill>
                <a:blip r:embed="rId3"/>
                <a:stretch>
                  <a:fillRect l="-753" t="-1227" r="-828" b="-2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87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容斥原理</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本框 4"/>
              <p:cNvSpPr txBox="1"/>
              <p:nvPr/>
            </p:nvSpPr>
            <p:spPr>
              <a:xfrm>
                <a:off x="4063355" y="2460719"/>
                <a:ext cx="7869116" cy="1943865"/>
              </a:xfrm>
              <a:prstGeom prst="rect">
                <a:avLst/>
              </a:prstGeom>
              <a:noFill/>
            </p:spPr>
            <p:txBody>
              <a:bodyPr wrap="square" rtlCol="0">
                <a:spAutoFit/>
              </a:bodyPr>
              <a:lstStyle/>
              <a:p>
                <a:r>
                  <a:rPr lang="zh-CN" altLang="en-US" dirty="0" smtClean="0"/>
                  <a:t>如何实现？</a:t>
                </a:r>
                <a:endParaRPr lang="en-US" altLang="zh-CN" dirty="0" smtClean="0"/>
              </a:p>
              <a:p>
                <a:r>
                  <a:rPr lang="zh-CN" altLang="en-US" dirty="0"/>
                  <a:t>用</a:t>
                </a:r>
                <a:r>
                  <a:rPr lang="en-US" altLang="zh-CN" dirty="0"/>
                  <a:t>10</a:t>
                </a:r>
                <a:r>
                  <a:rPr lang="zh-CN" altLang="en-US" dirty="0"/>
                  <a:t>位二进制数枚举</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10</m:t>
                        </m:r>
                      </m:sup>
                    </m:sSup>
                  </m:oMath>
                </a14:m>
                <a:r>
                  <a:rPr lang="zh-CN" altLang="en-US" dirty="0"/>
                  <a:t>的状态</a:t>
                </a:r>
                <a:r>
                  <a:rPr lang="en-US" altLang="zh-CN" dirty="0"/>
                  <a:t>.</a:t>
                </a:r>
                <a:r>
                  <a:rPr lang="zh-CN" altLang="en-US" dirty="0"/>
                  <a:t>一个状态表示一个不同的交集</a:t>
                </a:r>
                <a:r>
                  <a:rPr lang="en-US" altLang="zh-CN" dirty="0"/>
                  <a:t>. </a:t>
                </a:r>
                <a:r>
                  <a:rPr lang="zh-CN" altLang="en-US" dirty="0"/>
                  <a:t>对于每个状态</a:t>
                </a:r>
                <a:r>
                  <a:rPr lang="en-US" altLang="zh-CN" dirty="0"/>
                  <a:t>, </a:t>
                </a:r>
                <a:r>
                  <a:rPr lang="zh-CN" altLang="en-US" dirty="0"/>
                  <a:t>若第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位为</m:t>
                    </m:r>
                  </m:oMath>
                </a14:m>
                <a:r>
                  <a:rPr lang="en-US" altLang="zh-CN" dirty="0"/>
                  <a:t>1, </a:t>
                </a:r>
                <a:r>
                  <a:rPr lang="zh-CN" altLang="en-US" dirty="0"/>
                  <a:t>表示第</a:t>
                </a:r>
                <a14:m>
                  <m:oMath xmlns:m="http://schemas.openxmlformats.org/officeDocument/2006/math">
                    <m:r>
                      <a:rPr lang="en-US" altLang="zh-CN" i="1">
                        <a:latin typeface="Cambria Math" panose="02040503050406030204" pitchFamily="18" charset="0"/>
                      </a:rPr>
                      <m:t>𝑖</m:t>
                    </m:r>
                  </m:oMath>
                </a14:m>
                <a:r>
                  <a:rPr lang="zh-CN" altLang="en-US" dirty="0"/>
                  <a:t>个元素被取了交集</a:t>
                </a:r>
                <a:r>
                  <a:rPr lang="en-US" altLang="zh-CN" dirty="0"/>
                  <a:t>, </a:t>
                </a:r>
                <a:r>
                  <a:rPr lang="zh-CN" altLang="en-US" dirty="0"/>
                  <a:t>为</a:t>
                </a:r>
                <a:r>
                  <a:rPr lang="en-US" altLang="zh-CN" dirty="0"/>
                  <a:t>0</a:t>
                </a:r>
                <a:r>
                  <a:rPr lang="zh-CN" altLang="en-US" dirty="0"/>
                  <a:t>则表示没有被取交集</a:t>
                </a:r>
                <a:r>
                  <a:rPr lang="en-US" altLang="zh-CN" dirty="0"/>
                  <a:t>. </a:t>
                </a:r>
                <a:r>
                  <a:rPr lang="zh-CN" altLang="en-US" dirty="0"/>
                  <a:t>设有</a:t>
                </a:r>
                <a14:m>
                  <m:oMath xmlns:m="http://schemas.openxmlformats.org/officeDocument/2006/math">
                    <m:r>
                      <a:rPr lang="en-US" altLang="zh-CN" i="1">
                        <a:latin typeface="Cambria Math" panose="02040503050406030204" pitchFamily="18" charset="0"/>
                      </a:rPr>
                      <m:t>𝑐𝑛𝑡</m:t>
                    </m:r>
                    <m:r>
                      <a:rPr lang="zh-CN" altLang="en-US" i="1">
                        <a:latin typeface="Cambria Math" panose="02040503050406030204" pitchFamily="18" charset="0"/>
                      </a:rPr>
                      <m:t>位为</m:t>
                    </m:r>
                  </m:oMath>
                </a14:m>
                <a:r>
                  <a:rPr lang="en-US" altLang="zh-CN" dirty="0"/>
                  <a:t>1. </a:t>
                </a:r>
                <a:r>
                  <a:rPr lang="zh-CN" altLang="en-US" dirty="0"/>
                  <a:t>对所有为</a:t>
                </a:r>
                <a:r>
                  <a:rPr lang="en-US" altLang="zh-CN" dirty="0"/>
                  <a:t>1</a:t>
                </a:r>
                <a:r>
                  <a:rPr lang="zh-CN" altLang="en-US" dirty="0"/>
                  <a:t>的位所代表的元素取最小公倍数</a:t>
                </a:r>
                <a:r>
                  <a:rPr lang="en-US" altLang="zh-CN" dirty="0"/>
                  <a:t>, </a:t>
                </a:r>
                <a:r>
                  <a:rPr lang="zh-CN" altLang="en-US" dirty="0" smtClean="0"/>
                  <a:t>设最小公倍数为</a:t>
                </a:r>
                <a14:m>
                  <m:oMath xmlns:m="http://schemas.openxmlformats.org/officeDocument/2006/math">
                    <m:r>
                      <a:rPr lang="en-US" altLang="zh-CN" i="1">
                        <a:latin typeface="Cambria Math" panose="02040503050406030204" pitchFamily="18" charset="0"/>
                      </a:rPr>
                      <m:t>𝑥</m:t>
                    </m:r>
                  </m:oMath>
                </a14:m>
                <a:r>
                  <a:rPr lang="en-US" altLang="zh-CN" dirty="0"/>
                  <a:t>, </a:t>
                </a:r>
                <a14:m>
                  <m:oMath xmlns:m="http://schemas.openxmlformats.org/officeDocument/2006/math">
                    <m:r>
                      <a:rPr lang="en-US" altLang="zh-CN" i="1">
                        <a:latin typeface="Cambria Math" panose="02040503050406030204" pitchFamily="18" charset="0"/>
                      </a:rPr>
                      <m:t>[1, </m:t>
                    </m:r>
                    <m:r>
                      <a:rPr lang="en-US" altLang="zh-CN" i="1">
                        <a:latin typeface="Cambria Math" panose="02040503050406030204" pitchFamily="18" charset="0"/>
                      </a:rPr>
                      <m:t>𝑚</m:t>
                    </m:r>
                    <m:r>
                      <a:rPr lang="en-US" altLang="zh-CN" i="1">
                        <a:latin typeface="Cambria Math" panose="02040503050406030204" pitchFamily="18" charset="0"/>
                      </a:rPr>
                      <m:t>]</m:t>
                    </m:r>
                    <m:r>
                      <a:rPr lang="zh-CN" altLang="en-US" i="1">
                        <a:latin typeface="Cambria Math" panose="02040503050406030204" pitchFamily="18" charset="0"/>
                      </a:rPr>
                      <m:t>范围内</m:t>
                    </m:r>
                  </m:oMath>
                </a14:m>
                <a:r>
                  <a:rPr lang="zh-CN" altLang="en-US" dirty="0"/>
                  <a:t>是</a:t>
                </a:r>
                <a14:m>
                  <m:oMath xmlns:m="http://schemas.openxmlformats.org/officeDocument/2006/math">
                    <m:r>
                      <a:rPr lang="en-US" altLang="zh-CN" i="1" dirty="0">
                        <a:latin typeface="Cambria Math" panose="02040503050406030204" pitchFamily="18" charset="0"/>
                      </a:rPr>
                      <m:t>𝑥</m:t>
                    </m:r>
                    <m:r>
                      <a:rPr lang="zh-CN" altLang="en-US" i="1" dirty="0">
                        <a:latin typeface="Cambria Math" panose="02040503050406030204" pitchFamily="18" charset="0"/>
                      </a:rPr>
                      <m:t>的</m:t>
                    </m:r>
                  </m:oMath>
                </a14:m>
                <a:r>
                  <a:rPr lang="zh-CN" altLang="en-US" dirty="0"/>
                  <a:t>倍数的数的个数为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𝑥</m:t>
                        </m:r>
                      </m:den>
                    </m:f>
                  </m:oMath>
                </a14:m>
                <a:r>
                  <a:rPr lang="en-US" altLang="zh-CN" dirty="0"/>
                  <a:t>. </a:t>
                </a:r>
              </a:p>
              <a:p>
                <a:r>
                  <a:rPr lang="zh-CN" altLang="en-US" dirty="0"/>
                  <a:t>根据前面得到的公式</a:t>
                </a:r>
                <a:r>
                  <a:rPr lang="en-US" altLang="zh-CN" dirty="0"/>
                  <a:t>, </a:t>
                </a:r>
                <a:r>
                  <a:rPr lang="zh-CN" altLang="en-US" dirty="0"/>
                  <a:t>若</a:t>
                </a:r>
                <a:r>
                  <a:rPr lang="en-US" altLang="zh-CN" dirty="0" err="1"/>
                  <a:t>cnt</a:t>
                </a:r>
                <a:r>
                  <a:rPr lang="zh-CN" altLang="en-US" dirty="0"/>
                  <a:t>为奇数</a:t>
                </a:r>
                <a:r>
                  <a:rPr lang="en-US" altLang="zh-CN" dirty="0"/>
                  <a:t>, </a:t>
                </a:r>
                <a:r>
                  <a:rPr lang="zh-CN" altLang="en-US" dirty="0"/>
                  <a:t>则加上</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𝑥</m:t>
                        </m:r>
                      </m:den>
                    </m:f>
                  </m:oMath>
                </a14:m>
                <a:r>
                  <a:rPr lang="en-US" altLang="zh-CN" dirty="0"/>
                  <a:t>, </a:t>
                </a:r>
                <a:r>
                  <a:rPr lang="zh-CN" altLang="en-US" dirty="0"/>
                  <a:t>否则减去</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𝑥</m:t>
                        </m:r>
                      </m:den>
                    </m:f>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063355" y="2460719"/>
                <a:ext cx="7869116" cy="1943865"/>
              </a:xfrm>
              <a:prstGeom prst="rect">
                <a:avLst/>
              </a:prstGeom>
              <a:blipFill>
                <a:blip r:embed="rId2"/>
                <a:stretch>
                  <a:fillRect l="-698" t="-1881" r="-853" b="-9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913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容斥原理</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859823" y="1529862"/>
            <a:ext cx="7666892" cy="646331"/>
          </a:xfrm>
          <a:prstGeom prst="rect">
            <a:avLst/>
          </a:prstGeom>
          <a:noFill/>
        </p:spPr>
        <p:txBody>
          <a:bodyPr wrap="square" rtlCol="0">
            <a:spAutoFit/>
          </a:bodyPr>
          <a:lstStyle/>
          <a:p>
            <a:r>
              <a:rPr lang="zh-CN" altLang="en-US" dirty="0" smtClean="0"/>
              <a:t>核心代码：</a:t>
            </a:r>
            <a:endParaRPr lang="en-US" altLang="zh-CN" dirty="0" smtClean="0"/>
          </a:p>
          <a:p>
            <a:endParaRPr lang="en-US" altLang="zh-CN" dirty="0" smtClean="0"/>
          </a:p>
        </p:txBody>
      </p:sp>
      <p:pic>
        <p:nvPicPr>
          <p:cNvPr id="11" name="图片 10"/>
          <p:cNvPicPr>
            <a:picLocks noChangeAspect="1"/>
          </p:cNvPicPr>
          <p:nvPr/>
        </p:nvPicPr>
        <p:blipFill>
          <a:blip r:embed="rId2"/>
          <a:stretch>
            <a:fillRect/>
          </a:stretch>
        </p:blipFill>
        <p:spPr>
          <a:xfrm>
            <a:off x="3859823" y="1979002"/>
            <a:ext cx="3552825" cy="3638550"/>
          </a:xfrm>
          <a:prstGeom prst="rect">
            <a:avLst/>
          </a:prstGeom>
        </p:spPr>
      </p:pic>
    </p:spTree>
    <p:extLst>
      <p:ext uri="{BB962C8B-B14F-4D97-AF65-F5344CB8AC3E}">
        <p14:creationId xmlns:p14="http://schemas.microsoft.com/office/powerpoint/2010/main" val="328010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smtClean="0"/>
              <a:t>Catalan</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79779" y="2197980"/>
                <a:ext cx="8430513" cy="1451872"/>
              </a:xfrm>
              <a:prstGeom prst="rect">
                <a:avLst/>
              </a:prstGeom>
              <a:noFill/>
            </p:spPr>
            <p:txBody>
              <a:bodyPr wrap="square" rtlCol="0">
                <a:spAutoFit/>
              </a:bodyPr>
              <a:lstStyle/>
              <a:p>
                <a:r>
                  <a:rPr lang="zh-CN" altLang="en-US" sz="2000" dirty="0">
                    <a:latin typeface="+mn-ea"/>
                  </a:rPr>
                  <a:t>定义</a:t>
                </a:r>
                <a:r>
                  <a:rPr lang="en-US" altLang="zh-CN" sz="2000" dirty="0">
                    <a:latin typeface="+mn-ea"/>
                  </a:rPr>
                  <a:t>: </a:t>
                </a:r>
                <a:endParaRPr lang="en-US" altLang="zh-CN" sz="2000" dirty="0" smtClean="0">
                  <a:latin typeface="+mn-ea"/>
                </a:endParaRPr>
              </a:p>
              <a:p>
                <a:r>
                  <a:rPr lang="en-US" altLang="zh-CN" sz="2000" dirty="0">
                    <a:latin typeface="+mn-ea"/>
                  </a:rPr>
                  <a:t>	</a:t>
                </a:r>
                <a:r>
                  <a:rPr lang="zh-CN" altLang="en-US" sz="2000" dirty="0" smtClean="0">
                    <a:latin typeface="+mn-ea"/>
                  </a:rPr>
                  <a:t>第</a:t>
                </a:r>
                <a14:m>
                  <m:oMath xmlns:m="http://schemas.openxmlformats.org/officeDocument/2006/math">
                    <m:r>
                      <a:rPr lang="en-US" altLang="zh-CN" sz="2000" i="1" dirty="0">
                        <a:latin typeface="Cambria Math" panose="02040503050406030204" pitchFamily="18" charset="0"/>
                      </a:rPr>
                      <m:t>𝑛</m:t>
                    </m:r>
                  </m:oMath>
                </a14:m>
                <a:r>
                  <a:rPr lang="zh-CN" altLang="en-US" sz="2000" dirty="0">
                    <a:latin typeface="+mn-ea"/>
                  </a:rPr>
                  <a:t>个</a:t>
                </a:r>
                <a:r>
                  <a:rPr lang="en-US" altLang="zh-CN" sz="2000" dirty="0">
                    <a:latin typeface="+mn-ea"/>
                  </a:rPr>
                  <a:t>Catalan</a:t>
                </a:r>
                <a:r>
                  <a:rPr lang="zh-CN" altLang="en-US" sz="2000" dirty="0" smtClean="0">
                    <a:latin typeface="+mn-ea"/>
                  </a:rPr>
                  <a:t>数</a:t>
                </a:r>
                <a:r>
                  <a:rPr lang="en-US" altLang="zh-CN" sz="2000" dirty="0" smtClean="0">
                    <a:latin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en-US" altLang="zh-CN" sz="2000" i="1">
                                <a:latin typeface="Cambria Math" panose="02040503050406030204" pitchFamily="18" charset="0"/>
                              </a:rPr>
                              <m:t>𝑛</m:t>
                            </m:r>
                          </m:num>
                          <m:den>
                            <m:r>
                              <a:rPr lang="en-US" altLang="zh-CN" sz="2000" i="1">
                                <a:latin typeface="Cambria Math" panose="02040503050406030204" pitchFamily="18" charset="0"/>
                              </a:rPr>
                              <m:t>𝑛</m:t>
                            </m:r>
                          </m:den>
                        </m:f>
                      </m:e>
                    </m:d>
                  </m:oMath>
                </a14:m>
                <a:r>
                  <a:rPr lang="en-US" altLang="zh-CN" sz="2000" dirty="0" smtClean="0">
                    <a:latin typeface="+mn-ea"/>
                  </a:rPr>
                  <a:t>.</a:t>
                </a:r>
              </a:p>
              <a:p>
                <a:endParaRPr lang="en-US" altLang="zh-CN" sz="2000" dirty="0">
                  <a:latin typeface="+mn-ea"/>
                </a:endParaRPr>
              </a:p>
              <a:p>
                <a:endParaRPr lang="zh-CN" altLang="en-US" sz="2000" dirty="0">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79779" y="2197980"/>
                <a:ext cx="8430513" cy="1451872"/>
              </a:xfrm>
              <a:prstGeom prst="rect">
                <a:avLst/>
              </a:prstGeom>
              <a:blipFill>
                <a:blip r:embed="rId2"/>
                <a:stretch>
                  <a:fillRect l="-723" t="-2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579779" y="3903033"/>
                <a:ext cx="8430513" cy="1477392"/>
              </a:xfrm>
              <a:prstGeom prst="rect">
                <a:avLst/>
              </a:prstGeom>
              <a:noFill/>
            </p:spPr>
            <p:txBody>
              <a:bodyPr wrap="square" rtlCol="0">
                <a:spAutoFit/>
              </a:bodyPr>
              <a:lstStyle/>
              <a:p>
                <a:r>
                  <a:rPr lang="en-US" altLang="zh-CN" dirty="0">
                    <a:latin typeface="+mn-ea"/>
                  </a:rPr>
                  <a:t>Catalan</a:t>
                </a:r>
                <a:r>
                  <a:rPr lang="zh-CN" altLang="en-US" dirty="0">
                    <a:latin typeface="+mn-ea"/>
                  </a:rPr>
                  <a:t>数是许多计数问题的解</a:t>
                </a:r>
                <a:r>
                  <a:rPr lang="en-US" altLang="zh-CN" dirty="0">
                    <a:latin typeface="+mn-ea"/>
                  </a:rPr>
                  <a:t> </a:t>
                </a:r>
                <a:endParaRPr lang="en-US" altLang="zh-CN" dirty="0" smtClean="0">
                  <a:latin typeface="+mn-ea"/>
                </a:endParaRPr>
              </a:p>
              <a:p>
                <a:endParaRPr lang="en-US" altLang="zh-CN" dirty="0" smtClean="0">
                  <a:latin typeface="+mn-ea"/>
                </a:endParaRPr>
              </a:p>
              <a:p>
                <a:r>
                  <a:rPr lang="zh-CN" altLang="en-US" dirty="0" smtClean="0">
                    <a:latin typeface="+mn-ea"/>
                  </a:rPr>
                  <a:t>例</a:t>
                </a:r>
                <a:r>
                  <a:rPr lang="en-US" altLang="zh-CN" dirty="0">
                    <a:latin typeface="+mn-ea"/>
                  </a:rPr>
                  <a:t>: </a:t>
                </a:r>
                <a:r>
                  <a:rPr lang="zh-CN" altLang="en-US" dirty="0">
                    <a:latin typeface="+mn-ea"/>
                  </a:rPr>
                  <a:t>考虑由</a:t>
                </a:r>
                <a14:m>
                  <m:oMath xmlns:m="http://schemas.openxmlformats.org/officeDocument/2006/math">
                    <m:r>
                      <a:rPr lang="en-US" altLang="zh-CN" i="1">
                        <a:latin typeface="Cambria Math" panose="02040503050406030204" pitchFamily="18" charset="0"/>
                      </a:rPr>
                      <m:t>𝑛</m:t>
                    </m:r>
                    <m:r>
                      <a:rPr lang="zh-CN" altLang="en-US" i="1">
                        <a:latin typeface="Cambria Math" panose="02040503050406030204" pitchFamily="18" charset="0"/>
                      </a:rPr>
                      <m:t>个</m:t>
                    </m:r>
                  </m:oMath>
                </a14:m>
                <a:r>
                  <a:rPr lang="en-US" altLang="zh-CN" dirty="0">
                    <a:latin typeface="+mn-ea"/>
                  </a:rPr>
                  <a:t>+1</a:t>
                </a:r>
                <a:r>
                  <a:rPr lang="zh-CN" altLang="en-US" dirty="0">
                    <a:latin typeface="+mn-ea"/>
                  </a:rPr>
                  <a:t>和</a:t>
                </a:r>
                <a14:m>
                  <m:oMath xmlns:m="http://schemas.openxmlformats.org/officeDocument/2006/math">
                    <m:r>
                      <a:rPr lang="en-US" altLang="zh-CN" i="1">
                        <a:latin typeface="Cambria Math" panose="02040503050406030204" pitchFamily="18" charset="0"/>
                      </a:rPr>
                      <m:t>𝑛</m:t>
                    </m:r>
                  </m:oMath>
                </a14:m>
                <a:r>
                  <a:rPr lang="zh-CN" altLang="en-US" dirty="0">
                    <a:latin typeface="+mn-ea"/>
                  </a:rPr>
                  <a:t>个</a:t>
                </a:r>
                <a:r>
                  <a:rPr lang="en-US" altLang="zh-CN" dirty="0">
                    <a:latin typeface="+mn-ea"/>
                  </a:rPr>
                  <a:t>-1</a:t>
                </a:r>
                <a:r>
                  <a:rPr lang="zh-CN" altLang="en-US" dirty="0">
                    <a:latin typeface="+mn-ea"/>
                  </a:rPr>
                  <a:t>构成的</a:t>
                </a:r>
                <a14:m>
                  <m:oMath xmlns:m="http://schemas.openxmlformats.org/officeDocument/2006/math">
                    <m:r>
                      <a:rPr lang="en-US" altLang="zh-CN" i="1">
                        <a:latin typeface="Cambria Math" panose="02040503050406030204" pitchFamily="18" charset="0"/>
                      </a:rPr>
                      <m:t>2</m:t>
                    </m:r>
                    <m:r>
                      <a:rPr lang="en-US" altLang="zh-CN" i="1">
                        <a:latin typeface="Cambria Math" panose="02040503050406030204" pitchFamily="18" charset="0"/>
                      </a:rPr>
                      <m:t>𝑛</m:t>
                    </m:r>
                    <m:r>
                      <a:rPr lang="zh-CN" altLang="en-US" i="1">
                        <a:latin typeface="Cambria Math" panose="02040503050406030204" pitchFamily="18" charset="0"/>
                      </a:rPr>
                      <m:t>项</m:t>
                    </m:r>
                  </m:oMath>
                </a14:m>
                <a:r>
                  <a:rPr lang="zh-CN" altLang="en-US" dirty="0">
                    <a:latin typeface="+mn-ea"/>
                  </a:rPr>
                  <a:t>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oMath>
                </a14:m>
                <a:endParaRPr lang="en-US" altLang="zh-CN" dirty="0">
                  <a:latin typeface="+mn-ea"/>
                </a:endParaRPr>
              </a:p>
              <a:p>
                <a:r>
                  <a:rPr lang="zh-CN" altLang="en-US" dirty="0">
                    <a:latin typeface="+mn-ea"/>
                  </a:rPr>
                  <a:t>求满足所有前缀和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r>
                      <a:rPr lang="en-US" altLang="zh-CN" i="1">
                        <a:latin typeface="Cambria Math" panose="02040503050406030204" pitchFamily="18" charset="0"/>
                      </a:rPr>
                      <m:t>≥0 (</m:t>
                    </m:r>
                    <m:r>
                      <a:rPr lang="en-US" altLang="zh-CN" i="1">
                        <a:latin typeface="Cambria Math" panose="02040503050406030204" pitchFamily="18" charset="0"/>
                      </a:rPr>
                      <m:t>𝑘</m:t>
                    </m:r>
                    <m:r>
                      <a:rPr lang="en-US" altLang="zh-CN" i="1">
                        <a:latin typeface="Cambria Math" panose="02040503050406030204" pitchFamily="18" charset="0"/>
                      </a:rPr>
                      <m:t>=1, 2,…, 2</m:t>
                    </m:r>
                    <m:r>
                      <a:rPr lang="en-US" altLang="zh-CN" i="1">
                        <a:latin typeface="Cambria Math" panose="02040503050406030204" pitchFamily="18" charset="0"/>
                      </a:rPr>
                      <m:t>𝑛</m:t>
                    </m:r>
                    <m:r>
                      <a:rPr lang="en-US" altLang="zh-CN" i="1">
                        <a:latin typeface="Cambria Math" panose="02040503050406030204" pitchFamily="18" charset="0"/>
                      </a:rPr>
                      <m:t>)</m:t>
                    </m:r>
                    <m:r>
                      <a:rPr lang="zh-CN" altLang="en-US" i="1">
                        <a:latin typeface="Cambria Math" panose="02040503050406030204" pitchFamily="18" charset="0"/>
                      </a:rPr>
                      <m:t>的</m:t>
                    </m:r>
                  </m:oMath>
                </a14:m>
                <a:r>
                  <a:rPr lang="zh-CN" altLang="en-US" dirty="0">
                    <a:latin typeface="+mn-ea"/>
                  </a:rPr>
                  <a:t>序列的个数</a:t>
                </a:r>
                <a:endParaRPr lang="en-US" altLang="zh-CN" dirty="0">
                  <a:latin typeface="+mn-ea"/>
                </a:endParaRPr>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579779" y="3903033"/>
                <a:ext cx="8430513" cy="1477392"/>
              </a:xfrm>
              <a:prstGeom prst="rect">
                <a:avLst/>
              </a:prstGeom>
              <a:blipFill>
                <a:blip r:embed="rId3"/>
                <a:stretch>
                  <a:fillRect l="-578" t="-2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341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smtClean="0"/>
              <a:t>Catalan</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79779" y="1292373"/>
                <a:ext cx="8430513" cy="5572808"/>
              </a:xfrm>
              <a:prstGeom prst="rect">
                <a:avLst/>
              </a:prstGeom>
              <a:noFill/>
            </p:spPr>
            <p:txBody>
              <a:bodyPr wrap="square" rtlCol="0">
                <a:spAutoFit/>
              </a:bodyPr>
              <a:lstStyle/>
              <a:p>
                <a:r>
                  <a:rPr lang="zh-CN" altLang="en-US" sz="2000" dirty="0" smtClean="0">
                    <a:latin typeface="+mn-ea"/>
                  </a:rPr>
                  <a:t>从</a:t>
                </a:r>
                <a:r>
                  <a:rPr lang="zh-CN" altLang="en-US" sz="2000" dirty="0">
                    <a:latin typeface="+mn-ea"/>
                  </a:rPr>
                  <a:t>反面考虑</a:t>
                </a:r>
                <a:r>
                  <a:rPr lang="zh-CN" altLang="en-US" sz="2000" dirty="0" smtClean="0">
                    <a:latin typeface="+mn-ea"/>
                  </a:rPr>
                  <a:t>：</a:t>
                </a:r>
                <a:endParaRPr lang="en-US" altLang="zh-CN" sz="2000" dirty="0" smtClean="0">
                  <a:latin typeface="+mn-ea"/>
                </a:endParaRPr>
              </a:p>
              <a:p>
                <a:endParaRPr lang="en-US" altLang="zh-CN" sz="2000" dirty="0">
                  <a:latin typeface="+mn-ea"/>
                </a:endParaRPr>
              </a:p>
              <a:p>
                <a:r>
                  <a:rPr lang="zh-CN" altLang="en-US" sz="2000" dirty="0">
                    <a:latin typeface="+mn-ea"/>
                  </a:rPr>
                  <a:t>总的不同序列的个数是</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en-US" altLang="zh-CN" sz="2000" i="1">
                                <a:latin typeface="Cambria Math" panose="02040503050406030204" pitchFamily="18" charset="0"/>
                              </a:rPr>
                              <m:t>𝑛</m:t>
                            </m:r>
                          </m:num>
                          <m:den>
                            <m:r>
                              <a:rPr lang="en-US" altLang="zh-CN" sz="2000" i="1">
                                <a:latin typeface="Cambria Math" panose="02040503050406030204" pitchFamily="18" charset="0"/>
                              </a:rPr>
                              <m:t>𝑛</m:t>
                            </m:r>
                          </m:den>
                        </m:f>
                      </m:e>
                    </m:d>
                  </m:oMath>
                </a14:m>
                <a:r>
                  <a:rPr lang="en-US" altLang="zh-CN" sz="2000" dirty="0">
                    <a:latin typeface="+mn-ea"/>
                  </a:rPr>
                  <a:t>.</a:t>
                </a:r>
                <a:r>
                  <a:rPr lang="zh-CN" altLang="en-US" sz="2000" dirty="0">
                    <a:latin typeface="+mn-ea"/>
                  </a:rPr>
                  <a:t>减去不满足性质的序列的个数即为</a:t>
                </a:r>
                <a:r>
                  <a:rPr lang="zh-CN" altLang="en-US" sz="2000" dirty="0" smtClean="0">
                    <a:latin typeface="+mn-ea"/>
                  </a:rPr>
                  <a:t>答案</a:t>
                </a:r>
                <a:r>
                  <a:rPr lang="en-US" altLang="zh-CN" sz="2000" dirty="0" smtClean="0">
                    <a:latin typeface="+mn-ea"/>
                  </a:rPr>
                  <a:t>.</a:t>
                </a:r>
              </a:p>
              <a:p>
                <a:endParaRPr lang="en-US" altLang="zh-CN" sz="2000" dirty="0" smtClean="0">
                  <a:latin typeface="+mn-ea"/>
                </a:endParaRPr>
              </a:p>
              <a:p>
                <a:r>
                  <a:rPr lang="zh-CN" altLang="en-US" sz="2000" dirty="0" smtClean="0">
                    <a:latin typeface="+mn-ea"/>
                  </a:rPr>
                  <a:t>对于</a:t>
                </a:r>
                <a:r>
                  <a:rPr lang="zh-CN" altLang="en-US" sz="2000" dirty="0">
                    <a:latin typeface="+mn-ea"/>
                  </a:rPr>
                  <a:t>每个不满足性质的</a:t>
                </a:r>
                <a:r>
                  <a:rPr lang="zh-CN" altLang="en-US" sz="2000" dirty="0" smtClean="0">
                    <a:latin typeface="+mn-ea"/>
                  </a:rPr>
                  <a:t>序列</a:t>
                </a:r>
                <a:r>
                  <a:rPr lang="en-US" altLang="zh-CN" sz="2000" dirty="0" smtClean="0">
                    <a:latin typeface="+mn-ea"/>
                  </a:rPr>
                  <a:t>, </a:t>
                </a:r>
                <a:r>
                  <a:rPr lang="zh-CN" altLang="en-US" sz="2000" dirty="0" smtClean="0">
                    <a:latin typeface="+mn-ea"/>
                  </a:rPr>
                  <a:t>存在</a:t>
                </a:r>
                <a:r>
                  <a:rPr lang="zh-CN" altLang="en-US" sz="2000" b="1" dirty="0">
                    <a:latin typeface="+mn-ea"/>
                  </a:rPr>
                  <a:t>第一个</a:t>
                </a:r>
                <a14:m>
                  <m:oMath xmlns:m="http://schemas.openxmlformats.org/officeDocument/2006/math">
                    <m:r>
                      <a:rPr lang="en-US" altLang="zh-CN" sz="2000" i="1">
                        <a:latin typeface="Cambria Math" panose="02040503050406030204" pitchFamily="18" charset="0"/>
                      </a:rPr>
                      <m:t>𝑘</m:t>
                    </m:r>
                  </m:oMath>
                </a14:m>
                <a:r>
                  <a:rPr lang="zh-CN" altLang="en-US" sz="2000" dirty="0">
                    <a:latin typeface="+mn-ea"/>
                  </a:rPr>
                  <a:t>使得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&lt;0</m:t>
                    </m:r>
                    <m:r>
                      <a:rPr lang="en-US" altLang="zh-CN" sz="2000">
                        <a:latin typeface="Cambria Math" panose="02040503050406030204" pitchFamily="18" charset="0"/>
                      </a:rPr>
                      <m:t>.</m:t>
                    </m:r>
                  </m:oMath>
                </a14:m>
                <a:r>
                  <a:rPr lang="zh-CN" altLang="en-US" sz="2000" dirty="0">
                    <a:latin typeface="+mn-ea"/>
                  </a:rPr>
                  <a:t> </a:t>
                </a:r>
                <a:endParaRPr lang="en-US" altLang="zh-CN" sz="2000" dirty="0" smtClean="0">
                  <a:latin typeface="+mn-ea"/>
                </a:endParaRPr>
              </a:p>
              <a:p>
                <a:r>
                  <a:rPr lang="zh-CN" altLang="en-US" sz="2000" dirty="0" smtClean="0">
                    <a:latin typeface="+mn-ea"/>
                  </a:rPr>
                  <a:t>因为</a:t>
                </a:r>
                <a14:m>
                  <m:oMath xmlns:m="http://schemas.openxmlformats.org/officeDocument/2006/math">
                    <m:r>
                      <a:rPr lang="en-US" altLang="zh-CN" sz="2000" i="1" dirty="0">
                        <a:latin typeface="Cambria Math" panose="02040503050406030204" pitchFamily="18" charset="0"/>
                      </a:rPr>
                      <m:t>𝑘</m:t>
                    </m:r>
                    <m:r>
                      <a:rPr lang="zh-CN" altLang="en-US" sz="2000" i="1" dirty="0">
                        <a:latin typeface="Cambria Math" panose="02040503050406030204" pitchFamily="18" charset="0"/>
                      </a:rPr>
                      <m:t>是</m:t>
                    </m:r>
                  </m:oMath>
                </a14:m>
                <a:r>
                  <a:rPr lang="zh-CN" altLang="en-US" sz="2000" dirty="0">
                    <a:latin typeface="+mn-ea"/>
                  </a:rPr>
                  <a:t>第一个这样的数，所以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=0</m:t>
                    </m:r>
                  </m:oMath>
                </a14:m>
                <a:r>
                  <a:rPr lang="en-US" altLang="zh-CN" sz="2000" dirty="0" smtClean="0">
                    <a:latin typeface="+mn-ea"/>
                  </a:rPr>
                  <a:t>, </a:t>
                </a:r>
                <a:r>
                  <a:rPr lang="zh-CN" altLang="en-US" sz="2000" dirty="0" smtClean="0">
                    <a:latin typeface="+mn-ea"/>
                  </a:rPr>
                  <a:t>且</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𝑎</m:t>
                        </m:r>
                      </m:e>
                      <m:sub>
                        <m:r>
                          <a:rPr lang="en-US" altLang="zh-CN" sz="2000" i="1" dirty="0">
                            <a:latin typeface="Cambria Math" panose="02040503050406030204" pitchFamily="18" charset="0"/>
                          </a:rPr>
                          <m:t>𝑘</m:t>
                        </m:r>
                      </m:sub>
                    </m:sSub>
                    <m:r>
                      <a:rPr lang="en-US" altLang="zh-CN" sz="2000" i="1" dirty="0">
                        <a:latin typeface="Cambria Math" panose="02040503050406030204" pitchFamily="18" charset="0"/>
                      </a:rPr>
                      <m:t>=−1</m:t>
                    </m:r>
                    <m:r>
                      <a:rPr lang="en-US" altLang="zh-CN" sz="2000" dirty="0">
                        <a:latin typeface="Cambria Math" panose="02040503050406030204" pitchFamily="18" charset="0"/>
                      </a:rPr>
                      <m:t>,</m:t>
                    </m:r>
                    <m:r>
                      <a:rPr lang="en-US" altLang="zh-CN" sz="2000" i="1" dirty="0">
                        <a:latin typeface="Cambria Math" panose="02040503050406030204" pitchFamily="18" charset="0"/>
                      </a:rPr>
                      <m:t>𝑘</m:t>
                    </m:r>
                    <m:r>
                      <a:rPr lang="zh-CN" altLang="en-US" sz="2000" i="1" dirty="0">
                        <a:latin typeface="Cambria Math" panose="02040503050406030204" pitchFamily="18" charset="0"/>
                      </a:rPr>
                      <m:t>为奇数</m:t>
                    </m:r>
                    <m:r>
                      <a:rPr lang="en-US" altLang="zh-CN" sz="2000" b="0" i="1" dirty="0" smtClean="0">
                        <a:latin typeface="Cambria Math" panose="02040503050406030204" pitchFamily="18" charset="0"/>
                      </a:rPr>
                      <m:t>.</m:t>
                    </m:r>
                  </m:oMath>
                </a14:m>
                <a:r>
                  <a:rPr lang="zh-CN" altLang="en-US" sz="2000" dirty="0">
                    <a:latin typeface="+mn-ea"/>
                  </a:rPr>
                  <a:t> </a:t>
                </a:r>
                <a:endParaRPr lang="en-US" altLang="zh-CN" sz="2000" dirty="0" smtClean="0">
                  <a:latin typeface="+mn-ea"/>
                </a:endParaRPr>
              </a:p>
              <a:p>
                <a:endParaRPr lang="en-US" altLang="zh-CN" sz="2000" dirty="0" smtClean="0">
                  <a:latin typeface="+mn-ea"/>
                </a:endParaRPr>
              </a:p>
              <a:p>
                <a:r>
                  <a:rPr lang="zh-CN" altLang="en-US" sz="2000" dirty="0" smtClean="0">
                    <a:latin typeface="+mn-ea"/>
                  </a:rPr>
                  <a:t>我们</a:t>
                </a:r>
                <a:r>
                  <a:rPr lang="zh-CN" altLang="en-US" sz="2000" dirty="0">
                    <a:latin typeface="+mn-ea"/>
                  </a:rPr>
                  <a:t>把前</a:t>
                </a:r>
                <a14:m>
                  <m:oMath xmlns:m="http://schemas.openxmlformats.org/officeDocument/2006/math">
                    <m:r>
                      <a:rPr lang="en-US" altLang="zh-CN" sz="2000" i="1">
                        <a:latin typeface="Cambria Math" panose="02040503050406030204" pitchFamily="18" charset="0"/>
                      </a:rPr>
                      <m:t>𝑘</m:t>
                    </m:r>
                    <m:r>
                      <a:rPr lang="zh-CN" altLang="en-US" sz="2000" i="1">
                        <a:latin typeface="Cambria Math" panose="02040503050406030204" pitchFamily="18" charset="0"/>
                      </a:rPr>
                      <m:t>项</m:t>
                    </m:r>
                  </m:oMath>
                </a14:m>
                <a:r>
                  <a:rPr lang="zh-CN" altLang="en-US" sz="2000" dirty="0">
                    <a:latin typeface="+mn-ea"/>
                  </a:rPr>
                  <a:t>中的每一项的</a:t>
                </a:r>
                <a:r>
                  <a:rPr lang="zh-CN" altLang="en-US" sz="2000" dirty="0" smtClean="0">
                    <a:latin typeface="+mn-ea"/>
                  </a:rPr>
                  <a:t>符号</a:t>
                </a:r>
                <a:r>
                  <a:rPr lang="zh-CN" altLang="en-US" sz="2000" dirty="0">
                    <a:latin typeface="+mn-ea"/>
                  </a:rPr>
                  <a:t>反</a:t>
                </a:r>
                <a:r>
                  <a:rPr lang="zh-CN" altLang="en-US" sz="2000" dirty="0" smtClean="0">
                    <a:latin typeface="+mn-ea"/>
                  </a:rPr>
                  <a:t>过来</a:t>
                </a:r>
                <a:r>
                  <a:rPr lang="zh-CN" altLang="en-US" sz="2000" dirty="0">
                    <a:latin typeface="+mn-ea"/>
                  </a:rPr>
                  <a:t>，就得到了一个</a:t>
                </a:r>
                <a14:m>
                  <m:oMath xmlns:m="http://schemas.openxmlformats.org/officeDocument/2006/math">
                    <m:r>
                      <a:rPr lang="zh-CN" altLang="en-US" sz="2000" i="1" dirty="0">
                        <a:latin typeface="Cambria Math" panose="02040503050406030204" pitchFamily="18" charset="0"/>
                      </a:rPr>
                      <m:t>由</m:t>
                    </m:r>
                  </m:oMath>
                </a14:m>
                <a:r>
                  <a:rPr lang="en-US" altLang="zh-CN" sz="2000" dirty="0">
                    <a:latin typeface="+mn-ea"/>
                  </a:rPr>
                  <a:t>(</a:t>
                </a:r>
                <a14:m>
                  <m:oMath xmlns:m="http://schemas.openxmlformats.org/officeDocument/2006/math">
                    <m:r>
                      <a:rPr lang="en-US" altLang="zh-CN" sz="2000" i="1" dirty="0">
                        <a:latin typeface="Cambria Math" panose="02040503050406030204" pitchFamily="18" charset="0"/>
                      </a:rPr>
                      <m:t>𝑛</m:t>
                    </m:r>
                    <m:r>
                      <a:rPr lang="en-US" altLang="zh-CN" sz="2000" i="1" dirty="0">
                        <a:latin typeface="Cambria Math" panose="02040503050406030204" pitchFamily="18" charset="0"/>
                      </a:rPr>
                      <m:t>+1)</m:t>
                    </m:r>
                    <m:r>
                      <a:rPr lang="zh-CN" altLang="en-US" sz="2000" i="1" dirty="0">
                        <a:latin typeface="Cambria Math" panose="02040503050406030204" pitchFamily="18" charset="0"/>
                      </a:rPr>
                      <m:t>个</m:t>
                    </m:r>
                    <m:r>
                      <a:rPr lang="en-US" altLang="zh-CN" sz="2000" i="1" dirty="0">
                        <a:latin typeface="Cambria Math" panose="02040503050406030204" pitchFamily="18" charset="0"/>
                      </a:rPr>
                      <m:t>+1</m:t>
                    </m:r>
                    <m:r>
                      <a:rPr lang="zh-CN" altLang="en-US" sz="2000" i="1" dirty="0">
                        <a:latin typeface="Cambria Math" panose="02040503050406030204" pitchFamily="18" charset="0"/>
                      </a:rPr>
                      <m:t>和</m:t>
                    </m:r>
                  </m:oMath>
                </a14:m>
                <a:r>
                  <a:rPr lang="en-US" altLang="zh-CN" sz="2000" dirty="0">
                    <a:latin typeface="+mn-ea"/>
                  </a:rPr>
                  <a:t> </a:t>
                </a:r>
                <a14:m>
                  <m:oMath xmlns:m="http://schemas.openxmlformats.org/officeDocument/2006/math">
                    <m:r>
                      <a:rPr lang="en-US" altLang="zh-CN" sz="2000" i="1" dirty="0">
                        <a:latin typeface="Cambria Math" panose="02040503050406030204" pitchFamily="18" charset="0"/>
                      </a:rPr>
                      <m:t>(</m:t>
                    </m:r>
                    <m:r>
                      <a:rPr lang="en-US" altLang="zh-CN" sz="2000" i="1" dirty="0">
                        <a:latin typeface="Cambria Math" panose="02040503050406030204" pitchFamily="18" charset="0"/>
                      </a:rPr>
                      <m:t>𝑛</m:t>
                    </m:r>
                    <m:r>
                      <a:rPr lang="en-US" altLang="zh-CN" sz="2000" i="1" dirty="0">
                        <a:latin typeface="Cambria Math" panose="02040503050406030204" pitchFamily="18" charset="0"/>
                      </a:rPr>
                      <m:t>−1)</m:t>
                    </m:r>
                    <m:r>
                      <a:rPr lang="zh-CN" altLang="en-US" sz="2000" i="1" dirty="0">
                        <a:latin typeface="Cambria Math" panose="02040503050406030204" pitchFamily="18" charset="0"/>
                      </a:rPr>
                      <m:t>个</m:t>
                    </m:r>
                    <m:r>
                      <a:rPr lang="en-US" altLang="zh-CN" sz="2000" i="1" dirty="0">
                        <a:latin typeface="Cambria Math" panose="02040503050406030204" pitchFamily="18" charset="0"/>
                      </a:rPr>
                      <m:t>−</m:t>
                    </m:r>
                  </m:oMath>
                </a14:m>
                <a:r>
                  <a:rPr lang="en-US" altLang="zh-CN" sz="2000" dirty="0">
                    <a:latin typeface="+mn-ea"/>
                  </a:rPr>
                  <a:t>1</a:t>
                </a:r>
                <a:r>
                  <a:rPr lang="zh-CN" altLang="en-US" sz="2000" dirty="0">
                    <a:latin typeface="+mn-ea"/>
                  </a:rPr>
                  <a:t>构成的</a:t>
                </a:r>
                <a:r>
                  <a:rPr lang="zh-CN" altLang="en-US" sz="2000" dirty="0" smtClean="0">
                    <a:latin typeface="+mn-ea"/>
                  </a:rPr>
                  <a:t>序列。如果</a:t>
                </a:r>
                <a:r>
                  <a:rPr lang="zh-CN" altLang="en-US" sz="2000" dirty="0">
                    <a:latin typeface="+mn-ea"/>
                  </a:rPr>
                  <a:t>我们有一个</a:t>
                </a:r>
                <a14:m>
                  <m:oMath xmlns:m="http://schemas.openxmlformats.org/officeDocument/2006/math">
                    <m:r>
                      <a:rPr lang="zh-CN" altLang="en-US" sz="2000" i="1" dirty="0">
                        <a:solidFill>
                          <a:prstClr val="black"/>
                        </a:solidFill>
                        <a:latin typeface="Cambria Math" panose="02040503050406030204" pitchFamily="18" charset="0"/>
                      </a:rPr>
                      <m:t>由</m:t>
                    </m:r>
                  </m:oMath>
                </a14:m>
                <a:r>
                  <a:rPr lang="en-US" altLang="zh-CN" sz="2000" dirty="0">
                    <a:solidFill>
                      <a:prstClr val="black"/>
                    </a:solidFill>
                    <a:latin typeface="+mn-ea"/>
                  </a:rPr>
                  <a:t>(</a:t>
                </a:r>
                <a14:m>
                  <m:oMath xmlns:m="http://schemas.openxmlformats.org/officeDocument/2006/math">
                    <m:r>
                      <a:rPr lang="en-US" altLang="zh-CN" sz="2000" i="1" dirty="0">
                        <a:solidFill>
                          <a:prstClr val="black"/>
                        </a:solidFill>
                        <a:latin typeface="Cambria Math" panose="02040503050406030204" pitchFamily="18" charset="0"/>
                      </a:rPr>
                      <m:t>𝑛</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个</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和</m:t>
                    </m:r>
                  </m:oMath>
                </a14:m>
                <a:r>
                  <a:rPr lang="en-US" altLang="zh-CN" sz="2000" dirty="0">
                    <a:solidFill>
                      <a:prstClr val="black"/>
                    </a:solidFill>
                    <a:latin typeface="+mn-ea"/>
                  </a:rPr>
                  <a:t> </a:t>
                </a:r>
                <a14:m>
                  <m:oMath xmlns:m="http://schemas.openxmlformats.org/officeDocument/2006/math">
                    <m:r>
                      <a:rPr lang="en-US" altLang="zh-CN" sz="2000" i="1" dirty="0">
                        <a:solidFill>
                          <a:prstClr val="black"/>
                        </a:solidFill>
                        <a:latin typeface="Cambria Math" panose="02040503050406030204" pitchFamily="18" charset="0"/>
                      </a:rPr>
                      <m:t>(</m:t>
                    </m:r>
                    <m:r>
                      <a:rPr lang="en-US" altLang="zh-CN" sz="2000" i="1" dirty="0">
                        <a:solidFill>
                          <a:prstClr val="black"/>
                        </a:solidFill>
                        <a:latin typeface="Cambria Math" panose="02040503050406030204" pitchFamily="18" charset="0"/>
                      </a:rPr>
                      <m:t>𝑛</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个</m:t>
                    </m:r>
                    <m:r>
                      <a:rPr lang="en-US" altLang="zh-CN" sz="2000" i="1" dirty="0">
                        <a:solidFill>
                          <a:prstClr val="black"/>
                        </a:solidFill>
                        <a:latin typeface="Cambria Math" panose="02040503050406030204" pitchFamily="18" charset="0"/>
                      </a:rPr>
                      <m:t>−</m:t>
                    </m:r>
                  </m:oMath>
                </a14:m>
                <a:r>
                  <a:rPr lang="en-US" altLang="zh-CN" sz="2000" dirty="0">
                    <a:solidFill>
                      <a:prstClr val="black"/>
                    </a:solidFill>
                    <a:latin typeface="+mn-ea"/>
                  </a:rPr>
                  <a:t>1</a:t>
                </a:r>
                <a:r>
                  <a:rPr lang="zh-CN" altLang="en-US" sz="2000" dirty="0">
                    <a:solidFill>
                      <a:prstClr val="black"/>
                    </a:solidFill>
                    <a:latin typeface="+mn-ea"/>
                  </a:rPr>
                  <a:t>构成的序列，</a:t>
                </a:r>
                <a:r>
                  <a:rPr lang="zh-CN" altLang="en-US" sz="2000" dirty="0" smtClean="0">
                    <a:solidFill>
                      <a:prstClr val="black"/>
                    </a:solidFill>
                    <a:latin typeface="+mn-ea"/>
                  </a:rPr>
                  <a:t>我们可以用同样的方法唯一</a:t>
                </a:r>
                <a:r>
                  <a:rPr lang="zh-CN" altLang="en-US" sz="2000" dirty="0">
                    <a:solidFill>
                      <a:prstClr val="black"/>
                    </a:solidFill>
                    <a:latin typeface="+mn-ea"/>
                  </a:rPr>
                  <a:t>地构造出一个不满足性质的</a:t>
                </a:r>
                <a:r>
                  <a:rPr lang="zh-CN" altLang="en-US" sz="2000" dirty="0" smtClean="0">
                    <a:solidFill>
                      <a:prstClr val="black"/>
                    </a:solidFill>
                    <a:latin typeface="+mn-ea"/>
                  </a:rPr>
                  <a:t>序列</a:t>
                </a:r>
                <a:r>
                  <a:rPr lang="en-US" altLang="zh-CN" sz="2000" dirty="0" smtClean="0">
                    <a:solidFill>
                      <a:prstClr val="black"/>
                    </a:solidFill>
                    <a:latin typeface="+mn-ea"/>
                  </a:rPr>
                  <a:t>. </a:t>
                </a:r>
              </a:p>
              <a:p>
                <a:endParaRPr lang="en-US" altLang="zh-CN" sz="2000" dirty="0" smtClean="0">
                  <a:solidFill>
                    <a:prstClr val="black"/>
                  </a:solidFill>
                  <a:latin typeface="+mn-ea"/>
                </a:endParaRPr>
              </a:p>
              <a:p>
                <a:r>
                  <a:rPr lang="zh-CN" altLang="en-US" sz="2000" dirty="0" smtClean="0">
                    <a:solidFill>
                      <a:prstClr val="black"/>
                    </a:solidFill>
                    <a:latin typeface="+mn-ea"/>
                  </a:rPr>
                  <a:t>所以</a:t>
                </a:r>
                <a:r>
                  <a:rPr lang="zh-CN" altLang="en-US" sz="2000" dirty="0">
                    <a:solidFill>
                      <a:prstClr val="black"/>
                    </a:solidFill>
                    <a:latin typeface="+mn-ea"/>
                  </a:rPr>
                  <a:t>不满足性质的序列的个数等于</a:t>
                </a:r>
                <a14:m>
                  <m:oMath xmlns:m="http://schemas.openxmlformats.org/officeDocument/2006/math">
                    <m:r>
                      <a:rPr lang="zh-CN" altLang="en-US" sz="2000" i="1" dirty="0">
                        <a:solidFill>
                          <a:prstClr val="black"/>
                        </a:solidFill>
                        <a:latin typeface="Cambria Math" panose="02040503050406030204" pitchFamily="18" charset="0"/>
                      </a:rPr>
                      <m:t>由</m:t>
                    </m:r>
                  </m:oMath>
                </a14:m>
                <a:r>
                  <a:rPr lang="en-US" altLang="zh-CN" sz="2000" dirty="0">
                    <a:solidFill>
                      <a:prstClr val="black"/>
                    </a:solidFill>
                    <a:latin typeface="+mn-ea"/>
                  </a:rPr>
                  <a:t>(</a:t>
                </a:r>
                <a14:m>
                  <m:oMath xmlns:m="http://schemas.openxmlformats.org/officeDocument/2006/math">
                    <m:r>
                      <a:rPr lang="en-US" altLang="zh-CN" sz="2000" i="1" dirty="0">
                        <a:solidFill>
                          <a:prstClr val="black"/>
                        </a:solidFill>
                        <a:latin typeface="Cambria Math" panose="02040503050406030204" pitchFamily="18" charset="0"/>
                      </a:rPr>
                      <m:t>𝑛</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个</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和</m:t>
                    </m:r>
                  </m:oMath>
                </a14:m>
                <a:r>
                  <a:rPr lang="en-US" altLang="zh-CN" sz="2000" dirty="0">
                    <a:solidFill>
                      <a:prstClr val="black"/>
                    </a:solidFill>
                    <a:latin typeface="+mn-ea"/>
                  </a:rPr>
                  <a:t> </a:t>
                </a:r>
                <a14:m>
                  <m:oMath xmlns:m="http://schemas.openxmlformats.org/officeDocument/2006/math">
                    <m:r>
                      <a:rPr lang="en-US" altLang="zh-CN" sz="2000" i="1" dirty="0">
                        <a:solidFill>
                          <a:prstClr val="black"/>
                        </a:solidFill>
                        <a:latin typeface="Cambria Math" panose="02040503050406030204" pitchFamily="18" charset="0"/>
                      </a:rPr>
                      <m:t>(</m:t>
                    </m:r>
                    <m:r>
                      <a:rPr lang="en-US" altLang="zh-CN" sz="2000" i="1" dirty="0">
                        <a:solidFill>
                          <a:prstClr val="black"/>
                        </a:solidFill>
                        <a:latin typeface="Cambria Math" panose="02040503050406030204" pitchFamily="18" charset="0"/>
                      </a:rPr>
                      <m:t>𝑛</m:t>
                    </m:r>
                    <m:r>
                      <a:rPr lang="en-US" altLang="zh-CN" sz="2000" i="1" dirty="0">
                        <a:solidFill>
                          <a:prstClr val="black"/>
                        </a:solidFill>
                        <a:latin typeface="Cambria Math" panose="02040503050406030204" pitchFamily="18" charset="0"/>
                      </a:rPr>
                      <m:t>−1)</m:t>
                    </m:r>
                    <m:r>
                      <a:rPr lang="zh-CN" altLang="en-US" sz="2000" i="1" dirty="0">
                        <a:solidFill>
                          <a:prstClr val="black"/>
                        </a:solidFill>
                        <a:latin typeface="Cambria Math" panose="02040503050406030204" pitchFamily="18" charset="0"/>
                      </a:rPr>
                      <m:t>个</m:t>
                    </m:r>
                    <m:r>
                      <a:rPr lang="en-US" altLang="zh-CN" sz="2000" i="1" dirty="0">
                        <a:solidFill>
                          <a:prstClr val="black"/>
                        </a:solidFill>
                        <a:latin typeface="Cambria Math" panose="02040503050406030204" pitchFamily="18" charset="0"/>
                      </a:rPr>
                      <m:t>−</m:t>
                    </m:r>
                  </m:oMath>
                </a14:m>
                <a:r>
                  <a:rPr lang="en-US" altLang="zh-CN" sz="2000" dirty="0">
                    <a:solidFill>
                      <a:prstClr val="black"/>
                    </a:solidFill>
                    <a:latin typeface="+mn-ea"/>
                  </a:rPr>
                  <a:t>1</a:t>
                </a:r>
                <a:r>
                  <a:rPr lang="zh-CN" altLang="en-US" sz="2000" dirty="0">
                    <a:solidFill>
                      <a:prstClr val="black"/>
                    </a:solidFill>
                    <a:latin typeface="+mn-ea"/>
                  </a:rPr>
                  <a:t>构成的序列的个数，也就是</a:t>
                </a:r>
                <a14:m>
                  <m:oMath xmlns:m="http://schemas.openxmlformats.org/officeDocument/2006/math">
                    <m:f>
                      <m:fPr>
                        <m:ctrlPr>
                          <a:rPr lang="en-US" altLang="zh-CN" sz="2000" i="1">
                            <a:solidFill>
                              <a:prstClr val="black"/>
                            </a:solidFill>
                            <a:latin typeface="Cambria Math" panose="02040503050406030204" pitchFamily="18" charset="0"/>
                          </a:rPr>
                        </m:ctrlPr>
                      </m:fPr>
                      <m:num>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e>
                        </m:d>
                        <m:r>
                          <a:rPr lang="en-US" altLang="zh-CN" sz="2000" i="1">
                            <a:solidFill>
                              <a:prstClr val="black"/>
                            </a:solidFill>
                            <a:latin typeface="Cambria Math" panose="02040503050406030204" pitchFamily="18" charset="0"/>
                          </a:rPr>
                          <m:t>!</m:t>
                        </m:r>
                      </m:num>
                      <m:den>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en>
                    </m:f>
                    <m:r>
                      <a:rPr lang="en-US" altLang="zh-CN" sz="2000" i="1">
                        <a:solidFill>
                          <a:prstClr val="black"/>
                        </a:solidFill>
                        <a:latin typeface="Cambria Math" panose="02040503050406030204" pitchFamily="18" charset="0"/>
                      </a:rPr>
                      <m:t>.</m:t>
                    </m:r>
                  </m:oMath>
                </a14:m>
                <a:r>
                  <a:rPr lang="en-US" altLang="zh-CN" sz="2000" dirty="0">
                    <a:latin typeface="+mn-ea"/>
                  </a:rPr>
                  <a:t> </a:t>
                </a:r>
                <a:endParaRPr lang="en-US" altLang="zh-CN" sz="2000" dirty="0" smtClean="0">
                  <a:latin typeface="+mn-ea"/>
                </a:endParaRPr>
              </a:p>
              <a:p>
                <a:endParaRPr lang="en-US" altLang="zh-CN" sz="2000" dirty="0">
                  <a:latin typeface="+mn-ea"/>
                </a:endParaRPr>
              </a:p>
              <a:p>
                <a:endParaRPr lang="en-US" altLang="zh-CN" sz="2000" dirty="0" smtClean="0">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79779" y="1292373"/>
                <a:ext cx="8430513" cy="5572808"/>
              </a:xfrm>
              <a:prstGeom prst="rect">
                <a:avLst/>
              </a:prstGeom>
              <a:blipFill>
                <a:blip r:embed="rId2"/>
                <a:stretch>
                  <a:fillRect l="-723" t="-547" r="-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3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smtClean="0"/>
              <a:t>Catalan</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79779" y="1520973"/>
                <a:ext cx="8430513" cy="4891532"/>
              </a:xfrm>
              <a:prstGeom prst="rect">
                <a:avLst/>
              </a:prstGeom>
              <a:noFill/>
            </p:spPr>
            <p:txBody>
              <a:bodyPr wrap="square" rtlCol="0">
                <a:spAutoFit/>
              </a:bodyPr>
              <a:lstStyle/>
              <a:p>
                <a:r>
                  <a:rPr lang="zh-CN" altLang="en-US" sz="2000" dirty="0" smtClean="0">
                    <a:latin typeface="+mn-ea"/>
                  </a:rPr>
                  <a:t>我们得到满足性质的序列的个数是</a:t>
                </a:r>
                <a:r>
                  <a:rPr lang="en-US" altLang="zh-CN" sz="2000" dirty="0">
                    <a:latin typeface="+mn-ea"/>
                  </a:rPr>
                  <a:t>:</a:t>
                </a:r>
              </a:p>
              <a:p>
                <a:endParaRPr lang="en-US" altLang="zh-CN" sz="2000" dirty="0">
                  <a:latin typeface="+mn-ea"/>
                </a:endParaRPr>
              </a:p>
              <a:p>
                <a:pPr algn="ctr"/>
                <a14:m>
                  <m:oMath xmlns:m="http://schemas.openxmlformats.org/officeDocument/2006/math">
                    <m:f>
                      <m:fPr>
                        <m:ctrlPr>
                          <a:rPr lang="en-US" altLang="zh-CN" sz="2000" i="1">
                            <a:solidFill>
                              <a:prstClr val="black"/>
                            </a:solidFill>
                            <a:latin typeface="Cambria Math" panose="02040503050406030204" pitchFamily="18" charset="0"/>
                          </a:rPr>
                        </m:ctrlPr>
                      </m:fPr>
                      <m:num>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e>
                        </m:d>
                        <m:r>
                          <a:rPr lang="en-US" altLang="zh-CN" sz="2000" i="1">
                            <a:solidFill>
                              <a:prstClr val="black"/>
                            </a:solidFill>
                            <a:latin typeface="Cambria Math" panose="02040503050406030204" pitchFamily="18" charset="0"/>
                          </a:rPr>
                          <m:t>!</m:t>
                        </m:r>
                      </m:num>
                      <m:den>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 </m:t>
                        </m:r>
                      </m:den>
                    </m:f>
                  </m:oMath>
                </a14:m>
                <a:r>
                  <a:rPr lang="en-US" altLang="zh-CN" sz="2000" dirty="0">
                    <a:latin typeface="+mn-ea"/>
                  </a:rPr>
                  <a:t>-</a:t>
                </a:r>
                <a14:m>
                  <m:oMath xmlns:m="http://schemas.openxmlformats.org/officeDocument/2006/math">
                    <m:f>
                      <m:fPr>
                        <m:ctrlPr>
                          <a:rPr lang="en-US" altLang="zh-CN" sz="2000" i="1">
                            <a:solidFill>
                              <a:prstClr val="black"/>
                            </a:solidFill>
                            <a:latin typeface="Cambria Math" panose="02040503050406030204" pitchFamily="18" charset="0"/>
                          </a:rPr>
                        </m:ctrlPr>
                      </m:fPr>
                      <m:num>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e>
                        </m:d>
                        <m:r>
                          <a:rPr lang="en-US" altLang="zh-CN" sz="2000" i="1">
                            <a:solidFill>
                              <a:prstClr val="black"/>
                            </a:solidFill>
                            <a:latin typeface="Cambria Math" panose="02040503050406030204" pitchFamily="18" charset="0"/>
                          </a:rPr>
                          <m:t>!</m:t>
                        </m:r>
                      </m:num>
                      <m:den>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en>
                    </m:f>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e>
                        </m:d>
                        <m:r>
                          <a:rPr lang="en-US" altLang="zh-CN" sz="2000" i="1">
                            <a:solidFill>
                              <a:prstClr val="black"/>
                            </a:solidFill>
                            <a:latin typeface="Cambria Math" panose="02040503050406030204" pitchFamily="18" charset="0"/>
                          </a:rPr>
                          <m:t>!</m:t>
                        </m:r>
                      </m:num>
                      <m:den>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en>
                    </m:f>
                    <m:d>
                      <m:dPr>
                        <m:ctrlPr>
                          <a:rPr lang="en-US" altLang="zh-CN" sz="2000" i="1">
                            <a:solidFill>
                              <a:prstClr val="black"/>
                            </a:solidFill>
                            <a:latin typeface="Cambria Math" panose="02040503050406030204" pitchFamily="18" charset="0"/>
                          </a:rPr>
                        </m:ctrlPr>
                      </m:dPr>
                      <m:e>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𝑛</m:t>
                            </m:r>
                          </m:den>
                        </m:f>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den>
                        </m:f>
                      </m:e>
                    </m:d>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e>
                        </m:d>
                        <m:r>
                          <a:rPr lang="en-US" altLang="zh-CN" sz="2000" i="1">
                            <a:solidFill>
                              <a:prstClr val="black"/>
                            </a:solidFill>
                            <a:latin typeface="Cambria Math" panose="02040503050406030204" pitchFamily="18" charset="0"/>
                          </a:rPr>
                          <m:t>!</m:t>
                        </m:r>
                      </m:num>
                      <m:den>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r>
                          <a:rPr lang="en-US" altLang="zh-CN" sz="2000" i="1">
                            <a:solidFill>
                              <a:prstClr val="black"/>
                            </a:solidFill>
                            <a:latin typeface="Cambria Math" panose="02040503050406030204" pitchFamily="18" charset="0"/>
                          </a:rPr>
                          <m:t>!</m:t>
                        </m:r>
                      </m:den>
                    </m:f>
                    <m:d>
                      <m:dPr>
                        <m:ctrlPr>
                          <a:rPr lang="en-US" altLang="zh-CN" sz="2000" i="1">
                            <a:solidFill>
                              <a:prstClr val="black"/>
                            </a:solidFill>
                            <a:latin typeface="Cambria Math" panose="02040503050406030204" pitchFamily="18" charset="0"/>
                          </a:rPr>
                        </m:ctrlPr>
                      </m:dPr>
                      <m:e>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𝑛</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e>
                            </m:d>
                          </m:den>
                        </m:f>
                      </m:e>
                    </m:d>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𝑛</m:t>
                        </m:r>
                        <m:r>
                          <a:rPr lang="en-US" altLang="zh-CN" sz="2000" i="1">
                            <a:solidFill>
                              <a:prstClr val="black"/>
                            </a:solidFill>
                            <a:latin typeface="Cambria Math" panose="02040503050406030204" pitchFamily="18" charset="0"/>
                          </a:rPr>
                          <m:t>+1</m:t>
                        </m:r>
                      </m:den>
                    </m:f>
                    <m:d>
                      <m:dPr>
                        <m:ctrlPr>
                          <a:rPr lang="en-US" altLang="zh-CN" sz="2000" i="1">
                            <a:solidFill>
                              <a:prstClr val="black"/>
                            </a:solidFill>
                            <a:latin typeface="Cambria Math" panose="02040503050406030204" pitchFamily="18" charset="0"/>
                          </a:rPr>
                        </m:ctrlPr>
                      </m:dPr>
                      <m:e>
                        <m:f>
                          <m:fPr>
                            <m:type m:val="noBa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𝑛</m:t>
                            </m:r>
                          </m:num>
                          <m:den>
                            <m:r>
                              <a:rPr lang="en-US" altLang="zh-CN" sz="2000" i="1">
                                <a:solidFill>
                                  <a:prstClr val="black"/>
                                </a:solidFill>
                                <a:latin typeface="Cambria Math" panose="02040503050406030204" pitchFamily="18" charset="0"/>
                              </a:rPr>
                              <m:t>𝑛</m:t>
                            </m:r>
                          </m:den>
                        </m:f>
                      </m:e>
                    </m:d>
                    <m:r>
                      <a:rPr lang="en-US" altLang="zh-CN" sz="2000" i="1" smtClean="0">
                        <a:solidFill>
                          <a:prstClr val="black"/>
                        </a:solidFill>
                        <a:latin typeface="Cambria Math" panose="02040503050406030204" pitchFamily="18" charset="0"/>
                      </a:rPr>
                      <m:t>=</m:t>
                    </m:r>
                    <m:sSub>
                      <m:sSubPr>
                        <m:ctrlPr>
                          <a:rPr lang="en-US" altLang="zh-CN" sz="2000" b="0" i="1" smtClean="0">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𝐶</m:t>
                        </m:r>
                      </m:e>
                      <m:sub>
                        <m:r>
                          <a:rPr lang="en-US" altLang="zh-CN" sz="2000" b="0" i="1" smtClean="0">
                            <a:solidFill>
                              <a:prstClr val="black"/>
                            </a:solidFill>
                            <a:latin typeface="Cambria Math" panose="02040503050406030204" pitchFamily="18" charset="0"/>
                          </a:rPr>
                          <m:t>𝑛</m:t>
                        </m:r>
                      </m:sub>
                    </m:sSub>
                    <m:r>
                      <a:rPr lang="en-US" altLang="zh-CN" sz="2000" b="0" i="1" smtClean="0">
                        <a:solidFill>
                          <a:prstClr val="black"/>
                        </a:solidFill>
                        <a:latin typeface="Cambria Math" panose="02040503050406030204" pitchFamily="18" charset="0"/>
                      </a:rPr>
                      <m:t>.</m:t>
                    </m:r>
                  </m:oMath>
                </a14:m>
                <a:endParaRPr lang="en-US" altLang="zh-CN" sz="2000" i="1" dirty="0" smtClean="0">
                  <a:latin typeface="+mn-ea"/>
                </a:endParaRPr>
              </a:p>
              <a:p>
                <a:endParaRPr lang="en-US" altLang="zh-CN" sz="2000" dirty="0">
                  <a:latin typeface="+mn-ea"/>
                </a:endParaRPr>
              </a:p>
              <a:p>
                <a:endParaRPr lang="en-US" altLang="zh-CN" sz="2000" dirty="0" smtClean="0">
                  <a:latin typeface="+mn-ea"/>
                </a:endParaRPr>
              </a:p>
              <a:p>
                <a:r>
                  <a:rPr lang="en-US" altLang="zh-CN" sz="2000" dirty="0" smtClean="0">
                    <a:latin typeface="+mn-ea"/>
                  </a:rPr>
                  <a:t>Catalan</a:t>
                </a:r>
                <a:r>
                  <a:rPr lang="zh-CN" altLang="en-US" sz="2000" dirty="0" smtClean="0">
                    <a:latin typeface="+mn-ea"/>
                  </a:rPr>
                  <a:t>数还出现在</a:t>
                </a:r>
                <a:r>
                  <a:rPr lang="zh-CN" altLang="en-US" sz="2000" smtClean="0">
                    <a:latin typeface="+mn-ea"/>
                  </a:rPr>
                  <a:t>许多看似</a:t>
                </a:r>
                <a:r>
                  <a:rPr lang="zh-CN" altLang="en-US" sz="2000">
                    <a:latin typeface="+mn-ea"/>
                  </a:rPr>
                  <a:t>并</a:t>
                </a:r>
                <a:r>
                  <a:rPr lang="zh-CN" altLang="en-US" sz="2000" smtClean="0">
                    <a:latin typeface="+mn-ea"/>
                  </a:rPr>
                  <a:t>不相关的</a:t>
                </a:r>
                <a:r>
                  <a:rPr lang="zh-CN" altLang="en-US" sz="2000" dirty="0" smtClean="0">
                    <a:latin typeface="+mn-ea"/>
                  </a:rPr>
                  <a:t>计数问题</a:t>
                </a:r>
                <a:endParaRPr lang="en-US" altLang="zh-CN" sz="2000" dirty="0" smtClean="0">
                  <a:latin typeface="+mn-ea"/>
                </a:endParaRPr>
              </a:p>
              <a:p>
                <a:endParaRPr lang="en-US" altLang="zh-CN" sz="2000" dirty="0" smtClean="0">
                  <a:latin typeface="+mn-ea"/>
                </a:endParaRPr>
              </a:p>
              <a:p>
                <a:r>
                  <a:rPr lang="en-US" altLang="zh-CN" sz="2000" dirty="0" smtClean="0">
                    <a:latin typeface="+mn-ea"/>
                  </a:rPr>
                  <a:t>Such as</a:t>
                </a:r>
                <a:r>
                  <a:rPr lang="zh-CN" altLang="en-US" sz="2000" dirty="0" smtClean="0">
                    <a:latin typeface="+mn-ea"/>
                  </a:rPr>
                  <a:t>：</a:t>
                </a:r>
                <a:endParaRPr lang="en-US" altLang="zh-CN" sz="2000" dirty="0" smtClean="0">
                  <a:latin typeface="+mn-ea"/>
                </a:endParaRPr>
              </a:p>
              <a:p>
                <a:endParaRPr lang="en-US" altLang="zh-CN" sz="2000" b="0" i="1" dirty="0" smtClean="0">
                  <a:latin typeface="+mn-ea"/>
                </a:endParaRPr>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是</m:t>
                    </m:r>
                  </m:oMath>
                </a14:m>
                <a:r>
                  <a:rPr lang="zh-CN" altLang="en-US" sz="2000" dirty="0" smtClean="0">
                    <a:latin typeface="+mn-ea"/>
                  </a:rPr>
                  <a:t>将有</a:t>
                </a:r>
                <a14:m>
                  <m:oMath xmlns:m="http://schemas.openxmlformats.org/officeDocument/2006/math">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oMath>
                </a14:m>
                <a:r>
                  <a:rPr lang="zh-CN" altLang="en-US" sz="2000" dirty="0" smtClean="0">
                    <a:latin typeface="+mn-ea"/>
                  </a:rPr>
                  <a:t>条边的凸多边形被在其内部不相交的对角线划分成三角形区域的方法</a:t>
                </a:r>
                <a:r>
                  <a:rPr lang="en-US" altLang="zh-CN" sz="2000" dirty="0" smtClean="0">
                    <a:latin typeface="+mn-ea"/>
                  </a:rPr>
                  <a:t>.</a:t>
                </a:r>
              </a:p>
              <a:p>
                <a:endParaRPr lang="en-US" altLang="zh-CN" sz="2000" dirty="0" smtClean="0">
                  <a:latin typeface="+mn-ea"/>
                </a:endParaRPr>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是</m:t>
                    </m:r>
                  </m:oMath>
                </a14:m>
                <a:r>
                  <a:rPr lang="zh-CN" altLang="en-US" sz="2000" dirty="0" smtClean="0">
                    <a:latin typeface="+mn-ea"/>
                  </a:rPr>
                  <a:t>将</a:t>
                </a:r>
                <a14:m>
                  <m:oMath xmlns:m="http://schemas.openxmlformats.org/officeDocument/2006/math">
                    <m:r>
                      <a:rPr lang="en-US" altLang="zh-CN" sz="2000" b="0" i="1" dirty="0" smtClean="0">
                        <a:latin typeface="Cambria Math" panose="02040503050406030204" pitchFamily="18" charset="0"/>
                      </a:rPr>
                      <m:t>𝑛</m:t>
                    </m:r>
                  </m:oMath>
                </a14:m>
                <a:r>
                  <a:rPr lang="zh-CN" altLang="en-US" sz="2000" dirty="0" smtClean="0">
                    <a:latin typeface="+mn-ea"/>
                  </a:rPr>
                  <a:t>个数</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m:rPr>
                            <m:sty m:val="p"/>
                          </m:rPr>
                          <a:rPr lang="en-US" altLang="zh-CN" sz="2000" i="1" dirty="0">
                            <a:latin typeface="Cambria Math" panose="02040503050406030204" pitchFamily="18" charset="0"/>
                          </a:rPr>
                          <m:t>n</m:t>
                        </m:r>
                      </m:sub>
                    </m:sSub>
                  </m:oMath>
                </a14:m>
                <a:r>
                  <a:rPr lang="zh-CN" altLang="en-US" sz="2000" dirty="0" smtClean="0">
                    <a:latin typeface="+mn-ea"/>
                  </a:rPr>
                  <a:t>任意排列后能组成的所有合法的乘法方案数</a:t>
                </a:r>
                <a:r>
                  <a:rPr lang="en-US" altLang="zh-CN" sz="2000" dirty="0" smtClean="0">
                    <a:latin typeface="+mn-ea"/>
                  </a:rPr>
                  <a:t>.</a:t>
                </a:r>
              </a:p>
              <a:p>
                <a:endParaRPr lang="en-US" altLang="zh-CN" sz="2000" dirty="0">
                  <a:latin typeface="+mn-ea"/>
                </a:endParaRPr>
              </a:p>
              <a:p>
                <a:r>
                  <a:rPr lang="zh-CN" altLang="en-US" sz="2000" dirty="0" smtClean="0">
                    <a:latin typeface="+mn-ea"/>
                  </a:rPr>
                  <a:t>感兴趣的同学可以自己证明 </a:t>
                </a:r>
                <a:r>
                  <a:rPr lang="en-US" altLang="zh-CN" sz="2000" dirty="0" smtClean="0">
                    <a:latin typeface="+mn-ea"/>
                  </a:rPr>
                  <a:t>XD</a:t>
                </a:r>
              </a:p>
            </p:txBody>
          </p:sp>
        </mc:Choice>
        <mc:Fallback xmlns="">
          <p:sp>
            <p:nvSpPr>
              <p:cNvPr id="2" name="文本框 1"/>
              <p:cNvSpPr txBox="1">
                <a:spLocks noRot="1" noChangeAspect="1" noMove="1" noResize="1" noEditPoints="1" noAdjustHandles="1" noChangeArrowheads="1" noChangeShapeType="1" noTextEdit="1"/>
              </p:cNvSpPr>
              <p:nvPr/>
            </p:nvSpPr>
            <p:spPr>
              <a:xfrm>
                <a:off x="3579779" y="1520973"/>
                <a:ext cx="8430513" cy="4891532"/>
              </a:xfrm>
              <a:prstGeom prst="rect">
                <a:avLst/>
              </a:prstGeom>
              <a:blipFill>
                <a:blip r:embed="rId2"/>
                <a:stretch>
                  <a:fillRect l="-723" t="-748" r="-723" b="-13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713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676198" y="1498821"/>
            <a:ext cx="4211515" cy="362734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zh-CN" altLang="en-US" sz="2400" dirty="0" smtClean="0"/>
              <a:t>集合、多重集合的排列组合</a:t>
            </a:r>
            <a:endParaRPr lang="en-US" altLang="zh-CN" sz="2400" dirty="0" smtClean="0"/>
          </a:p>
          <a:p>
            <a:pPr marL="285750" indent="-285750">
              <a:lnSpc>
                <a:spcPct val="250000"/>
              </a:lnSpc>
              <a:buFont typeface="Arial" panose="020B0604020202020204" pitchFamily="34" charset="0"/>
              <a:buChar char="•"/>
            </a:pPr>
            <a:r>
              <a:rPr lang="zh-CN" altLang="en-US" sz="2400" dirty="0" smtClean="0"/>
              <a:t>容斥原理</a:t>
            </a:r>
            <a:endParaRPr lang="en-US" altLang="zh-CN" sz="2400" dirty="0" smtClean="0"/>
          </a:p>
          <a:p>
            <a:pPr marL="285750" indent="-285750">
              <a:lnSpc>
                <a:spcPct val="250000"/>
              </a:lnSpc>
              <a:buFont typeface="Arial" panose="020B0604020202020204" pitchFamily="34" charset="0"/>
              <a:buChar char="•"/>
            </a:pPr>
            <a:r>
              <a:rPr lang="en-US" altLang="zh-CN" sz="2400" dirty="0" smtClean="0"/>
              <a:t>Catalan</a:t>
            </a:r>
            <a:r>
              <a:rPr lang="zh-CN" altLang="en-US" sz="2400" dirty="0" smtClean="0"/>
              <a:t>数</a:t>
            </a:r>
            <a:endParaRPr lang="en-US" altLang="zh-CN" sz="2400" dirty="0" smtClean="0"/>
          </a:p>
          <a:p>
            <a:pPr marL="285750" indent="-285750">
              <a:lnSpc>
                <a:spcPct val="250000"/>
              </a:lnSpc>
              <a:buFont typeface="Arial" panose="020B0604020202020204" pitchFamily="34" charset="0"/>
              <a:buChar char="•"/>
            </a:pPr>
            <a:r>
              <a:rPr lang="en-US" altLang="zh-CN" sz="2400" dirty="0" err="1" smtClean="0"/>
              <a:t>Stirling</a:t>
            </a:r>
            <a:r>
              <a:rPr lang="zh-CN" altLang="en-US" sz="2400" dirty="0" smtClean="0"/>
              <a:t>数</a:t>
            </a:r>
            <a:endParaRPr lang="zh-CN" altLang="en-US" sz="2400" dirty="0"/>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err="1" smtClean="0"/>
              <a:t>Stirling</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931471" y="2681654"/>
                <a:ext cx="8448098" cy="1323439"/>
              </a:xfrm>
              <a:prstGeom prst="rect">
                <a:avLst/>
              </a:prstGeom>
              <a:noFill/>
            </p:spPr>
            <p:txBody>
              <a:bodyPr wrap="square" rtlCol="0">
                <a:spAutoFit/>
              </a:bodyPr>
              <a:lstStyle/>
              <a:p>
                <a:r>
                  <a:rPr lang="zh-CN" altLang="en-US" sz="2000" dirty="0" smtClean="0">
                    <a:latin typeface="+mn-ea"/>
                  </a:rPr>
                  <a:t>第二类</a:t>
                </a:r>
                <a:r>
                  <a:rPr lang="en-US" altLang="zh-CN" sz="2000" dirty="0" err="1" smtClean="0">
                    <a:latin typeface="+mn-ea"/>
                  </a:rPr>
                  <a:t>Stirling</a:t>
                </a:r>
                <a:r>
                  <a:rPr lang="zh-CN" altLang="en-US" sz="2000" dirty="0" smtClean="0">
                    <a:latin typeface="+mn-ea"/>
                  </a:rPr>
                  <a:t>数： </a:t>
                </a:r>
                <a14:m>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a14:m>
                <a:r>
                  <a:rPr lang="zh-CN" altLang="en-US" sz="2000" dirty="0" smtClean="0">
                    <a:latin typeface="+mn-ea"/>
                  </a:rPr>
                  <a:t>记数的是把</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个元素放入</a:t>
                </a:r>
                <a14:m>
                  <m:oMath xmlns:m="http://schemas.openxmlformats.org/officeDocument/2006/math">
                    <m:r>
                      <a:rPr lang="en-US" altLang="zh-CN" sz="2000" i="1" dirty="0" smtClean="0">
                        <a:latin typeface="Cambria Math" panose="02040503050406030204" pitchFamily="18" charset="0"/>
                      </a:rPr>
                      <m:t>𝑘</m:t>
                    </m:r>
                  </m:oMath>
                </a14:m>
                <a:r>
                  <a:rPr lang="zh-CN" altLang="en-US" sz="2000" dirty="0" smtClean="0">
                    <a:latin typeface="+mn-ea"/>
                  </a:rPr>
                  <a:t>个</a:t>
                </a:r>
                <a:r>
                  <a:rPr lang="zh-CN" altLang="en-US" sz="2000" b="1" dirty="0" smtClean="0">
                    <a:latin typeface="+mn-ea"/>
                  </a:rPr>
                  <a:t>不可区分</a:t>
                </a:r>
                <a:r>
                  <a:rPr lang="zh-CN" altLang="en-US" sz="2000" dirty="0" smtClean="0">
                    <a:latin typeface="+mn-ea"/>
                  </a:rPr>
                  <a:t>的盒子且没有空盒子的划分个数。</a:t>
                </a:r>
                <a:endParaRPr lang="en-US" altLang="zh-CN" sz="2000" dirty="0" smtClean="0">
                  <a:latin typeface="+mn-ea"/>
                </a:endParaRPr>
              </a:p>
              <a:p>
                <a:endParaRPr lang="en-US" altLang="zh-CN" sz="2000" dirty="0" smtClean="0">
                  <a:latin typeface="+mn-ea"/>
                </a:endParaRPr>
              </a:p>
              <a:p>
                <a:r>
                  <a:rPr lang="zh-CN" altLang="en-US" sz="2000" dirty="0" smtClean="0">
                    <a:latin typeface="+mn-ea"/>
                  </a:rPr>
                  <a:t>如何求</a:t>
                </a:r>
                <a14:m>
                  <m:oMath xmlns:m="http://schemas.openxmlformats.org/officeDocument/2006/math">
                    <m:r>
                      <a:rPr lang="en-US" altLang="zh-CN" sz="2000" i="1">
                        <a:latin typeface="Cambria Math" panose="02040503050406030204" pitchFamily="18" charset="0"/>
                      </a:rPr>
                      <m:t>𝑆</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𝑘</m:t>
                        </m:r>
                      </m:e>
                    </m:d>
                    <m:r>
                      <a:rPr lang="en-US" altLang="zh-CN" sz="2000" b="0" i="0" smtClean="0">
                        <a:latin typeface="Cambria Math" panose="02040503050406030204" pitchFamily="18" charset="0"/>
                      </a:rPr>
                      <m:t>?</m:t>
                    </m:r>
                  </m:oMath>
                </a14:m>
                <a:endParaRPr lang="en-US" altLang="zh-CN" sz="2000" dirty="0">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931471" y="2681654"/>
                <a:ext cx="8448098" cy="1323439"/>
              </a:xfrm>
              <a:prstGeom prst="rect">
                <a:avLst/>
              </a:prstGeom>
              <a:blipFill>
                <a:blip r:embed="rId2"/>
                <a:stretch>
                  <a:fillRect l="-794" t="-2765"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928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err="1" smtClean="0"/>
              <a:t>Stirling</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3579779" y="2250830"/>
                <a:ext cx="8291146" cy="2863413"/>
              </a:xfrm>
              <a:prstGeom prst="rect">
                <a:avLst/>
              </a:prstGeom>
              <a:noFill/>
            </p:spPr>
            <p:txBody>
              <a:bodyPr wrap="square" rtlCol="0">
                <a:spAutoFit/>
              </a:bodyPr>
              <a:lstStyle/>
              <a:p>
                <a:r>
                  <a:rPr lang="zh-CN" altLang="en-US" sz="2000" dirty="0" smtClean="0">
                    <a:latin typeface="+mn-ea"/>
                  </a:rPr>
                  <a:t>首先考虑边界条件 </a:t>
                </a:r>
                <a14:m>
                  <m:oMath xmlns:m="http://schemas.openxmlformats.org/officeDocument/2006/math">
                    <m:r>
                      <a:rPr lang="en-US" altLang="zh-CN" sz="2000" b="0" i="1" smtClean="0">
                        <a:latin typeface="Cambria Math" panose="02040503050406030204" pitchFamily="18" charset="0"/>
                      </a:rPr>
                      <m:t>𝑆</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m:t>
                        </m:r>
                      </m:e>
                    </m:d>
                    <m:r>
                      <a:rPr lang="en-US" altLang="zh-CN" sz="2000" i="1">
                        <a:latin typeface="Cambria Math" panose="02040503050406030204" pitchFamily="18" charset="0"/>
                      </a:rPr>
                      <m:t>=</m:t>
                    </m:r>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𝑆</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 0</m:t>
                        </m:r>
                      </m:e>
                    </m:d>
                    <m:r>
                      <a:rPr lang="en-US" altLang="zh-CN" sz="2000" b="0" i="1" smtClean="0">
                        <a:latin typeface="Cambria Math" panose="02040503050406030204" pitchFamily="18" charset="0"/>
                      </a:rPr>
                      <m:t>=0</m:t>
                    </m:r>
                  </m:oMath>
                </a14:m>
                <a:endParaRPr lang="en-US" altLang="zh-CN" sz="2000" b="0" dirty="0" smtClean="0">
                  <a:latin typeface="+mn-ea"/>
                </a:endParaRPr>
              </a:p>
              <a:p>
                <a:endParaRPr lang="en-US" altLang="zh-CN" sz="2000" b="0" dirty="0" smtClean="0">
                  <a:latin typeface="+mn-ea"/>
                </a:endParaRPr>
              </a:p>
              <a:p>
                <a:r>
                  <a:rPr lang="zh-CN" altLang="en-US" sz="2000" dirty="0" smtClean="0">
                    <a:latin typeface="+mn-ea"/>
                  </a:rPr>
                  <a:t>接下来进行分类递推： </a:t>
                </a:r>
                <a:endParaRPr lang="en-US" altLang="zh-CN" sz="2000" dirty="0" smtClean="0">
                  <a:latin typeface="+mn-ea"/>
                </a:endParaRPr>
              </a:p>
              <a:p>
                <a:r>
                  <a:rPr lang="zh-CN" altLang="en-US" sz="2000" dirty="0" smtClean="0">
                    <a:latin typeface="+mn-ea"/>
                  </a:rPr>
                  <a:t>将</a:t>
                </a:r>
                <a14:m>
                  <m:oMath xmlns:m="http://schemas.openxmlformats.org/officeDocument/2006/math">
                    <m:r>
                      <a:rPr lang="en-US" altLang="zh-CN" sz="2000" b="0" i="1" smtClean="0">
                        <a:latin typeface="Cambria Math" panose="02040503050406030204" pitchFamily="18" charset="0"/>
                      </a:rPr>
                      <m:t>𝑝</m:t>
                    </m:r>
                    <m:r>
                      <a:rPr lang="zh-CN" altLang="en-US" sz="2000" i="1">
                        <a:latin typeface="Cambria Math" panose="02040503050406030204" pitchFamily="18" charset="0"/>
                      </a:rPr>
                      <m:t>个</m:t>
                    </m:r>
                    <m:r>
                      <a:rPr lang="zh-CN" altLang="en-US" sz="2000" i="1" smtClean="0">
                        <a:latin typeface="Cambria Math" panose="02040503050406030204" pitchFamily="18" charset="0"/>
                      </a:rPr>
                      <m:t>元素</m:t>
                    </m:r>
                  </m:oMath>
                </a14:m>
                <a:r>
                  <a:rPr lang="zh-CN" altLang="en-US" sz="2000" dirty="0" smtClean="0">
                    <a:latin typeface="+mn-ea"/>
                  </a:rPr>
                  <a:t>放到</a:t>
                </a:r>
                <a14:m>
                  <m:oMath xmlns:m="http://schemas.openxmlformats.org/officeDocument/2006/math">
                    <m:r>
                      <a:rPr lang="en-US" altLang="zh-CN" sz="2000" i="1" dirty="0">
                        <a:latin typeface="Cambria Math" panose="02040503050406030204" pitchFamily="18" charset="0"/>
                      </a:rPr>
                      <m:t>𝑘</m:t>
                    </m:r>
                  </m:oMath>
                </a14:m>
                <a:r>
                  <a:rPr lang="zh-CN" altLang="en-US" sz="2000" dirty="0">
                    <a:latin typeface="+mn-ea"/>
                  </a:rPr>
                  <a:t>个</a:t>
                </a:r>
                <a:r>
                  <a:rPr lang="zh-CN" altLang="en-US" sz="2000" b="1" dirty="0">
                    <a:latin typeface="+mn-ea"/>
                  </a:rPr>
                  <a:t>不可区分</a:t>
                </a:r>
                <a:r>
                  <a:rPr lang="zh-CN" altLang="en-US" sz="2000" dirty="0">
                    <a:latin typeface="+mn-ea"/>
                  </a:rPr>
                  <a:t>的盒子且没有空盒子的</a:t>
                </a:r>
                <a:r>
                  <a:rPr lang="zh-CN" altLang="en-US" sz="2000" dirty="0" smtClean="0">
                    <a:latin typeface="+mn-ea"/>
                  </a:rPr>
                  <a:t>划分</a:t>
                </a:r>
                <a:r>
                  <a:rPr lang="zh-CN" altLang="en-US" sz="2000" dirty="0">
                    <a:latin typeface="+mn-ea"/>
                  </a:rPr>
                  <a:t>情况</a:t>
                </a:r>
                <a:r>
                  <a:rPr lang="zh-CN" altLang="en-US" sz="2000" dirty="0" smtClean="0">
                    <a:latin typeface="+mn-ea"/>
                  </a:rPr>
                  <a:t>有两种：</a:t>
                </a:r>
                <a:endParaRPr lang="en-US" altLang="zh-CN" sz="2000" dirty="0" smtClean="0">
                  <a:latin typeface="+mn-ea"/>
                </a:endParaRPr>
              </a:p>
              <a:p>
                <a:endParaRPr lang="en-US" altLang="zh-CN" sz="2000"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）第</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个元素单独在一个盒子里</a:t>
                </a:r>
                <a:endParaRPr lang="en-US" altLang="zh-CN" sz="2000" dirty="0" smtClean="0">
                  <a:latin typeface="+mn-ea"/>
                </a:endParaRPr>
              </a:p>
              <a:p>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）第</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个元素不单独在一个盒子里</a:t>
                </a:r>
                <a:endParaRPr lang="en-US" altLang="zh-CN" sz="2000" dirty="0" smtClean="0">
                  <a:latin typeface="+mn-ea"/>
                </a:endParaRPr>
              </a:p>
              <a:p>
                <a:endParaRPr lang="en-US" altLang="zh-CN" sz="2000" dirty="0" smtClean="0">
                  <a:latin typeface="+mj-ea"/>
                  <a:ea typeface="宋体" panose="0201060003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579779" y="2250830"/>
                <a:ext cx="8291146" cy="2863413"/>
              </a:xfrm>
              <a:prstGeom prst="rect">
                <a:avLst/>
              </a:prstGeom>
              <a:blipFill>
                <a:blip r:embed="rId2"/>
                <a:stretch>
                  <a:fillRect l="-735" t="-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301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en-US" altLang="zh-CN" sz="2400" b="1" dirty="0" err="1" smtClean="0"/>
              <a:t>Stirling</a:t>
            </a:r>
            <a:r>
              <a:rPr lang="zh-CN" altLang="en-US" sz="2400" b="1" dirty="0" smtClean="0"/>
              <a:t>数</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3579779" y="1837593"/>
                <a:ext cx="8291146" cy="1631216"/>
              </a:xfrm>
              <a:prstGeom prst="rect">
                <a:avLst/>
              </a:prstGeom>
              <a:noFill/>
            </p:spPr>
            <p:txBody>
              <a:bodyPr wrap="square" rtlCol="0">
                <a:spAutoFit/>
              </a:bodyPr>
              <a:lstStyle/>
              <a:p>
                <a:r>
                  <a:rPr lang="en-US" altLang="zh-CN" sz="2000" dirty="0" smtClean="0">
                    <a:latin typeface="+mn-ea"/>
                  </a:rPr>
                  <a:t>(1) </a:t>
                </a:r>
                <a:r>
                  <a:rPr lang="zh-CN" altLang="en-US" sz="2000" dirty="0" smtClean="0">
                    <a:latin typeface="+mn-ea"/>
                  </a:rPr>
                  <a:t>第</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个元素单独在一个盒子里</a:t>
                </a:r>
                <a:endParaRPr lang="en-US" altLang="zh-CN" sz="2000" dirty="0" smtClean="0">
                  <a:latin typeface="+mn-ea"/>
                </a:endParaRPr>
              </a:p>
              <a:p>
                <a:endParaRPr lang="en-US" altLang="zh-CN" sz="2000" dirty="0" smtClean="0">
                  <a:latin typeface="+mn-ea"/>
                </a:endParaRPr>
              </a:p>
              <a:p>
                <a:r>
                  <a:rPr lang="zh-CN" altLang="en-US" sz="2000" dirty="0" smtClean="0">
                    <a:latin typeface="+mn-ea"/>
                  </a:rPr>
                  <a:t>在第（</a:t>
                </a:r>
                <a:r>
                  <a:rPr lang="en-US" altLang="zh-CN" sz="2000" dirty="0" smtClean="0">
                    <a:latin typeface="+mn-ea"/>
                  </a:rPr>
                  <a:t>1</a:t>
                </a:r>
                <a:r>
                  <a:rPr lang="zh-CN" altLang="en-US" sz="2000" dirty="0" smtClean="0">
                    <a:latin typeface="+mn-ea"/>
                  </a:rPr>
                  <a:t>）种情况下，如果我们从包含第</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个元素的盒子中拿走第</a:t>
                </a:r>
                <a14:m>
                  <m:oMath xmlns:m="http://schemas.openxmlformats.org/officeDocument/2006/math">
                    <m:r>
                      <a:rPr lang="en-US" altLang="zh-CN" sz="2000" i="1" dirty="0" smtClean="0">
                        <a:latin typeface="Cambria Math" panose="02040503050406030204" pitchFamily="18" charset="0"/>
                      </a:rPr>
                      <m:t>𝑝</m:t>
                    </m:r>
                  </m:oMath>
                </a14:m>
                <a:r>
                  <a:rPr lang="zh-CN" altLang="en-US" sz="2000" dirty="0" smtClean="0">
                    <a:latin typeface="+mn-ea"/>
                  </a:rPr>
                  <a:t>个元素，那么就得到一种将</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−1</m:t>
                    </m:r>
                  </m:oMath>
                </a14:m>
                <a:r>
                  <a:rPr lang="zh-CN" altLang="en-US" sz="2000" dirty="0" smtClean="0">
                    <a:latin typeface="+mn-ea"/>
                  </a:rPr>
                  <a:t>个元素划分到</a:t>
                </a:r>
                <a14:m>
                  <m:oMath xmlns:m="http://schemas.openxmlformats.org/officeDocument/2006/math">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−1</m:t>
                    </m:r>
                  </m:oMath>
                </a14:m>
                <a:r>
                  <a:rPr lang="zh-CN" altLang="en-US" sz="2000" dirty="0" smtClean="0">
                    <a:latin typeface="+mn-ea"/>
                  </a:rPr>
                  <a:t>个非空且不可区分的盒子的划分</a:t>
                </a:r>
                <a:r>
                  <a:rPr lang="en-US" altLang="zh-CN" sz="2000" dirty="0" smtClean="0">
                    <a:latin typeface="+mn-ea"/>
                  </a:rPr>
                  <a:t>. </a:t>
                </a:r>
                <a:r>
                  <a:rPr lang="zh-CN" altLang="en-US" sz="2000" dirty="0" smtClean="0">
                    <a:latin typeface="+mn-ea"/>
                  </a:rPr>
                  <a:t>由于这两者间一一对应，所以第</a:t>
                </a:r>
                <a:r>
                  <a:rPr lang="en-US" altLang="zh-CN" sz="2000" dirty="0" smtClean="0">
                    <a:latin typeface="+mn-ea"/>
                  </a:rPr>
                  <a:t>1</a:t>
                </a:r>
                <a:r>
                  <a:rPr lang="zh-CN" altLang="en-US" sz="2000" dirty="0" smtClean="0">
                    <a:latin typeface="+mn-ea"/>
                  </a:rPr>
                  <a:t>种划分的个数是</a:t>
                </a:r>
                <a14:m>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oMath>
                </a14:m>
                <a:r>
                  <a:rPr lang="zh-CN" altLang="en-US" sz="2000" dirty="0" smtClean="0">
                    <a:latin typeface="+mn-ea"/>
                  </a:rPr>
                  <a:t>。</a:t>
                </a:r>
                <a:endParaRPr lang="en-US" altLang="zh-CN" sz="2000" dirty="0" smtClean="0">
                  <a:latin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579779" y="1837593"/>
                <a:ext cx="8291146" cy="1631216"/>
              </a:xfrm>
              <a:prstGeom prst="rect">
                <a:avLst/>
              </a:prstGeom>
              <a:blipFill>
                <a:blip r:embed="rId2"/>
                <a:stretch>
                  <a:fillRect l="-735" t="-1866" r="-3824" b="-5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3579779" y="3974123"/>
                <a:ext cx="8291146" cy="2308324"/>
              </a:xfrm>
              <a:prstGeom prst="rect">
                <a:avLst/>
              </a:prstGeom>
              <a:noFill/>
            </p:spPr>
            <p:txBody>
              <a:bodyPr wrap="square" rtlCol="0">
                <a:spAutoFit/>
              </a:bodyPr>
              <a:lstStyle/>
              <a:p>
                <a:r>
                  <a:rPr lang="en-US" altLang="zh-CN" dirty="0" smtClean="0">
                    <a:latin typeface="+mn-ea"/>
                  </a:rPr>
                  <a:t>(2</a:t>
                </a:r>
                <a:r>
                  <a:rPr lang="zh-CN" altLang="en-US" dirty="0">
                    <a:latin typeface="+mn-ea"/>
                  </a:rPr>
                  <a:t>）第</a:t>
                </a:r>
                <a14:m>
                  <m:oMath xmlns:m="http://schemas.openxmlformats.org/officeDocument/2006/math">
                    <m:r>
                      <a:rPr lang="en-US" altLang="zh-CN" i="1" dirty="0">
                        <a:latin typeface="Cambria Math" panose="02040503050406030204" pitchFamily="18" charset="0"/>
                      </a:rPr>
                      <m:t>𝑝</m:t>
                    </m:r>
                  </m:oMath>
                </a14:m>
                <a:r>
                  <a:rPr lang="zh-CN" altLang="en-US" dirty="0">
                    <a:latin typeface="+mn-ea"/>
                  </a:rPr>
                  <a:t>个元素不单独在一个盒子里</a:t>
                </a:r>
                <a:endParaRPr lang="en-US" altLang="zh-CN" dirty="0">
                  <a:latin typeface="+mn-ea"/>
                </a:endParaRPr>
              </a:p>
              <a:p>
                <a:endParaRPr lang="en-US" altLang="zh-CN" dirty="0">
                  <a:latin typeface="+mn-ea"/>
                </a:endParaRPr>
              </a:p>
              <a:p>
                <a:r>
                  <a:rPr lang="zh-CN" altLang="en-US" dirty="0">
                    <a:latin typeface="+mn-ea"/>
                  </a:rPr>
                  <a:t>将第</a:t>
                </a:r>
                <a14:m>
                  <m:oMath xmlns:m="http://schemas.openxmlformats.org/officeDocument/2006/math">
                    <m:r>
                      <a:rPr lang="en-US" altLang="zh-CN" i="1" dirty="0">
                        <a:latin typeface="Cambria Math" panose="02040503050406030204" pitchFamily="18" charset="0"/>
                      </a:rPr>
                      <m:t>𝑝</m:t>
                    </m:r>
                  </m:oMath>
                </a14:m>
                <a:r>
                  <a:rPr lang="zh-CN" altLang="en-US" dirty="0">
                    <a:latin typeface="+mn-ea"/>
                  </a:rPr>
                  <a:t>个元素取出后，就得到了将</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−1</m:t>
                    </m:r>
                  </m:oMath>
                </a14:m>
                <a:r>
                  <a:rPr lang="zh-CN" altLang="en-US" dirty="0">
                    <a:latin typeface="+mn-ea"/>
                  </a:rPr>
                  <a:t>个元素放入</a:t>
                </a:r>
                <a14:m>
                  <m:oMath xmlns:m="http://schemas.openxmlformats.org/officeDocument/2006/math">
                    <m:r>
                      <a:rPr lang="en-US" altLang="zh-CN" i="1" dirty="0">
                        <a:latin typeface="Cambria Math" panose="02040503050406030204" pitchFamily="18" charset="0"/>
                      </a:rPr>
                      <m:t>𝑘</m:t>
                    </m:r>
                  </m:oMath>
                </a14:m>
                <a:r>
                  <a:rPr lang="zh-CN" altLang="en-US" dirty="0">
                    <a:latin typeface="+mn-ea"/>
                  </a:rPr>
                  <a:t>个非空且不可区分的盒子的划分，由于我们不知道第</a:t>
                </a:r>
                <a14:m>
                  <m:oMath xmlns:m="http://schemas.openxmlformats.org/officeDocument/2006/math">
                    <m:r>
                      <a:rPr lang="en-US" altLang="zh-CN" i="1" dirty="0">
                        <a:latin typeface="Cambria Math" panose="02040503050406030204" pitchFamily="18" charset="0"/>
                      </a:rPr>
                      <m:t>𝑝</m:t>
                    </m:r>
                  </m:oMath>
                </a14:m>
                <a:r>
                  <a:rPr lang="zh-CN" altLang="en-US" dirty="0">
                    <a:latin typeface="+mn-ea"/>
                  </a:rPr>
                  <a:t>个元素来自哪一个盒子，可以将这个元素放入</a:t>
                </a:r>
                <a14:m>
                  <m:oMath xmlns:m="http://schemas.openxmlformats.org/officeDocument/2006/math">
                    <m:r>
                      <a:rPr lang="en-US" altLang="zh-CN" i="1" dirty="0">
                        <a:latin typeface="Cambria Math" panose="02040503050406030204" pitchFamily="18" charset="0"/>
                      </a:rPr>
                      <m:t>𝑘</m:t>
                    </m:r>
                  </m:oMath>
                </a14:m>
                <a:r>
                  <a:rPr lang="zh-CN" altLang="en-US" dirty="0">
                    <a:latin typeface="+mn-ea"/>
                  </a:rPr>
                  <a:t>个盒子中的任意一个，所以第二种划分的个数等于</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m:t>
                    </m:r>
                  </m:oMath>
                </a14:m>
                <a:endParaRPr lang="en-US" altLang="zh-CN" dirty="0">
                  <a:latin typeface="+mn-ea"/>
                </a:endParaRPr>
              </a:p>
              <a:p>
                <a:endParaRPr lang="en-US" altLang="zh-CN" dirty="0">
                  <a:latin typeface="+mn-ea"/>
                </a:endParaRPr>
              </a:p>
              <a:p>
                <a:r>
                  <a:rPr lang="en-US" altLang="zh-CN" dirty="0">
                    <a:latin typeface="+mn-ea"/>
                  </a:rPr>
                  <a:t> </a:t>
                </a:r>
                <a:r>
                  <a:rPr lang="zh-CN" altLang="en-US" dirty="0">
                    <a:latin typeface="+mn-ea"/>
                  </a:rPr>
                  <a:t>结合（</a:t>
                </a:r>
                <a:r>
                  <a:rPr lang="en-US" altLang="zh-CN" dirty="0">
                    <a:latin typeface="+mn-ea"/>
                  </a:rPr>
                  <a:t>1</a:t>
                </a:r>
                <a:r>
                  <a:rPr lang="zh-CN" altLang="en-US" dirty="0">
                    <a:latin typeface="+mn-ea"/>
                  </a:rPr>
                  <a:t>）（</a:t>
                </a:r>
                <a:r>
                  <a:rPr lang="en-US" altLang="zh-CN" dirty="0">
                    <a:latin typeface="+mn-ea"/>
                  </a:rPr>
                  <a:t>2</a:t>
                </a:r>
                <a:r>
                  <a:rPr lang="zh-CN" altLang="en-US" dirty="0">
                    <a:latin typeface="+mn-ea"/>
                  </a:rPr>
                  <a:t>）得到递推公式</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m:t>
                    </m:r>
                  </m:oMath>
                </a14:m>
                <a:endParaRPr lang="zh-CN" altLang="en-US" dirty="0">
                  <a:latin typeface="+mn-ea"/>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3579779" y="3974123"/>
                <a:ext cx="8291146" cy="2308324"/>
              </a:xfrm>
              <a:prstGeom prst="rect">
                <a:avLst/>
              </a:prstGeom>
              <a:blipFill>
                <a:blip r:embed="rId3"/>
                <a:stretch>
                  <a:fillRect l="-588" t="-1583" r="-6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83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3667702" y="2936631"/>
                <a:ext cx="8291146" cy="1631216"/>
              </a:xfrm>
              <a:prstGeom prst="rect">
                <a:avLst/>
              </a:prstGeom>
              <a:noFill/>
            </p:spPr>
            <p:txBody>
              <a:bodyPr wrap="square" rtlCol="0">
                <a:spAutoFit/>
              </a:bodyPr>
              <a:lstStyle/>
              <a:p>
                <a:endParaRPr lang="en-US" altLang="zh-CN" sz="2000" b="0" dirty="0" smtClean="0">
                  <a:latin typeface="+mn-ea"/>
                </a:endParaRPr>
              </a:p>
              <a:p>
                <a:r>
                  <a:rPr lang="en-US" altLang="zh-CN" sz="2000" dirty="0" smtClean="0">
                    <a:latin typeface="+mn-ea"/>
                  </a:rPr>
                  <a:t>Exercise</a:t>
                </a:r>
                <a:r>
                  <a:rPr lang="zh-CN" altLang="en-US" sz="2000" dirty="0">
                    <a:latin typeface="+mn-ea"/>
                  </a:rPr>
                  <a:t>：</a:t>
                </a:r>
                <a:endParaRPr lang="en-US" altLang="zh-CN" sz="2000" dirty="0">
                  <a:latin typeface="+mn-ea"/>
                </a:endParaRPr>
              </a:p>
              <a:p>
                <a:r>
                  <a:rPr lang="zh-CN" altLang="en-US" sz="2000" dirty="0">
                    <a:latin typeface="+mn-ea"/>
                  </a:rPr>
                  <a:t>第一类</a:t>
                </a:r>
                <a:r>
                  <a:rPr lang="en-US" altLang="zh-CN" sz="2000" dirty="0" err="1">
                    <a:latin typeface="+mn-ea"/>
                  </a:rPr>
                  <a:t>Stirling</a:t>
                </a:r>
                <a:r>
                  <a:rPr lang="zh-CN" altLang="en-US" sz="2000" dirty="0">
                    <a:latin typeface="+mn-ea"/>
                  </a:rPr>
                  <a:t>数</a:t>
                </a: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r>
                  <a:rPr lang="zh-CN" altLang="en-US" sz="2000" dirty="0">
                    <a:latin typeface="+mn-ea"/>
                  </a:rPr>
                  <a:t>计数将</a:t>
                </a:r>
                <a14:m>
                  <m:oMath xmlns:m="http://schemas.openxmlformats.org/officeDocument/2006/math">
                    <m:r>
                      <a:rPr lang="en-US" altLang="zh-CN" sz="2000" i="1" dirty="0">
                        <a:latin typeface="Cambria Math" panose="02040503050406030204" pitchFamily="18" charset="0"/>
                      </a:rPr>
                      <m:t>𝑝</m:t>
                    </m:r>
                  </m:oMath>
                </a14:m>
                <a:r>
                  <a:rPr lang="zh-CN" altLang="en-US" sz="2000" dirty="0">
                    <a:latin typeface="+mn-ea"/>
                  </a:rPr>
                  <a:t>个对象排成</a:t>
                </a:r>
                <a14:m>
                  <m:oMath xmlns:m="http://schemas.openxmlformats.org/officeDocument/2006/math">
                    <m:r>
                      <a:rPr lang="en-US" altLang="zh-CN" sz="2000" i="1" dirty="0">
                        <a:latin typeface="Cambria Math" panose="02040503050406030204" pitchFamily="18" charset="0"/>
                      </a:rPr>
                      <m:t>𝑘</m:t>
                    </m:r>
                  </m:oMath>
                </a14:m>
                <a:r>
                  <a:rPr lang="zh-CN" altLang="en-US" sz="2000" dirty="0">
                    <a:latin typeface="+mn-ea"/>
                  </a:rPr>
                  <a:t>个非空循环排列的方案数。考虑</a:t>
                </a:r>
                <a14:m>
                  <m:oMath xmlns:m="http://schemas.openxmlformats.org/officeDocument/2006/math">
                    <m:r>
                      <a:rPr lang="zh-CN" altLang="en-US" sz="2000" i="1" dirty="0">
                        <a:latin typeface="Cambria Math" panose="02040503050406030204" pitchFamily="18" charset="0"/>
                      </a:rPr>
                      <m:t>如何求</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endParaRPr lang="zh-CN" altLang="en-US" sz="2000" dirty="0">
                  <a:latin typeface="+mn-ea"/>
                </a:endParaRPr>
              </a:p>
              <a:p>
                <a:endParaRPr lang="zh-CN" altLang="en-US" sz="2000" dirty="0">
                  <a:latin typeface="宋体" panose="02010600030101010101" pitchFamily="2" charset="-122"/>
                  <a:ea typeface="宋体" panose="0201060003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667702" y="2936631"/>
                <a:ext cx="8291146" cy="1631216"/>
              </a:xfrm>
              <a:prstGeom prst="rect">
                <a:avLst/>
              </a:prstGeom>
              <a:blipFill>
                <a:blip r:embed="rId2"/>
                <a:stretch>
                  <a:fillRect l="-809"/>
                </a:stretch>
              </a:blipFill>
            </p:spPr>
            <p:txBody>
              <a:bodyPr/>
              <a:lstStyle/>
              <a:p>
                <a:r>
                  <a:rPr lang="zh-CN" altLang="en-US">
                    <a:noFill/>
                  </a:rPr>
                  <a:t> </a:t>
                </a:r>
              </a:p>
            </p:txBody>
          </p:sp>
        </mc:Fallback>
      </mc:AlternateContent>
      <p:sp>
        <p:nvSpPr>
          <p:cNvPr id="2" name="文本框 1"/>
          <p:cNvSpPr txBox="1"/>
          <p:nvPr/>
        </p:nvSpPr>
        <p:spPr>
          <a:xfrm>
            <a:off x="3667702" y="1938705"/>
            <a:ext cx="7684477" cy="646331"/>
          </a:xfrm>
          <a:prstGeom prst="rect">
            <a:avLst/>
          </a:prstGeom>
          <a:noFill/>
        </p:spPr>
        <p:txBody>
          <a:bodyPr wrap="square" rtlCol="0">
            <a:spAutoFit/>
          </a:bodyPr>
          <a:lstStyle/>
          <a:p>
            <a:endParaRPr lang="en-US" altLang="zh-CN" dirty="0"/>
          </a:p>
          <a:p>
            <a:endParaRPr lang="zh-CN" altLang="en-US" dirty="0"/>
          </a:p>
        </p:txBody>
      </p:sp>
      <p:sp>
        <p:nvSpPr>
          <p:cNvPr id="3" name="文本框 2"/>
          <p:cNvSpPr txBox="1"/>
          <p:nvPr/>
        </p:nvSpPr>
        <p:spPr>
          <a:xfrm>
            <a:off x="3667702" y="2474966"/>
            <a:ext cx="7684477" cy="461665"/>
          </a:xfrm>
          <a:prstGeom prst="rect">
            <a:avLst/>
          </a:prstGeom>
          <a:noFill/>
        </p:spPr>
        <p:txBody>
          <a:bodyPr wrap="square" rtlCol="0">
            <a:spAutoFit/>
          </a:bodyPr>
          <a:lstStyle/>
          <a:p>
            <a:r>
              <a:rPr lang="zh-CN" altLang="en-US" sz="2400" dirty="0" smtClean="0"/>
              <a:t>求解组合数学问题的一种方法：拆分情况</a:t>
            </a:r>
            <a:r>
              <a:rPr lang="en-US" altLang="zh-CN" sz="2400" dirty="0" smtClean="0"/>
              <a:t>, </a:t>
            </a:r>
            <a:r>
              <a:rPr lang="en-US" altLang="zh-CN" sz="2400" dirty="0" err="1" smtClean="0"/>
              <a:t>dp</a:t>
            </a:r>
            <a:r>
              <a:rPr lang="zh-CN" altLang="en-US" sz="2400" dirty="0" smtClean="0"/>
              <a:t>递推</a:t>
            </a:r>
            <a:endParaRPr lang="zh-CN" altLang="en-US" sz="2400" dirty="0"/>
          </a:p>
        </p:txBody>
      </p:sp>
    </p:spTree>
    <p:extLst>
      <p:ext uri="{BB962C8B-B14F-4D97-AF65-F5344CB8AC3E}">
        <p14:creationId xmlns:p14="http://schemas.microsoft.com/office/powerpoint/2010/main" val="403558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89384" y="2668581"/>
            <a:ext cx="6752493" cy="830997"/>
          </a:xfrm>
          <a:prstGeom prst="rect">
            <a:avLst/>
          </a:prstGeom>
          <a:noFill/>
        </p:spPr>
        <p:txBody>
          <a:bodyPr wrap="square" rtlCol="0">
            <a:spAutoFit/>
          </a:bodyPr>
          <a:lstStyle/>
          <a:p>
            <a:pPr algn="ctr"/>
            <a:r>
              <a:rPr lang="en-US" altLang="zh-CN" sz="4800" dirty="0">
                <a:latin typeface="+mn-ea"/>
              </a:rPr>
              <a:t>t</a:t>
            </a:r>
            <a:r>
              <a:rPr lang="en-US" altLang="zh-CN" sz="4800" dirty="0" smtClean="0">
                <a:latin typeface="+mn-ea"/>
              </a:rPr>
              <a:t>hanks</a:t>
            </a:r>
            <a:endParaRPr lang="zh-CN" altLang="en-US" sz="4800" dirty="0">
              <a:latin typeface="+mn-ea"/>
            </a:endParaRPr>
          </a:p>
        </p:txBody>
      </p:sp>
    </p:spTree>
    <p:extLst>
      <p:ext uri="{BB962C8B-B14F-4D97-AF65-F5344CB8AC3E}">
        <p14:creationId xmlns:p14="http://schemas.microsoft.com/office/powerpoint/2010/main" val="4122906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集合的排列组合</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1696730"/>
                <a:ext cx="7298551" cy="4023345"/>
              </a:xfrm>
              <a:prstGeom prst="rect">
                <a:avLst/>
              </a:prstGeom>
              <a:noFill/>
            </p:spPr>
            <p:txBody>
              <a:bodyPr wrap="square" rtlCol="0">
                <a:spAutoFit/>
              </a:bodyPr>
              <a:lstStyle/>
              <a:p>
                <a:pPr>
                  <a:lnSpc>
                    <a:spcPct val="150000"/>
                  </a:lnSpc>
                </a:pPr>
                <a14:m>
                  <m:oMath xmlns:m="http://schemas.openxmlformats.org/officeDocument/2006/math">
                    <m:r>
                      <a:rPr lang="en-US" altLang="zh-CN" sz="2400" b="0" i="1" smtClean="0">
                        <a:latin typeface="Cambria Math" panose="02040503050406030204" pitchFamily="18" charset="0"/>
                      </a:rPr>
                      <m:t>𝑛</m:t>
                    </m:r>
                  </m:oMath>
                </a14:m>
                <a:r>
                  <a:rPr lang="zh-CN" altLang="en-US" sz="2400" dirty="0" smtClean="0">
                    <a:latin typeface="+mn-ea"/>
                  </a:rPr>
                  <a:t>元素集合的</a:t>
                </a:r>
                <a14:m>
                  <m:oMath xmlns:m="http://schemas.openxmlformats.org/officeDocument/2006/math">
                    <m:r>
                      <a:rPr lang="en-US" altLang="zh-CN" sz="2400" b="0" i="1" smtClean="0">
                        <a:latin typeface="Cambria Math" panose="02040503050406030204" pitchFamily="18" charset="0"/>
                      </a:rPr>
                      <m:t>𝑘</m:t>
                    </m:r>
                  </m:oMath>
                </a14:m>
                <a:r>
                  <a:rPr lang="zh-CN" altLang="en-US" sz="2400" dirty="0" smtClean="0">
                    <a:latin typeface="+mn-ea"/>
                  </a:rPr>
                  <a:t>排列数：</a:t>
                </a:r>
                <a:endParaRPr lang="en-US" altLang="zh-CN" sz="2400" b="0" dirty="0" smtClean="0">
                  <a:latin typeface="+mn-ea"/>
                </a:endParaRPr>
              </a:p>
              <a:p>
                <a:pPr>
                  <a:lnSpc>
                    <a:spcPct val="150000"/>
                  </a:lnSpc>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den>
                      </m:f>
                    </m:oMath>
                  </m:oMathPara>
                </a14:m>
                <a:endParaRPr lang="en-US" altLang="zh-CN" sz="2400" b="0" dirty="0" smtClean="0">
                  <a:latin typeface="+mn-ea"/>
                </a:endParaRPr>
              </a:p>
              <a:p>
                <a:pPr>
                  <a:lnSpc>
                    <a:spcPct val="150000"/>
                  </a:lnSpc>
                </a:pPr>
                <a:endParaRPr lang="en-US" altLang="zh-CN" sz="2400" b="0" dirty="0" smtClean="0">
                  <a:latin typeface="+mn-ea"/>
                </a:endParaRPr>
              </a:p>
              <a:p>
                <a:pPr>
                  <a:lnSpc>
                    <a:spcPct val="150000"/>
                  </a:lnSpc>
                </a:pPr>
                <a14:m>
                  <m:oMath xmlns:m="http://schemas.openxmlformats.org/officeDocument/2006/math">
                    <m:r>
                      <a:rPr lang="en-US" altLang="zh-CN" sz="2400" i="1">
                        <a:latin typeface="Cambria Math" panose="02040503050406030204" pitchFamily="18" charset="0"/>
                      </a:rPr>
                      <m:t>𝑛</m:t>
                    </m:r>
                  </m:oMath>
                </a14:m>
                <a:r>
                  <a:rPr lang="zh-CN" altLang="en-US" sz="2400" dirty="0">
                    <a:latin typeface="+mn-ea"/>
                  </a:rPr>
                  <a:t>元素集合</a:t>
                </a:r>
                <a:r>
                  <a:rPr lang="zh-CN" altLang="en-US" sz="2400" dirty="0" smtClean="0">
                    <a:latin typeface="+mn-ea"/>
                  </a:rPr>
                  <a:t>的</a:t>
                </a:r>
                <a14:m>
                  <m:oMath xmlns:m="http://schemas.openxmlformats.org/officeDocument/2006/math">
                    <m:r>
                      <a:rPr lang="en-US" altLang="zh-CN" sz="2400" b="0" i="1" smtClean="0">
                        <a:latin typeface="Cambria Math" panose="02040503050406030204" pitchFamily="18" charset="0"/>
                      </a:rPr>
                      <m:t>𝑘</m:t>
                    </m:r>
                  </m:oMath>
                </a14:m>
                <a:r>
                  <a:rPr lang="zh-CN" altLang="en-US" sz="2400" dirty="0" smtClean="0">
                    <a:latin typeface="+mn-ea"/>
                  </a:rPr>
                  <a:t>组合</a:t>
                </a:r>
                <a:r>
                  <a:rPr lang="zh-CN" altLang="en-US" sz="2400" dirty="0">
                    <a:latin typeface="+mn-ea"/>
                  </a:rPr>
                  <a:t>（子集）数：</a:t>
                </a:r>
                <a:endParaRPr lang="en-US" altLang="zh-CN" sz="2400" dirty="0">
                  <a:latin typeface="+mn-ea"/>
                </a:endParaRPr>
              </a:p>
              <a:p>
                <a:pPr>
                  <a:lnSpc>
                    <a:spcPct val="150000"/>
                  </a:lnSpc>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𝐶</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 </m:t>
                          </m:r>
                          <m:r>
                            <a:rPr lang="en-US" altLang="zh-CN" sz="2400" b="0" i="1" smtClean="0">
                              <a:latin typeface="Cambria Math" panose="02040503050406030204" pitchFamily="18" charset="0"/>
                            </a:rPr>
                            <m:t>𝑘</m:t>
                          </m:r>
                        </m:e>
                      </m:d>
                      <m:r>
                        <a:rPr lang="en-US" altLang="zh-CN" sz="2400" i="1">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e>
                          </m:d>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num>
                        <m:den>
                          <m:r>
                            <a:rPr lang="en-US" altLang="zh-CN" sz="2400" b="0" i="1" smtClean="0">
                              <a:latin typeface="Cambria Math" panose="02040503050406030204" pitchFamily="18" charset="0"/>
                            </a:rPr>
                            <m:t>𝑘</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b="0" i="1" smtClean="0">
                                  <a:latin typeface="Cambria Math" panose="02040503050406030204" pitchFamily="18" charset="0"/>
                                </a:rPr>
                                <m:t>𝑘</m:t>
                              </m:r>
                            </m:e>
                          </m:d>
                          <m:r>
                            <a:rPr lang="en-US" altLang="zh-CN" sz="2400" i="1">
                              <a:latin typeface="Cambria Math" panose="02040503050406030204" pitchFamily="18" charset="0"/>
                            </a:rPr>
                            <m:t>!</m:t>
                          </m:r>
                        </m:den>
                      </m:f>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f>
                            <m:fPr>
                              <m:type m:val="noBa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b="0" i="1" smtClean="0">
                                  <a:latin typeface="Cambria Math" panose="02040503050406030204" pitchFamily="18" charset="0"/>
                                </a:rPr>
                                <m:t>𝑘</m:t>
                              </m:r>
                            </m:den>
                          </m:f>
                        </m:e>
                      </m:d>
                    </m:oMath>
                  </m:oMathPara>
                </a14:m>
                <a:endParaRPr lang="en-US" altLang="zh-CN" sz="2400" dirty="0" smtClean="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1696730"/>
                <a:ext cx="7298551" cy="4023345"/>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584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二项式系数的计算</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2448120"/>
                <a:ext cx="7298551" cy="2156103"/>
              </a:xfrm>
              <a:prstGeom prst="rect">
                <a:avLst/>
              </a:prstGeom>
              <a:noFill/>
            </p:spPr>
            <p:txBody>
              <a:bodyPr wrap="square" rtlCol="0">
                <a:spAutoFit/>
              </a:bodyPr>
              <a:lstStyle/>
              <a:p>
                <a:pPr>
                  <a:lnSpc>
                    <a:spcPct val="150000"/>
                  </a:lnSpc>
                </a:pPr>
                <a:r>
                  <a:rPr lang="zh-CN" altLang="en-US" sz="2400" dirty="0" smtClean="0">
                    <a:latin typeface="+mn-ea"/>
                  </a:rPr>
                  <a:t>在实际写题中如何计算</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𝑘</m:t>
                            </m:r>
                          </m:den>
                        </m:f>
                      </m:e>
                    </m:d>
                    <m:r>
                      <a:rPr lang="en-US" altLang="zh-CN" sz="2400" b="0" i="1" smtClean="0">
                        <a:latin typeface="Cambria Math" panose="02040503050406030204" pitchFamily="18" charset="0"/>
                      </a:rPr>
                      <m:t>?</m:t>
                    </m:r>
                  </m:oMath>
                </a14:m>
                <a:endParaRPr lang="en-US" altLang="zh-CN" sz="2400" dirty="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）按定义计算 </a:t>
                </a:r>
                <a14:m>
                  <m:oMath xmlns:m="http://schemas.openxmlformats.org/officeDocument/2006/math">
                    <m:d>
                      <m:dPr>
                        <m:ctrlPr>
                          <a:rPr lang="en-US" altLang="zh-CN" sz="2400" i="1" smtClean="0">
                            <a:latin typeface="Cambria Math" panose="02040503050406030204" pitchFamily="18" charset="0"/>
                          </a:rPr>
                        </m:ctrlPr>
                      </m:dPr>
                      <m:e>
                        <m:f>
                          <m:fPr>
                            <m:type m:val="noBa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𝑘</m:t>
                            </m:r>
                          </m:den>
                        </m:f>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den>
                    </m:f>
                    <m:r>
                      <a:rPr lang="en-US" altLang="zh-CN" sz="2400" b="0" i="0" smtClean="0">
                        <a:latin typeface="Cambria Math" panose="02040503050406030204" pitchFamily="18" charset="0"/>
                      </a:rPr>
                      <m:t>.</m:t>
                    </m:r>
                  </m:oMath>
                </a14:m>
                <a:r>
                  <a:rPr lang="zh-CN" altLang="en-US" sz="2400" dirty="0" smtClean="0">
                    <a:latin typeface="+mn-ea"/>
                  </a:rPr>
                  <a:t> </a:t>
                </a:r>
                <a:endParaRPr lang="en-US" altLang="zh-CN" sz="2400" dirty="0" smtClean="0">
                  <a:latin typeface="+mn-ea"/>
                </a:endParaRPr>
              </a:p>
              <a:p>
                <a:pPr>
                  <a:lnSpc>
                    <a:spcPct val="150000"/>
                  </a:lnSpc>
                </a:pPr>
                <a:r>
                  <a:rPr lang="en-US" altLang="zh-CN" sz="2400" dirty="0">
                    <a:latin typeface="+mn-ea"/>
                  </a:rPr>
                  <a:t> </a:t>
                </a:r>
                <a:r>
                  <a:rPr lang="en-US" altLang="zh-CN" sz="2400" dirty="0" smtClean="0">
                    <a:latin typeface="+mn-ea"/>
                  </a:rPr>
                  <a:t>        </a:t>
                </a:r>
                <a:r>
                  <a:rPr lang="zh-CN" altLang="en-US" sz="2400" dirty="0" smtClean="0">
                    <a:latin typeface="+mn-ea"/>
                  </a:rPr>
                  <a:t>单次计算复杂度</a:t>
                </a:r>
                <a14:m>
                  <m:oMath xmlns:m="http://schemas.openxmlformats.org/officeDocument/2006/math">
                    <m:r>
                      <m:rPr>
                        <m:sty m:val="p"/>
                      </m:rPr>
                      <a:rPr lang="en-US" altLang="zh-CN" sz="2400" dirty="0" smtClean="0">
                        <a:latin typeface="Cambria Math" panose="02040503050406030204" pitchFamily="18" charset="0"/>
                      </a:rPr>
                      <m:t>O</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 </m:t>
                    </m:r>
                  </m:oMath>
                </a14:m>
                <a:endParaRPr lang="en-US" altLang="zh-CN" sz="240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2448120"/>
                <a:ext cx="7298551" cy="2156103"/>
              </a:xfrm>
              <a:prstGeom prst="rect">
                <a:avLst/>
              </a:prstGeom>
              <a:blipFill>
                <a:blip r:embed="rId2"/>
                <a:stretch>
                  <a:fillRect l="-1337" b="-2833"/>
                </a:stretch>
              </a:blipFill>
            </p:spPr>
            <p:txBody>
              <a:bodyPr/>
              <a:lstStyle/>
              <a:p>
                <a:r>
                  <a:rPr lang="zh-CN" altLang="en-US">
                    <a:noFill/>
                  </a:rPr>
                  <a:t> </a:t>
                </a:r>
              </a:p>
            </p:txBody>
          </p:sp>
        </mc:Fallback>
      </mc:AlternateContent>
      <p:sp>
        <p:nvSpPr>
          <p:cNvPr id="2" name="文本框 1"/>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46830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二项式系数的计算</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1021404"/>
                <a:ext cx="7298551" cy="5170967"/>
              </a:xfrm>
              <a:prstGeom prst="rect">
                <a:avLst/>
              </a:prstGeom>
              <a:noFill/>
            </p:spPr>
            <p:txBody>
              <a:bodyPr wrap="square" rtlCol="0">
                <a:spAutoFit/>
              </a:bodyPr>
              <a:lstStyle/>
              <a:p>
                <a:pPr>
                  <a:lnSpc>
                    <a:spcPct val="150000"/>
                  </a:lnSpc>
                </a:pPr>
                <a:endParaRPr lang="en-US" altLang="zh-CN" sz="2000" dirty="0">
                  <a:latin typeface="+mn-ea"/>
                </a:endParaRPr>
              </a:p>
              <a:p>
                <a:pPr>
                  <a:lnSpc>
                    <a:spcPct val="150000"/>
                  </a:lnSpc>
                </a:pPr>
                <a:r>
                  <a:rPr lang="zh-CN" altLang="en-US" sz="2000" dirty="0" smtClean="0">
                    <a:latin typeface="+mn-ea"/>
                  </a:rPr>
                  <a:t>（</a:t>
                </a:r>
                <a:r>
                  <a:rPr lang="en-US" altLang="zh-CN" sz="2000" dirty="0" smtClean="0">
                    <a:latin typeface="+mn-ea"/>
                  </a:rPr>
                  <a:t>2</a:t>
                </a:r>
                <a:r>
                  <a:rPr lang="zh-CN" altLang="en-US" sz="2000" dirty="0" smtClean="0">
                    <a:latin typeface="+mn-ea"/>
                  </a:rPr>
                  <a:t>）利用</a:t>
                </a:r>
                <a:r>
                  <a:rPr lang="zh-CN" altLang="en-US" sz="2000" dirty="0">
                    <a:latin typeface="+mn-ea"/>
                  </a:rPr>
                  <a:t>帕斯卡</a:t>
                </a:r>
                <a:r>
                  <a:rPr lang="zh-CN" altLang="en-US" sz="2000" dirty="0" smtClean="0">
                    <a:latin typeface="+mn-ea"/>
                  </a:rPr>
                  <a:t>公式递推：</a:t>
                </a:r>
                <a:endParaRPr lang="en-US" altLang="zh-CN" sz="2000" dirty="0" smtClean="0">
                  <a:latin typeface="+mn-ea"/>
                </a:endParaRPr>
              </a:p>
              <a:p>
                <a:pPr>
                  <a:lnSpc>
                    <a:spcPct val="150000"/>
                  </a:lnSpc>
                </a:pPr>
                <a:r>
                  <a:rPr lang="zh-CN" altLang="en-US" sz="2000" dirty="0" smtClean="0">
                    <a:latin typeface="+mn-ea"/>
                  </a:rPr>
                  <a:t>边界</a:t>
                </a:r>
                <a14:m>
                  <m:oMath xmlns:m="http://schemas.openxmlformats.org/officeDocument/2006/math">
                    <m:d>
                      <m:dPr>
                        <m:ctrlPr>
                          <a:rPr lang="en-US" altLang="zh-CN" sz="2000" i="1" smtClean="0">
                            <a:latin typeface="Cambria Math" panose="02040503050406030204" pitchFamily="18" charset="0"/>
                          </a:rPr>
                        </m:ctrlPr>
                      </m:dPr>
                      <m:e>
                        <m:f>
                          <m:fPr>
                            <m:type m:val="noBa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0</m:t>
                            </m:r>
                          </m:den>
                        </m:f>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f>
                          <m:fPr>
                            <m:type m:val="noBa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𝑛</m:t>
                            </m:r>
                          </m:den>
                        </m:f>
                      </m:e>
                    </m:d>
                    <m:r>
                      <a:rPr lang="en-US" altLang="zh-CN" sz="2000" b="0" i="1" smtClean="0">
                        <a:latin typeface="Cambria Math" panose="02040503050406030204" pitchFamily="18" charset="0"/>
                      </a:rPr>
                      <m:t>=1</m:t>
                    </m:r>
                  </m:oMath>
                </a14:m>
                <a:endParaRPr lang="en-US" altLang="zh-CN" sz="2000" dirty="0" smtClean="0">
                  <a:latin typeface="+mn-ea"/>
                </a:endParaRPr>
              </a:p>
              <a:p>
                <a:pPr>
                  <a:lnSpc>
                    <a:spcPct val="150000"/>
                  </a:lnSpc>
                </a:pP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𝑘</m:t>
                            </m:r>
                          </m:den>
                        </m:f>
                      </m:e>
                    </m:d>
                  </m:oMath>
                </a14:m>
                <a:r>
                  <a:rPr lang="zh-CN" altLang="en-US" sz="2000" dirty="0">
                    <a:latin typeface="+mn-ea"/>
                  </a:rPr>
                  <a:t> 表示在</a:t>
                </a:r>
                <a14:m>
                  <m:oMath xmlns:m="http://schemas.openxmlformats.org/officeDocument/2006/math">
                    <m:r>
                      <a:rPr lang="en-US" altLang="zh-CN" sz="2000" i="1" dirty="0">
                        <a:latin typeface="Cambria Math" panose="02040503050406030204" pitchFamily="18" charset="0"/>
                      </a:rPr>
                      <m:t>𝑛</m:t>
                    </m:r>
                  </m:oMath>
                </a14:m>
                <a:r>
                  <a:rPr lang="zh-CN" altLang="en-US" sz="2000" dirty="0">
                    <a:latin typeface="+mn-ea"/>
                  </a:rPr>
                  <a:t>个元素</a:t>
                </a:r>
                <a:r>
                  <a:rPr lang="zh-CN" altLang="en-US" sz="2000" dirty="0" smtClean="0">
                    <a:latin typeface="+mn-ea"/>
                  </a:rPr>
                  <a:t>的子集</a:t>
                </a:r>
                <a:r>
                  <a:rPr lang="zh-CN" altLang="en-US" sz="2000" dirty="0">
                    <a:latin typeface="+mn-ea"/>
                  </a:rPr>
                  <a:t>内，有</a:t>
                </a:r>
                <a14:m>
                  <m:oMath xmlns:m="http://schemas.openxmlformats.org/officeDocument/2006/math">
                    <m:r>
                      <a:rPr lang="en-US" altLang="zh-CN" sz="2000" i="1">
                        <a:latin typeface="Cambria Math" panose="02040503050406030204" pitchFamily="18" charset="0"/>
                      </a:rPr>
                      <m:t>𝑘</m:t>
                    </m:r>
                  </m:oMath>
                </a14:m>
                <a:r>
                  <a:rPr lang="zh-CN" altLang="en-US" sz="2000" dirty="0">
                    <a:latin typeface="+mn-ea"/>
                  </a:rPr>
                  <a:t>个元素的子集的数目。这些子集之中，可分为包含第一个元素的和不含第一个元素的。包含第一个元素的子集有 </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−1</m:t>
                            </m:r>
                          </m:num>
                          <m:den>
                            <m:r>
                              <a:rPr lang="en-US" altLang="zh-CN" sz="2000" i="1">
                                <a:latin typeface="Cambria Math" panose="02040503050406030204" pitchFamily="18" charset="0"/>
                              </a:rPr>
                              <m:t>𝑘</m:t>
                            </m:r>
                            <m:r>
                              <a:rPr lang="en-US" altLang="zh-CN" sz="2000" i="1">
                                <a:latin typeface="Cambria Math" panose="02040503050406030204" pitchFamily="18" charset="0"/>
                              </a:rPr>
                              <m:t>−1</m:t>
                            </m:r>
                          </m:den>
                        </m:f>
                      </m:e>
                    </m:d>
                    <m:r>
                      <a:rPr lang="zh-CN" altLang="en-US" sz="2000" i="1">
                        <a:latin typeface="Cambria Math" panose="02040503050406030204" pitchFamily="18" charset="0"/>
                      </a:rPr>
                      <m:t>个</m:t>
                    </m:r>
                  </m:oMath>
                </a14:m>
                <a:r>
                  <a:rPr lang="zh-CN" altLang="en-US" sz="2000" dirty="0">
                    <a:latin typeface="+mn-ea"/>
                  </a:rPr>
                  <a:t>，</a:t>
                </a:r>
                <a:r>
                  <a:rPr lang="zh-CN" altLang="en-US" sz="2000" dirty="0" smtClean="0">
                    <a:latin typeface="+mn-ea"/>
                  </a:rPr>
                  <a:t>不包含的</a:t>
                </a:r>
                <a:r>
                  <a:rPr lang="zh-CN" altLang="en-US" sz="2000" dirty="0">
                    <a:latin typeface="+mn-ea"/>
                  </a:rPr>
                  <a:t>有</a:t>
                </a:r>
                <a14:m>
                  <m:oMath xmlns:m="http://schemas.openxmlformats.org/officeDocument/2006/math">
                    <m:d>
                      <m:dPr>
                        <m:ctrlPr>
                          <a:rPr lang="en-US" altLang="zh-CN" sz="2000" i="1">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−1</m:t>
                            </m:r>
                          </m:num>
                          <m:den>
                            <m:r>
                              <a:rPr lang="en-US" altLang="zh-CN" sz="2000" i="1">
                                <a:latin typeface="Cambria Math" panose="02040503050406030204" pitchFamily="18" charset="0"/>
                              </a:rPr>
                              <m:t>𝑘</m:t>
                            </m:r>
                          </m:den>
                        </m:f>
                      </m:e>
                    </m:d>
                    <m:r>
                      <a:rPr lang="zh-CN" altLang="en-US" sz="2000" i="1">
                        <a:latin typeface="Cambria Math" panose="02040503050406030204" pitchFamily="18" charset="0"/>
                      </a:rPr>
                      <m:t>个</m:t>
                    </m:r>
                  </m:oMath>
                </a14:m>
                <a:endParaRPr lang="en-US" altLang="zh-CN" sz="2000" i="1"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f>
                            <m:fPr>
                              <m:type m:val="noBa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𝑘</m:t>
                              </m:r>
                            </m:den>
                          </m:f>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f>
                            <m:fPr>
                              <m:type m:val="noBa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den>
                          </m:f>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f>
                            <m:fPr>
                              <m:type m:val="noBa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𝑘</m:t>
                              </m:r>
                            </m:den>
                          </m:f>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en-US" altLang="zh-CN" sz="2000" dirty="0" smtClean="0">
                  <a:latin typeface="+mn-ea"/>
                </a:endParaRPr>
              </a:p>
              <a:p>
                <a:pPr>
                  <a:lnSpc>
                    <a:spcPct val="150000"/>
                  </a:lnSpc>
                </a:pPr>
                <a:r>
                  <a:rPr lang="zh-CN" altLang="en-US" sz="2000" dirty="0" smtClean="0">
                    <a:latin typeface="+mn-ea"/>
                  </a:rPr>
                  <a:t>可以预处理出在一定范围内的</a:t>
                </a:r>
                <a14:m>
                  <m:oMath xmlns:m="http://schemas.openxmlformats.org/officeDocument/2006/math">
                    <m:d>
                      <m:dPr>
                        <m:ctrlPr>
                          <a:rPr lang="en-US" altLang="zh-CN" sz="2000" i="1" smtClean="0">
                            <a:latin typeface="Cambria Math" panose="02040503050406030204" pitchFamily="18" charset="0"/>
                          </a:rPr>
                        </m:ctrlPr>
                      </m:dPr>
                      <m:e>
                        <m:f>
                          <m:fPr>
                            <m:type m:val="noBa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𝑘</m:t>
                            </m:r>
                          </m:den>
                        </m:f>
                      </m:e>
                    </m:d>
                    <m:r>
                      <a:rPr lang="en-US" altLang="zh-CN" sz="2000" b="0" i="1" smtClean="0">
                        <a:latin typeface="Cambria Math" panose="02040503050406030204" pitchFamily="18" charset="0"/>
                      </a:rPr>
                      <m:t>.</m:t>
                    </m:r>
                  </m:oMath>
                </a14:m>
                <a:r>
                  <a:rPr lang="en-US" altLang="zh-CN" sz="2000" dirty="0" smtClean="0">
                    <a:latin typeface="+mn-ea"/>
                  </a:rPr>
                  <a:t> </a:t>
                </a:r>
                <a:r>
                  <a:rPr lang="zh-CN" altLang="en-US" sz="2000" dirty="0" smtClean="0">
                    <a:latin typeface="+mn-ea"/>
                  </a:rPr>
                  <a:t>复杂度</a:t>
                </a:r>
                <a14:m>
                  <m:oMath xmlns:m="http://schemas.openxmlformats.org/officeDocument/2006/math">
                    <m:r>
                      <a:rPr lang="en-US" altLang="zh-CN" sz="2000" i="1" dirty="0" smtClean="0">
                        <a:latin typeface="Cambria Math" panose="02040503050406030204" pitchFamily="18" charset="0"/>
                      </a:rPr>
                      <m:t>𝑂</m:t>
                    </m:r>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𝑛</m:t>
                        </m:r>
                      </m:e>
                      <m:sup>
                        <m:r>
                          <a:rPr lang="en-US" altLang="zh-CN" sz="2000" i="1" dirty="0" smtClean="0">
                            <a:latin typeface="Cambria Math" panose="02040503050406030204" pitchFamily="18" charset="0"/>
                          </a:rPr>
                          <m:t>2</m:t>
                        </m:r>
                      </m:sup>
                    </m:sSup>
                    <m:r>
                      <a:rPr lang="en-US" altLang="zh-CN" sz="2000" i="1" dirty="0" smtClean="0">
                        <a:latin typeface="Cambria Math" panose="02040503050406030204" pitchFamily="18" charset="0"/>
                      </a:rPr>
                      <m:t>)</m:t>
                    </m:r>
                  </m:oMath>
                </a14:m>
                <a:endParaRPr lang="en-US" altLang="zh-CN" sz="2000" dirty="0" smtClean="0">
                  <a:latin typeface="+mn-ea"/>
                </a:endParaRPr>
              </a:p>
              <a:p>
                <a:pPr>
                  <a:lnSpc>
                    <a:spcPct val="150000"/>
                  </a:lnSpc>
                </a:pPr>
                <a:r>
                  <a:rPr lang="zh-CN" altLang="en-US" sz="2000" dirty="0" smtClean="0">
                    <a:latin typeface="+mn-ea"/>
                  </a:rPr>
                  <a:t>适用于需要多次用到二项式系数的问题</a:t>
                </a:r>
                <a:r>
                  <a:rPr lang="en-US" altLang="zh-CN" sz="2000" dirty="0" smtClean="0">
                    <a:latin typeface="+mn-ea"/>
                  </a:rPr>
                  <a:t>. </a:t>
                </a:r>
                <a:endParaRPr lang="zh-CN" altLang="en-US" sz="200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1021404"/>
                <a:ext cx="7298551" cy="5170967"/>
              </a:xfrm>
              <a:prstGeom prst="rect">
                <a:avLst/>
              </a:prstGeom>
              <a:blipFill>
                <a:blip r:embed="rId2"/>
                <a:stretch>
                  <a:fillRect l="-919" r="-835" b="-118"/>
                </a:stretch>
              </a:blipFill>
            </p:spPr>
            <p:txBody>
              <a:bodyPr/>
              <a:lstStyle/>
              <a:p>
                <a:r>
                  <a:rPr lang="zh-CN" altLang="en-US">
                    <a:noFill/>
                  </a:rPr>
                  <a:t> </a:t>
                </a:r>
              </a:p>
            </p:txBody>
          </p:sp>
        </mc:Fallback>
      </mc:AlternateContent>
      <p:sp>
        <p:nvSpPr>
          <p:cNvPr id="2" name="文本框 1"/>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4224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多重集合的排列组合</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3246626"/>
                <a:ext cx="7298551" cy="2309671"/>
              </a:xfrm>
              <a:prstGeom prst="rect">
                <a:avLst/>
              </a:prstGeom>
              <a:noFill/>
            </p:spPr>
            <p:txBody>
              <a:bodyPr wrap="square" rtlCol="0">
                <a:spAutoFit/>
              </a:bodyPr>
              <a:lstStyle/>
              <a:p>
                <a:pPr>
                  <a:lnSpc>
                    <a:spcPct val="150000"/>
                  </a:lnSpc>
                </a:pPr>
                <a:r>
                  <a:rPr lang="zh-CN" altLang="en-US" sz="2400" dirty="0" smtClean="0"/>
                  <a:t>在多重集合的排列问题中</a:t>
                </a:r>
                <a:r>
                  <a:rPr lang="en-US" altLang="zh-CN" sz="2400" dirty="0"/>
                  <a:t>, </a:t>
                </a:r>
                <a:r>
                  <a:rPr lang="zh-CN" altLang="en-US" sz="2400" dirty="0"/>
                  <a:t>同种元素是不可区分的</a:t>
                </a:r>
                <a:r>
                  <a:rPr lang="en-US" altLang="zh-CN" sz="2400" dirty="0"/>
                  <a:t>. </a:t>
                </a:r>
                <a:endParaRPr lang="en-US" altLang="zh-CN" sz="2400" dirty="0" smtClean="0"/>
              </a:p>
              <a:p>
                <a:pPr>
                  <a:lnSpc>
                    <a:spcPct val="150000"/>
                  </a:lnSpc>
                </a:pPr>
                <a:r>
                  <a:rPr lang="zh-CN" altLang="en-US" sz="2400" dirty="0" smtClean="0">
                    <a:latin typeface="+mn-ea"/>
                  </a:rPr>
                  <a:t>例如： 考虑多重集合</a:t>
                </a:r>
                <a14:m>
                  <m:oMath xmlns:m="http://schemas.openxmlformats.org/officeDocument/2006/math">
                    <m:r>
                      <a:rPr lang="en-US" altLang="zh-CN" sz="2400" i="1">
                        <a:latin typeface="Cambria Math" panose="02040503050406030204" pitchFamily="18" charset="0"/>
                      </a:rPr>
                      <m:t>𝑆</m:t>
                    </m:r>
                    <m:r>
                      <a:rPr lang="en-US" altLang="zh-CN" sz="2400" i="1">
                        <a:latin typeface="Cambria Math" panose="02040503050406030204" pitchFamily="18" charset="0"/>
                      </a:rPr>
                      <m:t>={2· </m:t>
                    </m:r>
                    <m:r>
                      <a:rPr lang="en-US" altLang="zh-CN" sz="2400" i="1">
                        <a:latin typeface="Cambria Math" panose="02040503050406030204" pitchFamily="18" charset="0"/>
                      </a:rPr>
                      <m:t>𝑎</m:t>
                    </m:r>
                    <m:r>
                      <a:rPr lang="en-US" altLang="zh-CN" sz="2400" i="1">
                        <a:latin typeface="Cambria Math" panose="02040503050406030204" pitchFamily="18" charset="0"/>
                      </a:rPr>
                      <m:t>, 1·</m:t>
                    </m:r>
                    <m:r>
                      <a:rPr lang="en-US" altLang="zh-CN" sz="2400" i="1">
                        <a:latin typeface="Cambria Math" panose="02040503050406030204" pitchFamily="18" charset="0"/>
                      </a:rPr>
                      <m:t>𝑏</m:t>
                    </m:r>
                    <m:r>
                      <a:rPr lang="en-US" altLang="zh-CN" sz="2400" i="1">
                        <a:latin typeface="Cambria Math" panose="02040503050406030204" pitchFamily="18" charset="0"/>
                      </a:rPr>
                      <m:t>,}</m:t>
                    </m:r>
                  </m:oMath>
                </a14:m>
                <a:r>
                  <a:rPr lang="en-US" altLang="zh-CN" sz="2400" dirty="0"/>
                  <a:t>.</a:t>
                </a:r>
                <a:r>
                  <a:rPr lang="zh-CN" altLang="en-US" sz="2400" dirty="0"/>
                  <a:t> </a:t>
                </a:r>
                <a:r>
                  <a:rPr lang="zh-CN" altLang="en-US" sz="2400" dirty="0" smtClean="0">
                    <a:latin typeface="+mn-ea"/>
                  </a:rPr>
                  <a:t>排列</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r>
                      <a:rPr lang="zh-CN" altLang="en-US" sz="2400" i="1">
                        <a:latin typeface="Cambria Math" panose="02040503050406030204" pitchFamily="18" charset="0"/>
                      </a:rPr>
                      <m:t>和</m:t>
                    </m:r>
                  </m:oMath>
                </a14:m>
                <a:r>
                  <a:rPr lang="zh-CN" altLang="en-US" sz="2400" dirty="0" smtClean="0">
                    <a:latin typeface="+mn-ea"/>
                  </a:rPr>
                  <a:t>排列</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1</m:t>
                        </m:r>
                      </m:sub>
                    </m:sSub>
                    <m:r>
                      <a:rPr lang="zh-CN" altLang="en-US" sz="2400" i="1" smtClean="0">
                        <a:latin typeface="Cambria Math" panose="02040503050406030204" pitchFamily="18" charset="0"/>
                      </a:rPr>
                      <m:t>认为</m:t>
                    </m:r>
                  </m:oMath>
                </a14:m>
                <a:r>
                  <a:rPr lang="zh-CN" altLang="en-US" sz="2400" dirty="0" smtClean="0">
                    <a:latin typeface="+mn-ea"/>
                  </a:rPr>
                  <a:t>是同一个排列</a:t>
                </a:r>
                <a:r>
                  <a:rPr lang="en-US" altLang="zh-CN" sz="2400" dirty="0" smtClean="0">
                    <a:latin typeface="+mn-ea"/>
                  </a:rPr>
                  <a:t>. </a:t>
                </a:r>
                <a:r>
                  <a:rPr lang="zh-CN" altLang="en-US" sz="2400" dirty="0" smtClean="0">
                    <a:latin typeface="+mn-ea"/>
                  </a:rPr>
                  <a:t>因为不能区分出第一个</a:t>
                </a:r>
                <a14:m>
                  <m:oMath xmlns:m="http://schemas.openxmlformats.org/officeDocument/2006/math">
                    <m:r>
                      <a:rPr lang="en-US" altLang="zh-CN" sz="2400" i="1" dirty="0" smtClean="0">
                        <a:latin typeface="Cambria Math" panose="02040503050406030204" pitchFamily="18" charset="0"/>
                      </a:rPr>
                      <m:t>𝑎</m:t>
                    </m:r>
                  </m:oMath>
                </a14:m>
                <a:r>
                  <a:rPr lang="zh-CN" altLang="en-US" sz="2400" dirty="0" smtClean="0">
                    <a:latin typeface="+mn-ea"/>
                  </a:rPr>
                  <a:t>和第二个</a:t>
                </a:r>
                <a14:m>
                  <m:oMath xmlns:m="http://schemas.openxmlformats.org/officeDocument/2006/math">
                    <m:r>
                      <a:rPr lang="en-US" altLang="zh-CN" sz="2400" i="1" dirty="0" smtClean="0">
                        <a:latin typeface="Cambria Math" panose="02040503050406030204" pitchFamily="18" charset="0"/>
                      </a:rPr>
                      <m:t>𝑎</m:t>
                    </m:r>
                  </m:oMath>
                </a14:m>
                <a:endParaRPr lang="en-US" altLang="zh-CN" sz="2400" dirty="0" smtClean="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3246626"/>
                <a:ext cx="7298551" cy="2309671"/>
              </a:xfrm>
              <a:prstGeom prst="rect">
                <a:avLst/>
              </a:prstGeom>
              <a:blipFill>
                <a:blip r:embed="rId2"/>
                <a:stretch>
                  <a:fillRect l="-1337" b="-2646"/>
                </a:stretch>
              </a:blipFill>
            </p:spPr>
            <p:txBody>
              <a:bodyPr/>
              <a:lstStyle/>
              <a:p>
                <a:r>
                  <a:rPr lang="zh-CN" altLang="en-US">
                    <a:noFill/>
                  </a:rPr>
                  <a:t> </a:t>
                </a:r>
              </a:p>
            </p:txBody>
          </p:sp>
        </mc:Fallback>
      </mc:AlternateContent>
      <p:sp>
        <p:nvSpPr>
          <p:cNvPr id="3" name="文本框 2"/>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4063355" y="1531810"/>
                <a:ext cx="6047799" cy="1846659"/>
              </a:xfrm>
              <a:prstGeom prst="rect">
                <a:avLst/>
              </a:prstGeom>
              <a:noFill/>
            </p:spPr>
            <p:txBody>
              <a:bodyPr wrap="square" rtlCol="0">
                <a:spAutoFit/>
              </a:bodyPr>
              <a:lstStyle/>
              <a:p>
                <a:r>
                  <a:rPr lang="zh-CN" altLang="en-US" sz="2400" dirty="0" smtClean="0">
                    <a:latin typeface="+mn-ea"/>
                  </a:rPr>
                  <a:t>多重集合（集合概念的拓展）：集合中的每种元素都可以出现多次</a:t>
                </a:r>
                <a:r>
                  <a:rPr lang="en-US" altLang="zh-CN" sz="2400" dirty="0" smtClean="0">
                    <a:latin typeface="+mn-ea"/>
                  </a:rPr>
                  <a:t>. </a:t>
                </a:r>
                <a:r>
                  <a:rPr lang="zh-CN" altLang="en-US" sz="2400" dirty="0" smtClean="0">
                    <a:latin typeface="+mn-ea"/>
                  </a:rPr>
                  <a:t>例如多重集合     </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3·</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 4·</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oMath>
                </a14:m>
                <a:r>
                  <a:rPr lang="en-US" altLang="zh-CN" sz="2400" dirty="0" smtClean="0">
                    <a:latin typeface="+mn-ea"/>
                  </a:rPr>
                  <a:t>. </a:t>
                </a:r>
                <a:r>
                  <a:rPr lang="zh-CN" altLang="en-US" sz="2400" dirty="0" smtClean="0">
                    <a:latin typeface="+mn-ea"/>
                  </a:rPr>
                  <a:t>表示</a:t>
                </a:r>
                <a14:m>
                  <m:oMath xmlns:m="http://schemas.openxmlformats.org/officeDocument/2006/math">
                    <m:r>
                      <a:rPr lang="en-US" altLang="zh-CN" sz="2400" i="1" dirty="0" smtClean="0">
                        <a:latin typeface="Cambria Math" panose="02040503050406030204" pitchFamily="18" charset="0"/>
                      </a:rPr>
                      <m:t>𝑆</m:t>
                    </m:r>
                  </m:oMath>
                </a14:m>
                <a:r>
                  <a:rPr lang="zh-CN" altLang="en-US" sz="2400" dirty="0" smtClean="0">
                    <a:latin typeface="+mn-ea"/>
                  </a:rPr>
                  <a:t>中有</a:t>
                </a:r>
                <a:r>
                  <a:rPr lang="en-US" altLang="zh-CN" sz="2400" dirty="0" smtClean="0">
                    <a:latin typeface="+mn-ea"/>
                  </a:rPr>
                  <a:t>2</a:t>
                </a:r>
                <a:r>
                  <a:rPr lang="zh-CN" altLang="en-US" sz="2400" dirty="0" smtClean="0">
                    <a:latin typeface="+mn-ea"/>
                  </a:rPr>
                  <a:t>个</a:t>
                </a:r>
                <a14:m>
                  <m:oMath xmlns:m="http://schemas.openxmlformats.org/officeDocument/2006/math">
                    <m:r>
                      <a:rPr lang="en-US" altLang="zh-CN" sz="2400" i="1" dirty="0" smtClean="0">
                        <a:latin typeface="Cambria Math" panose="02040503050406030204" pitchFamily="18" charset="0"/>
                      </a:rPr>
                      <m:t>𝑎</m:t>
                    </m:r>
                  </m:oMath>
                </a14:m>
                <a:r>
                  <a:rPr lang="en-US" altLang="zh-CN" sz="2400" dirty="0" smtClean="0">
                    <a:latin typeface="+mn-ea"/>
                  </a:rPr>
                  <a:t>, 3</a:t>
                </a:r>
                <a:r>
                  <a:rPr lang="zh-CN" altLang="en-US" sz="2400" dirty="0" smtClean="0">
                    <a:latin typeface="+mn-ea"/>
                  </a:rPr>
                  <a:t>个</a:t>
                </a:r>
                <a14:m>
                  <m:oMath xmlns:m="http://schemas.openxmlformats.org/officeDocument/2006/math">
                    <m:r>
                      <a:rPr lang="en-US" altLang="zh-CN" sz="2400" i="1" dirty="0" smtClean="0">
                        <a:latin typeface="Cambria Math" panose="02040503050406030204" pitchFamily="18" charset="0"/>
                      </a:rPr>
                      <m:t>𝑏</m:t>
                    </m:r>
                  </m:oMath>
                </a14:m>
                <a:r>
                  <a:rPr lang="en-US" altLang="zh-CN" sz="2400" dirty="0" smtClean="0">
                    <a:latin typeface="+mn-ea"/>
                  </a:rPr>
                  <a:t>, 4</a:t>
                </a:r>
                <a:r>
                  <a:rPr lang="zh-CN" altLang="en-US" sz="2400" dirty="0" smtClean="0">
                    <a:latin typeface="+mn-ea"/>
                  </a:rPr>
                  <a:t>个</a:t>
                </a:r>
                <a14:m>
                  <m:oMath xmlns:m="http://schemas.openxmlformats.org/officeDocument/2006/math">
                    <m:r>
                      <a:rPr lang="en-US" altLang="zh-CN" sz="2400" i="1" dirty="0" smtClean="0">
                        <a:latin typeface="Cambria Math" panose="02040503050406030204" pitchFamily="18" charset="0"/>
                      </a:rPr>
                      <m:t>𝑐</m:t>
                    </m:r>
                  </m:oMath>
                </a14:m>
                <a:r>
                  <a:rPr lang="en-US" altLang="zh-CN" sz="2400" dirty="0" smtClean="0">
                    <a:latin typeface="+mn-ea"/>
                  </a:rPr>
                  <a:t>.</a:t>
                </a:r>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4063355" y="1531810"/>
                <a:ext cx="6047799" cy="1846659"/>
              </a:xfrm>
              <a:prstGeom prst="rect">
                <a:avLst/>
              </a:prstGeom>
              <a:blipFill>
                <a:blip r:embed="rId3"/>
                <a:stretch>
                  <a:fillRect l="-1613" t="-2640" r="-1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11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多重集合的排列</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1024601"/>
                <a:ext cx="7298551" cy="5231817"/>
              </a:xfrm>
              <a:prstGeom prst="rect">
                <a:avLst/>
              </a:prstGeom>
              <a:noFill/>
            </p:spPr>
            <p:txBody>
              <a:bodyPr wrap="square" rtlCol="0">
                <a:spAutoFit/>
              </a:bodyPr>
              <a:lstStyle/>
              <a:p>
                <a:pPr>
                  <a:lnSpc>
                    <a:spcPct val="150000"/>
                  </a:lnSpc>
                </a:pPr>
                <a:r>
                  <a:rPr lang="en-US" altLang="zh-CN" sz="2000" dirty="0" smtClean="0">
                    <a:latin typeface="+mn-ea"/>
                  </a:rPr>
                  <a:t> </a:t>
                </a:r>
              </a:p>
              <a:p>
                <a:pPr>
                  <a:lnSpc>
                    <a:spcPct val="150000"/>
                  </a:lnSpc>
                </a:pPr>
                <a:r>
                  <a:rPr lang="zh-CN" altLang="en-US" sz="2000" dirty="0" smtClean="0">
                    <a:latin typeface="+mn-ea"/>
                  </a:rPr>
                  <a:t>设</a:t>
                </a:r>
                <a14:m>
                  <m:oMath xmlns:m="http://schemas.openxmlformats.org/officeDocument/2006/math">
                    <m:r>
                      <a:rPr lang="en-US" altLang="zh-CN" sz="2000" i="1">
                        <a:latin typeface="Cambria Math" panose="02040503050406030204" pitchFamily="18" charset="0"/>
                      </a:rPr>
                      <m:t>𝑆</m:t>
                    </m:r>
                  </m:oMath>
                </a14:m>
                <a:r>
                  <a:rPr lang="zh-CN" altLang="en-US" sz="2000" dirty="0">
                    <a:latin typeface="+mn-ea"/>
                  </a:rPr>
                  <a:t>是有</a:t>
                </a:r>
                <a14:m>
                  <m:oMath xmlns:m="http://schemas.openxmlformats.org/officeDocument/2006/math">
                    <m:r>
                      <a:rPr lang="en-US" altLang="zh-CN" sz="2000" i="1">
                        <a:latin typeface="Cambria Math" panose="02040503050406030204" pitchFamily="18" charset="0"/>
                      </a:rPr>
                      <m:t>𝑘</m:t>
                    </m:r>
                  </m:oMath>
                </a14:m>
                <a:r>
                  <a:rPr lang="zh-CN" altLang="en-US" sz="2000" dirty="0">
                    <a:latin typeface="+mn-ea"/>
                  </a:rPr>
                  <a:t>种不同类型对象的多重集合</a:t>
                </a:r>
                <a:r>
                  <a:rPr lang="zh-CN" altLang="en-US" sz="2000" dirty="0" smtClean="0">
                    <a:latin typeface="+mn-ea"/>
                  </a:rPr>
                  <a:t>，每一种元素都有无限重复数。那么</a:t>
                </a:r>
                <a14:m>
                  <m:oMath xmlns:m="http://schemas.openxmlformats.org/officeDocument/2006/math">
                    <m:r>
                      <a:rPr lang="en-US" altLang="zh-CN" sz="2000" i="1">
                        <a:latin typeface="Cambria Math" panose="02040503050406030204" pitchFamily="18" charset="0"/>
                      </a:rPr>
                      <m:t>𝑆</m:t>
                    </m:r>
                  </m:oMath>
                </a14:m>
                <a:r>
                  <a:rPr lang="zh-CN" altLang="en-US" sz="2000" dirty="0" smtClean="0">
                    <a:latin typeface="+mn-ea"/>
                  </a:rPr>
                  <a:t>的</a:t>
                </a:r>
                <a14:m>
                  <m:oMath xmlns:m="http://schemas.openxmlformats.org/officeDocument/2006/math">
                    <m:r>
                      <a:rPr lang="en-US" altLang="zh-CN" sz="2000" i="1" dirty="0" smtClean="0">
                        <a:latin typeface="Cambria Math" panose="02040503050406030204" pitchFamily="18" charset="0"/>
                      </a:rPr>
                      <m:t>𝑟</m:t>
                    </m:r>
                  </m:oMath>
                </a14:m>
                <a:r>
                  <a:rPr lang="zh-CN" altLang="en-US" sz="2000" dirty="0" smtClean="0">
                    <a:latin typeface="+mn-ea"/>
                  </a:rPr>
                  <a:t>排列的数目是</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𝑘</m:t>
                        </m:r>
                      </m:e>
                      <m:sup>
                        <m:r>
                          <a:rPr lang="en-US" altLang="zh-CN" sz="2000" b="0" i="1" smtClean="0">
                            <a:latin typeface="Cambria Math" panose="02040503050406030204" pitchFamily="18" charset="0"/>
                          </a:rPr>
                          <m:t>𝑟</m:t>
                        </m:r>
                      </m:sup>
                    </m:sSup>
                  </m:oMath>
                </a14:m>
                <a:endParaRPr lang="en-US" altLang="zh-CN" sz="2000" dirty="0" smtClean="0">
                  <a:latin typeface="+mn-ea"/>
                </a:endParaRPr>
              </a:p>
              <a:p>
                <a:pPr>
                  <a:lnSpc>
                    <a:spcPct val="150000"/>
                  </a:lnSpc>
                </a:pPr>
                <a:endParaRPr lang="en-US" altLang="zh-CN" sz="2000" dirty="0">
                  <a:latin typeface="+mn-ea"/>
                </a:endParaRPr>
              </a:p>
              <a:p>
                <a:pPr>
                  <a:lnSpc>
                    <a:spcPct val="150000"/>
                  </a:lnSpc>
                </a:pPr>
                <a:r>
                  <a:rPr lang="zh-CN" altLang="en-US" sz="2000" dirty="0" smtClean="0">
                    <a:latin typeface="+mn-ea"/>
                  </a:rPr>
                  <a:t>设</a:t>
                </a:r>
                <a14:m>
                  <m:oMath xmlns:m="http://schemas.openxmlformats.org/officeDocument/2006/math">
                    <m:r>
                      <a:rPr lang="en-US" altLang="zh-CN" sz="2000" b="0" i="1" smtClean="0">
                        <a:latin typeface="Cambria Math" panose="02040503050406030204" pitchFamily="18" charset="0"/>
                      </a:rPr>
                      <m:t>𝑆</m:t>
                    </m:r>
                  </m:oMath>
                </a14:m>
                <a:r>
                  <a:rPr lang="zh-CN" altLang="en-US" sz="2000" dirty="0" smtClean="0">
                    <a:latin typeface="+mn-ea"/>
                  </a:rPr>
                  <a:t>是有</a:t>
                </a:r>
                <a14:m>
                  <m:oMath xmlns:m="http://schemas.openxmlformats.org/officeDocument/2006/math">
                    <m:r>
                      <a:rPr lang="en-US" altLang="zh-CN" sz="2000" b="0" i="1" smtClean="0">
                        <a:latin typeface="Cambria Math" panose="02040503050406030204" pitchFamily="18" charset="0"/>
                      </a:rPr>
                      <m:t>𝑘</m:t>
                    </m:r>
                  </m:oMath>
                </a14:m>
                <a:r>
                  <a:rPr lang="zh-CN" altLang="en-US" sz="2000" dirty="0" smtClean="0">
                    <a:latin typeface="+mn-ea"/>
                  </a:rPr>
                  <a:t>种不同类型对象的多重集合，每一种类型</a:t>
                </a:r>
                <a:r>
                  <a:rPr lang="zh-CN" altLang="en-US" sz="2000" dirty="0">
                    <a:latin typeface="+mn-ea"/>
                  </a:rPr>
                  <a:t>对象</a:t>
                </a:r>
                <a:r>
                  <a:rPr lang="zh-CN" altLang="en-US" sz="2000" dirty="0" smtClean="0">
                    <a:latin typeface="+mn-ea"/>
                  </a:rPr>
                  <a:t>的有限重复数分别是</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sub>
                    </m:sSub>
                    <m:r>
                      <a:rPr lang="zh-CN" altLang="en-US" sz="2000" i="1">
                        <a:latin typeface="Cambria Math" panose="02040503050406030204" pitchFamily="18" charset="0"/>
                      </a:rPr>
                      <m:t>，</m:t>
                    </m:r>
                    <m:r>
                      <m:rPr>
                        <m:sty m:val="p"/>
                      </m:rPr>
                      <a:rPr lang="en-US" altLang="zh-CN" sz="2000" i="1" smtClean="0">
                        <a:latin typeface="Cambria Math" panose="02040503050406030204" pitchFamily="18" charset="0"/>
                      </a:rPr>
                      <m:t>S</m:t>
                    </m:r>
                  </m:oMath>
                </a14:m>
                <a:r>
                  <a:rPr lang="zh-CN" altLang="en-US" sz="2000" dirty="0" smtClean="0">
                    <a:latin typeface="+mn-ea"/>
                  </a:rPr>
                  <a:t>的大小为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sub>
                    </m:sSub>
                  </m:oMath>
                </a14:m>
                <a:r>
                  <a:rPr lang="en-US" altLang="zh-CN" sz="2000" dirty="0" smtClean="0">
                    <a:latin typeface="+mn-ea"/>
                  </a:rPr>
                  <a:t>, </a:t>
                </a:r>
                <a:r>
                  <a:rPr lang="zh-CN" altLang="en-US" sz="2000" dirty="0" smtClean="0">
                    <a:latin typeface="+mn-ea"/>
                  </a:rPr>
                  <a:t>则</a:t>
                </a:r>
                <a14:m>
                  <m:oMath xmlns:m="http://schemas.openxmlformats.org/officeDocument/2006/math">
                    <m:r>
                      <m:rPr>
                        <m:sty m:val="p"/>
                      </m:rPr>
                      <a:rPr lang="en-US" altLang="zh-CN" sz="2000" i="1" dirty="0">
                        <a:latin typeface="Cambria Math" panose="02040503050406030204" pitchFamily="18" charset="0"/>
                      </a:rPr>
                      <m:t>S</m:t>
                    </m:r>
                  </m:oMath>
                </a14:m>
                <a:r>
                  <a:rPr lang="zh-CN" altLang="en-US" sz="2000" dirty="0" smtClean="0">
                    <a:latin typeface="+mn-ea"/>
                  </a:rPr>
                  <a:t>的</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smtClean="0">
                    <a:latin typeface="+mn-ea"/>
                  </a:rPr>
                  <a:t>排列数目等于</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r>
                          <a:rPr lang="en-US" altLang="zh-CN" sz="2000" b="0" i="0" smtClean="0">
                            <a:latin typeface="Cambria Math" panose="02040503050406030204" pitchFamily="18" charset="0"/>
                          </a:rPr>
                          <m:t>!</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den>
                    </m:f>
                  </m:oMath>
                </a14:m>
                <a:endParaRPr lang="en-US" altLang="zh-CN" sz="2000" dirty="0" smtClean="0">
                  <a:latin typeface="+mn-ea"/>
                </a:endParaRPr>
              </a:p>
              <a:p>
                <a:pPr>
                  <a:lnSpc>
                    <a:spcPct val="150000"/>
                  </a:lnSpc>
                </a:pPr>
                <a:r>
                  <a:rPr lang="zh-CN" altLang="en-US" sz="2000" dirty="0" smtClean="0">
                    <a:latin typeface="+mn-ea"/>
                  </a:rPr>
                  <a:t>如果</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smtClean="0">
                    <a:latin typeface="+mn-ea"/>
                  </a:rPr>
                  <a:t>种元素都是不相同的</a:t>
                </a:r>
                <a:r>
                  <a:rPr lang="en-US" altLang="zh-CN" sz="2000" dirty="0" smtClean="0">
                    <a:latin typeface="+mn-ea"/>
                  </a:rPr>
                  <a:t>, </a:t>
                </a:r>
                <a:r>
                  <a:rPr lang="zh-CN" altLang="en-US" sz="2000" dirty="0" smtClean="0">
                    <a:latin typeface="+mn-ea"/>
                  </a:rPr>
                  <a:t>那么总的排列数目为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en-US" altLang="zh-CN" sz="2000" dirty="0" smtClean="0">
                    <a:latin typeface="+mn-ea"/>
                  </a:rPr>
                  <a:t>, </a:t>
                </a:r>
                <a:r>
                  <a:rPr lang="zh-CN" altLang="en-US" sz="2000" dirty="0" smtClean="0">
                    <a:latin typeface="+mn-ea"/>
                  </a:rPr>
                  <a:t>但是因为每种元素都是不可区分的</a:t>
                </a:r>
                <a:r>
                  <a:rPr lang="en-US" altLang="zh-CN" sz="2000" dirty="0" smtClean="0">
                    <a:latin typeface="+mn-ea"/>
                  </a:rPr>
                  <a:t>, </a:t>
                </a:r>
                <a:r>
                  <a:rPr lang="zh-CN" altLang="en-US" sz="2000" dirty="0" smtClean="0">
                    <a:latin typeface="+mn-ea"/>
                  </a:rPr>
                  <a:t>第</a:t>
                </a:r>
                <a14:m>
                  <m:oMath xmlns:m="http://schemas.openxmlformats.org/officeDocument/2006/math">
                    <m:r>
                      <a:rPr lang="en-US" altLang="zh-CN" sz="2000" b="0" i="1" smtClean="0">
                        <a:latin typeface="Cambria Math" panose="02040503050406030204" pitchFamily="18" charset="0"/>
                      </a:rPr>
                      <m:t>𝑖</m:t>
                    </m:r>
                    <m:r>
                      <a:rPr lang="zh-CN" altLang="en-US" sz="2000" i="1">
                        <a:latin typeface="Cambria Math" panose="02040503050406030204" pitchFamily="18" charset="0"/>
                      </a:rPr>
                      <m:t>种</m:t>
                    </m:r>
                  </m:oMath>
                </a14:m>
                <a:r>
                  <a:rPr lang="zh-CN" altLang="en-US" sz="2000" dirty="0" smtClean="0">
                    <a:latin typeface="+mn-ea"/>
                  </a:rPr>
                  <a:t>元素内部的全排列被重复计算</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smtClean="0">
                    <a:latin typeface="+mn-ea"/>
                  </a:rPr>
                  <a:t>次</a:t>
                </a:r>
                <a:r>
                  <a:rPr lang="en-US" altLang="zh-CN" sz="2000" dirty="0" smtClean="0">
                    <a:latin typeface="+mn-ea"/>
                  </a:rPr>
                  <a:t>, </a:t>
                </a:r>
                <a:r>
                  <a:rPr lang="zh-CN" altLang="en-US" sz="2000" dirty="0" smtClean="0">
                    <a:latin typeface="+mn-ea"/>
                  </a:rPr>
                  <a:t>所以根据除法原理</a:t>
                </a:r>
                <a:r>
                  <a:rPr lang="en-US" altLang="zh-CN" sz="2000" dirty="0" smtClean="0">
                    <a:latin typeface="+mn-ea"/>
                  </a:rPr>
                  <a:t>, </a:t>
                </a:r>
                <a14:m>
                  <m:oMath xmlns:m="http://schemas.openxmlformats.org/officeDocument/2006/math">
                    <m:r>
                      <m:rPr>
                        <m:sty m:val="p"/>
                      </m:rPr>
                      <a:rPr lang="en-US" altLang="zh-CN" sz="2000" i="1" dirty="0">
                        <a:latin typeface="Cambria Math" panose="02040503050406030204" pitchFamily="18" charset="0"/>
                      </a:rPr>
                      <m:t>S</m:t>
                    </m:r>
                  </m:oMath>
                </a14:m>
                <a:r>
                  <a:rPr lang="zh-CN" altLang="en-US" sz="2000" dirty="0">
                    <a:latin typeface="+mn-ea"/>
                  </a:rPr>
                  <a:t>的</a:t>
                </a:r>
                <a14:m>
                  <m:oMath xmlns:m="http://schemas.openxmlformats.org/officeDocument/2006/math">
                    <m:r>
                      <a:rPr lang="en-US" altLang="zh-CN" sz="2000" i="1" dirty="0">
                        <a:latin typeface="Cambria Math" panose="02040503050406030204" pitchFamily="18" charset="0"/>
                      </a:rPr>
                      <m:t>𝑛</m:t>
                    </m:r>
                  </m:oMath>
                </a14:m>
                <a:r>
                  <a:rPr lang="zh-CN" altLang="en-US" sz="2000" dirty="0">
                    <a:latin typeface="+mn-ea"/>
                  </a:rPr>
                  <a:t>排列数目等于</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a:latin typeface="Cambria Math" panose="02040503050406030204" pitchFamily="18" charset="0"/>
                          </a:rPr>
                          <m:t>!</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den>
                    </m:f>
                  </m:oMath>
                </a14:m>
                <a:r>
                  <a:rPr lang="en-US" altLang="zh-CN" sz="2000" dirty="0" smtClean="0">
                    <a:latin typeface="+mn-ea"/>
                  </a:rPr>
                  <a:t>. </a:t>
                </a: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1024601"/>
                <a:ext cx="7298551" cy="5231817"/>
              </a:xfrm>
              <a:prstGeom prst="rect">
                <a:avLst/>
              </a:prstGeom>
              <a:blipFill>
                <a:blip r:embed="rId2"/>
                <a:stretch>
                  <a:fillRect l="-919"/>
                </a:stretch>
              </a:blipFill>
            </p:spPr>
            <p:txBody>
              <a:bodyPr/>
              <a:lstStyle/>
              <a:p>
                <a:r>
                  <a:rPr lang="zh-CN" altLang="en-US">
                    <a:noFill/>
                  </a:rPr>
                  <a:t> </a:t>
                </a:r>
              </a:p>
            </p:txBody>
          </p:sp>
        </mc:Fallback>
      </mc:AlternateContent>
      <p:sp>
        <p:nvSpPr>
          <p:cNvPr id="3" name="文本框 2"/>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66996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多重集合的排列</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1311886"/>
                <a:ext cx="7298551" cy="2161617"/>
              </a:xfrm>
              <a:prstGeom prst="rect">
                <a:avLst/>
              </a:prstGeom>
              <a:noFill/>
            </p:spPr>
            <p:txBody>
              <a:bodyPr wrap="square" rtlCol="0">
                <a:spAutoFit/>
              </a:bodyPr>
              <a:lstStyle/>
              <a:p>
                <a:pPr>
                  <a:lnSpc>
                    <a:spcPct val="150000"/>
                  </a:lnSpc>
                </a:pPr>
                <a:r>
                  <a:rPr lang="en-US" altLang="zh-CN" sz="2400" dirty="0" smtClean="0">
                    <a:latin typeface="+mn-ea"/>
                  </a:rPr>
                  <a:t> </a:t>
                </a:r>
                <a:r>
                  <a:rPr lang="en-US" altLang="zh-CN" sz="2400" dirty="0" err="1" smtClean="0">
                    <a:latin typeface="+mn-ea"/>
                  </a:rPr>
                  <a:t>hdu</a:t>
                </a:r>
                <a:r>
                  <a:rPr lang="en-US" altLang="zh-CN" sz="2400" dirty="0" smtClean="0">
                    <a:latin typeface="+mn-ea"/>
                  </a:rPr>
                  <a:t> 1261</a:t>
                </a:r>
              </a:p>
              <a:p>
                <a:pPr>
                  <a:lnSpc>
                    <a:spcPct val="150000"/>
                  </a:lnSpc>
                </a:pPr>
                <a:r>
                  <a:rPr lang="zh-CN" altLang="en-US" sz="2400" dirty="0" smtClean="0">
                    <a:latin typeface="+mn-ea"/>
                  </a:rPr>
                  <a:t>给定</a:t>
                </a:r>
                <a14:m>
                  <m:oMath xmlns:m="http://schemas.openxmlformats.org/officeDocument/2006/math">
                    <m:r>
                      <a:rPr lang="en-US" altLang="zh-CN" sz="2400" b="0" i="1" smtClean="0">
                        <a:latin typeface="Cambria Math" panose="02040503050406030204" pitchFamily="18" charset="0"/>
                      </a:rPr>
                      <m:t>𝑛</m:t>
                    </m:r>
                    <m:r>
                      <a:rPr lang="zh-CN" altLang="en-US" sz="2400" i="1">
                        <a:latin typeface="Cambria Math" panose="02040503050406030204" pitchFamily="18" charset="0"/>
                      </a:rPr>
                      <m:t>种</m:t>
                    </m:r>
                  </m:oMath>
                </a14:m>
                <a:r>
                  <a:rPr lang="zh-CN" altLang="en-US" sz="2400" dirty="0" smtClean="0">
                    <a:latin typeface="+mn-ea"/>
                  </a:rPr>
                  <a:t>字母以及这些字母的个数</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oMath>
                </a14:m>
                <a:r>
                  <a:rPr lang="en-US" altLang="zh-CN" sz="2400" dirty="0" smtClean="0">
                    <a:latin typeface="+mn-ea"/>
                  </a:rPr>
                  <a:t>, </a:t>
                </a:r>
                <a:r>
                  <a:rPr lang="zh-CN" altLang="en-US" sz="2400" dirty="0" smtClean="0">
                    <a:latin typeface="+mn-ea"/>
                  </a:rPr>
                  <a:t>问用这些字母总共能组成多少不同的字符串</a:t>
                </a:r>
                <a:r>
                  <a:rPr lang="en-US" altLang="zh-CN" sz="2400" dirty="0" smtClean="0">
                    <a:latin typeface="+mn-ea"/>
                  </a:rPr>
                  <a:t>. </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≤26, </m:t>
                    </m:r>
                    <m:r>
                      <a:rPr lang="en-US" altLang="zh-CN" sz="2400" b="0" i="1" smtClean="0">
                        <a:latin typeface="Cambria Math" panose="02040503050406030204" pitchFamily="18" charset="0"/>
                      </a:rPr>
                      <m:t>𝑎</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≤12</m:t>
                    </m:r>
                  </m:oMath>
                </a14:m>
                <a:r>
                  <a:rPr lang="en-US" altLang="zh-CN" sz="2400" dirty="0" smtClean="0">
                    <a:latin typeface="+mn-ea"/>
                  </a:rPr>
                  <a:t>.</a:t>
                </a:r>
              </a:p>
              <a:p>
                <a:pPr>
                  <a:lnSpc>
                    <a:spcPct val="150000"/>
                  </a:lnSpc>
                </a:pPr>
                <a:endParaRPr lang="en-US" altLang="zh-CN" sz="200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1311886"/>
                <a:ext cx="7298551" cy="2161617"/>
              </a:xfrm>
              <a:prstGeom prst="rect">
                <a:avLst/>
              </a:prstGeom>
              <a:blipFill>
                <a:blip r:embed="rId2"/>
                <a:stretch>
                  <a:fillRect l="-1337"/>
                </a:stretch>
              </a:blipFill>
            </p:spPr>
            <p:txBody>
              <a:bodyPr/>
              <a:lstStyle/>
              <a:p>
                <a:r>
                  <a:rPr lang="zh-CN" altLang="en-US">
                    <a:noFill/>
                  </a:rPr>
                  <a:t> </a:t>
                </a:r>
              </a:p>
            </p:txBody>
          </p:sp>
        </mc:Fallback>
      </mc:AlternateContent>
      <p:sp>
        <p:nvSpPr>
          <p:cNvPr id="3" name="文本框 2"/>
          <p:cNvSpPr txBox="1"/>
          <p:nvPr/>
        </p:nvSpPr>
        <p:spPr>
          <a:xfrm>
            <a:off x="5701811" y="2967404"/>
            <a:ext cx="65" cy="276999"/>
          </a:xfrm>
          <a:prstGeom prst="rect">
            <a:avLst/>
          </a:prstGeom>
          <a:noFill/>
        </p:spPr>
        <p:txBody>
          <a:bodyPr wrap="none" lIns="0" tIns="0" rIns="0" bIns="0" rtlCol="0">
            <a:spAutoFit/>
          </a:bodyPr>
          <a:lstStyle/>
          <a:p>
            <a:endParaRPr lang="zh-CN" altLang="en-US" dirty="0"/>
          </a:p>
        </p:txBody>
      </p:sp>
      <p:sp>
        <p:nvSpPr>
          <p:cNvPr id="2" name="文本框 1"/>
          <p:cNvSpPr txBox="1"/>
          <p:nvPr/>
        </p:nvSpPr>
        <p:spPr>
          <a:xfrm>
            <a:off x="4063354" y="3489354"/>
            <a:ext cx="7298551" cy="1200329"/>
          </a:xfrm>
          <a:prstGeom prst="rect">
            <a:avLst/>
          </a:prstGeom>
          <a:noFill/>
        </p:spPr>
        <p:txBody>
          <a:bodyPr wrap="square" rtlCol="0">
            <a:spAutoFit/>
          </a:bodyPr>
          <a:lstStyle/>
          <a:p>
            <a:r>
              <a:rPr lang="zh-CN" altLang="en-US" sz="2400" dirty="0" smtClean="0">
                <a:latin typeface="+mn-ea"/>
              </a:rPr>
              <a:t>求多重集合的排列数</a:t>
            </a:r>
            <a:r>
              <a:rPr lang="en-US" altLang="zh-CN" sz="2400" dirty="0" smtClean="0">
                <a:latin typeface="+mn-ea"/>
              </a:rPr>
              <a:t>. </a:t>
            </a:r>
          </a:p>
          <a:p>
            <a:endParaRPr lang="en-US" altLang="zh-CN" sz="2400" dirty="0" smtClean="0">
              <a:latin typeface="+mn-ea"/>
            </a:endParaRPr>
          </a:p>
          <a:p>
            <a:r>
              <a:rPr lang="zh-CN" altLang="en-US" sz="2400" dirty="0" smtClean="0">
                <a:latin typeface="+mn-ea"/>
              </a:rPr>
              <a:t>使用高精度计算排列数即可</a:t>
            </a:r>
            <a:r>
              <a:rPr lang="en-US" altLang="zh-CN" sz="2400" dirty="0" smtClean="0">
                <a:latin typeface="+mn-ea"/>
              </a:rPr>
              <a:t>.</a:t>
            </a:r>
          </a:p>
        </p:txBody>
      </p:sp>
    </p:spTree>
    <p:extLst>
      <p:ext uri="{BB962C8B-B14F-4D97-AF65-F5344CB8AC3E}">
        <p14:creationId xmlns:p14="http://schemas.microsoft.com/office/powerpoint/2010/main" val="199754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063355" y="376846"/>
            <a:ext cx="4211515" cy="461665"/>
          </a:xfrm>
          <a:prstGeom prst="rect">
            <a:avLst/>
          </a:prstGeom>
          <a:noFill/>
        </p:spPr>
        <p:txBody>
          <a:bodyPr wrap="square" rtlCol="0">
            <a:spAutoFit/>
          </a:bodyPr>
          <a:lstStyle/>
          <a:p>
            <a:r>
              <a:rPr lang="zh-CN" altLang="en-US" sz="2400" b="1" dirty="0" smtClean="0"/>
              <a:t>多重集合的组合</a:t>
            </a:r>
            <a:endParaRPr lang="zh-CN" altLang="en-US" sz="2400" b="1" dirty="0"/>
          </a:p>
        </p:txBody>
      </p:sp>
      <p:cxnSp>
        <p:nvCxnSpPr>
          <p:cNvPr id="8" name="直接连接符 7"/>
          <p:cNvCxnSpPr/>
          <p:nvPr/>
        </p:nvCxnSpPr>
        <p:spPr>
          <a:xfrm>
            <a:off x="3579779" y="1021404"/>
            <a:ext cx="8725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4063355" y="1534352"/>
                <a:ext cx="7298551" cy="4961486"/>
              </a:xfrm>
              <a:prstGeom prst="rect">
                <a:avLst/>
              </a:prstGeom>
              <a:noFill/>
            </p:spPr>
            <p:txBody>
              <a:bodyPr wrap="square" rtlCol="0">
                <a:spAutoFit/>
              </a:bodyPr>
              <a:lstStyle/>
              <a:p>
                <a:r>
                  <a:rPr lang="zh-CN" altLang="en-US" sz="2000" dirty="0" smtClean="0">
                    <a:solidFill>
                      <a:prstClr val="black"/>
                    </a:solidFill>
                    <a:latin typeface="+mn-ea"/>
                  </a:rPr>
                  <a:t>设</a:t>
                </a:r>
                <a14:m>
                  <m:oMath xmlns:m="http://schemas.openxmlformats.org/officeDocument/2006/math">
                    <m:r>
                      <a:rPr lang="en-US" altLang="zh-CN" sz="2000" i="1">
                        <a:solidFill>
                          <a:prstClr val="black"/>
                        </a:solidFill>
                        <a:latin typeface="Cambria Math" panose="02040503050406030204" pitchFamily="18" charset="0"/>
                      </a:rPr>
                      <m:t>𝑆</m:t>
                    </m:r>
                  </m:oMath>
                </a14:m>
                <a:r>
                  <a:rPr lang="zh-CN" altLang="en-US" sz="2000" dirty="0">
                    <a:solidFill>
                      <a:prstClr val="black"/>
                    </a:solidFill>
                    <a:latin typeface="+mn-ea"/>
                  </a:rPr>
                  <a:t>是有</a:t>
                </a:r>
                <a14:m>
                  <m:oMath xmlns:m="http://schemas.openxmlformats.org/officeDocument/2006/math">
                    <m:r>
                      <a:rPr lang="en-US" altLang="zh-CN" sz="2000" i="1">
                        <a:solidFill>
                          <a:prstClr val="black"/>
                        </a:solidFill>
                        <a:latin typeface="Cambria Math" panose="02040503050406030204" pitchFamily="18" charset="0"/>
                      </a:rPr>
                      <m:t>𝑘</m:t>
                    </m:r>
                    <m:r>
                      <a:rPr lang="zh-CN" altLang="en-US" sz="2000" i="1">
                        <a:solidFill>
                          <a:prstClr val="black"/>
                        </a:solidFill>
                        <a:latin typeface="Cambria Math" panose="02040503050406030204" pitchFamily="18" charset="0"/>
                      </a:rPr>
                      <m:t>种</m:t>
                    </m:r>
                  </m:oMath>
                </a14:m>
                <a:r>
                  <a:rPr lang="zh-CN" altLang="en-US" sz="2000" dirty="0">
                    <a:solidFill>
                      <a:prstClr val="black"/>
                    </a:solidFill>
                    <a:latin typeface="+mn-ea"/>
                  </a:rPr>
                  <a:t>类型对象的多重集合，每种元素均具有无限的重复数，那么</a:t>
                </a:r>
                <a14:m>
                  <m:oMath xmlns:m="http://schemas.openxmlformats.org/officeDocument/2006/math">
                    <m:r>
                      <a:rPr lang="en-US" altLang="zh-CN" sz="2000" i="1">
                        <a:solidFill>
                          <a:prstClr val="black"/>
                        </a:solidFill>
                        <a:latin typeface="Cambria Math" panose="02040503050406030204" pitchFamily="18" charset="0"/>
                      </a:rPr>
                      <m:t>𝑆</m:t>
                    </m:r>
                    <m:r>
                      <a:rPr lang="zh-CN" altLang="en-US" sz="2000" i="1">
                        <a:solidFill>
                          <a:prstClr val="black"/>
                        </a:solidFill>
                        <a:latin typeface="Cambria Math" panose="02040503050406030204" pitchFamily="18" charset="0"/>
                      </a:rPr>
                      <m:t>的</m:t>
                    </m:r>
                    <m:r>
                      <a:rPr lang="en-US" altLang="zh-CN" sz="2000" i="1">
                        <a:solidFill>
                          <a:prstClr val="black"/>
                        </a:solidFill>
                        <a:latin typeface="Cambria Math" panose="02040503050406030204" pitchFamily="18" charset="0"/>
                      </a:rPr>
                      <m:t>𝑟</m:t>
                    </m:r>
                    <m:r>
                      <a:rPr lang="zh-CN" altLang="en-US" sz="2000" i="1">
                        <a:solidFill>
                          <a:prstClr val="black"/>
                        </a:solidFill>
                        <a:latin typeface="Cambria Math" panose="02040503050406030204" pitchFamily="18" charset="0"/>
                      </a:rPr>
                      <m:t>组合</m:t>
                    </m:r>
                  </m:oMath>
                </a14:m>
                <a:r>
                  <a:rPr lang="zh-CN" altLang="en-US" sz="2000" dirty="0">
                    <a:solidFill>
                      <a:prstClr val="black"/>
                    </a:solidFill>
                    <a:latin typeface="+mn-ea"/>
                  </a:rPr>
                  <a:t>的个数等于 </a:t>
                </a:r>
                <a14:m>
                  <m:oMath xmlns:m="http://schemas.openxmlformats.org/officeDocument/2006/math">
                    <m:d>
                      <m:dPr>
                        <m:ctrlPr>
                          <a:rPr lang="en-US" altLang="zh-CN" sz="2000" i="1">
                            <a:solidFill>
                              <a:prstClr val="black"/>
                            </a:solidFill>
                            <a:latin typeface="Cambria Math" panose="02040503050406030204" pitchFamily="18" charset="0"/>
                          </a:rPr>
                        </m:ctrlPr>
                      </m:dPr>
                      <m:e>
                        <m:f>
                          <m:fPr>
                            <m:type m:val="noBa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𝑟</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𝑘</m:t>
                            </m:r>
                            <m:r>
                              <a:rPr lang="en-US" altLang="zh-CN" sz="2000" i="1">
                                <a:solidFill>
                                  <a:prstClr val="black"/>
                                </a:solidFill>
                                <a:latin typeface="Cambria Math" panose="02040503050406030204" pitchFamily="18" charset="0"/>
                              </a:rPr>
                              <m:t> −1</m:t>
                            </m:r>
                          </m:num>
                          <m:den>
                            <m:r>
                              <a:rPr lang="en-US" altLang="zh-CN" sz="2000" i="1">
                                <a:solidFill>
                                  <a:prstClr val="black"/>
                                </a:solidFill>
                                <a:latin typeface="Cambria Math" panose="02040503050406030204" pitchFamily="18" charset="0"/>
                              </a:rPr>
                              <m:t>𝑟</m:t>
                            </m:r>
                          </m:den>
                        </m:f>
                      </m:e>
                    </m:d>
                  </m:oMath>
                </a14:m>
                <a:endParaRPr lang="en-US" altLang="zh-CN" sz="2000" dirty="0" smtClean="0">
                  <a:latin typeface="+mn-ea"/>
                </a:endParaRPr>
              </a:p>
              <a:p>
                <a:endParaRPr lang="en-US" altLang="zh-CN" sz="2000" dirty="0">
                  <a:latin typeface="+mn-ea"/>
                </a:endParaRPr>
              </a:p>
              <a:p>
                <a:r>
                  <a:rPr lang="zh-CN" altLang="en-US" sz="2000" dirty="0" smtClean="0">
                    <a:latin typeface="+mn-ea"/>
                  </a:rPr>
                  <a:t>证明：</a:t>
                </a:r>
                <a:endParaRPr lang="en-US" altLang="zh-CN" sz="2000" dirty="0" smtClean="0">
                  <a:latin typeface="+mn-ea"/>
                </a:endParaRPr>
              </a:p>
              <a:p>
                <a14:m>
                  <m:oMath xmlns:m="http://schemas.openxmlformats.org/officeDocument/2006/math">
                    <m:r>
                      <a:rPr lang="en-US" altLang="zh-CN" sz="2000" b="0" i="1" smtClean="0">
                        <a:latin typeface="Cambria Math" panose="02040503050406030204" pitchFamily="18" charset="0"/>
                      </a:rPr>
                      <m:t>𝑆</m:t>
                    </m:r>
                    <m:r>
                      <a:rPr lang="zh-CN" altLang="en-US" sz="2000" i="1">
                        <a:latin typeface="Cambria Math" panose="02040503050406030204" pitchFamily="18" charset="0"/>
                      </a:rPr>
                      <m:t>的</m:t>
                    </m:r>
                  </m:oMath>
                </a14:m>
                <a:r>
                  <a:rPr lang="zh-CN" altLang="en-US" sz="2000" dirty="0" smtClean="0">
                    <a:latin typeface="+mn-ea"/>
                  </a:rPr>
                  <a:t>每个</a:t>
                </a:r>
                <a14:m>
                  <m:oMath xmlns:m="http://schemas.openxmlformats.org/officeDocument/2006/math">
                    <m:r>
                      <a:rPr lang="en-US" altLang="zh-CN" sz="2000" i="1" dirty="0" smtClean="0">
                        <a:latin typeface="Cambria Math" panose="02040503050406030204" pitchFamily="18" charset="0"/>
                      </a:rPr>
                      <m:t>𝑟</m:t>
                    </m:r>
                  </m:oMath>
                </a14:m>
                <a:r>
                  <a:rPr lang="zh-CN" altLang="en-US" sz="2000" dirty="0" smtClean="0">
                    <a:latin typeface="+mn-ea"/>
                  </a:rPr>
                  <a:t>组合必然具有这样的形式</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个</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oMath>
                </a14:m>
                <a:r>
                  <a:rPr lang="en-US" altLang="zh-CN" sz="2000" dirty="0" smtClean="0">
                    <a:latin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zh-CN" altLang="en-US" sz="2000" i="1">
                        <a:latin typeface="Cambria Math" panose="02040503050406030204" pitchFamily="18" charset="0"/>
                      </a:rPr>
                      <m:t>个</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sub>
                    </m:sSub>
                  </m:oMath>
                </a14:m>
                <a:r>
                  <a:rPr lang="en-US" altLang="zh-CN" sz="2000" dirty="0" smtClean="0">
                    <a:latin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r>
                      <a:rPr lang="zh-CN" altLang="en-US" sz="2000" i="1">
                        <a:latin typeface="Cambria Math" panose="02040503050406030204" pitchFamily="18" charset="0"/>
                      </a:rPr>
                      <m:t>个</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oMath>
                </a14:m>
                <a:r>
                  <a:rPr lang="zh-CN" altLang="en-US" sz="2000" dirty="0" smtClean="0">
                    <a:latin typeface="+mn-ea"/>
                  </a:rPr>
                  <a:t> 其中</a:t>
                </a:r>
                <a14:m>
                  <m:oMath xmlns:m="http://schemas.openxmlformats.org/officeDocument/2006/math">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1, </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2, …,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𝑘</m:t>
                        </m:r>
                      </m:sub>
                    </m:sSub>
                    <m:r>
                      <a:rPr lang="en-US" altLang="zh-CN" sz="2000" b="0" i="1" dirty="0" smtClean="0">
                        <a:latin typeface="Cambria Math" panose="02040503050406030204" pitchFamily="18" charset="0"/>
                      </a:rPr>
                      <m:t>≥0, </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2+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𝑘</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𝑟</m:t>
                    </m:r>
                    <m:r>
                      <a:rPr lang="en-US" altLang="zh-CN" sz="2000" b="0" i="0" dirty="0" smtClean="0">
                        <a:latin typeface="Cambria Math" panose="02040503050406030204" pitchFamily="18" charset="0"/>
                      </a:rPr>
                      <m:t>. </m:t>
                    </m:r>
                  </m:oMath>
                </a14:m>
                <a:endParaRPr lang="en-US" altLang="zh-CN" sz="2000" b="0" i="0" dirty="0" smtClean="0">
                  <a:latin typeface="Cambria Math" panose="02040503050406030204" pitchFamily="18" charset="0"/>
                </a:endParaRPr>
              </a:p>
              <a:p>
                <a:endParaRPr lang="en-US" altLang="zh-CN" sz="2000" b="0" i="0" dirty="0" smtClean="0">
                  <a:latin typeface="Cambria Math" panose="02040503050406030204" pitchFamily="18" charset="0"/>
                </a:endParaRPr>
              </a:p>
              <a:p>
                <a14:m>
                  <m:oMath xmlns:m="http://schemas.openxmlformats.org/officeDocument/2006/math">
                    <m:r>
                      <a:rPr lang="zh-CN" altLang="en-US" sz="2000" i="1" dirty="0">
                        <a:latin typeface="Cambria Math" panose="02040503050406030204" pitchFamily="18" charset="0"/>
                      </a:rPr>
                      <m:t>我们</m:t>
                    </m:r>
                  </m:oMath>
                </a14:m>
                <a:r>
                  <a:rPr lang="zh-CN" altLang="en-US" sz="2000" dirty="0" smtClean="0">
                    <a:latin typeface="+mn-ea"/>
                  </a:rPr>
                  <a:t>将</a:t>
                </a:r>
                <a14:m>
                  <m:oMath xmlns:m="http://schemas.openxmlformats.org/officeDocument/2006/math">
                    <m:r>
                      <a:rPr lang="en-US" altLang="zh-CN" sz="2000" b="0" i="1" dirty="0" smtClean="0">
                        <a:latin typeface="Cambria Math" panose="02040503050406030204" pitchFamily="18" charset="0"/>
                      </a:rPr>
                      <m:t>𝑟</m:t>
                    </m:r>
                    <m:r>
                      <a:rPr lang="zh-CN" altLang="en-US" sz="2000" i="1" dirty="0">
                        <a:latin typeface="Cambria Math" panose="02040503050406030204" pitchFamily="18" charset="0"/>
                      </a:rPr>
                      <m:t>个</m:t>
                    </m:r>
                  </m:oMath>
                </a14:m>
                <a:r>
                  <a:rPr lang="en-US" altLang="zh-CN" sz="2000" b="0" dirty="0" smtClean="0">
                    <a:latin typeface="+mn-ea"/>
                  </a:rPr>
                  <a:t>1</a:t>
                </a:r>
                <a:r>
                  <a:rPr lang="zh-CN" altLang="en-US" sz="2000" b="0" dirty="0" smtClean="0">
                    <a:latin typeface="+mn-ea"/>
                  </a:rPr>
                  <a:t>排成一排</a:t>
                </a:r>
                <a:r>
                  <a:rPr lang="en-US" altLang="zh-CN" sz="2000" b="0" dirty="0" smtClean="0">
                    <a:latin typeface="+mn-ea"/>
                  </a:rPr>
                  <a:t>, </a:t>
                </a:r>
                <a:r>
                  <a:rPr lang="zh-CN" altLang="en-US" sz="2000" b="0" dirty="0" smtClean="0">
                    <a:latin typeface="+mn-ea"/>
                  </a:rPr>
                  <a:t>在其中任意插入</a:t>
                </a:r>
                <a14:m>
                  <m:oMath xmlns:m="http://schemas.openxmlformats.org/officeDocument/2006/math">
                    <m:r>
                      <a:rPr lang="en-US" altLang="zh-CN" sz="2000" b="0" i="1" dirty="0" smtClean="0">
                        <a:latin typeface="Cambria Math" panose="02040503050406030204" pitchFamily="18" charset="0"/>
                      </a:rPr>
                      <m:t>𝑘</m:t>
                    </m:r>
                    <m:r>
                      <a:rPr lang="en-US" altLang="zh-CN" sz="2000" b="0" i="1" dirty="0" smtClean="0">
                        <a:latin typeface="Cambria Math" panose="02040503050406030204" pitchFamily="18" charset="0"/>
                      </a:rPr>
                      <m:t> − 1</m:t>
                    </m:r>
                  </m:oMath>
                </a14:m>
                <a:r>
                  <a:rPr lang="zh-CN" altLang="en-US" sz="2000" b="0" dirty="0" smtClean="0">
                    <a:latin typeface="+mn-ea"/>
                  </a:rPr>
                  <a:t>个</a:t>
                </a:r>
                <a:r>
                  <a:rPr lang="en-US" altLang="zh-CN" sz="2000" b="0" dirty="0" smtClean="0">
                    <a:latin typeface="+mn-ea"/>
                  </a:rPr>
                  <a:t>0, </a:t>
                </a:r>
                <a:r>
                  <a:rPr lang="zh-CN" altLang="en-US" sz="2000" dirty="0">
                    <a:latin typeface="+mn-ea"/>
                  </a:rPr>
                  <a:t>令</a:t>
                </a:r>
                <a:r>
                  <a:rPr lang="zh-CN" altLang="en-US" sz="2000" b="0" dirty="0" smtClean="0">
                    <a:latin typeface="+mn-ea"/>
                  </a:rPr>
                  <a:t>第</a:t>
                </a:r>
                <a:r>
                  <a:rPr lang="en-US" altLang="zh-CN" sz="2000" b="0" dirty="0" smtClean="0">
                    <a:latin typeface="+mn-ea"/>
                  </a:rPr>
                  <a:t>1</a:t>
                </a:r>
                <a:r>
                  <a:rPr lang="zh-CN" altLang="en-US" sz="2000" b="0" dirty="0" smtClean="0">
                    <a:latin typeface="+mn-ea"/>
                  </a:rPr>
                  <a:t>个</a:t>
                </a:r>
                <a:r>
                  <a:rPr lang="en-US" altLang="zh-CN" sz="2000" b="0" dirty="0" smtClean="0">
                    <a:latin typeface="+mn-ea"/>
                  </a:rPr>
                  <a:t>0</a:t>
                </a:r>
                <a:r>
                  <a:rPr lang="zh-CN" altLang="en-US" sz="2000" b="0" dirty="0" smtClean="0">
                    <a:latin typeface="+mn-ea"/>
                  </a:rPr>
                  <a:t>前面的</a:t>
                </a:r>
                <a:r>
                  <a:rPr lang="en-US" altLang="zh-CN" sz="2000" b="0" dirty="0" smtClean="0">
                    <a:latin typeface="+mn-ea"/>
                  </a:rPr>
                  <a:t>1</a:t>
                </a:r>
                <a:r>
                  <a:rPr lang="zh-CN" altLang="en-US" sz="2000" b="0" dirty="0" smtClean="0">
                    <a:latin typeface="+mn-ea"/>
                  </a:rPr>
                  <a:t>的数量为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smtClean="0">
                    <a:latin typeface="+mn-ea"/>
                  </a:rPr>
                  <a:t>, </a:t>
                </a:r>
                <a:r>
                  <a:rPr lang="zh-CN" altLang="en-US" sz="2000" b="0" dirty="0" smtClean="0">
                    <a:latin typeface="+mn-ea"/>
                  </a:rPr>
                  <a:t>第一</a:t>
                </a:r>
                <a:r>
                  <a:rPr lang="zh-CN" altLang="en-US" sz="2000" dirty="0" smtClean="0">
                    <a:latin typeface="+mn-ea"/>
                  </a:rPr>
                  <a:t>个</a:t>
                </a:r>
                <a:r>
                  <a:rPr lang="en-US" altLang="zh-CN" sz="2000" dirty="0" smtClean="0">
                    <a:latin typeface="+mn-ea"/>
                  </a:rPr>
                  <a:t>0</a:t>
                </a:r>
                <a:r>
                  <a:rPr lang="zh-CN" altLang="en-US" sz="2000" dirty="0" smtClean="0">
                    <a:latin typeface="+mn-ea"/>
                  </a:rPr>
                  <a:t>和第二个</a:t>
                </a:r>
                <a:r>
                  <a:rPr lang="en-US" altLang="zh-CN" sz="2000" dirty="0" smtClean="0">
                    <a:latin typeface="+mn-ea"/>
                  </a:rPr>
                  <a:t>0</a:t>
                </a:r>
                <a:r>
                  <a:rPr lang="zh-CN" altLang="en-US" sz="2000" dirty="0" smtClean="0">
                    <a:latin typeface="+mn-ea"/>
                  </a:rPr>
                  <a:t>中间的</a:t>
                </a:r>
                <a:r>
                  <a:rPr lang="en-US" altLang="zh-CN" sz="2000" dirty="0" smtClean="0">
                    <a:latin typeface="+mn-ea"/>
                  </a:rPr>
                  <a:t>1</a:t>
                </a:r>
                <a:r>
                  <a:rPr lang="zh-CN" altLang="en-US" sz="2000" dirty="0" smtClean="0">
                    <a:latin typeface="+mn-ea"/>
                  </a:rPr>
                  <a:t>的数量为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第</m:t>
                    </m:r>
                    <m:r>
                      <a:rPr lang="en-US" altLang="zh-CN" sz="2000" b="0" i="1" dirty="0" smtClean="0">
                        <a:latin typeface="Cambria Math" panose="02040503050406030204" pitchFamily="18" charset="0"/>
                      </a:rPr>
                      <m:t>𝑘</m:t>
                    </m:r>
                    <m:r>
                      <a:rPr lang="en-US" altLang="zh-CN" sz="2000" b="0" i="1" dirty="0" smtClean="0">
                        <a:latin typeface="Cambria Math" panose="02040503050406030204" pitchFamily="18" charset="0"/>
                      </a:rPr>
                      <m:t> – 1</m:t>
                    </m:r>
                  </m:oMath>
                </a14:m>
                <a:r>
                  <a:rPr lang="zh-CN" altLang="en-US" sz="2000" b="0" dirty="0" smtClean="0">
                    <a:latin typeface="+mn-ea"/>
                  </a:rPr>
                  <a:t>个</a:t>
                </a:r>
                <a:r>
                  <a:rPr lang="en-US" altLang="zh-CN" sz="2000" b="0" dirty="0" smtClean="0">
                    <a:latin typeface="+mn-ea"/>
                  </a:rPr>
                  <a:t>0</a:t>
                </a:r>
                <a:r>
                  <a:rPr lang="zh-CN" altLang="en-US" sz="2000" b="0" dirty="0" smtClean="0">
                    <a:latin typeface="+mn-ea"/>
                  </a:rPr>
                  <a:t>之后的</a:t>
                </a:r>
                <a:r>
                  <a:rPr lang="en-US" altLang="zh-CN" sz="2000" b="0" dirty="0" smtClean="0">
                    <a:latin typeface="+mn-ea"/>
                  </a:rPr>
                  <a:t>1</a:t>
                </a:r>
                <a:r>
                  <a:rPr lang="zh-CN" altLang="en-US" sz="2000" b="0" dirty="0" smtClean="0">
                    <a:latin typeface="+mn-ea"/>
                  </a:rPr>
                  <a:t>的数量为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b="0" i="0" smtClean="0">
                        <a:latin typeface="Cambria Math" panose="02040503050406030204" pitchFamily="18" charset="0"/>
                      </a:rPr>
                      <m:t>. </m:t>
                    </m:r>
                  </m:oMath>
                </a14:m>
                <a:r>
                  <a:rPr lang="zh-CN" altLang="en-US" sz="2000" b="0" dirty="0" smtClean="0">
                    <a:latin typeface="+mn-ea"/>
                  </a:rPr>
                  <a:t>任意一种插入方式都唯一对应一种</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oMath>
                </a14:m>
                <a:r>
                  <a:rPr lang="zh-CN" altLang="en-US" sz="2000" b="0" dirty="0" smtClean="0">
                    <a:latin typeface="+mn-ea"/>
                  </a:rPr>
                  <a:t>的值</a:t>
                </a:r>
                <a:r>
                  <a:rPr lang="en-US" altLang="zh-CN" sz="2000" b="0" dirty="0" smtClean="0">
                    <a:latin typeface="+mn-ea"/>
                  </a:rPr>
                  <a:t>. </a:t>
                </a:r>
                <a:r>
                  <a:rPr lang="zh-CN" altLang="en-US" sz="2000" b="0" dirty="0" smtClean="0">
                    <a:latin typeface="+mn-ea"/>
                  </a:rPr>
                  <a:t>所以</a:t>
                </a:r>
                <a14:m>
                  <m:oMath xmlns:m="http://schemas.openxmlformats.org/officeDocument/2006/math">
                    <m:r>
                      <a:rPr lang="en-US" altLang="zh-CN" sz="2000" i="1">
                        <a:latin typeface="Cambria Math" panose="02040503050406030204" pitchFamily="18" charset="0"/>
                      </a:rPr>
                      <m:t>𝑆</m:t>
                    </m:r>
                    <m:r>
                      <a:rPr lang="zh-CN" altLang="en-US" sz="2000" i="1">
                        <a:latin typeface="Cambria Math" panose="02040503050406030204" pitchFamily="18" charset="0"/>
                      </a:rPr>
                      <m:t>的</m:t>
                    </m:r>
                    <m:r>
                      <a:rPr lang="en-US" altLang="zh-CN" sz="2000" i="1" dirty="0">
                        <a:latin typeface="Cambria Math" panose="02040503050406030204" pitchFamily="18" charset="0"/>
                      </a:rPr>
                      <m:t>𝑟</m:t>
                    </m:r>
                  </m:oMath>
                </a14:m>
                <a:r>
                  <a:rPr lang="zh-CN" altLang="en-US" sz="2000" dirty="0" smtClean="0">
                    <a:latin typeface="+mn-ea"/>
                  </a:rPr>
                  <a:t>组合的个数等于插入方式的个数</a:t>
                </a:r>
                <a:r>
                  <a:rPr lang="en-US" altLang="zh-CN" sz="2000" dirty="0" smtClean="0">
                    <a:latin typeface="+mn-ea"/>
                  </a:rPr>
                  <a:t>. </a:t>
                </a:r>
              </a:p>
              <a:p>
                <a:r>
                  <a:rPr lang="zh-CN" altLang="en-US" sz="2000" dirty="0" smtClean="0">
                    <a:latin typeface="+mn-ea"/>
                  </a:rPr>
                  <a:t>例如</a:t>
                </a:r>
                <a14:m>
                  <m:oMath xmlns:m="http://schemas.openxmlformats.org/officeDocument/2006/math">
                    <m:r>
                      <a:rPr lang="en-US" altLang="zh-CN" sz="2000" i="1" dirty="0" smtClean="0">
                        <a:latin typeface="Cambria Math" panose="02040503050406030204" pitchFamily="18" charset="0"/>
                      </a:rPr>
                      <m:t>𝑟</m:t>
                    </m:r>
                    <m:r>
                      <a:rPr lang="en-US" altLang="zh-CN" sz="2000" i="1" dirty="0" smtClean="0">
                        <a:latin typeface="Cambria Math" panose="02040503050406030204" pitchFamily="18" charset="0"/>
                      </a:rPr>
                      <m:t>=3</m:t>
                    </m:r>
                  </m:oMath>
                </a14:m>
                <a:r>
                  <a:rPr lang="zh-CN" altLang="en-US" sz="2000" dirty="0" smtClean="0">
                    <a:latin typeface="+mn-ea"/>
                  </a:rPr>
                  <a:t>时</a:t>
                </a:r>
                <a:r>
                  <a:rPr lang="en-US" altLang="zh-CN" sz="2000" dirty="0" smtClean="0">
                    <a:latin typeface="+mn-ea"/>
                  </a:rPr>
                  <a:t>,</a:t>
                </a:r>
                <a14:m>
                  <m:oMath xmlns:m="http://schemas.openxmlformats.org/officeDocument/2006/math">
                    <m:r>
                      <a:rPr lang="en-US" altLang="zh-CN" sz="2000" i="1" dirty="0" smtClean="0">
                        <a:latin typeface="Cambria Math" panose="02040503050406030204" pitchFamily="18" charset="0"/>
                      </a:rPr>
                      <m:t>𝑘</m:t>
                    </m:r>
                    <m:r>
                      <a:rPr lang="en-US" altLang="zh-CN" sz="2000" i="1" dirty="0" smtClean="0">
                        <a:latin typeface="Cambria Math" panose="02040503050406030204" pitchFamily="18" charset="0"/>
                      </a:rPr>
                      <m:t>=3</m:t>
                    </m:r>
                  </m:oMath>
                </a14:m>
                <a:r>
                  <a:rPr lang="zh-CN" altLang="en-US" sz="2000" dirty="0" smtClean="0">
                    <a:latin typeface="+mn-ea"/>
                  </a:rPr>
                  <a:t>时</a:t>
                </a:r>
                <a:r>
                  <a:rPr lang="en-US" altLang="zh-CN" sz="2000" dirty="0" smtClean="0">
                    <a:latin typeface="+mn-ea"/>
                  </a:rPr>
                  <a:t>, </a:t>
                </a:r>
                <a:r>
                  <a:rPr lang="zh-CN" altLang="en-US" sz="2000" dirty="0" smtClean="0">
                    <a:latin typeface="+mn-ea"/>
                  </a:rPr>
                  <a:t>一种可能的方案为</a:t>
                </a:r>
                <a:r>
                  <a:rPr lang="en-US" altLang="zh-CN" sz="2000" dirty="0" smtClean="0">
                    <a:latin typeface="+mn-ea"/>
                  </a:rPr>
                  <a:t>10101 </a:t>
                </a:r>
                <a:r>
                  <a:rPr lang="zh-CN" altLang="en-US" sz="2000" dirty="0" smtClean="0">
                    <a:latin typeface="+mn-ea"/>
                  </a:rPr>
                  <a:t>对应的多重集合为</a:t>
                </a:r>
                <a14:m>
                  <m:oMath xmlns:m="http://schemas.openxmlformats.org/officeDocument/2006/math">
                    <m:r>
                      <a:rPr lang="en-US" altLang="zh-CN" sz="2000" i="1">
                        <a:latin typeface="Cambria Math" panose="02040503050406030204" pitchFamily="18" charset="0"/>
                      </a:rPr>
                      <m:t>{</m:t>
                    </m:r>
                    <m:r>
                      <a:rPr lang="en-US" altLang="zh-CN" sz="2000" i="1" smtClean="0">
                        <a:latin typeface="Cambria Math" panose="02040503050406030204" pitchFamily="18" charset="0"/>
                      </a:rPr>
                      <m:t>1</m:t>
                    </m:r>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 </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 </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oMath>
                </a14:m>
                <a:r>
                  <a:rPr lang="en-US" altLang="zh-CN" sz="2000" dirty="0">
                    <a:latin typeface="+mn-ea"/>
                  </a:rPr>
                  <a:t>.</a:t>
                </a:r>
              </a:p>
              <a:p>
                <a:r>
                  <a:rPr lang="zh-CN" altLang="en-US" sz="2000" dirty="0" smtClean="0">
                    <a:latin typeface="+mn-ea"/>
                  </a:rPr>
                  <a:t>插入</a:t>
                </a:r>
                <a:r>
                  <a:rPr lang="en-US" altLang="zh-CN" sz="2000" dirty="0" smtClean="0">
                    <a:latin typeface="+mn-ea"/>
                  </a:rPr>
                  <a:t>0</a:t>
                </a:r>
                <a:r>
                  <a:rPr lang="zh-CN" altLang="en-US" sz="2000" dirty="0" smtClean="0">
                    <a:latin typeface="+mn-ea"/>
                  </a:rPr>
                  <a:t>和</a:t>
                </a:r>
                <a:r>
                  <a:rPr lang="en-US" altLang="zh-CN" sz="2000" dirty="0" smtClean="0">
                    <a:latin typeface="+mn-ea"/>
                  </a:rPr>
                  <a:t>1</a:t>
                </a:r>
                <a:r>
                  <a:rPr lang="zh-CN" altLang="en-US" sz="2000" dirty="0" smtClean="0">
                    <a:latin typeface="+mn-ea"/>
                  </a:rPr>
                  <a:t>可以看作具有两种元素的多重集合的排列个数</a:t>
                </a:r>
                <a:r>
                  <a:rPr lang="en-US" altLang="zh-CN" sz="2000" dirty="0" smtClean="0">
                    <a:latin typeface="+mn-ea"/>
                  </a:rPr>
                  <a:t>. </a:t>
                </a:r>
                <a:r>
                  <a:rPr lang="zh-CN" altLang="en-US" sz="2000" dirty="0" smtClean="0">
                    <a:latin typeface="+mn-ea"/>
                  </a:rPr>
                  <a:t>运用多重集合的排列公式得到插入方式的数量等于 </a:t>
                </a:r>
                <a14:m>
                  <m:oMath xmlns:m="http://schemas.openxmlformats.org/officeDocument/2006/math">
                    <m:f>
                      <m:fPr>
                        <m:ctrlPr>
                          <a:rPr lang="en-US" altLang="zh-CN" sz="2000" b="0" i="1" smtClean="0">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 −1</m:t>
                            </m:r>
                          </m:e>
                        </m:d>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d>
                      <m:dPr>
                        <m:ctrlPr>
                          <a:rPr lang="en-US" altLang="zh-CN" sz="2000" i="1">
                            <a:solidFill>
                              <a:prstClr val="black"/>
                            </a:solidFill>
                            <a:latin typeface="Cambria Math" panose="02040503050406030204" pitchFamily="18" charset="0"/>
                          </a:rPr>
                        </m:ctrlPr>
                      </m:dPr>
                      <m:e>
                        <m:f>
                          <m:fPr>
                            <m:type m:val="noBa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𝑟</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𝑘</m:t>
                            </m:r>
                            <m:r>
                              <a:rPr lang="en-US" altLang="zh-CN" sz="2000" i="1">
                                <a:solidFill>
                                  <a:prstClr val="black"/>
                                </a:solidFill>
                                <a:latin typeface="Cambria Math" panose="02040503050406030204" pitchFamily="18" charset="0"/>
                              </a:rPr>
                              <m:t> −1</m:t>
                            </m:r>
                          </m:num>
                          <m:den>
                            <m:r>
                              <a:rPr lang="en-US" altLang="zh-CN" sz="2000" i="1">
                                <a:solidFill>
                                  <a:prstClr val="black"/>
                                </a:solidFill>
                                <a:latin typeface="Cambria Math" panose="02040503050406030204" pitchFamily="18" charset="0"/>
                              </a:rPr>
                              <m:t>𝑟</m:t>
                            </m:r>
                          </m:den>
                        </m:f>
                      </m:e>
                    </m:d>
                  </m:oMath>
                </a14:m>
                <a:endParaRPr lang="en-US" altLang="zh-CN" sz="2000" b="0"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63355" y="1534352"/>
                <a:ext cx="7298551" cy="4961486"/>
              </a:xfrm>
              <a:prstGeom prst="rect">
                <a:avLst/>
              </a:prstGeom>
              <a:blipFill>
                <a:blip r:embed="rId2"/>
                <a:stretch>
                  <a:fillRect l="-919" t="-737" r="-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863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1517</TotalTime>
  <Words>813</Words>
  <Application>Microsoft Office PowerPoint</Application>
  <PresentationFormat>宽屏</PresentationFormat>
  <Paragraphs>152</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宋体</vt:lpstr>
      <vt:lpstr>微软雅黑</vt:lpstr>
      <vt:lpstr>Arial</vt:lpstr>
      <vt:lpstr>Cambria Math</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Windows 用户</cp:lastModifiedBy>
  <cp:revision>137</cp:revision>
  <dcterms:created xsi:type="dcterms:W3CDTF">2015-08-18T02:51:41Z</dcterms:created>
  <dcterms:modified xsi:type="dcterms:W3CDTF">2018-07-01T07:07:18Z</dcterms:modified>
  <cp:category/>
</cp:coreProperties>
</file>