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45" r:id="rId3"/>
    <p:sldId id="350" r:id="rId4"/>
    <p:sldId id="346" r:id="rId5"/>
    <p:sldId id="347" r:id="rId6"/>
    <p:sldId id="349" r:id="rId7"/>
    <p:sldId id="359" r:id="rId8"/>
    <p:sldId id="360" r:id="rId9"/>
    <p:sldId id="361" r:id="rId10"/>
    <p:sldId id="362" r:id="rId11"/>
    <p:sldId id="410" r:id="rId12"/>
    <p:sldId id="411" r:id="rId13"/>
    <p:sldId id="412" r:id="rId14"/>
    <p:sldId id="363" r:id="rId15"/>
    <p:sldId id="364" r:id="rId16"/>
    <p:sldId id="365" r:id="rId17"/>
    <p:sldId id="366" r:id="rId18"/>
    <p:sldId id="367" r:id="rId19"/>
    <p:sldId id="368" r:id="rId20"/>
    <p:sldId id="413" r:id="rId21"/>
    <p:sldId id="414" r:id="rId22"/>
    <p:sldId id="415" r:id="rId23"/>
    <p:sldId id="416" r:id="rId24"/>
    <p:sldId id="417" r:id="rId25"/>
    <p:sldId id="369" r:id="rId26"/>
    <p:sldId id="370" r:id="rId27"/>
    <p:sldId id="371" r:id="rId28"/>
    <p:sldId id="372" r:id="rId29"/>
    <p:sldId id="373" r:id="rId30"/>
    <p:sldId id="374" r:id="rId31"/>
    <p:sldId id="418" r:id="rId32"/>
    <p:sldId id="419" r:id="rId33"/>
    <p:sldId id="408" r:id="rId34"/>
    <p:sldId id="375" r:id="rId35"/>
    <p:sldId id="420" r:id="rId36"/>
    <p:sldId id="42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5" autoAdjust="0"/>
  </p:normalViewPr>
  <p:slideViewPr>
    <p:cSldViewPr snapToGrid="0">
      <p:cViewPr varScale="1">
        <p:scale>
          <a:sx n="63" d="100"/>
          <a:sy n="63" d="100"/>
        </p:scale>
        <p:origin x="-4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E691-F9D4-4238-B0A1-97CC7DFFC9A4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3436A-39FE-4192-B41F-84B0DCC2FB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99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386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3436A-39FE-4192-B41F-84B0DCC2FB4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920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C7E3CBB-CB9B-488B-8FD8-801C45F9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FB4732B-8F30-4159-A7E0-8688C505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8F430BE-ACAD-41A4-B1D4-217C6B03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03107C3-2847-45DB-933F-0125243F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DC7CF90-2A16-4787-9F28-45E0A0C0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023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32DC9B-E244-42BA-8D3E-CE705975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8F9516E-4BB5-453B-AA05-88AC8FE0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A44861A-A5D5-4774-A599-C03B1DB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46F8860-FA24-43D0-A2C2-66721BB5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145B3E9-3780-44F6-A76D-F9A01BDD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95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7A7F47AB-822D-47CE-BB8B-21D1B0046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AB61BA2-7693-48D1-9C49-5FC0AE17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560101-24B3-4851-BE16-D54B78F8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94F913-3799-4632-8AB9-DF59936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8E74A1-BF06-400F-AD3A-8C8372DD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712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04B58D-3B17-4156-96EA-A8D1AC54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656ABEC-860A-4EAA-B5A0-D649E066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EB631C0-2D15-4958-8692-0B9819D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712389C-6D08-4BED-9C2B-BDCB96A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E57C13D-C238-4358-832E-903AB9A1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15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057595F-6FC6-4B1D-B0BC-441B6705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3853521-C712-4F91-A926-9C927F85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FD247FF-712C-4B8A-8615-085ED590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251663-91CB-4604-BB85-54BE3C7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CAF2AA7-7E81-4DF1-AF0F-9409984B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25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98C404-64E0-4429-AE6F-222AE54B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79467-C177-46C5-ABEF-6E485BE7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65ABBA2-ACAC-46D7-A16B-31633226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B08FB12-EC07-4207-9874-433C2C15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E6CB85F-474B-4506-B7B8-E8A78494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5F58-6A2B-479C-BBD1-FF143D6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634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F99E3B-CFCA-43F0-82ED-DAFF3D00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47DEBD1-BD5F-4B4B-9E27-E65A3AC8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8A751A5-5166-4B7A-934A-65F59352B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CBF2338-D288-42B8-9616-157846F7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63AACB8-674F-4825-9B3A-AE5E58ACC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7393273-9B65-4146-9DD1-68B9B1B6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33A73AE7-F0CD-4F74-B9AC-A6B80AA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7327B13-CAF2-4307-93BD-DA59525A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925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602AE4-7B92-459F-826C-4BAD4814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E5E209D-628F-4EAD-93F4-235D315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C58891D-0BB7-4353-A111-F240B840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6074393-1FF3-442E-AEA1-05B7E3FC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95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65975A8-F1D5-44EB-80C8-8CEFDAC0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B069397-E569-4DA5-903D-F4AAFFB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F8E4E66-9AFA-493A-925B-FBBBF0E6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8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BEAC27-F983-4B2E-A842-F1D683BB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7E612DF-AE90-4E33-B803-99F44B2D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41A2E8B-E18E-49E6-B449-FD0E7C2E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DEE3F69-C40F-4DA5-AF53-9C1F153C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9F03EB4-6BF0-41E4-BD8B-AA62DCB6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1DE76CC-409D-478F-9F01-D5C7EB54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240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815BD0-3F1A-4134-9769-26014276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40E35F0-5B96-4895-A3A8-A56B1074F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F7B744E-C780-4535-AAE4-77D493EC4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2DA9BCD-6B35-465E-9144-DC4C90F4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E3F4566-B71C-4590-8FA4-3C0EE58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DD47DF1-DDDD-469D-B41A-575037F1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68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1228814-0DE6-4AF9-8EC9-CA0F0A0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9110098-AD61-40EA-9C26-79A4C457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EA5EB63-0255-492D-B845-C8F129770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FB02-4033-4F8B-834C-DEA37A6B72FB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E11019E-24AF-4285-A2E1-A3B0E92D1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EECB657-63C2-421C-A52D-00C00B6FD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B59AA-CD17-4A20-B704-D38B86B730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285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="" xmlns:a16="http://schemas.microsoft.com/office/drawing/2014/main" id="{6E2BA3F9-8A02-473D-A665-BBC742A2D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" name="副标题 36">
            <a:extLst>
              <a:ext uri="{FF2B5EF4-FFF2-40B4-BE49-F238E27FC236}">
                <a16:creationId xmlns="" xmlns:a16="http://schemas.microsoft.com/office/drawing/2014/main" id="{262E6F3F-5FA6-4A87-8042-EDEBD060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3">
            <a:extLst>
              <a:ext uri="{FF2B5EF4-FFF2-40B4-BE49-F238E27FC236}">
                <a16:creationId xmlns="" xmlns:a16="http://schemas.microsoft.com/office/drawing/2014/main" id="{8BBEEF87-FACB-4040-BAAB-2EE169E9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="" xmlns:a16="http://schemas.microsoft.com/office/drawing/2014/main" id="{010B50AE-1895-44ED-830E-F058DA23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97200"/>
            <a:ext cx="2195513" cy="2663825"/>
          </a:xfrm>
          <a:custGeom>
            <a:avLst/>
            <a:gdLst>
              <a:gd name="T0" fmla="*/ 0 w 2195576"/>
              <a:gd name="T1" fmla="*/ 2663825 h 2663825"/>
              <a:gd name="T2" fmla="*/ 0 w 2195576"/>
              <a:gd name="T3" fmla="*/ 1800227 h 2663825"/>
              <a:gd name="T4" fmla="*/ 2195387 w 2195576"/>
              <a:gd name="T5" fmla="*/ 0 h 2663825"/>
              <a:gd name="T6" fmla="*/ 2195387 w 2195576"/>
              <a:gd name="T7" fmla="*/ 144398 h 2663825"/>
              <a:gd name="T8" fmla="*/ 0 w 2195576"/>
              <a:gd name="T9" fmla="*/ 2663825 h 2663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5576"/>
              <a:gd name="T16" fmla="*/ 0 h 2663825"/>
              <a:gd name="T17" fmla="*/ 2195576 w 2195576"/>
              <a:gd name="T18" fmla="*/ 2663825 h 2663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5576" h="2663825">
                <a:moveTo>
                  <a:pt x="0" y="2663825"/>
                </a:moveTo>
                <a:lnTo>
                  <a:pt x="0" y="1800225"/>
                </a:lnTo>
                <a:lnTo>
                  <a:pt x="2195576" y="0"/>
                </a:lnTo>
                <a:lnTo>
                  <a:pt x="2195576" y="144398"/>
                </a:lnTo>
                <a:lnTo>
                  <a:pt x="0" y="2663825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="" xmlns:a16="http://schemas.microsoft.com/office/drawing/2014/main" id="{0E10784B-ABD5-4BF2-B09A-6510F0F0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0"/>
            <a:ext cx="3022600" cy="6858000"/>
          </a:xfrm>
          <a:custGeom>
            <a:avLst/>
            <a:gdLst>
              <a:gd name="T0" fmla="*/ 3022600 w 3022600"/>
              <a:gd name="T1" fmla="*/ 0 h 6858000"/>
              <a:gd name="T2" fmla="*/ 1870075 w 3022600"/>
              <a:gd name="T3" fmla="*/ 0 h 6858000"/>
              <a:gd name="T4" fmla="*/ 0 w 3022600"/>
              <a:gd name="T5" fmla="*/ 2113788 h 6858000"/>
              <a:gd name="T6" fmla="*/ 0 w 3022600"/>
              <a:gd name="T7" fmla="*/ 3071494 h 6858000"/>
              <a:gd name="T8" fmla="*/ 790575 w 3022600"/>
              <a:gd name="T9" fmla="*/ 6858000 h 6858000"/>
              <a:gd name="T10" fmla="*/ 1727200 w 3022600"/>
              <a:gd name="T11" fmla="*/ 6858000 h 6858000"/>
              <a:gd name="T12" fmla="*/ 69850 w 3022600"/>
              <a:gd name="T13" fmla="*/ 3126612 h 6858000"/>
              <a:gd name="T14" fmla="*/ 69850 w 3022600"/>
              <a:gd name="T15" fmla="*/ 2143760 h 6858000"/>
              <a:gd name="T16" fmla="*/ 3022600 w 30226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22600"/>
              <a:gd name="T28" fmla="*/ 0 h 6858000"/>
              <a:gd name="T29" fmla="*/ 3022600 w 30226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22600" h="6858000">
                <a:moveTo>
                  <a:pt x="3022600" y="0"/>
                </a:moveTo>
                <a:lnTo>
                  <a:pt x="1870075" y="0"/>
                </a:lnTo>
                <a:lnTo>
                  <a:pt x="0" y="2113788"/>
                </a:lnTo>
                <a:lnTo>
                  <a:pt x="0" y="3071495"/>
                </a:lnTo>
                <a:lnTo>
                  <a:pt x="790575" y="6858000"/>
                </a:lnTo>
                <a:lnTo>
                  <a:pt x="1727200" y="6858000"/>
                </a:lnTo>
                <a:lnTo>
                  <a:pt x="69850" y="3126613"/>
                </a:lnTo>
                <a:lnTo>
                  <a:pt x="69850" y="2143760"/>
                </a:lnTo>
                <a:lnTo>
                  <a:pt x="3022600" y="0"/>
                </a:lnTo>
              </a:path>
            </a:pathLst>
          </a:custGeom>
          <a:solidFill>
            <a:srgbClr val="D3D3D3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="" xmlns:a16="http://schemas.microsoft.com/office/drawing/2014/main" id="{E2D07319-FB7D-419C-BE5B-AE54F255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0"/>
            <a:ext cx="2711450" cy="1873250"/>
          </a:xfrm>
          <a:custGeom>
            <a:avLst/>
            <a:gdLst>
              <a:gd name="T0" fmla="*/ 2711450 w 2711450"/>
              <a:gd name="T1" fmla="*/ 1523 h 1873250"/>
              <a:gd name="T2" fmla="*/ 2189098 w 2711450"/>
              <a:gd name="T3" fmla="*/ 0 h 1873250"/>
              <a:gd name="T4" fmla="*/ 0 w 2711450"/>
              <a:gd name="T5" fmla="*/ 1873250 h 1873250"/>
              <a:gd name="T6" fmla="*/ 2711450 w 2711450"/>
              <a:gd name="T7" fmla="*/ 1523 h 1873250"/>
              <a:gd name="T8" fmla="*/ 0 60000 65536"/>
              <a:gd name="T9" fmla="*/ 0 60000 65536"/>
              <a:gd name="T10" fmla="*/ 0 60000 65536"/>
              <a:gd name="T11" fmla="*/ 0 60000 65536"/>
              <a:gd name="T12" fmla="*/ 0 w 2711450"/>
              <a:gd name="T13" fmla="*/ 0 h 1873250"/>
              <a:gd name="T14" fmla="*/ 2711450 w 2711450"/>
              <a:gd name="T15" fmla="*/ 1873250 h 1873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1450" h="1873250">
                <a:moveTo>
                  <a:pt x="2711450" y="1523"/>
                </a:moveTo>
                <a:lnTo>
                  <a:pt x="2189098" y="0"/>
                </a:lnTo>
                <a:lnTo>
                  <a:pt x="0" y="1873250"/>
                </a:lnTo>
                <a:lnTo>
                  <a:pt x="2711450" y="1523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="" xmlns:a16="http://schemas.microsoft.com/office/drawing/2014/main" id="{E4719B9F-B74C-4556-9494-F9CE922A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0"/>
            <a:ext cx="6105525" cy="6858000"/>
          </a:xfrm>
          <a:custGeom>
            <a:avLst/>
            <a:gdLst>
              <a:gd name="T0" fmla="*/ 5818121 w 6105525"/>
              <a:gd name="T1" fmla="*/ 0 h 6858000"/>
              <a:gd name="T2" fmla="*/ 3368674 w 6105525"/>
              <a:gd name="T3" fmla="*/ 0 h 6858000"/>
              <a:gd name="T4" fmla="*/ 0 w 6105525"/>
              <a:gd name="T5" fmla="*/ 2109088 h 6858000"/>
              <a:gd name="T6" fmla="*/ 0 w 6105525"/>
              <a:gd name="T7" fmla="*/ 3071494 h 6858000"/>
              <a:gd name="T8" fmla="*/ 1928876 w 6105525"/>
              <a:gd name="T9" fmla="*/ 6858000 h 6858000"/>
              <a:gd name="T10" fmla="*/ 3081272 w 6105525"/>
              <a:gd name="T11" fmla="*/ 6858000 h 6858000"/>
              <a:gd name="T12" fmla="*/ 114300 w 6105525"/>
              <a:gd name="T13" fmla="*/ 2956432 h 6858000"/>
              <a:gd name="T14" fmla="*/ 114300 w 6105525"/>
              <a:gd name="T15" fmla="*/ 2143760 h 6858000"/>
              <a:gd name="T16" fmla="*/ 6105525 w 6105525"/>
              <a:gd name="T17" fmla="*/ 0 h 6858000"/>
              <a:gd name="T18" fmla="*/ 3368674 w 6105525"/>
              <a:gd name="T19" fmla="*/ 0 h 6858000"/>
              <a:gd name="T20" fmla="*/ 5818121 w 6105525"/>
              <a:gd name="T21" fmla="*/ 0 h 6858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05525"/>
              <a:gd name="T34" fmla="*/ 0 h 6858000"/>
              <a:gd name="T35" fmla="*/ 6105525 w 6105525"/>
              <a:gd name="T36" fmla="*/ 6858000 h 6858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05525" h="6858000">
                <a:moveTo>
                  <a:pt x="5818123" y="0"/>
                </a:moveTo>
                <a:lnTo>
                  <a:pt x="3368675" y="0"/>
                </a:lnTo>
                <a:lnTo>
                  <a:pt x="0" y="2109089"/>
                </a:lnTo>
                <a:lnTo>
                  <a:pt x="0" y="3071495"/>
                </a:lnTo>
                <a:lnTo>
                  <a:pt x="1928876" y="6858000"/>
                </a:lnTo>
                <a:lnTo>
                  <a:pt x="3081273" y="6858000"/>
                </a:lnTo>
                <a:lnTo>
                  <a:pt x="114300" y="2956432"/>
                </a:lnTo>
                <a:lnTo>
                  <a:pt x="114300" y="2143760"/>
                </a:lnTo>
                <a:lnTo>
                  <a:pt x="6105525" y="0"/>
                </a:lnTo>
                <a:lnTo>
                  <a:pt x="3368675" y="0"/>
                </a:lnTo>
                <a:lnTo>
                  <a:pt x="5818123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="" xmlns:a16="http://schemas.microsoft.com/office/drawing/2014/main" id="{614278CC-C401-4101-8AB8-07C40A63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5738"/>
            <a:ext cx="2236788" cy="5984875"/>
          </a:xfrm>
          <a:custGeom>
            <a:avLst/>
            <a:gdLst>
              <a:gd name="T0" fmla="*/ 0 w 2236851"/>
              <a:gd name="T1" fmla="*/ 0 h 5984811"/>
              <a:gd name="T2" fmla="*/ 2236662 w 2236851"/>
              <a:gd name="T3" fmla="*/ 1900235 h 5984811"/>
              <a:gd name="T4" fmla="*/ 2236662 w 2236851"/>
              <a:gd name="T5" fmla="*/ 2955893 h 5984811"/>
              <a:gd name="T6" fmla="*/ 0 w 2236851"/>
              <a:gd name="T7" fmla="*/ 5985003 h 5984811"/>
              <a:gd name="T8" fmla="*/ 0 w 2236851"/>
              <a:gd name="T9" fmla="*/ 5194470 h 5984811"/>
              <a:gd name="T10" fmla="*/ 2174946 w 2236851"/>
              <a:gd name="T11" fmla="*/ 2859116 h 5984811"/>
              <a:gd name="T12" fmla="*/ 2174946 w 2236851"/>
              <a:gd name="T13" fmla="*/ 2019366 h 5984811"/>
              <a:gd name="T14" fmla="*/ 9484 w 2236851"/>
              <a:gd name="T15" fmla="*/ 1527225 h 5984811"/>
              <a:gd name="T16" fmla="*/ 0 w 2236851"/>
              <a:gd name="T17" fmla="*/ 0 h 5984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36851"/>
              <a:gd name="T28" fmla="*/ 0 h 5984811"/>
              <a:gd name="T29" fmla="*/ 2236851 w 2236851"/>
              <a:gd name="T30" fmla="*/ 5984811 h 5984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36851" h="5984811">
                <a:moveTo>
                  <a:pt x="0" y="0"/>
                </a:moveTo>
                <a:lnTo>
                  <a:pt x="2236851" y="1900173"/>
                </a:lnTo>
                <a:lnTo>
                  <a:pt x="2236851" y="2955797"/>
                </a:lnTo>
                <a:lnTo>
                  <a:pt x="0" y="5984811"/>
                </a:lnTo>
                <a:lnTo>
                  <a:pt x="0" y="5194300"/>
                </a:lnTo>
                <a:lnTo>
                  <a:pt x="2175129" y="2859023"/>
                </a:lnTo>
                <a:lnTo>
                  <a:pt x="2175129" y="2019300"/>
                </a:lnTo>
                <a:lnTo>
                  <a:pt x="9484" y="1527175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="" xmlns:a16="http://schemas.microsoft.com/office/drawing/2014/main" id="{C8396576-E606-4D1D-A9B8-C2E6F02C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-1588"/>
            <a:ext cx="6557962" cy="6859588"/>
          </a:xfrm>
          <a:custGeom>
            <a:avLst/>
            <a:gdLst>
              <a:gd name="T0" fmla="*/ 6558090 w 6557898"/>
              <a:gd name="T1" fmla="*/ 0 h 6861175"/>
              <a:gd name="T2" fmla="*/ 6550090 w 6557898"/>
              <a:gd name="T3" fmla="*/ 779166 h 6861175"/>
              <a:gd name="T4" fmla="*/ 87251 w 6557898"/>
              <a:gd name="T5" fmla="*/ 2214491 h 6861175"/>
              <a:gd name="T6" fmla="*/ 87251 w 6557898"/>
              <a:gd name="T7" fmla="*/ 2922697 h 6861175"/>
              <a:gd name="T8" fmla="*/ 5010171 w 6557898"/>
              <a:gd name="T9" fmla="*/ 6858004 h 6861175"/>
              <a:gd name="T10" fmla="*/ 3281395 w 6557898"/>
              <a:gd name="T11" fmla="*/ 6858004 h 6861175"/>
              <a:gd name="T12" fmla="*/ 0 w 6557898"/>
              <a:gd name="T13" fmla="*/ 2968395 h 6861175"/>
              <a:gd name="T14" fmla="*/ 0 w 6557898"/>
              <a:gd name="T15" fmla="*/ 2137185 h 6861175"/>
              <a:gd name="T16" fmla="*/ 5738918 w 6557898"/>
              <a:gd name="T17" fmla="*/ 0 h 6861175"/>
              <a:gd name="T18" fmla="*/ 6558090 w 6557898"/>
              <a:gd name="T19" fmla="*/ 0 h 6861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7898"/>
              <a:gd name="T31" fmla="*/ 0 h 6861175"/>
              <a:gd name="T32" fmla="*/ 6557898 w 6557898"/>
              <a:gd name="T33" fmla="*/ 6861175 h 6861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7898" h="6861175">
                <a:moveTo>
                  <a:pt x="6557898" y="0"/>
                </a:moveTo>
                <a:lnTo>
                  <a:pt x="6549897" y="779526"/>
                </a:lnTo>
                <a:lnTo>
                  <a:pt x="87248" y="2215514"/>
                </a:lnTo>
                <a:lnTo>
                  <a:pt x="87248" y="2924048"/>
                </a:lnTo>
                <a:lnTo>
                  <a:pt x="5010022" y="6861175"/>
                </a:lnTo>
                <a:lnTo>
                  <a:pt x="3281298" y="6861175"/>
                </a:lnTo>
                <a:lnTo>
                  <a:pt x="0" y="2969767"/>
                </a:lnTo>
                <a:lnTo>
                  <a:pt x="0" y="2138172"/>
                </a:lnTo>
                <a:lnTo>
                  <a:pt x="5738748" y="0"/>
                </a:lnTo>
                <a:lnTo>
                  <a:pt x="6557898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="" xmlns:a16="http://schemas.microsoft.com/office/drawing/2014/main" id="{ED4B80D5-77E5-41EC-AFCB-A0CA4B2B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-11113"/>
            <a:ext cx="5761038" cy="2071688"/>
          </a:xfrm>
          <a:custGeom>
            <a:avLst/>
            <a:gdLst>
              <a:gd name="T0" fmla="*/ 0 w 5761101"/>
              <a:gd name="T1" fmla="*/ 2070102 h 2073275"/>
              <a:gd name="T2" fmla="*/ 4536924 w 5761101"/>
              <a:gd name="T3" fmla="*/ 0 h 2073275"/>
              <a:gd name="T4" fmla="*/ 5760910 w 5761101"/>
              <a:gd name="T5" fmla="*/ 0 h 2073275"/>
              <a:gd name="T6" fmla="*/ 0 w 5761101"/>
              <a:gd name="T7" fmla="*/ 2070102 h 2073275"/>
              <a:gd name="T8" fmla="*/ 0 60000 65536"/>
              <a:gd name="T9" fmla="*/ 0 60000 65536"/>
              <a:gd name="T10" fmla="*/ 0 60000 65536"/>
              <a:gd name="T11" fmla="*/ 0 60000 65536"/>
              <a:gd name="T12" fmla="*/ 0 w 5761101"/>
              <a:gd name="T13" fmla="*/ 0 h 2073275"/>
              <a:gd name="T14" fmla="*/ 5761101 w 5761101"/>
              <a:gd name="T15" fmla="*/ 2073275 h 2073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1101" h="2073275">
                <a:moveTo>
                  <a:pt x="0" y="2073275"/>
                </a:moveTo>
                <a:lnTo>
                  <a:pt x="4537075" y="0"/>
                </a:lnTo>
                <a:lnTo>
                  <a:pt x="5761101" y="0"/>
                </a:lnTo>
                <a:lnTo>
                  <a:pt x="0" y="2073275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="" xmlns:a16="http://schemas.microsoft.com/office/drawing/2014/main" id="{2FA365BA-806E-4507-ACA5-8CD00A3F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03350"/>
            <a:ext cx="2308225" cy="5265738"/>
          </a:xfrm>
          <a:custGeom>
            <a:avLst/>
            <a:gdLst>
              <a:gd name="T0" fmla="*/ 9485 w 2308225"/>
              <a:gd name="T1" fmla="*/ 0 h 5265737"/>
              <a:gd name="T2" fmla="*/ 9485 w 2308225"/>
              <a:gd name="T3" fmla="*/ 1020698 h 5265737"/>
              <a:gd name="T4" fmla="*/ 2229231 w 2308225"/>
              <a:gd name="T5" fmla="*/ 895350 h 5265737"/>
              <a:gd name="T6" fmla="*/ 2229231 w 2308225"/>
              <a:gd name="T7" fmla="*/ 1665225 h 5265737"/>
              <a:gd name="T8" fmla="*/ 0 w 2308225"/>
              <a:gd name="T9" fmla="*/ 4527550 h 5265737"/>
              <a:gd name="T10" fmla="*/ 0 w 2308225"/>
              <a:gd name="T11" fmla="*/ 5265738 h 5265737"/>
              <a:gd name="T12" fmla="*/ 2308225 w 2308225"/>
              <a:gd name="T13" fmla="*/ 1685927 h 5265737"/>
              <a:gd name="T14" fmla="*/ 2308225 w 2308225"/>
              <a:gd name="T15" fmla="*/ 801623 h 5265737"/>
              <a:gd name="T16" fmla="*/ 9485 w 2308225"/>
              <a:gd name="T17" fmla="*/ 0 h 52657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08225"/>
              <a:gd name="T28" fmla="*/ 0 h 5265737"/>
              <a:gd name="T29" fmla="*/ 2308225 w 2308225"/>
              <a:gd name="T30" fmla="*/ 5265737 h 526573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08225" h="5265737">
                <a:moveTo>
                  <a:pt x="9485" y="0"/>
                </a:moveTo>
                <a:lnTo>
                  <a:pt x="9485" y="1020698"/>
                </a:lnTo>
                <a:lnTo>
                  <a:pt x="2229230" y="895350"/>
                </a:lnTo>
                <a:lnTo>
                  <a:pt x="2229230" y="1665223"/>
                </a:lnTo>
                <a:lnTo>
                  <a:pt x="0" y="4527550"/>
                </a:lnTo>
                <a:lnTo>
                  <a:pt x="0" y="5265737"/>
                </a:lnTo>
                <a:lnTo>
                  <a:pt x="2308225" y="1685925"/>
                </a:lnTo>
                <a:lnTo>
                  <a:pt x="2308225" y="801623"/>
                </a:lnTo>
                <a:lnTo>
                  <a:pt x="9485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="" xmlns:a16="http://schemas.microsoft.com/office/drawing/2014/main" id="{3A8CE85C-0CBC-4BF0-B833-E39D6E17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690563"/>
            <a:ext cx="8515350" cy="5461000"/>
          </a:xfrm>
          <a:custGeom>
            <a:avLst/>
            <a:gdLst>
              <a:gd name="T0" fmla="*/ 6350 w 8515350"/>
              <a:gd name="T1" fmla="*/ 5454648 h 5461000"/>
              <a:gd name="T2" fmla="*/ 8509006 w 8515350"/>
              <a:gd name="T3" fmla="*/ 5454648 h 5461000"/>
              <a:gd name="T4" fmla="*/ 8509006 w 8515350"/>
              <a:gd name="T5" fmla="*/ 6350 h 5461000"/>
              <a:gd name="T6" fmla="*/ 6350 w 8515350"/>
              <a:gd name="T7" fmla="*/ 6350 h 5461000"/>
              <a:gd name="T8" fmla="*/ 6350 w 8515350"/>
              <a:gd name="T9" fmla="*/ 5454648 h 546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5350"/>
              <a:gd name="T16" fmla="*/ 0 h 5461000"/>
              <a:gd name="T17" fmla="*/ 8515350 w 8515350"/>
              <a:gd name="T18" fmla="*/ 5461000 h 546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5350" h="5461000">
                <a:moveTo>
                  <a:pt x="6350" y="5454650"/>
                </a:moveTo>
                <a:lnTo>
                  <a:pt x="8509000" y="5454650"/>
                </a:lnTo>
                <a:lnTo>
                  <a:pt x="8509000" y="6350"/>
                </a:lnTo>
                <a:lnTo>
                  <a:pt x="6350" y="6350"/>
                </a:lnTo>
                <a:lnTo>
                  <a:pt x="6350" y="5454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9" name="Picture 3">
            <a:extLst>
              <a:ext uri="{FF2B5EF4-FFF2-40B4-BE49-F238E27FC236}">
                <a16:creationId xmlns="" xmlns:a16="http://schemas.microsoft.com/office/drawing/2014/main" id="{86CA5A4C-7C18-4BE4-892B-D52499F0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">
            <a:extLst>
              <a:ext uri="{FF2B5EF4-FFF2-40B4-BE49-F238E27FC236}">
                <a16:creationId xmlns="" xmlns:a16="http://schemas.microsoft.com/office/drawing/2014/main" id="{33A27129-3DD3-4E99-AD24-4C96A714E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0" y="88900"/>
            <a:ext cx="88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00"/>
              </a:lnSpc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="" xmlns:a16="http://schemas.microsoft.com/office/drawing/2014/main" id="{3BAD728F-75B0-48C8-A295-E420E3CA9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277" y="1385731"/>
            <a:ext cx="6288581" cy="15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2500"/>
              </a:lnSpc>
              <a:buFont typeface="Arial" panose="020B0604020202020204" pitchFamily="34" charset="0"/>
              <a:buNone/>
            </a:pPr>
            <a:r>
              <a:rPr lang="en-US" altLang="zh-CN" sz="9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9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专题评讲</a:t>
            </a:r>
            <a:endParaRPr lang="en-US" altLang="zh-CN" sz="9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="" xmlns:a16="http://schemas.microsoft.com/office/drawing/2014/main" id="{BBF6B324-439F-4767-894B-76D2C8001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88" y="4394429"/>
            <a:ext cx="925512" cy="61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558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558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558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558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9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LZY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5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贪心优化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二重打击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题意：类似于背包问题，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个物品，第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个物品需</a:t>
            </a:r>
            <a:r>
              <a:rPr lang="zh-CN" altLang="en-US" dirty="0" smtClean="0"/>
              <a:t>花费一段长度为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的连续时间去</a:t>
            </a:r>
            <a:r>
              <a:rPr lang="zh-CN" altLang="en-US" dirty="0" smtClean="0"/>
              <a:t>获得，有价值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，不同的是每个物品有一个截止时间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，只能在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之前获得这个物品，才能得到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价值</a:t>
            </a:r>
            <a:r>
              <a:rPr lang="en-US" altLang="zh-CN" dirty="0" smtClean="0"/>
              <a:t>vi</a:t>
            </a:r>
            <a:r>
              <a:rPr lang="zh-CN" altLang="en-US" dirty="0" smtClean="0"/>
              <a:t>。</a:t>
            </a:r>
            <a:r>
              <a:rPr lang="zh-CN" altLang="en-US" dirty="0" smtClean="0"/>
              <a:t>求能获取的最大价值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/>
              <a:t>每个物品的截止时间都相同，那这就是一个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背包，那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不同代表了什么呢？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22018" y="2616518"/>
            <a:ext cx="2487974" cy="259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7750" y="3598544"/>
            <a:ext cx="1543050" cy="175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53803" y="3644264"/>
            <a:ext cx="1671637" cy="15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可以依旧用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背包吗？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[x]=</a:t>
            </a:r>
            <a:r>
              <a:rPr lang="en-US" altLang="zh-CN" dirty="0" smtClean="0"/>
              <a:t>max{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[x-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]+vi | x&lt;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 ,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[x-</a:t>
            </a:r>
            <a:r>
              <a:rPr lang="en-US" altLang="zh-CN" dirty="0" err="1" smtClean="0"/>
              <a:t>ci</a:t>
            </a:r>
            <a:r>
              <a:rPr lang="en-US" altLang="zh-CN" dirty="0" smtClean="0"/>
              <a:t>]+0 | x&gt;=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 ,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[x</a:t>
            </a:r>
            <a:r>
              <a:rPr lang="en-US" altLang="zh-CN" dirty="0" smtClean="0"/>
              <a:t>] 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乍一看好像可以，这样的转移好像枚举了物品在所有时间点放与不放的所有状态，但其实，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背包的状态转移与顺序有关。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					</a:t>
            </a:r>
            <a:r>
              <a:rPr lang="zh-CN" altLang="en-US" sz="3200" b="1" dirty="0" smtClean="0"/>
              <a:t>深入理解</a:t>
            </a:r>
            <a:r>
              <a:rPr lang="en-US" altLang="zh-CN" sz="3200" b="1" dirty="0" smtClean="0"/>
              <a:t>0-1</a:t>
            </a:r>
            <a:r>
              <a:rPr lang="zh-CN" altLang="en-US" sz="3200" b="1" dirty="0" smtClean="0"/>
              <a:t>背包</a:t>
            </a:r>
            <a:endParaRPr lang="en-US" altLang="zh-CN" dirty="0" smtClean="0"/>
          </a:p>
          <a:p>
            <a:r>
              <a:rPr lang="zh-CN" altLang="en-US" dirty="0" smtClean="0"/>
              <a:t>先用物品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去更新，再用物品</a:t>
            </a:r>
            <a:r>
              <a:rPr lang="en-US" altLang="zh-CN" dirty="0" smtClean="0"/>
              <a:t>2</a:t>
            </a:r>
            <a:r>
              <a:rPr lang="zh-CN" altLang="en-US" dirty="0" smtClean="0"/>
              <a:t>去更新，那么只能获得的是物品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在前，物品</a:t>
            </a:r>
            <a:r>
              <a:rPr lang="en-US" altLang="zh-CN" dirty="0" smtClean="0"/>
              <a:t>2</a:t>
            </a:r>
            <a:r>
              <a:rPr lang="zh-CN" altLang="en-US" dirty="0" smtClean="0"/>
              <a:t>在后时的状态。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之前做的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背包题，所有物品的截止时间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都相同，所以顺序是随意的，但本题的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不同，顺序将会直接影响答案。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比如只有两个物品时，最优解是</a:t>
            </a:r>
            <a:r>
              <a:rPr lang="en-US" altLang="zh-CN" dirty="0" smtClean="0"/>
              <a:t>2-1</a:t>
            </a:r>
            <a:r>
              <a:rPr lang="zh-CN" altLang="en-US" dirty="0" smtClean="0"/>
              <a:t>，如果用物品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更新，再用物品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，得不到正确答案。先用物品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，再用物品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，就能得到正确答案</a:t>
            </a:r>
            <a:r>
              <a:rPr lang="zh-CN" altLang="en-US" dirty="0" smtClean="0"/>
              <a:t>。（比如样例的前两个物品）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怎么安排顺序呢？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我们直觉上想到，截止时间早的事应该尽量早去完成（赶了无数</a:t>
            </a:r>
            <a:r>
              <a:rPr lang="en-US" altLang="zh-CN" dirty="0" smtClean="0"/>
              <a:t>DDL</a:t>
            </a:r>
            <a:r>
              <a:rPr lang="zh-CN" altLang="en-US" dirty="0" smtClean="0"/>
              <a:t>之后的经验）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接下来我们证明这个直觉。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假设我们已经得到了最优解，此时拷贝记忆（获取物品）的顺序记为</a:t>
            </a:r>
            <a:r>
              <a:rPr lang="en-US" altLang="zh-CN" dirty="0" smtClean="0"/>
              <a:t>1,2,3……k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也就是这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段区间的拼合。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显然，如果交换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i+1</a:t>
            </a:r>
            <a:r>
              <a:rPr lang="zh-CN" altLang="en-US" dirty="0" smtClean="0"/>
              <a:t>这两段区间，对其余区间完全没有影响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所以我们只拿出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i+1</a:t>
            </a:r>
            <a:r>
              <a:rPr lang="zh-CN" altLang="en-US" dirty="0" smtClean="0"/>
              <a:t>来讨论。可以假设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因为是最优解，所以</a:t>
            </a:r>
            <a:r>
              <a:rPr lang="en-US" altLang="zh-CN" dirty="0" smtClean="0"/>
              <a:t>c[1]&lt;t[1],c[1]+c[2]&lt;t[2]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如果此时</a:t>
            </a:r>
            <a:r>
              <a:rPr lang="en-US" altLang="zh-CN" dirty="0" smtClean="0"/>
              <a:t>t[1]&gt;t[2]</a:t>
            </a:r>
            <a:r>
              <a:rPr lang="zh-CN" altLang="en-US" dirty="0" smtClean="0"/>
              <a:t>，也就是没有按照我们的直觉排序的话，交换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的顺序，</a:t>
            </a:r>
            <a:r>
              <a:rPr lang="en-US" altLang="zh-CN" dirty="0" smtClean="0"/>
              <a:t>c[2]&lt;t[2],c[1]+c[2]&lt;t[1]</a:t>
            </a:r>
            <a:r>
              <a:rPr lang="zh-CN" altLang="en-US" dirty="0" smtClean="0"/>
              <a:t>，两个物品依然是有效的。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也就是说，如果两个相邻物品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]&gt;t[i+1]</a:t>
            </a:r>
            <a:r>
              <a:rPr lang="zh-CN" altLang="en-US" dirty="0" smtClean="0"/>
              <a:t>，那么交换这两个物品，答案一定不会变差。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所以我们得到了</a:t>
            </a:r>
            <a:r>
              <a:rPr lang="zh-CN" altLang="en-US" b="1" dirty="0" smtClean="0"/>
              <a:t>无损贪心：将物品按</a:t>
            </a:r>
            <a:r>
              <a:rPr lang="en-US" altLang="zh-CN" b="1" dirty="0" err="1" smtClean="0"/>
              <a:t>ti</a:t>
            </a:r>
            <a:r>
              <a:rPr lang="zh-CN" altLang="en-US" b="1" dirty="0" smtClean="0"/>
              <a:t>的大小进行排序，再进行</a:t>
            </a:r>
            <a:r>
              <a:rPr lang="en-US" altLang="zh-CN" b="1" dirty="0" smtClean="0"/>
              <a:t>0-1</a:t>
            </a:r>
            <a:r>
              <a:rPr lang="zh-CN" altLang="en-US" b="1" dirty="0" smtClean="0"/>
              <a:t>背包（先贪心，再</a:t>
            </a:r>
            <a:r>
              <a:rPr lang="en-US" altLang="zh-CN" b="1" dirty="0" smtClean="0"/>
              <a:t>DP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无损贪心的其他例子：</a:t>
            </a:r>
            <a:r>
              <a:rPr lang="en-US" altLang="zh-CN" dirty="0" smtClean="0"/>
              <a:t>DP</a:t>
            </a:r>
            <a:r>
              <a:rPr lang="zh-CN" altLang="en-US" dirty="0" smtClean="0"/>
              <a:t>入门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里的最后一个例题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单调队列优化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烟花是扁的还是圆的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题意：有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个烟花，要在</a:t>
            </a:r>
            <a:r>
              <a:rPr lang="en-US" altLang="zh-CN" dirty="0" smtClean="0"/>
              <a:t>1-n</a:t>
            </a:r>
            <a:r>
              <a:rPr lang="zh-CN" altLang="en-US" dirty="0" smtClean="0"/>
              <a:t>的区域（区域间距离为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）里燃放，第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个烟花有地点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，时间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，所以你要尽量跟随烟花的脚步，第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个烟花燃放时，你能获得开心值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]-abs(a[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为此时你的所在地。你的初始位置不限，移动速度为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。求能获取的最大开心值。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969748"/>
            <a:ext cx="6436181" cy="227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4648" y="3691890"/>
            <a:ext cx="2220131" cy="220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95484" y="3736658"/>
            <a:ext cx="2075961" cy="19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状态定义：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个烟花燃放，并处在区域</a:t>
            </a:r>
            <a:r>
              <a:rPr lang="en-US" altLang="zh-CN" dirty="0" smtClean="0"/>
              <a:t>j</a:t>
            </a:r>
            <a:r>
              <a:rPr lang="zh-CN" altLang="en-US" dirty="0" smtClean="0"/>
              <a:t>时，能获取的最大开心值。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不用其他状态的原因</a:t>
            </a:r>
            <a:r>
              <a:rPr lang="zh-CN" altLang="en-US" dirty="0" smtClean="0"/>
              <a:t>？ 如以时间作为状态？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很明显无后效性：第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个烟花燃放时处在区域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，此前的决策对后续决策没有影响。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转移：</a:t>
            </a:r>
            <a:r>
              <a:rPr lang="en-US" altLang="zh-CN" dirty="0" smtClean="0"/>
              <a:t>		</a:t>
            </a:r>
            <a:r>
              <a:rPr lang="en-US" altLang="zh-CN" dirty="0" smtClean="0"/>
              <a:t>step</a:t>
            </a:r>
            <a:r>
              <a:rPr lang="en-US" altLang="zh-CN" dirty="0" smtClean="0"/>
              <a:t>=(t[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]-t[i-1])*</a:t>
            </a:r>
            <a:r>
              <a:rPr lang="en-US" altLang="zh-CN" dirty="0" smtClean="0"/>
              <a:t>d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 max(1,j-step)&lt;=k&lt;=min(</a:t>
            </a:r>
            <a:r>
              <a:rPr lang="en-US" altLang="zh-CN" dirty="0" err="1" smtClean="0"/>
              <a:t>n,j+step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[i-1][k])+b[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]-abs(a[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]-j</a:t>
            </a:r>
            <a:r>
              <a:rPr lang="en-US" altLang="zh-CN" dirty="0" smtClean="0"/>
              <a:t>)    //</a:t>
            </a:r>
            <a:r>
              <a:rPr lang="zh-CN" altLang="en-US" dirty="0" smtClean="0"/>
              <a:t>上一个烟花燃放时在</a:t>
            </a:r>
            <a:r>
              <a:rPr lang="zh-CN" altLang="en-US" dirty="0" smtClean="0"/>
              <a:t>区域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[i-1][k])+b[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]-abs(a[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]-j)</a:t>
            </a:r>
          </a:p>
          <a:p>
            <a:pPr>
              <a:buNone/>
            </a:pPr>
            <a:r>
              <a:rPr lang="en-US" altLang="zh-CN" dirty="0" smtClean="0"/>
              <a:t> 		max(1,j-step)&lt;=k&lt;=min(</a:t>
            </a:r>
            <a:r>
              <a:rPr lang="en-US" altLang="zh-CN" dirty="0" err="1" smtClean="0"/>
              <a:t>n,j+step</a:t>
            </a:r>
            <a:r>
              <a:rPr lang="en-US" altLang="zh-CN" dirty="0" smtClean="0"/>
              <a:t>),step=(t[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]-t[i-1])*d</a:t>
            </a:r>
          </a:p>
          <a:p>
            <a:r>
              <a:rPr lang="zh-CN" altLang="en-US" dirty="0" smtClean="0"/>
              <a:t>此时的复杂度为</a:t>
            </a:r>
            <a:r>
              <a:rPr lang="en-US" altLang="zh-CN" dirty="0" smtClean="0"/>
              <a:t>O(m*n*n)</a:t>
            </a:r>
            <a:r>
              <a:rPr lang="zh-CN" altLang="en-US" dirty="0" smtClean="0"/>
              <a:t>，每次转移需要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简化：首先，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]-abs(a[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]-j)</a:t>
            </a:r>
            <a:r>
              <a:rPr lang="zh-CN" altLang="en-US" dirty="0" smtClean="0"/>
              <a:t>与从哪个点转移过来没有关系。</a:t>
            </a:r>
            <a:endParaRPr lang="en-US" altLang="zh-CN" dirty="0" smtClean="0"/>
          </a:p>
          <a:p>
            <a:r>
              <a:rPr lang="zh-CN" altLang="en-US" dirty="0" smtClean="0"/>
              <a:t>所以重点为求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[i-1][k])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观察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的取值范围是连续的一段区间，于是想到用</a:t>
            </a:r>
            <a:r>
              <a:rPr lang="zh-CN" altLang="en-US" b="1" dirty="0" smtClean="0">
                <a:solidFill>
                  <a:srgbClr val="FF0000"/>
                </a:solidFill>
              </a:rPr>
              <a:t>优先队列</a:t>
            </a:r>
            <a:r>
              <a:rPr lang="zh-CN" altLang="en-US" dirty="0" smtClean="0"/>
              <a:t>或者</a:t>
            </a:r>
            <a:r>
              <a:rPr lang="zh-CN" altLang="en-US" b="1" dirty="0" smtClean="0">
                <a:solidFill>
                  <a:srgbClr val="FF0000"/>
                </a:solidFill>
              </a:rPr>
              <a:t>线段树</a:t>
            </a:r>
            <a:r>
              <a:rPr lang="zh-CN" altLang="en-US" dirty="0" smtClean="0"/>
              <a:t>维护区间最值，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的时间就可以查询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[i-1][k</a:t>
            </a:r>
            <a:r>
              <a:rPr lang="en-US" altLang="zh-CN" dirty="0" smtClean="0"/>
              <a:t>])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O(m*n*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。但，基本是卡不过去的。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zh-CN" altLang="en-US" b="1" dirty="0" smtClean="0"/>
              <a:t>单调队列</a:t>
            </a:r>
            <a:endParaRPr lang="zh-CN" altLang="en-US" b="1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先停在求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[i-1][k])</a:t>
            </a:r>
            <a:r>
              <a:rPr lang="zh-CN" altLang="en-US" dirty="0" smtClean="0"/>
              <a:t>这里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 smtClean="0"/>
              <a:t>回顾一下单调</a:t>
            </a:r>
            <a:r>
              <a:rPr lang="zh-CN" altLang="en-US" dirty="0" smtClean="0"/>
              <a:t>队列（之前在高级数据结构专题讲过）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单调队列：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单调队列保证队列中各个元素大小单调递减（即，最大元素在队头，最小的在队尾），同时每个元素的下标单调递增（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按下标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递增的顺序添加这点可以不用考虑）。这样便保证队首元素最大，而且更新的时候队首永远是当前最大。因此，这个队列需要在两头都可以进行删除，在队尾插入。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本次讲座的</a:t>
            </a:r>
            <a:r>
              <a:rPr lang="en-US" altLang="zh-CN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（上半场）</a:t>
            </a:r>
            <a:endParaRPr lang="zh-CN" altLang="en-US" dirty="0"/>
          </a:p>
        </p:txBody>
      </p:sp>
      <p:sp>
        <p:nvSpPr>
          <p:cNvPr id="23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ABFHIJKL</a:t>
            </a:r>
            <a:r>
              <a:rPr lang="zh-CN" altLang="en-US" sz="3200" dirty="0" smtClean="0"/>
              <a:t>题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DP</a:t>
            </a:r>
            <a:r>
              <a:rPr lang="zh-CN" altLang="en-US" sz="3200" dirty="0" smtClean="0"/>
              <a:t>题的技巧：状态定义、转移优化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浅谈单调队列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8"/>
          <p:cNvSpPr txBox="1">
            <a:spLocks noChangeArrowheads="1"/>
          </p:cNvSpPr>
          <p:nvPr/>
        </p:nvSpPr>
        <p:spPr bwMode="auto">
          <a:xfrm>
            <a:off x="1238251" y="2000251"/>
            <a:ext cx="990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  <a:cs typeface="+mj-cs"/>
              </a:rPr>
              <a:t>例：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  <a:cs typeface="+mj-cs"/>
              </a:rPr>
              <a:t>Sliding Window</a:t>
            </a:r>
            <a:endParaRPr lang="zh-CN" altLang="en-US" sz="4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7752" y="1428752"/>
          <a:ext cx="9080697" cy="2576315"/>
        </p:xfrm>
        <a:graphic>
          <a:graphicData uri="http://schemas.openxmlformats.org/drawingml/2006/table">
            <a:tbl>
              <a:tblPr/>
              <a:tblGrid>
                <a:gridCol w="4910932"/>
                <a:gridCol w="4169765"/>
              </a:tblGrid>
              <a:tr h="368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Window position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Maximum value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[1  3  -1]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-3  5  3  6  7 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1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[3  -1  -3]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5  3  6  7 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1  3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[-1  -3  5]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3  6  7 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1  3  -1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[-3  5  3]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6  7 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1  3  -1  -3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[5  3  6]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7 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 1  3  -1  -3  5 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[3  6  7]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7 </a:t>
                      </a:r>
                    </a:p>
                  </a:txBody>
                  <a:tcPr marL="12700" marR="12700" marT="9525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719403" y="4293096"/>
            <a:ext cx="9505056" cy="206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600" y="4221088"/>
            <a:ext cx="109728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3200" dirty="0" smtClean="0"/>
              <a:t>暴力比较：</a:t>
            </a:r>
            <a:r>
              <a:rPr lang="en-US" altLang="zh-CN" sz="3200" dirty="0" smtClean="0"/>
              <a:t>O(N^2)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原因：求解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时，重复比较了前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m-1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个数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algn="just">
              <a:spcBef>
                <a:spcPct val="20000"/>
              </a:spcBef>
              <a:defRPr/>
            </a:pPr>
            <a:r>
              <a:rPr lang="zh-CN" altLang="en-US" sz="3200" dirty="0" smtClean="0"/>
              <a:t>初步</a:t>
            </a:r>
            <a:r>
              <a:rPr lang="zh-CN" altLang="en-US" sz="3200" dirty="0"/>
              <a:t>优化</a:t>
            </a:r>
            <a:r>
              <a:rPr lang="zh-CN" altLang="en-US" sz="3200" dirty="0" smtClean="0"/>
              <a:t>：优先队列 ，线段树</a:t>
            </a:r>
            <a:r>
              <a:rPr lang="en-US" altLang="zh-CN" sz="3200" dirty="0" smtClean="0"/>
              <a:t>RMQ…… O(</a:t>
            </a:r>
            <a:r>
              <a:rPr lang="en-US" altLang="zh-CN" sz="3200" dirty="0" err="1" smtClean="0"/>
              <a:t>NlogN</a:t>
            </a:r>
            <a:r>
              <a:rPr lang="en-US" altLang="zh-CN" sz="3200" dirty="0" smtClean="0"/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404664"/>
            <a:ext cx="10972800" cy="1800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对优先队列的改良：单调队列 </a:t>
            </a:r>
            <a:r>
              <a:rPr lang="en-US" altLang="zh-CN" dirty="0" smtClean="0"/>
              <a:t>O(N)</a:t>
            </a:r>
            <a:endParaRPr lang="en-US" altLang="zh-CN" dirty="0"/>
          </a:p>
          <a:p>
            <a:r>
              <a:rPr lang="zh-CN" altLang="en-US" dirty="0" smtClean="0"/>
              <a:t>基本思想：同样维护队首元素作为答案，去掉多余的元素（维护单调性）。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898" y="2636912"/>
            <a:ext cx="1180610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27381" y="4869160"/>
            <a:ext cx="109728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/>
              <a:t>队列里的每一个元素用一个二元组（</a:t>
            </a:r>
            <a:r>
              <a:rPr lang="en-US" altLang="zh-CN" sz="3200" dirty="0" err="1" smtClean="0"/>
              <a:t>id,val</a:t>
            </a:r>
            <a:r>
              <a:rPr lang="zh-CN" altLang="en-US" sz="3200" dirty="0" smtClean="0"/>
              <a:t>）</a:t>
            </a:r>
            <a:r>
              <a:rPr lang="zh-CN" altLang="en-US" sz="3200" dirty="0"/>
              <a:t>表示</a:t>
            </a:r>
            <a:r>
              <a:rPr lang="zh-CN" altLang="en-US" sz="3200" dirty="0" smtClean="0"/>
              <a:t>，每次从队尾入队，删除队尾的无用元素，保证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编号递增，值递减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[1,1]:   	(1,1) </a:t>
            </a:r>
          </a:p>
          <a:p>
            <a:r>
              <a:rPr lang="en-US" altLang="zh-CN" dirty="0" smtClean="0"/>
              <a:t>[1,2]:   	(1,1),(2,3)</a:t>
            </a:r>
          </a:p>
          <a:p>
            <a:r>
              <a:rPr lang="en-US" altLang="zh-CN" dirty="0" smtClean="0"/>
              <a:t>[1,3]:  	(2,3),(3,-1)</a:t>
            </a:r>
          </a:p>
          <a:p>
            <a:r>
              <a:rPr lang="en-US" altLang="zh-CN" dirty="0" smtClean="0"/>
              <a:t>[2,4]:   	(2,3),(3,-1),(4,-3)</a:t>
            </a:r>
          </a:p>
          <a:p>
            <a:r>
              <a:rPr lang="en-US" altLang="zh-CN" dirty="0" smtClean="0"/>
              <a:t>[3,5]: 	(2,3),(3,-1),(4,-3),(5,5)</a:t>
            </a:r>
          </a:p>
          <a:p>
            <a:r>
              <a:rPr lang="en-US" altLang="zh-CN" dirty="0" smtClean="0"/>
              <a:t>[4,6]:	(5,5),(6,3)</a:t>
            </a:r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本质：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越大，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越大的数越有用，所以删去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都更小的元素（前面提到的无用元素）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548680"/>
            <a:ext cx="77768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7" y="1772817"/>
            <a:ext cx="9632095" cy="33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27382" y="332656"/>
            <a:ext cx="10561173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数据结构：双端队列，用数组模拟或者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stl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deque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伪代码：插入二元组（</a:t>
            </a:r>
            <a:r>
              <a:rPr lang="en-US" altLang="zh-CN" sz="3200" noProof="0" dirty="0" smtClean="0"/>
              <a:t>a</a:t>
            </a:r>
            <a:r>
              <a:rPr lang="en-US" altLang="zh-CN" sz="3200" dirty="0" smtClean="0"/>
              <a:t>,</a:t>
            </a:r>
            <a:r>
              <a:rPr lang="en-US" altLang="zh-CN" sz="3200" noProof="0" dirty="0" smtClean="0"/>
              <a:t>b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3392" y="5445224"/>
            <a:ext cx="10561173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每个元素都只会进队和被删掉（或出队）一次，故复杂度为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作用总结：</a:t>
            </a:r>
            <a:r>
              <a:rPr lang="zh-CN" altLang="en-US" dirty="0"/>
              <a:t>在运行的过程</a:t>
            </a:r>
            <a:r>
              <a:rPr lang="zh-CN" altLang="en-US" dirty="0" smtClean="0"/>
              <a:t>中（动态的过程中）能够</a:t>
            </a:r>
            <a:r>
              <a:rPr lang="zh-CN" altLang="en-US" dirty="0"/>
              <a:t>快速</a:t>
            </a:r>
            <a:r>
              <a:rPr lang="zh-CN" altLang="en-US" dirty="0" smtClean="0"/>
              <a:t>寻求连续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个中的最值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一定是固定的吗？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zh-CN" altLang="en-US" b="1" dirty="0" smtClean="0"/>
              <a:t>单调队列优化</a:t>
            </a:r>
            <a:r>
              <a:rPr lang="en-US" altLang="zh-CN" b="1" dirty="0" err="1" smtClean="0"/>
              <a:t>dp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可以被优化的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，形如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smtClean="0"/>
              <a:t>max( </a:t>
            </a:r>
            <a:r>
              <a:rPr lang="en-US" altLang="zh-CN" dirty="0" smtClean="0"/>
              <a:t>f[j]| Low[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&lt;= j &lt;= Up[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) +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Low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Up </a:t>
            </a:r>
            <a:r>
              <a:rPr lang="zh-CN" altLang="en-US" dirty="0" smtClean="0"/>
              <a:t>是关于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的单调不下降函数</a:t>
            </a:r>
          </a:p>
          <a:p>
            <a:endParaRPr lang="en-US" altLang="zh-CN" dirty="0" smtClean="0"/>
          </a:p>
          <a:p>
            <a:r>
              <a:rPr lang="zh-CN" altLang="en-US" b="1" dirty="0" smtClean="0"/>
              <a:t>也就是说，不断的查询某个区间的最值</a:t>
            </a:r>
            <a:endParaRPr lang="en-US" altLang="zh-CN" b="1" dirty="0" smtClean="0"/>
          </a:p>
          <a:p>
            <a:r>
              <a:rPr lang="zh-CN" altLang="en-US" b="1" dirty="0" smtClean="0"/>
              <a:t>且，查询</a:t>
            </a:r>
            <a:r>
              <a:rPr lang="zh-CN" altLang="en-US" b="1" dirty="0" smtClean="0"/>
              <a:t>区间的左右端点只能是单调不下降的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总复杂</a:t>
            </a:r>
            <a:r>
              <a:rPr lang="zh-CN" altLang="en-US" b="1" dirty="0" smtClean="0"/>
              <a:t>度</a:t>
            </a:r>
            <a:r>
              <a:rPr lang="en-US" altLang="zh-CN" b="1" dirty="0" smtClean="0"/>
              <a:t>O(n)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b="1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此题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[i-1][k])+b[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]-abs(a[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]-j)</a:t>
            </a:r>
          </a:p>
          <a:p>
            <a:pPr>
              <a:buNone/>
            </a:pPr>
            <a:r>
              <a:rPr lang="en-US" altLang="zh-CN" dirty="0" smtClean="0"/>
              <a:t> 		max(1,j-step)&lt;=k&lt;=min(</a:t>
            </a:r>
            <a:r>
              <a:rPr lang="en-US" altLang="zh-CN" dirty="0" err="1" smtClean="0"/>
              <a:t>n,j+step</a:t>
            </a:r>
            <a:r>
              <a:rPr lang="en-US" altLang="zh-CN" dirty="0" smtClean="0"/>
              <a:t>),step=(t[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]-t[i-1])*d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</a:t>
            </a:r>
            <a:r>
              <a:rPr lang="zh-CN" altLang="en-US" dirty="0" smtClean="0"/>
              <a:t>从小到大循环的时候，</a:t>
            </a:r>
            <a:r>
              <a:rPr lang="en-US" altLang="zh-CN" dirty="0" smtClean="0"/>
              <a:t>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</a:t>
            </a:r>
            <a:r>
              <a:rPr lang="zh-CN" altLang="en-US" dirty="0" smtClean="0"/>
              <a:t>都是不下降的，所以可以用单调队列进行优化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</a:t>
            </a:r>
            <a:r>
              <a:rPr lang="en-US" altLang="zh-CN" dirty="0" smtClean="0"/>
              <a:t>1~~n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的转移复杂度总和为</a:t>
            </a:r>
            <a:r>
              <a:rPr lang="en-US" altLang="zh-CN" dirty="0" smtClean="0"/>
              <a:t>O(n)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所以总时间复杂度为</a:t>
            </a:r>
            <a:r>
              <a:rPr lang="en-US" altLang="zh-CN" dirty="0" smtClean="0"/>
              <a:t>O(m*n)</a:t>
            </a:r>
          </a:p>
          <a:p>
            <a:r>
              <a:rPr lang="zh-CN" altLang="en-US" dirty="0" smtClean="0"/>
              <a:t>在加入滚动数组优化空间即可。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368" y="1001755"/>
            <a:ext cx="4777184" cy="52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2267" y="489856"/>
            <a:ext cx="6779733" cy="604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斜率优化模板题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命运石之门</a:t>
            </a:r>
          </a:p>
          <a:p>
            <a:r>
              <a:rPr lang="zh-CN" altLang="en-US" dirty="0" smtClean="0"/>
              <a:t>题意：给定一个数列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，将数列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分成数段，每段对答案的贡献值为</a:t>
            </a:r>
            <a:r>
              <a:rPr lang="en-US" altLang="zh-CN" dirty="0" smtClean="0"/>
              <a:t>(x+y-1-P)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为此段中数的个数，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为此段中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之和，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为题目输入值。不同的分法有不同的贡献值之和，求这个贡献值之和最小为多少。</a:t>
            </a:r>
            <a:endParaRPr lang="en-US" altLang="zh-CN" dirty="0" smtClean="0"/>
          </a:p>
          <a:p>
            <a:r>
              <a:rPr lang="zh-CN" altLang="en-US" dirty="0" smtClean="0"/>
              <a:t>斜率优化裸题，供大家练手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简化：如果此段为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(x+y-1-P)</a:t>
            </a:r>
            <a:r>
              <a:rPr lang="en-US" altLang="zh-CN" baseline="30000" dirty="0" smtClean="0"/>
              <a:t>2 </a:t>
            </a:r>
            <a:endParaRPr lang="en-US" altLang="zh-CN" dirty="0" smtClean="0"/>
          </a:p>
          <a:p>
            <a:r>
              <a:rPr lang="en-US" altLang="zh-CN" dirty="0" smtClean="0"/>
              <a:t>x=j-(i-1),       y=pre[j]-pre[i-1]</a:t>
            </a:r>
          </a:p>
          <a:p>
            <a:r>
              <a:rPr lang="en-US" altLang="zh-CN" dirty="0" err="1" smtClean="0"/>
              <a:t>x+y</a:t>
            </a:r>
            <a:r>
              <a:rPr lang="en-US" altLang="zh-CN" dirty="0" smtClean="0"/>
              <a:t>=pre[j]+j-(pre[i-1]+i-1)</a:t>
            </a:r>
          </a:p>
          <a:p>
            <a:r>
              <a:rPr lang="zh-CN" altLang="en-US" dirty="0" smtClean="0"/>
              <a:t>所以可以令</a:t>
            </a:r>
            <a:r>
              <a:rPr lang="en-US" altLang="zh-CN" dirty="0" smtClean="0"/>
              <a:t>sum[j]=pre[j]+j</a:t>
            </a:r>
          </a:p>
          <a:p>
            <a:r>
              <a:rPr lang="en-US" altLang="zh-CN" dirty="0" smtClean="0"/>
              <a:t>(x+y-1-P)</a:t>
            </a:r>
            <a:r>
              <a:rPr lang="en-US" altLang="zh-CN" baseline="30000" dirty="0" smtClean="0"/>
              <a:t>2 </a:t>
            </a:r>
            <a:r>
              <a:rPr lang="zh-CN" altLang="en-US" dirty="0" smtClean="0"/>
              <a:t>简化为</a:t>
            </a:r>
            <a:r>
              <a:rPr lang="en-US" altLang="zh-CN" dirty="0" smtClean="0"/>
              <a:t>(sum[j]-sum[i-1]-(1+P) )^2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28906" y="2860902"/>
            <a:ext cx="2615293" cy="222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状态定义：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 j 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j</a:t>
            </a:r>
            <a:r>
              <a:rPr lang="zh-CN" altLang="en-US" dirty="0" smtClean="0"/>
              <a:t>个数的最小贡献值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[j]=min(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+ (sum[j]-sum[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]-1-P)^2 )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</a:t>
            </a:r>
          </a:p>
          <a:p>
            <a:pPr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点转移过来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[i+1,j]</a:t>
            </a:r>
            <a:r>
              <a:rPr lang="zh-CN" altLang="en-US" dirty="0" smtClean="0"/>
              <a:t>组成独立的一段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此时复杂度为</a:t>
            </a:r>
            <a:r>
              <a:rPr lang="en-US" altLang="zh-CN" dirty="0" smtClean="0"/>
              <a:t>O(n^2)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可以证明此转移方程可使用用斜率优化</a:t>
            </a:r>
            <a:endParaRPr lang="en-US" altLang="zh-CN" dirty="0" smtClean="0"/>
          </a:p>
          <a:p>
            <a:r>
              <a:rPr lang="zh-CN" altLang="en-US" dirty="0" smtClean="0"/>
              <a:t>可将复杂度降到</a:t>
            </a:r>
            <a:r>
              <a:rPr lang="en-US" altLang="zh-CN" dirty="0" smtClean="0"/>
              <a:t>O(n)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具体证明和使用参照上次课动态规划优化的</a:t>
            </a:r>
            <a:r>
              <a:rPr lang="en-US" altLang="zh-CN" dirty="0" smtClean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b="1" dirty="0" smtClean="0"/>
              <a:t>如何才能保留那些美好</a:t>
            </a:r>
            <a:endParaRPr lang="en-US" altLang="zh-CN" sz="3200" b="1" dirty="0" smtClean="0"/>
          </a:p>
          <a:p>
            <a:r>
              <a:rPr lang="zh-CN" altLang="en-US" sz="3200" dirty="0" smtClean="0"/>
              <a:t>裸</a:t>
            </a:r>
            <a:r>
              <a:rPr lang="en-US" altLang="zh-CN" sz="3200" dirty="0" smtClean="0"/>
              <a:t>0-1</a:t>
            </a:r>
            <a:r>
              <a:rPr lang="zh-CN" altLang="en-US" sz="3200" dirty="0" smtClean="0"/>
              <a:t>背包问题</a:t>
            </a:r>
            <a:endParaRPr lang="en-US" altLang="zh-CN" sz="3200" dirty="0" smtClean="0"/>
          </a:p>
          <a:p>
            <a:r>
              <a:rPr lang="zh-CN" altLang="en-US" sz="3200" dirty="0" smtClean="0"/>
              <a:t>供大家练习</a:t>
            </a:r>
            <a:r>
              <a:rPr lang="en-US" altLang="zh-CN" sz="3200" dirty="0" smtClean="0"/>
              <a:t>0-1</a:t>
            </a:r>
            <a:r>
              <a:rPr lang="zh-CN" altLang="en-US" sz="3200" dirty="0" smtClean="0"/>
              <a:t>背包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状态定义：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表示用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大小的体积，能装入的最大价值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]=max(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-v]+</a:t>
            </a:r>
            <a:r>
              <a:rPr lang="en-US" altLang="zh-CN" sz="3200" dirty="0" err="1" smtClean="0"/>
              <a:t>w,dp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</a:p>
          <a:p>
            <a:r>
              <a:rPr lang="zh-CN" altLang="en-US" sz="3200" dirty="0" smtClean="0"/>
              <a:t>复杂度：</a:t>
            </a:r>
            <a:r>
              <a:rPr lang="en-US" altLang="zh-CN" sz="3200" dirty="0" smtClean="0"/>
              <a:t>O(n*V)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拓展思考：如果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很大，比如达到</a:t>
            </a:r>
            <a:r>
              <a:rPr lang="en-US" altLang="zh-CN" sz="3200" dirty="0" smtClean="0"/>
              <a:t>10^9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zh-CN" altLang="en-US" sz="3200" dirty="0" smtClean="0"/>
              <a:t>大家做过容量</a:t>
            </a:r>
            <a:r>
              <a:rPr lang="en-US" altLang="zh-CN" sz="3200" dirty="0" smtClean="0"/>
              <a:t>1e9</a:t>
            </a:r>
            <a:r>
              <a:rPr lang="zh-CN" altLang="en-US" sz="3200" dirty="0" smtClean="0"/>
              <a:t>的背包问题吗？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6250" y="0"/>
            <a:ext cx="3308576" cy="287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线段树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树状数组优化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游乐园之行</a:t>
            </a:r>
          </a:p>
          <a:p>
            <a:r>
              <a:rPr lang="zh-CN" altLang="en-US" dirty="0" smtClean="0"/>
              <a:t>题意：给出长度为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的两个数列</a:t>
            </a:r>
            <a:r>
              <a:rPr lang="en-US" altLang="zh-CN" dirty="0" smtClean="0"/>
              <a:t>A,C</a:t>
            </a:r>
            <a:r>
              <a:rPr lang="zh-CN" altLang="en-US" dirty="0" smtClean="0"/>
              <a:t>，给出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条边，每一条（</a:t>
            </a:r>
            <a:r>
              <a:rPr lang="en-US" altLang="zh-CN" dirty="0" err="1" smtClean="0"/>
              <a:t>d,e</a:t>
            </a:r>
            <a:r>
              <a:rPr lang="zh-CN" altLang="en-US" dirty="0" smtClean="0"/>
              <a:t>）表示连接了</a:t>
            </a:r>
            <a:r>
              <a:rPr lang="en-US" altLang="zh-CN" dirty="0" smtClean="0"/>
              <a:t>A(d)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C(e)</a:t>
            </a:r>
            <a:r>
              <a:rPr lang="zh-CN" altLang="en-US" dirty="0" smtClean="0"/>
              <a:t>，从中选出数条边，可获得两端点的值，每个点只能选一次，且选出的边不能相交。求可获得的最大值。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709580"/>
            <a:ext cx="3079819" cy="159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58603" y="3036570"/>
            <a:ext cx="3866923" cy="382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15388" y="3049904"/>
            <a:ext cx="2481304" cy="30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尝试状态定义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数列的前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数列的前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个能产生的最大值。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显然有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][j]=max{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[i-1][j],        //</a:t>
            </a:r>
            <a:r>
              <a:rPr lang="zh-CN" altLang="en-US" dirty="0" smtClean="0"/>
              <a:t>不选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                         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][j-1],		//</a:t>
            </a:r>
            <a:r>
              <a:rPr lang="zh-CN" altLang="en-US" dirty="0" smtClean="0"/>
              <a:t>不选</a:t>
            </a:r>
            <a:r>
              <a:rPr lang="en-US" altLang="zh-CN" dirty="0" smtClean="0"/>
              <a:t>C(j)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[i-1][j-1]+A[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]+C[j] | 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 }		//</a:t>
            </a:r>
            <a:r>
              <a:rPr lang="zh-CN" altLang="en-US" dirty="0" smtClean="0"/>
              <a:t>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状态数</a:t>
            </a:r>
            <a:r>
              <a:rPr lang="en-US" altLang="zh-CN" dirty="0" smtClean="0"/>
              <a:t>n*n</a:t>
            </a:r>
            <a:r>
              <a:rPr lang="zh-CN" altLang="en-US" dirty="0" smtClean="0"/>
              <a:t>，复杂度</a:t>
            </a:r>
            <a:r>
              <a:rPr lang="en-US" altLang="zh-CN" dirty="0" smtClean="0"/>
              <a:t>O(n*n)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较小，是可以过的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寻求更好的状态定义</a:t>
            </a:r>
            <a:endParaRPr lang="en-US" altLang="zh-CN" dirty="0" smtClean="0"/>
          </a:p>
          <a:p>
            <a:r>
              <a:rPr lang="zh-CN" altLang="en-US" dirty="0" smtClean="0"/>
              <a:t>发现一个事实：最优解一定可以</a:t>
            </a:r>
            <a:r>
              <a:rPr lang="zh-CN" altLang="en-US" b="1" dirty="0" smtClean="0"/>
              <a:t>在</a:t>
            </a:r>
            <a:r>
              <a:rPr lang="zh-CN" altLang="en-US" b="1" dirty="0" smtClean="0"/>
              <a:t>某个</a:t>
            </a:r>
            <a:r>
              <a:rPr lang="en-US" altLang="zh-CN" b="1" dirty="0" err="1" smtClean="0"/>
              <a:t>dp</a:t>
            </a:r>
            <a:r>
              <a:rPr lang="en-US" altLang="zh-CN" b="1" dirty="0" smtClean="0"/>
              <a:t>[x</a:t>
            </a:r>
            <a:r>
              <a:rPr lang="en-US" altLang="zh-CN" b="1" dirty="0" smtClean="0"/>
              <a:t>][y]</a:t>
            </a:r>
            <a:r>
              <a:rPr lang="zh-CN" altLang="en-US" b="1" dirty="0" smtClean="0"/>
              <a:t>取到，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两点存在</a:t>
            </a:r>
            <a:r>
              <a:rPr lang="zh-CN" altLang="en-US" b="1" dirty="0" smtClean="0"/>
              <a:t>边</a:t>
            </a:r>
            <a:r>
              <a:rPr lang="zh-CN" altLang="en-US" dirty="0" smtClean="0"/>
              <a:t>。画图可更好理解。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这样我们可以只计算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存在</a:t>
            </a:r>
            <a:r>
              <a:rPr lang="zh-CN" altLang="en-US" dirty="0" smtClean="0"/>
              <a:t>边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[x][y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状态定义变为：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y</a:t>
            </a:r>
            <a:r>
              <a:rPr lang="zh-CN" altLang="en-US" dirty="0" smtClean="0"/>
              <a:t>个，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存在边且被选中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一共</a:t>
            </a:r>
            <a:r>
              <a:rPr lang="zh-CN" altLang="en-US" dirty="0" smtClean="0"/>
              <a:t>状态数变为了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状态转移：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[x][y]=max{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</a:t>
            </a:r>
            <a:r>
              <a:rPr lang="en-US" altLang="zh-CN" dirty="0" smtClean="0"/>
              <a:t>]  }	//</a:t>
            </a:r>
            <a:r>
              <a:rPr lang="zh-CN" altLang="en-US" dirty="0" smtClean="0"/>
              <a:t>转移复杂度</a:t>
            </a:r>
            <a:r>
              <a:rPr lang="en-US" altLang="zh-CN" dirty="0" smtClean="0"/>
              <a:t>O(m)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		    +A[</a:t>
            </a:r>
            <a:r>
              <a:rPr lang="en-US" altLang="zh-CN" dirty="0" smtClean="0"/>
              <a:t>x</a:t>
            </a:r>
            <a:r>
              <a:rPr lang="en-US" altLang="zh-CN" dirty="0" smtClean="0"/>
              <a:t>]+C[</a:t>
            </a:r>
            <a:r>
              <a:rPr lang="en-US" altLang="zh-CN" dirty="0" smtClean="0"/>
              <a:t>y</a:t>
            </a:r>
            <a:r>
              <a:rPr lang="en-US" altLang="zh-CN" dirty="0" smtClean="0"/>
              <a:t>]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 //(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有边</a:t>
            </a:r>
            <a:r>
              <a:rPr lang="en-US" altLang="zh-CN" dirty="0" smtClean="0"/>
              <a:t>, 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有边</a:t>
            </a:r>
            <a:r>
              <a:rPr lang="zh-CN" altLang="en-US" dirty="0" smtClean="0"/>
              <a:t>，且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&lt;=y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</a:t>
            </a:r>
            <a:r>
              <a:rPr lang="zh-CN" altLang="en-US" dirty="0" smtClean="0"/>
              <a:t>复杂</a:t>
            </a:r>
            <a:r>
              <a:rPr lang="zh-CN" altLang="en-US" dirty="0" smtClean="0"/>
              <a:t>度变为了</a:t>
            </a:r>
            <a:r>
              <a:rPr lang="en-US" altLang="zh-CN" dirty="0" smtClean="0"/>
              <a:t>O(m*m)</a:t>
            </a:r>
          </a:p>
          <a:p>
            <a:r>
              <a:rPr lang="zh-CN" altLang="en-US" dirty="0" smtClean="0"/>
              <a:t>但可以继续优化。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观察发现：在存在边的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smtClean="0"/>
              <a:t>1][y]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[2][y]……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[x][y]</a:t>
            </a:r>
            <a:r>
              <a:rPr lang="zh-CN" altLang="en-US" dirty="0" smtClean="0"/>
              <a:t>中，可以只维护一个最大的值。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定义新状态</a:t>
            </a:r>
            <a:r>
              <a:rPr lang="en-US" altLang="zh-CN" dirty="0" smtClean="0"/>
              <a:t>DP</a:t>
            </a:r>
            <a:r>
              <a:rPr lang="en-US" altLang="zh-CN" dirty="0" smtClean="0"/>
              <a:t>[x][y]=max(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[0~x][y])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相当于先求出了“一列”的最大值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</a:t>
            </a:r>
            <a:r>
              <a:rPr lang="en-US" altLang="zh-CN" dirty="0" smtClean="0"/>
              <a:t>max{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smtClean="0"/>
              <a:t>DP</a:t>
            </a:r>
            <a:r>
              <a:rPr lang="en-US" altLang="zh-CN" dirty="0" smtClean="0"/>
              <a:t>[i-1</a:t>
            </a:r>
            <a:r>
              <a:rPr lang="en-US" altLang="zh-CN" dirty="0" smtClean="0"/>
              <a:t>][j],   //</a:t>
            </a:r>
            <a:r>
              <a:rPr lang="zh-CN" altLang="en-US" dirty="0" smtClean="0"/>
              <a:t>不选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		max( </a:t>
            </a:r>
            <a:r>
              <a:rPr lang="en-US" altLang="zh-CN" dirty="0" smtClean="0"/>
              <a:t>DP</a:t>
            </a:r>
            <a:r>
              <a:rPr lang="en-US" altLang="zh-CN" dirty="0" smtClean="0"/>
              <a:t>[i-1][0~j-1]+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]+C[j] | </a:t>
            </a:r>
            <a:r>
              <a:rPr lang="en-US" altLang="zh-CN" dirty="0" err="1" smtClean="0"/>
              <a:t>i,j</a:t>
            </a:r>
            <a:r>
              <a:rPr lang="zh-CN" altLang="en-US" dirty="0" smtClean="0"/>
              <a:t>匹配 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				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优化为一维</a:t>
            </a:r>
            <a:r>
              <a:rPr lang="en-US" altLang="zh-CN" dirty="0" smtClean="0"/>
              <a:t>:DP[j]=max{ DP[j] , </a:t>
            </a:r>
            <a:r>
              <a:rPr lang="en-US" altLang="zh-CN" dirty="0" err="1" smtClean="0"/>
              <a:t>get_max</a:t>
            </a:r>
            <a:r>
              <a:rPr lang="en-US" altLang="zh-CN" dirty="0" smtClean="0"/>
              <a:t>(0,j-1)+A[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]+C[j] }</a:t>
            </a:r>
          </a:p>
          <a:p>
            <a:r>
              <a:rPr lang="zh-CN" altLang="en-US" dirty="0" smtClean="0"/>
              <a:t>再像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背包反向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此时是查询一段区间</a:t>
            </a:r>
            <a:r>
              <a:rPr lang="zh-CN" altLang="en-US" dirty="0" smtClean="0"/>
              <a:t>的最小值，</a:t>
            </a:r>
            <a:r>
              <a:rPr lang="zh-CN" altLang="en-US" dirty="0" smtClean="0"/>
              <a:t>用线段</a:t>
            </a:r>
            <a:r>
              <a:rPr lang="zh-CN" altLang="en-US" dirty="0" smtClean="0"/>
              <a:t>树</a:t>
            </a:r>
            <a:r>
              <a:rPr lang="en-US" altLang="zh-CN" dirty="0" smtClean="0"/>
              <a:t>/</a:t>
            </a:r>
            <a:r>
              <a:rPr lang="zh-CN" altLang="en-US" dirty="0" smtClean="0"/>
              <a:t>树状数组维护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 smtClean="0"/>
              <a:t>一共有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个状态，转移复杂度为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总复杂度</a:t>
            </a:r>
            <a:r>
              <a:rPr lang="en-US" altLang="zh-CN" dirty="0" smtClean="0"/>
              <a:t>O(m*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96428" y="412433"/>
            <a:ext cx="9322954" cy="543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17855" y="1176338"/>
            <a:ext cx="10537825" cy="5000625"/>
          </a:xfrm>
        </p:spPr>
        <p:txBody>
          <a:bodyPr>
            <a:normAutofit/>
          </a:bodyPr>
          <a:lstStyle/>
          <a:p>
            <a:pPr algn="ctr"/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>
              <a:buNone/>
            </a:pPr>
            <a:r>
              <a:rPr lang="en-US" altLang="zh-CN" sz="6000" b="1" dirty="0" smtClean="0"/>
              <a:t>Q&amp;A </a:t>
            </a:r>
            <a:endParaRPr lang="en-US" altLang="zh-CN" sz="6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8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0-1</a:t>
            </a:r>
            <a:r>
              <a:rPr lang="zh-CN" altLang="en-US" sz="3200" dirty="0" smtClean="0"/>
              <a:t>背包的另一种思路：</a:t>
            </a:r>
            <a:endParaRPr lang="en-US" altLang="zh-CN" sz="3200" dirty="0" smtClean="0"/>
          </a:p>
          <a:p>
            <a:r>
              <a:rPr lang="zh-CN" altLang="en-US" sz="3200" dirty="0" smtClean="0"/>
              <a:t>不同的状态定义：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表示装入价值为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的物品，所需的最小体积</a:t>
            </a:r>
            <a:endParaRPr lang="en-US" altLang="zh-CN" sz="3200" dirty="0" smtClean="0"/>
          </a:p>
          <a:p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]=min(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-w]+v</a:t>
            </a:r>
            <a:r>
              <a:rPr lang="zh-CN" altLang="en-US" sz="3200" dirty="0" smtClean="0"/>
              <a:t>，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</a:p>
          <a:p>
            <a:r>
              <a:rPr lang="zh-CN" altLang="en-US" sz="3200" dirty="0" smtClean="0"/>
              <a:t>复杂度：</a:t>
            </a:r>
            <a:r>
              <a:rPr lang="en-US" altLang="zh-CN" sz="3200" dirty="0" smtClean="0"/>
              <a:t>O(n*n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w)</a:t>
            </a:r>
          </a:p>
          <a:p>
            <a:r>
              <a:rPr lang="zh-CN" altLang="en-US" sz="3200" dirty="0" smtClean="0"/>
              <a:t>前一种与</a:t>
            </a:r>
            <a:r>
              <a:rPr lang="en-US" altLang="zh-CN" sz="3200" dirty="0" smtClean="0"/>
              <a:t>w</a:t>
            </a:r>
            <a:r>
              <a:rPr lang="zh-CN" altLang="en-US" sz="3200" dirty="0" smtClean="0"/>
              <a:t>无关，后一种与</a:t>
            </a:r>
            <a:r>
              <a:rPr lang="en-US" altLang="zh-CN" sz="3200" dirty="0" smtClean="0"/>
              <a:t>V</a:t>
            </a:r>
            <a:r>
              <a:rPr lang="zh-CN" altLang="en-US" sz="3200" dirty="0" smtClean="0"/>
              <a:t>无关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状态定义不同→转移不同→复杂度不同</a:t>
            </a:r>
            <a:endParaRPr lang="en-US" altLang="zh-CN" sz="3200" dirty="0" smtClean="0"/>
          </a:p>
          <a:p>
            <a:r>
              <a:rPr lang="zh-CN" altLang="en-US" sz="3200" dirty="0" smtClean="0"/>
              <a:t>启发：遇到瓶颈时可以考虑换一种状态定义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000625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樱花坡道上的初逢</a:t>
            </a:r>
            <a:endParaRPr lang="en-US" altLang="zh-CN" sz="3200" b="1" dirty="0" smtClean="0"/>
          </a:p>
          <a:p>
            <a:r>
              <a:rPr lang="zh-CN" altLang="en-US" sz="3200" dirty="0" smtClean="0"/>
              <a:t>最</a:t>
            </a:r>
            <a:r>
              <a:rPr lang="zh-CN" altLang="en-US" sz="3200" dirty="0" smtClean="0"/>
              <a:t>长上升子序列问题（</a:t>
            </a:r>
            <a:r>
              <a:rPr lang="en-US" altLang="zh-CN" sz="3200" dirty="0" smtClean="0"/>
              <a:t>LIS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200" dirty="0" smtClean="0"/>
              <a:t>状态定义不同，转移方程不同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做法一：经典</a:t>
            </a:r>
            <a:r>
              <a:rPr lang="en-US" altLang="zh-CN" sz="3200" dirty="0" smtClean="0"/>
              <a:t>n^2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dp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表示以第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个数结尾的序列最大长度</a:t>
            </a:r>
            <a:endParaRPr lang="en-US" altLang="zh-CN" sz="3200" dirty="0" smtClean="0"/>
          </a:p>
          <a:p>
            <a:r>
              <a:rPr lang="en-US" altLang="zh-CN" sz="3200" dirty="0" smtClean="0"/>
              <a:t>f[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]=max(f[j] | a[j]&lt;a[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 + 1 </a:t>
            </a:r>
          </a:p>
          <a:p>
            <a:r>
              <a:rPr lang="zh-CN" altLang="en-US" sz="3200" dirty="0" smtClean="0"/>
              <a:t>复杂度偏高，但其思想很重要</a:t>
            </a:r>
            <a:endParaRPr lang="en-US" altLang="zh-CN" sz="32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4329" y="965670"/>
            <a:ext cx="3233058" cy="173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10242" y="931410"/>
            <a:ext cx="10537825" cy="556736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做法二：</a:t>
            </a:r>
            <a:r>
              <a:rPr lang="en-US" altLang="zh-CN" sz="3200" dirty="0" smtClean="0"/>
              <a:t>d[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表示长度为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的序列，结尾元素的最小值</a:t>
            </a:r>
            <a:endParaRPr lang="en-US" altLang="zh-CN" sz="3200" dirty="0" smtClean="0"/>
          </a:p>
          <a:p>
            <a:r>
              <a:rPr lang="zh-CN" altLang="en-US" sz="3200" dirty="0" smtClean="0"/>
              <a:t>显然</a:t>
            </a:r>
            <a:r>
              <a:rPr lang="en-US" altLang="zh-CN" sz="3200" dirty="0" smtClean="0"/>
              <a:t>d[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是单调不下降的</a:t>
            </a:r>
            <a:endParaRPr lang="en-US" altLang="zh-CN" sz="3200" dirty="0" smtClean="0"/>
          </a:p>
          <a:p>
            <a:r>
              <a:rPr lang="zh-CN" altLang="en-US" sz="3200" dirty="0" smtClean="0"/>
              <a:t>状态转移：</a:t>
            </a:r>
            <a:r>
              <a:rPr lang="en-US" altLang="zh-CN" sz="3200" dirty="0" err="1" smtClean="0"/>
              <a:t>len</a:t>
            </a:r>
            <a:r>
              <a:rPr lang="zh-CN" altLang="en-US" sz="3200" dirty="0" smtClean="0"/>
              <a:t>表示目前最长序列的长度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若</a:t>
            </a:r>
            <a:r>
              <a:rPr lang="en-US" altLang="zh-CN" sz="2800" dirty="0" smtClean="0"/>
              <a:t>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]&gt;d[</a:t>
            </a:r>
            <a:r>
              <a:rPr lang="en-US" altLang="zh-CN" sz="2800" dirty="0" err="1" smtClean="0"/>
              <a:t>len</a:t>
            </a:r>
            <a:r>
              <a:rPr lang="en-US" altLang="zh-CN" sz="2800" dirty="0" smtClean="0"/>
              <a:t>]: d[++</a:t>
            </a:r>
            <a:r>
              <a:rPr lang="en-US" altLang="zh-CN" sz="2800" dirty="0" err="1" smtClean="0"/>
              <a:t>len</a:t>
            </a:r>
            <a:r>
              <a:rPr lang="en-US" altLang="zh-CN" sz="2800" dirty="0" smtClean="0"/>
              <a:t>]=a[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</a:p>
          <a:p>
            <a:pPr lvl="1"/>
            <a:r>
              <a:rPr lang="zh-CN" altLang="en-US" sz="2800" dirty="0" smtClean="0"/>
              <a:t>否则，二分查找出满足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	d[j-1]&lt;a[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]&lt;=d[j]</a:t>
            </a:r>
            <a:r>
              <a:rPr lang="zh-CN" altLang="en-US" sz="2800" dirty="0" smtClean="0"/>
              <a:t>的下标 </a:t>
            </a:r>
            <a:r>
              <a:rPr lang="en-US" altLang="zh-CN" sz="2800" dirty="0" smtClean="0"/>
              <a:t>j </a:t>
            </a:r>
          </a:p>
          <a:p>
            <a:pPr lvl="1"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更新</a:t>
            </a:r>
            <a:r>
              <a:rPr lang="en-US" altLang="zh-CN" sz="2800" dirty="0" smtClean="0"/>
              <a:t>d[j]=a[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二分的写法，根据所求是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最长上升序列还是不下降序列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而不同</a:t>
            </a:r>
            <a:endParaRPr lang="en-US" altLang="zh-CN" dirty="0" smtClean="0"/>
          </a:p>
          <a:p>
            <a:endParaRPr lang="zh-CN" altLang="en-US" sz="3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8066" y="2857499"/>
            <a:ext cx="6052805" cy="386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669471" y="1077686"/>
            <a:ext cx="10684329" cy="5099277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做法三：</a:t>
            </a:r>
            <a:endParaRPr lang="en-US" altLang="zh-CN" sz="3200" dirty="0" smtClean="0"/>
          </a:p>
          <a:p>
            <a:r>
              <a:rPr lang="zh-CN" altLang="en-US" sz="3200" dirty="0" smtClean="0"/>
              <a:t>分析</a:t>
            </a:r>
            <a:r>
              <a:rPr lang="en-US" altLang="zh-CN" sz="3200" dirty="0" smtClean="0"/>
              <a:t>n^2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dp</a:t>
            </a:r>
            <a:r>
              <a:rPr lang="zh-CN" altLang="en-US" sz="3200" dirty="0" smtClean="0"/>
              <a:t>，要满足</a:t>
            </a:r>
            <a:r>
              <a:rPr lang="en-US" altLang="zh-CN" sz="3200" dirty="0" smtClean="0"/>
              <a:t>a[j]&lt;a[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才能转移，转移时需一个一个比较是否满足转移条件，花销过大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用线段树或树状数组优化，将</a:t>
            </a:r>
            <a:r>
              <a:rPr lang="en-US" altLang="zh-CN" sz="3200" dirty="0" smtClean="0"/>
              <a:t>O(n)</a:t>
            </a:r>
            <a:r>
              <a:rPr lang="zh-CN" altLang="en-US" sz="3200" dirty="0" smtClean="0"/>
              <a:t>的转移变为</a:t>
            </a:r>
            <a:r>
              <a:rPr lang="en-US" altLang="zh-CN" sz="3200" dirty="0" smtClean="0"/>
              <a:t>O(</a:t>
            </a:r>
            <a:r>
              <a:rPr lang="en-US" altLang="zh-CN" sz="3200" dirty="0" err="1" smtClean="0"/>
              <a:t>logn</a:t>
            </a:r>
            <a:r>
              <a:rPr lang="en-US" altLang="zh-CN" sz="3200" dirty="0" smtClean="0"/>
              <a:t>)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状态定义</a:t>
            </a:r>
            <a:r>
              <a:rPr lang="en-US" altLang="zh-CN" sz="3200" dirty="0" smtClean="0"/>
              <a:t>:d[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表示以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这个数结束</a:t>
            </a:r>
            <a:r>
              <a:rPr lang="zh-CN" altLang="en-US" sz="3200" dirty="0" smtClean="0"/>
              <a:t>，最长的合法序列</a:t>
            </a:r>
            <a:endParaRPr lang="en-US" altLang="zh-CN" sz="3200" dirty="0" smtClean="0"/>
          </a:p>
          <a:p>
            <a:r>
              <a:rPr lang="zh-CN" altLang="en-US" sz="3200" dirty="0" smtClean="0"/>
              <a:t>状态更新</a:t>
            </a:r>
            <a:r>
              <a:rPr lang="en-US" altLang="zh-CN" sz="3200" dirty="0" smtClean="0"/>
              <a:t>:d[ 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 ]=max(d[ 0~a[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]-1 </a:t>
            </a:r>
            <a:r>
              <a:rPr lang="en-US" altLang="zh-CN" sz="3200" dirty="0" smtClean="0"/>
              <a:t>])+1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答案统计：</a:t>
            </a:r>
            <a:r>
              <a:rPr lang="en-US" altLang="zh-CN" sz="3200" dirty="0" smtClean="0"/>
              <a:t>max(d[0~MAX]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815975" y="1176338"/>
            <a:ext cx="10537825" cy="56816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经典区间</a:t>
            </a:r>
            <a:r>
              <a:rPr lang="en-US" altLang="zh-CN" dirty="0" smtClean="0"/>
              <a:t>DP</a:t>
            </a:r>
            <a:r>
              <a:rPr lang="zh-CN" altLang="en-US" dirty="0" smtClean="0"/>
              <a:t>题：合并石子</a:t>
            </a:r>
            <a:endParaRPr lang="en-US" altLang="zh-CN" dirty="0" smtClean="0"/>
          </a:p>
          <a:p>
            <a:r>
              <a:rPr lang="zh-CN" altLang="en-US" dirty="0" smtClean="0"/>
              <a:t>先考虑如果是一条链而不是环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表示将</a:t>
            </a:r>
            <a:r>
              <a:rPr lang="en-US" altLang="zh-CN" dirty="0" err="1" smtClean="0"/>
              <a:t>i~j</a:t>
            </a:r>
            <a:r>
              <a:rPr lang="zh-CN" altLang="en-US" dirty="0" smtClean="0"/>
              <a:t>之间的石子合并成一堆需要的最小代价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[k+1][j]+sum[j]-sum[i-1]) 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&lt;=k&lt;j)</a:t>
            </a:r>
          </a:p>
          <a:p>
            <a:pPr>
              <a:buNone/>
            </a:pPr>
            <a:r>
              <a:rPr lang="en-US" altLang="zh-CN" dirty="0" smtClean="0"/>
              <a:t>           sum</a:t>
            </a:r>
            <a:r>
              <a:rPr lang="zh-CN" altLang="en-US" dirty="0" smtClean="0"/>
              <a:t>数组为前缀和数组</a:t>
            </a:r>
            <a:endParaRPr lang="en-US" altLang="zh-CN" dirty="0" smtClean="0"/>
          </a:p>
          <a:p>
            <a:r>
              <a:rPr lang="zh-CN" altLang="en-US" dirty="0" smtClean="0"/>
              <a:t>环？</a:t>
            </a:r>
            <a:endParaRPr lang="en-US" altLang="zh-CN" dirty="0" smtClean="0"/>
          </a:p>
          <a:p>
            <a:r>
              <a:rPr lang="zh-CN" altLang="en-US" dirty="0" smtClean="0"/>
              <a:t>可以证明环存在相邻两点，这两点间没有合并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zh-CN" altLang="en-US" dirty="0" smtClean="0"/>
              <a:t>的环的解决方式：将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数组复制一遍放在原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数组后面</a:t>
            </a:r>
            <a:endParaRPr lang="en-US" altLang="zh-CN" dirty="0" smtClean="0"/>
          </a:p>
          <a:p>
            <a:r>
              <a:rPr lang="en-US" altLang="zh-CN" dirty="0" err="1" smtClean="0"/>
              <a:t>Ans</a:t>
            </a:r>
            <a:r>
              <a:rPr lang="en-US" altLang="zh-CN" dirty="0" smtClean="0"/>
              <a:t>=min(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][i+n-1] |1&lt;=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 </a:t>
            </a:r>
            <a:r>
              <a:rPr lang="en-US" altLang="zh-CN" dirty="0" smtClean="0"/>
              <a:t>)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][i+n-1]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i+n-1</a:t>
            </a:r>
            <a:r>
              <a:rPr lang="zh-CN" altLang="en-US" dirty="0" smtClean="0"/>
              <a:t>没有合并</a:t>
            </a:r>
            <a:endParaRPr lang="en-US" altLang="zh-CN" dirty="0" smtClean="0"/>
          </a:p>
          <a:p>
            <a:r>
              <a:rPr lang="zh-CN" altLang="en-US" dirty="0" smtClean="0"/>
              <a:t>复杂度</a:t>
            </a:r>
            <a:r>
              <a:rPr lang="en-US" altLang="zh-CN" dirty="0" smtClean="0"/>
              <a:t>O(n^3)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1506" y="648381"/>
            <a:ext cx="2673123" cy="15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5BBB04BE-0200-45AA-AF7F-82CFD46D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32" y="29906"/>
            <a:ext cx="9144000" cy="6858000"/>
          </a:xfrm>
          <a:custGeom>
            <a:avLst/>
            <a:gdLst>
              <a:gd name="T0" fmla="*/ 0 w 9144000"/>
              <a:gd name="T1" fmla="*/ 6858000 h 6858000"/>
              <a:gd name="T2" fmla="*/ 9144000 w 9144000"/>
              <a:gd name="T3" fmla="*/ 6858000 h 6858000"/>
              <a:gd name="T4" fmla="*/ 9144000 w 9144000"/>
              <a:gd name="T5" fmla="*/ 0 h 6858000"/>
              <a:gd name="T6" fmla="*/ 0 w 9144000"/>
              <a:gd name="T7" fmla="*/ 0 h 6858000"/>
              <a:gd name="T8" fmla="*/ 0 w 9144000"/>
              <a:gd name="T9" fmla="*/ 685800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6858000"/>
              <a:gd name="T17" fmla="*/ 9144000 w 9144000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C5826E5-67A0-4798-A927-41101B1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68" y="-58994"/>
            <a:ext cx="1104900" cy="6848475"/>
          </a:xfrm>
          <a:custGeom>
            <a:avLst/>
            <a:gdLst>
              <a:gd name="T0" fmla="*/ 495300 w 1104900"/>
              <a:gd name="T1" fmla="*/ 0 h 6848474"/>
              <a:gd name="T2" fmla="*/ 838200 w 1104900"/>
              <a:gd name="T3" fmla="*/ 704850 h 6848474"/>
              <a:gd name="T4" fmla="*/ 1104900 w 1104900"/>
              <a:gd name="T5" fmla="*/ 1524002 h 6848474"/>
              <a:gd name="T6" fmla="*/ 676275 w 1104900"/>
              <a:gd name="T7" fmla="*/ 6848479 h 6848474"/>
              <a:gd name="T8" fmla="*/ 171450 w 1104900"/>
              <a:gd name="T9" fmla="*/ 6848479 h 6848474"/>
              <a:gd name="T10" fmla="*/ 1028700 w 1104900"/>
              <a:gd name="T11" fmla="*/ 1524002 h 6848474"/>
              <a:gd name="T12" fmla="*/ 723900 w 1104900"/>
              <a:gd name="T13" fmla="*/ 685800 h 6848474"/>
              <a:gd name="T14" fmla="*/ 0 w 1104900"/>
              <a:gd name="T15" fmla="*/ 0 h 6848474"/>
              <a:gd name="T16" fmla="*/ 495300 w 1104900"/>
              <a:gd name="T17" fmla="*/ 0 h 68484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900"/>
              <a:gd name="T28" fmla="*/ 0 h 6848474"/>
              <a:gd name="T29" fmla="*/ 1104900 w 1104900"/>
              <a:gd name="T30" fmla="*/ 6848474 h 68484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900" h="6848474">
                <a:moveTo>
                  <a:pt x="495300" y="0"/>
                </a:moveTo>
                <a:lnTo>
                  <a:pt x="838200" y="704850"/>
                </a:lnTo>
                <a:lnTo>
                  <a:pt x="1104900" y="1524000"/>
                </a:lnTo>
                <a:lnTo>
                  <a:pt x="676275" y="6848474"/>
                </a:lnTo>
                <a:lnTo>
                  <a:pt x="171450" y="6848474"/>
                </a:lnTo>
                <a:lnTo>
                  <a:pt x="1028700" y="1524000"/>
                </a:lnTo>
                <a:lnTo>
                  <a:pt x="723900" y="685800"/>
                </a:lnTo>
                <a:lnTo>
                  <a:pt x="0" y="0"/>
                </a:lnTo>
                <a:lnTo>
                  <a:pt x="495300" y="0"/>
                </a:lnTo>
              </a:path>
            </a:pathLst>
          </a:custGeom>
          <a:solidFill>
            <a:srgbClr val="6FB9D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705EAAD5-8751-49EF-A39C-EBB4845A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-58994"/>
            <a:ext cx="7543800" cy="6858000"/>
          </a:xfrm>
          <a:custGeom>
            <a:avLst/>
            <a:gdLst>
              <a:gd name="T0" fmla="*/ 0 w 7543800"/>
              <a:gd name="T1" fmla="*/ 0 h 6858000"/>
              <a:gd name="T2" fmla="*/ 2438400 w 7543800"/>
              <a:gd name="T3" fmla="*/ 0 h 6858000"/>
              <a:gd name="T4" fmla="*/ 7286624 w 7543800"/>
              <a:gd name="T5" fmla="*/ 714375 h 6858000"/>
              <a:gd name="T6" fmla="*/ 7543800 w 7543800"/>
              <a:gd name="T7" fmla="*/ 1543050 h 6858000"/>
              <a:gd name="T8" fmla="*/ 5715000 w 7543800"/>
              <a:gd name="T9" fmla="*/ 6858000 h 6858000"/>
              <a:gd name="T10" fmla="*/ 5257801 w 7543800"/>
              <a:gd name="T11" fmla="*/ 6858000 h 6858000"/>
              <a:gd name="T12" fmla="*/ 7480300 w 7543800"/>
              <a:gd name="T13" fmla="*/ 1577975 h 6858000"/>
              <a:gd name="T14" fmla="*/ 7172324 w 7543800"/>
              <a:gd name="T15" fmla="*/ 831850 h 6858000"/>
              <a:gd name="T16" fmla="*/ 0 w 7543800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43800"/>
              <a:gd name="T28" fmla="*/ 0 h 6858000"/>
              <a:gd name="T29" fmla="*/ 7543800 w 7543800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43800" h="6858000">
                <a:moveTo>
                  <a:pt x="0" y="0"/>
                </a:moveTo>
                <a:lnTo>
                  <a:pt x="2438400" y="0"/>
                </a:lnTo>
                <a:lnTo>
                  <a:pt x="7286625" y="714375"/>
                </a:lnTo>
                <a:lnTo>
                  <a:pt x="7543800" y="1543050"/>
                </a:lnTo>
                <a:lnTo>
                  <a:pt x="5715000" y="6858000"/>
                </a:lnTo>
                <a:lnTo>
                  <a:pt x="5257800" y="6858000"/>
                </a:lnTo>
                <a:lnTo>
                  <a:pt x="7480300" y="1577975"/>
                </a:lnTo>
                <a:lnTo>
                  <a:pt x="7172325" y="831850"/>
                </a:lnTo>
                <a:lnTo>
                  <a:pt x="0" y="0"/>
                </a:lnTo>
              </a:path>
            </a:pathLst>
          </a:custGeom>
          <a:solidFill>
            <a:srgbClr val="B3DC2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390CCF82-4762-4A06-9B6E-83302EAB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568" y="1598356"/>
            <a:ext cx="2990850" cy="5200650"/>
          </a:xfrm>
          <a:custGeom>
            <a:avLst/>
            <a:gdLst>
              <a:gd name="T0" fmla="*/ 609600 w 2990850"/>
              <a:gd name="T1" fmla="*/ 5200650 h 5200650"/>
              <a:gd name="T2" fmla="*/ 2990850 w 2990850"/>
              <a:gd name="T3" fmla="*/ 0 h 5200650"/>
              <a:gd name="T4" fmla="*/ 0 w 2990850"/>
              <a:gd name="T5" fmla="*/ 5200650 h 5200650"/>
              <a:gd name="T6" fmla="*/ 609600 w 2990850"/>
              <a:gd name="T7" fmla="*/ 5200650 h 5200650"/>
              <a:gd name="T8" fmla="*/ 0 60000 65536"/>
              <a:gd name="T9" fmla="*/ 0 60000 65536"/>
              <a:gd name="T10" fmla="*/ 0 60000 65536"/>
              <a:gd name="T11" fmla="*/ 0 60000 65536"/>
              <a:gd name="T12" fmla="*/ 0 w 2990850"/>
              <a:gd name="T13" fmla="*/ 0 h 5200650"/>
              <a:gd name="T14" fmla="*/ 2990850 w 2990850"/>
              <a:gd name="T15" fmla="*/ 5200650 h 520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90850" h="5200650">
                <a:moveTo>
                  <a:pt x="609600" y="5200650"/>
                </a:moveTo>
                <a:lnTo>
                  <a:pt x="2990850" y="0"/>
                </a:lnTo>
                <a:lnTo>
                  <a:pt x="0" y="5200650"/>
                </a:lnTo>
                <a:lnTo>
                  <a:pt x="609600" y="5200650"/>
                </a:lnTo>
              </a:path>
            </a:pathLst>
          </a:custGeom>
          <a:solidFill>
            <a:srgbClr val="E0E0E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4055998E-E84F-40DF-A8E5-DDBF67BA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168" y="-58994"/>
            <a:ext cx="5172075" cy="6858000"/>
          </a:xfrm>
          <a:custGeom>
            <a:avLst/>
            <a:gdLst>
              <a:gd name="T0" fmla="*/ 0 w 5172075"/>
              <a:gd name="T1" fmla="*/ 0 h 6858000"/>
              <a:gd name="T2" fmla="*/ 4892675 w 5172075"/>
              <a:gd name="T3" fmla="*/ 753998 h 6858000"/>
              <a:gd name="T4" fmla="*/ 5095875 w 5172075"/>
              <a:gd name="T5" fmla="*/ 1485900 h 6858000"/>
              <a:gd name="T6" fmla="*/ 2743204 w 5172075"/>
              <a:gd name="T7" fmla="*/ 6858000 h 6858000"/>
              <a:gd name="T8" fmla="*/ 2971804 w 5172075"/>
              <a:gd name="T9" fmla="*/ 6858000 h 6858000"/>
              <a:gd name="T10" fmla="*/ 5172075 w 5172075"/>
              <a:gd name="T11" fmla="*/ 1447800 h 6858000"/>
              <a:gd name="T12" fmla="*/ 4953003 w 5172075"/>
              <a:gd name="T13" fmla="*/ 685800 h 6858000"/>
              <a:gd name="T14" fmla="*/ 2057402 w 5172075"/>
              <a:gd name="T15" fmla="*/ 0 h 6858000"/>
              <a:gd name="T16" fmla="*/ 0 w 5172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72075"/>
              <a:gd name="T28" fmla="*/ 0 h 6858000"/>
              <a:gd name="T29" fmla="*/ 5172075 w 5172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72075" h="6858000">
                <a:moveTo>
                  <a:pt x="0" y="0"/>
                </a:moveTo>
                <a:lnTo>
                  <a:pt x="4892675" y="753998"/>
                </a:lnTo>
                <a:lnTo>
                  <a:pt x="5095875" y="1485900"/>
                </a:lnTo>
                <a:lnTo>
                  <a:pt x="2743200" y="6858000"/>
                </a:lnTo>
                <a:lnTo>
                  <a:pt x="2971800" y="6858000"/>
                </a:lnTo>
                <a:lnTo>
                  <a:pt x="5172075" y="1447800"/>
                </a:lnTo>
                <a:lnTo>
                  <a:pt x="4953000" y="6858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857D2D94-1290-4426-9812-0BEA552A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768" y="-58994"/>
            <a:ext cx="3267075" cy="6858000"/>
          </a:xfrm>
          <a:custGeom>
            <a:avLst/>
            <a:gdLst>
              <a:gd name="T0" fmla="*/ 0 w 3267075"/>
              <a:gd name="T1" fmla="*/ 0 h 6858000"/>
              <a:gd name="T2" fmla="*/ 1676402 w 3267075"/>
              <a:gd name="T3" fmla="*/ 0 h 6858000"/>
              <a:gd name="T4" fmla="*/ 2943225 w 3267075"/>
              <a:gd name="T5" fmla="*/ 638175 h 6858000"/>
              <a:gd name="T6" fmla="*/ 3267075 w 3267075"/>
              <a:gd name="T7" fmla="*/ 1543050 h 6858000"/>
              <a:gd name="T8" fmla="*/ 2057402 w 3267075"/>
              <a:gd name="T9" fmla="*/ 6858000 h 6858000"/>
              <a:gd name="T10" fmla="*/ 1143002 w 3267075"/>
              <a:gd name="T11" fmla="*/ 6858000 h 6858000"/>
              <a:gd name="T12" fmla="*/ 3048001 w 3267075"/>
              <a:gd name="T13" fmla="*/ 1447800 h 6858000"/>
              <a:gd name="T14" fmla="*/ 2819401 w 3267075"/>
              <a:gd name="T15" fmla="*/ 685800 h 6858000"/>
              <a:gd name="T16" fmla="*/ 0 w 3267075"/>
              <a:gd name="T17" fmla="*/ 0 h 6858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67075"/>
              <a:gd name="T28" fmla="*/ 0 h 6858000"/>
              <a:gd name="T29" fmla="*/ 3267075 w 3267075"/>
              <a:gd name="T30" fmla="*/ 6858000 h 6858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67075" h="6858000">
                <a:moveTo>
                  <a:pt x="0" y="0"/>
                </a:moveTo>
                <a:lnTo>
                  <a:pt x="1676400" y="0"/>
                </a:lnTo>
                <a:lnTo>
                  <a:pt x="2943225" y="638175"/>
                </a:lnTo>
                <a:lnTo>
                  <a:pt x="3267075" y="1543050"/>
                </a:lnTo>
                <a:lnTo>
                  <a:pt x="2057400" y="6858000"/>
                </a:lnTo>
                <a:lnTo>
                  <a:pt x="1143000" y="6858000"/>
                </a:lnTo>
                <a:lnTo>
                  <a:pt x="3048000" y="1447800"/>
                </a:lnTo>
                <a:lnTo>
                  <a:pt x="2819400" y="685800"/>
                </a:lnTo>
                <a:lnTo>
                  <a:pt x="0" y="0"/>
                </a:lnTo>
              </a:path>
            </a:pathLst>
          </a:custGeom>
          <a:solidFill>
            <a:srgbClr val="FF7F00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xmlns="" id="{FE882AAF-AAC4-46DE-8C98-21D07F9E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656" y="1617406"/>
            <a:ext cx="1828800" cy="5181600"/>
          </a:xfrm>
          <a:custGeom>
            <a:avLst/>
            <a:gdLst>
              <a:gd name="T0" fmla="*/ 0 w 1828800"/>
              <a:gd name="T1" fmla="*/ 5181600 h 5181600"/>
              <a:gd name="T2" fmla="*/ 1828800 w 1828800"/>
              <a:gd name="T3" fmla="*/ 0 h 5181600"/>
              <a:gd name="T4" fmla="*/ 152400 w 1828800"/>
              <a:gd name="T5" fmla="*/ 5181600 h 5181600"/>
              <a:gd name="T6" fmla="*/ 0 w 1828800"/>
              <a:gd name="T7" fmla="*/ 5181600 h 5181600"/>
              <a:gd name="T8" fmla="*/ 0 60000 65536"/>
              <a:gd name="T9" fmla="*/ 0 60000 65536"/>
              <a:gd name="T10" fmla="*/ 0 60000 65536"/>
              <a:gd name="T11" fmla="*/ 0 60000 65536"/>
              <a:gd name="T12" fmla="*/ 0 w 1828800"/>
              <a:gd name="T13" fmla="*/ 0 h 5181600"/>
              <a:gd name="T14" fmla="*/ 1828800 w 1828800"/>
              <a:gd name="T15" fmla="*/ 5181600 h 518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5181600">
                <a:moveTo>
                  <a:pt x="0" y="5181600"/>
                </a:moveTo>
                <a:lnTo>
                  <a:pt x="1828800" y="0"/>
                </a:lnTo>
                <a:lnTo>
                  <a:pt x="152400" y="5181600"/>
                </a:lnTo>
                <a:lnTo>
                  <a:pt x="0" y="5181600"/>
                </a:lnTo>
              </a:path>
            </a:pathLst>
          </a:custGeom>
          <a:solidFill>
            <a:srgbClr val="F93D17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3A3EA390-29E9-49CC-974E-644AC50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18" y="448918"/>
            <a:ext cx="8858250" cy="5943600"/>
          </a:xfrm>
          <a:custGeom>
            <a:avLst/>
            <a:gdLst>
              <a:gd name="T0" fmla="*/ 0 w 8858250"/>
              <a:gd name="T1" fmla="*/ 5943600 h 5943600"/>
              <a:gd name="T2" fmla="*/ 8858250 w 8858250"/>
              <a:gd name="T3" fmla="*/ 5943600 h 5943600"/>
              <a:gd name="T4" fmla="*/ 8858250 w 8858250"/>
              <a:gd name="T5" fmla="*/ 0 h 5943600"/>
              <a:gd name="T6" fmla="*/ 0 w 8858250"/>
              <a:gd name="T7" fmla="*/ 0 h 5943600"/>
              <a:gd name="T8" fmla="*/ 0 w 8858250"/>
              <a:gd name="T9" fmla="*/ 5943600 h 594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58250"/>
              <a:gd name="T16" fmla="*/ 0 h 5943600"/>
              <a:gd name="T17" fmla="*/ 8858250 w 8858250"/>
              <a:gd name="T18" fmla="*/ 5943600 h 594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58250" h="5943600">
                <a:moveTo>
                  <a:pt x="0" y="5943600"/>
                </a:moveTo>
                <a:lnTo>
                  <a:pt x="8858250" y="5943600"/>
                </a:lnTo>
                <a:lnTo>
                  <a:pt x="8858250" y="0"/>
                </a:lnTo>
                <a:lnTo>
                  <a:pt x="0" y="0"/>
                </a:lnTo>
                <a:lnTo>
                  <a:pt x="0" y="594360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3615332-1634-42B8-9B96-EBFACC6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239" y="380267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DBF6F1C3-40CB-4318-A807-EEE55FA2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068" y="5960806"/>
            <a:ext cx="227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1E306348-1A67-4BDC-9815-A9089C166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3068" y="5592506"/>
            <a:ext cx="1257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034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522515" y="1176338"/>
            <a:ext cx="10989128" cy="52897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心的距离</a:t>
            </a:r>
            <a:endParaRPr lang="en-US" altLang="zh-CN" dirty="0" smtClean="0"/>
          </a:p>
          <a:p>
            <a:r>
              <a:rPr lang="zh-CN" altLang="en-US" dirty="0" smtClean="0"/>
              <a:t>也是区间</a:t>
            </a:r>
            <a:r>
              <a:rPr lang="en-US" altLang="zh-CN" dirty="0" smtClean="0"/>
              <a:t>DP</a:t>
            </a:r>
            <a:r>
              <a:rPr lang="zh-CN" altLang="en-US" dirty="0" smtClean="0"/>
              <a:t>题，可以参考经典</a:t>
            </a:r>
            <a:r>
              <a:rPr lang="en-US" altLang="zh-CN" dirty="0" smtClean="0"/>
              <a:t>DP</a:t>
            </a:r>
            <a:r>
              <a:rPr lang="zh-CN" altLang="en-US" dirty="0" smtClean="0"/>
              <a:t>问题“矩阵连乘”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之间的所有人（不包括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）支走的最小代价</a:t>
            </a:r>
            <a:endParaRPr lang="en-US" altLang="zh-CN" dirty="0" smtClean="0"/>
          </a:p>
          <a:p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][j]=min(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[k][j]+a[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]*a[k]*a[j])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&lt;k&lt;j)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表示区间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里最后支走的是</a:t>
            </a:r>
            <a:r>
              <a:rPr lang="en-US" altLang="zh-CN" dirty="0" smtClean="0"/>
              <a:t>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最后答案为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[1][n+2]</a:t>
            </a:r>
            <a:r>
              <a:rPr lang="zh-CN" altLang="en-US" dirty="0" smtClean="0"/>
              <a:t>，表示只留下了首尾两个人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其他的状态定义法，如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表示支走包括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在内的之间的所有人的最小代价，转移方式相似，最后答案为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[2][n+1]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89658" y="313373"/>
            <a:ext cx="2877502" cy="182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756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等线 Light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2111</Words>
  <Application>Microsoft Office PowerPoint</Application>
  <PresentationFormat>自定义</PresentationFormat>
  <Paragraphs>314</Paragraphs>
  <Slides>36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幻灯片 1</vt:lpstr>
      <vt:lpstr>本次讲座的内容（上半场）</vt:lpstr>
      <vt:lpstr>J题-01背包</vt:lpstr>
      <vt:lpstr>J题</vt:lpstr>
      <vt:lpstr>A题-LIS</vt:lpstr>
      <vt:lpstr>A题</vt:lpstr>
      <vt:lpstr>A题</vt:lpstr>
      <vt:lpstr>L题-区间DP</vt:lpstr>
      <vt:lpstr>B题-区间DP</vt:lpstr>
      <vt:lpstr>K题-贪心优化</vt:lpstr>
      <vt:lpstr>K题</vt:lpstr>
      <vt:lpstr>K题</vt:lpstr>
      <vt:lpstr>K题</vt:lpstr>
      <vt:lpstr>K题</vt:lpstr>
      <vt:lpstr>K题</vt:lpstr>
      <vt:lpstr>H题-单调队列优化</vt:lpstr>
      <vt:lpstr>H题</vt:lpstr>
      <vt:lpstr>H题</vt:lpstr>
      <vt:lpstr>单调队列</vt:lpstr>
      <vt:lpstr>幻灯片 20</vt:lpstr>
      <vt:lpstr>幻灯片 21</vt:lpstr>
      <vt:lpstr>幻灯片 22</vt:lpstr>
      <vt:lpstr>幻灯片 23</vt:lpstr>
      <vt:lpstr>幻灯片 24</vt:lpstr>
      <vt:lpstr>单调队列优化dp</vt:lpstr>
      <vt:lpstr>H题</vt:lpstr>
      <vt:lpstr>H题</vt:lpstr>
      <vt:lpstr>I题-斜率优化模板题</vt:lpstr>
      <vt:lpstr>I题</vt:lpstr>
      <vt:lpstr>F题-线段树/树状数组优化</vt:lpstr>
      <vt:lpstr>F题</vt:lpstr>
      <vt:lpstr>F题</vt:lpstr>
      <vt:lpstr>F题</vt:lpstr>
      <vt:lpstr>F题</vt:lpstr>
      <vt:lpstr>F题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刘宸睿</dc:creator>
  <cp:lastModifiedBy>hy</cp:lastModifiedBy>
  <cp:revision>536</cp:revision>
  <dcterms:created xsi:type="dcterms:W3CDTF">2018-06-07T08:45:11Z</dcterms:created>
  <dcterms:modified xsi:type="dcterms:W3CDTF">2018-06-23T06:18:22Z</dcterms:modified>
</cp:coreProperties>
</file>