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71" r:id="rId15"/>
    <p:sldId id="270" r:id="rId16"/>
    <p:sldId id="273" r:id="rId17"/>
    <p:sldId id="280" r:id="rId18"/>
    <p:sldId id="281" r:id="rId19"/>
    <p:sldId id="282" r:id="rId20"/>
    <p:sldId id="290" r:id="rId21"/>
    <p:sldId id="274" r:id="rId22"/>
    <p:sldId id="275" r:id="rId23"/>
    <p:sldId id="283" r:id="rId24"/>
    <p:sldId id="292" r:id="rId25"/>
    <p:sldId id="284" r:id="rId26"/>
    <p:sldId id="285" r:id="rId27"/>
    <p:sldId id="286" r:id="rId28"/>
    <p:sldId id="287" r:id="rId29"/>
    <p:sldId id="291" r:id="rId30"/>
    <p:sldId id="277" r:id="rId31"/>
    <p:sldId id="288" r:id="rId32"/>
    <p:sldId id="289" r:id="rId33"/>
    <p:sldId id="27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82793" autoAdjust="0"/>
  </p:normalViewPr>
  <p:slideViewPr>
    <p:cSldViewPr snapToGrid="0">
      <p:cViewPr varScale="1">
        <p:scale>
          <a:sx n="95" d="100"/>
          <a:sy n="95" d="100"/>
        </p:scale>
        <p:origin x="-10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2E691-F9D4-4238-B0A1-97CC7DFFC9A4}" type="datetimeFigureOut">
              <a:rPr lang="zh-CN" altLang="en-US" smtClean="0"/>
              <a:t>2018/6/23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3436A-39FE-4192-B41F-84B0DCC2FB4C}" type="slidenum">
              <a:rPr lang="zh-CN" altLang="en-US" smtClean="0"/>
              <a:t>‹#›</a:t>
            </a:fld>
            <a:endParaRPr lang="zh-CN" altLang="en-US"/>
          </a:p>
        </p:txBody>
      </p:sp>
    </p:spTree>
    <p:extLst>
      <p:ext uri="{BB962C8B-B14F-4D97-AF65-F5344CB8AC3E}">
        <p14:creationId xmlns:p14="http://schemas.microsoft.com/office/powerpoint/2010/main" val="175997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a:t>
            </a:fld>
            <a:endParaRPr lang="zh-CN" altLang="en-US"/>
          </a:p>
        </p:txBody>
      </p:sp>
    </p:spTree>
    <p:extLst>
      <p:ext uri="{BB962C8B-B14F-4D97-AF65-F5344CB8AC3E}">
        <p14:creationId xmlns:p14="http://schemas.microsoft.com/office/powerpoint/2010/main" val="2743860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10</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11</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12</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13</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14</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15</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16</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17</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18</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19</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20</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21</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22</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23</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24</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25</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26</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27</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28</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29</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30</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31</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32</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33</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4</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5</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6</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7</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8</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43436A-39FE-4192-B41F-84B0DCC2FB4C}" type="slidenum">
              <a:rPr lang="zh-CN" altLang="en-US" smtClean="0"/>
              <a:t>9</a:t>
            </a:fld>
            <a:endParaRPr lang="zh-CN" altLang="en-US"/>
          </a:p>
        </p:txBody>
      </p:sp>
    </p:spTree>
    <p:extLst>
      <p:ext uri="{BB962C8B-B14F-4D97-AF65-F5344CB8AC3E}">
        <p14:creationId xmlns:p14="http://schemas.microsoft.com/office/powerpoint/2010/main" val="251613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7E3CBB-CB9B-488B-8FD8-801C45F9E2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FB4732B-8F30-4159-A7E0-8688C505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98F430BE-ACAD-41A4-B1D4-217C6B03DE27}"/>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003107C3-2847-45DB-933F-0125243FF6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DC7CF90-2A16-4787-9F28-45E0A0C033EC}"/>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5023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F32DC9B-E244-42BA-8D3E-CE70597524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8F9516E-4BB5-453B-AA05-88AC8FE0BA3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A44861A-A5D5-4774-A599-C03B1DBB7D65}"/>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F46F8860-FA24-43D0-A2C2-66721BB52F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145B3E9-3780-44F6-A76D-F9A01BDD78B2}"/>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413954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A7F47AB-822D-47CE-BB8B-21D1B00467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0AB61BA2-7693-48D1-9C49-5FC0AE17B2C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560101-24B3-4851-BE16-D54B78F87F07}"/>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6494F913-3799-4632-8AB9-DF599368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98E74A1-BF06-400F-AD3A-8C8372DDD187}"/>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397122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04B58D-3B17-4156-96EA-A8D1AC54A9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656ABEC-860A-4EAA-B5A0-D649E066FD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EB631C0-2D15-4958-8692-0B9819D025CA}"/>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D712389C-6D08-4BED-9C2B-BDCB96A1A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E57C13D-C238-4358-832E-903AB9A10DFD}"/>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7915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57595F-6FC6-4B1D-B0BC-441B67057A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33853521-C712-4F91-A926-9C927F85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0FD247FF-712C-4B8A-8615-085ED590F4E7}"/>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28251663-91CB-4604-BB85-54BE3C7B60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CAF2AA7-7E81-4DF1-AF0F-9409984B68D1}"/>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4251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E98C404-64E0-4429-AE6F-222AE54B2C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0279467-C177-46C5-ABEF-6E485BE7E4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65ABBA2-ACAC-46D7-A16B-316332262B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B08FB12-EC07-4207-9874-433C2C156FAB}"/>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6" name="页脚占位符 5">
            <a:extLst>
              <a:ext uri="{FF2B5EF4-FFF2-40B4-BE49-F238E27FC236}">
                <a16:creationId xmlns="" xmlns:a16="http://schemas.microsoft.com/office/drawing/2014/main" id="{CE6CB85F-474B-4506-B7B8-E8A784941B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77B5F58-6A2B-479C-BBD1-FF143D671D18}"/>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2634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F99E3B-CFCA-43F0-82ED-DAFF3D003A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47DEBD1-BD5F-4B4B-9E27-E65A3AC8A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8A751A5-5166-4B7A-934A-65F59352B5A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8CBF2338-D288-42B8-9616-157846F7A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763AACB8-674F-4825-9B3A-AE5E58ACC42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C7393273-9B65-4146-9DD1-68B9B1B64795}"/>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8" name="页脚占位符 7">
            <a:extLst>
              <a:ext uri="{FF2B5EF4-FFF2-40B4-BE49-F238E27FC236}">
                <a16:creationId xmlns="" xmlns:a16="http://schemas.microsoft.com/office/drawing/2014/main" id="{33A73AE7-F0CD-4F74-B9AC-A6B80AA346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97327B13-CAF2-4307-93BD-DA59525A38CD}"/>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321925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602AE4-7B92-459F-826C-4BAD481432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DE5E209D-628F-4EAD-93F4-235D31536AE2}"/>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4" name="页脚占位符 3">
            <a:extLst>
              <a:ext uri="{FF2B5EF4-FFF2-40B4-BE49-F238E27FC236}">
                <a16:creationId xmlns="" xmlns:a16="http://schemas.microsoft.com/office/drawing/2014/main" id="{DC58891D-0BB7-4353-A111-F240B8408B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96074393-1FF3-442E-AEA1-05B7E3FCEFB0}"/>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1795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65975A8-F1D5-44EB-80C8-8CEFDAC095F3}"/>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3" name="页脚占位符 2">
            <a:extLst>
              <a:ext uri="{FF2B5EF4-FFF2-40B4-BE49-F238E27FC236}">
                <a16:creationId xmlns="" xmlns:a16="http://schemas.microsoft.com/office/drawing/2014/main" id="{EB069397-E569-4DA5-903D-F4AAFFB91E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F8E4E66-9AFA-493A-925B-FBBBF0E62328}"/>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23183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BEAC27-F983-4B2E-A842-F1D683BBE2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37E612DF-AE90-4E33-B803-99F44B2DE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141A2E8B-E18E-49E6-B449-FD0E7C2EE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DEE3F69-C40F-4DA5-AF53-9C1F153C38E4}"/>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6" name="页脚占位符 5">
            <a:extLst>
              <a:ext uri="{FF2B5EF4-FFF2-40B4-BE49-F238E27FC236}">
                <a16:creationId xmlns="" xmlns:a16="http://schemas.microsoft.com/office/drawing/2014/main" id="{79F03EB4-6BF0-41E4-BD8B-AA62DCB665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1DE76CC-409D-478F-9F01-D5C7EB549FDA}"/>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11724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815BD0-3F1A-4134-9769-26014276F8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40E35F0-5B96-4895-A3A8-A56B1074F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FF7B744E-C780-4535-AAE4-77D493EC4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2DA9BCD-6B35-465E-9144-DC4C90F4E2FA}"/>
              </a:ext>
            </a:extLst>
          </p:cNvPr>
          <p:cNvSpPr>
            <a:spLocks noGrp="1"/>
          </p:cNvSpPr>
          <p:nvPr>
            <p:ph type="dt" sz="half" idx="10"/>
          </p:nvPr>
        </p:nvSpPr>
        <p:spPr/>
        <p:txBody>
          <a:bodyPr/>
          <a:lstStyle/>
          <a:p>
            <a:fld id="{F1A6FB02-4033-4F8B-834C-DEA37A6B72FB}" type="datetimeFigureOut">
              <a:rPr lang="zh-CN" altLang="en-US" smtClean="0"/>
              <a:t>2018/6/23</a:t>
            </a:fld>
            <a:endParaRPr lang="zh-CN" altLang="en-US"/>
          </a:p>
        </p:txBody>
      </p:sp>
      <p:sp>
        <p:nvSpPr>
          <p:cNvPr id="6" name="页脚占位符 5">
            <a:extLst>
              <a:ext uri="{FF2B5EF4-FFF2-40B4-BE49-F238E27FC236}">
                <a16:creationId xmlns="" xmlns:a16="http://schemas.microsoft.com/office/drawing/2014/main" id="{FE3F4566-B71C-4590-8FA4-3C0EE5837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DD47DF1-DDDD-469D-B41A-575037F1D45B}"/>
              </a:ext>
            </a:extLst>
          </p:cNvPr>
          <p:cNvSpPr>
            <a:spLocks noGrp="1"/>
          </p:cNvSpPr>
          <p:nvPr>
            <p:ph type="sldNum" sz="quarter" idx="12"/>
          </p:nvPr>
        </p:nvSpPr>
        <p:spPr/>
        <p:txBody>
          <a:body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418689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1228814-0DE6-4AF9-8EC9-CA0F0A0DA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9110098-AD61-40EA-9C26-79A4C457D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EA5EB63-0255-492D-B845-C8F129770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FB02-4033-4F8B-834C-DEA37A6B72FB}" type="datetimeFigureOut">
              <a:rPr lang="zh-CN" altLang="en-US" smtClean="0"/>
              <a:t>2018/6/23</a:t>
            </a:fld>
            <a:endParaRPr lang="zh-CN" altLang="en-US"/>
          </a:p>
        </p:txBody>
      </p:sp>
      <p:sp>
        <p:nvSpPr>
          <p:cNvPr id="5" name="页脚占位符 4">
            <a:extLst>
              <a:ext uri="{FF2B5EF4-FFF2-40B4-BE49-F238E27FC236}">
                <a16:creationId xmlns="" xmlns:a16="http://schemas.microsoft.com/office/drawing/2014/main" id="{CE11019E-24AF-4285-A2E1-A3B0E92D1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EEECB657-63C2-421C-A52D-00C00B6FD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B59AA-CD17-4A20-B704-D38B86B7303B}" type="slidenum">
              <a:rPr lang="zh-CN" altLang="en-US" smtClean="0"/>
              <a:t>‹#›</a:t>
            </a:fld>
            <a:endParaRPr lang="zh-CN" altLang="en-US"/>
          </a:p>
        </p:txBody>
      </p:sp>
    </p:spTree>
    <p:extLst>
      <p:ext uri="{BB962C8B-B14F-4D97-AF65-F5344CB8AC3E}">
        <p14:creationId xmlns:p14="http://schemas.microsoft.com/office/powerpoint/2010/main" val="101285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a:extLst>
              <a:ext uri="{FF2B5EF4-FFF2-40B4-BE49-F238E27FC236}">
                <a16:creationId xmlns="" xmlns:a16="http://schemas.microsoft.com/office/drawing/2014/main" id="{6E2BA3F9-8A02-473D-A665-BBC742A2D11B}"/>
              </a:ext>
            </a:extLst>
          </p:cNvPr>
          <p:cNvSpPr>
            <a:spLocks noGrp="1"/>
          </p:cNvSpPr>
          <p:nvPr>
            <p:ph type="ctrTitle"/>
          </p:nvPr>
        </p:nvSpPr>
        <p:spPr/>
        <p:txBody>
          <a:bodyPr/>
          <a:lstStyle/>
          <a:p>
            <a:endParaRPr lang="zh-CN" altLang="en-US"/>
          </a:p>
        </p:txBody>
      </p:sp>
      <p:sp>
        <p:nvSpPr>
          <p:cNvPr id="37" name="副标题 36">
            <a:extLst>
              <a:ext uri="{FF2B5EF4-FFF2-40B4-BE49-F238E27FC236}">
                <a16:creationId xmlns="" xmlns:a16="http://schemas.microsoft.com/office/drawing/2014/main" id="{262E6F3F-5FA6-4A87-8042-EDEBD0608926}"/>
              </a:ext>
            </a:extLst>
          </p:cNvPr>
          <p:cNvSpPr>
            <a:spLocks noGrp="1"/>
          </p:cNvSpPr>
          <p:nvPr>
            <p:ph type="subTitle" idx="1"/>
          </p:nvPr>
        </p:nvSpPr>
        <p:spPr/>
        <p:txBody>
          <a:bodyPr/>
          <a:lstStyle/>
          <a:p>
            <a:endParaRPr lang="zh-CN" altLang="en-US"/>
          </a:p>
        </p:txBody>
      </p:sp>
      <p:sp>
        <p:nvSpPr>
          <p:cNvPr id="19" name="Freeform 3">
            <a:extLst>
              <a:ext uri="{FF2B5EF4-FFF2-40B4-BE49-F238E27FC236}">
                <a16:creationId xmlns="" xmlns:a16="http://schemas.microsoft.com/office/drawing/2014/main" id="{8BBEEF87-FACB-4040-BAAB-2EE169E9CC07}"/>
              </a:ext>
            </a:extLst>
          </p:cNvPr>
          <p:cNvSpPr>
            <a:spLocks noChangeArrowheads="1"/>
          </p:cNvSpPr>
          <p:nvPr/>
        </p:nvSpPr>
        <p:spPr bwMode="auto">
          <a:xfrm>
            <a:off x="152400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 name="Freeform 3">
            <a:extLst>
              <a:ext uri="{FF2B5EF4-FFF2-40B4-BE49-F238E27FC236}">
                <a16:creationId xmlns="" xmlns:a16="http://schemas.microsoft.com/office/drawing/2014/main" id="{010B50AE-1895-44ED-830E-F058DA236A7D}"/>
              </a:ext>
            </a:extLst>
          </p:cNvPr>
          <p:cNvSpPr>
            <a:spLocks noChangeArrowheads="1"/>
          </p:cNvSpPr>
          <p:nvPr/>
        </p:nvSpPr>
        <p:spPr bwMode="auto">
          <a:xfrm>
            <a:off x="1524000" y="2997200"/>
            <a:ext cx="2195513" cy="2663825"/>
          </a:xfrm>
          <a:custGeom>
            <a:avLst/>
            <a:gdLst>
              <a:gd name="T0" fmla="*/ 0 w 2195576"/>
              <a:gd name="T1" fmla="*/ 2663825 h 2663825"/>
              <a:gd name="T2" fmla="*/ 0 w 2195576"/>
              <a:gd name="T3" fmla="*/ 1800227 h 2663825"/>
              <a:gd name="T4" fmla="*/ 2195387 w 2195576"/>
              <a:gd name="T5" fmla="*/ 0 h 2663825"/>
              <a:gd name="T6" fmla="*/ 2195387 w 2195576"/>
              <a:gd name="T7" fmla="*/ 144398 h 2663825"/>
              <a:gd name="T8" fmla="*/ 0 w 2195576"/>
              <a:gd name="T9" fmla="*/ 2663825 h 2663825"/>
              <a:gd name="T10" fmla="*/ 0 60000 65536"/>
              <a:gd name="T11" fmla="*/ 0 60000 65536"/>
              <a:gd name="T12" fmla="*/ 0 60000 65536"/>
              <a:gd name="T13" fmla="*/ 0 60000 65536"/>
              <a:gd name="T14" fmla="*/ 0 60000 65536"/>
              <a:gd name="T15" fmla="*/ 0 w 2195576"/>
              <a:gd name="T16" fmla="*/ 0 h 2663825"/>
              <a:gd name="T17" fmla="*/ 2195576 w 2195576"/>
              <a:gd name="T18" fmla="*/ 2663825 h 2663825"/>
            </a:gdLst>
            <a:ahLst/>
            <a:cxnLst>
              <a:cxn ang="T10">
                <a:pos x="T0" y="T1"/>
              </a:cxn>
              <a:cxn ang="T11">
                <a:pos x="T2" y="T3"/>
              </a:cxn>
              <a:cxn ang="T12">
                <a:pos x="T4" y="T5"/>
              </a:cxn>
              <a:cxn ang="T13">
                <a:pos x="T6" y="T7"/>
              </a:cxn>
              <a:cxn ang="T14">
                <a:pos x="T8" y="T9"/>
              </a:cxn>
            </a:cxnLst>
            <a:rect l="T15" t="T16" r="T17" b="T18"/>
            <a:pathLst>
              <a:path w="2195576" h="2663825">
                <a:moveTo>
                  <a:pt x="0" y="2663825"/>
                </a:moveTo>
                <a:lnTo>
                  <a:pt x="0" y="1800225"/>
                </a:lnTo>
                <a:lnTo>
                  <a:pt x="2195576" y="0"/>
                </a:lnTo>
                <a:lnTo>
                  <a:pt x="2195576" y="144398"/>
                </a:lnTo>
                <a:lnTo>
                  <a:pt x="0" y="2663825"/>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1" name="Freeform 3">
            <a:extLst>
              <a:ext uri="{FF2B5EF4-FFF2-40B4-BE49-F238E27FC236}">
                <a16:creationId xmlns="" xmlns:a16="http://schemas.microsoft.com/office/drawing/2014/main" id="{0E10784B-ABD5-4BF2-B09A-6510F0F09D86}"/>
              </a:ext>
            </a:extLst>
          </p:cNvPr>
          <p:cNvSpPr>
            <a:spLocks noChangeArrowheads="1"/>
          </p:cNvSpPr>
          <p:nvPr/>
        </p:nvSpPr>
        <p:spPr bwMode="auto">
          <a:xfrm>
            <a:off x="4081463" y="0"/>
            <a:ext cx="3022600" cy="6858000"/>
          </a:xfrm>
          <a:custGeom>
            <a:avLst/>
            <a:gdLst>
              <a:gd name="T0" fmla="*/ 3022600 w 3022600"/>
              <a:gd name="T1" fmla="*/ 0 h 6858000"/>
              <a:gd name="T2" fmla="*/ 1870075 w 3022600"/>
              <a:gd name="T3" fmla="*/ 0 h 6858000"/>
              <a:gd name="T4" fmla="*/ 0 w 3022600"/>
              <a:gd name="T5" fmla="*/ 2113788 h 6858000"/>
              <a:gd name="T6" fmla="*/ 0 w 3022600"/>
              <a:gd name="T7" fmla="*/ 3071494 h 6858000"/>
              <a:gd name="T8" fmla="*/ 790575 w 3022600"/>
              <a:gd name="T9" fmla="*/ 6858000 h 6858000"/>
              <a:gd name="T10" fmla="*/ 1727200 w 3022600"/>
              <a:gd name="T11" fmla="*/ 6858000 h 6858000"/>
              <a:gd name="T12" fmla="*/ 69850 w 3022600"/>
              <a:gd name="T13" fmla="*/ 3126612 h 6858000"/>
              <a:gd name="T14" fmla="*/ 69850 w 3022600"/>
              <a:gd name="T15" fmla="*/ 2143760 h 6858000"/>
              <a:gd name="T16" fmla="*/ 3022600 w 30226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2600"/>
              <a:gd name="T28" fmla="*/ 0 h 6858000"/>
              <a:gd name="T29" fmla="*/ 3022600 w 30226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2600" h="6858000">
                <a:moveTo>
                  <a:pt x="3022600" y="0"/>
                </a:moveTo>
                <a:lnTo>
                  <a:pt x="1870075" y="0"/>
                </a:lnTo>
                <a:lnTo>
                  <a:pt x="0" y="2113788"/>
                </a:lnTo>
                <a:lnTo>
                  <a:pt x="0" y="3071495"/>
                </a:lnTo>
                <a:lnTo>
                  <a:pt x="790575" y="6858000"/>
                </a:lnTo>
                <a:lnTo>
                  <a:pt x="1727200" y="6858000"/>
                </a:lnTo>
                <a:lnTo>
                  <a:pt x="69850" y="3126613"/>
                </a:lnTo>
                <a:lnTo>
                  <a:pt x="69850" y="2143760"/>
                </a:lnTo>
                <a:lnTo>
                  <a:pt x="3022600" y="0"/>
                </a:lnTo>
              </a:path>
            </a:pathLst>
          </a:custGeom>
          <a:solidFill>
            <a:srgbClr val="D3D3D3"/>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Freeform 3">
            <a:extLst>
              <a:ext uri="{FF2B5EF4-FFF2-40B4-BE49-F238E27FC236}">
                <a16:creationId xmlns="" xmlns:a16="http://schemas.microsoft.com/office/drawing/2014/main" id="{E2D07319-FB7D-419C-BE5B-AE54F255FE6B}"/>
              </a:ext>
            </a:extLst>
          </p:cNvPr>
          <p:cNvSpPr>
            <a:spLocks noChangeArrowheads="1"/>
          </p:cNvSpPr>
          <p:nvPr/>
        </p:nvSpPr>
        <p:spPr bwMode="auto">
          <a:xfrm>
            <a:off x="4483100" y="0"/>
            <a:ext cx="2711450" cy="1873250"/>
          </a:xfrm>
          <a:custGeom>
            <a:avLst/>
            <a:gdLst>
              <a:gd name="T0" fmla="*/ 2711450 w 2711450"/>
              <a:gd name="T1" fmla="*/ 1523 h 1873250"/>
              <a:gd name="T2" fmla="*/ 2189098 w 2711450"/>
              <a:gd name="T3" fmla="*/ 0 h 1873250"/>
              <a:gd name="T4" fmla="*/ 0 w 2711450"/>
              <a:gd name="T5" fmla="*/ 1873250 h 1873250"/>
              <a:gd name="T6" fmla="*/ 2711450 w 2711450"/>
              <a:gd name="T7" fmla="*/ 1523 h 1873250"/>
              <a:gd name="T8" fmla="*/ 0 60000 65536"/>
              <a:gd name="T9" fmla="*/ 0 60000 65536"/>
              <a:gd name="T10" fmla="*/ 0 60000 65536"/>
              <a:gd name="T11" fmla="*/ 0 60000 65536"/>
              <a:gd name="T12" fmla="*/ 0 w 2711450"/>
              <a:gd name="T13" fmla="*/ 0 h 1873250"/>
              <a:gd name="T14" fmla="*/ 2711450 w 2711450"/>
              <a:gd name="T15" fmla="*/ 1873250 h 1873250"/>
            </a:gdLst>
            <a:ahLst/>
            <a:cxnLst>
              <a:cxn ang="T8">
                <a:pos x="T0" y="T1"/>
              </a:cxn>
              <a:cxn ang="T9">
                <a:pos x="T2" y="T3"/>
              </a:cxn>
              <a:cxn ang="T10">
                <a:pos x="T4" y="T5"/>
              </a:cxn>
              <a:cxn ang="T11">
                <a:pos x="T6" y="T7"/>
              </a:cxn>
            </a:cxnLst>
            <a:rect l="T12" t="T13" r="T14" b="T15"/>
            <a:pathLst>
              <a:path w="2711450" h="1873250">
                <a:moveTo>
                  <a:pt x="2711450" y="1523"/>
                </a:moveTo>
                <a:lnTo>
                  <a:pt x="2189098" y="0"/>
                </a:lnTo>
                <a:lnTo>
                  <a:pt x="0" y="1873250"/>
                </a:lnTo>
                <a:lnTo>
                  <a:pt x="2711450" y="1523"/>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 name="Freeform 3">
            <a:extLst>
              <a:ext uri="{FF2B5EF4-FFF2-40B4-BE49-F238E27FC236}">
                <a16:creationId xmlns="" xmlns:a16="http://schemas.microsoft.com/office/drawing/2014/main" id="{E4719B9F-B74C-4556-9494-F9CE922AD745}"/>
              </a:ext>
            </a:extLst>
          </p:cNvPr>
          <p:cNvSpPr>
            <a:spLocks noChangeArrowheads="1"/>
          </p:cNvSpPr>
          <p:nvPr/>
        </p:nvSpPr>
        <p:spPr bwMode="auto">
          <a:xfrm>
            <a:off x="4022725" y="0"/>
            <a:ext cx="6105525" cy="6858000"/>
          </a:xfrm>
          <a:custGeom>
            <a:avLst/>
            <a:gdLst>
              <a:gd name="T0" fmla="*/ 5818121 w 6105525"/>
              <a:gd name="T1" fmla="*/ 0 h 6858000"/>
              <a:gd name="T2" fmla="*/ 3368674 w 6105525"/>
              <a:gd name="T3" fmla="*/ 0 h 6858000"/>
              <a:gd name="T4" fmla="*/ 0 w 6105525"/>
              <a:gd name="T5" fmla="*/ 2109088 h 6858000"/>
              <a:gd name="T6" fmla="*/ 0 w 6105525"/>
              <a:gd name="T7" fmla="*/ 3071494 h 6858000"/>
              <a:gd name="T8" fmla="*/ 1928876 w 6105525"/>
              <a:gd name="T9" fmla="*/ 6858000 h 6858000"/>
              <a:gd name="T10" fmla="*/ 3081272 w 6105525"/>
              <a:gd name="T11" fmla="*/ 6858000 h 6858000"/>
              <a:gd name="T12" fmla="*/ 114300 w 6105525"/>
              <a:gd name="T13" fmla="*/ 2956432 h 6858000"/>
              <a:gd name="T14" fmla="*/ 114300 w 6105525"/>
              <a:gd name="T15" fmla="*/ 2143760 h 6858000"/>
              <a:gd name="T16" fmla="*/ 6105525 w 6105525"/>
              <a:gd name="T17" fmla="*/ 0 h 6858000"/>
              <a:gd name="T18" fmla="*/ 3368674 w 6105525"/>
              <a:gd name="T19" fmla="*/ 0 h 6858000"/>
              <a:gd name="T20" fmla="*/ 5818121 w 6105525"/>
              <a:gd name="T21" fmla="*/ 0 h 6858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05525"/>
              <a:gd name="T34" fmla="*/ 0 h 6858000"/>
              <a:gd name="T35" fmla="*/ 6105525 w 6105525"/>
              <a:gd name="T36" fmla="*/ 6858000 h 6858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05525" h="6858000">
                <a:moveTo>
                  <a:pt x="5818123" y="0"/>
                </a:moveTo>
                <a:lnTo>
                  <a:pt x="3368675" y="0"/>
                </a:lnTo>
                <a:lnTo>
                  <a:pt x="0" y="2109089"/>
                </a:lnTo>
                <a:lnTo>
                  <a:pt x="0" y="3071495"/>
                </a:lnTo>
                <a:lnTo>
                  <a:pt x="1928876" y="6858000"/>
                </a:lnTo>
                <a:lnTo>
                  <a:pt x="3081273" y="6858000"/>
                </a:lnTo>
                <a:lnTo>
                  <a:pt x="114300" y="2956432"/>
                </a:lnTo>
                <a:lnTo>
                  <a:pt x="114300" y="2143760"/>
                </a:lnTo>
                <a:lnTo>
                  <a:pt x="6105525" y="0"/>
                </a:lnTo>
                <a:lnTo>
                  <a:pt x="3368675" y="0"/>
                </a:lnTo>
                <a:lnTo>
                  <a:pt x="5818123"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 name="Freeform 3">
            <a:extLst>
              <a:ext uri="{FF2B5EF4-FFF2-40B4-BE49-F238E27FC236}">
                <a16:creationId xmlns="" xmlns:a16="http://schemas.microsoft.com/office/drawing/2014/main" id="{614278CC-C401-4101-8AB8-07C40A63DF33}"/>
              </a:ext>
            </a:extLst>
          </p:cNvPr>
          <p:cNvSpPr>
            <a:spLocks noChangeArrowheads="1"/>
          </p:cNvSpPr>
          <p:nvPr/>
        </p:nvSpPr>
        <p:spPr bwMode="auto">
          <a:xfrm>
            <a:off x="1524000" y="185738"/>
            <a:ext cx="2236788" cy="5984875"/>
          </a:xfrm>
          <a:custGeom>
            <a:avLst/>
            <a:gdLst>
              <a:gd name="T0" fmla="*/ 0 w 2236851"/>
              <a:gd name="T1" fmla="*/ 0 h 5984811"/>
              <a:gd name="T2" fmla="*/ 2236662 w 2236851"/>
              <a:gd name="T3" fmla="*/ 1900235 h 5984811"/>
              <a:gd name="T4" fmla="*/ 2236662 w 2236851"/>
              <a:gd name="T5" fmla="*/ 2955893 h 5984811"/>
              <a:gd name="T6" fmla="*/ 0 w 2236851"/>
              <a:gd name="T7" fmla="*/ 5985003 h 5984811"/>
              <a:gd name="T8" fmla="*/ 0 w 2236851"/>
              <a:gd name="T9" fmla="*/ 5194470 h 5984811"/>
              <a:gd name="T10" fmla="*/ 2174946 w 2236851"/>
              <a:gd name="T11" fmla="*/ 2859116 h 5984811"/>
              <a:gd name="T12" fmla="*/ 2174946 w 2236851"/>
              <a:gd name="T13" fmla="*/ 2019366 h 5984811"/>
              <a:gd name="T14" fmla="*/ 9484 w 2236851"/>
              <a:gd name="T15" fmla="*/ 1527225 h 5984811"/>
              <a:gd name="T16" fmla="*/ 0 w 2236851"/>
              <a:gd name="T17" fmla="*/ 0 h 59848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6851"/>
              <a:gd name="T28" fmla="*/ 0 h 5984811"/>
              <a:gd name="T29" fmla="*/ 2236851 w 2236851"/>
              <a:gd name="T30" fmla="*/ 5984811 h 59848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6851" h="5984811">
                <a:moveTo>
                  <a:pt x="0" y="0"/>
                </a:moveTo>
                <a:lnTo>
                  <a:pt x="2236851" y="1900173"/>
                </a:lnTo>
                <a:lnTo>
                  <a:pt x="2236851" y="2955797"/>
                </a:lnTo>
                <a:lnTo>
                  <a:pt x="0" y="5984811"/>
                </a:lnTo>
                <a:lnTo>
                  <a:pt x="0" y="5194300"/>
                </a:lnTo>
                <a:lnTo>
                  <a:pt x="2175129" y="2859023"/>
                </a:lnTo>
                <a:lnTo>
                  <a:pt x="2175129" y="2019300"/>
                </a:lnTo>
                <a:lnTo>
                  <a:pt x="9484" y="1527175"/>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 name="Freeform 3">
            <a:extLst>
              <a:ext uri="{FF2B5EF4-FFF2-40B4-BE49-F238E27FC236}">
                <a16:creationId xmlns="" xmlns:a16="http://schemas.microsoft.com/office/drawing/2014/main" id="{C8396576-E606-4D1D-A9B8-C2E6F02CC5E9}"/>
              </a:ext>
            </a:extLst>
          </p:cNvPr>
          <p:cNvSpPr>
            <a:spLocks noChangeArrowheads="1"/>
          </p:cNvSpPr>
          <p:nvPr/>
        </p:nvSpPr>
        <p:spPr bwMode="auto">
          <a:xfrm>
            <a:off x="4110038" y="-1588"/>
            <a:ext cx="6557962" cy="6859588"/>
          </a:xfrm>
          <a:custGeom>
            <a:avLst/>
            <a:gdLst>
              <a:gd name="T0" fmla="*/ 6558090 w 6557898"/>
              <a:gd name="T1" fmla="*/ 0 h 6861175"/>
              <a:gd name="T2" fmla="*/ 6550090 w 6557898"/>
              <a:gd name="T3" fmla="*/ 779166 h 6861175"/>
              <a:gd name="T4" fmla="*/ 87251 w 6557898"/>
              <a:gd name="T5" fmla="*/ 2214491 h 6861175"/>
              <a:gd name="T6" fmla="*/ 87251 w 6557898"/>
              <a:gd name="T7" fmla="*/ 2922697 h 6861175"/>
              <a:gd name="T8" fmla="*/ 5010171 w 6557898"/>
              <a:gd name="T9" fmla="*/ 6858004 h 6861175"/>
              <a:gd name="T10" fmla="*/ 3281395 w 6557898"/>
              <a:gd name="T11" fmla="*/ 6858004 h 6861175"/>
              <a:gd name="T12" fmla="*/ 0 w 6557898"/>
              <a:gd name="T13" fmla="*/ 2968395 h 6861175"/>
              <a:gd name="T14" fmla="*/ 0 w 6557898"/>
              <a:gd name="T15" fmla="*/ 2137185 h 6861175"/>
              <a:gd name="T16" fmla="*/ 5738918 w 6557898"/>
              <a:gd name="T17" fmla="*/ 0 h 6861175"/>
              <a:gd name="T18" fmla="*/ 6558090 w 6557898"/>
              <a:gd name="T19" fmla="*/ 0 h 6861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7898"/>
              <a:gd name="T31" fmla="*/ 0 h 6861175"/>
              <a:gd name="T32" fmla="*/ 6557898 w 6557898"/>
              <a:gd name="T33" fmla="*/ 6861175 h 6861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7898" h="6861175">
                <a:moveTo>
                  <a:pt x="6557898" y="0"/>
                </a:moveTo>
                <a:lnTo>
                  <a:pt x="6549897" y="779526"/>
                </a:lnTo>
                <a:lnTo>
                  <a:pt x="87248" y="2215514"/>
                </a:lnTo>
                <a:lnTo>
                  <a:pt x="87248" y="2924048"/>
                </a:lnTo>
                <a:lnTo>
                  <a:pt x="5010022" y="6861175"/>
                </a:lnTo>
                <a:lnTo>
                  <a:pt x="3281298" y="6861175"/>
                </a:lnTo>
                <a:lnTo>
                  <a:pt x="0" y="2969767"/>
                </a:lnTo>
                <a:lnTo>
                  <a:pt x="0" y="2138172"/>
                </a:lnTo>
                <a:lnTo>
                  <a:pt x="5738748" y="0"/>
                </a:lnTo>
                <a:lnTo>
                  <a:pt x="6557898"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Freeform 3">
            <a:extLst>
              <a:ext uri="{FF2B5EF4-FFF2-40B4-BE49-F238E27FC236}">
                <a16:creationId xmlns="" xmlns:a16="http://schemas.microsoft.com/office/drawing/2014/main" id="{ED4B80D5-77E5-41EC-AFCB-A0CA4B2B613D}"/>
              </a:ext>
            </a:extLst>
          </p:cNvPr>
          <p:cNvSpPr>
            <a:spLocks noChangeArrowheads="1"/>
          </p:cNvSpPr>
          <p:nvPr/>
        </p:nvSpPr>
        <p:spPr bwMode="auto">
          <a:xfrm>
            <a:off x="4295775" y="-11113"/>
            <a:ext cx="5761038" cy="2071688"/>
          </a:xfrm>
          <a:custGeom>
            <a:avLst/>
            <a:gdLst>
              <a:gd name="T0" fmla="*/ 0 w 5761101"/>
              <a:gd name="T1" fmla="*/ 2070102 h 2073275"/>
              <a:gd name="T2" fmla="*/ 4536924 w 5761101"/>
              <a:gd name="T3" fmla="*/ 0 h 2073275"/>
              <a:gd name="T4" fmla="*/ 5760910 w 5761101"/>
              <a:gd name="T5" fmla="*/ 0 h 2073275"/>
              <a:gd name="T6" fmla="*/ 0 w 5761101"/>
              <a:gd name="T7" fmla="*/ 2070102 h 2073275"/>
              <a:gd name="T8" fmla="*/ 0 60000 65536"/>
              <a:gd name="T9" fmla="*/ 0 60000 65536"/>
              <a:gd name="T10" fmla="*/ 0 60000 65536"/>
              <a:gd name="T11" fmla="*/ 0 60000 65536"/>
              <a:gd name="T12" fmla="*/ 0 w 5761101"/>
              <a:gd name="T13" fmla="*/ 0 h 2073275"/>
              <a:gd name="T14" fmla="*/ 5761101 w 5761101"/>
              <a:gd name="T15" fmla="*/ 2073275 h 2073275"/>
            </a:gdLst>
            <a:ahLst/>
            <a:cxnLst>
              <a:cxn ang="T8">
                <a:pos x="T0" y="T1"/>
              </a:cxn>
              <a:cxn ang="T9">
                <a:pos x="T2" y="T3"/>
              </a:cxn>
              <a:cxn ang="T10">
                <a:pos x="T4" y="T5"/>
              </a:cxn>
              <a:cxn ang="T11">
                <a:pos x="T6" y="T7"/>
              </a:cxn>
            </a:cxnLst>
            <a:rect l="T12" t="T13" r="T14" b="T15"/>
            <a:pathLst>
              <a:path w="5761101" h="2073275">
                <a:moveTo>
                  <a:pt x="0" y="2073275"/>
                </a:moveTo>
                <a:lnTo>
                  <a:pt x="4537075" y="0"/>
                </a:lnTo>
                <a:lnTo>
                  <a:pt x="5761101" y="0"/>
                </a:lnTo>
                <a:lnTo>
                  <a:pt x="0" y="2073275"/>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 name="Freeform 3">
            <a:extLst>
              <a:ext uri="{FF2B5EF4-FFF2-40B4-BE49-F238E27FC236}">
                <a16:creationId xmlns="" xmlns:a16="http://schemas.microsoft.com/office/drawing/2014/main" id="{2FA365BA-806E-4507-ACA5-8CD00A3F13B7}"/>
              </a:ext>
            </a:extLst>
          </p:cNvPr>
          <p:cNvSpPr>
            <a:spLocks noChangeArrowheads="1"/>
          </p:cNvSpPr>
          <p:nvPr/>
        </p:nvSpPr>
        <p:spPr bwMode="auto">
          <a:xfrm>
            <a:off x="1524000" y="1403350"/>
            <a:ext cx="2308225" cy="5265738"/>
          </a:xfrm>
          <a:custGeom>
            <a:avLst/>
            <a:gdLst>
              <a:gd name="T0" fmla="*/ 9485 w 2308225"/>
              <a:gd name="T1" fmla="*/ 0 h 5265737"/>
              <a:gd name="T2" fmla="*/ 9485 w 2308225"/>
              <a:gd name="T3" fmla="*/ 1020698 h 5265737"/>
              <a:gd name="T4" fmla="*/ 2229231 w 2308225"/>
              <a:gd name="T5" fmla="*/ 895350 h 5265737"/>
              <a:gd name="T6" fmla="*/ 2229231 w 2308225"/>
              <a:gd name="T7" fmla="*/ 1665225 h 5265737"/>
              <a:gd name="T8" fmla="*/ 0 w 2308225"/>
              <a:gd name="T9" fmla="*/ 4527550 h 5265737"/>
              <a:gd name="T10" fmla="*/ 0 w 2308225"/>
              <a:gd name="T11" fmla="*/ 5265738 h 5265737"/>
              <a:gd name="T12" fmla="*/ 2308225 w 2308225"/>
              <a:gd name="T13" fmla="*/ 1685927 h 5265737"/>
              <a:gd name="T14" fmla="*/ 2308225 w 2308225"/>
              <a:gd name="T15" fmla="*/ 801623 h 5265737"/>
              <a:gd name="T16" fmla="*/ 9485 w 2308225"/>
              <a:gd name="T17" fmla="*/ 0 h 5265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8225"/>
              <a:gd name="T28" fmla="*/ 0 h 5265737"/>
              <a:gd name="T29" fmla="*/ 2308225 w 2308225"/>
              <a:gd name="T30" fmla="*/ 5265737 h 5265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8225" h="5265737">
                <a:moveTo>
                  <a:pt x="9485" y="0"/>
                </a:moveTo>
                <a:lnTo>
                  <a:pt x="9485" y="1020698"/>
                </a:lnTo>
                <a:lnTo>
                  <a:pt x="2229230" y="895350"/>
                </a:lnTo>
                <a:lnTo>
                  <a:pt x="2229230" y="1665223"/>
                </a:lnTo>
                <a:lnTo>
                  <a:pt x="0" y="4527550"/>
                </a:lnTo>
                <a:lnTo>
                  <a:pt x="0" y="5265737"/>
                </a:lnTo>
                <a:lnTo>
                  <a:pt x="2308225" y="1685925"/>
                </a:lnTo>
                <a:lnTo>
                  <a:pt x="2308225" y="801623"/>
                </a:lnTo>
                <a:lnTo>
                  <a:pt x="9485"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 name="Freeform 3">
            <a:extLst>
              <a:ext uri="{FF2B5EF4-FFF2-40B4-BE49-F238E27FC236}">
                <a16:creationId xmlns="" xmlns:a16="http://schemas.microsoft.com/office/drawing/2014/main" id="{3A8CE85C-0CBC-4BF0-B833-E39D6E173ECD}"/>
              </a:ext>
            </a:extLst>
          </p:cNvPr>
          <p:cNvSpPr>
            <a:spLocks noChangeArrowheads="1"/>
          </p:cNvSpPr>
          <p:nvPr/>
        </p:nvSpPr>
        <p:spPr bwMode="auto">
          <a:xfrm>
            <a:off x="1820863" y="690563"/>
            <a:ext cx="8515350" cy="5461000"/>
          </a:xfrm>
          <a:custGeom>
            <a:avLst/>
            <a:gdLst>
              <a:gd name="T0" fmla="*/ 6350 w 8515350"/>
              <a:gd name="T1" fmla="*/ 5454648 h 5461000"/>
              <a:gd name="T2" fmla="*/ 8509006 w 8515350"/>
              <a:gd name="T3" fmla="*/ 5454648 h 5461000"/>
              <a:gd name="T4" fmla="*/ 8509006 w 8515350"/>
              <a:gd name="T5" fmla="*/ 6350 h 5461000"/>
              <a:gd name="T6" fmla="*/ 6350 w 8515350"/>
              <a:gd name="T7" fmla="*/ 6350 h 5461000"/>
              <a:gd name="T8" fmla="*/ 6350 w 8515350"/>
              <a:gd name="T9" fmla="*/ 5454648 h 5461000"/>
              <a:gd name="T10" fmla="*/ 0 60000 65536"/>
              <a:gd name="T11" fmla="*/ 0 60000 65536"/>
              <a:gd name="T12" fmla="*/ 0 60000 65536"/>
              <a:gd name="T13" fmla="*/ 0 60000 65536"/>
              <a:gd name="T14" fmla="*/ 0 60000 65536"/>
              <a:gd name="T15" fmla="*/ 0 w 8515350"/>
              <a:gd name="T16" fmla="*/ 0 h 5461000"/>
              <a:gd name="T17" fmla="*/ 8515350 w 8515350"/>
              <a:gd name="T18" fmla="*/ 5461000 h 5461000"/>
            </a:gdLst>
            <a:ahLst/>
            <a:cxnLst>
              <a:cxn ang="T10">
                <a:pos x="T0" y="T1"/>
              </a:cxn>
              <a:cxn ang="T11">
                <a:pos x="T2" y="T3"/>
              </a:cxn>
              <a:cxn ang="T12">
                <a:pos x="T4" y="T5"/>
              </a:cxn>
              <a:cxn ang="T13">
                <a:pos x="T6" y="T7"/>
              </a:cxn>
              <a:cxn ang="T14">
                <a:pos x="T8" y="T9"/>
              </a:cxn>
            </a:cxnLst>
            <a:rect l="T15" t="T16" r="T17" b="T18"/>
            <a:pathLst>
              <a:path w="8515350" h="5461000">
                <a:moveTo>
                  <a:pt x="6350" y="5454650"/>
                </a:moveTo>
                <a:lnTo>
                  <a:pt x="8509000" y="5454650"/>
                </a:lnTo>
                <a:lnTo>
                  <a:pt x="8509000" y="6350"/>
                </a:lnTo>
                <a:lnTo>
                  <a:pt x="6350" y="6350"/>
                </a:lnTo>
                <a:lnTo>
                  <a:pt x="6350" y="54546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29" name="Picture 3">
            <a:extLst>
              <a:ext uri="{FF2B5EF4-FFF2-40B4-BE49-F238E27FC236}">
                <a16:creationId xmlns="" xmlns:a16="http://schemas.microsoft.com/office/drawing/2014/main" id="{86CA5A4C-7C18-4BE4-892B-D52499F00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a:extLst>
              <a:ext uri="{FF2B5EF4-FFF2-40B4-BE49-F238E27FC236}">
                <a16:creationId xmlns="" xmlns:a16="http://schemas.microsoft.com/office/drawing/2014/main" id="{753CFD17-8455-45DB-B949-8A34198E4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
            <a:extLst>
              <a:ext uri="{FF2B5EF4-FFF2-40B4-BE49-F238E27FC236}">
                <a16:creationId xmlns="" xmlns:a16="http://schemas.microsoft.com/office/drawing/2014/main" id="{33A27129-3DD3-4E99-AD24-4C96A714E8AB}"/>
              </a:ext>
            </a:extLst>
          </p:cNvPr>
          <p:cNvSpPr txBox="1">
            <a:spLocks noChangeArrowheads="1"/>
          </p:cNvSpPr>
          <p:nvPr/>
        </p:nvSpPr>
        <p:spPr bwMode="auto">
          <a:xfrm>
            <a:off x="10477500" y="88900"/>
            <a:ext cx="88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sz="1400">
                <a:solidFill>
                  <a:srgbClr val="000000"/>
                </a:solidFill>
                <a:latin typeface="Times New Roman" panose="02020603050405020304" pitchFamily="18" charset="0"/>
                <a:cs typeface="Times New Roman" panose="02020603050405020304" pitchFamily="18" charset="0"/>
              </a:rPr>
              <a:t>1</a:t>
            </a:r>
          </a:p>
        </p:txBody>
      </p:sp>
      <p:sp>
        <p:nvSpPr>
          <p:cNvPr id="32" name="TextBox 1">
            <a:extLst>
              <a:ext uri="{FF2B5EF4-FFF2-40B4-BE49-F238E27FC236}">
                <a16:creationId xmlns="" xmlns:a16="http://schemas.microsoft.com/office/drawing/2014/main" id="{3BAD728F-75B0-48C8-A295-E420E3CA9123}"/>
              </a:ext>
            </a:extLst>
          </p:cNvPr>
          <p:cNvSpPr txBox="1">
            <a:spLocks noChangeArrowheads="1"/>
          </p:cNvSpPr>
          <p:nvPr/>
        </p:nvSpPr>
        <p:spPr bwMode="auto">
          <a:xfrm>
            <a:off x="3616425" y="1112083"/>
            <a:ext cx="6719788" cy="154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2500"/>
              </a:lnSpc>
              <a:buFont typeface="Arial" panose="020B0604020202020204" pitchFamily="34" charset="0"/>
              <a:buNone/>
            </a:pPr>
            <a:r>
              <a:rPr lang="en-US" altLang="zh-CN" sz="9600" b="1" dirty="0" err="1" smtClean="0">
                <a:solidFill>
                  <a:srgbClr val="000000"/>
                </a:solidFill>
                <a:latin typeface="微软雅黑" panose="020B0503020204020204" pitchFamily="34" charset="-122"/>
                <a:ea typeface="微软雅黑" panose="020B0503020204020204" pitchFamily="34" charset="-122"/>
              </a:rPr>
              <a:t>Dp</a:t>
            </a:r>
            <a:r>
              <a:rPr lang="zh-CN" altLang="en-US" sz="9600" b="1" dirty="0" smtClean="0">
                <a:solidFill>
                  <a:srgbClr val="000000"/>
                </a:solidFill>
                <a:latin typeface="微软雅黑" panose="020B0503020204020204" pitchFamily="34" charset="-122"/>
                <a:ea typeface="微软雅黑" panose="020B0503020204020204" pitchFamily="34" charset="-122"/>
              </a:rPr>
              <a:t>专题题解</a:t>
            </a:r>
            <a:endParaRPr lang="en-US" altLang="zh-CN" sz="9600" b="1" dirty="0">
              <a:solidFill>
                <a:srgbClr val="000000"/>
              </a:solidFill>
              <a:latin typeface="微软雅黑" panose="020B0503020204020204" pitchFamily="34" charset="-122"/>
              <a:ea typeface="微软雅黑" panose="020B0503020204020204" pitchFamily="34" charset="-122"/>
            </a:endParaRPr>
          </a:p>
        </p:txBody>
      </p:sp>
      <p:sp>
        <p:nvSpPr>
          <p:cNvPr id="33" name="TextBox 1">
            <a:extLst>
              <a:ext uri="{FF2B5EF4-FFF2-40B4-BE49-F238E27FC236}">
                <a16:creationId xmlns="" xmlns:a16="http://schemas.microsoft.com/office/drawing/2014/main" id="{C0B40DE6-F9F7-41FE-B986-5EF780A1EF63}"/>
              </a:ext>
            </a:extLst>
          </p:cNvPr>
          <p:cNvSpPr txBox="1">
            <a:spLocks noChangeArrowheads="1"/>
          </p:cNvSpPr>
          <p:nvPr/>
        </p:nvSpPr>
        <p:spPr bwMode="auto">
          <a:xfrm>
            <a:off x="8109677" y="4354233"/>
            <a:ext cx="1947136" cy="63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1955800" algn="l"/>
              </a:tabLst>
              <a:defRPr>
                <a:solidFill>
                  <a:schemeClr val="tx1"/>
                </a:solidFill>
                <a:latin typeface="Arial" panose="020B0604020202020204" pitchFamily="34" charset="0"/>
                <a:ea typeface="宋体" panose="02010600030101010101" pitchFamily="2" charset="-122"/>
              </a:defRPr>
            </a:lvl1pPr>
            <a:lvl2pPr marL="742950" indent="-285750">
              <a:tabLst>
                <a:tab pos="1955800" algn="l"/>
              </a:tabLst>
              <a:defRPr>
                <a:solidFill>
                  <a:schemeClr val="tx1"/>
                </a:solidFill>
                <a:latin typeface="Arial" panose="020B0604020202020204" pitchFamily="34" charset="0"/>
                <a:ea typeface="宋体" panose="02010600030101010101" pitchFamily="2" charset="-122"/>
              </a:defRPr>
            </a:lvl2pPr>
            <a:lvl3pPr marL="1143000" indent="-228600">
              <a:tabLst>
                <a:tab pos="1955800" algn="l"/>
              </a:tabLst>
              <a:defRPr>
                <a:solidFill>
                  <a:schemeClr val="tx1"/>
                </a:solidFill>
                <a:latin typeface="Arial" panose="020B0604020202020204" pitchFamily="34" charset="0"/>
                <a:ea typeface="宋体" panose="02010600030101010101" pitchFamily="2" charset="-122"/>
              </a:defRPr>
            </a:lvl3pPr>
            <a:lvl4pPr marL="1600200" indent="-228600">
              <a:tabLst>
                <a:tab pos="1955800" algn="l"/>
              </a:tabLst>
              <a:defRPr>
                <a:solidFill>
                  <a:schemeClr val="tx1"/>
                </a:solidFill>
                <a:latin typeface="Arial" panose="020B0604020202020204" pitchFamily="34" charset="0"/>
                <a:ea typeface="宋体" panose="02010600030101010101" pitchFamily="2" charset="-122"/>
              </a:defRPr>
            </a:lvl4pPr>
            <a:lvl5pPr marL="2057400" indent="-228600">
              <a:tabLst>
                <a:tab pos="19558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9558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9558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9558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9558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4900"/>
              </a:lnSpc>
              <a:buFont typeface="Arial" panose="020B0604020202020204" pitchFamily="34" charset="0"/>
              <a:buNone/>
            </a:pPr>
            <a:r>
              <a:rPr lang="en-US" altLang="zh-CN" sz="3800" b="1" dirty="0" err="1" smtClean="0">
                <a:solidFill>
                  <a:srgbClr val="000000"/>
                </a:solidFill>
                <a:latin typeface="微软雅黑" panose="020B0503020204020204" pitchFamily="34" charset="-122"/>
                <a:ea typeface="微软雅黑" panose="020B0503020204020204" pitchFamily="34" charset="-122"/>
              </a:rPr>
              <a:t>Resaber</a:t>
            </a:r>
            <a:endParaRPr lang="en-US" altLang="zh-CN" sz="3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56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D</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6095693" y="1441734"/>
            <a:ext cx="2243636" cy="2766472"/>
          </a:xfrm>
        </p:spPr>
        <p:txBody>
          <a:bodyPr/>
          <a:lstStyle/>
          <a:p>
            <a:r>
              <a:rPr lang="zh-CN" altLang="en-US" dirty="0" smtClean="0"/>
              <a:t>核心代码</a:t>
            </a:r>
            <a:endParaRPr lang="zh-CN" altLang="en-US" dirty="0"/>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5168" y="906206"/>
            <a:ext cx="42005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E</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585222"/>
          </a:xfrm>
        </p:spPr>
        <p:txBody>
          <a:bodyPr/>
          <a:lstStyle/>
          <a:p>
            <a:r>
              <a:rPr lang="zh-CN" altLang="en-US" dirty="0" smtClean="0"/>
              <a:t>题目：这</a:t>
            </a:r>
            <a:r>
              <a:rPr lang="zh-CN" altLang="en-US" dirty="0"/>
              <a:t>份喜欢是否传达到了</a:t>
            </a:r>
            <a:r>
              <a:rPr lang="zh-CN" altLang="en-US" dirty="0" smtClean="0"/>
              <a:t>呢</a:t>
            </a:r>
            <a:endParaRPr lang="en-US" altLang="zh-CN" dirty="0" smtClean="0"/>
          </a:p>
          <a:p>
            <a:r>
              <a:rPr lang="zh-CN" altLang="en-US" dirty="0" smtClean="0"/>
              <a:t>题目改自</a:t>
            </a:r>
            <a:r>
              <a:rPr lang="en-US" altLang="zh-CN" dirty="0" smtClean="0"/>
              <a:t>《</a:t>
            </a:r>
            <a:r>
              <a:rPr lang="zh-CN" altLang="en-US" dirty="0" smtClean="0"/>
              <a:t>四月是你的谎言</a:t>
            </a:r>
            <a:r>
              <a:rPr lang="en-US" altLang="zh-CN" dirty="0" smtClean="0"/>
              <a:t>》</a:t>
            </a:r>
            <a:r>
              <a:rPr lang="zh-CN" altLang="en-US" dirty="0" smtClean="0"/>
              <a:t>的台词，诗是钱大爷（</a:t>
            </a:r>
            <a:r>
              <a:rPr lang="en-US" altLang="zh-CN" dirty="0" smtClean="0"/>
              <a:t>JHSN</a:t>
            </a:r>
            <a:r>
              <a:rPr lang="zh-CN" altLang="en-US" dirty="0" smtClean="0"/>
              <a:t>）写的。</a:t>
            </a:r>
            <a:endParaRPr lang="en-US" altLang="zh-CN" dirty="0" smtClean="0"/>
          </a:p>
          <a:p>
            <a:r>
              <a:rPr lang="zh-CN" altLang="en-US" dirty="0" smtClean="0"/>
              <a:t>题意：给定一个字符串，要求给其中的每种字符一个三进制编码，使得整个字符串对应的三进制编码串最短，同时要求每个字母对应的三进制编码串不能是别的字母的前缀。</a:t>
            </a:r>
            <a:endParaRPr lang="zh-CN" altLang="en-US" dirty="0"/>
          </a:p>
        </p:txBody>
      </p:sp>
    </p:spTree>
    <p:extLst>
      <p:ext uri="{BB962C8B-B14F-4D97-AF65-F5344CB8AC3E}">
        <p14:creationId xmlns:p14="http://schemas.microsoft.com/office/powerpoint/2010/main" val="34442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E</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6"/>
            <a:ext cx="8347075" cy="4319539"/>
          </a:xfrm>
        </p:spPr>
        <p:txBody>
          <a:bodyPr/>
          <a:lstStyle/>
          <a:p>
            <a:r>
              <a:rPr lang="zh-CN" altLang="en-US" dirty="0" smtClean="0"/>
              <a:t>普及知识，如果是二进制串的话就是哈夫曼编码</a:t>
            </a:r>
            <a:endParaRPr lang="en-US" altLang="zh-CN" dirty="0" smtClean="0"/>
          </a:p>
          <a:p>
            <a:r>
              <a:rPr lang="zh-CN" altLang="en-US" dirty="0" smtClean="0"/>
              <a:t>观察可知，最终结果和字符串的字母排列无关，之和每个字母出现的次数有关。</a:t>
            </a:r>
            <a:endParaRPr lang="en-US" altLang="zh-CN" dirty="0" smtClean="0"/>
          </a:p>
          <a:p>
            <a:r>
              <a:rPr lang="zh-CN" altLang="en-US" dirty="0" smtClean="0"/>
              <a:t>假设我们需要</a:t>
            </a:r>
            <a:r>
              <a:rPr lang="en-US" altLang="zh-CN" dirty="0" smtClean="0"/>
              <a:t>k</a:t>
            </a:r>
            <a:r>
              <a:rPr lang="zh-CN" altLang="en-US" dirty="0" smtClean="0"/>
              <a:t>个编码并且我们现在已经确定了</a:t>
            </a:r>
            <a:r>
              <a:rPr lang="en-US" altLang="zh-CN" dirty="0" smtClean="0"/>
              <a:t>k</a:t>
            </a:r>
            <a:r>
              <a:rPr lang="zh-CN" altLang="en-US" dirty="0" smtClean="0"/>
              <a:t>个编码分别是什么，我们现在需要将这</a:t>
            </a:r>
            <a:r>
              <a:rPr lang="en-US" altLang="zh-CN" dirty="0" smtClean="0"/>
              <a:t>k</a:t>
            </a:r>
            <a:r>
              <a:rPr lang="zh-CN" altLang="en-US" dirty="0" smtClean="0"/>
              <a:t>个编码分配个</a:t>
            </a:r>
            <a:r>
              <a:rPr lang="en-US" altLang="zh-CN" dirty="0" smtClean="0"/>
              <a:t>k</a:t>
            </a:r>
            <a:r>
              <a:rPr lang="zh-CN" altLang="en-US" dirty="0" smtClean="0"/>
              <a:t>个字母，那么由贪心思想，肯定是出现次数少的分得的编码串长。</a:t>
            </a:r>
            <a:endParaRPr lang="en-US" altLang="zh-CN" dirty="0" smtClean="0"/>
          </a:p>
          <a:p>
            <a:r>
              <a:rPr lang="zh-CN" altLang="en-US" dirty="0" smtClean="0"/>
              <a:t>编码可以看做一棵树，类似于字典树</a:t>
            </a:r>
            <a:endParaRPr lang="zh-CN" altLang="en-US" dirty="0"/>
          </a:p>
        </p:txBody>
      </p:sp>
    </p:spTree>
    <p:extLst>
      <p:ext uri="{BB962C8B-B14F-4D97-AF65-F5344CB8AC3E}">
        <p14:creationId xmlns:p14="http://schemas.microsoft.com/office/powerpoint/2010/main" val="182823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E</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758462" y="1272966"/>
            <a:ext cx="8721906" cy="4687839"/>
          </a:xfrm>
        </p:spPr>
        <p:txBody>
          <a:bodyPr>
            <a:normAutofit fontScale="92500" lnSpcReduction="10000"/>
          </a:bodyPr>
          <a:lstStyle/>
          <a:p>
            <a:r>
              <a:rPr lang="zh-CN" altLang="en-US" dirty="0" smtClean="0"/>
              <a:t>通过调整树枝的位置，我们可以将字母按出现频率大小顺序对应到树上的节点上</a:t>
            </a:r>
            <a:endParaRPr lang="en-US" altLang="zh-CN" dirty="0" smtClean="0"/>
          </a:p>
          <a:p>
            <a:r>
              <a:rPr lang="zh-CN" altLang="en-US" dirty="0" smtClean="0"/>
              <a:t>对频率排序，树形</a:t>
            </a:r>
            <a:r>
              <a:rPr lang="en-US" altLang="zh-CN" dirty="0" err="1" smtClean="0"/>
              <a:t>dp</a:t>
            </a:r>
            <a:r>
              <a:rPr lang="zh-CN" altLang="en-US" dirty="0" smtClean="0"/>
              <a:t>，也有点像区间</a:t>
            </a:r>
            <a:r>
              <a:rPr lang="en-US" altLang="zh-CN" dirty="0" err="1" smtClean="0"/>
              <a:t>dp</a:t>
            </a:r>
            <a:endParaRPr lang="en-US" altLang="zh-CN" dirty="0" smtClean="0"/>
          </a:p>
          <a:p>
            <a:r>
              <a:rPr lang="zh-CN" altLang="en-US" dirty="0" smtClean="0"/>
              <a:t>每个节点记录对应区间</a:t>
            </a:r>
            <a:r>
              <a:rPr lang="en-US" altLang="zh-CN" dirty="0" smtClean="0"/>
              <a:t>[</a:t>
            </a:r>
            <a:r>
              <a:rPr lang="en-US" altLang="zh-CN" dirty="0" err="1" smtClean="0"/>
              <a:t>l,r</a:t>
            </a:r>
            <a:r>
              <a:rPr lang="en-US" altLang="zh-CN" dirty="0" smtClean="0"/>
              <a:t>]</a:t>
            </a:r>
          </a:p>
          <a:p>
            <a:r>
              <a:rPr lang="en-US" altLang="zh-CN" dirty="0" smtClean="0"/>
              <a:t>f[i][j][k</a:t>
            </a:r>
            <a:r>
              <a:rPr lang="en-US" altLang="zh-CN" dirty="0"/>
              <a:t>] </a:t>
            </a:r>
            <a:r>
              <a:rPr lang="zh-CN" altLang="en-US" dirty="0"/>
              <a:t>表示 </a:t>
            </a:r>
            <a:r>
              <a:rPr lang="en-US" altLang="zh-CN" dirty="0"/>
              <a:t>[i, j] </a:t>
            </a:r>
            <a:r>
              <a:rPr lang="zh-CN" altLang="en-US" dirty="0"/>
              <a:t>这一段，深度为 </a:t>
            </a:r>
            <a:r>
              <a:rPr lang="en-US" altLang="zh-CN" dirty="0"/>
              <a:t>k </a:t>
            </a:r>
            <a:r>
              <a:rPr lang="zh-CN" altLang="en-US" dirty="0"/>
              <a:t>的最小总</a:t>
            </a:r>
            <a:r>
              <a:rPr lang="zh-CN" altLang="en-US" dirty="0" smtClean="0"/>
              <a:t>代价</a:t>
            </a:r>
            <a:endParaRPr lang="en-US" altLang="zh-CN" dirty="0" smtClean="0"/>
          </a:p>
          <a:p>
            <a:r>
              <a:rPr lang="zh-CN" altLang="en-US" dirty="0" smtClean="0"/>
              <a:t>初始状态 </a:t>
            </a:r>
            <a:r>
              <a:rPr lang="en-US" altLang="zh-CN" dirty="0" smtClean="0"/>
              <a:t>	</a:t>
            </a:r>
            <a:r>
              <a:rPr lang="nn-NO" altLang="zh-CN" dirty="0" smtClean="0"/>
              <a:t>f[i</a:t>
            </a:r>
            <a:r>
              <a:rPr lang="en-US" altLang="zh-CN" dirty="0" smtClean="0"/>
              <a:t>][</a:t>
            </a:r>
            <a:r>
              <a:rPr lang="nn-NO" altLang="zh-CN" dirty="0" smtClean="0"/>
              <a:t>i][k</a:t>
            </a:r>
            <a:r>
              <a:rPr lang="nn-NO" altLang="zh-CN" dirty="0"/>
              <a:t>] = weight[i] ∗ </a:t>
            </a:r>
            <a:r>
              <a:rPr lang="nn-NO" altLang="zh-CN" dirty="0" smtClean="0"/>
              <a:t>k</a:t>
            </a:r>
          </a:p>
          <a:p>
            <a:pPr marL="0" indent="0">
              <a:buNone/>
            </a:pPr>
            <a:r>
              <a:rPr lang="nn-NO" altLang="zh-CN" dirty="0"/>
              <a:t>		</a:t>
            </a:r>
            <a:r>
              <a:rPr lang="nn-NO" altLang="zh-CN" dirty="0" smtClean="0"/>
              <a:t>f[i]</a:t>
            </a:r>
            <a:r>
              <a:rPr lang="nn-NO" altLang="zh-CN" dirty="0"/>
              <a:t>[</a:t>
            </a:r>
            <a:r>
              <a:rPr lang="nn-NO" altLang="zh-CN" dirty="0" smtClean="0"/>
              <a:t>j][k</a:t>
            </a:r>
            <a:r>
              <a:rPr lang="nn-NO" altLang="zh-CN" dirty="0"/>
              <a:t>] = 0 (i &gt; j</a:t>
            </a:r>
            <a:r>
              <a:rPr lang="nn-NO" altLang="zh-CN" dirty="0" smtClean="0"/>
              <a:t>)</a:t>
            </a:r>
            <a:endParaRPr lang="nn-NO" altLang="zh-CN" dirty="0"/>
          </a:p>
          <a:p>
            <a:r>
              <a:rPr lang="zh-CN" altLang="en-US" dirty="0" smtClean="0"/>
              <a:t>状态转移</a:t>
            </a:r>
            <a:r>
              <a:rPr lang="en-US" altLang="zh-CN" dirty="0"/>
              <a:t>	</a:t>
            </a:r>
            <a:endParaRPr lang="en-US" altLang="zh-CN" dirty="0" smtClean="0"/>
          </a:p>
          <a:p>
            <a:pPr marL="0" indent="0">
              <a:buNone/>
            </a:pPr>
            <a:r>
              <a:rPr lang="en-US" altLang="zh-CN" sz="2000" dirty="0"/>
              <a:t>	</a:t>
            </a:r>
            <a:r>
              <a:rPr lang="en-US" altLang="zh-CN" sz="2600" dirty="0" smtClean="0"/>
              <a:t>f[i</a:t>
            </a:r>
            <a:r>
              <a:rPr lang="en-US" altLang="zh-CN" sz="2600" dirty="0"/>
              <a:t>, j, k] </a:t>
            </a:r>
            <a:r>
              <a:rPr lang="en-US" altLang="zh-CN" sz="2600"/>
              <a:t>= </a:t>
            </a:r>
            <a:r>
              <a:rPr lang="en-US" altLang="zh-CN" sz="2600" smtClean="0"/>
              <a:t>min(f[i</a:t>
            </a:r>
            <a:r>
              <a:rPr lang="en-US" altLang="zh-CN" sz="2600" dirty="0"/>
              <a:t>, p, k+1] + f[p+1, q, k+1] + f[q+1, j, k+1] </a:t>
            </a:r>
            <a:r>
              <a:rPr lang="en-US" altLang="zh-CN" sz="2600" dirty="0" smtClean="0"/>
              <a:t>	</a:t>
            </a:r>
            <a:r>
              <a:rPr lang="zh-CN" altLang="en-US" dirty="0" smtClean="0"/>
              <a:t>（</a:t>
            </a:r>
            <a:r>
              <a:rPr lang="en-US" altLang="zh-CN" dirty="0" err="1" smtClean="0"/>
              <a:t>i</a:t>
            </a:r>
            <a:r>
              <a:rPr lang="en-US" altLang="zh-CN" dirty="0" err="1"/>
              <a:t>≤p≤q≤j</a:t>
            </a:r>
            <a:r>
              <a:rPr lang="en-US" altLang="zh-CN" dirty="0"/>
              <a:t>)</a:t>
            </a:r>
            <a:endParaRPr lang="nn-NO" altLang="zh-CN" dirty="0" smtClean="0"/>
          </a:p>
          <a:p>
            <a:pPr marL="0" indent="0">
              <a:buNone/>
            </a:pPr>
            <a:r>
              <a:rPr lang="nn-NO" altLang="zh-CN" dirty="0"/>
              <a:t>	</a:t>
            </a:r>
            <a:r>
              <a:rPr lang="nn-NO" altLang="zh-CN" dirty="0" smtClean="0"/>
              <a:t>	</a:t>
            </a:r>
            <a:endParaRPr lang="zh-CN" altLang="en-US" dirty="0"/>
          </a:p>
        </p:txBody>
      </p:sp>
    </p:spTree>
    <p:extLst>
      <p:ext uri="{BB962C8B-B14F-4D97-AF65-F5344CB8AC3E}">
        <p14:creationId xmlns:p14="http://schemas.microsoft.com/office/powerpoint/2010/main" val="3162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E</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6999514" cy="2766472"/>
          </a:xfrm>
        </p:spPr>
        <p:txBody>
          <a:bodyPr/>
          <a:lstStyle/>
          <a:p>
            <a:r>
              <a:rPr lang="zh-CN" altLang="en-US" dirty="0" smtClean="0"/>
              <a:t>核心代码</a:t>
            </a:r>
            <a:endParaRPr lang="en-US" altLang="zh-CN" dirty="0" smtClean="0"/>
          </a:p>
          <a:p>
            <a:endParaRPr lang="zh-CN" altLang="en-US" dirty="0"/>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1962150"/>
            <a:ext cx="9026779" cy="363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15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E</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483600" cy="4555078"/>
          </a:xfrm>
        </p:spPr>
        <p:txBody>
          <a:bodyPr>
            <a:normAutofit fontScale="92500"/>
          </a:bodyPr>
          <a:lstStyle/>
          <a:p>
            <a:r>
              <a:rPr lang="zh-CN" altLang="en-US" dirty="0" smtClean="0"/>
              <a:t>特鸣谢，刘大爷（</a:t>
            </a:r>
            <a:r>
              <a:rPr lang="en-US" altLang="zh-CN" dirty="0" err="1"/>
              <a:t>Mstdream</a:t>
            </a:r>
            <a:r>
              <a:rPr lang="zh-CN" altLang="en-US" dirty="0" smtClean="0"/>
              <a:t>）的暴力，</a:t>
            </a:r>
            <a:r>
              <a:rPr lang="en-US" altLang="zh-CN" dirty="0" err="1" smtClean="0"/>
              <a:t>tql</a:t>
            </a:r>
            <a:r>
              <a:rPr lang="zh-CN" altLang="en-US" dirty="0" smtClean="0"/>
              <a:t>。</a:t>
            </a:r>
            <a:endParaRPr lang="en-US" altLang="zh-CN" dirty="0" smtClean="0"/>
          </a:p>
          <a:p>
            <a:r>
              <a:rPr lang="zh-CN" altLang="en-US" dirty="0" smtClean="0"/>
              <a:t>引用之前哈夫曼编码的思想，三进制不能使用的原因在于每次找最小的三个合并并不能得到最优解。</a:t>
            </a:r>
            <a:endParaRPr lang="en-US" altLang="zh-CN" dirty="0" smtClean="0"/>
          </a:p>
          <a:p>
            <a:r>
              <a:rPr lang="zh-CN" altLang="en-US" dirty="0" smtClean="0"/>
              <a:t>刘大爷：那就枚举啊</a:t>
            </a:r>
            <a:endParaRPr lang="en-US" altLang="zh-CN" dirty="0"/>
          </a:p>
          <a:p>
            <a:r>
              <a:rPr lang="zh-CN" altLang="en-US" dirty="0" smtClean="0"/>
              <a:t>暴力枚举每次是找最小的两个还是最小的三个，暴力</a:t>
            </a:r>
            <a:r>
              <a:rPr lang="en-US" altLang="zh-CN" dirty="0" err="1" smtClean="0"/>
              <a:t>dfs</a:t>
            </a:r>
            <a:r>
              <a:rPr lang="zh-CN" altLang="en-US" dirty="0" smtClean="0"/>
              <a:t>，搞定。</a:t>
            </a:r>
            <a:endParaRPr lang="en-US" altLang="zh-CN" dirty="0" smtClean="0"/>
          </a:p>
          <a:p>
            <a:r>
              <a:rPr lang="zh-CN" altLang="en-US" dirty="0" smtClean="0"/>
              <a:t>我：那我们把三进制改成五进制，把</a:t>
            </a:r>
            <a:r>
              <a:rPr lang="en-US" altLang="zh-CN" dirty="0" smtClean="0"/>
              <a:t>26</a:t>
            </a:r>
            <a:r>
              <a:rPr lang="zh-CN" altLang="en-US" dirty="0" smtClean="0"/>
              <a:t>个字母改成</a:t>
            </a:r>
            <a:r>
              <a:rPr lang="en-US" altLang="zh-CN" dirty="0" smtClean="0"/>
              <a:t>52</a:t>
            </a:r>
            <a:r>
              <a:rPr lang="zh-CN" altLang="en-US" dirty="0" smtClean="0"/>
              <a:t>个</a:t>
            </a:r>
            <a:endParaRPr lang="en-US" altLang="zh-CN" dirty="0" smtClean="0"/>
          </a:p>
          <a:p>
            <a:r>
              <a:rPr lang="zh-CN" altLang="en-US" dirty="0" smtClean="0"/>
              <a:t>刘大爷：没事，三进制改成五进制只要下面层暴力，上面层贪心取</a:t>
            </a:r>
            <a:r>
              <a:rPr lang="en-US" altLang="zh-CN" dirty="0" smtClean="0"/>
              <a:t>5</a:t>
            </a:r>
            <a:r>
              <a:rPr lang="zh-CN" altLang="en-US" dirty="0" smtClean="0"/>
              <a:t>就行了。？</a:t>
            </a:r>
            <a:endParaRPr lang="en-US" altLang="zh-CN" dirty="0" smtClean="0"/>
          </a:p>
          <a:p>
            <a:r>
              <a:rPr lang="zh-CN" altLang="en-US" dirty="0"/>
              <a:t>我</a:t>
            </a:r>
            <a:r>
              <a:rPr lang="zh-CN" altLang="en-US" dirty="0" smtClean="0"/>
              <a:t>：</a:t>
            </a:r>
            <a:r>
              <a:rPr lang="en-US" altLang="zh-CN" dirty="0" smtClean="0"/>
              <a:t>…</a:t>
            </a:r>
            <a:endParaRPr lang="zh-CN" altLang="en-US"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2612" y="5189281"/>
            <a:ext cx="18764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15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G</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6"/>
            <a:ext cx="8347075" cy="5272039"/>
          </a:xfrm>
        </p:spPr>
        <p:txBody>
          <a:bodyPr/>
          <a:lstStyle/>
          <a:p>
            <a:r>
              <a:rPr lang="zh-CN" altLang="en-US" dirty="0" smtClean="0"/>
              <a:t>题目：</a:t>
            </a:r>
            <a:r>
              <a:rPr lang="zh-CN" altLang="en-US" dirty="0"/>
              <a:t>希望与你共进晚餐</a:t>
            </a:r>
          </a:p>
          <a:p>
            <a:r>
              <a:rPr lang="zh-CN" altLang="en-US" dirty="0" smtClean="0"/>
              <a:t>似乎没有什么引用</a:t>
            </a:r>
            <a:endParaRPr lang="en-US" altLang="zh-CN" dirty="0" smtClean="0"/>
          </a:p>
          <a:p>
            <a:r>
              <a:rPr lang="zh-CN" altLang="en-US" dirty="0" smtClean="0"/>
              <a:t>题意，一共有</a:t>
            </a:r>
            <a:r>
              <a:rPr lang="en-US" altLang="zh-CN" dirty="0" smtClean="0"/>
              <a:t>n</a:t>
            </a:r>
            <a:r>
              <a:rPr lang="zh-CN" altLang="en-US" dirty="0" smtClean="0"/>
              <a:t>道菜，每道菜有</a:t>
            </a:r>
            <a:r>
              <a:rPr lang="en-US" altLang="zh-CN" dirty="0" err="1" smtClean="0"/>
              <a:t>ai</a:t>
            </a:r>
            <a:r>
              <a:rPr lang="zh-CN" altLang="en-US" dirty="0" smtClean="0"/>
              <a:t>份，</a:t>
            </a:r>
            <a:r>
              <a:rPr lang="zh-CN" altLang="en-US" dirty="0"/>
              <a:t>男主</a:t>
            </a:r>
            <a:r>
              <a:rPr lang="zh-CN" altLang="en-US" dirty="0" smtClean="0"/>
              <a:t>选择其中的一些菜的一些份吃掉，吃完某一道菜的某一份，会消耗</a:t>
            </a:r>
            <a:r>
              <a:rPr lang="en-US" altLang="zh-CN" dirty="0" smtClean="0"/>
              <a:t>bi</a:t>
            </a:r>
            <a:r>
              <a:rPr lang="zh-CN" altLang="en-US" dirty="0" smtClean="0"/>
              <a:t>点脑力，同时增加</a:t>
            </a:r>
            <a:r>
              <a:rPr lang="en-US" altLang="zh-CN" dirty="0" smtClean="0"/>
              <a:t>X</a:t>
            </a:r>
            <a:r>
              <a:rPr lang="zh-CN" altLang="en-US" dirty="0" smtClean="0"/>
              <a:t>的智商。从第二份食物来的时候开始，每一份食物来，男</a:t>
            </a:r>
            <a:r>
              <a:rPr lang="zh-CN" altLang="en-US" dirty="0"/>
              <a:t>主</a:t>
            </a:r>
            <a:r>
              <a:rPr lang="zh-CN" altLang="en-US" dirty="0" smtClean="0"/>
              <a:t>便会增加</a:t>
            </a:r>
            <a:r>
              <a:rPr lang="en-US" altLang="zh-CN" dirty="0" smtClean="0"/>
              <a:t>Y</a:t>
            </a:r>
            <a:r>
              <a:rPr lang="zh-CN" altLang="en-US" dirty="0" smtClean="0"/>
              <a:t>的脑力。题目要求脑力要一直小于等于智商，初始有</a:t>
            </a:r>
            <a:r>
              <a:rPr lang="en-US" altLang="zh-CN" dirty="0" smtClean="0"/>
              <a:t>V</a:t>
            </a:r>
            <a:r>
              <a:rPr lang="zh-CN" altLang="en-US" dirty="0" smtClean="0"/>
              <a:t>的脑力和智商。问保持脑力一直非负状态下， 最多能吃多少份食物。</a:t>
            </a:r>
            <a:endParaRPr lang="en-US" altLang="zh-CN" dirty="0" smtClean="0"/>
          </a:p>
          <a:p>
            <a:r>
              <a:rPr lang="zh-CN" altLang="en-US" dirty="0" smtClean="0"/>
              <a:t>注意，增加</a:t>
            </a:r>
            <a:r>
              <a:rPr lang="en-US" altLang="zh-CN" dirty="0" smtClean="0"/>
              <a:t>Y</a:t>
            </a:r>
            <a:r>
              <a:rPr lang="zh-CN" altLang="en-US" dirty="0" smtClean="0"/>
              <a:t>的脑力并不要求吃食物。</a:t>
            </a:r>
            <a:endParaRPr lang="en-US" altLang="zh-CN" dirty="0" smtClean="0"/>
          </a:p>
          <a:p>
            <a:endParaRPr lang="en-US" altLang="zh-CN" dirty="0" smtClean="0"/>
          </a:p>
        </p:txBody>
      </p:sp>
    </p:spTree>
    <p:extLst>
      <p:ext uri="{BB962C8B-B14F-4D97-AF65-F5344CB8AC3E}">
        <p14:creationId xmlns:p14="http://schemas.microsoft.com/office/powerpoint/2010/main" val="39555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G</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585222"/>
          </a:xfrm>
        </p:spPr>
        <p:txBody>
          <a:bodyPr>
            <a:normAutofit lnSpcReduction="10000"/>
          </a:bodyPr>
          <a:lstStyle/>
          <a:p>
            <a:r>
              <a:rPr lang="zh-CN" altLang="en-US" dirty="0" smtClean="0"/>
              <a:t>初始想法，基于题目建立状态</a:t>
            </a:r>
            <a:endParaRPr lang="en-US" altLang="zh-CN" dirty="0" smtClean="0"/>
          </a:p>
          <a:p>
            <a:pPr marL="457200" lvl="1" indent="0">
              <a:buNone/>
            </a:pPr>
            <a:r>
              <a:rPr lang="en-US" altLang="zh-CN" dirty="0"/>
              <a:t>f</a:t>
            </a:r>
            <a:r>
              <a:rPr lang="en-US" altLang="zh-CN" dirty="0" smtClean="0"/>
              <a:t>[i][j][k]</a:t>
            </a:r>
            <a:r>
              <a:rPr lang="zh-CN" altLang="en-US" dirty="0" smtClean="0"/>
              <a:t>表示前</a:t>
            </a:r>
            <a:r>
              <a:rPr lang="en-US" altLang="zh-CN" dirty="0" smtClean="0"/>
              <a:t>i</a:t>
            </a:r>
            <a:r>
              <a:rPr lang="zh-CN" altLang="en-US" dirty="0" smtClean="0"/>
              <a:t>种菜吃过了，现在有</a:t>
            </a:r>
            <a:r>
              <a:rPr lang="en-US" altLang="zh-CN" dirty="0" smtClean="0"/>
              <a:t>j</a:t>
            </a:r>
            <a:r>
              <a:rPr lang="zh-CN" altLang="en-US" dirty="0" smtClean="0"/>
              <a:t>的脑力，</a:t>
            </a:r>
            <a:r>
              <a:rPr lang="en-US" altLang="zh-CN" dirty="0" smtClean="0"/>
              <a:t>k</a:t>
            </a:r>
            <a:r>
              <a:rPr lang="zh-CN" altLang="en-US" dirty="0" smtClean="0"/>
              <a:t>的智商的最多能吃的份数</a:t>
            </a:r>
            <a:endParaRPr lang="en-US" altLang="zh-CN" dirty="0"/>
          </a:p>
          <a:p>
            <a:r>
              <a:rPr lang="en-US" altLang="zh-CN" dirty="0"/>
              <a:t>j</a:t>
            </a:r>
            <a:r>
              <a:rPr lang="zh-CN" altLang="en-US" dirty="0" smtClean="0"/>
              <a:t>和</a:t>
            </a:r>
            <a:r>
              <a:rPr lang="en-US" altLang="zh-CN" dirty="0" smtClean="0"/>
              <a:t>k</a:t>
            </a:r>
            <a:r>
              <a:rPr lang="zh-CN" altLang="en-US" dirty="0" smtClean="0"/>
              <a:t>太大，观察脑力和智商的计算方式</a:t>
            </a:r>
            <a:endParaRPr lang="en-US" altLang="zh-CN" dirty="0"/>
          </a:p>
          <a:p>
            <a:pPr marL="457200" lvl="1" indent="0">
              <a:buNone/>
            </a:pPr>
            <a:r>
              <a:rPr lang="zh-CN" altLang="en-US" dirty="0" smtClean="0"/>
              <a:t>脑力：每次吃饭会掉一些，每次推送前会涨</a:t>
            </a:r>
            <a:r>
              <a:rPr lang="en-US" altLang="zh-CN" dirty="0" smtClean="0"/>
              <a:t>Y</a:t>
            </a:r>
          </a:p>
          <a:p>
            <a:pPr marL="457200" lvl="1" indent="0">
              <a:buNone/>
            </a:pPr>
            <a:r>
              <a:rPr lang="zh-CN" altLang="en-US" dirty="0" smtClean="0"/>
              <a:t>智商：每吃一份饭，智商就会涨</a:t>
            </a:r>
            <a:r>
              <a:rPr lang="en-US" altLang="zh-CN" dirty="0" smtClean="0"/>
              <a:t>X</a:t>
            </a:r>
          </a:p>
          <a:p>
            <a:pPr marL="457200" lvl="1" indent="0">
              <a:buNone/>
            </a:pPr>
            <a:r>
              <a:rPr lang="zh-CN" altLang="en-US" dirty="0" smtClean="0"/>
              <a:t>由此可知，智商之和吃的饭的份数有关，那么</a:t>
            </a:r>
            <a:r>
              <a:rPr lang="en-US" altLang="zh-CN" dirty="0" smtClean="0"/>
              <a:t>k</a:t>
            </a:r>
            <a:r>
              <a:rPr lang="zh-CN" altLang="en-US" dirty="0" smtClean="0"/>
              <a:t>这维我们就可以省略</a:t>
            </a:r>
            <a:endParaRPr lang="en-US" altLang="zh-CN" dirty="0" smtClean="0"/>
          </a:p>
          <a:p>
            <a:r>
              <a:rPr lang="en-US" altLang="zh-CN" dirty="0" smtClean="0"/>
              <a:t>f[i][j]</a:t>
            </a:r>
            <a:r>
              <a:rPr lang="zh-CN" altLang="en-US" dirty="0" smtClean="0"/>
              <a:t>表示前</a:t>
            </a:r>
            <a:r>
              <a:rPr lang="en-US" altLang="zh-CN" dirty="0" smtClean="0"/>
              <a:t>i</a:t>
            </a:r>
            <a:r>
              <a:rPr lang="zh-CN" altLang="en-US" dirty="0" smtClean="0"/>
              <a:t>种菜吃过，现在有</a:t>
            </a:r>
            <a:r>
              <a:rPr lang="en-US" altLang="zh-CN" dirty="0" smtClean="0"/>
              <a:t>j</a:t>
            </a:r>
            <a:r>
              <a:rPr lang="zh-CN" altLang="en-US" dirty="0" smtClean="0"/>
              <a:t>的脑力，最多能吃的份数</a:t>
            </a:r>
            <a:endParaRPr lang="en-US" altLang="zh-CN" dirty="0" smtClean="0"/>
          </a:p>
          <a:p>
            <a:r>
              <a:rPr lang="zh-CN" altLang="en-US" dirty="0" smtClean="0"/>
              <a:t>然而这里</a:t>
            </a:r>
            <a:r>
              <a:rPr lang="en-US" altLang="zh-CN" dirty="0" smtClean="0"/>
              <a:t>j</a:t>
            </a:r>
            <a:r>
              <a:rPr lang="zh-CN" altLang="en-US" dirty="0" smtClean="0"/>
              <a:t>还是太大了，还是要继续优化</a:t>
            </a:r>
            <a:endParaRPr lang="en-US" altLang="zh-CN" dirty="0" smtClean="0"/>
          </a:p>
        </p:txBody>
      </p:sp>
    </p:spTree>
    <p:extLst>
      <p:ext uri="{BB962C8B-B14F-4D97-AF65-F5344CB8AC3E}">
        <p14:creationId xmlns:p14="http://schemas.microsoft.com/office/powerpoint/2010/main" val="409834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G</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内容占位符 2"/>
              <p:cNvSpPr>
                <a:spLocks noGrp="1"/>
              </p:cNvSpPr>
              <p:nvPr>
                <p:ph idx="1"/>
              </p:nvPr>
            </p:nvSpPr>
            <p:spPr>
              <a:xfrm>
                <a:off x="1996768" y="1272966"/>
                <a:ext cx="8483600" cy="5272039"/>
              </a:xfrm>
            </p:spPr>
            <p:txBody>
              <a:bodyPr/>
              <a:lstStyle/>
              <a:p>
                <a:r>
                  <a:rPr lang="zh-CN" altLang="en-US" dirty="0" smtClean="0"/>
                  <a:t>观察到数据有说总份数不超过</a:t>
                </a:r>
                <a14:m>
                  <m:oMath xmlns:m="http://schemas.openxmlformats.org/officeDocument/2006/math">
                    <m:sSup>
                      <m:sSupPr>
                        <m:ctrlPr>
                          <a:rPr lang="en-US" altLang="zh-CN" i="1" dirty="0" smtClean="0">
                            <a:latin typeface="Cambria Math"/>
                          </a:rPr>
                        </m:ctrlPr>
                      </m:sSupPr>
                      <m:e>
                        <m:r>
                          <a:rPr lang="en-US" altLang="zh-CN" b="0" i="1" dirty="0" smtClean="0">
                            <a:latin typeface="Cambria Math"/>
                          </a:rPr>
                          <m:t>10</m:t>
                        </m:r>
                      </m:e>
                      <m:sup>
                        <m:r>
                          <a:rPr lang="en-US" altLang="zh-CN" b="0" i="1" dirty="0" smtClean="0">
                            <a:latin typeface="Cambria Math"/>
                          </a:rPr>
                          <m:t>5</m:t>
                        </m:r>
                      </m:sup>
                    </m:sSup>
                  </m:oMath>
                </a14:m>
                <a:r>
                  <a:rPr lang="zh-CN" altLang="en-US" dirty="0" smtClean="0"/>
                  <a:t>，考虑将份数变成状态，将脑力考虑成维护的值</a:t>
                </a:r>
                <a:endParaRPr lang="en-US" altLang="zh-CN" dirty="0" smtClean="0"/>
              </a:p>
              <a:p>
                <a:r>
                  <a:rPr lang="en-US" altLang="zh-CN" dirty="0"/>
                  <a:t>f</a:t>
                </a:r>
                <a:r>
                  <a:rPr lang="en-US" altLang="zh-CN" dirty="0" smtClean="0"/>
                  <a:t>[i][j]</a:t>
                </a:r>
                <a:r>
                  <a:rPr lang="zh-CN" altLang="en-US" dirty="0" smtClean="0"/>
                  <a:t>表示吃过前</a:t>
                </a:r>
                <a:r>
                  <a:rPr lang="en-US" altLang="zh-CN" dirty="0" smtClean="0"/>
                  <a:t>i</a:t>
                </a:r>
                <a:r>
                  <a:rPr lang="zh-CN" altLang="en-US" dirty="0" smtClean="0"/>
                  <a:t>个菜之后，一共吃了</a:t>
                </a:r>
                <a:r>
                  <a:rPr lang="en-US" altLang="zh-CN" dirty="0" smtClean="0"/>
                  <a:t>j</a:t>
                </a:r>
                <a:r>
                  <a:rPr lang="zh-CN" altLang="en-US" dirty="0" smtClean="0"/>
                  <a:t>份，此时可以保持的最大脑力</a:t>
                </a:r>
                <a:endParaRPr lang="en-US" altLang="zh-CN" dirty="0" smtClean="0"/>
              </a:p>
              <a:p>
                <a:r>
                  <a:rPr lang="zh-CN" altLang="en-US" dirty="0" smtClean="0"/>
                  <a:t>考虑状态转移</a:t>
                </a:r>
                <a:endParaRPr lang="en-US" altLang="zh-CN" dirty="0" smtClean="0"/>
              </a:p>
              <a:p>
                <a:r>
                  <a:rPr lang="zh-CN" altLang="en-US" dirty="0" smtClean="0"/>
                  <a:t>枚举这个菜吃了多少份，由</a:t>
                </a:r>
                <a:r>
                  <a:rPr lang="en-US" altLang="zh-CN" dirty="0" smtClean="0"/>
                  <a:t>f[i-1]</a:t>
                </a:r>
                <a:r>
                  <a:rPr lang="zh-CN" altLang="en-US" dirty="0" smtClean="0"/>
                  <a:t>转移过来</a:t>
                </a:r>
                <a:endParaRPr lang="en-US" altLang="zh-CN" dirty="0"/>
              </a:p>
              <a:p>
                <a:pPr marL="457200" lvl="1" indent="0">
                  <a:buNone/>
                </a:pPr>
                <a:r>
                  <a:rPr lang="zh-CN" altLang="en-US" dirty="0"/>
                  <a:t>枚举这一种菜吃了</a:t>
                </a:r>
                <a:r>
                  <a:rPr lang="en-US" altLang="zh-CN" dirty="0"/>
                  <a:t>j-k</a:t>
                </a:r>
                <a:r>
                  <a:rPr lang="zh-CN" altLang="en-US" dirty="0"/>
                  <a:t>份</a:t>
                </a:r>
                <a:endParaRPr lang="en-US" altLang="zh-CN" dirty="0"/>
              </a:p>
              <a:p>
                <a:pPr marL="457200" lvl="1" indent="0">
                  <a:buNone/>
                </a:pPr>
                <a:r>
                  <a:rPr lang="en-US" altLang="zh-CN" dirty="0"/>
                  <a:t>f[i][j] = max(f[i-1][j], min(f[i - 1][k] + Y, V + </a:t>
                </a:r>
                <a:r>
                  <a:rPr lang="en-US" altLang="zh-CN" dirty="0" err="1"/>
                  <a:t>kX</a:t>
                </a:r>
                <a:r>
                  <a:rPr lang="en-US" altLang="zh-CN" dirty="0"/>
                  <a:t>) - (j - k) * b[i</a:t>
                </a:r>
                <a:r>
                  <a:rPr lang="en-US" altLang="zh-CN" dirty="0" smtClean="0"/>
                  <a:t>])</a:t>
                </a:r>
              </a:p>
              <a:p>
                <a:pPr marL="457200" lvl="1" indent="0">
                  <a:buNone/>
                </a:pPr>
                <a:r>
                  <a:rPr lang="en-US" altLang="zh-CN" dirty="0"/>
                  <a:t>	</a:t>
                </a:r>
                <a:r>
                  <a:rPr lang="en-US" altLang="zh-CN" dirty="0" smtClean="0"/>
                  <a:t>1&lt;=j-k&lt;=</a:t>
                </a:r>
                <a:r>
                  <a:rPr lang="en-US" altLang="zh-CN" dirty="0" err="1" smtClean="0"/>
                  <a:t>ai</a:t>
                </a:r>
                <a:endParaRPr lang="en-US" altLang="zh-CN" dirty="0" smtClean="0"/>
              </a:p>
              <a:p>
                <a:r>
                  <a:rPr lang="zh-CN" altLang="en-US" dirty="0" smtClean="0"/>
                  <a:t>时间复杂度：状态</a:t>
                </a:r>
                <a:r>
                  <a:rPr lang="en-US" altLang="zh-CN" dirty="0" smtClean="0"/>
                  <a:t>O(n*sum(a))</a:t>
                </a:r>
                <a:r>
                  <a:rPr lang="zh-CN" altLang="en-US" dirty="0" smtClean="0"/>
                  <a:t>，转移</a:t>
                </a:r>
                <a:r>
                  <a:rPr lang="en-US" altLang="zh-CN" dirty="0" smtClean="0"/>
                  <a:t>O(n)</a:t>
                </a:r>
              </a:p>
              <a:p>
                <a:r>
                  <a:rPr lang="zh-CN" altLang="en-US" dirty="0" smtClean="0"/>
                  <a:t>继续优化</a:t>
                </a:r>
                <a:endParaRPr lang="en-US" altLang="zh-CN" dirty="0"/>
              </a:p>
              <a:p>
                <a:pPr marL="457200" lvl="1" indent="0">
                  <a:buNone/>
                </a:pPr>
                <a:endParaRPr lang="en-US" altLang="zh-CN" dirty="0" smtClean="0"/>
              </a:p>
            </p:txBody>
          </p:sp>
        </mc:Choice>
        <mc:Fallback xmlns="">
          <p:sp>
            <p:nvSpPr>
              <p:cNvPr id="26" name="内容占位符 2"/>
              <p:cNvSpPr>
                <a:spLocks noGrp="1" noRot="1" noChangeAspect="1" noMove="1" noResize="1" noEditPoints="1" noAdjustHandles="1" noChangeArrowheads="1" noChangeShapeType="1" noTextEdit="1"/>
              </p:cNvSpPr>
              <p:nvPr>
                <p:ph idx="1"/>
              </p:nvPr>
            </p:nvSpPr>
            <p:spPr>
              <a:xfrm>
                <a:off x="1996768" y="1272966"/>
                <a:ext cx="8483600" cy="5272039"/>
              </a:xfrm>
              <a:blipFill rotWithShape="1">
                <a:blip r:embed="rId7"/>
                <a:stretch>
                  <a:fillRect l="-1294" t="-1850" r="-1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364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G</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483600" cy="4687839"/>
          </a:xfrm>
        </p:spPr>
        <p:txBody>
          <a:bodyPr/>
          <a:lstStyle/>
          <a:p>
            <a:r>
              <a:rPr lang="zh-CN" altLang="en-US" dirty="0" smtClean="0"/>
              <a:t>将转移方程换一种写法</a:t>
            </a:r>
            <a:endParaRPr lang="en-US" altLang="zh-CN" dirty="0" smtClean="0"/>
          </a:p>
          <a:p>
            <a:pPr marL="0" indent="0">
              <a:buNone/>
            </a:pPr>
            <a:r>
              <a:rPr lang="en-US" altLang="zh-CN" sz="2400" dirty="0" smtClean="0"/>
              <a:t>  f[i</a:t>
            </a:r>
            <a:r>
              <a:rPr lang="en-US" altLang="zh-CN" sz="2400" dirty="0"/>
              <a:t>][j] = max(f[i-1][j], min(f[i - 1][k] + Y, V + </a:t>
            </a:r>
            <a:r>
              <a:rPr lang="en-US" altLang="zh-CN" sz="2400" dirty="0" err="1"/>
              <a:t>kX</a:t>
            </a:r>
            <a:r>
              <a:rPr lang="en-US" altLang="zh-CN" sz="2400" dirty="0"/>
              <a:t>) - (j - k) * b[i])</a:t>
            </a:r>
          </a:p>
          <a:p>
            <a:pPr marL="0" indent="0">
              <a:buNone/>
            </a:pPr>
            <a:r>
              <a:rPr lang="en-US" altLang="zh-CN" sz="2400" dirty="0"/>
              <a:t>	= max(f[i-1][j], min(f[i - 1][k] + Y, V + </a:t>
            </a:r>
            <a:r>
              <a:rPr lang="en-US" altLang="zh-CN" sz="2400" dirty="0" err="1"/>
              <a:t>kX</a:t>
            </a:r>
            <a:r>
              <a:rPr lang="en-US" altLang="zh-CN" sz="2400" dirty="0"/>
              <a:t>) +k * b[i] – j*b[i</a:t>
            </a:r>
            <a:r>
              <a:rPr lang="en-US" altLang="zh-CN" sz="2400" dirty="0" smtClean="0"/>
              <a:t>] </a:t>
            </a:r>
            <a:endParaRPr lang="en-US" altLang="zh-CN" dirty="0" smtClean="0"/>
          </a:p>
          <a:p>
            <a:r>
              <a:rPr lang="zh-CN" altLang="en-US" dirty="0" smtClean="0"/>
              <a:t>滑动窗口</a:t>
            </a:r>
            <a:endParaRPr lang="en-US" altLang="zh-CN" dirty="0" smtClean="0"/>
          </a:p>
          <a:p>
            <a:r>
              <a:rPr lang="zh-CN" altLang="en-US" dirty="0" smtClean="0"/>
              <a:t>转移</a:t>
            </a:r>
            <a:r>
              <a:rPr lang="en-US" altLang="zh-CN" dirty="0" smtClean="0"/>
              <a:t>O(</a:t>
            </a:r>
            <a:r>
              <a:rPr lang="en-US" altLang="zh-CN" dirty="0" err="1" smtClean="0"/>
              <a:t>logn</a:t>
            </a:r>
            <a:r>
              <a:rPr lang="en-US" altLang="zh-CN" dirty="0" smtClean="0"/>
              <a:t>)</a:t>
            </a:r>
          </a:p>
          <a:p>
            <a:r>
              <a:rPr lang="zh-CN" altLang="en-US" dirty="0" smtClean="0"/>
              <a:t>时间复杂度</a:t>
            </a:r>
            <a:r>
              <a:rPr lang="en-US" altLang="zh-CN" dirty="0" smtClean="0"/>
              <a:t>O(</a:t>
            </a:r>
            <a:r>
              <a:rPr lang="en-US" altLang="zh-CN" dirty="0" err="1" smtClean="0"/>
              <a:t>nlogn</a:t>
            </a:r>
            <a:r>
              <a:rPr lang="en-US" altLang="zh-CN" dirty="0" smtClean="0"/>
              <a:t> * sum(a))</a:t>
            </a:r>
            <a:endParaRPr lang="zh-CN" altLang="en-US" dirty="0"/>
          </a:p>
        </p:txBody>
      </p:sp>
    </p:spTree>
    <p:extLst>
      <p:ext uri="{BB962C8B-B14F-4D97-AF65-F5344CB8AC3E}">
        <p14:creationId xmlns:p14="http://schemas.microsoft.com/office/powerpoint/2010/main" val="296224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err="1">
                <a:solidFill>
                  <a:srgbClr val="000000"/>
                </a:solidFill>
                <a:latin typeface="微软雅黑" panose="020B0503020204020204" pitchFamily="34" charset="-122"/>
                <a:ea typeface="微软雅黑" panose="020B0503020204020204" pitchFamily="34" charset="-122"/>
              </a:rPr>
              <a:t>本次讲座内容</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7"/>
            <a:ext cx="8347075" cy="4404352"/>
          </a:xfrm>
        </p:spPr>
        <p:txBody>
          <a:bodyPr/>
          <a:lstStyle/>
          <a:p>
            <a:r>
              <a:rPr lang="en-US" altLang="zh-CN" dirty="0" smtClean="0"/>
              <a:t>CDEGLMO</a:t>
            </a:r>
            <a:r>
              <a:rPr lang="zh-CN" altLang="en-US" dirty="0" smtClean="0"/>
              <a:t>题的题解</a:t>
            </a:r>
            <a:endParaRPr lang="en-US" altLang="zh-CN" dirty="0" smtClean="0"/>
          </a:p>
          <a:p>
            <a:r>
              <a:rPr lang="zh-CN" altLang="en-US" dirty="0"/>
              <a:t>会用</a:t>
            </a:r>
            <a:r>
              <a:rPr lang="zh-CN" altLang="en-US" dirty="0" smtClean="0"/>
              <a:t>到一些之前专题的知识</a:t>
            </a:r>
            <a:endParaRPr lang="en-US" altLang="zh-CN" dirty="0" smtClean="0"/>
          </a:p>
          <a:p>
            <a:r>
              <a:rPr lang="zh-CN" altLang="en-US" dirty="0" smtClean="0"/>
              <a:t>没有明显的神仙打架题（但有难题），请放心食用</a:t>
            </a:r>
            <a:endParaRPr lang="zh-CN" altLang="en-US" dirty="0"/>
          </a:p>
        </p:txBody>
      </p:sp>
    </p:spTree>
    <p:extLst>
      <p:ext uri="{BB962C8B-B14F-4D97-AF65-F5344CB8AC3E}">
        <p14:creationId xmlns:p14="http://schemas.microsoft.com/office/powerpoint/2010/main" val="247186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G</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6999514" cy="2766472"/>
          </a:xfrm>
        </p:spPr>
        <p:txBody>
          <a:bodyPr/>
          <a:lstStyle/>
          <a:p>
            <a:r>
              <a:rPr lang="zh-CN" altLang="en-US" dirty="0" smtClean="0"/>
              <a:t>核心代码</a:t>
            </a:r>
            <a:endParaRPr lang="zh-CN" altLang="en-US"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167" y="2021184"/>
            <a:ext cx="7933285" cy="272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5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M</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6"/>
            <a:ext cx="8347075" cy="4687839"/>
          </a:xfrm>
        </p:spPr>
        <p:txBody>
          <a:bodyPr/>
          <a:lstStyle/>
          <a:p>
            <a:r>
              <a:rPr lang="zh-CN" altLang="en-US" dirty="0" smtClean="0"/>
              <a:t>题目：</a:t>
            </a:r>
            <a:r>
              <a:rPr lang="zh-CN" altLang="en-US" dirty="0"/>
              <a:t>注定的</a:t>
            </a:r>
            <a:r>
              <a:rPr lang="zh-CN" altLang="en-US" dirty="0" smtClean="0"/>
              <a:t>命运</a:t>
            </a:r>
            <a:endParaRPr lang="en-US" altLang="zh-CN" dirty="0" smtClean="0"/>
          </a:p>
          <a:p>
            <a:r>
              <a:rPr lang="zh-CN" altLang="en-US" dirty="0" smtClean="0"/>
              <a:t>引用</a:t>
            </a:r>
            <a:r>
              <a:rPr lang="en-US" altLang="zh-CN" dirty="0" smtClean="0"/>
              <a:t>《Fate Stay Night》</a:t>
            </a:r>
            <a:r>
              <a:rPr lang="zh-CN" altLang="en-US" dirty="0" smtClean="0"/>
              <a:t>插曲</a:t>
            </a:r>
            <a:r>
              <a:rPr lang="en-US" altLang="zh-CN" dirty="0" smtClean="0"/>
              <a:t>《</a:t>
            </a:r>
            <a:r>
              <a:rPr lang="zh-CN" altLang="en-US" dirty="0"/>
              <a:t>君</a:t>
            </a:r>
            <a:r>
              <a:rPr lang="ja-JP" altLang="en-US" dirty="0"/>
              <a:t>との</a:t>
            </a:r>
            <a:r>
              <a:rPr lang="zh-CN" altLang="en-US" dirty="0"/>
              <a:t>明日</a:t>
            </a:r>
            <a:r>
              <a:rPr lang="en-US" altLang="zh-CN" dirty="0" smtClean="0"/>
              <a:t>》</a:t>
            </a:r>
          </a:p>
          <a:p>
            <a:r>
              <a:rPr lang="zh-CN" altLang="en-US" dirty="0" smtClean="0"/>
              <a:t>题意：给定一个模板串和若干匹配串，问匹配串有多少种方法可以不重复不遗漏地匹配整个模板串。</a:t>
            </a:r>
            <a:endParaRPr lang="en-US" altLang="zh-CN" dirty="0" smtClean="0"/>
          </a:p>
          <a:p>
            <a:r>
              <a:rPr lang="zh-CN" altLang="en-US" dirty="0"/>
              <a:t>举个栗子</a:t>
            </a:r>
            <a:endParaRPr lang="en-US" altLang="zh-CN" dirty="0" smtClean="0"/>
          </a:p>
          <a:p>
            <a:endParaRPr lang="zh-CN" altLang="en-US" dirty="0"/>
          </a:p>
          <a:p>
            <a:pPr marL="0" indent="0">
              <a:buNone/>
            </a:pPr>
            <a:endParaRPr lang="zh-CN" altLang="en-US" dirty="0"/>
          </a:p>
        </p:txBody>
      </p:sp>
    </p:spTree>
    <p:extLst>
      <p:ext uri="{BB962C8B-B14F-4D97-AF65-F5344CB8AC3E}">
        <p14:creationId xmlns:p14="http://schemas.microsoft.com/office/powerpoint/2010/main" val="239382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M</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936914"/>
          </a:xfrm>
        </p:spPr>
        <p:txBody>
          <a:bodyPr>
            <a:normAutofit/>
          </a:bodyPr>
          <a:lstStyle/>
          <a:p>
            <a:r>
              <a:rPr lang="zh-CN" altLang="en-US" dirty="0" smtClean="0"/>
              <a:t>刚做完字符串专题是不是感觉很熟悉</a:t>
            </a:r>
            <a:endParaRPr lang="en-US" altLang="zh-CN" dirty="0" smtClean="0"/>
          </a:p>
          <a:p>
            <a:r>
              <a:rPr lang="zh-CN" altLang="en-US" dirty="0" smtClean="0"/>
              <a:t>首先考虑状态，如果目标串的一个前缀可以通过添加一个模板串变成另一个前缀，那前者便可以转移到后者</a:t>
            </a:r>
            <a:endParaRPr lang="en-US" altLang="zh-CN" dirty="0" smtClean="0"/>
          </a:p>
          <a:p>
            <a:r>
              <a:rPr lang="zh-CN" altLang="en-US" dirty="0" smtClean="0"/>
              <a:t>状态：</a:t>
            </a:r>
            <a:r>
              <a:rPr lang="en-US" altLang="zh-CN" dirty="0" smtClean="0"/>
              <a:t>f[i]</a:t>
            </a:r>
            <a:r>
              <a:rPr lang="zh-CN" altLang="en-US" dirty="0" smtClean="0"/>
              <a:t>表示以</a:t>
            </a:r>
            <a:r>
              <a:rPr lang="en-US" altLang="zh-CN" dirty="0" smtClean="0"/>
              <a:t>i</a:t>
            </a:r>
            <a:r>
              <a:rPr lang="zh-CN" altLang="en-US" dirty="0" smtClean="0"/>
              <a:t>为结尾的前缀，可以通过模板串组成的方案数</a:t>
            </a:r>
            <a:endParaRPr lang="en-US" altLang="zh-CN" dirty="0"/>
          </a:p>
          <a:p>
            <a:r>
              <a:rPr lang="zh-CN" altLang="en-US" dirty="0" smtClean="0"/>
              <a:t>考虑转移，如上所说</a:t>
            </a:r>
            <a:endParaRPr lang="en-US" altLang="zh-CN" dirty="0" smtClean="0"/>
          </a:p>
          <a:p>
            <a:r>
              <a:rPr lang="en-US" altLang="zh-CN" dirty="0" smtClean="0"/>
              <a:t>f[i]=f[k] + </a:t>
            </a:r>
            <a:r>
              <a:rPr lang="zh-CN" altLang="en-US" dirty="0" smtClean="0"/>
              <a:t>可行串个数（</a:t>
            </a:r>
            <a:r>
              <a:rPr lang="en-US" altLang="zh-CN" dirty="0" smtClean="0"/>
              <a:t>0&lt;=k&lt;=i-1</a:t>
            </a:r>
            <a:r>
              <a:rPr lang="zh-CN" altLang="en-US" dirty="0" smtClean="0"/>
              <a:t>）</a:t>
            </a:r>
            <a:endParaRPr lang="en-US" altLang="zh-CN" dirty="0" smtClean="0"/>
          </a:p>
          <a:p>
            <a:r>
              <a:rPr lang="zh-CN" altLang="en-US" dirty="0" smtClean="0"/>
              <a:t>时间复杂度：状态</a:t>
            </a:r>
            <a:r>
              <a:rPr lang="en-US" altLang="zh-CN" dirty="0" smtClean="0"/>
              <a:t>O(</a:t>
            </a:r>
            <a:r>
              <a:rPr lang="zh-CN" altLang="en-US" dirty="0" smtClean="0"/>
              <a:t>串长</a:t>
            </a:r>
            <a:r>
              <a:rPr lang="en-US" altLang="zh-CN" dirty="0" smtClean="0"/>
              <a:t>) </a:t>
            </a:r>
            <a:r>
              <a:rPr lang="zh-CN" altLang="en-US" dirty="0" smtClean="0"/>
              <a:t>* 转移</a:t>
            </a:r>
            <a:r>
              <a:rPr lang="en-US" altLang="zh-CN" dirty="0" smtClean="0"/>
              <a:t>O(</a:t>
            </a:r>
            <a:r>
              <a:rPr lang="zh-CN" altLang="en-US" dirty="0" smtClean="0"/>
              <a:t>模板串个数</a:t>
            </a:r>
            <a:r>
              <a:rPr lang="en-US" altLang="zh-CN" dirty="0" smtClean="0"/>
              <a:t>)</a:t>
            </a:r>
          </a:p>
          <a:p>
            <a:r>
              <a:rPr lang="zh-CN" altLang="en-US" dirty="0" smtClean="0"/>
              <a:t>考虑优化</a:t>
            </a:r>
            <a:endParaRPr lang="zh-CN" altLang="en-US" dirty="0"/>
          </a:p>
          <a:p>
            <a:endParaRPr lang="zh-CN" altLang="en-US" dirty="0"/>
          </a:p>
        </p:txBody>
      </p:sp>
    </p:spTree>
    <p:extLst>
      <p:ext uri="{BB962C8B-B14F-4D97-AF65-F5344CB8AC3E}">
        <p14:creationId xmlns:p14="http://schemas.microsoft.com/office/powerpoint/2010/main" val="243123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M</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483600" cy="4795789"/>
          </a:xfrm>
        </p:spPr>
        <p:txBody>
          <a:bodyPr/>
          <a:lstStyle/>
          <a:p>
            <a:r>
              <a:rPr lang="zh-CN" altLang="en-US" dirty="0" smtClean="0"/>
              <a:t>转移中有大量无用的枚举</a:t>
            </a:r>
            <a:endParaRPr lang="en-US" altLang="zh-CN" dirty="0" smtClean="0"/>
          </a:p>
          <a:p>
            <a:r>
              <a:rPr lang="zh-CN" altLang="en-US" dirty="0" smtClean="0"/>
              <a:t>考虑之前专题的</a:t>
            </a:r>
            <a:r>
              <a:rPr lang="en-US" altLang="zh-CN" dirty="0" smtClean="0"/>
              <a:t>AC</a:t>
            </a:r>
            <a:r>
              <a:rPr lang="zh-CN" altLang="en-US" dirty="0" smtClean="0"/>
              <a:t>自动机</a:t>
            </a:r>
            <a:endParaRPr lang="en-US" altLang="zh-CN" dirty="0" smtClean="0"/>
          </a:p>
          <a:p>
            <a:r>
              <a:rPr lang="en-US" altLang="zh-CN" dirty="0" smtClean="0"/>
              <a:t>AC</a:t>
            </a:r>
            <a:r>
              <a:rPr lang="zh-CN" altLang="en-US" dirty="0"/>
              <a:t>自动机中，节点</a:t>
            </a:r>
            <a:r>
              <a:rPr lang="en-US" altLang="zh-CN" dirty="0"/>
              <a:t>A</a:t>
            </a:r>
            <a:r>
              <a:rPr lang="zh-CN" altLang="en-US" dirty="0"/>
              <a:t>的</a:t>
            </a:r>
            <a:r>
              <a:rPr lang="en-US" altLang="zh-CN" dirty="0"/>
              <a:t>fail</a:t>
            </a:r>
            <a:r>
              <a:rPr lang="zh-CN" altLang="en-US" dirty="0"/>
              <a:t>值指向节点</a:t>
            </a:r>
            <a:r>
              <a:rPr lang="en-US" altLang="zh-CN" dirty="0"/>
              <a:t>B</a:t>
            </a:r>
            <a:r>
              <a:rPr lang="zh-CN" altLang="en-US" dirty="0"/>
              <a:t>，则说明以</a:t>
            </a:r>
            <a:r>
              <a:rPr lang="en-US" altLang="zh-CN" dirty="0"/>
              <a:t>B</a:t>
            </a:r>
            <a:r>
              <a:rPr lang="zh-CN" altLang="en-US" dirty="0"/>
              <a:t>结尾的字符串是以</a:t>
            </a:r>
            <a:r>
              <a:rPr lang="en-US" altLang="zh-CN" dirty="0"/>
              <a:t>A</a:t>
            </a:r>
            <a:r>
              <a:rPr lang="zh-CN" altLang="en-US" dirty="0"/>
              <a:t>结尾的字符串的最长</a:t>
            </a:r>
            <a:r>
              <a:rPr lang="zh-CN" altLang="en-US" dirty="0" smtClean="0"/>
              <a:t>后缀</a:t>
            </a:r>
            <a:endParaRPr lang="en-US" altLang="zh-CN" dirty="0" smtClean="0"/>
          </a:p>
          <a:p>
            <a:r>
              <a:rPr lang="zh-CN" altLang="en-US" dirty="0" smtClean="0"/>
              <a:t>状态：</a:t>
            </a:r>
            <a:r>
              <a:rPr lang="en-US" altLang="zh-CN" dirty="0" smtClean="0"/>
              <a:t>AC</a:t>
            </a:r>
            <a:r>
              <a:rPr lang="zh-CN" altLang="en-US" dirty="0" smtClean="0"/>
              <a:t>自动机上的点</a:t>
            </a:r>
            <a:endParaRPr lang="en-US" altLang="zh-CN" dirty="0" smtClean="0"/>
          </a:p>
          <a:p>
            <a:r>
              <a:rPr lang="zh-CN" altLang="en-US" dirty="0" smtClean="0"/>
              <a:t>转移：通过</a:t>
            </a:r>
            <a:r>
              <a:rPr lang="en-US" altLang="zh-CN" dirty="0" smtClean="0"/>
              <a:t>fail</a:t>
            </a:r>
            <a:r>
              <a:rPr lang="zh-CN" altLang="en-US" dirty="0" smtClean="0"/>
              <a:t>指针转移</a:t>
            </a:r>
            <a:endParaRPr lang="en-US" altLang="zh-CN" dirty="0" smtClean="0"/>
          </a:p>
          <a:p>
            <a:r>
              <a:rPr lang="zh-CN" altLang="en-US" dirty="0"/>
              <a:t>举</a:t>
            </a:r>
            <a:r>
              <a:rPr lang="zh-CN" altLang="en-US" dirty="0" smtClean="0"/>
              <a:t>个</a:t>
            </a:r>
            <a:r>
              <a:rPr lang="zh-CN" altLang="en-US" dirty="0"/>
              <a:t>栗子</a:t>
            </a:r>
          </a:p>
        </p:txBody>
      </p:sp>
    </p:spTree>
    <p:extLst>
      <p:ext uri="{BB962C8B-B14F-4D97-AF65-F5344CB8AC3E}">
        <p14:creationId xmlns:p14="http://schemas.microsoft.com/office/powerpoint/2010/main" val="117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M</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6999514" cy="2766472"/>
          </a:xfrm>
        </p:spPr>
        <p:txBody>
          <a:bodyPr/>
          <a:lstStyle/>
          <a:p>
            <a:r>
              <a:rPr lang="zh-CN" altLang="en-US" dirty="0" smtClean="0"/>
              <a:t>核心代码</a:t>
            </a:r>
            <a:endParaRPr lang="zh-CN" altLang="en-US" dirty="0"/>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168" y="1934936"/>
            <a:ext cx="8089289" cy="332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14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N</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595270"/>
          </a:xfrm>
        </p:spPr>
        <p:txBody>
          <a:bodyPr/>
          <a:lstStyle/>
          <a:p>
            <a:r>
              <a:rPr lang="zh-CN" altLang="en-US" dirty="0" smtClean="0"/>
              <a:t>根据题目建立</a:t>
            </a:r>
            <a:r>
              <a:rPr lang="en-US" altLang="zh-CN" dirty="0" err="1" smtClean="0"/>
              <a:t>dp</a:t>
            </a:r>
            <a:endParaRPr lang="en-US" altLang="zh-CN" dirty="0" smtClean="0"/>
          </a:p>
          <a:p>
            <a:r>
              <a:rPr lang="en-US" altLang="zh-CN" dirty="0" smtClean="0"/>
              <a:t>f[k1][k2][k3][k4]…[</a:t>
            </a:r>
            <a:r>
              <a:rPr lang="en-US" altLang="zh-CN" dirty="0" err="1" smtClean="0"/>
              <a:t>kn</a:t>
            </a:r>
            <a:r>
              <a:rPr lang="en-US" altLang="zh-CN" dirty="0" smtClean="0"/>
              <a:t>]</a:t>
            </a:r>
            <a:r>
              <a:rPr lang="zh-CN" altLang="en-US" dirty="0" smtClean="0"/>
              <a:t>表示前</a:t>
            </a:r>
            <a:r>
              <a:rPr lang="en-US" altLang="zh-CN" dirty="0" smtClean="0"/>
              <a:t>k1+k2+…</a:t>
            </a:r>
            <a:r>
              <a:rPr lang="en-US" altLang="zh-CN" dirty="0" err="1" smtClean="0"/>
              <a:t>kn</a:t>
            </a:r>
            <a:r>
              <a:rPr lang="zh-CN" altLang="en-US" dirty="0" smtClean="0"/>
              <a:t>段，第一种用了</a:t>
            </a:r>
            <a:r>
              <a:rPr lang="en-US" altLang="zh-CN" dirty="0" smtClean="0"/>
              <a:t>k1</a:t>
            </a:r>
            <a:r>
              <a:rPr lang="zh-CN" altLang="en-US" dirty="0" smtClean="0"/>
              <a:t>个，第二种用了</a:t>
            </a:r>
            <a:r>
              <a:rPr lang="en-US" altLang="zh-CN" dirty="0" smtClean="0"/>
              <a:t>k2</a:t>
            </a:r>
            <a:r>
              <a:rPr lang="zh-CN" altLang="en-US" dirty="0" smtClean="0"/>
              <a:t>个</a:t>
            </a:r>
            <a:r>
              <a:rPr lang="en-US" altLang="zh-CN" dirty="0" smtClean="0"/>
              <a:t>……</a:t>
            </a:r>
          </a:p>
          <a:p>
            <a:r>
              <a:rPr lang="zh-CN" altLang="en-US" dirty="0" smtClean="0"/>
              <a:t>还要每个相邻位置不一样，我们再加一维表示最后一个用的什么颜色</a:t>
            </a:r>
            <a:r>
              <a:rPr lang="en-US" altLang="zh-CN" dirty="0" smtClean="0"/>
              <a:t>……</a:t>
            </a:r>
          </a:p>
          <a:p>
            <a:r>
              <a:rPr lang="zh-CN" altLang="en-US" dirty="0" smtClean="0"/>
              <a:t>这。。。。。。</a:t>
            </a:r>
            <a:endParaRPr lang="en-US" altLang="zh-CN" dirty="0" smtClean="0"/>
          </a:p>
          <a:p>
            <a:r>
              <a:rPr lang="zh-CN" altLang="en-US" dirty="0"/>
              <a:t>老实</a:t>
            </a:r>
            <a:r>
              <a:rPr lang="zh-CN" altLang="en-US" dirty="0" smtClean="0"/>
              <a:t>考虑优化</a:t>
            </a:r>
            <a:endParaRPr lang="en-US" altLang="zh-CN" dirty="0" smtClean="0"/>
          </a:p>
        </p:txBody>
      </p:sp>
    </p:spTree>
    <p:extLst>
      <p:ext uri="{BB962C8B-B14F-4D97-AF65-F5344CB8AC3E}">
        <p14:creationId xmlns:p14="http://schemas.microsoft.com/office/powerpoint/2010/main" val="33156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N</a:t>
            </a:r>
            <a:r>
              <a:rPr lang="zh-CN" altLang="en-US" sz="4200" b="1" dirty="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274050" cy="4404352"/>
          </a:xfrm>
        </p:spPr>
        <p:txBody>
          <a:bodyPr/>
          <a:lstStyle/>
          <a:p>
            <a:r>
              <a:rPr lang="zh-CN" altLang="en-US" dirty="0" smtClean="0"/>
              <a:t>题目：</a:t>
            </a:r>
            <a:r>
              <a:rPr lang="zh-CN" altLang="en-US" dirty="0"/>
              <a:t>世上最幸福的</a:t>
            </a:r>
            <a:r>
              <a:rPr lang="zh-CN" altLang="en-US" dirty="0" smtClean="0"/>
              <a:t>女孩</a:t>
            </a:r>
            <a:endParaRPr lang="en-US" altLang="zh-CN" dirty="0" smtClean="0"/>
          </a:p>
          <a:p>
            <a:r>
              <a:rPr lang="zh-CN" altLang="en-US" dirty="0" smtClean="0"/>
              <a:t>引用自</a:t>
            </a:r>
            <a:r>
              <a:rPr lang="en-US" altLang="zh-CN" dirty="0" smtClean="0"/>
              <a:t>《</a:t>
            </a:r>
            <a:r>
              <a:rPr lang="zh-CN" altLang="en-US" dirty="0"/>
              <a:t>末日时在做什么</a:t>
            </a:r>
            <a:r>
              <a:rPr lang="en-US" altLang="zh-CN" dirty="0"/>
              <a:t>?</a:t>
            </a:r>
            <a:r>
              <a:rPr lang="zh-CN" altLang="en-US" dirty="0"/>
              <a:t>有没有空</a:t>
            </a:r>
            <a:r>
              <a:rPr lang="en-US" altLang="zh-CN" dirty="0"/>
              <a:t>?</a:t>
            </a:r>
            <a:r>
              <a:rPr lang="zh-CN" altLang="en-US" dirty="0"/>
              <a:t>可以来拯救吗</a:t>
            </a:r>
            <a:r>
              <a:rPr lang="en-US" altLang="zh-CN" dirty="0" smtClean="0"/>
              <a:t>?》</a:t>
            </a:r>
            <a:r>
              <a:rPr lang="zh-CN" altLang="en-US" dirty="0" smtClean="0"/>
              <a:t>的珂朵莉</a:t>
            </a:r>
            <a:endParaRPr lang="en-US" altLang="zh-CN" dirty="0" smtClean="0"/>
          </a:p>
          <a:p>
            <a:r>
              <a:rPr lang="zh-CN" altLang="en-US" dirty="0" smtClean="0"/>
              <a:t>题意：给一个有</a:t>
            </a:r>
            <a:r>
              <a:rPr lang="en-US" altLang="zh-CN" dirty="0" smtClean="0"/>
              <a:t>n</a:t>
            </a:r>
            <a:r>
              <a:rPr lang="zh-CN" altLang="en-US" dirty="0" smtClean="0"/>
              <a:t>段的围巾，有</a:t>
            </a:r>
            <a:r>
              <a:rPr lang="en-US" altLang="zh-CN" dirty="0" smtClean="0"/>
              <a:t>k</a:t>
            </a:r>
            <a:r>
              <a:rPr lang="zh-CN" altLang="en-US" dirty="0"/>
              <a:t>种</a:t>
            </a:r>
            <a:r>
              <a:rPr lang="zh-CN" altLang="en-US" dirty="0" smtClean="0"/>
              <a:t>染色剂，每种染色剂可以染</a:t>
            </a:r>
            <a:r>
              <a:rPr lang="en-US" altLang="zh-CN" dirty="0" smtClean="0"/>
              <a:t>ci</a:t>
            </a:r>
            <a:r>
              <a:rPr lang="zh-CN" altLang="en-US" dirty="0" smtClean="0"/>
              <a:t>段，且所有染色剂恰好可以把整个围巾染完。问有多少种方案，使得染色后整个围巾没有相邻两段是同一种颜色</a:t>
            </a:r>
            <a:endParaRPr lang="zh-CN" altLang="en-US" dirty="0"/>
          </a:p>
        </p:txBody>
      </p:sp>
    </p:spTree>
    <p:extLst>
      <p:ext uri="{BB962C8B-B14F-4D97-AF65-F5344CB8AC3E}">
        <p14:creationId xmlns:p14="http://schemas.microsoft.com/office/powerpoint/2010/main" val="425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N</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483600" cy="4687839"/>
          </a:xfrm>
        </p:spPr>
        <p:txBody>
          <a:bodyPr/>
          <a:lstStyle/>
          <a:p>
            <a:r>
              <a:rPr lang="zh-CN" altLang="en-US" dirty="0" smtClean="0"/>
              <a:t>看到</a:t>
            </a:r>
            <a:r>
              <a:rPr lang="en-US" altLang="zh-CN" dirty="0" smtClean="0"/>
              <a:t>15</a:t>
            </a:r>
            <a:r>
              <a:rPr lang="zh-CN" altLang="en-US" dirty="0"/>
              <a:t>和</a:t>
            </a:r>
            <a:r>
              <a:rPr lang="en-US" altLang="zh-CN" dirty="0" smtClean="0"/>
              <a:t>5</a:t>
            </a:r>
            <a:r>
              <a:rPr lang="zh-CN" altLang="en-US" dirty="0" smtClean="0"/>
              <a:t>非常下小，状压？</a:t>
            </a:r>
            <a:endParaRPr lang="en-US" altLang="zh-CN" dirty="0" smtClean="0"/>
          </a:p>
          <a:p>
            <a:r>
              <a:rPr lang="zh-CN" altLang="en-US" dirty="0" smtClean="0"/>
              <a:t>和之前一样，状态：</a:t>
            </a:r>
            <a:r>
              <a:rPr lang="en-US" altLang="zh-CN" dirty="0" smtClean="0"/>
              <a:t>5^15</a:t>
            </a:r>
            <a:r>
              <a:rPr lang="zh-CN" altLang="en-US" dirty="0" smtClean="0"/>
              <a:t>，不行</a:t>
            </a:r>
            <a:endParaRPr lang="en-US" altLang="zh-CN" dirty="0" smtClean="0"/>
          </a:p>
          <a:p>
            <a:r>
              <a:rPr lang="zh-CN" altLang="en-US" dirty="0" smtClean="0"/>
              <a:t>观察题目，发现假如红色有</a:t>
            </a:r>
            <a:r>
              <a:rPr lang="en-US" altLang="zh-CN" dirty="0" smtClean="0"/>
              <a:t>a</a:t>
            </a:r>
            <a:r>
              <a:rPr lang="zh-CN" altLang="en-US" dirty="0" smtClean="0"/>
              <a:t>个，绿色有</a:t>
            </a:r>
            <a:r>
              <a:rPr lang="en-US" altLang="zh-CN" dirty="0" smtClean="0"/>
              <a:t>b</a:t>
            </a:r>
            <a:r>
              <a:rPr lang="zh-CN" altLang="en-US" dirty="0" smtClean="0"/>
              <a:t>个，那么这个和红色有</a:t>
            </a:r>
            <a:r>
              <a:rPr lang="en-US" altLang="zh-CN" dirty="0" smtClean="0"/>
              <a:t>b</a:t>
            </a:r>
            <a:r>
              <a:rPr lang="zh-CN" altLang="en-US" dirty="0" smtClean="0"/>
              <a:t>个，绿色有</a:t>
            </a:r>
            <a:r>
              <a:rPr lang="en-US" altLang="zh-CN" dirty="0" smtClean="0"/>
              <a:t>a</a:t>
            </a:r>
            <a:r>
              <a:rPr lang="zh-CN" altLang="en-US" dirty="0" smtClean="0"/>
              <a:t>个的方案数没有区别</a:t>
            </a:r>
            <a:endParaRPr lang="en-US" altLang="zh-CN" dirty="0" smtClean="0"/>
          </a:p>
          <a:p>
            <a:r>
              <a:rPr lang="zh-CN" altLang="en-US" dirty="0" smtClean="0"/>
              <a:t>那么我们将这些情况合并设计新的状态</a:t>
            </a:r>
            <a:endParaRPr lang="en-US" altLang="zh-CN" dirty="0" smtClean="0"/>
          </a:p>
          <a:p>
            <a:r>
              <a:rPr lang="en-US" altLang="zh-CN" dirty="0" smtClean="0"/>
              <a:t>f[k1][k2][k3][k4][k5]</a:t>
            </a:r>
            <a:r>
              <a:rPr lang="zh-CN" altLang="en-US" dirty="0" smtClean="0"/>
              <a:t>表示能染</a:t>
            </a:r>
            <a:r>
              <a:rPr lang="en-US" altLang="zh-CN" dirty="0" smtClean="0"/>
              <a:t>1</a:t>
            </a:r>
            <a:r>
              <a:rPr lang="zh-CN" altLang="en-US" dirty="0" smtClean="0"/>
              <a:t>段的染色剂剩下</a:t>
            </a:r>
            <a:r>
              <a:rPr lang="en-US" altLang="zh-CN" dirty="0" smtClean="0"/>
              <a:t>k1</a:t>
            </a:r>
            <a:r>
              <a:rPr lang="zh-CN" altLang="en-US" dirty="0" smtClean="0"/>
              <a:t>个，能染</a:t>
            </a:r>
            <a:r>
              <a:rPr lang="en-US" altLang="zh-CN" dirty="0" smtClean="0"/>
              <a:t>2</a:t>
            </a:r>
            <a:r>
              <a:rPr lang="zh-CN" altLang="en-US" dirty="0" smtClean="0"/>
              <a:t>段的染色剂剩下</a:t>
            </a:r>
            <a:r>
              <a:rPr lang="en-US" altLang="zh-CN" dirty="0" smtClean="0"/>
              <a:t>k2</a:t>
            </a:r>
            <a:r>
              <a:rPr lang="zh-CN" altLang="en-US" dirty="0" smtClean="0"/>
              <a:t>个</a:t>
            </a:r>
            <a:r>
              <a:rPr lang="en-US" altLang="zh-CN" dirty="0" smtClean="0"/>
              <a:t>…</a:t>
            </a:r>
          </a:p>
          <a:p>
            <a:r>
              <a:rPr lang="zh-CN" altLang="en-US" dirty="0" smtClean="0"/>
              <a:t>由于状态压缩了，所以不能用</a:t>
            </a:r>
            <a:r>
              <a:rPr lang="en-US" altLang="zh-CN" dirty="0" smtClean="0"/>
              <a:t>j</a:t>
            </a:r>
            <a:r>
              <a:rPr lang="zh-CN" altLang="en-US" dirty="0" smtClean="0"/>
              <a:t>表示最后一个用的什么颜色，但可以表示最后一个用的是哪种颜色</a:t>
            </a:r>
            <a:endParaRPr lang="en-US" altLang="zh-CN" dirty="0" smtClean="0"/>
          </a:p>
        </p:txBody>
      </p:sp>
    </p:spTree>
    <p:extLst>
      <p:ext uri="{BB962C8B-B14F-4D97-AF65-F5344CB8AC3E}">
        <p14:creationId xmlns:p14="http://schemas.microsoft.com/office/powerpoint/2010/main" val="90807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N</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670357" y="1272966"/>
            <a:ext cx="8810011" cy="4687839"/>
          </a:xfrm>
        </p:spPr>
        <p:txBody>
          <a:bodyPr/>
          <a:lstStyle/>
          <a:p>
            <a:r>
              <a:rPr lang="zh-CN" altLang="en-US" dirty="0" smtClean="0"/>
              <a:t>状态转移</a:t>
            </a:r>
            <a:endParaRPr lang="en-US" altLang="zh-CN" dirty="0"/>
          </a:p>
          <a:p>
            <a:r>
              <a:rPr lang="zh-CN" altLang="en-US" dirty="0" smtClean="0"/>
              <a:t>枚举使用哪种颜色，比如用第四种颜色</a:t>
            </a:r>
            <a:endParaRPr lang="en-US" altLang="zh-CN" dirty="0" smtClean="0"/>
          </a:p>
          <a:p>
            <a:pPr marL="0" indent="0">
              <a:buNone/>
            </a:pPr>
            <a:r>
              <a:rPr lang="en-US" altLang="zh-CN" dirty="0"/>
              <a:t> </a:t>
            </a:r>
            <a:r>
              <a:rPr lang="en-US" altLang="zh-CN" dirty="0" smtClean="0"/>
              <a:t>     f[k1</a:t>
            </a:r>
            <a:r>
              <a:rPr lang="en-US" altLang="zh-CN" dirty="0"/>
              <a:t>][k2][k3+1][k4-1][k5][j]+=f[k1][k2][k3][k4][k5</a:t>
            </a:r>
            <a:r>
              <a:rPr lang="en-US" altLang="zh-CN" dirty="0" smtClean="0"/>
              <a:t>][k]*</a:t>
            </a:r>
            <a:r>
              <a:rPr lang="en-US" altLang="zh-CN" dirty="0"/>
              <a:t>x</a:t>
            </a:r>
          </a:p>
          <a:p>
            <a:pPr marL="0" indent="0">
              <a:buNone/>
            </a:pPr>
            <a:r>
              <a:rPr lang="en-US" altLang="zh-CN" dirty="0" smtClean="0"/>
              <a:t>      </a:t>
            </a:r>
            <a:r>
              <a:rPr lang="zh-CN" altLang="en-US" dirty="0" smtClean="0"/>
              <a:t>此处</a:t>
            </a:r>
            <a:r>
              <a:rPr lang="zh-CN" altLang="en-US" dirty="0"/>
              <a:t>的</a:t>
            </a:r>
            <a:r>
              <a:rPr lang="en-US" altLang="zh-CN" dirty="0"/>
              <a:t>x</a:t>
            </a:r>
            <a:r>
              <a:rPr lang="zh-CN" altLang="en-US" dirty="0"/>
              <a:t>是分情况讨论的</a:t>
            </a:r>
            <a:r>
              <a:rPr lang="zh-CN" altLang="en-US" dirty="0" smtClean="0"/>
              <a:t>结果</a:t>
            </a:r>
            <a:endParaRPr lang="en-US" altLang="zh-CN" dirty="0" smtClean="0"/>
          </a:p>
          <a:p>
            <a:r>
              <a:rPr lang="zh-CN" altLang="en-US" dirty="0" smtClean="0"/>
              <a:t>如果</a:t>
            </a:r>
            <a:r>
              <a:rPr lang="en-US" altLang="zh-CN" dirty="0" smtClean="0"/>
              <a:t>j</a:t>
            </a:r>
            <a:r>
              <a:rPr lang="zh-CN" altLang="en-US" dirty="0" smtClean="0"/>
              <a:t>和</a:t>
            </a:r>
            <a:r>
              <a:rPr lang="en-US" altLang="zh-CN" dirty="0" smtClean="0"/>
              <a:t>k</a:t>
            </a:r>
            <a:r>
              <a:rPr lang="zh-CN" altLang="en-US" dirty="0" smtClean="0"/>
              <a:t>一样，那么肯定会少一种相同颜色的</a:t>
            </a:r>
            <a:endParaRPr lang="en-US" altLang="zh-CN" dirty="0" smtClean="0"/>
          </a:p>
          <a:p>
            <a:r>
              <a:rPr lang="zh-CN" altLang="en-US" dirty="0" smtClean="0"/>
              <a:t>如果</a:t>
            </a:r>
            <a:r>
              <a:rPr lang="en-US" altLang="zh-CN" dirty="0" smtClean="0"/>
              <a:t>j</a:t>
            </a:r>
            <a:r>
              <a:rPr lang="zh-CN" altLang="en-US" dirty="0" smtClean="0"/>
              <a:t>和</a:t>
            </a:r>
            <a:r>
              <a:rPr lang="en-US" altLang="zh-CN" dirty="0" smtClean="0"/>
              <a:t>k</a:t>
            </a:r>
            <a:r>
              <a:rPr lang="zh-CN" altLang="en-US" dirty="0" smtClean="0"/>
              <a:t>不同，则都可以</a:t>
            </a:r>
            <a:endParaRPr lang="en-US" altLang="zh-CN" dirty="0" smtClean="0"/>
          </a:p>
          <a:p>
            <a:r>
              <a:rPr lang="zh-CN" altLang="en-US" dirty="0" smtClean="0"/>
              <a:t>也可以倒着考虑，状态写成围巾上用的颜色的状态</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44378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N</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6999514" cy="2766472"/>
          </a:xfrm>
        </p:spPr>
        <p:txBody>
          <a:bodyPr/>
          <a:lstStyle/>
          <a:p>
            <a:r>
              <a:rPr lang="zh-CN" altLang="en-US" dirty="0" smtClean="0"/>
              <a:t>核心代码</a:t>
            </a:r>
            <a:endParaRPr lang="en-US" altLang="zh-CN" dirty="0" smtClean="0"/>
          </a:p>
          <a:p>
            <a:r>
              <a:rPr lang="zh-CN" altLang="en-US" dirty="0"/>
              <a:t>记忆</a:t>
            </a:r>
            <a:r>
              <a:rPr lang="zh-CN" altLang="en-US" dirty="0" smtClean="0"/>
              <a:t>化搜索？</a:t>
            </a:r>
            <a:endParaRPr lang="zh-CN" altLang="en-US" dirty="0"/>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7718" y="187066"/>
            <a:ext cx="5962650" cy="698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16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C</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274050" cy="4444545"/>
          </a:xfrm>
        </p:spPr>
        <p:txBody>
          <a:bodyPr/>
          <a:lstStyle/>
          <a:p>
            <a:r>
              <a:rPr lang="zh-CN" altLang="en-US" dirty="0"/>
              <a:t>题目：我喜欢的人一定要比我优秀</a:t>
            </a:r>
            <a:endParaRPr lang="en-US" altLang="zh-CN" dirty="0"/>
          </a:p>
          <a:p>
            <a:r>
              <a:rPr lang="zh-CN" altLang="en-US" dirty="0"/>
              <a:t>题目出自梁大爷原话（逃</a:t>
            </a:r>
            <a:endParaRPr lang="en-US" altLang="zh-CN" dirty="0"/>
          </a:p>
          <a:p>
            <a:r>
              <a:rPr lang="zh-CN" altLang="en-US" dirty="0" smtClean="0"/>
              <a:t>题意：给定</a:t>
            </a:r>
            <a:r>
              <a:rPr lang="en-US" altLang="zh-CN" dirty="0" smtClean="0"/>
              <a:t>n</a:t>
            </a:r>
            <a:r>
              <a:rPr lang="zh-CN" altLang="en-US" dirty="0" smtClean="0"/>
              <a:t>个</a:t>
            </a:r>
            <a:r>
              <a:rPr lang="en-US" altLang="zh-CN" dirty="0" smtClean="0"/>
              <a:t>01</a:t>
            </a:r>
            <a:r>
              <a:rPr lang="zh-CN" altLang="en-US" dirty="0" smtClean="0"/>
              <a:t>串，</a:t>
            </a:r>
            <a:r>
              <a:rPr lang="zh-CN" altLang="en-US" dirty="0"/>
              <a:t>男主</a:t>
            </a:r>
            <a:r>
              <a:rPr lang="zh-CN" altLang="en-US" dirty="0" smtClean="0"/>
              <a:t>选定一个串后，女主每次询问某个位置是</a:t>
            </a:r>
            <a:r>
              <a:rPr lang="en-US" altLang="zh-CN" dirty="0" smtClean="0"/>
              <a:t>0</a:t>
            </a:r>
            <a:r>
              <a:rPr lang="zh-CN" altLang="en-US" dirty="0" smtClean="0"/>
              <a:t>还是</a:t>
            </a:r>
            <a:r>
              <a:rPr lang="en-US" altLang="zh-CN" dirty="0" smtClean="0"/>
              <a:t>1</a:t>
            </a:r>
            <a:r>
              <a:rPr lang="zh-CN" altLang="en-US" dirty="0" smtClean="0"/>
              <a:t>，多次询问后确定出唯一的串。</a:t>
            </a:r>
            <a:r>
              <a:rPr lang="zh-CN" altLang="en-US" dirty="0"/>
              <a:t>男主</a:t>
            </a:r>
            <a:r>
              <a:rPr lang="zh-CN" altLang="en-US" dirty="0" smtClean="0"/>
              <a:t>可以不断调整选定的串使得</a:t>
            </a:r>
            <a:r>
              <a:rPr lang="zh-CN" altLang="en-US" dirty="0"/>
              <a:t>女</a:t>
            </a:r>
            <a:r>
              <a:rPr lang="zh-CN" altLang="en-US" dirty="0" smtClean="0"/>
              <a:t>主 需要询问的次数尽量多。</a:t>
            </a:r>
            <a:endParaRPr lang="en-US" altLang="zh-CN" dirty="0" smtClean="0"/>
          </a:p>
          <a:p>
            <a:r>
              <a:rPr lang="zh-CN" altLang="en-US" dirty="0" smtClean="0"/>
              <a:t>错误理解：选出尽量少的位置，使得这</a:t>
            </a:r>
            <a:r>
              <a:rPr lang="en-US" altLang="zh-CN" dirty="0" smtClean="0"/>
              <a:t>n</a:t>
            </a:r>
            <a:r>
              <a:rPr lang="zh-CN" altLang="en-US" dirty="0" smtClean="0"/>
              <a:t>个串的这些位置的</a:t>
            </a:r>
            <a:r>
              <a:rPr lang="en-US" altLang="zh-CN" dirty="0" smtClean="0"/>
              <a:t>01</a:t>
            </a:r>
            <a:r>
              <a:rPr lang="zh-CN" altLang="en-US" dirty="0" smtClean="0"/>
              <a:t>串各不相同。</a:t>
            </a:r>
            <a:endParaRPr lang="en-US" altLang="zh-CN" dirty="0" smtClean="0"/>
          </a:p>
          <a:p>
            <a:r>
              <a:rPr lang="zh-CN" altLang="en-US" dirty="0" smtClean="0"/>
              <a:t>看样例</a:t>
            </a:r>
            <a:endParaRPr lang="zh-CN" altLang="en-US" dirty="0"/>
          </a:p>
          <a:p>
            <a:endParaRPr lang="zh-CN" altLang="en-US"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3202" y="4869891"/>
            <a:ext cx="1108460" cy="1758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78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O</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7"/>
            <a:ext cx="8347075" cy="4524932"/>
          </a:xfrm>
        </p:spPr>
        <p:txBody>
          <a:bodyPr/>
          <a:lstStyle/>
          <a:p>
            <a:r>
              <a:rPr lang="zh-CN" altLang="en-US" dirty="0" smtClean="0"/>
              <a:t>题目：</a:t>
            </a:r>
            <a:r>
              <a:rPr lang="zh-CN" altLang="en-US" dirty="0"/>
              <a:t>请不要后悔与我的</a:t>
            </a:r>
            <a:r>
              <a:rPr lang="zh-CN" altLang="en-US" dirty="0" smtClean="0"/>
              <a:t>相遇</a:t>
            </a:r>
            <a:endParaRPr lang="en-US" altLang="zh-CN" dirty="0" smtClean="0"/>
          </a:p>
          <a:p>
            <a:r>
              <a:rPr lang="zh-CN" altLang="en-US" dirty="0" smtClean="0"/>
              <a:t>引用自</a:t>
            </a:r>
            <a:r>
              <a:rPr lang="en-US" altLang="zh-CN" dirty="0" smtClean="0"/>
              <a:t>《</a:t>
            </a:r>
            <a:r>
              <a:rPr lang="en-US" altLang="zh-CN" dirty="0" err="1" smtClean="0"/>
              <a:t>clannad</a:t>
            </a:r>
            <a:r>
              <a:rPr lang="en-US" altLang="zh-CN" dirty="0" smtClean="0"/>
              <a:t>》</a:t>
            </a:r>
          </a:p>
          <a:p>
            <a:r>
              <a:rPr lang="zh-CN" altLang="en-US" dirty="0" smtClean="0"/>
              <a:t>题意：给定</a:t>
            </a:r>
            <a:r>
              <a:rPr lang="en-US" altLang="zh-CN" dirty="0" smtClean="0"/>
              <a:t>n</a:t>
            </a:r>
            <a:r>
              <a:rPr lang="zh-CN" altLang="en-US" dirty="0" smtClean="0"/>
              <a:t>个数，从中选择</a:t>
            </a:r>
            <a:r>
              <a:rPr lang="en-US" altLang="zh-CN" dirty="0" smtClean="0"/>
              <a:t>K</a:t>
            </a:r>
            <a:r>
              <a:rPr lang="zh-CN" altLang="en-US" dirty="0" smtClean="0"/>
              <a:t>个数字相乘，使得乘积的末尾的</a:t>
            </a:r>
            <a:r>
              <a:rPr lang="en-US" altLang="zh-CN" dirty="0" smtClean="0"/>
              <a:t>0</a:t>
            </a:r>
            <a:r>
              <a:rPr lang="zh-CN" altLang="en-US" dirty="0" smtClean="0"/>
              <a:t>的个数最多。</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23494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O</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585222"/>
          </a:xfrm>
        </p:spPr>
        <p:txBody>
          <a:bodyPr/>
          <a:lstStyle/>
          <a:p>
            <a:r>
              <a:rPr lang="zh-CN" altLang="en-US" dirty="0" smtClean="0"/>
              <a:t>想要</a:t>
            </a:r>
            <a:r>
              <a:rPr lang="en-US" altLang="zh-CN" dirty="0" smtClean="0"/>
              <a:t>0</a:t>
            </a:r>
            <a:r>
              <a:rPr lang="zh-CN" altLang="en-US" dirty="0" smtClean="0"/>
              <a:t>最多，就想要</a:t>
            </a:r>
            <a:r>
              <a:rPr lang="en-US" altLang="zh-CN" dirty="0" smtClean="0"/>
              <a:t>5</a:t>
            </a:r>
            <a:r>
              <a:rPr lang="zh-CN" altLang="en-US" dirty="0" smtClean="0"/>
              <a:t>和</a:t>
            </a:r>
            <a:r>
              <a:rPr lang="en-US" altLang="zh-CN" dirty="0" smtClean="0"/>
              <a:t>2</a:t>
            </a:r>
            <a:r>
              <a:rPr lang="zh-CN" altLang="en-US" dirty="0" smtClean="0"/>
              <a:t>都比较多</a:t>
            </a:r>
            <a:endParaRPr lang="en-US" altLang="zh-CN" dirty="0" smtClean="0"/>
          </a:p>
          <a:p>
            <a:r>
              <a:rPr lang="zh-CN" altLang="en-US" dirty="0" smtClean="0"/>
              <a:t>根据题意建立</a:t>
            </a:r>
            <a:r>
              <a:rPr lang="en-US" altLang="zh-CN" dirty="0" err="1" smtClean="0"/>
              <a:t>dp</a:t>
            </a:r>
            <a:endParaRPr lang="en-US" altLang="zh-CN" dirty="0"/>
          </a:p>
          <a:p>
            <a:pPr marL="0" indent="0">
              <a:buNone/>
            </a:pPr>
            <a:r>
              <a:rPr lang="en-US" altLang="zh-CN" dirty="0"/>
              <a:t>	f[i][j][k]</a:t>
            </a:r>
            <a:r>
              <a:rPr lang="zh-CN" altLang="en-US" dirty="0"/>
              <a:t>表示前</a:t>
            </a:r>
            <a:r>
              <a:rPr lang="en-US" altLang="zh-CN" dirty="0"/>
              <a:t>i</a:t>
            </a:r>
            <a:r>
              <a:rPr lang="zh-CN" altLang="en-US" dirty="0"/>
              <a:t>个数，选择了</a:t>
            </a:r>
            <a:r>
              <a:rPr lang="en-US" altLang="zh-CN" dirty="0"/>
              <a:t>j</a:t>
            </a:r>
            <a:r>
              <a:rPr lang="zh-CN" altLang="en-US" dirty="0"/>
              <a:t>个数，此时的这个</a:t>
            </a:r>
            <a:r>
              <a:rPr lang="en-US" altLang="zh-CN" dirty="0"/>
              <a:t>	</a:t>
            </a:r>
            <a:r>
              <a:rPr lang="zh-CN" altLang="en-US" dirty="0"/>
              <a:t>数中含有</a:t>
            </a:r>
            <a:r>
              <a:rPr lang="en-US" altLang="zh-CN" dirty="0"/>
              <a:t>k</a:t>
            </a:r>
            <a:r>
              <a:rPr lang="zh-CN" altLang="en-US" dirty="0"/>
              <a:t>个</a:t>
            </a:r>
            <a:r>
              <a:rPr lang="en-US" altLang="zh-CN" dirty="0"/>
              <a:t>5</a:t>
            </a:r>
            <a:r>
              <a:rPr lang="zh-CN" altLang="en-US" dirty="0"/>
              <a:t>，此时有最多</a:t>
            </a:r>
            <a:r>
              <a:rPr lang="en-US" altLang="zh-CN" dirty="0"/>
              <a:t>f[i][j][k]</a:t>
            </a:r>
            <a:r>
              <a:rPr lang="zh-CN" altLang="en-US" dirty="0"/>
              <a:t>个</a:t>
            </a:r>
            <a:r>
              <a:rPr lang="en-US" altLang="zh-CN" dirty="0"/>
              <a:t>2</a:t>
            </a:r>
          </a:p>
          <a:p>
            <a:r>
              <a:rPr lang="zh-CN" altLang="en-US" dirty="0" smtClean="0"/>
              <a:t>这个时间复杂度可以接受，但空间复杂度不行</a:t>
            </a:r>
            <a:endParaRPr lang="en-US" altLang="zh-CN" dirty="0" smtClean="0"/>
          </a:p>
          <a:p>
            <a:r>
              <a:rPr lang="zh-CN" altLang="en-US" dirty="0" smtClean="0"/>
              <a:t>考虑优化</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83517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O</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7"/>
            <a:ext cx="8347075" cy="4524932"/>
          </a:xfrm>
        </p:spPr>
        <p:txBody>
          <a:bodyPr/>
          <a:lstStyle/>
          <a:p>
            <a:r>
              <a:rPr lang="zh-CN" altLang="en-US" dirty="0" smtClean="0"/>
              <a:t>考虑状态转移</a:t>
            </a:r>
            <a:endParaRPr lang="en-US" altLang="zh-CN" dirty="0" smtClean="0"/>
          </a:p>
          <a:p>
            <a:r>
              <a:rPr lang="pt-BR" altLang="zh-CN" dirty="0" smtClean="0"/>
              <a:t>f[i][</a:t>
            </a:r>
            <a:r>
              <a:rPr lang="pt-BR" altLang="zh-CN" dirty="0"/>
              <a:t>j</a:t>
            </a:r>
            <a:r>
              <a:rPr lang="pt-BR" altLang="zh-CN" dirty="0" smtClean="0"/>
              <a:t>+1][</a:t>
            </a:r>
            <a:r>
              <a:rPr lang="pt-BR" altLang="zh-CN" dirty="0"/>
              <a:t>k</a:t>
            </a:r>
            <a:r>
              <a:rPr lang="pt-BR" altLang="zh-CN" dirty="0" smtClean="0"/>
              <a:t>+i</a:t>
            </a:r>
            <a:r>
              <a:rPr lang="zh-CN" altLang="en-US" dirty="0" smtClean="0"/>
              <a:t>中</a:t>
            </a:r>
            <a:r>
              <a:rPr lang="en-US" altLang="zh-CN" dirty="0" smtClean="0"/>
              <a:t>5</a:t>
            </a:r>
            <a:r>
              <a:rPr lang="zh-CN" altLang="en-US" dirty="0" smtClean="0"/>
              <a:t>的个数</a:t>
            </a:r>
            <a:r>
              <a:rPr lang="pt-BR" altLang="zh-CN" dirty="0" smtClean="0"/>
              <a:t>] </a:t>
            </a:r>
            <a:r>
              <a:rPr lang="pt-BR" altLang="zh-CN" dirty="0"/>
              <a:t>= </a:t>
            </a:r>
            <a:endParaRPr lang="pt-BR" altLang="zh-CN" dirty="0" smtClean="0"/>
          </a:p>
          <a:p>
            <a:pPr marL="0" indent="0">
              <a:buNone/>
            </a:pPr>
            <a:r>
              <a:rPr lang="pt-BR" altLang="zh-CN" dirty="0" smtClean="0"/>
              <a:t>  max(f[i-1</a:t>
            </a:r>
            <a:r>
              <a:rPr lang="pt-BR" altLang="zh-CN" dirty="0"/>
              <a:t>][j+1][k+5</a:t>
            </a:r>
            <a:r>
              <a:rPr lang="zh-CN" altLang="en-US" dirty="0"/>
              <a:t>的个数</a:t>
            </a:r>
            <a:r>
              <a:rPr lang="pt-BR" altLang="zh-CN" dirty="0"/>
              <a:t>], f[i-1][j][k]+i</a:t>
            </a:r>
            <a:r>
              <a:rPr lang="zh-CN" altLang="en-US" dirty="0"/>
              <a:t>中</a:t>
            </a:r>
            <a:r>
              <a:rPr lang="en-US" altLang="zh-CN" dirty="0"/>
              <a:t>2</a:t>
            </a:r>
            <a:r>
              <a:rPr lang="zh-CN" altLang="en-US" dirty="0"/>
              <a:t>的个数</a:t>
            </a:r>
            <a:r>
              <a:rPr lang="pt-BR" altLang="zh-CN" dirty="0" smtClean="0"/>
              <a:t>)</a:t>
            </a:r>
          </a:p>
          <a:p>
            <a:r>
              <a:rPr lang="zh-CN" altLang="en-US" dirty="0" smtClean="0"/>
              <a:t>自然发现，转移之后</a:t>
            </a:r>
            <a:r>
              <a:rPr lang="en-US" altLang="zh-CN" dirty="0" smtClean="0"/>
              <a:t>i-1</a:t>
            </a:r>
            <a:r>
              <a:rPr lang="zh-CN" altLang="en-US" dirty="0" smtClean="0"/>
              <a:t>有关，那么可以通过滚动数组处理，也可以用类似</a:t>
            </a:r>
            <a:r>
              <a:rPr lang="en-US" altLang="zh-CN" dirty="0" smtClean="0"/>
              <a:t>01</a:t>
            </a:r>
            <a:r>
              <a:rPr lang="zh-CN" altLang="en-US" dirty="0" smtClean="0"/>
              <a:t>背包中使用一维的写法去处理</a:t>
            </a:r>
            <a:endParaRPr lang="en-US" altLang="zh-CN" dirty="0" smtClean="0"/>
          </a:p>
          <a:p>
            <a:endParaRPr lang="pt-BR" altLang="zh-CN" dirty="0"/>
          </a:p>
          <a:p>
            <a:pPr marL="0" indent="0">
              <a:buNone/>
            </a:pPr>
            <a:r>
              <a:rPr lang="pt-BR" altLang="zh-CN" dirty="0"/>
              <a:t> </a:t>
            </a:r>
            <a:r>
              <a:rPr lang="pt-BR" altLang="zh-CN" dirty="0" smtClean="0"/>
              <a:t> </a:t>
            </a:r>
          </a:p>
          <a:p>
            <a:pPr marL="0" indent="0">
              <a:buNone/>
            </a:pPr>
            <a:endParaRPr lang="pt-BR" altLang="zh-CN" dirty="0"/>
          </a:p>
          <a:p>
            <a:pPr marL="0" indent="0">
              <a:buNone/>
            </a:pPr>
            <a:endParaRPr lang="pt-BR" altLang="zh-CN" dirty="0" smtClean="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6768" y="4198681"/>
            <a:ext cx="63150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28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a:lnSpc>
                <a:spcPts val="5900"/>
              </a:lnSpc>
            </a:pPr>
            <a:r>
              <a:rPr lang="en-US" altLang="zh-CN" sz="4400" dirty="0" smtClean="0"/>
              <a:t>P</a:t>
            </a:r>
            <a:r>
              <a:rPr lang="zh-CN" altLang="en-US" sz="4400" dirty="0" smtClean="0"/>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内容占位符 2"/>
              <p:cNvSpPr>
                <a:spLocks noGrp="1"/>
              </p:cNvSpPr>
              <p:nvPr>
                <p:ph idx="1"/>
              </p:nvPr>
            </p:nvSpPr>
            <p:spPr>
              <a:xfrm>
                <a:off x="1996768" y="1272966"/>
                <a:ext cx="8483600" cy="4444545"/>
              </a:xfrm>
            </p:spPr>
            <p:txBody>
              <a:bodyPr>
                <a:normAutofit/>
              </a:bodyPr>
              <a:lstStyle/>
              <a:p>
                <a:r>
                  <a:rPr lang="zh-CN" altLang="en-US" dirty="0" smtClean="0"/>
                  <a:t>题目：</a:t>
                </a:r>
                <a:r>
                  <a:rPr lang="zh-CN" altLang="en-US" dirty="0"/>
                  <a:t>愿你有一天能和你重要的人</a:t>
                </a:r>
                <a:r>
                  <a:rPr lang="zh-CN" altLang="en-US" dirty="0" smtClean="0"/>
                  <a:t>重逢</a:t>
                </a:r>
                <a:endParaRPr lang="en-US" altLang="zh-CN" dirty="0" smtClean="0"/>
              </a:p>
              <a:p>
                <a:r>
                  <a:rPr lang="zh-CN" altLang="en-US" dirty="0" smtClean="0"/>
                  <a:t>引用自</a:t>
                </a:r>
                <a:r>
                  <a:rPr lang="en-US" altLang="zh-CN" dirty="0" smtClean="0"/>
                  <a:t>《</a:t>
                </a:r>
                <a:r>
                  <a:rPr lang="zh-CN" altLang="en-US" dirty="0" smtClean="0"/>
                  <a:t>可塑性记忆</a:t>
                </a:r>
                <a:r>
                  <a:rPr lang="en-US" altLang="zh-CN" dirty="0" smtClean="0"/>
                  <a:t>》</a:t>
                </a:r>
              </a:p>
              <a:p>
                <a:r>
                  <a:rPr lang="zh-CN" altLang="en-US" dirty="0" smtClean="0"/>
                  <a:t>题意：有</a:t>
                </a:r>
                <a:r>
                  <a:rPr lang="en-US" altLang="zh-CN" dirty="0" smtClean="0"/>
                  <a:t>n</a:t>
                </a:r>
                <a:r>
                  <a:rPr lang="zh-CN" altLang="en-US" dirty="0" smtClean="0"/>
                  <a:t>节接在一起的车厢，要求把这些车厢划分成多段，每段接在一个火车头后面，没节车厢之间和车厢和火车头之间有</a:t>
                </a:r>
                <a:r>
                  <a:rPr lang="en-US" altLang="zh-CN" dirty="0" smtClean="0"/>
                  <a:t>1</a:t>
                </a:r>
                <a:r>
                  <a:rPr lang="zh-CN" altLang="en-US" dirty="0" smtClean="0"/>
                  <a:t>的空隙。每个火车将获</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0" dirty="0" smtClean="0">
                          <a:latin typeface="Cambria Math"/>
                        </a:rPr>
                        <m:t>(</m:t>
                      </m:r>
                      <m:sSup>
                        <m:sSupPr>
                          <m:ctrlPr>
                            <a:rPr lang="en-US" altLang="zh-CN" i="1" dirty="0" smtClean="0">
                              <a:latin typeface="Cambria Math"/>
                            </a:rPr>
                          </m:ctrlPr>
                        </m:sSupPr>
                        <m:e>
                          <m:r>
                            <a:rPr lang="en-US" altLang="zh-CN" i="1" dirty="0">
                              <a:latin typeface="Cambria Math"/>
                            </a:rPr>
                            <m:t>𝑙𝑒𝑛</m:t>
                          </m:r>
                          <m:r>
                            <a:rPr lang="en-US" altLang="zh-CN" i="1" dirty="0">
                              <a:latin typeface="Cambria Math"/>
                            </a:rPr>
                            <m:t>−</m:t>
                          </m:r>
                          <m:r>
                            <a:rPr lang="en-US" altLang="zh-CN" i="1" dirty="0">
                              <a:latin typeface="Cambria Math"/>
                            </a:rPr>
                            <m:t>𝑝𝑒𝑟𝑓𝑒𝑐𝑡</m:t>
                          </m:r>
                          <m:r>
                            <a:rPr lang="en-US" altLang="zh-CN" b="0" i="1" dirty="0" smtClean="0">
                              <a:latin typeface="Cambria Math"/>
                            </a:rPr>
                            <m:t>)</m:t>
                          </m:r>
                        </m:e>
                        <m:sup>
                          <m:r>
                            <a:rPr lang="en-US" altLang="zh-CN" b="0" i="1" dirty="0" smtClean="0">
                              <a:latin typeface="Cambria Math"/>
                            </a:rPr>
                            <m:t>2</m:t>
                          </m:r>
                        </m:sup>
                      </m:sSup>
                    </m:oMath>
                  </m:oMathPara>
                </a14:m>
                <a:endParaRPr lang="en-US" altLang="zh-CN" i="1" dirty="0" smtClean="0">
                  <a:latin typeface="Cambria Math"/>
                </a:endParaRPr>
              </a:p>
              <a:p>
                <a:pPr marL="0" indent="0">
                  <a:buNone/>
                </a:pPr>
                <a14:m>
                  <m:oMath xmlns:m="http://schemas.openxmlformats.org/officeDocument/2006/math">
                    <m:r>
                      <a:rPr lang="zh-CN" altLang="en-US" b="0" i="1" dirty="0" smtClean="0">
                        <a:latin typeface="Cambria Math"/>
                      </a:rPr>
                      <m:t>的</m:t>
                    </m:r>
                  </m:oMath>
                </a14:m>
                <a:r>
                  <a:rPr lang="zh-CN" altLang="en-US" dirty="0" smtClean="0"/>
                  <a:t>尴尬度，问最低的尴尬度时多少。</a:t>
                </a:r>
                <a:endParaRPr lang="en-US" altLang="zh-CN" dirty="0" smtClean="0"/>
              </a:p>
              <a:p>
                <a:r>
                  <a:rPr lang="zh-CN" altLang="en-US" dirty="0" smtClean="0"/>
                  <a:t>这题</a:t>
                </a:r>
                <a:r>
                  <a:rPr lang="en-US" altLang="zh-CN" dirty="0" smtClean="0"/>
                  <a:t>……</a:t>
                </a:r>
                <a:r>
                  <a:rPr lang="zh-CN" altLang="en-US" dirty="0"/>
                  <a:t>背</a:t>
                </a:r>
                <a:r>
                  <a:rPr lang="zh-CN" altLang="en-US" dirty="0" smtClean="0"/>
                  <a:t>锅位，本来以为和</a:t>
                </a:r>
                <a:r>
                  <a:rPr lang="en-US" altLang="zh-CN" dirty="0" smtClean="0"/>
                  <a:t>I</a:t>
                </a:r>
                <a:r>
                  <a:rPr lang="zh-CN" altLang="en-US" dirty="0" smtClean="0"/>
                  <a:t>题不太一样，后来发现基本没区别，那</a:t>
                </a:r>
                <a:r>
                  <a:rPr lang="en-US" altLang="zh-CN" dirty="0" smtClean="0"/>
                  <a:t>…</a:t>
                </a:r>
                <a:r>
                  <a:rPr lang="zh-CN" altLang="en-US" dirty="0" smtClean="0"/>
                  <a:t>就当是我给故事的结尾吧。</a:t>
                </a:r>
                <a:endParaRPr lang="zh-CN" altLang="en-US" dirty="0"/>
              </a:p>
            </p:txBody>
          </p:sp>
        </mc:Choice>
        <mc:Fallback xmlns="">
          <p:sp>
            <p:nvSpPr>
              <p:cNvPr id="26" name="内容占位符 2"/>
              <p:cNvSpPr>
                <a:spLocks noGrp="1" noRot="1" noChangeAspect="1" noMove="1" noResize="1" noEditPoints="1" noAdjustHandles="1" noChangeArrowheads="1" noChangeShapeType="1" noTextEdit="1"/>
              </p:cNvSpPr>
              <p:nvPr>
                <p:ph idx="1"/>
              </p:nvPr>
            </p:nvSpPr>
            <p:spPr>
              <a:xfrm>
                <a:off x="1996768" y="1272966"/>
                <a:ext cx="8483600" cy="4444545"/>
              </a:xfrm>
              <a:blipFill rotWithShape="1">
                <a:blip r:embed="rId7"/>
                <a:stretch>
                  <a:fillRect l="-1294" t="-2469" r="-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935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C</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6"/>
            <a:ext cx="8483600" cy="4319539"/>
          </a:xfrm>
        </p:spPr>
        <p:txBody>
          <a:bodyPr/>
          <a:lstStyle/>
          <a:p>
            <a:r>
              <a:rPr lang="en-US" altLang="zh-CN" dirty="0" smtClean="0"/>
              <a:t>K&lt;=13</a:t>
            </a:r>
            <a:r>
              <a:rPr lang="zh-CN" altLang="en-US" dirty="0" smtClean="0"/>
              <a:t>，状压</a:t>
            </a:r>
            <a:r>
              <a:rPr lang="en-US" altLang="zh-CN" dirty="0" err="1" smtClean="0"/>
              <a:t>dp</a:t>
            </a:r>
            <a:endParaRPr lang="en-US" altLang="zh-CN" dirty="0" smtClean="0"/>
          </a:p>
          <a:p>
            <a:r>
              <a:rPr lang="zh-CN" altLang="en-US" dirty="0" smtClean="0"/>
              <a:t>常见</a:t>
            </a:r>
            <a:r>
              <a:rPr lang="en-US" altLang="zh-CN" dirty="0" smtClean="0"/>
              <a:t>01</a:t>
            </a:r>
            <a:r>
              <a:rPr lang="zh-CN" altLang="en-US" dirty="0" smtClean="0"/>
              <a:t>串的状压</a:t>
            </a:r>
            <a:r>
              <a:rPr lang="en-US" altLang="zh-CN" dirty="0" err="1" smtClean="0"/>
              <a:t>dp</a:t>
            </a:r>
            <a:r>
              <a:rPr lang="zh-CN" altLang="en-US" dirty="0" smtClean="0"/>
              <a:t>，</a:t>
            </a:r>
            <a:r>
              <a:rPr lang="en-US" altLang="zh-CN" dirty="0" smtClean="0"/>
              <a:t>0</a:t>
            </a:r>
            <a:r>
              <a:rPr lang="zh-CN" altLang="en-US" dirty="0" smtClean="0"/>
              <a:t>代表串中的</a:t>
            </a:r>
            <a:r>
              <a:rPr lang="en-US" altLang="zh-CN" dirty="0" smtClean="0"/>
              <a:t>0,1</a:t>
            </a:r>
            <a:r>
              <a:rPr lang="zh-CN" altLang="en-US" dirty="0" smtClean="0"/>
              <a:t>代表串中的</a:t>
            </a:r>
            <a:r>
              <a:rPr lang="en-US" altLang="zh-CN" dirty="0" smtClean="0"/>
              <a:t>1</a:t>
            </a:r>
          </a:p>
          <a:p>
            <a:r>
              <a:rPr lang="zh-CN" altLang="en-US" dirty="0" smtClean="0"/>
              <a:t>考虑此题中的状态，每个位置有</a:t>
            </a:r>
            <a:r>
              <a:rPr lang="en-US" altLang="zh-CN" dirty="0" smtClean="0"/>
              <a:t>3</a:t>
            </a:r>
            <a:r>
              <a:rPr lang="zh-CN" altLang="en-US" dirty="0"/>
              <a:t>种</a:t>
            </a:r>
            <a:r>
              <a:rPr lang="zh-CN" altLang="en-US" dirty="0" smtClean="0"/>
              <a:t>状态，</a:t>
            </a:r>
            <a:r>
              <a:rPr lang="en-US" altLang="zh-CN" dirty="0" smtClean="0"/>
              <a:t>0</a:t>
            </a:r>
            <a:r>
              <a:rPr lang="zh-CN" altLang="en-US" dirty="0" smtClean="0"/>
              <a:t>代表询问过确定了此位为</a:t>
            </a:r>
            <a:r>
              <a:rPr lang="en-US" altLang="zh-CN" dirty="0" smtClean="0"/>
              <a:t>0</a:t>
            </a:r>
            <a:r>
              <a:rPr lang="zh-CN" altLang="en-US" dirty="0" smtClean="0"/>
              <a:t>，</a:t>
            </a:r>
            <a:r>
              <a:rPr lang="en-US" altLang="zh-CN" dirty="0" smtClean="0"/>
              <a:t>1</a:t>
            </a:r>
            <a:r>
              <a:rPr lang="zh-CN" altLang="en-US" dirty="0" smtClean="0"/>
              <a:t>代表询问过确定了此位为</a:t>
            </a:r>
            <a:r>
              <a:rPr lang="en-US" altLang="zh-CN" dirty="0" smtClean="0"/>
              <a:t>1</a:t>
            </a:r>
            <a:r>
              <a:rPr lang="zh-CN" altLang="en-US" dirty="0" smtClean="0"/>
              <a:t>，</a:t>
            </a:r>
            <a:r>
              <a:rPr lang="en-US" altLang="zh-CN" dirty="0" smtClean="0"/>
              <a:t>2</a:t>
            </a:r>
            <a:r>
              <a:rPr lang="zh-CN" altLang="en-US" dirty="0" smtClean="0"/>
              <a:t>表示此位还没有被确定</a:t>
            </a:r>
            <a:endParaRPr lang="en-US" altLang="zh-CN" dirty="0" smtClean="0"/>
          </a:p>
          <a:p>
            <a:r>
              <a:rPr lang="zh-CN" altLang="en-US" dirty="0" smtClean="0"/>
              <a:t>初始状态，</a:t>
            </a:r>
            <a:r>
              <a:rPr lang="en-US" altLang="zh-CN" dirty="0" smtClean="0"/>
              <a:t>2222…2</a:t>
            </a:r>
          </a:p>
          <a:p>
            <a:r>
              <a:rPr lang="zh-CN" altLang="en-US" dirty="0" smtClean="0"/>
              <a:t>终止状态，已知的</a:t>
            </a:r>
            <a:r>
              <a:rPr lang="en-US" altLang="zh-CN" dirty="0" smtClean="0"/>
              <a:t>n</a:t>
            </a:r>
            <a:r>
              <a:rPr lang="zh-CN" altLang="en-US" dirty="0" smtClean="0"/>
              <a:t>个</a:t>
            </a:r>
            <a:r>
              <a:rPr lang="en-US" altLang="zh-CN" dirty="0" smtClean="0"/>
              <a:t>01</a:t>
            </a:r>
            <a:r>
              <a:rPr lang="zh-CN" altLang="en-US" dirty="0" smtClean="0"/>
              <a:t>串</a:t>
            </a:r>
            <a:endParaRPr lang="en-US" altLang="zh-CN" dirty="0" smtClean="0"/>
          </a:p>
        </p:txBody>
      </p:sp>
    </p:spTree>
    <p:extLst>
      <p:ext uri="{BB962C8B-B14F-4D97-AF65-F5344CB8AC3E}">
        <p14:creationId xmlns:p14="http://schemas.microsoft.com/office/powerpoint/2010/main" val="37572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C</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6"/>
            <a:ext cx="8118475" cy="4687839"/>
          </a:xfrm>
        </p:spPr>
        <p:txBody>
          <a:bodyPr>
            <a:normAutofit fontScale="92500"/>
          </a:bodyPr>
          <a:lstStyle/>
          <a:p>
            <a:r>
              <a:rPr lang="en-US" altLang="zh-CN" dirty="0" smtClean="0"/>
              <a:t>S</a:t>
            </a:r>
            <a:r>
              <a:rPr lang="zh-CN" altLang="en-US" dirty="0" smtClean="0"/>
              <a:t>表示状态，则</a:t>
            </a:r>
            <a:endParaRPr lang="en-US" altLang="zh-CN" dirty="0" smtClean="0"/>
          </a:p>
          <a:p>
            <a:r>
              <a:rPr lang="en-US" altLang="zh-CN" dirty="0" smtClean="0"/>
              <a:t>f[S] </a:t>
            </a:r>
            <a:r>
              <a:rPr lang="zh-CN" altLang="en-US" dirty="0" smtClean="0"/>
              <a:t>表示符合状态 </a:t>
            </a:r>
            <a:r>
              <a:rPr lang="en-US" altLang="zh-CN" dirty="0" smtClean="0"/>
              <a:t>S </a:t>
            </a:r>
            <a:r>
              <a:rPr lang="zh-CN" altLang="en-US" dirty="0" smtClean="0"/>
              <a:t>的 </a:t>
            </a:r>
            <a:r>
              <a:rPr lang="en-US" altLang="zh-CN" dirty="0" smtClean="0"/>
              <a:t>01 </a:t>
            </a:r>
            <a:r>
              <a:rPr lang="zh-CN" altLang="en-US" dirty="0" smtClean="0"/>
              <a:t>串集合最少需要问多少问题</a:t>
            </a:r>
            <a:endParaRPr lang="en-US" altLang="zh-CN" dirty="0" smtClean="0"/>
          </a:p>
          <a:p>
            <a:r>
              <a:rPr lang="zh-CN" altLang="en-US" dirty="0" smtClean="0"/>
              <a:t>状态转移</a:t>
            </a:r>
            <a:endParaRPr lang="en-US" altLang="zh-CN" dirty="0" smtClean="0"/>
          </a:p>
          <a:p>
            <a:r>
              <a:rPr lang="zh-CN" altLang="en-US" dirty="0" smtClean="0"/>
              <a:t>通过将某一个</a:t>
            </a:r>
            <a:r>
              <a:rPr lang="en-US" altLang="zh-CN" dirty="0" smtClean="0"/>
              <a:t>2</a:t>
            </a:r>
            <a:r>
              <a:rPr lang="zh-CN" altLang="en-US" dirty="0" smtClean="0"/>
              <a:t>转移成</a:t>
            </a:r>
            <a:r>
              <a:rPr lang="en-US" altLang="zh-CN" dirty="0" smtClean="0"/>
              <a:t>1</a:t>
            </a:r>
            <a:r>
              <a:rPr lang="zh-CN" altLang="en-US" dirty="0" smtClean="0"/>
              <a:t>或</a:t>
            </a:r>
            <a:r>
              <a:rPr lang="en-US" altLang="zh-CN" dirty="0" smtClean="0"/>
              <a:t>0</a:t>
            </a:r>
            <a:r>
              <a:rPr lang="zh-CN" altLang="en-US" dirty="0" smtClean="0"/>
              <a:t>，那么，枚举</a:t>
            </a:r>
            <a:r>
              <a:rPr lang="en-US" altLang="zh-CN" dirty="0" smtClean="0"/>
              <a:t>2</a:t>
            </a:r>
            <a:r>
              <a:rPr lang="zh-CN" altLang="en-US" dirty="0" smtClean="0"/>
              <a:t>的位，判断转移成</a:t>
            </a:r>
            <a:r>
              <a:rPr lang="en-US" altLang="zh-CN" dirty="0" smtClean="0"/>
              <a:t>0</a:t>
            </a:r>
            <a:r>
              <a:rPr lang="zh-CN" altLang="en-US" dirty="0" smtClean="0"/>
              <a:t>和转移成</a:t>
            </a:r>
            <a:r>
              <a:rPr lang="en-US" altLang="zh-CN" dirty="0" smtClean="0"/>
              <a:t>1</a:t>
            </a:r>
            <a:r>
              <a:rPr lang="zh-CN" altLang="en-US" dirty="0" smtClean="0"/>
              <a:t>哪个更优，则</a:t>
            </a:r>
            <a:endParaRPr lang="en-US" altLang="zh-CN" dirty="0" smtClean="0"/>
          </a:p>
          <a:p>
            <a:r>
              <a:rPr lang="zh-CN" altLang="en-US" dirty="0" smtClean="0"/>
              <a:t>用 </a:t>
            </a:r>
            <a:r>
              <a:rPr lang="en-US" altLang="zh-CN" dirty="0" smtClean="0"/>
              <a:t>S0 </a:t>
            </a:r>
            <a:r>
              <a:rPr lang="zh-CN" altLang="en-US" dirty="0" smtClean="0"/>
              <a:t>和 </a:t>
            </a:r>
            <a:r>
              <a:rPr lang="en-US" altLang="zh-CN" dirty="0" smtClean="0"/>
              <a:t>S1 </a:t>
            </a:r>
            <a:r>
              <a:rPr lang="zh-CN" altLang="en-US" dirty="0" smtClean="0"/>
              <a:t>表示该位分别改为 </a:t>
            </a:r>
            <a:r>
              <a:rPr lang="en-US" altLang="zh-CN" dirty="0" smtClean="0"/>
              <a:t>0 </a:t>
            </a:r>
            <a:r>
              <a:rPr lang="zh-CN" altLang="en-US" dirty="0" smtClean="0"/>
              <a:t>和 </a:t>
            </a:r>
            <a:r>
              <a:rPr lang="en-US" altLang="zh-CN" dirty="0" smtClean="0"/>
              <a:t>1 </a:t>
            </a:r>
            <a:r>
              <a:rPr lang="zh-CN" altLang="en-US" dirty="0" smtClean="0"/>
              <a:t>后的状态，若 </a:t>
            </a:r>
            <a:r>
              <a:rPr lang="en-US" altLang="zh-CN" dirty="0" smtClean="0"/>
              <a:t>S0 </a:t>
            </a:r>
            <a:r>
              <a:rPr lang="zh-CN" altLang="en-US" dirty="0" smtClean="0"/>
              <a:t>和 </a:t>
            </a:r>
            <a:r>
              <a:rPr lang="en-US" altLang="zh-CN" dirty="0" smtClean="0"/>
              <a:t>S1 </a:t>
            </a:r>
            <a:r>
              <a:rPr lang="zh-CN" altLang="en-US" dirty="0" smtClean="0"/>
              <a:t>均包含了一些串，则</a:t>
            </a:r>
            <a:endParaRPr lang="en-US" altLang="zh-CN" dirty="0" smtClean="0"/>
          </a:p>
          <a:p>
            <a:pPr marL="0" indent="0">
              <a:buNone/>
            </a:pPr>
            <a:r>
              <a:rPr lang="en-US" altLang="zh-CN" dirty="0" smtClean="0"/>
              <a:t>	</a:t>
            </a:r>
            <a:r>
              <a:rPr lang="zh-CN" altLang="en-US" dirty="0" smtClean="0"/>
              <a:t> </a:t>
            </a:r>
            <a:r>
              <a:rPr lang="en-US" altLang="zh-CN" dirty="0" smtClean="0"/>
              <a:t>f[S] = min(f[S], max(f[S0], f[S1]) + 1)</a:t>
            </a:r>
          </a:p>
          <a:p>
            <a:pPr marL="0" indent="0">
              <a:buNone/>
            </a:pPr>
            <a:r>
              <a:rPr lang="zh-CN" altLang="en-US" dirty="0" smtClean="0"/>
              <a:t>   否则若只有某一个状态（假设是 </a:t>
            </a:r>
            <a:r>
              <a:rPr lang="en-US" altLang="zh-CN" dirty="0" smtClean="0"/>
              <a:t>S0</a:t>
            </a:r>
            <a:r>
              <a:rPr lang="zh-CN" altLang="en-US" dirty="0" smtClean="0"/>
              <a:t>）包含了串，则 </a:t>
            </a:r>
            <a:endParaRPr lang="en-US" altLang="zh-CN" dirty="0" smtClean="0"/>
          </a:p>
          <a:p>
            <a:pPr marL="0" indent="0">
              <a:buNone/>
            </a:pPr>
            <a:r>
              <a:rPr lang="en-US" altLang="zh-CN" dirty="0" smtClean="0"/>
              <a:t>	 f[S] = min(f[S], f[S0])</a:t>
            </a:r>
          </a:p>
        </p:txBody>
      </p:sp>
    </p:spTree>
    <p:extLst>
      <p:ext uri="{BB962C8B-B14F-4D97-AF65-F5344CB8AC3E}">
        <p14:creationId xmlns:p14="http://schemas.microsoft.com/office/powerpoint/2010/main" val="175323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C</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7" y="1272966"/>
            <a:ext cx="9214845" cy="4687840"/>
          </a:xfrm>
        </p:spPr>
        <p:txBody>
          <a:bodyPr>
            <a:normAutofit/>
          </a:bodyPr>
          <a:lstStyle/>
          <a:p>
            <a:r>
              <a:rPr lang="zh-CN" altLang="en-US" dirty="0" smtClean="0"/>
              <a:t>核心代码 正面</a:t>
            </a:r>
            <a:r>
              <a:rPr lang="en-US" altLang="zh-CN" dirty="0" err="1" smtClean="0"/>
              <a:t>dp</a:t>
            </a:r>
            <a:r>
              <a:rPr lang="zh-CN" altLang="en-US" dirty="0" smtClean="0"/>
              <a:t>版</a:t>
            </a:r>
            <a:r>
              <a:rPr lang="en-US" altLang="zh-CN" dirty="0" smtClean="0"/>
              <a:t>		</a:t>
            </a:r>
            <a:r>
              <a:rPr lang="zh-CN" altLang="en-US" dirty="0" smtClean="0"/>
              <a:t>反向记忆化搜索版</a:t>
            </a:r>
            <a:endParaRPr lang="en-US" altLang="zh-CN" dirty="0" smtClean="0"/>
          </a:p>
          <a:p>
            <a:endParaRPr lang="en-US" altLang="zh-CN" dirty="0" smtClean="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168" y="1874580"/>
            <a:ext cx="46672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379" y="1874580"/>
            <a:ext cx="45815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49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D</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72967"/>
            <a:ext cx="8483600" cy="4534980"/>
          </a:xfrm>
        </p:spPr>
        <p:txBody>
          <a:bodyPr/>
          <a:lstStyle/>
          <a:p>
            <a:r>
              <a:rPr lang="en-US" altLang="zh-CN" dirty="0"/>
              <a:t>Sakura</a:t>
            </a:r>
            <a:r>
              <a:rPr lang="zh-CN" altLang="en-US" dirty="0"/>
              <a:t>数</a:t>
            </a:r>
            <a:endParaRPr lang="en-US" altLang="zh-CN" dirty="0"/>
          </a:p>
          <a:p>
            <a:r>
              <a:rPr lang="zh-CN" altLang="en-US" dirty="0" smtClean="0"/>
              <a:t>此</a:t>
            </a:r>
            <a:r>
              <a:rPr lang="zh-CN" altLang="en-US" dirty="0"/>
              <a:t>题好像没什么引用（逃</a:t>
            </a:r>
            <a:endParaRPr lang="en-US" altLang="zh-CN" dirty="0"/>
          </a:p>
          <a:p>
            <a:r>
              <a:rPr lang="zh-CN" altLang="en-US" dirty="0" smtClean="0"/>
              <a:t>题意：定义了一种数，这种数要求相邻两位两位数字之间相差至少为</a:t>
            </a:r>
            <a:r>
              <a:rPr lang="en-US" altLang="zh-CN" dirty="0" smtClean="0"/>
              <a:t>2</a:t>
            </a:r>
            <a:r>
              <a:rPr lang="zh-CN" altLang="en-US" dirty="0" smtClean="0"/>
              <a:t>，求</a:t>
            </a:r>
            <a:r>
              <a:rPr lang="en-US" altLang="zh-CN" dirty="0" smtClean="0"/>
              <a:t>[</a:t>
            </a:r>
            <a:r>
              <a:rPr lang="en-US" altLang="zh-CN" dirty="0" err="1" smtClean="0"/>
              <a:t>l,r</a:t>
            </a:r>
            <a:r>
              <a:rPr lang="en-US" altLang="zh-CN" dirty="0" smtClean="0"/>
              <a:t>]</a:t>
            </a:r>
            <a:r>
              <a:rPr lang="zh-CN" altLang="en-US" dirty="0" smtClean="0"/>
              <a:t>区间内有多少个这种数</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3634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D</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p:sp>
        <p:nvSpPr>
          <p:cNvPr id="26" name="内容占位符 2"/>
          <p:cNvSpPr>
            <a:spLocks noGrp="1"/>
          </p:cNvSpPr>
          <p:nvPr>
            <p:ph idx="1"/>
          </p:nvPr>
        </p:nvSpPr>
        <p:spPr>
          <a:xfrm>
            <a:off x="1996768" y="1224682"/>
            <a:ext cx="8483600" cy="4603362"/>
          </a:xfrm>
        </p:spPr>
        <p:txBody>
          <a:bodyPr/>
          <a:lstStyle/>
          <a:p>
            <a:r>
              <a:rPr lang="zh-CN" altLang="en-US" dirty="0" smtClean="0"/>
              <a:t>标准数位</a:t>
            </a:r>
            <a:r>
              <a:rPr lang="en-US" altLang="zh-CN" dirty="0" err="1" smtClean="0"/>
              <a:t>dp</a:t>
            </a:r>
            <a:r>
              <a:rPr lang="zh-CN" altLang="en-US" dirty="0" smtClean="0"/>
              <a:t>，计算</a:t>
            </a:r>
            <a:r>
              <a:rPr lang="en-US" altLang="zh-CN" dirty="0" smtClean="0"/>
              <a:t>1-n</a:t>
            </a:r>
            <a:r>
              <a:rPr lang="zh-CN" altLang="en-US" dirty="0" smtClean="0"/>
              <a:t>一共有多少，作差得答案</a:t>
            </a:r>
            <a:endParaRPr lang="en-US" altLang="zh-CN" dirty="0" smtClean="0"/>
          </a:p>
          <a:p>
            <a:r>
              <a:rPr lang="zh-CN" altLang="en-US" dirty="0" smtClean="0"/>
              <a:t>考虑如何表示状态才能转移</a:t>
            </a:r>
            <a:endParaRPr lang="en-US" altLang="zh-CN" dirty="0" smtClean="0"/>
          </a:p>
          <a:p>
            <a:r>
              <a:rPr lang="en-US" altLang="zh-CN" dirty="0" smtClean="0"/>
              <a:t>1.</a:t>
            </a:r>
            <a:r>
              <a:rPr lang="zh-CN" altLang="en-US" dirty="0" smtClean="0"/>
              <a:t>考虑到哪一位了</a:t>
            </a:r>
            <a:endParaRPr lang="en-US" altLang="zh-CN" dirty="0" smtClean="0"/>
          </a:p>
          <a:p>
            <a:r>
              <a:rPr lang="en-US" altLang="zh-CN" dirty="0" smtClean="0"/>
              <a:t>2.</a:t>
            </a:r>
            <a:r>
              <a:rPr lang="zh-CN" altLang="en-US" dirty="0" smtClean="0"/>
              <a:t>由于每一位要求和旁边相差不能小于</a:t>
            </a:r>
            <a:r>
              <a:rPr lang="en-US" altLang="zh-CN" dirty="0" smtClean="0"/>
              <a:t>2</a:t>
            </a:r>
            <a:r>
              <a:rPr lang="zh-CN" altLang="en-US" dirty="0" smtClean="0"/>
              <a:t>，所以需要记录每一位填的是啥</a:t>
            </a:r>
            <a:endParaRPr lang="en-US" altLang="zh-CN" dirty="0" smtClean="0"/>
          </a:p>
          <a:p>
            <a:r>
              <a:rPr lang="en-US" altLang="zh-CN" dirty="0" smtClean="0"/>
              <a:t>3.</a:t>
            </a:r>
            <a:r>
              <a:rPr lang="zh-CN" altLang="en-US" dirty="0" smtClean="0"/>
              <a:t>上限有限制，还需要记录是否“卡死”</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5198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 xmlns:a16="http://schemas.microsoft.com/office/drawing/2014/main" id="{E1688AC9-A7DD-439A-85BF-B110EED75F6A}"/>
              </a:ext>
            </a:extLst>
          </p:cNvPr>
          <p:cNvSpPr>
            <a:spLocks noChangeArrowheads="1"/>
          </p:cNvSpPr>
          <p:nvPr/>
        </p:nvSpPr>
        <p:spPr bwMode="auto">
          <a:xfrm>
            <a:off x="1670357" y="29906"/>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Freeform 3">
            <a:extLst>
              <a:ext uri="{FF2B5EF4-FFF2-40B4-BE49-F238E27FC236}">
                <a16:creationId xmlns="" xmlns:a16="http://schemas.microsoft.com/office/drawing/2014/main" id="{B5F04739-314A-4075-8A9A-A39AAE3412E7}"/>
              </a:ext>
            </a:extLst>
          </p:cNvPr>
          <p:cNvSpPr>
            <a:spLocks noChangeArrowheads="1"/>
          </p:cNvSpPr>
          <p:nvPr/>
        </p:nvSpPr>
        <p:spPr bwMode="auto">
          <a:xfrm>
            <a:off x="9172268" y="-58994"/>
            <a:ext cx="1104900" cy="6848475"/>
          </a:xfrm>
          <a:custGeom>
            <a:avLst/>
            <a:gdLst>
              <a:gd name="T0" fmla="*/ 495300 w 1104900"/>
              <a:gd name="T1" fmla="*/ 0 h 6848474"/>
              <a:gd name="T2" fmla="*/ 838200 w 1104900"/>
              <a:gd name="T3" fmla="*/ 704850 h 6848474"/>
              <a:gd name="T4" fmla="*/ 1104900 w 1104900"/>
              <a:gd name="T5" fmla="*/ 1524002 h 6848474"/>
              <a:gd name="T6" fmla="*/ 676275 w 1104900"/>
              <a:gd name="T7" fmla="*/ 6848479 h 6848474"/>
              <a:gd name="T8" fmla="*/ 171450 w 1104900"/>
              <a:gd name="T9" fmla="*/ 6848479 h 6848474"/>
              <a:gd name="T10" fmla="*/ 1028700 w 1104900"/>
              <a:gd name="T11" fmla="*/ 1524002 h 6848474"/>
              <a:gd name="T12" fmla="*/ 723900 w 1104900"/>
              <a:gd name="T13" fmla="*/ 685800 h 6848474"/>
              <a:gd name="T14" fmla="*/ 0 w 1104900"/>
              <a:gd name="T15" fmla="*/ 0 h 6848474"/>
              <a:gd name="T16" fmla="*/ 495300 w 1104900"/>
              <a:gd name="T17" fmla="*/ 0 h 6848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6848474"/>
              <a:gd name="T29" fmla="*/ 1104900 w 1104900"/>
              <a:gd name="T30" fmla="*/ 6848474 h 68484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6848474">
                <a:moveTo>
                  <a:pt x="495300" y="0"/>
                </a:moveTo>
                <a:lnTo>
                  <a:pt x="838200" y="704850"/>
                </a:lnTo>
                <a:lnTo>
                  <a:pt x="1104900" y="1524000"/>
                </a:lnTo>
                <a:lnTo>
                  <a:pt x="676275" y="6848474"/>
                </a:lnTo>
                <a:lnTo>
                  <a:pt x="171450" y="6848474"/>
                </a:lnTo>
                <a:lnTo>
                  <a:pt x="1028700" y="1524000"/>
                </a:lnTo>
                <a:lnTo>
                  <a:pt x="723900" y="685800"/>
                </a:lnTo>
                <a:lnTo>
                  <a:pt x="0" y="0"/>
                </a:lnTo>
                <a:lnTo>
                  <a:pt x="495300" y="0"/>
                </a:lnTo>
              </a:path>
            </a:pathLst>
          </a:custGeom>
          <a:solidFill>
            <a:srgbClr val="6FB9D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Freeform 3">
            <a:extLst>
              <a:ext uri="{FF2B5EF4-FFF2-40B4-BE49-F238E27FC236}">
                <a16:creationId xmlns="" xmlns:a16="http://schemas.microsoft.com/office/drawing/2014/main" id="{3DFCC4C6-2EE2-4C19-B2B7-C6E79830BEED}"/>
              </a:ext>
            </a:extLst>
          </p:cNvPr>
          <p:cNvSpPr>
            <a:spLocks noChangeArrowheads="1"/>
          </p:cNvSpPr>
          <p:nvPr/>
        </p:nvSpPr>
        <p:spPr bwMode="auto">
          <a:xfrm>
            <a:off x="2580968" y="-58994"/>
            <a:ext cx="7543800" cy="6858000"/>
          </a:xfrm>
          <a:custGeom>
            <a:avLst/>
            <a:gdLst>
              <a:gd name="T0" fmla="*/ 0 w 7543800"/>
              <a:gd name="T1" fmla="*/ 0 h 6858000"/>
              <a:gd name="T2" fmla="*/ 2438400 w 7543800"/>
              <a:gd name="T3" fmla="*/ 0 h 6858000"/>
              <a:gd name="T4" fmla="*/ 7286624 w 7543800"/>
              <a:gd name="T5" fmla="*/ 714375 h 6858000"/>
              <a:gd name="T6" fmla="*/ 7543800 w 7543800"/>
              <a:gd name="T7" fmla="*/ 1543050 h 6858000"/>
              <a:gd name="T8" fmla="*/ 5715000 w 7543800"/>
              <a:gd name="T9" fmla="*/ 6858000 h 6858000"/>
              <a:gd name="T10" fmla="*/ 5257801 w 7543800"/>
              <a:gd name="T11" fmla="*/ 6858000 h 6858000"/>
              <a:gd name="T12" fmla="*/ 7480300 w 7543800"/>
              <a:gd name="T13" fmla="*/ 1577975 h 6858000"/>
              <a:gd name="T14" fmla="*/ 7172324 w 7543800"/>
              <a:gd name="T15" fmla="*/ 831850 h 6858000"/>
              <a:gd name="T16" fmla="*/ 0 w 7543800"/>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43800"/>
              <a:gd name="T28" fmla="*/ 0 h 6858000"/>
              <a:gd name="T29" fmla="*/ 7543800 w 7543800"/>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43800" h="6858000">
                <a:moveTo>
                  <a:pt x="0" y="0"/>
                </a:moveTo>
                <a:lnTo>
                  <a:pt x="2438400" y="0"/>
                </a:lnTo>
                <a:lnTo>
                  <a:pt x="7286625" y="714375"/>
                </a:lnTo>
                <a:lnTo>
                  <a:pt x="7543800" y="1543050"/>
                </a:lnTo>
                <a:lnTo>
                  <a:pt x="5715000" y="6858000"/>
                </a:lnTo>
                <a:lnTo>
                  <a:pt x="5257800" y="6858000"/>
                </a:lnTo>
                <a:lnTo>
                  <a:pt x="7480300" y="1577975"/>
                </a:lnTo>
                <a:lnTo>
                  <a:pt x="7172325" y="831850"/>
                </a:lnTo>
                <a:lnTo>
                  <a:pt x="0" y="0"/>
                </a:lnTo>
              </a:path>
            </a:pathLst>
          </a:custGeom>
          <a:solidFill>
            <a:srgbClr val="B3DC2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Freeform 3">
            <a:extLst>
              <a:ext uri="{FF2B5EF4-FFF2-40B4-BE49-F238E27FC236}">
                <a16:creationId xmlns="" xmlns:a16="http://schemas.microsoft.com/office/drawing/2014/main" id="{AE12B47A-1BEA-464C-A36B-5F67C167A152}"/>
              </a:ext>
            </a:extLst>
          </p:cNvPr>
          <p:cNvSpPr>
            <a:spLocks noChangeArrowheads="1"/>
          </p:cNvSpPr>
          <p:nvPr/>
        </p:nvSpPr>
        <p:spPr bwMode="auto">
          <a:xfrm>
            <a:off x="7000568" y="1598356"/>
            <a:ext cx="2990850" cy="5200650"/>
          </a:xfrm>
          <a:custGeom>
            <a:avLst/>
            <a:gdLst>
              <a:gd name="T0" fmla="*/ 609600 w 2990850"/>
              <a:gd name="T1" fmla="*/ 5200650 h 5200650"/>
              <a:gd name="T2" fmla="*/ 2990850 w 2990850"/>
              <a:gd name="T3" fmla="*/ 0 h 5200650"/>
              <a:gd name="T4" fmla="*/ 0 w 2990850"/>
              <a:gd name="T5" fmla="*/ 5200650 h 5200650"/>
              <a:gd name="T6" fmla="*/ 609600 w 2990850"/>
              <a:gd name="T7" fmla="*/ 5200650 h 5200650"/>
              <a:gd name="T8" fmla="*/ 0 60000 65536"/>
              <a:gd name="T9" fmla="*/ 0 60000 65536"/>
              <a:gd name="T10" fmla="*/ 0 60000 65536"/>
              <a:gd name="T11" fmla="*/ 0 60000 65536"/>
              <a:gd name="T12" fmla="*/ 0 w 2990850"/>
              <a:gd name="T13" fmla="*/ 0 h 5200650"/>
              <a:gd name="T14" fmla="*/ 2990850 w 2990850"/>
              <a:gd name="T15" fmla="*/ 5200650 h 5200650"/>
            </a:gdLst>
            <a:ahLst/>
            <a:cxnLst>
              <a:cxn ang="T8">
                <a:pos x="T0" y="T1"/>
              </a:cxn>
              <a:cxn ang="T9">
                <a:pos x="T2" y="T3"/>
              </a:cxn>
              <a:cxn ang="T10">
                <a:pos x="T4" y="T5"/>
              </a:cxn>
              <a:cxn ang="T11">
                <a:pos x="T6" y="T7"/>
              </a:cxn>
            </a:cxnLst>
            <a:rect l="T12" t="T13" r="T14" b="T15"/>
            <a:pathLst>
              <a:path w="2990850" h="5200650">
                <a:moveTo>
                  <a:pt x="609600" y="5200650"/>
                </a:moveTo>
                <a:lnTo>
                  <a:pt x="2990850" y="0"/>
                </a:lnTo>
                <a:lnTo>
                  <a:pt x="0" y="5200650"/>
                </a:lnTo>
                <a:lnTo>
                  <a:pt x="609600" y="5200650"/>
                </a:lnTo>
              </a:path>
            </a:pathLst>
          </a:custGeom>
          <a:solidFill>
            <a:srgbClr val="E0E0E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Freeform 3">
            <a:extLst>
              <a:ext uri="{FF2B5EF4-FFF2-40B4-BE49-F238E27FC236}">
                <a16:creationId xmlns="" xmlns:a16="http://schemas.microsoft.com/office/drawing/2014/main" id="{BBF2C90B-0147-4589-8046-F274B4F182F3}"/>
              </a:ext>
            </a:extLst>
          </p:cNvPr>
          <p:cNvSpPr>
            <a:spLocks noChangeArrowheads="1"/>
          </p:cNvSpPr>
          <p:nvPr/>
        </p:nvSpPr>
        <p:spPr bwMode="auto">
          <a:xfrm>
            <a:off x="4943168" y="-58994"/>
            <a:ext cx="5172075" cy="6858000"/>
          </a:xfrm>
          <a:custGeom>
            <a:avLst/>
            <a:gdLst>
              <a:gd name="T0" fmla="*/ 0 w 5172075"/>
              <a:gd name="T1" fmla="*/ 0 h 6858000"/>
              <a:gd name="T2" fmla="*/ 4892675 w 5172075"/>
              <a:gd name="T3" fmla="*/ 753998 h 6858000"/>
              <a:gd name="T4" fmla="*/ 5095875 w 5172075"/>
              <a:gd name="T5" fmla="*/ 1485900 h 6858000"/>
              <a:gd name="T6" fmla="*/ 2743204 w 5172075"/>
              <a:gd name="T7" fmla="*/ 6858000 h 6858000"/>
              <a:gd name="T8" fmla="*/ 2971804 w 5172075"/>
              <a:gd name="T9" fmla="*/ 6858000 h 6858000"/>
              <a:gd name="T10" fmla="*/ 5172075 w 5172075"/>
              <a:gd name="T11" fmla="*/ 1447800 h 6858000"/>
              <a:gd name="T12" fmla="*/ 4953003 w 5172075"/>
              <a:gd name="T13" fmla="*/ 685800 h 6858000"/>
              <a:gd name="T14" fmla="*/ 2057402 w 5172075"/>
              <a:gd name="T15" fmla="*/ 0 h 6858000"/>
              <a:gd name="T16" fmla="*/ 0 w 5172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72075"/>
              <a:gd name="T28" fmla="*/ 0 h 6858000"/>
              <a:gd name="T29" fmla="*/ 5172075 w 5172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72075" h="6858000">
                <a:moveTo>
                  <a:pt x="0" y="0"/>
                </a:moveTo>
                <a:lnTo>
                  <a:pt x="4892675" y="753998"/>
                </a:lnTo>
                <a:lnTo>
                  <a:pt x="5095875" y="1485900"/>
                </a:lnTo>
                <a:lnTo>
                  <a:pt x="2743200" y="6858000"/>
                </a:lnTo>
                <a:lnTo>
                  <a:pt x="2971800" y="6858000"/>
                </a:lnTo>
                <a:lnTo>
                  <a:pt x="5172075" y="1447800"/>
                </a:lnTo>
                <a:lnTo>
                  <a:pt x="4953000" y="685800"/>
                </a:lnTo>
                <a:lnTo>
                  <a:pt x="2057400" y="0"/>
                </a:lnTo>
                <a:lnTo>
                  <a:pt x="0" y="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Freeform 3">
            <a:extLst>
              <a:ext uri="{FF2B5EF4-FFF2-40B4-BE49-F238E27FC236}">
                <a16:creationId xmlns="" xmlns:a16="http://schemas.microsoft.com/office/drawing/2014/main" id="{EB81907E-BB0B-476F-BD2A-A886B579D93E}"/>
              </a:ext>
            </a:extLst>
          </p:cNvPr>
          <p:cNvSpPr>
            <a:spLocks noChangeArrowheads="1"/>
          </p:cNvSpPr>
          <p:nvPr/>
        </p:nvSpPr>
        <p:spPr bwMode="auto">
          <a:xfrm>
            <a:off x="7076768" y="-58994"/>
            <a:ext cx="3267075" cy="6858000"/>
          </a:xfrm>
          <a:custGeom>
            <a:avLst/>
            <a:gdLst>
              <a:gd name="T0" fmla="*/ 0 w 3267075"/>
              <a:gd name="T1" fmla="*/ 0 h 6858000"/>
              <a:gd name="T2" fmla="*/ 1676402 w 3267075"/>
              <a:gd name="T3" fmla="*/ 0 h 6858000"/>
              <a:gd name="T4" fmla="*/ 2943225 w 3267075"/>
              <a:gd name="T5" fmla="*/ 638175 h 6858000"/>
              <a:gd name="T6" fmla="*/ 3267075 w 3267075"/>
              <a:gd name="T7" fmla="*/ 1543050 h 6858000"/>
              <a:gd name="T8" fmla="*/ 2057402 w 3267075"/>
              <a:gd name="T9" fmla="*/ 6858000 h 6858000"/>
              <a:gd name="T10" fmla="*/ 1143002 w 3267075"/>
              <a:gd name="T11" fmla="*/ 6858000 h 6858000"/>
              <a:gd name="T12" fmla="*/ 3048001 w 3267075"/>
              <a:gd name="T13" fmla="*/ 1447800 h 6858000"/>
              <a:gd name="T14" fmla="*/ 2819401 w 3267075"/>
              <a:gd name="T15" fmla="*/ 685800 h 6858000"/>
              <a:gd name="T16" fmla="*/ 0 w 3267075"/>
              <a:gd name="T17" fmla="*/ 0 h 6858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67075"/>
              <a:gd name="T28" fmla="*/ 0 h 6858000"/>
              <a:gd name="T29" fmla="*/ 3267075 w 3267075"/>
              <a:gd name="T30" fmla="*/ 6858000 h 6858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67075" h="6858000">
                <a:moveTo>
                  <a:pt x="0" y="0"/>
                </a:moveTo>
                <a:lnTo>
                  <a:pt x="1676400" y="0"/>
                </a:lnTo>
                <a:lnTo>
                  <a:pt x="2943225" y="638175"/>
                </a:lnTo>
                <a:lnTo>
                  <a:pt x="3267075" y="1543050"/>
                </a:lnTo>
                <a:lnTo>
                  <a:pt x="2057400" y="6858000"/>
                </a:lnTo>
                <a:lnTo>
                  <a:pt x="1143000" y="6858000"/>
                </a:lnTo>
                <a:lnTo>
                  <a:pt x="3048000" y="1447800"/>
                </a:lnTo>
                <a:lnTo>
                  <a:pt x="2819400" y="685800"/>
                </a:lnTo>
                <a:lnTo>
                  <a:pt x="0" y="0"/>
                </a:lnTo>
              </a:path>
            </a:pathLst>
          </a:custGeom>
          <a:solidFill>
            <a:srgbClr val="FF7F00"/>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 xmlns:a16="http://schemas.microsoft.com/office/drawing/2014/main" id="{A2673CF6-AE1C-42E6-B562-4515C3925492}"/>
              </a:ext>
            </a:extLst>
          </p:cNvPr>
          <p:cNvSpPr>
            <a:spLocks noChangeArrowheads="1"/>
          </p:cNvSpPr>
          <p:nvPr/>
        </p:nvSpPr>
        <p:spPr bwMode="auto">
          <a:xfrm>
            <a:off x="8208656" y="1617406"/>
            <a:ext cx="1828800" cy="5181600"/>
          </a:xfrm>
          <a:custGeom>
            <a:avLst/>
            <a:gdLst>
              <a:gd name="T0" fmla="*/ 0 w 1828800"/>
              <a:gd name="T1" fmla="*/ 5181600 h 5181600"/>
              <a:gd name="T2" fmla="*/ 1828800 w 1828800"/>
              <a:gd name="T3" fmla="*/ 0 h 5181600"/>
              <a:gd name="T4" fmla="*/ 152400 w 1828800"/>
              <a:gd name="T5" fmla="*/ 5181600 h 5181600"/>
              <a:gd name="T6" fmla="*/ 0 w 1828800"/>
              <a:gd name="T7" fmla="*/ 5181600 h 5181600"/>
              <a:gd name="T8" fmla="*/ 0 60000 65536"/>
              <a:gd name="T9" fmla="*/ 0 60000 65536"/>
              <a:gd name="T10" fmla="*/ 0 60000 65536"/>
              <a:gd name="T11" fmla="*/ 0 60000 65536"/>
              <a:gd name="T12" fmla="*/ 0 w 1828800"/>
              <a:gd name="T13" fmla="*/ 0 h 5181600"/>
              <a:gd name="T14" fmla="*/ 1828800 w 1828800"/>
              <a:gd name="T15" fmla="*/ 5181600 h 5181600"/>
            </a:gdLst>
            <a:ahLst/>
            <a:cxnLst>
              <a:cxn ang="T8">
                <a:pos x="T0" y="T1"/>
              </a:cxn>
              <a:cxn ang="T9">
                <a:pos x="T2" y="T3"/>
              </a:cxn>
              <a:cxn ang="T10">
                <a:pos x="T4" y="T5"/>
              </a:cxn>
              <a:cxn ang="T11">
                <a:pos x="T6" y="T7"/>
              </a:cxn>
            </a:cxnLst>
            <a:rect l="T12" t="T13" r="T14" b="T15"/>
            <a:pathLst>
              <a:path w="1828800" h="5181600">
                <a:moveTo>
                  <a:pt x="0" y="5181600"/>
                </a:moveTo>
                <a:lnTo>
                  <a:pt x="1828800" y="0"/>
                </a:lnTo>
                <a:lnTo>
                  <a:pt x="152400" y="5181600"/>
                </a:lnTo>
                <a:lnTo>
                  <a:pt x="0" y="5181600"/>
                </a:lnTo>
              </a:path>
            </a:pathLst>
          </a:custGeom>
          <a:solidFill>
            <a:srgbClr val="F93D17"/>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Freeform 3">
            <a:extLst>
              <a:ext uri="{FF2B5EF4-FFF2-40B4-BE49-F238E27FC236}">
                <a16:creationId xmlns="" xmlns:a16="http://schemas.microsoft.com/office/drawing/2014/main" id="{1DD247BA-20FE-448C-811F-A5197A10A69B}"/>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Freeform 3">
            <a:extLst>
              <a:ext uri="{FF2B5EF4-FFF2-40B4-BE49-F238E27FC236}">
                <a16:creationId xmlns="" xmlns:a16="http://schemas.microsoft.com/office/drawing/2014/main" id="{D2171CD2-F53F-4D98-B11E-C8982DE68AF4}"/>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Freeform 3">
            <a:extLst>
              <a:ext uri="{FF2B5EF4-FFF2-40B4-BE49-F238E27FC236}">
                <a16:creationId xmlns="" xmlns:a16="http://schemas.microsoft.com/office/drawing/2014/main" id="{631EF61A-E230-4E4B-9D34-29383D4BBF5C}"/>
              </a:ext>
            </a:extLst>
          </p:cNvPr>
          <p:cNvSpPr>
            <a:spLocks noChangeArrowheads="1"/>
          </p:cNvSpPr>
          <p:nvPr/>
        </p:nvSpPr>
        <p:spPr bwMode="auto">
          <a:xfrm>
            <a:off x="1657043" y="706181"/>
            <a:ext cx="8858250" cy="5943600"/>
          </a:xfrm>
          <a:custGeom>
            <a:avLst/>
            <a:gdLst>
              <a:gd name="T0" fmla="*/ 0 w 8858250"/>
              <a:gd name="T1" fmla="*/ 5943600 h 5943600"/>
              <a:gd name="T2" fmla="*/ 8858250 w 8858250"/>
              <a:gd name="T3" fmla="*/ 5943600 h 5943600"/>
              <a:gd name="T4" fmla="*/ 8858250 w 8858250"/>
              <a:gd name="T5" fmla="*/ 0 h 5943600"/>
              <a:gd name="T6" fmla="*/ 0 w 8858250"/>
              <a:gd name="T7" fmla="*/ 0 h 5943600"/>
              <a:gd name="T8" fmla="*/ 0 w 8858250"/>
              <a:gd name="T9" fmla="*/ 5943600 h 5943600"/>
              <a:gd name="T10" fmla="*/ 0 60000 65536"/>
              <a:gd name="T11" fmla="*/ 0 60000 65536"/>
              <a:gd name="T12" fmla="*/ 0 60000 65536"/>
              <a:gd name="T13" fmla="*/ 0 60000 65536"/>
              <a:gd name="T14" fmla="*/ 0 60000 65536"/>
              <a:gd name="T15" fmla="*/ 0 w 8858250"/>
              <a:gd name="T16" fmla="*/ 0 h 5943600"/>
              <a:gd name="T17" fmla="*/ 8858250 w 8858250"/>
              <a:gd name="T18" fmla="*/ 5943600 h 5943600"/>
            </a:gdLst>
            <a:ahLst/>
            <a:cxnLst>
              <a:cxn ang="T10">
                <a:pos x="T0" y="T1"/>
              </a:cxn>
              <a:cxn ang="T11">
                <a:pos x="T2" y="T3"/>
              </a:cxn>
              <a:cxn ang="T12">
                <a:pos x="T4" y="T5"/>
              </a:cxn>
              <a:cxn ang="T13">
                <a:pos x="T6" y="T7"/>
              </a:cxn>
              <a:cxn ang="T14">
                <a:pos x="T8" y="T9"/>
              </a:cxn>
            </a:cxnLst>
            <a:rect l="T15" t="T16" r="T17" b="T18"/>
            <a:pathLst>
              <a:path w="8858250" h="5943600">
                <a:moveTo>
                  <a:pt x="0" y="5943600"/>
                </a:moveTo>
                <a:lnTo>
                  <a:pt x="8858250" y="5943600"/>
                </a:lnTo>
                <a:lnTo>
                  <a:pt x="8858250" y="0"/>
                </a:lnTo>
                <a:lnTo>
                  <a:pt x="0" y="0"/>
                </a:lnTo>
                <a:lnTo>
                  <a:pt x="0" y="59436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3">
            <a:extLst>
              <a:ext uri="{FF2B5EF4-FFF2-40B4-BE49-F238E27FC236}">
                <a16:creationId xmlns="" xmlns:a16="http://schemas.microsoft.com/office/drawing/2014/main" id="{653CA6E7-2CFC-477B-92F4-2A5D1B99683A}"/>
              </a:ext>
            </a:extLst>
          </p:cNvPr>
          <p:cNvSpPr>
            <a:spLocks noChangeArrowheads="1"/>
          </p:cNvSpPr>
          <p:nvPr/>
        </p:nvSpPr>
        <p:spPr bwMode="auto">
          <a:xfrm>
            <a:off x="1650693" y="699831"/>
            <a:ext cx="8870950" cy="5956300"/>
          </a:xfrm>
          <a:custGeom>
            <a:avLst/>
            <a:gdLst>
              <a:gd name="T0" fmla="*/ 6350 w 8870950"/>
              <a:gd name="T1" fmla="*/ 5949948 h 5956300"/>
              <a:gd name="T2" fmla="*/ 8864606 w 8870950"/>
              <a:gd name="T3" fmla="*/ 5949948 h 5956300"/>
              <a:gd name="T4" fmla="*/ 8864606 w 8870950"/>
              <a:gd name="T5" fmla="*/ 6350 h 5956300"/>
              <a:gd name="T6" fmla="*/ 6350 w 8870950"/>
              <a:gd name="T7" fmla="*/ 6350 h 5956300"/>
              <a:gd name="T8" fmla="*/ 6350 w 8870950"/>
              <a:gd name="T9" fmla="*/ 5949948 h 5956300"/>
              <a:gd name="T10" fmla="*/ 0 60000 65536"/>
              <a:gd name="T11" fmla="*/ 0 60000 65536"/>
              <a:gd name="T12" fmla="*/ 0 60000 65536"/>
              <a:gd name="T13" fmla="*/ 0 60000 65536"/>
              <a:gd name="T14" fmla="*/ 0 60000 65536"/>
              <a:gd name="T15" fmla="*/ 0 w 8870950"/>
              <a:gd name="T16" fmla="*/ 0 h 5956300"/>
              <a:gd name="T17" fmla="*/ 8870950 w 8870950"/>
              <a:gd name="T18" fmla="*/ 5956300 h 5956300"/>
            </a:gdLst>
            <a:ahLst/>
            <a:cxnLst>
              <a:cxn ang="T10">
                <a:pos x="T0" y="T1"/>
              </a:cxn>
              <a:cxn ang="T11">
                <a:pos x="T2" y="T3"/>
              </a:cxn>
              <a:cxn ang="T12">
                <a:pos x="T4" y="T5"/>
              </a:cxn>
              <a:cxn ang="T13">
                <a:pos x="T6" y="T7"/>
              </a:cxn>
              <a:cxn ang="T14">
                <a:pos x="T8" y="T9"/>
              </a:cxn>
            </a:cxnLst>
            <a:rect l="T15" t="T16" r="T17" b="T18"/>
            <a:pathLst>
              <a:path w="8870950" h="5956300">
                <a:moveTo>
                  <a:pt x="6350" y="5949950"/>
                </a:moveTo>
                <a:lnTo>
                  <a:pt x="8864600" y="5949950"/>
                </a:lnTo>
                <a:lnTo>
                  <a:pt x="8864600" y="6350"/>
                </a:lnTo>
                <a:lnTo>
                  <a:pt x="6350" y="6350"/>
                </a:lnTo>
                <a:lnTo>
                  <a:pt x="6350" y="5949950"/>
                </a:lnTo>
              </a:path>
            </a:pathLst>
          </a:custGeom>
          <a:solidFill>
            <a:srgbClr val="000000">
              <a:alpha val="0"/>
            </a:srgbClr>
          </a:solidFill>
          <a:ln w="12700">
            <a:solidFill>
              <a:srgbClr val="80808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Freeform 3">
            <a:extLst>
              <a:ext uri="{FF2B5EF4-FFF2-40B4-BE49-F238E27FC236}">
                <a16:creationId xmlns="" xmlns:a16="http://schemas.microsoft.com/office/drawing/2014/main" id="{BB1BBEED-2FFE-4F64-B4A7-CC45379BF8ED}"/>
              </a:ext>
            </a:extLst>
          </p:cNvPr>
          <p:cNvSpPr>
            <a:spLocks noChangeArrowheads="1"/>
          </p:cNvSpPr>
          <p:nvPr/>
        </p:nvSpPr>
        <p:spPr bwMode="auto">
          <a:xfrm>
            <a:off x="1895168" y="617281"/>
            <a:ext cx="6248400" cy="152400"/>
          </a:xfrm>
          <a:custGeom>
            <a:avLst/>
            <a:gdLst>
              <a:gd name="T0" fmla="*/ 0 w 6248400"/>
              <a:gd name="T1" fmla="*/ 152400 h 152400"/>
              <a:gd name="T2" fmla="*/ 6248400 w 6248400"/>
              <a:gd name="T3" fmla="*/ 152400 h 152400"/>
              <a:gd name="T4" fmla="*/ 6248400 w 6248400"/>
              <a:gd name="T5" fmla="*/ 0 h 152400"/>
              <a:gd name="T6" fmla="*/ 0 w 6248400"/>
              <a:gd name="T7" fmla="*/ 0 h 152400"/>
              <a:gd name="T8" fmla="*/ 0 w 6248400"/>
              <a:gd name="T9" fmla="*/ 152400 h 152400"/>
              <a:gd name="T10" fmla="*/ 0 60000 65536"/>
              <a:gd name="T11" fmla="*/ 0 60000 65536"/>
              <a:gd name="T12" fmla="*/ 0 60000 65536"/>
              <a:gd name="T13" fmla="*/ 0 60000 65536"/>
              <a:gd name="T14" fmla="*/ 0 60000 65536"/>
              <a:gd name="T15" fmla="*/ 0 w 6248400"/>
              <a:gd name="T16" fmla="*/ 0 h 152400"/>
              <a:gd name="T17" fmla="*/ 6248400 w 6248400"/>
              <a:gd name="T18" fmla="*/ 152400 h 152400"/>
            </a:gdLst>
            <a:ahLst/>
            <a:cxnLst>
              <a:cxn ang="T10">
                <a:pos x="T0" y="T1"/>
              </a:cxn>
              <a:cxn ang="T11">
                <a:pos x="T2" y="T3"/>
              </a:cxn>
              <a:cxn ang="T12">
                <a:pos x="T4" y="T5"/>
              </a:cxn>
              <a:cxn ang="T13">
                <a:pos x="T6" y="T7"/>
              </a:cxn>
              <a:cxn ang="T14">
                <a:pos x="T8" y="T9"/>
              </a:cxn>
            </a:cxnLst>
            <a:rect l="T15" t="T16" r="T17" b="T18"/>
            <a:pathLst>
              <a:path w="6248400" h="152400">
                <a:moveTo>
                  <a:pt x="0" y="152400"/>
                </a:moveTo>
                <a:lnTo>
                  <a:pt x="6248400" y="152400"/>
                </a:lnTo>
                <a:lnTo>
                  <a:pt x="6248400" y="0"/>
                </a:lnTo>
                <a:lnTo>
                  <a:pt x="0" y="0"/>
                </a:lnTo>
                <a:lnTo>
                  <a:pt x="0" y="152400"/>
                </a:lnTo>
              </a:path>
            </a:pathLst>
          </a:custGeom>
          <a:solidFill>
            <a:srgbClr val="FFFFFF"/>
          </a:solidFill>
          <a:ln w="12700">
            <a:solidFill>
              <a:srgbClr val="000000">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7" name="Picture 3">
            <a:extLst>
              <a:ext uri="{FF2B5EF4-FFF2-40B4-BE49-F238E27FC236}">
                <a16:creationId xmlns="" xmlns:a16="http://schemas.microsoft.com/office/drawing/2014/main" id="{B0DA5C73-DB18-4761-B50B-5F60A5A9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68" y="512506"/>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 xmlns:a16="http://schemas.microsoft.com/office/drawing/2014/main" id="{D1A64012-D758-446B-B7F7-5585B04F6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8" y="5960806"/>
            <a:ext cx="227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a:extLst>
              <a:ext uri="{FF2B5EF4-FFF2-40B4-BE49-F238E27FC236}">
                <a16:creationId xmlns="" xmlns:a16="http://schemas.microsoft.com/office/drawing/2014/main" id="{19712DEF-CEF8-4A7F-84B8-B10080D2C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3468" y="-58994"/>
            <a:ext cx="77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 xmlns:a16="http://schemas.microsoft.com/office/drawing/2014/main" id="{1C413A53-4851-4D46-B6E6-1AF111EDAE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068" y="5592506"/>
            <a:ext cx="1257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
            <a:extLst>
              <a:ext uri="{FF2B5EF4-FFF2-40B4-BE49-F238E27FC236}">
                <a16:creationId xmlns="" xmlns:a16="http://schemas.microsoft.com/office/drawing/2014/main" id="{D836F8AA-4F2A-41CF-B7DC-F4EB2E1895A4}"/>
              </a:ext>
            </a:extLst>
          </p:cNvPr>
          <p:cNvSpPr txBox="1">
            <a:spLocks noChangeArrowheads="1"/>
          </p:cNvSpPr>
          <p:nvPr/>
        </p:nvSpPr>
        <p:spPr bwMode="auto">
          <a:xfrm>
            <a:off x="2504768" y="29906"/>
            <a:ext cx="8040663" cy="95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7962900" algn="l"/>
              </a:tabLst>
              <a:defRPr>
                <a:solidFill>
                  <a:schemeClr val="tx1"/>
                </a:solidFill>
                <a:latin typeface="Arial" panose="020B0604020202020204" pitchFamily="34" charset="0"/>
                <a:ea typeface="宋体" panose="02010600030101010101" pitchFamily="2" charset="-122"/>
              </a:defRPr>
            </a:lvl1pPr>
            <a:lvl2pPr marL="742950" indent="-285750">
              <a:tabLst>
                <a:tab pos="7962900" algn="l"/>
              </a:tabLst>
              <a:defRPr>
                <a:solidFill>
                  <a:schemeClr val="tx1"/>
                </a:solidFill>
                <a:latin typeface="Arial" panose="020B0604020202020204" pitchFamily="34" charset="0"/>
                <a:ea typeface="宋体" panose="02010600030101010101" pitchFamily="2" charset="-122"/>
              </a:defRPr>
            </a:lvl2pPr>
            <a:lvl3pPr marL="1143000" indent="-228600">
              <a:tabLst>
                <a:tab pos="7962900" algn="l"/>
              </a:tabLst>
              <a:defRPr>
                <a:solidFill>
                  <a:schemeClr val="tx1"/>
                </a:solidFill>
                <a:latin typeface="Arial" panose="020B0604020202020204" pitchFamily="34" charset="0"/>
                <a:ea typeface="宋体" panose="02010600030101010101" pitchFamily="2" charset="-122"/>
              </a:defRPr>
            </a:lvl3pPr>
            <a:lvl4pPr marL="1600200" indent="-228600">
              <a:tabLst>
                <a:tab pos="7962900" algn="l"/>
              </a:tabLst>
              <a:defRPr>
                <a:solidFill>
                  <a:schemeClr val="tx1"/>
                </a:solidFill>
                <a:latin typeface="Arial" panose="020B0604020202020204" pitchFamily="34" charset="0"/>
                <a:ea typeface="宋体" panose="02010600030101010101" pitchFamily="2" charset="-122"/>
              </a:defRPr>
            </a:lvl4pPr>
            <a:lvl5pPr marL="2057400" indent="-228600">
              <a:tabLst>
                <a:tab pos="796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7962900" algn="l"/>
              </a:tabLst>
              <a:defRPr>
                <a:solidFill>
                  <a:schemeClr val="tx1"/>
                </a:solidFill>
                <a:latin typeface="Arial" panose="020B0604020202020204" pitchFamily="34" charset="0"/>
                <a:ea typeface="宋体" panose="02010600030101010101" pitchFamily="2" charset="-122"/>
              </a:defRPr>
            </a:lvl9pPr>
          </a:lstStyle>
          <a:p>
            <a:pPr eaLnBrk="1" hangingPunct="1">
              <a:lnSpc>
                <a:spcPts val="1200"/>
              </a:lnSpc>
              <a:buFont typeface="Arial" panose="020B0604020202020204" pitchFamily="34" charset="0"/>
              <a:buNone/>
            </a:pPr>
            <a:r>
              <a:rPr lang="en-US" altLang="zh-CN" dirty="0">
                <a:latin typeface="Calibri" panose="020F0502020204030204" pitchFamily="34" charset="0"/>
              </a:rPr>
              <a:t>	</a:t>
            </a:r>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hangingPunct="1">
              <a:lnSpc>
                <a:spcPts val="5900"/>
              </a:lnSpc>
              <a:buFont typeface="Arial" panose="020B0604020202020204" pitchFamily="34" charset="0"/>
              <a:buNone/>
            </a:pPr>
            <a:r>
              <a:rPr lang="en-US" altLang="zh-CN" sz="4200" b="1" dirty="0" smtClean="0">
                <a:solidFill>
                  <a:srgbClr val="000000"/>
                </a:solidFill>
                <a:latin typeface="微软雅黑" panose="020B0503020204020204" pitchFamily="34" charset="-122"/>
                <a:ea typeface="微软雅黑" panose="020B0503020204020204" pitchFamily="34" charset="-122"/>
              </a:rPr>
              <a:t>D</a:t>
            </a:r>
            <a:r>
              <a:rPr lang="zh-CN" altLang="en-US" sz="4200" b="1" dirty="0" smtClean="0">
                <a:solidFill>
                  <a:srgbClr val="000000"/>
                </a:solidFill>
                <a:latin typeface="微软雅黑" panose="020B0503020204020204" pitchFamily="34" charset="-122"/>
                <a:ea typeface="微软雅黑" panose="020B0503020204020204" pitchFamily="34" charset="-122"/>
              </a:rPr>
              <a:t>题</a:t>
            </a:r>
            <a:endParaRPr lang="en-US" altLang="zh-CN" sz="42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内容占位符 2"/>
              <p:cNvSpPr>
                <a:spLocks noGrp="1"/>
              </p:cNvSpPr>
              <p:nvPr>
                <p:ph idx="1"/>
              </p:nvPr>
            </p:nvSpPr>
            <p:spPr>
              <a:xfrm>
                <a:off x="1996768" y="1272966"/>
                <a:ext cx="8483600" cy="5272040"/>
              </a:xfrm>
            </p:spPr>
            <p:txBody>
              <a:bodyPr>
                <a:normAutofit/>
              </a:bodyPr>
              <a:lstStyle/>
              <a:p>
                <a:r>
                  <a:rPr lang="zh-CN" altLang="en-US" dirty="0" smtClean="0"/>
                  <a:t>状态</a:t>
                </a:r>
                <a:endParaRPr lang="en-US" altLang="zh-CN" dirty="0" smtClean="0"/>
              </a:p>
              <a:p>
                <a:r>
                  <a:rPr lang="en-US" altLang="zh-CN" dirty="0" smtClean="0"/>
                  <a:t>f[i][j][k]</a:t>
                </a:r>
                <a:r>
                  <a:rPr lang="zh-CN" altLang="en-US" dirty="0" smtClean="0"/>
                  <a:t>表示从高到低考虑到了第</a:t>
                </a:r>
                <a:r>
                  <a:rPr lang="en-US" altLang="zh-CN" dirty="0" smtClean="0"/>
                  <a:t>i</a:t>
                </a:r>
                <a:r>
                  <a:rPr lang="zh-CN" altLang="en-US" dirty="0" smtClean="0"/>
                  <a:t>位，这一位填的是数字</a:t>
                </a:r>
                <a:r>
                  <a:rPr lang="en-US" altLang="zh-CN" dirty="0" smtClean="0"/>
                  <a:t>j</a:t>
                </a:r>
                <a:r>
                  <a:rPr lang="zh-CN" altLang="en-US" dirty="0" smtClean="0"/>
                  <a:t>；</a:t>
                </a:r>
                <a:r>
                  <a:rPr lang="en-US" altLang="zh-CN" dirty="0" smtClean="0"/>
                  <a:t>k=0</a:t>
                </a:r>
                <a:r>
                  <a:rPr lang="zh-CN" altLang="en-US" dirty="0" smtClean="0"/>
                  <a:t>表示没有卡死，</a:t>
                </a:r>
                <a:r>
                  <a:rPr lang="en-US" altLang="zh-CN" dirty="0" smtClean="0"/>
                  <a:t>k=1</a:t>
                </a:r>
                <a:r>
                  <a:rPr lang="zh-CN" altLang="en-US" dirty="0" smtClean="0"/>
                  <a:t>表示卡死了的方案数</a:t>
                </a:r>
                <a:endParaRPr lang="en-US" altLang="zh-CN" dirty="0" smtClean="0"/>
              </a:p>
              <a:p>
                <a:r>
                  <a:rPr lang="zh-CN" altLang="en-US" dirty="0" smtClean="0"/>
                  <a:t>初始状态， </a:t>
                </a:r>
                <a:r>
                  <a:rPr lang="en-US" altLang="zh-CN" dirty="0" smtClean="0"/>
                  <a:t>f[1][j][0] = 1	(</a:t>
                </a:r>
                <a14:m>
                  <m:oMath xmlns:m="http://schemas.openxmlformats.org/officeDocument/2006/math">
                    <m:r>
                      <a:rPr lang="en-US" altLang="zh-CN" b="0" i="1" smtClean="0">
                        <a:latin typeface="Cambria Math"/>
                      </a:rPr>
                      <m:t>1≤</m:t>
                    </m:r>
                    <m:r>
                      <m:rPr>
                        <m:sty m:val="p"/>
                      </m:rPr>
                      <a:rPr lang="en-US" altLang="zh-CN" b="0" i="0" smtClean="0">
                        <a:latin typeface="Cambria Math"/>
                      </a:rPr>
                      <m:t>j</m:t>
                    </m:r>
                    <m:r>
                      <a:rPr lang="en-US" altLang="zh-CN" b="0" i="1" smtClean="0">
                        <a:latin typeface="Cambria Math"/>
                      </a:rPr>
                      <m:t>&lt;</m:t>
                    </m:r>
                  </m:oMath>
                </a14:m>
                <a:r>
                  <a:rPr lang="en-US" altLang="zh-CN" dirty="0" smtClean="0"/>
                  <a:t> n</a:t>
                </a:r>
                <a:r>
                  <a:rPr lang="zh-CN" altLang="en-US" dirty="0" smtClean="0"/>
                  <a:t>的首位</a:t>
                </a:r>
                <a:r>
                  <a:rPr lang="en-US" altLang="zh-CN" dirty="0" smtClean="0"/>
                  <a:t>)</a:t>
                </a:r>
              </a:p>
              <a:p>
                <a:pPr marL="457200" lvl="1" indent="0">
                  <a:buNone/>
                </a:pPr>
                <a:r>
                  <a:rPr lang="en-US" altLang="zh-CN" dirty="0"/>
                  <a:t>	</a:t>
                </a:r>
                <a:r>
                  <a:rPr lang="en-US" altLang="zh-CN" dirty="0" smtClean="0"/>
                  <a:t>	   </a:t>
                </a:r>
                <a:r>
                  <a:rPr lang="en-US" altLang="zh-CN" sz="2800" dirty="0" smtClean="0"/>
                  <a:t>f[1</a:t>
                </a:r>
                <a:r>
                  <a:rPr lang="en-US" altLang="zh-CN" sz="2800" dirty="0"/>
                  <a:t>][j][1] = 1	( j=</a:t>
                </a:r>
                <a:r>
                  <a:rPr lang="en-US" altLang="zh-CN" sz="2800" dirty="0">
                    <a:solidFill>
                      <a:prstClr val="black"/>
                    </a:solidFill>
                  </a:rPr>
                  <a:t>n </a:t>
                </a:r>
                <a:r>
                  <a:rPr lang="zh-CN" altLang="en-US" sz="2800" dirty="0">
                    <a:solidFill>
                      <a:prstClr val="black"/>
                    </a:solidFill>
                  </a:rPr>
                  <a:t>的首位</a:t>
                </a:r>
                <a:r>
                  <a:rPr lang="en-US" altLang="zh-CN" sz="2800" dirty="0" smtClean="0"/>
                  <a:t>)</a:t>
                </a:r>
                <a:endParaRPr lang="en-US" altLang="zh-CN" dirty="0" smtClean="0"/>
              </a:p>
              <a:p>
                <a:r>
                  <a:rPr lang="zh-CN" altLang="en-US" dirty="0" smtClean="0"/>
                  <a:t>状态转移</a:t>
                </a:r>
                <a:endParaRPr lang="en-US" altLang="zh-CN" dirty="0" smtClean="0"/>
              </a:p>
              <a:p>
                <a:pPr marL="0" indent="0">
                  <a:buNone/>
                </a:pPr>
                <a:r>
                  <a:rPr lang="en-US" altLang="zh-CN" dirty="0"/>
                  <a:t>	</a:t>
                </a:r>
                <a:r>
                  <a:rPr lang="nn-NO" altLang="zh-CN" sz="2400" dirty="0" smtClean="0"/>
                  <a:t>f[i][j][0]+=f[i-1][k][0]+f[i-1][k][1]		</a:t>
                </a:r>
                <a:r>
                  <a:rPr lang="nn-NO" altLang="zh-CN" sz="2400" dirty="0"/>
                  <a:t> </a:t>
                </a:r>
                <a:r>
                  <a:rPr lang="nn-NO" altLang="zh-CN" sz="2400" dirty="0" smtClean="0"/>
                  <a:t> j&lt;s[i]	</a:t>
                </a:r>
              </a:p>
              <a:p>
                <a:pPr marL="0" indent="0">
                  <a:buNone/>
                </a:pPr>
                <a:r>
                  <a:rPr lang="nn-NO" altLang="zh-CN" sz="2400" dirty="0" smtClean="0"/>
                  <a:t>	f[i][j][1]+=f[i-1][k][1]  f[i][j][0]+=f[i-1][k][0];</a:t>
                </a:r>
                <a:r>
                  <a:rPr lang="en-US" altLang="zh-CN" sz="2400" dirty="0" smtClean="0"/>
                  <a:t>  j=s[i] </a:t>
                </a:r>
                <a:r>
                  <a:rPr lang="nn-NO" altLang="zh-CN" sz="2400" dirty="0" smtClean="0"/>
                  <a:t>	</a:t>
                </a:r>
              </a:p>
              <a:p>
                <a:pPr marL="0" indent="0">
                  <a:buNone/>
                </a:pPr>
                <a:r>
                  <a:rPr lang="nn-NO" altLang="zh-CN" sz="2400" dirty="0" smtClean="0"/>
                  <a:t>	f[i][j][0]+=f[i-1][k][0];				</a:t>
                </a:r>
                <a:r>
                  <a:rPr lang="en-US" altLang="zh-CN" sz="2400" dirty="0" smtClean="0"/>
                  <a:t>  j&gt;s[i]</a:t>
                </a:r>
              </a:p>
              <a:p>
                <a:pPr marL="0" indent="0">
                  <a:buNone/>
                </a:pPr>
                <a:r>
                  <a:rPr lang="en-US" altLang="zh-CN" sz="2400" dirty="0" smtClean="0"/>
                  <a:t>   </a:t>
                </a:r>
                <a:r>
                  <a:rPr lang="zh-CN" altLang="en-US" sz="2400" dirty="0" smtClean="0"/>
                  <a:t>特别注意：需要</a:t>
                </a:r>
                <a:r>
                  <a:rPr lang="en-US" altLang="zh-CN" sz="2400" dirty="0" smtClean="0"/>
                  <a:t>f[i][j][0]++</a:t>
                </a:r>
              </a:p>
              <a:p>
                <a:r>
                  <a:rPr lang="zh-CN" altLang="en-US" sz="2400" dirty="0" smtClean="0"/>
                  <a:t>最后</a:t>
                </a:r>
                <a14:m>
                  <m:oMath xmlns:m="http://schemas.openxmlformats.org/officeDocument/2006/math">
                    <m:nary>
                      <m:naryPr>
                        <m:chr m:val="∑"/>
                        <m:ctrlPr>
                          <a:rPr lang="zh-CN" altLang="en-US" sz="2400" i="1" smtClean="0">
                            <a:latin typeface="Cambria Math"/>
                          </a:rPr>
                        </m:ctrlPr>
                      </m:naryPr>
                      <m:sub>
                        <m:r>
                          <m:rPr>
                            <m:sty m:val="p"/>
                            <m:brk m:alnAt="23"/>
                          </m:rPr>
                          <a:rPr lang="en-US" altLang="zh-CN" sz="2400" b="0" i="0" smtClean="0">
                            <a:latin typeface="Cambria Math"/>
                          </a:rPr>
                          <m:t>j</m:t>
                        </m:r>
                        <m:r>
                          <a:rPr lang="en-US" altLang="zh-CN" sz="2400" b="0" i="0" smtClean="0">
                            <a:latin typeface="Cambria Math"/>
                          </a:rPr>
                          <m:t>=0</m:t>
                        </m:r>
                      </m:sub>
                      <m:sup>
                        <m:r>
                          <a:rPr lang="en-US" altLang="zh-CN" sz="2400" b="0" i="0" smtClean="0">
                            <a:latin typeface="Cambria Math"/>
                          </a:rPr>
                          <m:t>9</m:t>
                        </m:r>
                      </m:sup>
                      <m:e>
                        <m:r>
                          <m:rPr>
                            <m:sty m:val="p"/>
                          </m:rPr>
                          <a:rPr lang="en-US" altLang="zh-CN" sz="2400" b="0" i="0" smtClean="0">
                            <a:latin typeface="Cambria Math"/>
                          </a:rPr>
                          <m:t>f</m:t>
                        </m:r>
                        <m:d>
                          <m:dPr>
                            <m:begChr m:val="["/>
                            <m:endChr m:val="]"/>
                            <m:ctrlPr>
                              <a:rPr lang="en-US" altLang="zh-CN" sz="2400" b="0" i="1" smtClean="0">
                                <a:latin typeface="Cambria Math"/>
                              </a:rPr>
                            </m:ctrlPr>
                          </m:dPr>
                          <m:e>
                            <m:r>
                              <m:rPr>
                                <m:sty m:val="p"/>
                              </m:rPr>
                              <a:rPr lang="en-US" altLang="zh-CN" sz="2400" b="0" i="0" smtClean="0">
                                <a:latin typeface="Cambria Math"/>
                              </a:rPr>
                              <m:t>n</m:t>
                            </m:r>
                          </m:e>
                        </m:d>
                        <m:d>
                          <m:dPr>
                            <m:begChr m:val="["/>
                            <m:endChr m:val="]"/>
                            <m:ctrlPr>
                              <a:rPr lang="en-US" altLang="zh-CN" sz="2400" b="0" i="1" smtClean="0">
                                <a:latin typeface="Cambria Math"/>
                              </a:rPr>
                            </m:ctrlPr>
                          </m:dPr>
                          <m:e>
                            <m:r>
                              <m:rPr>
                                <m:sty m:val="p"/>
                              </m:rPr>
                              <a:rPr lang="en-US" altLang="zh-CN" sz="2400" b="0" i="0" smtClean="0">
                                <a:latin typeface="Cambria Math"/>
                              </a:rPr>
                              <m:t>j</m:t>
                            </m:r>
                          </m:e>
                        </m:d>
                        <m:d>
                          <m:dPr>
                            <m:begChr m:val="["/>
                            <m:endChr m:val="]"/>
                            <m:ctrlPr>
                              <a:rPr lang="en-US" altLang="zh-CN" sz="2400" b="0" i="1" smtClean="0">
                                <a:latin typeface="Cambria Math"/>
                              </a:rPr>
                            </m:ctrlPr>
                          </m:dPr>
                          <m:e>
                            <m:r>
                              <a:rPr lang="en-US" altLang="zh-CN" sz="2400" b="0" i="0" smtClean="0">
                                <a:latin typeface="Cambria Math"/>
                              </a:rPr>
                              <m:t>0</m:t>
                            </m:r>
                          </m:e>
                        </m:d>
                        <m:r>
                          <a:rPr lang="en-US" altLang="zh-CN" sz="2400" b="0" i="0" smtClean="0">
                            <a:latin typeface="Cambria Math"/>
                          </a:rPr>
                          <m:t>+</m:t>
                        </m:r>
                        <m:r>
                          <m:rPr>
                            <m:sty m:val="p"/>
                          </m:rPr>
                          <a:rPr lang="en-US" altLang="zh-CN" sz="2400" b="0" i="0" smtClean="0">
                            <a:latin typeface="Cambria Math"/>
                          </a:rPr>
                          <m:t>f</m:t>
                        </m:r>
                        <m:d>
                          <m:dPr>
                            <m:begChr m:val="["/>
                            <m:endChr m:val="]"/>
                            <m:ctrlPr>
                              <a:rPr lang="en-US" altLang="zh-CN" sz="2400" b="0" i="1" smtClean="0">
                                <a:latin typeface="Cambria Math"/>
                              </a:rPr>
                            </m:ctrlPr>
                          </m:dPr>
                          <m:e>
                            <m:r>
                              <m:rPr>
                                <m:sty m:val="p"/>
                              </m:rPr>
                              <a:rPr lang="en-US" altLang="zh-CN" sz="2400" b="0" i="0" smtClean="0">
                                <a:latin typeface="Cambria Math"/>
                              </a:rPr>
                              <m:t>n</m:t>
                            </m:r>
                          </m:e>
                        </m:d>
                        <m:d>
                          <m:dPr>
                            <m:begChr m:val="["/>
                            <m:endChr m:val="]"/>
                            <m:ctrlPr>
                              <a:rPr lang="en-US" altLang="zh-CN" sz="2400" b="0" i="1" smtClean="0">
                                <a:latin typeface="Cambria Math"/>
                              </a:rPr>
                            </m:ctrlPr>
                          </m:dPr>
                          <m:e>
                            <m:r>
                              <m:rPr>
                                <m:sty m:val="p"/>
                              </m:rPr>
                              <a:rPr lang="en-US" altLang="zh-CN" sz="2400" b="0" i="0" smtClean="0">
                                <a:latin typeface="Cambria Math"/>
                              </a:rPr>
                              <m:t>j</m:t>
                            </m:r>
                          </m:e>
                        </m:d>
                        <m:r>
                          <a:rPr lang="en-US" altLang="zh-CN" sz="2400" b="0" i="0" smtClean="0">
                            <a:latin typeface="Cambria Math"/>
                          </a:rPr>
                          <m:t>[1]</m:t>
                        </m:r>
                      </m:e>
                    </m:nary>
                  </m:oMath>
                </a14:m>
                <a:endParaRPr lang="en-US" altLang="zh-CN" sz="2400" dirty="0" smtClean="0"/>
              </a:p>
            </p:txBody>
          </p:sp>
        </mc:Choice>
        <mc:Fallback xmlns="">
          <p:sp>
            <p:nvSpPr>
              <p:cNvPr id="26" name="内容占位符 2"/>
              <p:cNvSpPr>
                <a:spLocks noGrp="1" noRot="1" noChangeAspect="1" noMove="1" noResize="1" noEditPoints="1" noAdjustHandles="1" noChangeArrowheads="1" noChangeShapeType="1" noTextEdit="1"/>
              </p:cNvSpPr>
              <p:nvPr>
                <p:ph idx="1"/>
              </p:nvPr>
            </p:nvSpPr>
            <p:spPr>
              <a:xfrm>
                <a:off x="1996768" y="1272966"/>
                <a:ext cx="8483600" cy="5272040"/>
              </a:xfrm>
              <a:blipFill rotWithShape="1">
                <a:blip r:embed="rId7"/>
                <a:stretch>
                  <a:fillRect l="-1294" t="-2081" r="-503" b="-1503"/>
                </a:stretch>
              </a:blipFill>
            </p:spPr>
            <p:txBody>
              <a:bodyPr/>
              <a:lstStyle/>
              <a:p>
                <a:r>
                  <a:rPr lang="zh-CN" altLang="en-US">
                    <a:noFill/>
                  </a:rPr>
                  <a:t> </a:t>
                </a:r>
              </a:p>
            </p:txBody>
          </p:sp>
        </mc:Fallback>
      </mc:AlternateContent>
      <p:sp>
        <p:nvSpPr>
          <p:cNvPr id="2" name="左大括号 1"/>
          <p:cNvSpPr/>
          <p:nvPr/>
        </p:nvSpPr>
        <p:spPr>
          <a:xfrm>
            <a:off x="3949002" y="2763581"/>
            <a:ext cx="170822"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左大括号 2"/>
          <p:cNvSpPr/>
          <p:nvPr/>
        </p:nvSpPr>
        <p:spPr>
          <a:xfrm>
            <a:off x="2595140" y="4198680"/>
            <a:ext cx="346668" cy="13938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4998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xEl>
                                              <p:pRg st="3" end="3"/>
                                            </p:txEl>
                                          </p:spTgt>
                                        </p:tgtEl>
                                        <p:attrNameLst>
                                          <p:attrName>style.visibility</p:attrName>
                                        </p:attrNameLst>
                                      </p:cBhvr>
                                      <p:to>
                                        <p:strVal val="visible"/>
                                      </p:to>
                                    </p:set>
                                    <p:animEffect transition="in" filter="fade">
                                      <p:cBhvr>
                                        <p:cTn id="23" dur="500"/>
                                        <p:tgtEl>
                                          <p:spTgt spid="2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xEl>
                                              <p:pRg st="4" end="4"/>
                                            </p:txEl>
                                          </p:spTgt>
                                        </p:tgtEl>
                                        <p:attrNameLst>
                                          <p:attrName>style.visibility</p:attrName>
                                        </p:attrNameLst>
                                      </p:cBhvr>
                                      <p:to>
                                        <p:strVal val="visible"/>
                                      </p:to>
                                    </p:set>
                                    <p:animEffect transition="in" filter="fade">
                                      <p:cBhvr>
                                        <p:cTn id="28" dur="500"/>
                                        <p:tgtEl>
                                          <p:spTgt spid="26">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xEl>
                                              <p:pRg st="5" end="5"/>
                                            </p:txEl>
                                          </p:spTgt>
                                        </p:tgtEl>
                                        <p:attrNameLst>
                                          <p:attrName>style.visibility</p:attrName>
                                        </p:attrNameLst>
                                      </p:cBhvr>
                                      <p:to>
                                        <p:strVal val="visible"/>
                                      </p:to>
                                    </p:set>
                                    <p:animEffect transition="in" filter="fade">
                                      <p:cBhvr>
                                        <p:cTn id="34" dur="500"/>
                                        <p:tgtEl>
                                          <p:spTgt spid="26">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fade">
                                      <p:cBhvr>
                                        <p:cTn id="37" dur="500"/>
                                        <p:tgtEl>
                                          <p:spTgt spid="26">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xEl>
                                              <p:pRg st="7" end="7"/>
                                            </p:txEl>
                                          </p:spTgt>
                                        </p:tgtEl>
                                        <p:attrNameLst>
                                          <p:attrName>style.visibility</p:attrName>
                                        </p:attrNameLst>
                                      </p:cBhvr>
                                      <p:to>
                                        <p:strVal val="visible"/>
                                      </p:to>
                                    </p:set>
                                    <p:animEffect transition="in" filter="fade">
                                      <p:cBhvr>
                                        <p:cTn id="40" dur="500"/>
                                        <p:tgtEl>
                                          <p:spTgt spid="2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xEl>
                                              <p:pRg st="8" end="8"/>
                                            </p:txEl>
                                          </p:spTgt>
                                        </p:tgtEl>
                                        <p:attrNameLst>
                                          <p:attrName>style.visibility</p:attrName>
                                        </p:attrNameLst>
                                      </p:cBhvr>
                                      <p:to>
                                        <p:strVal val="visible"/>
                                      </p:to>
                                    </p:set>
                                    <p:animEffect transition="in" filter="fade">
                                      <p:cBhvr>
                                        <p:cTn id="45" dur="500"/>
                                        <p:tgtEl>
                                          <p:spTgt spid="26">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6">
                                            <p:txEl>
                                              <p:pRg st="9" end="9"/>
                                            </p:txEl>
                                          </p:spTgt>
                                        </p:tgtEl>
                                        <p:attrNameLst>
                                          <p:attrName>style.visibility</p:attrName>
                                        </p:attrNameLst>
                                      </p:cBhvr>
                                      <p:to>
                                        <p:strVal val="visible"/>
                                      </p:to>
                                    </p:set>
                                    <p:animEffect transition="in" filter="fade">
                                      <p:cBhvr>
                                        <p:cTn id="50" dur="500"/>
                                        <p:tgtEl>
                                          <p:spTgt spid="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2" grpId="0" animBg="1"/>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2076</Words>
  <Application>Microsoft Office PowerPoint</Application>
  <PresentationFormat>自定义</PresentationFormat>
  <Paragraphs>255</Paragraphs>
  <Slides>33</Slides>
  <Notes>33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刘宸睿</dc:creator>
  <cp:lastModifiedBy>lenovo</cp:lastModifiedBy>
  <cp:revision>392</cp:revision>
  <dcterms:created xsi:type="dcterms:W3CDTF">2018-06-07T08:45:11Z</dcterms:created>
  <dcterms:modified xsi:type="dcterms:W3CDTF">2018-06-23T08:29:27Z</dcterms:modified>
</cp:coreProperties>
</file>