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57885"/>
            <a:ext cx="10464800" cy="711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vjudge.net/contest/202940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image" Target="../media/image2.tif"/><Relationship Id="rId4" Type="http://schemas.openxmlformats.org/officeDocument/2006/relationships/image" Target="../media/image4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t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当一名充满智慧的莽夫…"/>
          <p:cNvSpPr txBox="1"/>
          <p:nvPr>
            <p:ph type="ctrTitle"/>
          </p:nvPr>
        </p:nvSpPr>
        <p:spPr>
          <a:xfrm>
            <a:off x="1270000" y="2679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t>当一名充满智慧的莽夫</a:t>
            </a:r>
          </a:p>
          <a:p>
            <a:pPr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t>搜索篇</a:t>
            </a:r>
          </a:p>
        </p:txBody>
      </p:sp>
      <p:sp>
        <p:nvSpPr>
          <p:cNvPr id="120" name="UESTC Div.0 Day1"/>
          <p:cNvSpPr txBox="1"/>
          <p:nvPr>
            <p:ph type="subTitle" sz="quarter" idx="1"/>
          </p:nvPr>
        </p:nvSpPr>
        <p:spPr>
          <a:xfrm>
            <a:off x="1270000" y="2724150"/>
            <a:ext cx="10464800" cy="11303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grpSp>
        <p:nvGrpSpPr>
          <p:cNvPr id="123" name="qscqesze"/>
          <p:cNvGrpSpPr/>
          <p:nvPr/>
        </p:nvGrpSpPr>
        <p:grpSpPr>
          <a:xfrm>
            <a:off x="1270000" y="5943599"/>
            <a:ext cx="10464800" cy="1130301"/>
            <a:chOff x="0" y="0"/>
            <a:chExt cx="10464800" cy="1130300"/>
          </a:xfrm>
        </p:grpSpPr>
        <p:sp>
          <p:nvSpPr>
            <p:cNvPr id="121" name="矩形"/>
            <p:cNvSpPr/>
            <p:nvPr/>
          </p:nvSpPr>
          <p:spPr>
            <a:xfrm>
              <a:off x="0" y="0"/>
              <a:ext cx="10464800" cy="113030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22" name="文本"/>
            <p:cNvSpPr txBox="1"/>
            <p:nvPr/>
          </p:nvSpPr>
          <p:spPr>
            <a:xfrm>
              <a:off x="0" y="0"/>
              <a:ext cx="10464800" cy="450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54^2*C(7,5)+C(7,5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hapter 1…"/>
          <p:cNvSpPr txBox="1"/>
          <p:nvPr>
            <p:ph type="title"/>
          </p:nvPr>
        </p:nvSpPr>
        <p:spPr>
          <a:xfrm>
            <a:off x="1117600" y="3657600"/>
            <a:ext cx="11099800" cy="215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lack And Wh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Black And White</a:t>
            </a:r>
          </a:p>
        </p:txBody>
      </p:sp>
      <p:sp>
        <p:nvSpPr>
          <p:cNvPr id="153" name="n*m的矩阵，k种颜色，然后每种颜色可以用ci次，满足sigma(ci) = n*m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爆搜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erbs Gath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Herbs Gathering</a:t>
            </a:r>
          </a:p>
        </p:txBody>
      </p:sp>
      <p:sp>
        <p:nvSpPr>
          <p:cNvPr id="158" name="01背包，n个物品，容量和价值都是1e9，数据全随机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性价比排序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apter 2…"/>
          <p:cNvSpPr txBox="1"/>
          <p:nvPr>
            <p:ph type="title"/>
          </p:nvPr>
        </p:nvSpPr>
        <p:spPr>
          <a:xfrm>
            <a:off x="952500" y="2959100"/>
            <a:ext cx="11099800" cy="215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ya and Cubes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Anya and Cubes 0</a:t>
            </a:r>
          </a:p>
        </p:txBody>
      </p:sp>
      <p:sp>
        <p:nvSpPr>
          <p:cNvPr id="165" name="n个数，最多使用k个魔法棒，每个魔法棒能使得一个数变成他的阶乘，问一共有多少种方案，使得n个数中选出一些数的和为s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(n^3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ya and Cubes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Anya and Cubes 1</a:t>
            </a:r>
          </a:p>
        </p:txBody>
      </p:sp>
      <p:sp>
        <p:nvSpPr>
          <p:cNvPr id="170" name="n个数，最多使用k个魔法棒，每个魔法棒能使得一个数变成他的阶乘，问一共有多少种方案，使得n个数中选出一些数的和为s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主要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主要内容</a:t>
            </a:r>
          </a:p>
        </p:txBody>
      </p:sp>
      <p:sp>
        <p:nvSpPr>
          <p:cNvPr id="126" name="主要借鉴了郭晓旭－暴暴暴暴暴力.p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主要借鉴了郭晓旭－暴暴暴暴暴力.pdf</a:t>
            </a:r>
          </a:p>
          <a:p>
            <a:pPr/>
            <a:r>
              <a:t>讲解部分男人搜索专题题目：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://vjudge.net/contest/202940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折半搜索 meet in the mid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两眼一闭大力搜（吃惊高清重置版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5700"/>
            </a:lvl1pPr>
          </a:lstStyle>
          <a:p>
            <a:pPr/>
            <a:r>
              <a:t>两眼一闭大力搜（吃惊高清重置版）</a:t>
            </a:r>
          </a:p>
        </p:txBody>
      </p:sp>
      <p:sp>
        <p:nvSpPr>
          <p:cNvPr id="175" name="给一个无向图G，有N个点，M条边现给出起点S和终点T，问是否存在一条从起点到终点的合法路径.一条合法路径必须满足下列条件: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假设给每个点随机染色，一共L种颜色，那么这条长度为L的路径染色正确（路径上的点的颜色都不一样）的概率是：…"/>
          <p:cNvSpPr txBox="1"/>
          <p:nvPr>
            <p:ph type="body" idx="1"/>
          </p:nvPr>
        </p:nvSpPr>
        <p:spPr>
          <a:xfrm>
            <a:off x="952499" y="406151"/>
            <a:ext cx="11212912" cy="84711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(L!*Lm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 - 两眼一闭大力搜（Legendary Version. Vol 1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5600"/>
            </a:lvl1pPr>
          </a:lstStyle>
          <a:p>
            <a:pPr/>
            <a:r>
              <a:t>V - 两眼一闭大力搜（Legendary Version. Vol 1）</a:t>
            </a:r>
          </a:p>
        </p:txBody>
      </p:sp>
      <p:sp>
        <p:nvSpPr>
          <p:cNvPr id="182" name="给一个无向图G，有N个点，M条边现给出起点S和终点T，问是否存在一条从起点到终点的合法路径.一条合法路径必须满足下列条件: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(2^L * m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hapter 3…"/>
          <p:cNvSpPr txBox="1"/>
          <p:nvPr>
            <p:ph type="title"/>
          </p:nvPr>
        </p:nvSpPr>
        <p:spPr>
          <a:xfrm>
            <a:off x="952500" y="2959100"/>
            <a:ext cx="11099800" cy="215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inimum Diameter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Diameter 0</a:t>
            </a:r>
          </a:p>
        </p:txBody>
      </p:sp>
      <p:sp>
        <p:nvSpPr>
          <p:cNvPr id="189" name="二维平面上有n个点，你需要删除恰好k个点，使得剩下点的最远点对的距离最小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inimum Diameter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Diameter 0</a:t>
            </a:r>
          </a:p>
        </p:txBody>
      </p:sp>
      <p:sp>
        <p:nvSpPr>
          <p:cNvPr id="192" name="O(n^2*C(n,k)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inimum Diameter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Diameter 1</a:t>
            </a:r>
          </a:p>
        </p:txBody>
      </p:sp>
      <p:sp>
        <p:nvSpPr>
          <p:cNvPr id="195" name="二维平面上有n个点，你需要删除恰好k个点，使得剩下点的最远点对的距离最小。…"/>
          <p:cNvSpPr txBox="1"/>
          <p:nvPr>
            <p:ph type="body" idx="1"/>
          </p:nvPr>
        </p:nvSpPr>
        <p:spPr>
          <a:xfrm>
            <a:off x="952500" y="2590799"/>
            <a:ext cx="11099800" cy="53281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搜索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搜索算法</a:t>
            </a:r>
          </a:p>
        </p:txBody>
      </p:sp>
      <p:sp>
        <p:nvSpPr>
          <p:cNvPr id="129" name="dfs bfs 双向广搜 A*搜索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二分答案之后，转为最大独立集问题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二分答案之后，转为最大独立集问题。</a:t>
            </a:r>
          </a:p>
          <a:p>
            <a:pPr/>
            <a:r>
              <a:t>对于每个点，要么删除这个点，要么就删除连接这个点的所有点。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inimum Diameter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Diameter 2</a:t>
            </a:r>
          </a:p>
        </p:txBody>
      </p:sp>
      <p:sp>
        <p:nvSpPr>
          <p:cNvPr id="200" name="二维平面上有n个点，你需要删除恰好k个点，使得剩下点的最远点对的距离最小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对于每个点，要么删除这个点，要么就删除连接这个点的所有点…"/>
          <p:cNvSpPr txBox="1"/>
          <p:nvPr/>
        </p:nvSpPr>
        <p:spPr>
          <a:xfrm>
            <a:off x="1123949" y="2578924"/>
            <a:ext cx="10977167" cy="459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FFFFFF"/>
                </a:solidFill>
              </a:defRPr>
            </a:pPr>
            <a:r>
              <a:t>对于每个点，要么删除这个点，要么就删除连接这个点的所有点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剪枝：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如果这个点的度数为1，直接删除与之相邻的点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如果这个点的度数大于k，那么直接删除这个点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O(fib(k))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</a:t>
            </a:r>
          </a:p>
        </p:txBody>
      </p:sp>
      <p:sp>
        <p:nvSpPr>
          <p:cNvPr id="205" name="O(3^(n/3))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(3^(n/3))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(n) &lt;= 1 + T(n - d(v) -1) + sigma(T(n-d(vi)-1)…"/>
          <p:cNvSpPr txBox="1"/>
          <p:nvPr>
            <p:ph type="body" idx="1"/>
          </p:nvPr>
        </p:nvSpPr>
        <p:spPr>
          <a:xfrm>
            <a:off x="952500" y="364132"/>
            <a:ext cx="11099800" cy="851316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举一反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举一反三</a:t>
            </a:r>
          </a:p>
        </p:txBody>
      </p:sp>
      <p:sp>
        <p:nvSpPr>
          <p:cNvPr id="212" name="scu 4439 2015四川省赛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最大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最大团</a:t>
            </a:r>
          </a:p>
        </p:txBody>
      </p:sp>
      <p:sp>
        <p:nvSpPr>
          <p:cNvPr id="215" name="n点，m边，求最大点集，使得任意两点都有连边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((2^sqrt(nm))*nm)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raph C0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C0loring</a:t>
            </a:r>
          </a:p>
        </p:txBody>
      </p:sp>
      <p:sp>
        <p:nvSpPr>
          <p:cNvPr id="220" name="n点，m边，给每个点染色，使得每条边的端点颜色均不同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apter 0…"/>
          <p:cNvSpPr txBox="1"/>
          <p:nvPr>
            <p:ph type="title"/>
          </p:nvPr>
        </p:nvSpPr>
        <p:spPr>
          <a:xfrm>
            <a:off x="952500" y="2959100"/>
            <a:ext cx="11099800" cy="215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(Bell(n)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(Bell(n))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raph C0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C0loring</a:t>
            </a:r>
          </a:p>
        </p:txBody>
      </p:sp>
      <p:sp>
        <p:nvSpPr>
          <p:cNvPr id="227" name="n点，m边，给每个点染色，使得每条边的端点颜色均不同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(3^n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((1+3sqrt(3))^n)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(3^n)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234" name="矩形"/>
          <p:cNvSpPr/>
          <p:nvPr/>
        </p:nvSpPr>
        <p:spPr>
          <a:xfrm>
            <a:off x="1628626" y="7331967"/>
            <a:ext cx="5136109" cy="11184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7867" y="7636897"/>
            <a:ext cx="1490826" cy="50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raph C0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C0loring</a:t>
            </a:r>
          </a:p>
        </p:txBody>
      </p:sp>
      <p:sp>
        <p:nvSpPr>
          <p:cNvPr id="238" name="n点，m边，给每个点染色，使得每条边的端点颜色均不同。…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(2^n*n)"/>
          <p:cNvSpPr txBox="1"/>
          <p:nvPr>
            <p:ph type="body" idx="1"/>
          </p:nvPr>
        </p:nvSpPr>
        <p:spPr>
          <a:xfrm>
            <a:off x="952500" y="1386531"/>
            <a:ext cx="11099800" cy="74907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O(2^n*n)…"/>
          <p:cNvSpPr txBox="1"/>
          <p:nvPr>
            <p:ph type="body" idx="1"/>
          </p:nvPr>
        </p:nvSpPr>
        <p:spPr>
          <a:xfrm>
            <a:off x="952500" y="603994"/>
            <a:ext cx="11099800" cy="82733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计算f(s) O(2^n*n)…"/>
          <p:cNvSpPr txBox="1"/>
          <p:nvPr>
            <p:ph type="body" idx="1"/>
          </p:nvPr>
        </p:nvSpPr>
        <p:spPr>
          <a:xfrm>
            <a:off x="1003299" y="368300"/>
            <a:ext cx="10331105" cy="628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pic>
        <p:nvPicPr>
          <p:cNvPr id="24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500" y="4495800"/>
            <a:ext cx="10083800" cy="1955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枚举第i位，后面的位不动。"/>
          <p:cNvGrpSpPr/>
          <p:nvPr/>
        </p:nvGrpSpPr>
        <p:grpSpPr>
          <a:xfrm>
            <a:off x="1214143" y="6905328"/>
            <a:ext cx="6436316" cy="718146"/>
            <a:chOff x="0" y="0"/>
            <a:chExt cx="6436314" cy="718145"/>
          </a:xfrm>
        </p:grpSpPr>
        <p:sp>
          <p:nvSpPr>
            <p:cNvPr id="246" name="矩形"/>
            <p:cNvSpPr/>
            <p:nvPr/>
          </p:nvSpPr>
          <p:spPr>
            <a:xfrm>
              <a:off x="-1" y="-1"/>
              <a:ext cx="6436316" cy="71814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47" name="文本"/>
            <p:cNvSpPr txBox="1"/>
            <p:nvPr/>
          </p:nvSpPr>
          <p:spPr>
            <a:xfrm>
              <a:off x="-1" y="-1"/>
              <a:ext cx="6436316" cy="4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NOIP2015 斗地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NOIP2015 斗地主</a:t>
            </a:r>
          </a:p>
        </p:txBody>
      </p:sp>
      <p:sp>
        <p:nvSpPr>
          <p:cNvPr id="134" name="给你n张牌，然后在斗地主的规则下，最少多少次打光自己的手牌。…"/>
          <p:cNvSpPr txBox="1"/>
          <p:nvPr>
            <p:ph type="body" sz="half" idx="1"/>
          </p:nvPr>
        </p:nvSpPr>
        <p:spPr>
          <a:xfrm>
            <a:off x="952499" y="2590800"/>
            <a:ext cx="4612732" cy="628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pic>
        <p:nvPicPr>
          <p:cNvPr id="1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8696" y="2028537"/>
            <a:ext cx="6868491" cy="741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现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现场</a:t>
            </a:r>
          </a:p>
        </p:txBody>
      </p:sp>
      <p:sp>
        <p:nvSpPr>
          <p:cNvPr id="251" name="敢写就敢过（x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敢写就敢过（x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赛场策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赛场策略</a:t>
            </a:r>
          </a:p>
        </p:txBody>
      </p:sp>
      <p:sp>
        <p:nvSpPr>
          <p:cNvPr id="254" name="弱智题，写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弱智题，写。</a:t>
            </a:r>
          </a:p>
          <a:p>
            <a:pPr/>
            <a:r>
              <a:t>场上没人过，粗中有细，做一个有智力的莽夫，会算复杂度。</a:t>
            </a:r>
          </a:p>
          <a:p>
            <a:pPr/>
            <a:r>
              <a:t>全场都在过，敢于剪枝，敢于莽。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弱智做法：xjb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弱智做法：xjb搜</a:t>
            </a:r>
          </a:p>
          <a:p>
            <a:pPr/>
            <a:r>
              <a:t>文艺做法：先走三带1，炸弹，再走对子，再走单牌。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OIP2015 斗地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NOIP2015 斗地主</a:t>
            </a:r>
          </a:p>
        </p:txBody>
      </p:sp>
      <p:sp>
        <p:nvSpPr>
          <p:cNvPr id="140" name="给你n张牌，然后在斗地主的规则下，最少多少次打光自己的手牌。…"/>
          <p:cNvSpPr txBox="1"/>
          <p:nvPr>
            <p:ph type="body" sz="half" idx="1"/>
          </p:nvPr>
        </p:nvSpPr>
        <p:spPr>
          <a:xfrm>
            <a:off x="952499" y="2590800"/>
            <a:ext cx="4612732" cy="6286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8696" y="2028537"/>
            <a:ext cx="6868491" cy="741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先搜走最多的牌型，顺子，四带两对，再考虑三带一，炸弹，对子，单牌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先搜走最多的牌型，顺子，四带两对，再考虑三带一，炸弹，对子，单牌。</a:t>
            </a:r>
          </a:p>
          <a:p>
            <a:pPr/>
            <a:r>
              <a:t>然后加一个最优化剪枝：如果当前结果已经大于了最优的结果，就没必要再搜下去了。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喵哈哈村的卡牌大师丶灆色の魔力ぁ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5700"/>
            </a:lvl1pPr>
          </a:lstStyle>
          <a:p>
            <a:pPr/>
            <a:r>
              <a:t>喵哈哈村的卡牌大师丶灆色の魔力ぁ月</a:t>
            </a:r>
          </a:p>
        </p:txBody>
      </p:sp>
      <p:sp>
        <p:nvSpPr>
          <p:cNvPr id="146" name="1vs1的德州扑克，给出五张公共牌，月大叔的两张牌的牌面，星大妈的两张牌未知。问月大叔胜利的概率是多少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1vs1的德州扑克，给出五张公共牌，月大叔的两张牌的牌面，星大妈的两张牌未知。问月大叔胜利的概率是多少。</a:t>
            </a:r>
          </a:p>
          <a:p>
            <a:pPr/>
            <a:r>
              <a:t>同花大顺(最高为Ace的同花顺)&gt;同花顺(同花色，且连子)&gt;四条(四个一样的)&gt;满堂红(三带二)&gt;同花(同一个花色)&gt;顺子(五张连在一起)&gt;三条(三个一样的)&gt;两对&gt;一对&gt;高牌</a:t>
            </a:r>
          </a:p>
          <a:p>
            <a:pPr/>
            <a:r>
              <a:t>（原题的数据有误）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