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6" r:id="rId5"/>
    <p:sldId id="267" r:id="rId6"/>
    <p:sldId id="265" r:id="rId7"/>
    <p:sldId id="268" r:id="rId8"/>
    <p:sldId id="269" r:id="rId9"/>
    <p:sldId id="270" r:id="rId10"/>
    <p:sldId id="271" r:id="rId11"/>
    <p:sldId id="272" r:id="rId12"/>
    <p:sldId id="273" r:id="rId13"/>
    <p:sldId id="274" r:id="rId14"/>
    <p:sldId id="276" r:id="rId15"/>
    <p:sldId id="27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chor="ctr">
            <a:normAutofit/>
          </a:bodyPr>
          <a:lstStyle/>
          <a:p>
            <a:pPr marL="0" indent="0" algn="ctr">
              <a:buNone/>
            </a:pPr>
            <a:r>
              <a:rPr lang="zh-CN" altLang="en-US" sz="4000" dirty="0" smtClean="0"/>
              <a:t>浅谈决策单调性及其应用</a:t>
            </a:r>
            <a:endParaRPr lang="en-US" altLang="zh-CN" sz="4000" dirty="0" smtClean="0"/>
          </a:p>
          <a:p>
            <a:pPr marL="0" indent="0" algn="ctr">
              <a:buNone/>
            </a:pPr>
            <a:r>
              <a:rPr lang="en-US" altLang="zh-CN" sz="4000" dirty="0"/>
              <a:t> </a:t>
            </a:r>
            <a:r>
              <a:rPr lang="en-US" altLang="zh-CN" sz="4000" dirty="0" smtClean="0"/>
              <a:t>                                            —Lweb</a:t>
            </a:r>
            <a:endParaRPr lang="zh-CN" altLang="en-US" sz="4000" dirty="0"/>
          </a:p>
        </p:txBody>
      </p:sp>
    </p:spTree>
    <p:extLst>
      <p:ext uri="{BB962C8B-B14F-4D97-AF65-F5344CB8AC3E}">
        <p14:creationId xmlns:p14="http://schemas.microsoft.com/office/powerpoint/2010/main" val="148643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32656"/>
                <a:ext cx="8229600" cy="5793507"/>
              </a:xfrm>
            </p:spPr>
            <p:txBody>
              <a:bodyPr/>
              <a:lstStyle/>
              <a:p>
                <a:pPr marL="0" indent="0">
                  <a:buNone/>
                </a:pPr>
                <a:endParaRPr lang="en-US" altLang="zh-CN" sz="2800" i="1" dirty="0" smtClean="0">
                  <a:latin typeface="Cambria Math" panose="02040503050406030204" pitchFamily="18" charset="0"/>
                </a:endParaRPr>
              </a:p>
              <a:p>
                <a:pPr marL="0" indent="0">
                  <a:buNone/>
                </a:pPr>
                <a:endParaRPr lang="en-US" altLang="zh-CN" sz="2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rPr>
                        <m:t>𝑓</m:t>
                      </m:r>
                      <m:r>
                        <a:rPr lang="en-US" altLang="zh-CN" sz="2800" i="1" dirty="0" smtClean="0">
                          <a:latin typeface="Cambria Math" panose="02040503050406030204" pitchFamily="18" charset="0"/>
                        </a:rPr>
                        <m:t>[</m:t>
                      </m:r>
                      <m:r>
                        <a:rPr lang="en-US" altLang="zh-CN" sz="2800" i="1" dirty="0" err="1">
                          <a:latin typeface="Cambria Math" panose="02040503050406030204" pitchFamily="18" charset="0"/>
                        </a:rPr>
                        <m:t>𝑖</m:t>
                      </m:r>
                      <m:r>
                        <a:rPr lang="en-US" altLang="zh-CN" sz="2800" i="1" dirty="0">
                          <a:latin typeface="Cambria Math" panose="02040503050406030204" pitchFamily="18" charset="0"/>
                        </a:rPr>
                        <m:t>] = </m:t>
                      </m:r>
                      <m:r>
                        <a:rPr lang="en-US" altLang="zh-CN" sz="2800" i="1" dirty="0">
                          <a:latin typeface="Cambria Math" panose="02040503050406030204" pitchFamily="18" charset="0"/>
                        </a:rPr>
                        <m:t>𝑓</m:t>
                      </m:r>
                      <m:r>
                        <a:rPr lang="en-US" altLang="zh-CN" sz="2800" i="1" dirty="0">
                          <a:latin typeface="Cambria Math" panose="02040503050406030204" pitchFamily="18" charset="0"/>
                        </a:rPr>
                        <m:t>[</m:t>
                      </m:r>
                      <m:r>
                        <a:rPr lang="en-US" altLang="zh-CN" sz="2800" i="1" dirty="0" err="1">
                          <a:latin typeface="Cambria Math" panose="02040503050406030204" pitchFamily="18" charset="0"/>
                        </a:rPr>
                        <m:t>𝑖</m:t>
                      </m:r>
                      <m:r>
                        <a:rPr lang="en-US" altLang="zh-CN" sz="2800" i="1" dirty="0">
                          <a:latin typeface="Cambria Math" panose="02040503050406030204" pitchFamily="18" charset="0"/>
                        </a:rPr>
                        <m:t> – 1] + </m:t>
                      </m:r>
                      <m:r>
                        <a:rPr lang="en-US" altLang="zh-CN" sz="2800" i="1" dirty="0">
                          <a:latin typeface="Cambria Math" panose="02040503050406030204" pitchFamily="18" charset="0"/>
                        </a:rPr>
                        <m:t>𝑝</m:t>
                      </m:r>
                      <m:r>
                        <a:rPr lang="en-US" altLang="zh-CN" sz="2800" i="1" dirty="0">
                          <a:latin typeface="Cambria Math" panose="02040503050406030204" pitchFamily="18" charset="0"/>
                        </a:rPr>
                        <m:t> ∗ (1 + </m:t>
                      </m:r>
                      <m:r>
                        <a:rPr lang="en-US" altLang="zh-CN" sz="2800" i="1" dirty="0">
                          <a:latin typeface="Cambria Math" panose="02040503050406030204" pitchFamily="18" charset="0"/>
                        </a:rPr>
                        <m:t>𝑓</m:t>
                      </m:r>
                      <m:r>
                        <a:rPr lang="en-US" altLang="zh-CN" sz="2800" i="1" dirty="0">
                          <a:latin typeface="Cambria Math" panose="02040503050406030204" pitchFamily="18" charset="0"/>
                        </a:rPr>
                        <m:t>[</m:t>
                      </m:r>
                      <m:r>
                        <a:rPr lang="en-US" altLang="zh-CN" sz="2800" i="1" dirty="0" err="1">
                          <a:latin typeface="Cambria Math" panose="02040503050406030204" pitchFamily="18" charset="0"/>
                        </a:rPr>
                        <m:t>𝑖</m:t>
                      </m:r>
                      <m:r>
                        <a:rPr lang="en-US" altLang="zh-CN" sz="2800" i="1" dirty="0">
                          <a:latin typeface="Cambria Math" panose="02040503050406030204" pitchFamily="18" charset="0"/>
                        </a:rPr>
                        <m:t>]) + 1 – </m:t>
                      </m:r>
                      <m:r>
                        <a:rPr lang="en-US" altLang="zh-CN" sz="2800" i="1" dirty="0" smtClean="0">
                          <a:latin typeface="Cambria Math" panose="02040503050406030204" pitchFamily="18" charset="0"/>
                        </a:rPr>
                        <m:t>𝑝</m:t>
                      </m:r>
                    </m:oMath>
                  </m:oMathPara>
                </a14:m>
                <a:endParaRPr lang="en-US" altLang="zh-CN" sz="2800" dirty="0" smtClean="0"/>
              </a:p>
              <a:p>
                <a:pPr marL="0" indent="0">
                  <a:buNone/>
                </a:pPr>
                <a:endParaRPr lang="en-US" altLang="zh-CN" sz="2800" dirty="0" smtClean="0"/>
              </a:p>
              <a:p>
                <a:pPr marL="0" indent="0">
                  <a:buNone/>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rPr>
                        <m:t>𝑓</m:t>
                      </m:r>
                      <m:r>
                        <a:rPr lang="en-US" altLang="zh-CN" sz="2800" i="1" dirty="0" smtClean="0">
                          <a:latin typeface="Cambria Math" panose="02040503050406030204" pitchFamily="18" charset="0"/>
                        </a:rPr>
                        <m:t>[</m:t>
                      </m:r>
                      <m:r>
                        <a:rPr lang="en-US" altLang="zh-CN" sz="2800" i="1" dirty="0" err="1">
                          <a:latin typeface="Cambria Math" panose="02040503050406030204" pitchFamily="18" charset="0"/>
                        </a:rPr>
                        <m:t>𝑖</m:t>
                      </m:r>
                      <m:r>
                        <a:rPr lang="en-US" altLang="zh-CN" sz="2800" i="1" dirty="0">
                          <a:latin typeface="Cambria Math" panose="02040503050406030204" pitchFamily="18" charset="0"/>
                        </a:rPr>
                        <m:t>] = (</m:t>
                      </m:r>
                      <m:r>
                        <a:rPr lang="en-US" altLang="zh-CN" sz="2800" i="1" dirty="0">
                          <a:latin typeface="Cambria Math" panose="02040503050406030204" pitchFamily="18" charset="0"/>
                        </a:rPr>
                        <m:t>𝑓</m:t>
                      </m:r>
                      <m:r>
                        <a:rPr lang="en-US" altLang="zh-CN" sz="2800" i="1" dirty="0">
                          <a:latin typeface="Cambria Math" panose="02040503050406030204" pitchFamily="18" charset="0"/>
                        </a:rPr>
                        <m:t>[</m:t>
                      </m:r>
                      <m:r>
                        <a:rPr lang="en-US" altLang="zh-CN" sz="2800" i="1" dirty="0" err="1">
                          <a:latin typeface="Cambria Math" panose="02040503050406030204" pitchFamily="18" charset="0"/>
                        </a:rPr>
                        <m:t>𝑖</m:t>
                      </m:r>
                      <m:r>
                        <a:rPr lang="en-US" altLang="zh-CN" sz="2800" i="1" dirty="0">
                          <a:latin typeface="Cambria Math" panose="02040503050406030204" pitchFamily="18" charset="0"/>
                        </a:rPr>
                        <m:t> – 1] + 1) / (1 – </m:t>
                      </m:r>
                      <m:r>
                        <a:rPr lang="en-US" altLang="zh-CN" sz="2800" i="1" dirty="0">
                          <a:latin typeface="Cambria Math" panose="02040503050406030204" pitchFamily="18" charset="0"/>
                        </a:rPr>
                        <m:t>𝑝</m:t>
                      </m:r>
                      <m:r>
                        <a:rPr lang="en-US" altLang="zh-CN" sz="2800" i="1" dirty="0">
                          <a:latin typeface="Cambria Math" panose="02040503050406030204" pitchFamily="18" charset="0"/>
                        </a:rPr>
                        <m:t>)</m:t>
                      </m:r>
                    </m:oMath>
                  </m:oMathPara>
                </a14:m>
                <a:endParaRPr lang="en-US" altLang="zh-CN" sz="2800" dirty="0" smtClean="0"/>
              </a:p>
              <a:p>
                <a:pPr marL="0" indent="0">
                  <a:buNone/>
                </a:pPr>
                <a:endParaRPr lang="en-US" altLang="zh-CN" sz="2800" dirty="0"/>
              </a:p>
              <a:p>
                <a:pPr marL="0" indent="0">
                  <a:buNone/>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𝑑𝑝</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min</m:t>
                              </m:r>
                            </m:e>
                            <m:lim>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𝑗</m:t>
                              </m:r>
                            </m:lim>
                          </m:limLow>
                          <m:r>
                            <a:rPr lang="en-US" altLang="zh-CN" sz="2800" b="0" i="1" smtClean="0">
                              <a:latin typeface="Cambria Math" panose="02040503050406030204" pitchFamily="18" charset="0"/>
                            </a:rPr>
                            <m:t>(</m:t>
                          </m:r>
                        </m:fName>
                        <m:e>
                          <m:r>
                            <a:rPr lang="en-US" altLang="zh-CN" sz="2800" b="0" i="1" smtClean="0">
                              <a:latin typeface="Cambria Math" panose="02040503050406030204" pitchFamily="18" charset="0"/>
                            </a:rPr>
                            <m:t>𝑑𝑝</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e>
                      </m:func>
                    </m:oMath>
                  </m:oMathPara>
                </a14:m>
                <a:endParaRPr lang="en-US" altLang="zh-CN" sz="2800" dirty="0" smtClean="0"/>
              </a:p>
              <a:p>
                <a:pPr marL="0" indent="0">
                  <a:buNone/>
                </a:pPr>
                <a:endParaRPr lang="en-US" altLang="zh-CN" sz="2800" dirty="0"/>
              </a:p>
              <a:p>
                <a:pPr marL="0" indent="0">
                  <a:buNone/>
                </a:pPr>
                <a14:m>
                  <m:oMath xmlns:m="http://schemas.openxmlformats.org/officeDocument/2006/math">
                    <m:r>
                      <a:rPr lang="en-US" altLang="zh-CN" sz="2800" b="0" i="1" smtClean="0">
                        <a:latin typeface="Cambria Math" panose="02040503050406030204" pitchFamily="18" charset="0"/>
                      </a:rPr>
                      <m:t>𝑤</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e>
                    </m:d>
                  </m:oMath>
                </a14:m>
                <a:r>
                  <a:rPr lang="zh-CN" altLang="en-US" sz="2800" dirty="0" smtClean="0"/>
                  <a:t>，易证</a:t>
                </a:r>
                <a14:m>
                  <m:oMath xmlns:m="http://schemas.openxmlformats.org/officeDocument/2006/math">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oMath>
                </a14:m>
                <a:r>
                  <a:rPr lang="zh-CN" altLang="en-US" sz="2800" dirty="0" smtClean="0"/>
                  <a:t>满足区间单调性和四边形不等式</a:t>
                </a:r>
                <a:endParaRPr lang="en-US" altLang="zh-CN" sz="2800" dirty="0"/>
              </a:p>
              <a:p>
                <a:pPr marL="0" indent="0">
                  <a:buNone/>
                </a:pPr>
                <a:endParaRPr lang="en-US" altLang="zh-CN" dirty="0" smtClean="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793507"/>
              </a:xfrm>
              <a:blipFill rotWithShape="0">
                <a:blip r:embed="rId2"/>
                <a:stretch>
                  <a:fillRect l="-1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428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260648"/>
                <a:ext cx="8229600" cy="6480720"/>
              </a:xfrm>
            </p:spPr>
            <p:txBody>
              <a:bodyPr/>
              <a:lstStyle/>
              <a:p>
                <a:pPr marL="0" indent="0">
                  <a:buNone/>
                </a:pPr>
                <a:r>
                  <a:rPr lang="zh-CN" altLang="en-US" dirty="0" smtClean="0"/>
                  <a:t>另一个例子：</a:t>
                </a:r>
                <a:endParaRPr lang="en-US" altLang="zh-CN" dirty="0" smtClean="0"/>
              </a:p>
              <a:p>
                <a:pPr marL="0" indent="0">
                  <a:buNone/>
                </a:pPr>
                <a:endParaRPr lang="en-US" altLang="zh-CN" dirty="0"/>
              </a:p>
              <a:p>
                <a:pPr marL="0" indent="0">
                  <a:buNone/>
                </a:pPr>
                <a:r>
                  <a:rPr lang="zh-CN" altLang="en-US" sz="2800" dirty="0" smtClean="0"/>
                  <a:t>给出</a:t>
                </a:r>
                <a14:m>
                  <m:oMath xmlns:m="http://schemas.openxmlformats.org/officeDocument/2006/math">
                    <m:r>
                      <a:rPr lang="en-US" altLang="zh-CN" sz="2800" b="0" i="1" smtClean="0">
                        <a:latin typeface="Cambria Math" panose="02040503050406030204" pitchFamily="18" charset="0"/>
                      </a:rPr>
                      <m:t>𝑁</m:t>
                    </m:r>
                    <m:r>
                      <a:rPr lang="zh-CN" altLang="en-US" sz="2800" i="1">
                        <a:latin typeface="Cambria Math" panose="02040503050406030204" pitchFamily="18" charset="0"/>
                      </a:rPr>
                      <m:t>个</m:t>
                    </m:r>
                  </m:oMath>
                </a14:m>
                <a:r>
                  <a:rPr lang="zh-CN" altLang="en-US" sz="2800" dirty="0" smtClean="0"/>
                  <a:t>二元组</a:t>
                </a:r>
                <a14:m>
                  <m:oMath xmlns:m="http://schemas.openxmlformats.org/officeDocument/2006/math">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𝑎</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𝑏</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r>
                      <a:rPr lang="zh-CN" altLang="en-US" sz="2800" i="1" dirty="0">
                        <a:latin typeface="Cambria Math" panose="02040503050406030204" pitchFamily="18" charset="0"/>
                      </a:rPr>
                      <m:t>，</m:t>
                    </m:r>
                    <m:r>
                      <a:rPr lang="zh-CN" altLang="en-US" sz="2800" i="1" dirty="0" smtClean="0">
                        <a:latin typeface="Cambria Math" panose="02040503050406030204" pitchFamily="18" charset="0"/>
                      </a:rPr>
                      <m:t>再</m:t>
                    </m:r>
                  </m:oMath>
                </a14:m>
                <a:r>
                  <a:rPr lang="zh-CN" altLang="en-US" sz="2800" dirty="0" smtClean="0"/>
                  <a:t>给出</a:t>
                </a:r>
                <a14:m>
                  <m:oMath xmlns:m="http://schemas.openxmlformats.org/officeDocument/2006/math">
                    <m:r>
                      <a:rPr lang="en-US" altLang="zh-CN" sz="2800" b="0" i="1" smtClean="0">
                        <a:latin typeface="Cambria Math" panose="02040503050406030204" pitchFamily="18" charset="0"/>
                      </a:rPr>
                      <m:t>𝑀</m:t>
                    </m:r>
                  </m:oMath>
                </a14:m>
                <a:r>
                  <a:rPr lang="zh-CN" altLang="en-US" sz="2800" dirty="0" smtClean="0"/>
                  <a:t>个二元组</a:t>
                </a:r>
                <a14:m>
                  <m:oMath xmlns:m="http://schemas.openxmlformats.org/officeDocument/2006/math">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oMath>
                </a14:m>
                <a:endParaRPr lang="en-US" altLang="zh-CN" sz="2800" dirty="0" smtClean="0"/>
              </a:p>
              <a:p>
                <a:pPr marL="0" indent="0">
                  <a:buNone/>
                </a:pPr>
                <a:endParaRPr lang="en-US" altLang="zh-CN" sz="2800" dirty="0" smtClean="0"/>
              </a:p>
              <a:p>
                <a:pPr marL="0" indent="0">
                  <a:buNone/>
                </a:pPr>
                <a:r>
                  <a:rPr lang="zh-CN" altLang="en-US" sz="2800" dirty="0" smtClean="0"/>
                  <a:t>从前</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个二元组中选出一个，再从后</a:t>
                </a:r>
                <a14:m>
                  <m:oMath xmlns:m="http://schemas.openxmlformats.org/officeDocument/2006/math">
                    <m:r>
                      <a:rPr lang="en-US" altLang="zh-CN" sz="2800" b="0" i="1" smtClean="0">
                        <a:latin typeface="Cambria Math" panose="02040503050406030204" pitchFamily="18" charset="0"/>
                      </a:rPr>
                      <m:t>𝑀</m:t>
                    </m:r>
                  </m:oMath>
                </a14:m>
                <a:r>
                  <a:rPr lang="zh-CN" altLang="en-US" sz="2800" dirty="0" smtClean="0"/>
                  <a:t>个二元组中选出一个，要求</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𝑗</m:t>
                        </m:r>
                      </m:sub>
                    </m:sSub>
                  </m:oMath>
                </a14:m>
                <a:endParaRPr lang="en-US" altLang="zh-CN" sz="2800" b="0" dirty="0" smtClean="0"/>
              </a:p>
              <a:p>
                <a:pPr marL="0" indent="0">
                  <a:buNone/>
                </a:pPr>
                <a:endParaRPr lang="en-US" altLang="zh-CN" sz="2800" dirty="0" smtClean="0"/>
              </a:p>
              <a:p>
                <a:pPr marL="0" indent="0">
                  <a:buNone/>
                </a:pPr>
                <a:r>
                  <a:rPr lang="zh-CN" altLang="en-US" sz="2800" dirty="0" smtClean="0"/>
                  <a:t>使得</a:t>
                </a:r>
                <a14:m>
                  <m:oMath xmlns:m="http://schemas.openxmlformats.org/officeDocument/2006/math">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𝑐</m:t>
                        </m:r>
                      </m:e>
                      <m:sub>
                        <m:r>
                          <a:rPr lang="en-US" altLang="zh-CN" sz="2800" b="0" i="1" dirty="0" smtClean="0">
                            <a:latin typeface="Cambria Math" panose="02040503050406030204" pitchFamily="18" charset="0"/>
                          </a:rPr>
                          <m:t>𝑗</m:t>
                        </m:r>
                      </m:sub>
                    </m:sSub>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𝑎</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m:t>
                    </m:r>
                    <m:sSub>
                      <m:sSubPr>
                        <m:ctrlPr>
                          <a:rPr lang="en-US" altLang="zh-CN" sz="2800" b="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𝑑</m:t>
                        </m:r>
                      </m:e>
                      <m:sub>
                        <m:r>
                          <a:rPr lang="en-US" altLang="zh-CN" sz="2800" b="0" i="1" dirty="0" smtClean="0">
                            <a:latin typeface="Cambria Math" panose="02040503050406030204" pitchFamily="18" charset="0"/>
                            <a:ea typeface="Cambria Math" panose="02040503050406030204" pitchFamily="18" charset="0"/>
                          </a:rPr>
                          <m:t>𝑗</m:t>
                        </m:r>
                      </m:sub>
                    </m:sSub>
                    <m:r>
                      <a:rPr lang="en-US" altLang="zh-CN" sz="2800" b="0" i="1" dirty="0" smtClean="0">
                        <a:latin typeface="Cambria Math" panose="02040503050406030204" pitchFamily="18" charset="0"/>
                        <a:ea typeface="Cambria Math" panose="02040503050406030204" pitchFamily="18" charset="0"/>
                      </a:rPr>
                      <m:t>−</m:t>
                    </m:r>
                    <m:sSub>
                      <m:sSubPr>
                        <m:ctrlPr>
                          <a:rPr lang="en-US" altLang="zh-CN" sz="2800" b="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𝑏</m:t>
                        </m:r>
                      </m:e>
                      <m:sub>
                        <m:r>
                          <a:rPr lang="en-US" altLang="zh-CN" sz="2800" b="0" i="1" dirty="0" smtClean="0">
                            <a:latin typeface="Cambria Math" panose="02040503050406030204" pitchFamily="18" charset="0"/>
                            <a:ea typeface="Cambria Math" panose="02040503050406030204" pitchFamily="18" charset="0"/>
                          </a:rPr>
                          <m:t>𝑖</m:t>
                        </m:r>
                      </m:sub>
                    </m:sSub>
                    <m:r>
                      <a:rPr lang="en-US" altLang="zh-CN" sz="2800" b="0" i="1" dirty="0" smtClean="0">
                        <a:latin typeface="Cambria Math" panose="02040503050406030204" pitchFamily="18" charset="0"/>
                        <a:ea typeface="Cambria Math" panose="02040503050406030204" pitchFamily="18" charset="0"/>
                      </a:rPr>
                      <m:t>)</m:t>
                    </m:r>
                    <m:r>
                      <a:rPr lang="zh-CN" altLang="en-US" sz="2800" i="1" dirty="0">
                        <a:latin typeface="Cambria Math" panose="02040503050406030204" pitchFamily="18" charset="0"/>
                        <a:ea typeface="Cambria Math" panose="02040503050406030204" pitchFamily="18" charset="0"/>
                      </a:rPr>
                      <m:t>达到</m:t>
                    </m:r>
                  </m:oMath>
                </a14:m>
                <a:r>
                  <a:rPr lang="zh-CN" altLang="en-US" sz="2800" dirty="0" smtClean="0"/>
                  <a:t>最大</a:t>
                </a:r>
                <a:endParaRPr lang="en-US" altLang="zh-CN" sz="2800" dirty="0" smtClean="0"/>
              </a:p>
              <a:p>
                <a:pPr marL="0" indent="0">
                  <a:buNone/>
                </a:pPr>
                <a:endParaRPr lang="en-US" altLang="zh-CN" sz="2800" dirty="0"/>
              </a:p>
              <a:p>
                <a:pPr marL="0" indent="0">
                  <a:buNone/>
                </a:pPr>
                <a14:m>
                  <m:oMath xmlns:m="http://schemas.openxmlformats.org/officeDocument/2006/math">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𝑀</m:t>
                    </m:r>
                    <m:r>
                      <a:rPr lang="en-US" altLang="zh-CN" sz="2800" b="0" i="1" smtClean="0">
                        <a:latin typeface="Cambria Math" panose="02040503050406030204" pitchFamily="18" charset="0"/>
                      </a:rPr>
                      <m:t>≤5×</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10</m:t>
                        </m:r>
                      </m:e>
                      <m:sup>
                        <m:r>
                          <a:rPr lang="en-US" altLang="zh-CN" sz="2800" b="0" i="1" smtClean="0">
                            <a:latin typeface="Cambria Math" panose="02040503050406030204" pitchFamily="18" charset="0"/>
                            <a:ea typeface="Cambria Math" panose="02040503050406030204" pitchFamily="18" charset="0"/>
                          </a:rPr>
                          <m:t>5</m:t>
                        </m:r>
                      </m:sup>
                    </m:sSup>
                    <m:r>
                      <a:rPr lang="en-US" altLang="zh-CN" sz="2800" b="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其余</m:t>
                    </m:r>
                  </m:oMath>
                </a14:m>
                <a:r>
                  <a:rPr lang="zh-CN" altLang="en-US" sz="2800" dirty="0" smtClean="0"/>
                  <a:t>输入为</a:t>
                </a:r>
                <a:r>
                  <a:rPr lang="en-US" altLang="zh-CN" sz="2800" dirty="0" smtClean="0"/>
                  <a:t>32</a:t>
                </a:r>
                <a:r>
                  <a:rPr lang="zh-CN" altLang="en-US" sz="2800" dirty="0" smtClean="0"/>
                  <a:t>位带符号整数</a:t>
                </a:r>
                <a:endParaRPr lang="en-US" altLang="zh-CN" sz="2800" dirty="0" smtClean="0"/>
              </a:p>
              <a:p>
                <a:pPr marL="0" indent="0">
                  <a:buNone/>
                </a:pPr>
                <a:endParaRPr lang="en-US" altLang="zh-CN" sz="2800" dirty="0"/>
              </a:p>
              <a:p>
                <a:pPr marL="0" indent="0">
                  <a:buNone/>
                </a:pPr>
                <a:r>
                  <a:rPr lang="en-US" altLang="zh-CN" sz="2800" dirty="0" smtClean="0"/>
                  <a:t>2017 ICPC World Final</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260648"/>
                <a:ext cx="8229600" cy="6480720"/>
              </a:xfrm>
              <a:blipFill rotWithShape="0">
                <a:blip r:embed="rId2"/>
                <a:stretch>
                  <a:fillRect l="-1852" t="-1693" b="-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03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260648"/>
                <a:ext cx="8229600" cy="6480720"/>
              </a:xfrm>
            </p:spPr>
            <p:txBody>
              <a:bodyPr/>
              <a:lstStyle/>
              <a:p>
                <a:pPr marL="0" indent="0">
                  <a:buNone/>
                </a:pPr>
                <a:r>
                  <a:rPr lang="zh-CN" altLang="en-US" dirty="0"/>
                  <a:t>另</a:t>
                </a:r>
                <a:r>
                  <a:rPr lang="zh-CN" altLang="en-US" dirty="0" smtClean="0"/>
                  <a:t>一</a:t>
                </a:r>
                <a:r>
                  <a:rPr lang="zh-CN" altLang="en-US" dirty="0" smtClean="0"/>
                  <a:t>个例子：</a:t>
                </a:r>
                <a:endParaRPr lang="en-US" altLang="zh-CN" dirty="0" smtClean="0"/>
              </a:p>
              <a:p>
                <a:pPr marL="0" indent="0">
                  <a:buNone/>
                </a:pPr>
                <a:endParaRPr lang="en-US" altLang="zh-CN" dirty="0" smtClean="0"/>
              </a:p>
              <a:p>
                <a:pPr marL="0" indent="0">
                  <a:buNone/>
                </a:pPr>
                <a:r>
                  <a:rPr lang="zh-CN" altLang="en-US" sz="2800" dirty="0" smtClean="0"/>
                  <a:t>有</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个物品，每个物品有一个体积</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和</m:t>
                    </m:r>
                  </m:oMath>
                </a14:m>
                <a:r>
                  <a:rPr lang="zh-CN" altLang="en-US" sz="2800" dirty="0" smtClean="0"/>
                  <a:t>一个价值</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𝑖</m:t>
                        </m:r>
                      </m:sub>
                    </m:sSub>
                  </m:oMath>
                </a14:m>
                <a:endParaRPr lang="en-US" altLang="zh-CN" sz="2800" dirty="0" smtClean="0"/>
              </a:p>
              <a:p>
                <a:pPr marL="0" indent="0">
                  <a:buNone/>
                </a:pPr>
                <a:endParaRPr lang="en-US" altLang="zh-CN" sz="2800" dirty="0" smtClean="0"/>
              </a:p>
              <a:p>
                <a:pPr marL="0" indent="0">
                  <a:buNone/>
                </a:pPr>
                <a:r>
                  <a:rPr lang="zh-CN" altLang="en-US" sz="2800" dirty="0" smtClean="0"/>
                  <a:t>对于</a:t>
                </a:r>
                <a14:m>
                  <m:oMath xmlns:m="http://schemas.openxmlformats.org/officeDocument/2006/math">
                    <m:r>
                      <a:rPr lang="en-US" altLang="zh-CN" sz="2800" b="0" i="1" smtClean="0">
                        <a:latin typeface="Cambria Math" panose="02040503050406030204" pitchFamily="18" charset="0"/>
                      </a:rPr>
                      <m:t>𝑉</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𝐾</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t>求出体积为</a:t>
                </a:r>
                <a14:m>
                  <m:oMath xmlns:m="http://schemas.openxmlformats.org/officeDocument/2006/math">
                    <m:r>
                      <a:rPr lang="en-US" altLang="zh-CN" sz="2800" b="0" i="1" smtClean="0">
                        <a:latin typeface="Cambria Math" panose="02040503050406030204" pitchFamily="18" charset="0"/>
                      </a:rPr>
                      <m:t>𝑉</m:t>
                    </m:r>
                    <m:r>
                      <a:rPr lang="zh-CN" altLang="en-US" sz="2800" i="1">
                        <a:latin typeface="Cambria Math" panose="02040503050406030204" pitchFamily="18" charset="0"/>
                      </a:rPr>
                      <m:t>的</m:t>
                    </m:r>
                  </m:oMath>
                </a14:m>
                <a:r>
                  <a:rPr lang="zh-CN" altLang="en-US" sz="2800" dirty="0" smtClean="0"/>
                  <a:t>背包能装下物品的最大价值</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6</m:t>
                          </m:r>
                        </m:sup>
                      </m:sSup>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5</m:t>
                          </m:r>
                        </m:sup>
                      </m:sSup>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≤300,1≤</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9</m:t>
                          </m:r>
                        </m:sup>
                      </m:sSup>
                    </m:oMath>
                  </m:oMathPara>
                </a14:m>
                <a:endParaRPr lang="en-US" altLang="zh-CN" sz="2800" dirty="0" smtClean="0"/>
              </a:p>
              <a:p>
                <a:pPr marL="0" indent="0">
                  <a:buNone/>
                </a:pPr>
                <a:endParaRPr lang="en-US" altLang="zh-CN" sz="2800" dirty="0"/>
              </a:p>
              <a:p>
                <a:pPr marL="0" indent="0">
                  <a:buNone/>
                </a:pPr>
                <a:r>
                  <a:rPr lang="en-US" altLang="zh-CN" sz="2800" dirty="0" smtClean="0"/>
                  <a:t>NAIPC 2016</a:t>
                </a:r>
                <a:endParaRPr lang="en-US" altLang="zh-CN"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260648"/>
                <a:ext cx="8229600" cy="6480720"/>
              </a:xfrm>
              <a:blipFill rotWithShape="0">
                <a:blip r:embed="rId2"/>
                <a:stretch>
                  <a:fillRect l="-1852" t="-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19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260648"/>
                <a:ext cx="8229600" cy="6480720"/>
              </a:xfrm>
            </p:spPr>
            <p:txBody>
              <a:bodyPr/>
              <a:lstStyle/>
              <a:p>
                <a:pPr marL="0" indent="0">
                  <a:buNone/>
                </a:pPr>
                <a:r>
                  <a:rPr lang="zh-CN" altLang="en-US" dirty="0" smtClean="0"/>
                  <a:t>进一步优化：</a:t>
                </a:r>
                <a:endParaRPr lang="en-US" altLang="zh-CN" dirty="0" smtClean="0"/>
              </a:p>
              <a:p>
                <a:pPr marL="0" indent="0">
                  <a:buNone/>
                </a:pPr>
                <a:endParaRPr lang="en-US" altLang="zh-CN" dirty="0"/>
              </a:p>
              <a:p>
                <a:pPr marL="0" indent="0">
                  <a:buNone/>
                </a:pPr>
                <a:r>
                  <a:rPr lang="zh-CN" altLang="en-US" sz="2800" dirty="0" smtClean="0"/>
                  <a:t>利用四边形不等式：</a:t>
                </a:r>
                <a:endParaRPr lang="en-US" altLang="zh-CN" sz="2800" dirty="0" smtClean="0"/>
              </a:p>
              <a:p>
                <a:pPr marL="0" indent="0">
                  <a:buNone/>
                </a:pP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&lt;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𝑘</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𝑘</m:t>
                              </m:r>
                            </m:e>
                            <m:sup>
                              <m:r>
                                <a:rPr lang="en-US" altLang="zh-CN" sz="2800" b="0" i="1" smtClean="0">
                                  <a:latin typeface="Cambria Math" panose="02040503050406030204" pitchFamily="18" charset="0"/>
                                </a:rPr>
                                <m:t>′</m:t>
                              </m:r>
                            </m:sup>
                          </m:sSup>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𝑘</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𝑘</m:t>
                              </m:r>
                            </m:e>
                            <m:sup>
                              <m:r>
                                <a:rPr lang="en-US" altLang="zh-CN" sz="2800" i="1">
                                  <a:latin typeface="Cambria Math" panose="02040503050406030204" pitchFamily="18" charset="0"/>
                                </a:rPr>
                                <m:t>′</m:t>
                              </m:r>
                            </m:sup>
                          </m:sSup>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e>
                      </m:d>
                    </m:oMath>
                  </m:oMathPara>
                </a14:m>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260648"/>
                <a:ext cx="8229600" cy="6480720"/>
              </a:xfrm>
              <a:blipFill rotWithShape="0">
                <a:blip r:embed="rId2"/>
                <a:stretch>
                  <a:fillRect l="-1852" t="-1693"/>
                </a:stretch>
              </a:blipFill>
            </p:spPr>
            <p:txBody>
              <a:bodyPr/>
              <a:lstStyle/>
              <a:p>
                <a:r>
                  <a:rPr lang="zh-CN" alt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1175598183"/>
              </p:ext>
            </p:extLst>
          </p:nvPr>
        </p:nvGraphicFramePr>
        <p:xfrm>
          <a:off x="1403648" y="3933056"/>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solidFill>
                      <a:srgbClr val="FF00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49640104"/>
              </p:ext>
            </p:extLst>
          </p:nvPr>
        </p:nvGraphicFramePr>
        <p:xfrm>
          <a:off x="1403648" y="5373216"/>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rgbClr val="FF00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3923928" y="5877272"/>
                <a:ext cx="460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𝑚𝑖𝑑</m:t>
                      </m:r>
                    </m:oMath>
                  </m:oMathPara>
                </a14:m>
                <a:endParaRPr lang="en-US" altLang="zh-CN" b="0" dirty="0" smtClean="0"/>
              </a:p>
            </p:txBody>
          </p:sp>
        </mc:Choice>
        <mc:Fallback xmlns="">
          <p:sp>
            <p:nvSpPr>
              <p:cNvPr id="6" name="文本框 5"/>
              <p:cNvSpPr txBox="1">
                <a:spLocks noRot="1" noChangeAspect="1" noMove="1" noResize="1" noEditPoints="1" noAdjustHandles="1" noChangeArrowheads="1" noChangeShapeType="1" noTextEdit="1"/>
              </p:cNvSpPr>
              <p:nvPr/>
            </p:nvSpPr>
            <p:spPr>
              <a:xfrm>
                <a:off x="3923928" y="5877272"/>
                <a:ext cx="460960" cy="276999"/>
              </a:xfrm>
              <a:prstGeom prst="rect">
                <a:avLst/>
              </a:prstGeom>
              <a:blipFill rotWithShape="0">
                <a:blip r:embed="rId3"/>
                <a:stretch>
                  <a:fillRect l="-12000" r="-13333" b="-6522"/>
                </a:stretch>
              </a:blipFill>
            </p:spPr>
            <p:txBody>
              <a:bodyPr/>
              <a:lstStyle/>
              <a:p>
                <a:r>
                  <a:rPr lang="zh-CN" altLang="en-US">
                    <a:noFill/>
                  </a:rPr>
                  <a:t> </a:t>
                </a:r>
              </a:p>
            </p:txBody>
          </p:sp>
        </mc:Fallback>
      </mc:AlternateContent>
      <p:cxnSp>
        <p:nvCxnSpPr>
          <p:cNvPr id="8" name="直接连接符 7"/>
          <p:cNvCxnSpPr/>
          <p:nvPr/>
        </p:nvCxnSpPr>
        <p:spPr>
          <a:xfrm>
            <a:off x="2915816" y="4303896"/>
            <a:ext cx="1224136" cy="1069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8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16632"/>
                <a:ext cx="8229600" cy="6552728"/>
              </a:xfrm>
            </p:spPr>
            <p:txBody>
              <a:bodyPr>
                <a:normAutofit fontScale="92500"/>
              </a:bodyPr>
              <a:lstStyle/>
              <a:p>
                <a:pPr marL="0" indent="0">
                  <a:buNone/>
                </a:pPr>
                <a:r>
                  <a:rPr lang="zh-CN" altLang="en-US" dirty="0" smtClean="0"/>
                  <a:t>最后一个例子：</a:t>
                </a:r>
                <a:endParaRPr lang="en-US" altLang="zh-CN" dirty="0" smtClean="0"/>
              </a:p>
              <a:p>
                <a:pPr marL="0" indent="0">
                  <a:buNone/>
                </a:pPr>
                <a:endParaRPr lang="en-US" altLang="zh-CN" dirty="0"/>
              </a:p>
              <a:p>
                <a:pPr marL="0" indent="0">
                  <a:buNone/>
                </a:pPr>
                <a:r>
                  <a:rPr lang="zh-CN" altLang="en-US" sz="2400" dirty="0" smtClean="0"/>
                  <a:t>给定一个下标为</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zh-CN" altLang="en-US" sz="2400" dirty="0" smtClean="0"/>
                  <a:t>的数组，要求将数组分块，设分解点为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1 </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zh-CN" altLang="en-US" sz="2400" dirty="0" smtClean="0"/>
                  <a:t>其中第</a:t>
                </a:r>
                <a14:m>
                  <m:oMath xmlns:m="http://schemas.openxmlformats.org/officeDocument/2006/math">
                    <m:r>
                      <a:rPr lang="en-US" altLang="zh-CN" sz="2400" b="0" i="1" smtClean="0">
                        <a:latin typeface="Cambria Math" panose="02040503050406030204" pitchFamily="18" charset="0"/>
                      </a:rPr>
                      <m:t>𝑖</m:t>
                    </m:r>
                    <m:r>
                      <a:rPr lang="zh-CN" altLang="en-US" sz="2400" i="1">
                        <a:latin typeface="Cambria Math" panose="02040503050406030204" pitchFamily="18" charset="0"/>
                      </a:rPr>
                      <m:t>块</m:t>
                    </m:r>
                  </m:oMath>
                </a14:m>
                <a:r>
                  <a:rPr lang="zh-CN" altLang="en-US" sz="2400" dirty="0" smtClean="0"/>
                  <a:t>为</a:t>
                </a:r>
                <a14:m>
                  <m:oMath xmlns:m="http://schemas.openxmlformats.org/officeDocument/2006/math">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oMath>
                </a14:m>
                <a:endParaRPr lang="en-US" altLang="zh-CN" sz="2400" dirty="0" smtClean="0"/>
              </a:p>
              <a:p>
                <a:pPr marL="0" indent="0">
                  <a:buNone/>
                </a:pPr>
                <a:endParaRPr lang="en-US" altLang="zh-CN" sz="2400" dirty="0"/>
              </a:p>
              <a:p>
                <a:pPr marL="0" indent="0">
                  <a:buNone/>
                </a:pPr>
                <a:r>
                  <a:rPr lang="zh-CN" altLang="en-US" sz="2400" dirty="0" smtClean="0"/>
                  <a:t>定义一次询问</a:t>
                </a:r>
                <a14:m>
                  <m:oMath xmlns:m="http://schemas.openxmlformats.org/officeDocument/2006/math">
                    <m:r>
                      <a:rPr lang="en-US" altLang="zh-CN" sz="2400" b="0" i="1" smtClean="0">
                        <a:latin typeface="Cambria Math" panose="02040503050406030204" pitchFamily="18" charset="0"/>
                      </a:rPr>
                      <m:t>𝑗</m:t>
                    </m:r>
                    <m:r>
                      <a:rPr lang="zh-CN" altLang="en-US" sz="2400" i="1">
                        <a:latin typeface="Cambria Math" panose="02040503050406030204" pitchFamily="18" charset="0"/>
                      </a:rPr>
                      <m:t>为</m:t>
                    </m:r>
                  </m:oMath>
                </a14:m>
                <a:r>
                  <a:rPr lang="zh-CN" altLang="en-US" sz="2400" dirty="0" smtClean="0"/>
                  <a:t>询问</a:t>
                </a:r>
                <a14:m>
                  <m:oMath xmlns:m="http://schemas.openxmlformats.org/officeDocument/2006/math">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𝑙</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𝑟</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oMath>
                </a14:m>
                <a:r>
                  <a:rPr lang="zh-CN" altLang="en-US" sz="2400" dirty="0" smtClean="0"/>
                  <a:t>区间，询问代价如下：</a:t>
                </a:r>
                <a:endParaRPr lang="en-US" altLang="zh-CN" sz="2400" dirty="0" smtClean="0"/>
              </a:p>
              <a:p>
                <a:pPr marL="0" indent="0">
                  <a:buNone/>
                </a:pPr>
                <a:r>
                  <a:rPr lang="zh-CN" altLang="en-US" sz="2400" dirty="0" smtClean="0"/>
                  <a:t>若存在</a:t>
                </a:r>
                <a14:m>
                  <m:oMath xmlns:m="http://schemas.openxmlformats.org/officeDocument/2006/math">
                    <m:r>
                      <a:rPr lang="en-US" altLang="zh-CN" sz="2400" b="0" i="1" smtClean="0">
                        <a:latin typeface="Cambria Math" panose="02040503050406030204" pitchFamily="18" charset="0"/>
                      </a:rPr>
                      <m:t>𝑖</m:t>
                    </m:r>
                  </m:oMath>
                </a14:m>
                <a:r>
                  <a:rPr lang="zh-CN" altLang="en-US" sz="2400" dirty="0" smtClean="0"/>
                  <a:t>使得</a:t>
                </a:r>
                <a14:m>
                  <m:oMath xmlns:m="http://schemas.openxmlformats.org/officeDocument/2006/math">
                    <m:d>
                      <m:dPr>
                        <m:beg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𝑙</m:t>
                            </m:r>
                          </m:e>
                          <m:sub>
                            <m:r>
                              <a:rPr lang="en-US" altLang="zh-CN" sz="2400" i="1" dirty="0">
                                <a:latin typeface="Cambria Math" panose="02040503050406030204" pitchFamily="18" charset="0"/>
                              </a:rPr>
                              <m:t>𝑗</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𝑗</m:t>
                            </m:r>
                          </m:sub>
                        </m:sSub>
                      </m:e>
                    </m:d>
                    <m:r>
                      <a:rPr lang="en-US" altLang="zh-CN" sz="2400" i="1" dirty="0" smtClean="0">
                        <a:latin typeface="Cambria Math" panose="02040503050406030204" pitchFamily="18" charset="0"/>
                        <a:ea typeface="Cambria Math" panose="02040503050406030204" pitchFamily="18" charset="0"/>
                      </a:rPr>
                      <m:t>⊆</m:t>
                    </m:r>
                    <m:d>
                      <m:dPr>
                        <m:beg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Sub>
                      </m:e>
                    </m:d>
                    <m:r>
                      <a:rPr lang="zh-CN" altLang="en-US" sz="2400" i="1" dirty="0" smtClean="0">
                        <a:latin typeface="Cambria Math" panose="02040503050406030204" pitchFamily="18" charset="0"/>
                      </a:rPr>
                      <m:t>，</m:t>
                    </m:r>
                  </m:oMath>
                </a14:m>
                <a:r>
                  <a:rPr lang="zh-CN" altLang="en-US" sz="2400" dirty="0" smtClean="0"/>
                  <a:t>那么代价是</a:t>
                </a:r>
                <a14:m>
                  <m:oMath xmlns:m="http://schemas.openxmlformats.org/officeDocument/2006/math">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endParaRPr lang="en-US" altLang="zh-CN" sz="2400" dirty="0" smtClean="0"/>
              </a:p>
              <a:p>
                <a:pPr marL="0" indent="0">
                  <a:buNone/>
                </a:pPr>
                <a:endParaRPr lang="en-US" altLang="zh-CN" sz="2400" dirty="0" smtClean="0"/>
              </a:p>
              <a:p>
                <a:pPr marL="0" indent="0">
                  <a:buNone/>
                </a:pPr>
                <a:r>
                  <a:rPr lang="zh-CN" altLang="en-US" sz="2400" dirty="0" smtClean="0"/>
                  <a:t>否则，对于该区间完整覆盖的每一块，代价为</a:t>
                </a:r>
                <a:r>
                  <a:rPr lang="en-US" altLang="zh-CN" sz="2400" dirty="0" smtClean="0"/>
                  <a:t>1</a:t>
                </a:r>
                <a:r>
                  <a:rPr lang="zh-CN" altLang="en-US" sz="2400" dirty="0" smtClean="0"/>
                  <a:t>，除此之外的块代价为两个区间的交集大小与该块大小减去交集大小的较小值。</a:t>
                </a:r>
                <a:endParaRPr lang="en-US" altLang="zh-CN" sz="2400" dirty="0" smtClean="0"/>
              </a:p>
              <a:p>
                <a:pPr marL="0" indent="0">
                  <a:buNone/>
                </a:pPr>
                <a:endParaRPr lang="en-US" altLang="zh-CN" sz="2400" dirty="0"/>
              </a:p>
              <a:p>
                <a:pPr marL="0" indent="0">
                  <a:buNone/>
                </a:pPr>
                <a:r>
                  <a:rPr lang="zh-CN" altLang="en-US" sz="2400" dirty="0" smtClean="0"/>
                  <a:t>现给出</a:t>
                </a:r>
                <a14:m>
                  <m:oMath xmlns:m="http://schemas.openxmlformats.org/officeDocument/2006/math">
                    <m:r>
                      <a:rPr lang="en-US" altLang="zh-CN" sz="2400" b="0" i="1" smtClean="0">
                        <a:latin typeface="Cambria Math" panose="02040503050406030204" pitchFamily="18" charset="0"/>
                      </a:rPr>
                      <m:t>𝑄</m:t>
                    </m:r>
                    <m:r>
                      <a:rPr lang="zh-CN" altLang="en-US" sz="2400" i="1">
                        <a:latin typeface="Cambria Math" panose="02040503050406030204" pitchFamily="18" charset="0"/>
                      </a:rPr>
                      <m:t>个</m:t>
                    </m:r>
                  </m:oMath>
                </a14:m>
                <a:r>
                  <a:rPr lang="zh-CN" altLang="en-US" sz="2400" dirty="0" smtClean="0"/>
                  <a:t>询问，找到一种分块方法，使得这</a:t>
                </a:r>
                <a14:m>
                  <m:oMath xmlns:m="http://schemas.openxmlformats.org/officeDocument/2006/math">
                    <m:r>
                      <a:rPr lang="en-US" altLang="zh-CN" sz="2400" b="0" i="1" smtClean="0">
                        <a:latin typeface="Cambria Math" panose="02040503050406030204" pitchFamily="18" charset="0"/>
                      </a:rPr>
                      <m:t>𝑄</m:t>
                    </m:r>
                    <m:r>
                      <a:rPr lang="zh-CN" altLang="en-US" sz="2400" i="1">
                        <a:latin typeface="Cambria Math" panose="02040503050406030204" pitchFamily="18" charset="0"/>
                      </a:rPr>
                      <m:t>个</m:t>
                    </m:r>
                  </m:oMath>
                </a14:m>
                <a:r>
                  <a:rPr lang="zh-CN" altLang="en-US" sz="2400" dirty="0" smtClean="0"/>
                  <a:t>询问的代价和最小。</a:t>
                </a:r>
                <a:endParaRPr lang="en-US" altLang="zh-CN" sz="2400" dirty="0" smtClean="0"/>
              </a:p>
              <a:p>
                <a:pPr marL="0" indent="0">
                  <a:buNone/>
                </a:pPr>
                <a:endParaRPr lang="en-US" altLang="zh-CN" sz="2400" dirty="0" smtClean="0"/>
              </a:p>
              <a:p>
                <a:pPr marL="0" indent="0">
                  <a:buNone/>
                </a:pPr>
                <a:r>
                  <a:rPr lang="en-US" altLang="zh-CN" sz="2400" dirty="0" smtClean="0"/>
                  <a:t>UOJ 285</a:t>
                </a:r>
                <a:r>
                  <a:rPr lang="zh-CN" altLang="en-US" sz="2400" dirty="0" smtClean="0"/>
                  <a:t>，</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≤50000</m:t>
                    </m:r>
                  </m:oMath>
                </a14:m>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16632"/>
                <a:ext cx="8229600" cy="6552728"/>
              </a:xfrm>
              <a:blipFill rotWithShape="0">
                <a:blip r:embed="rId2"/>
                <a:stretch>
                  <a:fillRect l="-1778" t="-1581"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289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0" indent="0">
              <a:buNone/>
            </a:pPr>
            <a:r>
              <a:rPr lang="zh-CN" altLang="en-US" dirty="0" smtClean="0"/>
              <a:t>参考文献：</a:t>
            </a:r>
            <a:endParaRPr lang="en-US" altLang="zh-CN" dirty="0" smtClean="0"/>
          </a:p>
          <a:p>
            <a:pPr marL="0" indent="0">
              <a:buNone/>
            </a:pPr>
            <a:endParaRPr lang="en-US" altLang="zh-CN" sz="2800" dirty="0"/>
          </a:p>
          <a:p>
            <a:pPr marL="0" indent="0">
              <a:buNone/>
            </a:pPr>
            <a:r>
              <a:rPr lang="en-US" altLang="zh-CN" sz="2400" dirty="0" smtClean="0"/>
              <a:t>《</a:t>
            </a:r>
            <a:r>
              <a:rPr lang="en-US" altLang="zh-CN" sz="2400" dirty="0"/>
              <a:t>1D1D</a:t>
            </a:r>
            <a:r>
              <a:rPr lang="zh-CN" altLang="en-US" sz="2400" dirty="0"/>
              <a:t>动态规划优化初步</a:t>
            </a:r>
            <a:r>
              <a:rPr lang="en-US" altLang="zh-CN" sz="2400" dirty="0" smtClean="0"/>
              <a:t>》</a:t>
            </a:r>
            <a:r>
              <a:rPr lang="zh-CN" altLang="en-US" sz="2400" dirty="0" smtClean="0"/>
              <a:t>汪</a:t>
            </a:r>
            <a:r>
              <a:rPr lang="zh-CN" altLang="en-US" sz="2400" dirty="0"/>
              <a:t>一宁</a:t>
            </a:r>
            <a:endParaRPr lang="en-US" altLang="zh-CN" sz="2400" dirty="0" smtClean="0"/>
          </a:p>
          <a:p>
            <a:pPr marL="0" indent="0">
              <a:buNone/>
            </a:pPr>
            <a:endParaRPr lang="en-US" altLang="zh-CN" sz="2800" dirty="0"/>
          </a:p>
          <a:p>
            <a:pPr marL="0" indent="0">
              <a:buNone/>
            </a:pPr>
            <a:r>
              <a:rPr lang="en-US" altLang="zh-CN" sz="2400" dirty="0" smtClean="0"/>
              <a:t>《</a:t>
            </a:r>
            <a:r>
              <a:rPr lang="zh-CN" altLang="en-US" sz="2400" dirty="0"/>
              <a:t>用单调性优化动态规划</a:t>
            </a:r>
            <a:r>
              <a:rPr lang="en-US" altLang="zh-CN" sz="2400" dirty="0"/>
              <a:t>》JSOI2009 </a:t>
            </a:r>
            <a:r>
              <a:rPr lang="zh-CN" altLang="en-US" sz="2400" dirty="0"/>
              <a:t>集训队论文</a:t>
            </a:r>
            <a:endParaRPr lang="en-US" altLang="zh-CN" sz="2400" dirty="0" smtClean="0"/>
          </a:p>
          <a:p>
            <a:pPr marL="0" indent="0">
              <a:buNone/>
            </a:pPr>
            <a:endParaRPr lang="en-US" altLang="zh-CN" sz="2400" dirty="0"/>
          </a:p>
          <a:p>
            <a:pPr marL="0" indent="0">
              <a:buNone/>
            </a:pPr>
            <a:r>
              <a:rPr lang="en-US" altLang="zh-CN" sz="2400" dirty="0" smtClean="0"/>
              <a:t>《</a:t>
            </a:r>
            <a:r>
              <a:rPr lang="zh-CN" altLang="en-US" sz="2400" dirty="0"/>
              <a:t>动态规划加速原理之四边形</a:t>
            </a:r>
            <a:r>
              <a:rPr lang="zh-CN" altLang="en-US" sz="2400" dirty="0" smtClean="0"/>
              <a:t>不等式</a:t>
            </a:r>
            <a:r>
              <a:rPr lang="en-US" altLang="zh-CN" sz="2400" dirty="0" smtClean="0"/>
              <a:t>》</a:t>
            </a:r>
            <a:r>
              <a:rPr lang="zh-CN" altLang="en-US" sz="2400" dirty="0" smtClean="0"/>
              <a:t> </a:t>
            </a:r>
            <a:r>
              <a:rPr lang="zh-CN" altLang="en-US" sz="2400" dirty="0"/>
              <a:t>赵</a:t>
            </a:r>
            <a:r>
              <a:rPr lang="zh-CN" altLang="en-US" sz="2400" dirty="0" smtClean="0"/>
              <a:t>爽</a:t>
            </a:r>
            <a:endParaRPr lang="en-US" altLang="zh-CN" sz="2400" dirty="0" smtClean="0"/>
          </a:p>
          <a:p>
            <a:pPr marL="0" indent="0">
              <a:buNone/>
            </a:pPr>
            <a:endParaRPr lang="en-US" altLang="zh-CN" sz="2400" dirty="0"/>
          </a:p>
          <a:p>
            <a:pPr marL="0" indent="0">
              <a:buNone/>
            </a:pPr>
            <a:r>
              <a:rPr lang="en-US" altLang="zh-CN" sz="2400" dirty="0" smtClean="0"/>
              <a:t>《</a:t>
            </a:r>
            <a:r>
              <a:rPr lang="zh-CN" altLang="en-US" sz="2400" dirty="0"/>
              <a:t>浅谈决策单调性动态规划的线性解法</a:t>
            </a:r>
            <a:r>
              <a:rPr lang="en-US" altLang="zh-CN" sz="2400" dirty="0" smtClean="0"/>
              <a:t>》</a:t>
            </a:r>
            <a:r>
              <a:rPr lang="zh-CN" altLang="en-US" sz="2400" dirty="0"/>
              <a:t>国家集训队</a:t>
            </a:r>
            <a:r>
              <a:rPr lang="en-US" altLang="zh-CN" sz="2400" dirty="0"/>
              <a:t>2017</a:t>
            </a:r>
            <a:r>
              <a:rPr lang="zh-CN" altLang="en-US" sz="2400" dirty="0"/>
              <a:t>论文集</a:t>
            </a:r>
            <a:endParaRPr lang="en-US" altLang="zh-CN" sz="2400" dirty="0" smtClean="0"/>
          </a:p>
          <a:p>
            <a:pPr marL="0" indent="0">
              <a:buNone/>
            </a:pPr>
            <a:endParaRPr lang="zh-CN" altLang="en-US" dirty="0"/>
          </a:p>
        </p:txBody>
      </p:sp>
    </p:spTree>
    <p:extLst>
      <p:ext uri="{BB962C8B-B14F-4D97-AF65-F5344CB8AC3E}">
        <p14:creationId xmlns:p14="http://schemas.microsoft.com/office/powerpoint/2010/main" val="9704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692696"/>
                <a:ext cx="8229600" cy="5832648"/>
              </a:xfrm>
            </p:spPr>
            <p:txBody>
              <a:bodyPr>
                <a:normAutofit lnSpcReduction="10000"/>
              </a:bodyPr>
              <a:lstStyle/>
              <a:p>
                <a:pPr marL="0" indent="0">
                  <a:buNone/>
                </a:pPr>
                <a:r>
                  <a:rPr lang="zh-CN" altLang="en-US" sz="2800" dirty="0" smtClean="0"/>
                  <a:t>考虑一类常见的状态转移方程：</a:t>
                </a:r>
                <a:endParaRPr lang="en-US" altLang="zh-CN" sz="2800" dirty="0" smtClean="0"/>
              </a:p>
              <a:p>
                <a:pPr marL="0" indent="0">
                  <a:buNone/>
                </a:pP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lim>
                                  </m:limLow>
                                </m:fName>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𝑗</m:t>
                                  </m:r>
                                </m:e>
                              </m:func>
                            </m:e>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e>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𝑗</m:t>
                              </m:r>
                            </m:e>
                          </m:eqArr>
                        </m:e>
                      </m:d>
                    </m:oMath>
                  </m:oMathPara>
                </a14:m>
                <a:endParaRPr lang="en-US" altLang="zh-CN" dirty="0" smtClean="0"/>
              </a:p>
              <a:p>
                <a:pPr marL="0" indent="0">
                  <a:buNone/>
                </a:pPr>
                <a:endParaRPr lang="en-US" altLang="zh-CN" sz="2800" dirty="0" smtClean="0"/>
              </a:p>
              <a:p>
                <a:pPr marL="0" indent="0">
                  <a:buNone/>
                </a:pPr>
                <a:r>
                  <a:rPr lang="zh-CN" altLang="en-US" sz="2800" dirty="0" smtClean="0"/>
                  <a:t>对于</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oMath>
                </a14:m>
                <a:r>
                  <a:rPr lang="zh-CN" altLang="en-US" sz="2800" dirty="0" smtClean="0"/>
                  <a:t>，</a:t>
                </a:r>
                <a:endParaRPr lang="en-US" altLang="zh-CN" sz="2800" dirty="0" smtClean="0"/>
              </a:p>
              <a:p>
                <a:pPr marL="0" indent="0">
                  <a:buNone/>
                </a:pPr>
                <a:endParaRPr lang="en-US" altLang="zh-CN" sz="2800" dirty="0" smtClean="0"/>
              </a:p>
              <a:p>
                <a:pPr marL="0" indent="0">
                  <a:buNone/>
                </a:pPr>
                <a14:m>
                  <m:oMath xmlns:m="http://schemas.openxmlformats.org/officeDocument/2006/math">
                    <m:r>
                      <a:rPr lang="en-US" altLang="zh-CN" sz="2800" b="0" i="1" smtClean="0">
                        <a:latin typeface="Cambria Math" panose="02040503050406030204" pitchFamily="18" charset="0"/>
                      </a:rPr>
                      <m:t>𝑤</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𝑗</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oMath>
                </a14:m>
                <a:r>
                  <a:rPr lang="zh-CN" altLang="en-US" sz="2800" dirty="0" smtClean="0"/>
                  <a:t>：称函数</a:t>
                </a:r>
                <a14:m>
                  <m:oMath xmlns:m="http://schemas.openxmlformats.org/officeDocument/2006/math">
                    <m:r>
                      <a:rPr lang="en-US" altLang="zh-CN" sz="2800" b="0" i="1" smtClean="0">
                        <a:latin typeface="Cambria Math" panose="02040503050406030204" pitchFamily="18" charset="0"/>
                      </a:rPr>
                      <m:t>𝑤</m:t>
                    </m:r>
                  </m:oMath>
                </a14:m>
                <a:r>
                  <a:rPr lang="zh-CN" altLang="en-US" sz="2800" dirty="0" smtClean="0"/>
                  <a:t>满足区间包含单调性；</a:t>
                </a:r>
                <a:endParaRPr lang="en-US" altLang="zh-CN" sz="2800" dirty="0" smtClean="0"/>
              </a:p>
              <a:p>
                <a:pPr marL="0" indent="0">
                  <a:buNone/>
                </a:pPr>
                <a:endParaRPr lang="en-US" altLang="zh-CN" sz="2800" dirty="0" smtClean="0"/>
              </a:p>
              <a:p>
                <a:pPr marL="0" indent="0">
                  <a:buNone/>
                </a:pPr>
                <a14:m>
                  <m:oMath xmlns:m="http://schemas.openxmlformats.org/officeDocument/2006/math">
                    <m:r>
                      <a:rPr lang="en-US" altLang="zh-CN" sz="2800" b="0" i="1" smtClean="0">
                        <a:latin typeface="Cambria Math" panose="02040503050406030204" pitchFamily="18" charset="0"/>
                      </a:rPr>
                      <m:t>𝑤</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𝑗</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𝑗</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oMath>
                </a14:m>
                <a:r>
                  <a:rPr lang="zh-CN" altLang="en-US" sz="2800" dirty="0" smtClean="0"/>
                  <a:t>：称函数</a:t>
                </a:r>
                <a14:m>
                  <m:oMath xmlns:m="http://schemas.openxmlformats.org/officeDocument/2006/math">
                    <m:r>
                      <a:rPr lang="en-US" altLang="zh-CN" sz="2800" b="0" i="1" smtClean="0">
                        <a:latin typeface="Cambria Math" panose="02040503050406030204" pitchFamily="18" charset="0"/>
                      </a:rPr>
                      <m:t>𝑤</m:t>
                    </m:r>
                  </m:oMath>
                </a14:m>
                <a:r>
                  <a:rPr lang="zh-CN" altLang="en-US" sz="2800" dirty="0" smtClean="0"/>
                  <a:t>满足四边形不等式。</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692696"/>
                <a:ext cx="8229600" cy="5832648"/>
              </a:xfrm>
              <a:blipFill rotWithShape="0">
                <a:blip r:embed="rId2"/>
                <a:stretch>
                  <a:fillRect l="-1481" t="-2301"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608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04664"/>
                <a:ext cx="8229600" cy="5721499"/>
              </a:xfrm>
            </p:spPr>
            <p:txBody>
              <a:bodyPr>
                <a:normAutofit fontScale="92500"/>
              </a:bodyPr>
              <a:lstStyle/>
              <a:p>
                <a:pPr marL="0" indent="0">
                  <a:buNone/>
                </a:pPr>
                <a:endParaRPr lang="en-US" altLang="zh-CN" sz="2800" dirty="0" smtClean="0"/>
              </a:p>
              <a:p>
                <a:pPr marL="0" indent="0">
                  <a:buNone/>
                </a:pPr>
                <a:endParaRPr lang="en-US" altLang="zh-CN" sz="2800" dirty="0" smtClean="0"/>
              </a:p>
              <a:p>
                <a:pPr marL="0" indent="0">
                  <a:buNone/>
                </a:pPr>
                <a:r>
                  <a:rPr lang="zh-CN" altLang="en-US" sz="2800" dirty="0" smtClean="0"/>
                  <a:t>定理一：若函数</a:t>
                </a:r>
                <a14:m>
                  <m:oMath xmlns:m="http://schemas.openxmlformats.org/officeDocument/2006/math">
                    <m:r>
                      <a:rPr lang="en-US" altLang="zh-CN" sz="2800" b="0" i="1" smtClean="0">
                        <a:latin typeface="Cambria Math" panose="02040503050406030204" pitchFamily="18" charset="0"/>
                      </a:rPr>
                      <m:t>𝑤</m:t>
                    </m:r>
                    <m:r>
                      <a:rPr lang="zh-CN" altLang="en-US" sz="2800" i="1">
                        <a:latin typeface="Cambria Math" panose="02040503050406030204" pitchFamily="18" charset="0"/>
                      </a:rPr>
                      <m:t>满足</m:t>
                    </m:r>
                  </m:oMath>
                </a14:m>
                <a:r>
                  <a:rPr lang="zh-CN" altLang="en-US" sz="2800" dirty="0" smtClean="0"/>
                  <a:t>以上条件，那么函数</a:t>
                </a:r>
                <a14:m>
                  <m:oMath xmlns:m="http://schemas.openxmlformats.org/officeDocument/2006/math">
                    <m:r>
                      <a:rPr lang="en-US" altLang="zh-CN" sz="2800" b="0" i="1" smtClean="0">
                        <a:latin typeface="Cambria Math" panose="02040503050406030204" pitchFamily="18" charset="0"/>
                      </a:rPr>
                      <m:t>𝑚</m:t>
                    </m:r>
                  </m:oMath>
                </a14:m>
                <a:r>
                  <a:rPr lang="zh-CN" altLang="en-US" sz="2800" dirty="0" smtClean="0"/>
                  <a:t>也满足四边形不等式，即：</a:t>
                </a:r>
                <a:endParaRPr lang="en-US" altLang="zh-CN" sz="28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𝑗</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𝑖</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𝑗</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oMath>
                  </m:oMathPara>
                </a14:m>
                <a:endParaRPr lang="en-US" altLang="zh-CN" sz="2800" dirty="0" smtClean="0"/>
              </a:p>
              <a:p>
                <a:pPr marL="0" indent="0">
                  <a:buNone/>
                </a:pPr>
                <a:endParaRPr lang="en-US" altLang="zh-CN" sz="2800" dirty="0"/>
              </a:p>
              <a:p>
                <a:pPr marL="0" indent="0">
                  <a:buNone/>
                </a:pPr>
                <a:endParaRPr lang="en-US" altLang="zh-CN" sz="2800" dirty="0" smtClean="0"/>
              </a:p>
              <a:p>
                <a:pPr marL="0" indent="0">
                  <a:buNone/>
                </a:pPr>
                <a:r>
                  <a:rPr lang="zh-CN" altLang="en-US" sz="2800" dirty="0" smtClean="0"/>
                  <a:t>定理二：定义</a:t>
                </a:r>
                <a14:m>
                  <m:oMath xmlns:m="http://schemas.openxmlformats.org/officeDocument/2006/math">
                    <m: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oMath>
                </a14:m>
                <a:r>
                  <a:rPr lang="zh-CN" altLang="en-US" sz="2800" dirty="0" smtClean="0"/>
                  <a:t>为</a:t>
                </a:r>
                <a14:m>
                  <m:oMath xmlns:m="http://schemas.openxmlformats.org/officeDocument/2006/math">
                    <m:r>
                      <a:rPr lang="en-US" altLang="zh-CN" sz="2800" b="0" i="1" dirty="0" smtClean="0">
                        <a:latin typeface="Cambria Math" panose="02040503050406030204" pitchFamily="18" charset="0"/>
                      </a:rPr>
                      <m:t>𝑚</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𝑗</m:t>
                    </m:r>
                    <m:r>
                      <a:rPr lang="en-US" altLang="zh-CN" sz="2800" b="0" i="1" dirty="0" smtClean="0">
                        <a:latin typeface="Cambria Math" panose="02040503050406030204" pitchFamily="18" charset="0"/>
                      </a:rPr>
                      <m:t>)</m:t>
                    </m:r>
                  </m:oMath>
                </a14:m>
                <a:r>
                  <a:rPr lang="zh-CN" altLang="en-US" sz="2800" dirty="0" smtClean="0"/>
                  <a:t>的决策变量的最大值，即：</a:t>
                </a:r>
                <a:endParaRPr lang="en-US" altLang="zh-CN" sz="28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max</m:t>
                              </m:r>
                            </m:e>
                            <m:lim>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lim>
                          </m:limLow>
                        </m:fName>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e>
                          </m:d>
                        </m:e>
                      </m:func>
                    </m:oMath>
                  </m:oMathPara>
                </a14:m>
                <a:endParaRPr lang="en-US" altLang="zh-CN" sz="2800" dirty="0" smtClean="0"/>
              </a:p>
              <a:p>
                <a:pPr marL="0" indent="0">
                  <a:buNone/>
                </a:pPr>
                <a:r>
                  <a:rPr lang="zh-CN" altLang="en-US" sz="2800" dirty="0" smtClean="0"/>
                  <a:t>若函数</a:t>
                </a:r>
                <a14:m>
                  <m:oMath xmlns:m="http://schemas.openxmlformats.org/officeDocument/2006/math">
                    <m:r>
                      <a:rPr lang="en-US" altLang="zh-CN" sz="2800" b="0" i="1" smtClean="0">
                        <a:latin typeface="Cambria Math" panose="02040503050406030204" pitchFamily="18" charset="0"/>
                      </a:rPr>
                      <m:t>𝑚</m:t>
                    </m:r>
                  </m:oMath>
                </a14:m>
                <a:r>
                  <a:rPr lang="zh-CN" altLang="en-US" sz="2800" dirty="0" smtClean="0"/>
                  <a:t>满足四边形不等式，则</a:t>
                </a:r>
                <a14:m>
                  <m:oMath xmlns:m="http://schemas.openxmlformats.org/officeDocument/2006/math">
                    <m:r>
                      <a:rPr lang="en-US" altLang="zh-CN" sz="2800" b="0" i="1" smtClean="0">
                        <a:latin typeface="Cambria Math" panose="02040503050406030204" pitchFamily="18" charset="0"/>
                      </a:rPr>
                      <m:t>𝑠</m:t>
                    </m:r>
                    <m:r>
                      <a:rPr lang="zh-CN" altLang="en-US" sz="2800" i="1">
                        <a:latin typeface="Cambria Math" panose="02040503050406030204" pitchFamily="18" charset="0"/>
                      </a:rPr>
                      <m:t>单调</m:t>
                    </m:r>
                  </m:oMath>
                </a14:m>
                <a:r>
                  <a:rPr lang="zh-CN" altLang="en-US" sz="2800" b="0" dirty="0" smtClean="0"/>
                  <a:t>，即：</a:t>
                </a:r>
                <a:endParaRPr lang="en-US" altLang="zh-CN" sz="2800" b="0" dirty="0" smtClean="0"/>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oMath>
                  </m:oMathPara>
                </a14:m>
                <a:endParaRPr lang="en-US" altLang="zh-CN" sz="2800" b="0" dirty="0" smtClean="0"/>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04664"/>
                <a:ext cx="8229600" cy="5721499"/>
              </a:xfrm>
              <a:blipFill rotWithShape="0">
                <a:blip r:embed="rId2"/>
                <a:stretch>
                  <a:fillRect l="-1333"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2949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16632"/>
                <a:ext cx="8856984" cy="6741368"/>
              </a:xfrm>
            </p:spPr>
            <p:txBody>
              <a:bodyPr>
                <a:normAutofit/>
              </a:bodyPr>
              <a:lstStyle/>
              <a:p>
                <a:pPr marL="0" indent="0">
                  <a:buNone/>
                </a:pPr>
                <a:r>
                  <a:rPr lang="zh-CN" altLang="en-US" sz="2800" dirty="0" smtClean="0"/>
                  <a:t>简单证明</a:t>
                </a:r>
                <a:endParaRPr lang="en-US" altLang="zh-CN" sz="2800" dirty="0" smtClean="0"/>
              </a:p>
              <a:p>
                <a:pPr marL="0" indent="0">
                  <a:buNone/>
                </a:pPr>
                <a:endParaRPr lang="en-US" altLang="zh-CN" sz="2800" dirty="0"/>
              </a:p>
              <a:p>
                <a:pPr marL="0" indent="0">
                  <a:buNone/>
                </a:pPr>
                <a:r>
                  <a:rPr lang="zh-CN" altLang="en-US" sz="2800" dirty="0" smtClean="0"/>
                  <a:t>定理一：</a:t>
                </a:r>
                <a:endParaRPr lang="en-US" altLang="zh-CN" sz="2800" dirty="0" smtClean="0"/>
              </a:p>
              <a:p>
                <a:pPr marL="0" indent="0">
                  <a:buNone/>
                </a:pP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&lt;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oMath>
                </a14:m>
                <a:r>
                  <a:rPr lang="zh-CN" altLang="en-US" sz="2400" dirty="0" smtClean="0"/>
                  <a:t>，对</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zh-CN" altLang="en-US" sz="2400" i="1">
                        <a:latin typeface="Cambria Math" panose="02040503050406030204" pitchFamily="18" charset="0"/>
                      </a:rPr>
                      <m:t>归纳</m:t>
                    </m:r>
                  </m:oMath>
                </a14:m>
                <a:endParaRPr lang="en-US" altLang="zh-CN" sz="2400" dirty="0" smtClean="0"/>
              </a:p>
              <a:p>
                <a:pPr marL="0" indent="0">
                  <a:buNone/>
                </a:pPr>
                <a:r>
                  <a:rPr lang="zh-CN" altLang="en-US" sz="2400" dirty="0" smtClean="0"/>
                  <a:t>设</a:t>
                </a:r>
                <a14:m>
                  <m:oMath xmlns:m="http://schemas.openxmlformats.org/officeDocument/2006/math">
                    <m:r>
                      <a:rPr lang="en-US" altLang="zh-CN" sz="2400" b="0" i="1" smtClean="0">
                        <a:latin typeface="Cambria Math" panose="02040503050406030204" pitchFamily="18" charset="0"/>
                      </a:rPr>
                      <m:t>𝑦</m:t>
                    </m:r>
                  </m:oMath>
                </a14:m>
                <a:r>
                  <a:rPr lang="zh-CN" altLang="en-US" sz="2400" dirty="0" smtClean="0"/>
                  <a:t>满足</a:t>
                </a:r>
                <a14:m>
                  <m:oMath xmlns:m="http://schemas.openxmlformats.org/officeDocument/2006/math">
                    <m:r>
                      <a:rPr lang="en-US" altLang="zh-CN" sz="2400" b="0" i="1" dirty="0" smtClean="0">
                        <a:latin typeface="Cambria Math" panose="02040503050406030204" pitchFamily="18" charset="0"/>
                      </a:rPr>
                      <m:t>𝑚</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𝑖</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𝑚</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𝑖</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𝑚</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𝑤</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𝑖</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r>
                      <a:rPr lang="en-US" altLang="zh-CN" sz="2400" b="0" i="1" dirty="0" smtClean="0">
                        <a:latin typeface="Cambria Math" panose="02040503050406030204" pitchFamily="18" charset="0"/>
                      </a:rPr>
                      <m:t>)</m:t>
                    </m:r>
                  </m:oMath>
                </a14:m>
                <a:endParaRPr lang="en-US" altLang="zh-CN" sz="2400" dirty="0" smtClean="0"/>
              </a:p>
              <a:p>
                <a:pPr marL="0" indent="0">
                  <a:buNone/>
                </a:pPr>
                <a:r>
                  <a:rPr lang="zh-CN" altLang="en-US" sz="2400" dirty="0" smtClean="0"/>
                  <a:t>设</a:t>
                </a:r>
                <a14:m>
                  <m:oMath xmlns:m="http://schemas.openxmlformats.org/officeDocument/2006/math">
                    <m:r>
                      <a:rPr lang="en-US" altLang="zh-CN" sz="2400" b="0" i="1" smtClean="0">
                        <a:latin typeface="Cambria Math" panose="02040503050406030204" pitchFamily="18" charset="0"/>
                      </a:rPr>
                      <m:t>𝑧</m:t>
                    </m:r>
                    <m:r>
                      <a:rPr lang="zh-CN" altLang="en-US" sz="2400" i="1">
                        <a:latin typeface="Cambria Math" panose="02040503050406030204" pitchFamily="18" charset="0"/>
                      </a:rPr>
                      <m:t>满足</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oMath>
                </a14:m>
                <a:endParaRPr lang="en-US" altLang="zh-CN" sz="2400" dirty="0" smtClean="0"/>
              </a:p>
              <a:p>
                <a:pPr marL="0" indent="0">
                  <a:buNone/>
                </a:pPr>
                <a:r>
                  <a:rPr lang="zh-CN" altLang="en-US" sz="2400" dirty="0" smtClean="0"/>
                  <a:t>由对称性，不妨设</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oMath>
                </a14:m>
                <a:endParaRPr lang="en-US" altLang="zh-CN" sz="2400" dirty="0" smtClean="0"/>
              </a:p>
              <a:p>
                <a:pPr marL="0" indent="0">
                  <a:buNone/>
                </a:pPr>
                <a:r>
                  <a:rPr lang="zh-CN" altLang="en-US" sz="2400" dirty="0"/>
                  <a:t>则</a:t>
                </a:r>
                <a14:m>
                  <m:oMath xmlns:m="http://schemas.openxmlformats.org/officeDocument/2006/math">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oMath>
                </a14:m>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oMath>
                  </m:oMathPara>
                </a14:m>
                <a:endParaRPr lang="en-US" altLang="zh-CN" sz="2400" b="0" dirty="0" smtClean="0"/>
              </a:p>
              <a:p>
                <a:pPr marL="0" indent="0">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m:oMathPara>
                </a14:m>
                <a:endParaRPr lang="en-US" altLang="zh-CN" sz="2400" b="0" dirty="0" smtClean="0"/>
              </a:p>
              <a:p>
                <a:pPr marL="0" indent="0">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m:oMathPara>
                </a14:m>
                <a:endParaRPr lang="en-US" altLang="zh-CN" sz="2400" b="0" dirty="0" smtClean="0"/>
              </a:p>
              <a:p>
                <a:pPr marL="0" indent="0">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𝑗</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oMath>
                  </m:oMathPara>
                </a14:m>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16632"/>
                <a:ext cx="8856984" cy="6741368"/>
              </a:xfrm>
              <a:blipFill rotWithShape="0">
                <a:blip r:embed="rId2"/>
                <a:stretch>
                  <a:fillRect l="-1445" t="-1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6489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16632"/>
                <a:ext cx="8856984" cy="6741368"/>
              </a:xfrm>
            </p:spPr>
            <p:txBody>
              <a:bodyPr>
                <a:normAutofit/>
              </a:bodyPr>
              <a:lstStyle/>
              <a:p>
                <a:pPr marL="0" indent="0">
                  <a:buNone/>
                </a:pPr>
                <a:r>
                  <a:rPr lang="zh-CN" altLang="en-US" sz="2800" dirty="0" smtClean="0"/>
                  <a:t>简单证明</a:t>
                </a:r>
                <a:endParaRPr lang="en-US" altLang="zh-CN" sz="2800" dirty="0" smtClean="0"/>
              </a:p>
              <a:p>
                <a:pPr marL="0" indent="0">
                  <a:buNone/>
                </a:pPr>
                <a:endParaRPr lang="en-US" altLang="zh-CN" sz="2800" dirty="0"/>
              </a:p>
              <a:p>
                <a:pPr marL="0" indent="0">
                  <a:buNone/>
                </a:pPr>
                <a:r>
                  <a:rPr lang="zh-CN" altLang="en-US" sz="2800" dirty="0" smtClean="0"/>
                  <a:t>定理二：</a:t>
                </a:r>
                <a:endParaRPr lang="en-US" altLang="zh-CN" sz="2800" dirty="0" smtClean="0"/>
              </a:p>
              <a:p>
                <a:pPr marL="0" indent="0">
                  <a:buNone/>
                </a:pPr>
                <a:r>
                  <a:rPr lang="zh-CN" altLang="en-US" sz="2800" dirty="0" smtClean="0"/>
                  <a:t>定义</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oMath>
                </a14:m>
                <a:endParaRPr lang="en-US" altLang="zh-CN" sz="2800" dirty="0" smtClean="0"/>
              </a:p>
              <a:p>
                <a:pPr marL="0" indent="0">
                  <a:buNone/>
                </a:pPr>
                <a:r>
                  <a:rPr lang="zh-CN" altLang="en-US" sz="2800" dirty="0" smtClean="0"/>
                  <a:t>对于</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&lt;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𝑘</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zh-CN" altLang="en-US" sz="2800" i="1">
                        <a:latin typeface="Cambria Math" panose="02040503050406030204" pitchFamily="18" charset="0"/>
                      </a:rPr>
                      <m:t>，</m:t>
                    </m:r>
                    <m:r>
                      <a:rPr lang="zh-CN" altLang="en-US" sz="2800" i="1" smtClean="0">
                        <a:latin typeface="Cambria Math" panose="02040503050406030204" pitchFamily="18" charset="0"/>
                      </a:rPr>
                      <m:t>由</m:t>
                    </m:r>
                    <m:r>
                      <a:rPr lang="en-US" altLang="zh-CN" sz="2800" b="0" i="1" smtClean="0">
                        <a:latin typeface="Cambria Math" panose="02040503050406030204" pitchFamily="18" charset="0"/>
                      </a:rPr>
                      <m:t>𝑚</m:t>
                    </m:r>
                  </m:oMath>
                </a14:m>
                <a:r>
                  <a:rPr lang="zh-CN" altLang="en-US" sz="2800" dirty="0" smtClean="0"/>
                  <a:t>满足四边形不等式可得：</a:t>
                </a:r>
                <a:endParaRPr lang="en-US" altLang="zh-CN" sz="2800" dirty="0" smtClean="0"/>
              </a:p>
              <a:p>
                <a:pPr marL="0" indent="0">
                  <a:buNone/>
                </a:pP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𝑘</m:t>
                              </m:r>
                            </m:e>
                            <m:sup>
                              <m:r>
                                <a:rPr lang="en-US" altLang="zh-CN" sz="2800" b="0" i="1" smtClean="0">
                                  <a:latin typeface="Cambria Math" panose="02040503050406030204" pitchFamily="18" charset="0"/>
                                </a:rPr>
                                <m:t>′</m:t>
                              </m:r>
                            </m:sup>
                          </m:sSup>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𝑘</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b="0" i="1" smtClean="0">
                              <a:latin typeface="Cambria Math" panose="02040503050406030204" pitchFamily="18" charset="0"/>
                            </a:rPr>
                            <m:t>+1</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𝑘</m:t>
                              </m:r>
                            </m:e>
                            <m:sup>
                              <m:r>
                                <a:rPr lang="en-US" altLang="zh-CN" sz="2800" i="1">
                                  <a:latin typeface="Cambria Math" panose="02040503050406030204" pitchFamily="18" charset="0"/>
                                </a:rPr>
                                <m:t>′</m:t>
                              </m:r>
                            </m:sup>
                          </m:sSup>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b="0" i="1" smtClean="0">
                              <a:latin typeface="Cambria Math" panose="02040503050406030204" pitchFamily="18" charset="0"/>
                            </a:rPr>
                            <m:t>+1</m:t>
                          </m:r>
                        </m:e>
                      </m:d>
                    </m:oMath>
                  </m:oMathPara>
                </a14:m>
                <a:endParaRPr lang="en-US" altLang="zh-CN" sz="2800" dirty="0" smtClean="0"/>
              </a:p>
              <a:p>
                <a:pPr marL="0" indent="0">
                  <a:buNone/>
                </a:pP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𝑘</m:t>
                              </m:r>
                            </m:e>
                            <m:sup>
                              <m:r>
                                <a:rPr lang="en-US" altLang="zh-CN" sz="2800" i="1">
                                  <a:latin typeface="Cambria Math" panose="02040503050406030204" pitchFamily="18" charset="0"/>
                                </a:rPr>
                                <m:t>′</m:t>
                              </m:r>
                            </m:sup>
                          </m:sSup>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e>
                      </m:d>
                      <m:r>
                        <a:rPr lang="en-US" altLang="zh-CN" sz="2800" b="0"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𝑘</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e>
                      </m:d>
                      <m:r>
                        <a:rPr lang="en-US" altLang="zh-CN" sz="2800" b="0"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𝑘</m:t>
                              </m:r>
                            </m:e>
                            <m:sup>
                              <m:r>
                                <a:rPr lang="en-US" altLang="zh-CN" sz="2800" i="1">
                                  <a:latin typeface="Cambria Math" panose="02040503050406030204" pitchFamily="18" charset="0"/>
                                </a:rPr>
                                <m:t>′</m:t>
                              </m:r>
                            </m:sup>
                          </m:sSup>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i="1">
                              <a:latin typeface="Cambria Math" panose="02040503050406030204" pitchFamily="18" charset="0"/>
                            </a:rPr>
                            <m:t>+1</m:t>
                          </m:r>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𝑘</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i="1">
                              <a:latin typeface="Cambria Math" panose="02040503050406030204" pitchFamily="18" charset="0"/>
                            </a:rPr>
                            <m:t>+1</m:t>
                          </m:r>
                        </m:e>
                      </m:d>
                    </m:oMath>
                  </m:oMathPara>
                </a14:m>
                <a:endParaRPr lang="en-US" altLang="zh-CN" sz="2800" dirty="0" smtClean="0"/>
              </a:p>
              <a:p>
                <a:pPr marL="0" indent="0">
                  <a:buNone/>
                </a:pPr>
                <a:endParaRPr lang="en-US" altLang="zh-CN" sz="2800" dirty="0"/>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m:t>
                      </m:r>
                    </m:oMath>
                  </m:oMathPara>
                </a14:m>
                <a:endParaRPr lang="en-US" altLang="zh-CN" sz="2800" dirty="0" smtClean="0"/>
              </a:p>
              <a:p>
                <a:pPr marL="0" indent="0">
                  <a:buNone/>
                </a:pPr>
                <a:endParaRPr lang="en-US" altLang="zh-CN" sz="2800" dirty="0" smtClean="0"/>
              </a:p>
              <a:p>
                <a:pPr marL="0" indent="0">
                  <a:buNone/>
                </a:pPr>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16632"/>
                <a:ext cx="8856984" cy="6741368"/>
              </a:xfrm>
              <a:blipFill rotWithShape="0">
                <a:blip r:embed="rId2"/>
                <a:stretch>
                  <a:fillRect l="-1445" t="-1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753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052736"/>
                <a:ext cx="8928992" cy="5184576"/>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altLang="zh-CN" sz="3400" i="1" smtClean="0">
                          <a:latin typeface="Cambria Math" panose="02040503050406030204" pitchFamily="18" charset="0"/>
                        </a:rPr>
                        <m:t>𝑚</m:t>
                      </m:r>
                      <m:d>
                        <m:dPr>
                          <m:ctrlPr>
                            <a:rPr lang="en-US" altLang="zh-CN" sz="3400" i="1">
                              <a:latin typeface="Cambria Math" panose="02040503050406030204" pitchFamily="18" charset="0"/>
                            </a:rPr>
                          </m:ctrlPr>
                        </m:dPr>
                        <m:e>
                          <m:r>
                            <a:rPr lang="en-US" altLang="zh-CN" sz="3400" i="1">
                              <a:latin typeface="Cambria Math" panose="02040503050406030204" pitchFamily="18" charset="0"/>
                            </a:rPr>
                            <m:t>𝑖</m:t>
                          </m:r>
                          <m:r>
                            <a:rPr lang="en-US" altLang="zh-CN" sz="3400" i="1">
                              <a:latin typeface="Cambria Math" panose="02040503050406030204" pitchFamily="18" charset="0"/>
                            </a:rPr>
                            <m:t>,</m:t>
                          </m:r>
                          <m:r>
                            <a:rPr lang="en-US" altLang="zh-CN" sz="3400" i="1">
                              <a:latin typeface="Cambria Math" panose="02040503050406030204" pitchFamily="18" charset="0"/>
                            </a:rPr>
                            <m:t>𝑗</m:t>
                          </m:r>
                        </m:e>
                      </m:d>
                      <m:r>
                        <a:rPr lang="en-US" altLang="zh-CN" sz="3400" i="1">
                          <a:latin typeface="Cambria Math" panose="02040503050406030204" pitchFamily="18" charset="0"/>
                        </a:rPr>
                        <m:t>=</m:t>
                      </m:r>
                      <m:d>
                        <m:dPr>
                          <m:begChr m:val="{"/>
                          <m:endChr m:val=""/>
                          <m:ctrlPr>
                            <a:rPr lang="en-US" altLang="zh-CN" sz="3400" i="1">
                              <a:latin typeface="Cambria Math" panose="02040503050406030204" pitchFamily="18" charset="0"/>
                            </a:rPr>
                          </m:ctrlPr>
                        </m:dPr>
                        <m:e>
                          <m:eqArr>
                            <m:eqArrPr>
                              <m:ctrlPr>
                                <a:rPr lang="en-US" altLang="zh-CN" sz="3400" i="1">
                                  <a:latin typeface="Cambria Math" panose="02040503050406030204" pitchFamily="18" charset="0"/>
                                </a:rPr>
                              </m:ctrlPr>
                            </m:eqArrPr>
                            <m:e>
                              <m:func>
                                <m:funcPr>
                                  <m:ctrlPr>
                                    <a:rPr lang="en-US" altLang="zh-CN" sz="3400" i="1">
                                      <a:latin typeface="Cambria Math" panose="02040503050406030204" pitchFamily="18" charset="0"/>
                                    </a:rPr>
                                  </m:ctrlPr>
                                </m:funcPr>
                                <m:fName>
                                  <m:limLow>
                                    <m:limLowPr>
                                      <m:ctrlPr>
                                        <a:rPr lang="en-US" altLang="zh-CN" sz="3400" i="1">
                                          <a:latin typeface="Cambria Math" panose="02040503050406030204" pitchFamily="18" charset="0"/>
                                        </a:rPr>
                                      </m:ctrlPr>
                                    </m:limLowPr>
                                    <m:e>
                                      <m:r>
                                        <m:rPr>
                                          <m:sty m:val="p"/>
                                        </m:rPr>
                                        <a:rPr lang="en-US" altLang="zh-CN" sz="3400">
                                          <a:latin typeface="Cambria Math" panose="02040503050406030204" pitchFamily="18" charset="0"/>
                                        </a:rPr>
                                        <m:t>min</m:t>
                                      </m:r>
                                    </m:e>
                                    <m:lim>
                                      <m:r>
                                        <a:rPr lang="en-US" altLang="zh-CN" sz="3400" b="0" i="1" smtClean="0">
                                          <a:latin typeface="Cambria Math" panose="02040503050406030204" pitchFamily="18" charset="0"/>
                                        </a:rPr>
                                        <m:t>𝑠</m:t>
                                      </m:r>
                                      <m:d>
                                        <m:dPr>
                                          <m:ctrlPr>
                                            <a:rPr lang="en-US" altLang="zh-CN" sz="3400" b="0" i="1" smtClean="0">
                                              <a:latin typeface="Cambria Math" panose="02040503050406030204" pitchFamily="18" charset="0"/>
                                            </a:rPr>
                                          </m:ctrlPr>
                                        </m:dPr>
                                        <m:e>
                                          <m:r>
                                            <a:rPr lang="en-US" altLang="zh-CN" sz="3400" b="0" i="1" smtClean="0">
                                              <a:latin typeface="Cambria Math" panose="02040503050406030204" pitchFamily="18" charset="0"/>
                                            </a:rPr>
                                            <m:t>𝑖</m:t>
                                          </m:r>
                                          <m:r>
                                            <a:rPr lang="en-US" altLang="zh-CN" sz="3400" b="0" i="1" smtClean="0">
                                              <a:latin typeface="Cambria Math" panose="02040503050406030204" pitchFamily="18" charset="0"/>
                                            </a:rPr>
                                            <m:t>,</m:t>
                                          </m:r>
                                          <m:r>
                                            <a:rPr lang="en-US" altLang="zh-CN" sz="3400" b="0" i="1" smtClean="0">
                                              <a:latin typeface="Cambria Math" panose="02040503050406030204" pitchFamily="18" charset="0"/>
                                            </a:rPr>
                                            <m:t>𝑗</m:t>
                                          </m:r>
                                          <m:r>
                                            <a:rPr lang="en-US" altLang="zh-CN" sz="3400" b="0" i="1" smtClean="0">
                                              <a:latin typeface="Cambria Math" panose="02040503050406030204" pitchFamily="18" charset="0"/>
                                            </a:rPr>
                                            <m:t>−1</m:t>
                                          </m:r>
                                        </m:e>
                                      </m:d>
                                      <m:r>
                                        <a:rPr lang="en-US" altLang="zh-CN" sz="3400" b="0" i="1" smtClean="0">
                                          <a:latin typeface="Cambria Math" panose="02040503050406030204" pitchFamily="18" charset="0"/>
                                        </a:rPr>
                                        <m:t>≤</m:t>
                                      </m:r>
                                      <m:r>
                                        <a:rPr lang="en-US" altLang="zh-CN" sz="3400" i="1">
                                          <a:latin typeface="Cambria Math" panose="02040503050406030204" pitchFamily="18" charset="0"/>
                                        </a:rPr>
                                        <m:t>𝑘</m:t>
                                      </m:r>
                                      <m:r>
                                        <a:rPr lang="en-US" altLang="zh-CN" sz="3400" i="1">
                                          <a:latin typeface="Cambria Math" panose="02040503050406030204" pitchFamily="18" charset="0"/>
                                        </a:rPr>
                                        <m:t>≤</m:t>
                                      </m:r>
                                      <m:r>
                                        <a:rPr lang="en-US" altLang="zh-CN" sz="3400" b="0" i="1" smtClean="0">
                                          <a:latin typeface="Cambria Math" panose="02040503050406030204" pitchFamily="18" charset="0"/>
                                        </a:rPr>
                                        <m:t>𝑠</m:t>
                                      </m:r>
                                      <m:r>
                                        <a:rPr lang="en-US" altLang="zh-CN" sz="3400" b="0" i="1" smtClean="0">
                                          <a:latin typeface="Cambria Math" panose="02040503050406030204" pitchFamily="18" charset="0"/>
                                        </a:rPr>
                                        <m:t>(</m:t>
                                      </m:r>
                                      <m:r>
                                        <a:rPr lang="en-US" altLang="zh-CN" sz="3400" b="0" i="1" smtClean="0">
                                          <a:latin typeface="Cambria Math" panose="02040503050406030204" pitchFamily="18" charset="0"/>
                                        </a:rPr>
                                        <m:t>𝑖</m:t>
                                      </m:r>
                                      <m:r>
                                        <a:rPr lang="en-US" altLang="zh-CN" sz="3400" b="0" i="1" smtClean="0">
                                          <a:latin typeface="Cambria Math" panose="02040503050406030204" pitchFamily="18" charset="0"/>
                                        </a:rPr>
                                        <m:t>+1,</m:t>
                                      </m:r>
                                      <m:r>
                                        <a:rPr lang="en-US" altLang="zh-CN" sz="3400" b="0" i="1" smtClean="0">
                                          <a:latin typeface="Cambria Math" panose="02040503050406030204" pitchFamily="18" charset="0"/>
                                        </a:rPr>
                                        <m:t>𝑗</m:t>
                                      </m:r>
                                      <m:r>
                                        <a:rPr lang="en-US" altLang="zh-CN" sz="3400" b="0" i="1" smtClean="0">
                                          <a:latin typeface="Cambria Math" panose="02040503050406030204" pitchFamily="18" charset="0"/>
                                        </a:rPr>
                                        <m:t>)</m:t>
                                      </m:r>
                                    </m:lim>
                                  </m:limLow>
                                </m:fName>
                                <m:e>
                                  <m:d>
                                    <m:dPr>
                                      <m:begChr m:val="{"/>
                                      <m:endChr m:val="}"/>
                                      <m:ctrlPr>
                                        <a:rPr lang="en-US" altLang="zh-CN" sz="3400" i="1">
                                          <a:latin typeface="Cambria Math" panose="02040503050406030204" pitchFamily="18" charset="0"/>
                                        </a:rPr>
                                      </m:ctrlPr>
                                    </m:dPr>
                                    <m:e>
                                      <m:r>
                                        <a:rPr lang="en-US" altLang="zh-CN" sz="3400" i="1">
                                          <a:latin typeface="Cambria Math" panose="02040503050406030204" pitchFamily="18" charset="0"/>
                                        </a:rPr>
                                        <m:t>𝑚</m:t>
                                      </m:r>
                                      <m:d>
                                        <m:dPr>
                                          <m:ctrlPr>
                                            <a:rPr lang="en-US" altLang="zh-CN" sz="3400" i="1">
                                              <a:latin typeface="Cambria Math" panose="02040503050406030204" pitchFamily="18" charset="0"/>
                                            </a:rPr>
                                          </m:ctrlPr>
                                        </m:dPr>
                                        <m:e>
                                          <m:r>
                                            <a:rPr lang="en-US" altLang="zh-CN" sz="3400" i="1">
                                              <a:latin typeface="Cambria Math" panose="02040503050406030204" pitchFamily="18" charset="0"/>
                                            </a:rPr>
                                            <m:t>𝑖</m:t>
                                          </m:r>
                                          <m:r>
                                            <a:rPr lang="en-US" altLang="zh-CN" sz="3400" i="1">
                                              <a:latin typeface="Cambria Math" panose="02040503050406030204" pitchFamily="18" charset="0"/>
                                            </a:rPr>
                                            <m:t>,</m:t>
                                          </m:r>
                                          <m:r>
                                            <a:rPr lang="en-US" altLang="zh-CN" sz="3400" i="1">
                                              <a:latin typeface="Cambria Math" panose="02040503050406030204" pitchFamily="18" charset="0"/>
                                            </a:rPr>
                                            <m:t>𝑘</m:t>
                                          </m:r>
                                          <m:r>
                                            <a:rPr lang="en-US" altLang="zh-CN" sz="3400" i="1">
                                              <a:latin typeface="Cambria Math" panose="02040503050406030204" pitchFamily="18" charset="0"/>
                                            </a:rPr>
                                            <m:t>−1</m:t>
                                          </m:r>
                                        </m:e>
                                      </m:d>
                                      <m:r>
                                        <a:rPr lang="en-US" altLang="zh-CN" sz="3400" i="1">
                                          <a:latin typeface="Cambria Math" panose="02040503050406030204" pitchFamily="18" charset="0"/>
                                        </a:rPr>
                                        <m:t>+</m:t>
                                      </m:r>
                                      <m:r>
                                        <a:rPr lang="en-US" altLang="zh-CN" sz="3400" i="1">
                                          <a:latin typeface="Cambria Math" panose="02040503050406030204" pitchFamily="18" charset="0"/>
                                        </a:rPr>
                                        <m:t>𝑚</m:t>
                                      </m:r>
                                      <m:d>
                                        <m:dPr>
                                          <m:ctrlPr>
                                            <a:rPr lang="en-US" altLang="zh-CN" sz="3400" i="1">
                                              <a:latin typeface="Cambria Math" panose="02040503050406030204" pitchFamily="18" charset="0"/>
                                            </a:rPr>
                                          </m:ctrlPr>
                                        </m:dPr>
                                        <m:e>
                                          <m:r>
                                            <a:rPr lang="en-US" altLang="zh-CN" sz="3400" i="1">
                                              <a:latin typeface="Cambria Math" panose="02040503050406030204" pitchFamily="18" charset="0"/>
                                            </a:rPr>
                                            <m:t>𝑘</m:t>
                                          </m:r>
                                          <m:r>
                                            <a:rPr lang="en-US" altLang="zh-CN" sz="3400" i="1">
                                              <a:latin typeface="Cambria Math" panose="02040503050406030204" pitchFamily="18" charset="0"/>
                                            </a:rPr>
                                            <m:t>,</m:t>
                                          </m:r>
                                          <m:r>
                                            <a:rPr lang="en-US" altLang="zh-CN" sz="3400" i="1">
                                              <a:latin typeface="Cambria Math" panose="02040503050406030204" pitchFamily="18" charset="0"/>
                                            </a:rPr>
                                            <m:t>𝑗</m:t>
                                          </m:r>
                                        </m:e>
                                      </m:d>
                                      <m:r>
                                        <a:rPr lang="en-US" altLang="zh-CN" sz="3400" i="1">
                                          <a:latin typeface="Cambria Math" panose="02040503050406030204" pitchFamily="18" charset="0"/>
                                        </a:rPr>
                                        <m:t>+</m:t>
                                      </m:r>
                                      <m:r>
                                        <a:rPr lang="en-US" altLang="zh-CN" sz="3400" i="1">
                                          <a:latin typeface="Cambria Math" panose="02040503050406030204" pitchFamily="18" charset="0"/>
                                        </a:rPr>
                                        <m:t>𝑤</m:t>
                                      </m:r>
                                      <m:d>
                                        <m:dPr>
                                          <m:ctrlPr>
                                            <a:rPr lang="en-US" altLang="zh-CN" sz="3400" i="1">
                                              <a:latin typeface="Cambria Math" panose="02040503050406030204" pitchFamily="18" charset="0"/>
                                            </a:rPr>
                                          </m:ctrlPr>
                                        </m:dPr>
                                        <m:e>
                                          <m:r>
                                            <a:rPr lang="en-US" altLang="zh-CN" sz="3400" i="1">
                                              <a:latin typeface="Cambria Math" panose="02040503050406030204" pitchFamily="18" charset="0"/>
                                            </a:rPr>
                                            <m:t>𝑖</m:t>
                                          </m:r>
                                          <m:r>
                                            <a:rPr lang="en-US" altLang="zh-CN" sz="3400" i="1">
                                              <a:latin typeface="Cambria Math" panose="02040503050406030204" pitchFamily="18" charset="0"/>
                                            </a:rPr>
                                            <m:t>,</m:t>
                                          </m:r>
                                          <m:r>
                                            <a:rPr lang="en-US" altLang="zh-CN" sz="3400" i="1">
                                              <a:latin typeface="Cambria Math" panose="02040503050406030204" pitchFamily="18" charset="0"/>
                                            </a:rPr>
                                            <m:t>𝑗</m:t>
                                          </m:r>
                                        </m:e>
                                      </m:d>
                                    </m:e>
                                  </m:d>
                                  <m:r>
                                    <a:rPr lang="en-US" altLang="zh-CN" sz="3400" i="1">
                                      <a:latin typeface="Cambria Math" panose="02040503050406030204" pitchFamily="18" charset="0"/>
                                    </a:rPr>
                                    <m:t>, </m:t>
                                  </m:r>
                                  <m:r>
                                    <a:rPr lang="en-US" altLang="zh-CN" sz="3400" i="1">
                                      <a:latin typeface="Cambria Math" panose="02040503050406030204" pitchFamily="18" charset="0"/>
                                    </a:rPr>
                                    <m:t>𝑖</m:t>
                                  </m:r>
                                  <m:r>
                                    <a:rPr lang="en-US" altLang="zh-CN" sz="3400" i="1">
                                      <a:latin typeface="Cambria Math" panose="02040503050406030204" pitchFamily="18" charset="0"/>
                                    </a:rPr>
                                    <m:t>&lt;</m:t>
                                  </m:r>
                                  <m:r>
                                    <a:rPr lang="en-US" altLang="zh-CN" sz="3400" i="1">
                                      <a:latin typeface="Cambria Math" panose="02040503050406030204" pitchFamily="18" charset="0"/>
                                    </a:rPr>
                                    <m:t>𝑗</m:t>
                                  </m:r>
                                </m:e>
                              </m:func>
                            </m:e>
                            <m:e>
                              <m:r>
                                <a:rPr lang="en-US" altLang="zh-CN" sz="3400" i="1">
                                  <a:latin typeface="Cambria Math" panose="02040503050406030204" pitchFamily="18" charset="0"/>
                                </a:rPr>
                                <m:t>0,</m:t>
                              </m:r>
                              <m:r>
                                <a:rPr lang="en-US" altLang="zh-CN" sz="3400" i="1">
                                  <a:latin typeface="Cambria Math" panose="02040503050406030204" pitchFamily="18" charset="0"/>
                                </a:rPr>
                                <m:t>𝑖</m:t>
                              </m:r>
                              <m:r>
                                <a:rPr lang="en-US" altLang="zh-CN" sz="3400" i="1">
                                  <a:latin typeface="Cambria Math" panose="02040503050406030204" pitchFamily="18" charset="0"/>
                                </a:rPr>
                                <m:t>=</m:t>
                              </m:r>
                              <m:r>
                                <a:rPr lang="en-US" altLang="zh-CN" sz="3400" i="1">
                                  <a:latin typeface="Cambria Math" panose="02040503050406030204" pitchFamily="18" charset="0"/>
                                </a:rPr>
                                <m:t>𝑗</m:t>
                              </m:r>
                              <m:r>
                                <a:rPr lang="en-US" altLang="zh-CN" sz="3400" i="1">
                                  <a:latin typeface="Cambria Math" panose="02040503050406030204" pitchFamily="18" charset="0"/>
                                </a:rPr>
                                <m:t> </m:t>
                              </m:r>
                            </m:e>
                            <m:e>
                              <m:r>
                                <a:rPr lang="en-US" altLang="zh-CN" sz="3400" i="1">
                                  <a:latin typeface="Cambria Math" panose="02040503050406030204" pitchFamily="18" charset="0"/>
                                  <a:ea typeface="Cambria Math" panose="02040503050406030204" pitchFamily="18" charset="0"/>
                                </a:rPr>
                                <m:t>∞, </m:t>
                              </m:r>
                              <m:r>
                                <a:rPr lang="en-US" altLang="zh-CN" sz="3400" i="1">
                                  <a:latin typeface="Cambria Math" panose="02040503050406030204" pitchFamily="18" charset="0"/>
                                  <a:ea typeface="Cambria Math" panose="02040503050406030204" pitchFamily="18" charset="0"/>
                                </a:rPr>
                                <m:t>𝑖</m:t>
                              </m:r>
                              <m:r>
                                <a:rPr lang="en-US" altLang="zh-CN" sz="3400" i="1">
                                  <a:latin typeface="Cambria Math" panose="02040503050406030204" pitchFamily="18" charset="0"/>
                                  <a:ea typeface="Cambria Math" panose="02040503050406030204" pitchFamily="18" charset="0"/>
                                </a:rPr>
                                <m:t>&gt;</m:t>
                              </m:r>
                              <m:r>
                                <a:rPr lang="en-US" altLang="zh-CN" sz="3400" i="1">
                                  <a:latin typeface="Cambria Math" panose="02040503050406030204" pitchFamily="18" charset="0"/>
                                  <a:ea typeface="Cambria Math" panose="02040503050406030204" pitchFamily="18" charset="0"/>
                                </a:rPr>
                                <m:t>𝑗</m:t>
                              </m:r>
                            </m:e>
                          </m:eqArr>
                        </m:e>
                      </m:d>
                    </m:oMath>
                  </m:oMathPara>
                </a14:m>
                <a:endParaRPr lang="en-US" altLang="zh-CN" sz="3400" dirty="0" smtClean="0">
                  <a:ea typeface="Cambria Math" panose="02040503050406030204" pitchFamily="18" charset="0"/>
                </a:endParaRPr>
              </a:p>
              <a:p>
                <a:pPr marL="0" indent="0">
                  <a:buNone/>
                </a:pPr>
                <a:endParaRPr lang="en-US" altLang="zh-CN" sz="2400" dirty="0" smtClean="0">
                  <a:ea typeface="Cambria Math" panose="02040503050406030204" pitchFamily="18" charset="0"/>
                </a:endParaRPr>
              </a:p>
              <a:p>
                <a:pPr marL="0" indent="0">
                  <a:buNone/>
                </a:pPr>
                <a:endParaRPr lang="en-US" altLang="zh-CN" dirty="0" smtClean="0"/>
              </a:p>
              <a:p>
                <a:pPr marL="0" indent="0" algn="ctr">
                  <a:buNone/>
                </a:pPr>
                <a14:m>
                  <m:oMathPara xmlns:m="http://schemas.openxmlformats.org/officeDocument/2006/math">
                    <m:oMathParaPr>
                      <m:jc m:val="left"/>
                    </m:oMathParaPr>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𝑙</m:t>
                          </m:r>
                          <m:r>
                            <a:rPr lang="en-US" altLang="zh-CN" sz="2800" i="1">
                              <a:latin typeface="Cambria Math" panose="02040503050406030204" pitchFamily="18" charset="0"/>
                            </a:rPr>
                            <m:t>=2</m:t>
                          </m:r>
                        </m:sub>
                        <m:sup>
                          <m:r>
                            <a:rPr lang="en-US" altLang="zh-CN" sz="2800" i="1">
                              <a:latin typeface="Cambria Math" panose="02040503050406030204" pitchFamily="18" charset="0"/>
                            </a:rPr>
                            <m:t>𝑛</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r>
                                <a:rPr lang="en-US" altLang="zh-CN" sz="2800" i="1">
                                  <a:latin typeface="Cambria Math" panose="02040503050406030204" pitchFamily="18" charset="0"/>
                                </a:rPr>
                                <m:t>+1−</m:t>
                              </m:r>
                              <m:r>
                                <a:rPr lang="en-US" altLang="zh-CN" sz="2800" i="1">
                                  <a:latin typeface="Cambria Math" panose="02040503050406030204" pitchFamily="18" charset="0"/>
                                </a:rPr>
                                <m:t>𝑙</m:t>
                              </m:r>
                            </m:sup>
                            <m:e>
                              <m:r>
                                <a:rPr lang="en-US" altLang="zh-CN" sz="2800" i="1">
                                  <a:latin typeface="Cambria Math" panose="02040503050406030204" pitchFamily="18" charset="0"/>
                                </a:rPr>
                                <m:t>1+</m:t>
                              </m:r>
                              <m:r>
                                <a:rPr lang="en-US" altLang="zh-CN" sz="2800" i="1">
                                  <a:latin typeface="Cambria Math" panose="02040503050406030204" pitchFamily="18" charset="0"/>
                                </a:rPr>
                                <m:t>𝑠</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𝑖</m:t>
                                  </m:r>
                                  <m:r>
                                    <a:rPr lang="en-US" altLang="zh-CN" sz="2800" i="1">
                                      <a:latin typeface="Cambria Math" panose="02040503050406030204" pitchFamily="18" charset="0"/>
                                    </a:rPr>
                                    <m:t>+1,</m:t>
                                  </m:r>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−1</m:t>
                                  </m:r>
                                </m:e>
                              </m:d>
                              <m:r>
                                <a:rPr lang="en-US" altLang="zh-CN" sz="2800" i="1">
                                  <a:latin typeface="Cambria Math" panose="02040503050406030204" pitchFamily="18" charset="0"/>
                                </a:rPr>
                                <m:t>−</m:t>
                              </m:r>
                              <m:r>
                                <a:rPr lang="en-US" altLang="zh-CN" sz="2800" i="1">
                                  <a:latin typeface="Cambria Math" panose="02040503050406030204" pitchFamily="18" charset="0"/>
                                </a:rPr>
                                <m:t>𝑠</m:t>
                              </m:r>
                              <m:r>
                                <a:rPr lang="en-US" altLang="zh-CN" sz="2800" i="1">
                                  <a:latin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−2)</m:t>
                              </m:r>
                            </m:e>
                          </m:nary>
                        </m:e>
                      </m:nary>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𝑛</m:t>
                          </m:r>
                        </m:sup>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−1</m:t>
                              </m:r>
                            </m:e>
                          </m:d>
                        </m:e>
                      </m:nary>
                    </m:oMath>
                  </m:oMathPara>
                </a14:m>
                <a:endParaRPr lang="en-US" altLang="zh-CN" sz="2800" b="0" dirty="0" smtClean="0"/>
              </a:p>
              <a:p>
                <a:pPr marL="0" indent="0" algn="ctr">
                  <a:buNone/>
                </a:pPr>
                <a14:m>
                  <m:oMathPara xmlns:m="http://schemas.openxmlformats.org/officeDocument/2006/math">
                    <m:oMathParaPr>
                      <m:jc m:val="left"/>
                    </m:oMathParaPr>
                    <m:oMath xmlns:m="http://schemas.openxmlformats.org/officeDocument/2006/math">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𝑙</m:t>
                          </m:r>
                          <m:r>
                            <a:rPr lang="en-US" altLang="zh-CN" sz="2800" i="1">
                              <a:latin typeface="Cambria Math" panose="02040503050406030204" pitchFamily="18" charset="0"/>
                            </a:rPr>
                            <m:t>=2</m:t>
                          </m:r>
                        </m:sub>
                        <m:sup>
                          <m:r>
                            <a:rPr lang="en-US" altLang="zh-CN" sz="2800" i="1">
                              <a:latin typeface="Cambria Math" panose="02040503050406030204" pitchFamily="18" charset="0"/>
                            </a:rPr>
                            <m:t>𝑛</m:t>
                          </m:r>
                        </m:sup>
                        <m:e>
                          <m:r>
                            <a:rPr lang="en-US" altLang="zh-CN" sz="2800" i="1">
                              <a:latin typeface="Cambria Math" panose="02040503050406030204" pitchFamily="18" charset="0"/>
                            </a:rPr>
                            <m:t>2</m:t>
                          </m:r>
                          <m:r>
                            <a:rPr lang="en-US" altLang="zh-CN" sz="2800" i="1">
                              <a:latin typeface="Cambria Math" panose="02040503050406030204" pitchFamily="18" charset="0"/>
                            </a:rPr>
                            <m:t>𝑛</m:t>
                          </m:r>
                          <m:r>
                            <a:rPr lang="en-US" altLang="zh-CN" sz="2800" i="1">
                              <a:latin typeface="Cambria Math" panose="02040503050406030204" pitchFamily="18" charset="0"/>
                            </a:rPr>
                            <m:t>+1−</m:t>
                          </m:r>
                          <m:r>
                            <a:rPr lang="en-US" altLang="zh-CN" sz="2800" i="1">
                              <a:latin typeface="Cambria Math" panose="02040503050406030204" pitchFamily="18" charset="0"/>
                            </a:rPr>
                            <m:t>𝑙</m:t>
                          </m:r>
                        </m:e>
                      </m:nary>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oMath>
                  </m:oMathPara>
                </a14:m>
                <a:endParaRPr lang="en-US" altLang="zh-CN" sz="2800" b="0" dirty="0" smtClean="0"/>
              </a:p>
              <a:p>
                <a:pPr marL="0" indent="0">
                  <a:buNone/>
                </a:pPr>
                <a:endParaRPr lang="en-US" altLang="zh-CN" sz="2800" b="0" dirty="0" smtClean="0"/>
              </a:p>
              <a:p>
                <a:pPr marL="0" indent="0">
                  <a:buNone/>
                </a:pPr>
                <a:endParaRPr lang="en-US" altLang="zh-CN" sz="2800" b="0"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052736"/>
                <a:ext cx="8928992" cy="5184576"/>
              </a:xfr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9144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332656"/>
                <a:ext cx="8229600" cy="6120680"/>
              </a:xfrm>
            </p:spPr>
            <p:txBody>
              <a:bodyPr>
                <a:normAutofit/>
              </a:bodyPr>
              <a:lstStyle/>
              <a:p>
                <a:pPr marL="0" indent="0">
                  <a:buNone/>
                </a:pPr>
                <a:r>
                  <a:rPr lang="en-US" altLang="zh-CN" sz="4000" dirty="0" smtClean="0"/>
                  <a:t>1D/1D</a:t>
                </a:r>
                <a:r>
                  <a:rPr lang="zh-CN" altLang="en-US" sz="4000" dirty="0" smtClean="0"/>
                  <a:t>：</a:t>
                </a:r>
                <a:endParaRPr lang="en-US" altLang="zh-CN" sz="4000" dirty="0" smtClean="0"/>
              </a:p>
              <a:p>
                <a:pPr marL="0" indent="0">
                  <a:buNone/>
                </a:pPr>
                <a:endParaRPr lang="en-US" altLang="zh-CN" sz="2800" dirty="0"/>
              </a:p>
              <a:p>
                <a:pPr marL="0" indent="0">
                  <a:buNone/>
                </a:pP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min</m:t>
                              </m:r>
                            </m:e>
                            <m:lim>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𝑗</m:t>
                              </m:r>
                            </m:lim>
                          </m:limLow>
                        </m:fNa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Sub>
                        </m:e>
                      </m:func>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m:t>
                      </m:r>
                    </m:oMath>
                  </m:oMathPara>
                </a14:m>
                <a:endParaRPr lang="en-US" altLang="zh-CN" sz="2800" dirty="0" smtClean="0"/>
              </a:p>
              <a:p>
                <a:pPr marL="0" indent="0">
                  <a:buNone/>
                </a:pPr>
                <a:endParaRPr lang="en-US" altLang="zh-CN" sz="2800" dirty="0" smtClean="0"/>
              </a:p>
              <a:p>
                <a:pPr marL="0" indent="0">
                  <a:buNone/>
                </a:pPr>
                <a:r>
                  <a:rPr lang="zh-CN" altLang="en-US" sz="2800" dirty="0" smtClean="0"/>
                  <a:t>其中</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是</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𝑖</m:t>
                        </m:r>
                      </m:sub>
                    </m:sSub>
                  </m:oMath>
                </a14:m>
                <a:r>
                  <a:rPr lang="zh-CN" altLang="en-US" sz="2800" dirty="0" smtClean="0"/>
                  <a:t>的任意函数</a:t>
                </a:r>
                <a:endParaRPr lang="en-US" altLang="zh-CN" sz="2800" dirty="0" smtClean="0"/>
              </a:p>
              <a:p>
                <a:pPr marL="0" indent="0">
                  <a:buNone/>
                </a:pPr>
                <a:r>
                  <a:rPr lang="zh-CN" altLang="en-US" sz="2800" dirty="0" smtClean="0"/>
                  <a:t>若</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Sub>
                    <m:r>
                      <a:rPr lang="zh-CN" altLang="en-US" sz="2800" i="1">
                        <a:latin typeface="Cambria Math" panose="02040503050406030204" pitchFamily="18" charset="0"/>
                      </a:rPr>
                      <m:t>满足</m:t>
                    </m:r>
                  </m:oMath>
                </a14:m>
                <a:r>
                  <a:rPr lang="zh-CN" altLang="en-US" sz="2800" dirty="0" smtClean="0"/>
                  <a:t>区间包含性及四边形不等式，同理可证</a:t>
                </a:r>
                <a14:m>
                  <m:oMath xmlns:m="http://schemas.openxmlformats.org/officeDocument/2006/math">
                    <m:r>
                      <a:rPr lang="en-US" altLang="zh-CN" sz="2800" b="0" i="1" smtClean="0">
                        <a:latin typeface="Cambria Math" panose="02040503050406030204" pitchFamily="18" charset="0"/>
                      </a:rPr>
                      <m:t>𝐹</m:t>
                    </m:r>
                    <m:r>
                      <a:rPr lang="zh-CN" altLang="en-US" sz="2800" i="1">
                        <a:latin typeface="Cambria Math" panose="02040503050406030204" pitchFamily="18" charset="0"/>
                      </a:rPr>
                      <m:t>的</m:t>
                    </m:r>
                  </m:oMath>
                </a14:m>
                <a:r>
                  <a:rPr lang="zh-CN" altLang="en-US" sz="2800" dirty="0" smtClean="0"/>
                  <a:t>决策</a:t>
                </a:r>
                <a:r>
                  <a:rPr lang="zh-CN" altLang="en-US" sz="2800" dirty="0"/>
                  <a:t>点</a:t>
                </a:r>
                <a:r>
                  <a:rPr lang="zh-CN" altLang="en-US" sz="2800" dirty="0" smtClean="0"/>
                  <a:t>满足</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𝑗</m:t>
                    </m:r>
                  </m:oMath>
                </a14:m>
                <a:endParaRPr lang="en-US" altLang="zh-CN" sz="2800" dirty="0" smtClean="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332656"/>
                <a:ext cx="8229600" cy="6120680"/>
              </a:xfrm>
              <a:blipFill rotWithShape="0">
                <a:blip r:embed="rId2"/>
                <a:stretch>
                  <a:fillRect l="-2667" t="-2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6921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en-US" sz="3600" dirty="0" smtClean="0"/>
                  <a:t>两种解决方案：</a:t>
                </a:r>
                <a:endParaRPr lang="en-US" altLang="zh-CN" sz="3600" dirty="0" smtClean="0"/>
              </a:p>
              <a:p>
                <a:pPr marL="0" indent="0">
                  <a:buNone/>
                </a:pPr>
                <a:endParaRPr lang="en-US" altLang="zh-CN" sz="2800" dirty="0" smtClean="0"/>
              </a:p>
              <a:p>
                <a:pPr marL="0" indent="0">
                  <a:buNone/>
                </a:pPr>
                <a:endParaRPr lang="en-US" altLang="zh-CN" sz="2800" dirty="0"/>
              </a:p>
              <a:p>
                <a:pPr marL="0" indent="0">
                  <a:buNone/>
                </a:pP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为</m:t>
                    </m:r>
                  </m:oMath>
                </a14:m>
                <a:r>
                  <a:rPr lang="zh-CN" altLang="en-US" sz="2800" dirty="0" smtClean="0"/>
                  <a:t>常函数：分治，</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r>
                          <a:rPr lang="en-US" altLang="zh-CN" sz="2800" b="0" i="1" smtClean="0">
                            <a:latin typeface="Cambria Math" panose="02040503050406030204" pitchFamily="18" charset="0"/>
                          </a:rPr>
                          <m:t>𝑁</m:t>
                        </m:r>
                      </m:e>
                    </m:func>
                    <m:r>
                      <a:rPr lang="en-US" altLang="zh-CN" sz="2800" b="0" i="1" smtClean="0">
                        <a:latin typeface="Cambria Math" panose="02040503050406030204" pitchFamily="18" charset="0"/>
                      </a:rPr>
                      <m:t>)</m:t>
                    </m:r>
                  </m:oMath>
                </a14:m>
                <a:r>
                  <a:rPr lang="zh-CN" altLang="en-US" sz="2800" dirty="0" smtClean="0"/>
                  <a:t>。</a:t>
                </a: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oMath>
                </a14:m>
                <a:r>
                  <a:rPr lang="zh-CN" altLang="en-US" sz="2800" dirty="0" smtClean="0"/>
                  <a:t>是与</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相关</m:t>
                    </m:r>
                  </m:oMath>
                </a14:m>
                <a:r>
                  <a:rPr lang="zh-CN" altLang="en-US" sz="2800" dirty="0" smtClean="0"/>
                  <a:t>的函数：单调栈，</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r>
                          <a:rPr lang="en-US" altLang="zh-CN" sz="2800" b="0" i="1" smtClean="0">
                            <a:latin typeface="Cambria Math" panose="02040503050406030204" pitchFamily="18" charset="0"/>
                          </a:rPr>
                          <m:t>𝑁</m:t>
                        </m:r>
                      </m:e>
                    </m:func>
                    <m:r>
                      <a:rPr lang="en-US" altLang="zh-CN" sz="2800" b="0" i="1" smtClean="0">
                        <a:latin typeface="Cambria Math" panose="02040503050406030204" pitchFamily="18" charset="0"/>
                      </a:rPr>
                      <m:t>)</m:t>
                    </m:r>
                  </m:oMath>
                </a14:m>
                <a:r>
                  <a:rPr lang="zh-CN" altLang="en-US" sz="2800" dirty="0" smtClean="0"/>
                  <a:t>。</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260648"/>
                <a:ext cx="8229600" cy="5865515"/>
              </a:xfrm>
              <a:blipFill rotWithShape="0">
                <a:blip r:embed="rId2"/>
                <a:stretch>
                  <a:fillRect l="-2222" t="-2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en-US" dirty="0" smtClean="0"/>
                  <a:t>一个简单的例子：</a:t>
                </a:r>
                <a:endParaRPr lang="en-US" altLang="zh-CN" dirty="0" smtClean="0"/>
              </a:p>
              <a:p>
                <a:pPr marL="0" indent="0">
                  <a:buNone/>
                </a:pPr>
                <a:endParaRPr lang="en-US" altLang="zh-CN" dirty="0" smtClean="0"/>
              </a:p>
              <a:p>
                <a:pPr marL="0" indent="0">
                  <a:buNone/>
                </a:pPr>
                <a:r>
                  <a:rPr lang="en-US" altLang="zh-CN" sz="2800" dirty="0" smtClean="0"/>
                  <a:t>DRD</a:t>
                </a:r>
                <a:r>
                  <a:rPr lang="zh-CN" altLang="en-US" sz="2800" dirty="0" smtClean="0"/>
                  <a:t>在使用某款盗版文本软件，</a:t>
                </a:r>
                <a:r>
                  <a:rPr lang="en-US" altLang="zh-CN" sz="2800" dirty="0" smtClean="0"/>
                  <a:t>DRD</a:t>
                </a:r>
                <a:r>
                  <a:rPr lang="zh-CN" altLang="en-US" sz="2800" dirty="0" smtClean="0"/>
                  <a:t>的文章共由</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a:t>
                </a:r>
                <a:r>
                  <a:rPr lang="zh-CN" altLang="en-US" sz="2800" dirty="0"/>
                  <a:t>字符组成，在</a:t>
                </a:r>
                <a:r>
                  <a:rPr lang="zh-CN" altLang="en-US" sz="2800" dirty="0" smtClean="0"/>
                  <a:t>每个</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+0.1</m:t>
                    </m:r>
                  </m:oMath>
                </a14:m>
                <a:r>
                  <a:rPr lang="zh-CN" altLang="en-US" sz="2800" dirty="0" smtClean="0"/>
                  <a:t>秒</a:t>
                </a:r>
                <a:r>
                  <a:rPr lang="zh-CN" altLang="en-US" sz="2800" dirty="0"/>
                  <a:t>，他可以按下键盘上一个键输入一个字符；在</a:t>
                </a:r>
                <a:r>
                  <a:rPr lang="zh-CN" altLang="en-US" sz="2800" dirty="0" smtClean="0"/>
                  <a:t>每个</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+0.9</m:t>
                    </m:r>
                  </m:oMath>
                </a14:m>
                <a:r>
                  <a:rPr lang="zh-CN" altLang="en-US" sz="2800" dirty="0" smtClean="0"/>
                  <a:t>秒</a:t>
                </a:r>
                <a:r>
                  <a:rPr lang="zh-CN" altLang="en-US" sz="2800" dirty="0"/>
                  <a:t>软件</a:t>
                </a:r>
                <a:r>
                  <a:rPr lang="zh-CN" altLang="en-US" sz="2800" dirty="0" smtClean="0"/>
                  <a:t>有</a:t>
                </a:r>
                <a14:m>
                  <m:oMath xmlns:m="http://schemas.openxmlformats.org/officeDocument/2006/math">
                    <m:r>
                      <a:rPr lang="en-US" altLang="zh-CN" sz="2800" b="0" i="1" smtClean="0">
                        <a:latin typeface="Cambria Math" panose="02040503050406030204" pitchFamily="18" charset="0"/>
                      </a:rPr>
                      <m:t>𝑝</m:t>
                    </m:r>
                  </m:oMath>
                </a14:m>
                <a:r>
                  <a:rPr lang="zh-CN" altLang="en-US" sz="2800" dirty="0" smtClean="0"/>
                  <a:t>的</a:t>
                </a:r>
                <a:r>
                  <a:rPr lang="zh-CN" altLang="en-US" sz="2800" dirty="0"/>
                  <a:t>概率崩溃，崩溃后会回到最近保存的一个版本；在</a:t>
                </a:r>
                <a:r>
                  <a:rPr lang="zh-CN" altLang="en-US" sz="2800" dirty="0" smtClean="0"/>
                  <a:t>每个</a:t>
                </a:r>
                <a14:m>
                  <m:oMath xmlns:m="http://schemas.openxmlformats.org/officeDocument/2006/math">
                    <m:r>
                      <a:rPr lang="en-US" altLang="zh-CN" sz="2800" b="0" i="1" smtClean="0">
                        <a:latin typeface="Cambria Math" panose="02040503050406030204" pitchFamily="18" charset="0"/>
                      </a:rPr>
                      <m:t>𝑖</m:t>
                    </m:r>
                  </m:oMath>
                </a14:m>
                <a:r>
                  <a:rPr lang="zh-CN" altLang="en-US" sz="2800" dirty="0" smtClean="0"/>
                  <a:t>秒</a:t>
                </a:r>
                <a:r>
                  <a:rPr lang="zh-CN" altLang="en-US" sz="2800" dirty="0"/>
                  <a:t>，他可以选择</a:t>
                </a:r>
                <a:r>
                  <a:rPr lang="zh-CN" altLang="en-US" sz="2800" dirty="0" smtClean="0"/>
                  <a:t>按下</a:t>
                </a:r>
                <a14:m>
                  <m:oMath xmlns:m="http://schemas.openxmlformats.org/officeDocument/2006/math">
                    <m:r>
                      <a:rPr lang="en-US" altLang="zh-CN" sz="2800" b="0" i="1" smtClean="0">
                        <a:latin typeface="Cambria Math" panose="02040503050406030204" pitchFamily="18" charset="0"/>
                      </a:rPr>
                      <m:t>𝑥</m:t>
                    </m:r>
                  </m:oMath>
                </a14:m>
                <a:r>
                  <a:rPr lang="zh-CN" altLang="en-US" sz="2800" dirty="0" smtClean="0"/>
                  <a:t>个</a:t>
                </a:r>
                <a:r>
                  <a:rPr lang="zh-CN" altLang="en-US" sz="2800" dirty="0"/>
                  <a:t>键对当前文本进行保存。在打完所有字符后，他必须保存一次。求完成时最少的期望按键次数</a:t>
                </a:r>
                <a:r>
                  <a:rPr lang="zh-CN" altLang="en-US" sz="2800" dirty="0" smtClean="0"/>
                  <a:t>。</a:t>
                </a:r>
                <a:endParaRPr lang="en-US" altLang="zh-CN" sz="2800" dirty="0" smtClean="0"/>
              </a:p>
              <a:p>
                <a:pPr marL="0" indent="0">
                  <a:buNone/>
                </a:pPr>
                <a:endParaRPr lang="en-US" altLang="zh-CN" sz="2800" dirty="0" smtClean="0"/>
              </a:p>
              <a:p>
                <a:pPr marL="0" indent="0">
                  <a:buNone/>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10</m:t>
                          </m:r>
                        </m:e>
                        <m:sup>
                          <m:r>
                            <a:rPr lang="en-US" altLang="zh-CN" sz="2800" b="0" i="1" smtClean="0">
                              <a:latin typeface="Cambria Math" panose="02040503050406030204" pitchFamily="18" charset="0"/>
                            </a:rPr>
                            <m:t>5</m:t>
                          </m:r>
                        </m:sup>
                      </m:sSup>
                    </m:oMath>
                  </m:oMathPara>
                </a14:m>
                <a:endParaRPr lang="en-US" altLang="zh-CN" sz="2800" dirty="0"/>
              </a:p>
              <a:p>
                <a:pPr marL="0" indent="0">
                  <a:buNone/>
                </a:pPr>
                <a:r>
                  <a:rPr lang="en-US" altLang="zh-CN" sz="2800" dirty="0" smtClean="0"/>
                  <a:t>HDU 5236</a:t>
                </a:r>
                <a:endParaRPr lang="zh-CN" altLang="en-US" sz="28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793507"/>
              </a:xfrm>
              <a:blipFill rotWithShape="0">
                <a:blip r:embed="rId2"/>
                <a:stretch>
                  <a:fillRect l="-1852" t="-1895" r="-815" b="-1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688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329</Words>
  <Application>Microsoft Office PowerPoint</Application>
  <PresentationFormat>全屏显示(4:3)</PresentationFormat>
  <Paragraphs>129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 Three is Odd</dc:title>
  <dc:creator>Lweb</dc:creator>
  <cp:lastModifiedBy>Lweb</cp:lastModifiedBy>
  <cp:revision>69</cp:revision>
  <dcterms:created xsi:type="dcterms:W3CDTF">2017-02-25T13:03:50Z</dcterms:created>
  <dcterms:modified xsi:type="dcterms:W3CDTF">2017-12-26T03:45:25Z</dcterms:modified>
</cp:coreProperties>
</file>