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7" r:id="rId2"/>
    <p:sldId id="258" r:id="rId3"/>
    <p:sldId id="332" r:id="rId4"/>
    <p:sldId id="333" r:id="rId5"/>
    <p:sldId id="259" r:id="rId6"/>
    <p:sldId id="260" r:id="rId7"/>
    <p:sldId id="261" r:id="rId8"/>
    <p:sldId id="334" r:id="rId9"/>
    <p:sldId id="262" r:id="rId10"/>
    <p:sldId id="263" r:id="rId11"/>
    <p:sldId id="264" r:id="rId12"/>
    <p:sldId id="265" r:id="rId13"/>
    <p:sldId id="266" r:id="rId14"/>
    <p:sldId id="267" r:id="rId15"/>
    <p:sldId id="282" r:id="rId16"/>
    <p:sldId id="268" r:id="rId17"/>
    <p:sldId id="270" r:id="rId18"/>
    <p:sldId id="269" r:id="rId19"/>
    <p:sldId id="271" r:id="rId20"/>
    <p:sldId id="272" r:id="rId21"/>
    <p:sldId id="273" r:id="rId22"/>
    <p:sldId id="274" r:id="rId23"/>
    <p:sldId id="275" r:id="rId24"/>
    <p:sldId id="276" r:id="rId25"/>
    <p:sldId id="329" r:id="rId26"/>
    <p:sldId id="330" r:id="rId27"/>
    <p:sldId id="331" r:id="rId28"/>
    <p:sldId id="277" r:id="rId29"/>
    <p:sldId id="278" r:id="rId30"/>
    <p:sldId id="279" r:id="rId31"/>
    <p:sldId id="280" r:id="rId32"/>
    <p:sldId id="281" r:id="rId33"/>
    <p:sldId id="287" r:id="rId34"/>
    <p:sldId id="284" r:id="rId35"/>
    <p:sldId id="285" r:id="rId36"/>
    <p:sldId id="286" r:id="rId37"/>
    <p:sldId id="288" r:id="rId38"/>
    <p:sldId id="289" r:id="rId39"/>
    <p:sldId id="290" r:id="rId40"/>
    <p:sldId id="291" r:id="rId41"/>
    <p:sldId id="283" r:id="rId42"/>
    <p:sldId id="292" r:id="rId43"/>
    <p:sldId id="293" r:id="rId44"/>
    <p:sldId id="294" r:id="rId45"/>
    <p:sldId id="295" r:id="rId46"/>
    <p:sldId id="296" r:id="rId47"/>
    <p:sldId id="297" r:id="rId48"/>
    <p:sldId id="298" r:id="rId49"/>
    <p:sldId id="299" r:id="rId50"/>
    <p:sldId id="301" r:id="rId51"/>
    <p:sldId id="302" r:id="rId52"/>
    <p:sldId id="303" r:id="rId53"/>
    <p:sldId id="321" r:id="rId54"/>
    <p:sldId id="322" r:id="rId55"/>
    <p:sldId id="324" r:id="rId56"/>
    <p:sldId id="335" r:id="rId57"/>
    <p:sldId id="336" r:id="rId58"/>
    <p:sldId id="337" r:id="rId59"/>
    <p:sldId id="338" r:id="rId60"/>
    <p:sldId id="339" r:id="rId61"/>
    <p:sldId id="340" r:id="rId62"/>
    <p:sldId id="341" r:id="rId63"/>
    <p:sldId id="319"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544" autoAdjust="0"/>
  </p:normalViewPr>
  <p:slideViewPr>
    <p:cSldViewPr>
      <p:cViewPr varScale="1">
        <p:scale>
          <a:sx n="116" d="100"/>
          <a:sy n="116" d="100"/>
        </p:scale>
        <p:origin x="146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AAB615-3422-4AED-A2E6-20EDE5397BBC}" type="datetimeFigureOut">
              <a:rPr lang="zh-CN" altLang="en-US" smtClean="0"/>
              <a:pPr/>
              <a:t>2017/12/26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72F809-B2CA-4E84-A0CB-CF6330B7581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p:txBody>
      </p:sp>
      <p:sp>
        <p:nvSpPr>
          <p:cNvPr id="4" name="灯片编号占位符 3"/>
          <p:cNvSpPr>
            <a:spLocks noGrp="1"/>
          </p:cNvSpPr>
          <p:nvPr>
            <p:ph type="sldNum" sz="quarter" idx="10"/>
          </p:nvPr>
        </p:nvSpPr>
        <p:spPr/>
        <p:txBody>
          <a:bodyPr/>
          <a:lstStyle/>
          <a:p>
            <a:fld id="{C94AAE79-B5FD-46B1-827B-1E56E9381096}"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94AAE79-B5FD-46B1-827B-1E56E9381096}"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94AAE79-B5FD-46B1-827B-1E56E9381096}" type="slidenum">
              <a:rPr lang="zh-CN" altLang="en-US" smtClean="0"/>
              <a:pPr/>
              <a:t>29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Special thanks to </a:t>
            </a:r>
            <a:r>
              <a:rPr lang="en-US" altLang="zh-CN" dirty="0" err="1" smtClean="0"/>
              <a:t>coolyangzc</a:t>
            </a:r>
            <a:endParaRPr lang="zh-CN" altLang="en-US" dirty="0"/>
          </a:p>
        </p:txBody>
      </p:sp>
      <p:sp>
        <p:nvSpPr>
          <p:cNvPr id="4" name="灯片编号占位符 3"/>
          <p:cNvSpPr>
            <a:spLocks noGrp="1"/>
          </p:cNvSpPr>
          <p:nvPr>
            <p:ph type="sldNum" sz="quarter" idx="10"/>
          </p:nvPr>
        </p:nvSpPr>
        <p:spPr/>
        <p:txBody>
          <a:bodyPr/>
          <a:lstStyle/>
          <a:p>
            <a:fld id="{7272F809-B2CA-4E84-A0CB-CF6330B75814}" type="slidenum">
              <a:rPr lang="zh-CN" altLang="en-US" smtClean="0"/>
              <a:pPr/>
              <a:t>34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F0741A08-9F0A-4269-BC41-4BFA93A7D504}" type="datetimeFigureOut">
              <a:rPr lang="zh-CN" altLang="en-US" smtClean="0"/>
              <a:pPr/>
              <a:t>2017/12/26</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DAA64BEB-C984-4751-8F92-DDB6A81B09E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0741A08-9F0A-4269-BC41-4BFA93A7D504}" type="datetimeFigureOut">
              <a:rPr lang="zh-CN" altLang="en-US" smtClean="0"/>
              <a:pPr/>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A64BEB-C984-4751-8F92-DDB6A81B09E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0741A08-9F0A-4269-BC41-4BFA93A7D504}" type="datetimeFigureOut">
              <a:rPr lang="zh-CN" altLang="en-US" smtClean="0"/>
              <a:pPr/>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A64BEB-C984-4751-8F92-DDB6A81B09E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F0741A08-9F0A-4269-BC41-4BFA93A7D504}" type="datetimeFigureOut">
              <a:rPr lang="zh-CN" altLang="en-US" smtClean="0"/>
              <a:pPr/>
              <a:t>2017/12/26</a:t>
            </a:fld>
            <a:endParaRPr lang="zh-CN" altLang="en-US"/>
          </a:p>
        </p:txBody>
      </p:sp>
      <p:sp>
        <p:nvSpPr>
          <p:cNvPr id="9" name="灯片编号占位符 8"/>
          <p:cNvSpPr>
            <a:spLocks noGrp="1"/>
          </p:cNvSpPr>
          <p:nvPr>
            <p:ph type="sldNum" sz="quarter" idx="15"/>
          </p:nvPr>
        </p:nvSpPr>
        <p:spPr/>
        <p:txBody>
          <a:bodyPr rtlCol="0"/>
          <a:lstStyle/>
          <a:p>
            <a:fld id="{DAA64BEB-C984-4751-8F92-DDB6A81B09E3}"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F0741A08-9F0A-4269-BC41-4BFA93A7D504}" type="datetimeFigureOut">
              <a:rPr lang="zh-CN" altLang="en-US" smtClean="0"/>
              <a:pPr/>
              <a:t>2017/12/26</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灯片编号占位符 5"/>
          <p:cNvSpPr>
            <a:spLocks noGrp="1"/>
          </p:cNvSpPr>
          <p:nvPr>
            <p:ph type="sldNum" sz="quarter" idx="12"/>
          </p:nvPr>
        </p:nvSpPr>
        <p:spPr bwMode="auto">
          <a:xfrm>
            <a:off x="1340616" y="4928702"/>
            <a:ext cx="609600" cy="517524"/>
          </a:xfrm>
        </p:spPr>
        <p:txBody>
          <a:bodyPr/>
          <a:lstStyle/>
          <a:p>
            <a:fld id="{DAA64BEB-C984-4751-8F92-DDB6A81B09E3}"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F0741A08-9F0A-4269-BC41-4BFA93A7D504}" type="datetimeFigureOut">
              <a:rPr lang="zh-CN" altLang="en-US" smtClean="0"/>
              <a:pPr/>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A64BEB-C984-4751-8F92-DDB6A81B09E3}"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F0741A08-9F0A-4269-BC41-4BFA93A7D504}" type="datetimeFigureOut">
              <a:rPr lang="zh-CN" altLang="en-US" smtClean="0"/>
              <a:pPr/>
              <a:t>2017/12/26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A64BEB-C984-4751-8F92-DDB6A81B09E3}"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F0741A08-9F0A-4269-BC41-4BFA93A7D504}" type="datetimeFigureOut">
              <a:rPr lang="zh-CN" altLang="en-US" smtClean="0"/>
              <a:pPr/>
              <a:t>2017/12/26</a:t>
            </a:fld>
            <a:endParaRPr lang="zh-CN" altLang="en-US"/>
          </a:p>
        </p:txBody>
      </p:sp>
      <p:sp>
        <p:nvSpPr>
          <p:cNvPr id="7" name="灯片编号占位符 6"/>
          <p:cNvSpPr>
            <a:spLocks noGrp="1"/>
          </p:cNvSpPr>
          <p:nvPr>
            <p:ph type="sldNum" sz="quarter" idx="11"/>
          </p:nvPr>
        </p:nvSpPr>
        <p:spPr/>
        <p:txBody>
          <a:bodyPr rtlCol="0"/>
          <a:lstStyle/>
          <a:p>
            <a:fld id="{DAA64BEB-C984-4751-8F92-DDB6A81B09E3}"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741A08-9F0A-4269-BC41-4BFA93A7D504}" type="datetimeFigureOut">
              <a:rPr lang="zh-CN" altLang="en-US" smtClean="0"/>
              <a:pPr/>
              <a:t>2017/12/26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A64BEB-C984-4751-8F92-DDB6A81B09E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F0741A08-9F0A-4269-BC41-4BFA93A7D504}" type="datetimeFigureOut">
              <a:rPr lang="zh-CN" altLang="en-US" smtClean="0"/>
              <a:pPr/>
              <a:t>2017/12/26</a:t>
            </a:fld>
            <a:endParaRPr lang="zh-CN" altLang="en-US"/>
          </a:p>
        </p:txBody>
      </p:sp>
      <p:sp>
        <p:nvSpPr>
          <p:cNvPr id="22" name="灯片编号占位符 21"/>
          <p:cNvSpPr>
            <a:spLocks noGrp="1"/>
          </p:cNvSpPr>
          <p:nvPr>
            <p:ph type="sldNum" sz="quarter" idx="15"/>
          </p:nvPr>
        </p:nvSpPr>
        <p:spPr/>
        <p:txBody>
          <a:bodyPr rtlCol="0"/>
          <a:lstStyle/>
          <a:p>
            <a:fld id="{DAA64BEB-C984-4751-8F92-DDB6A81B09E3}"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F0741A08-9F0A-4269-BC41-4BFA93A7D504}" type="datetimeFigureOut">
              <a:rPr lang="zh-CN" altLang="en-US" smtClean="0"/>
              <a:pPr/>
              <a:t>2017/12/26</a:t>
            </a:fld>
            <a:endParaRPr lang="zh-CN" altLang="en-US"/>
          </a:p>
        </p:txBody>
      </p:sp>
      <p:sp>
        <p:nvSpPr>
          <p:cNvPr id="18" name="灯片编号占位符 17"/>
          <p:cNvSpPr>
            <a:spLocks noGrp="1"/>
          </p:cNvSpPr>
          <p:nvPr>
            <p:ph type="sldNum" sz="quarter" idx="11"/>
          </p:nvPr>
        </p:nvSpPr>
        <p:spPr/>
        <p:txBody>
          <a:bodyPr rtlCol="0"/>
          <a:lstStyle/>
          <a:p>
            <a:fld id="{DAA64BEB-C984-4751-8F92-DDB6A81B09E3}"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0741A08-9F0A-4269-BC41-4BFA93A7D504}" type="datetimeFigureOut">
              <a:rPr lang="zh-CN" altLang="en-US" smtClean="0"/>
              <a:pPr/>
              <a:t>2017/12/26</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AA64BEB-C984-4751-8F92-DDB6A81B09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tmplLst>
          <p:tmpl lvl="1">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基于二叉查找树的数据结构</a:t>
            </a:r>
          </a:p>
        </p:txBody>
      </p:sp>
      <p:sp>
        <p:nvSpPr>
          <p:cNvPr id="3" name="副标题 2"/>
          <p:cNvSpPr>
            <a:spLocks noGrp="1"/>
          </p:cNvSpPr>
          <p:nvPr>
            <p:ph type="subTitle" idx="1"/>
          </p:nvPr>
        </p:nvSpPr>
        <p:spPr/>
        <p:txBody>
          <a:bodyPr/>
          <a:lstStyle/>
          <a:p>
            <a:r>
              <a:rPr lang="en-US" altLang="zh-CN" dirty="0"/>
              <a:t>Data Structure Based on Binary Search </a:t>
            </a:r>
            <a:r>
              <a:rPr lang="en-US" altLang="zh-CN" dirty="0" smtClean="0"/>
              <a:t>Tree</a:t>
            </a:r>
          </a:p>
          <a:p>
            <a:r>
              <a:rPr lang="en-US" altLang="zh-CN" dirty="0" smtClean="0"/>
              <a:t>Division </a:t>
            </a:r>
            <a:r>
              <a:rPr lang="en-US" altLang="zh-CN" dirty="0"/>
              <a:t>0 </a:t>
            </a:r>
            <a:r>
              <a:rPr lang="en-US" altLang="zh-CN" dirty="0" smtClean="0"/>
              <a:t>Lecture</a:t>
            </a:r>
            <a:r>
              <a:rPr lang="en-US" altLang="zh-CN" dirty="0"/>
              <a:t> Day 3 </a:t>
            </a:r>
            <a:r>
              <a:rPr lang="en-US" altLang="zh-CN" dirty="0" smtClean="0"/>
              <a:t>@ UESTC_ACM</a:t>
            </a:r>
          </a:p>
          <a:p>
            <a:r>
              <a:rPr lang="en-US" altLang="zh-CN" smtClean="0"/>
              <a:t>2017.12</a:t>
            </a:r>
            <a:endParaRPr lang="en-US" altLang="zh-CN"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：二叉查找树</a:t>
            </a:r>
          </a:p>
        </p:txBody>
      </p:sp>
      <p:sp>
        <p:nvSpPr>
          <p:cNvPr id="3" name="内容占位符 2"/>
          <p:cNvSpPr>
            <a:spLocks noGrp="1"/>
          </p:cNvSpPr>
          <p:nvPr>
            <p:ph sz="quarter" idx="1"/>
          </p:nvPr>
        </p:nvSpPr>
        <p:spPr/>
        <p:txBody>
          <a:bodyPr>
            <a:normAutofit/>
          </a:bodyPr>
          <a:lstStyle/>
          <a:p>
            <a:pPr>
              <a:lnSpc>
                <a:spcPct val="150000"/>
              </a:lnSpc>
            </a:pPr>
            <a:r>
              <a:rPr lang="zh-CN" altLang="en-US" sz="2000" dirty="0"/>
              <a:t>为了具有通用性，定义成泛型模板</a:t>
            </a:r>
          </a:p>
        </p:txBody>
      </p:sp>
      <p:sp>
        <p:nvSpPr>
          <p:cNvPr id="11" name="矩形 10"/>
          <p:cNvSpPr/>
          <p:nvPr/>
        </p:nvSpPr>
        <p:spPr>
          <a:xfrm>
            <a:off x="755576" y="2204864"/>
            <a:ext cx="5760640" cy="3939540"/>
          </a:xfrm>
          <a:prstGeom prst="rect">
            <a:avLst/>
          </a:prstGeom>
        </p:spPr>
        <p:txBody>
          <a:bodyPr wrap="square">
            <a:spAutoFit/>
          </a:bodyPr>
          <a:lstStyle/>
          <a:p>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public</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class</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&lt;K, V&gt;</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6400"/>
                </a:solidFill>
                <a:highlight>
                  <a:srgbClr val="FFFFFF"/>
                </a:highlight>
                <a:latin typeface="新宋体" panose="02010609030101010101" pitchFamily="49" charset="-122"/>
                <a:ea typeface="新宋体" panose="02010609030101010101" pitchFamily="49" charset="-122"/>
              </a:rPr>
              <a:t>    /// </a:t>
            </a:r>
            <a:r>
              <a:rPr lang="zh-CN" altLang="en-US" sz="1000" dirty="0">
                <a:solidFill>
                  <a:srgbClr val="006400"/>
                </a:solidFill>
                <a:highlight>
                  <a:srgbClr val="FFFFFF"/>
                </a:highlight>
                <a:latin typeface="新宋体" panose="02010609030101010101" pitchFamily="49" charset="-122"/>
                <a:ea typeface="新宋体" panose="02010609030101010101" pitchFamily="49" charset="-122"/>
              </a:rPr>
              <a:t>节点元素</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public</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K key</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a:t>
            </a:r>
          </a:p>
          <a:p>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6400"/>
                </a:solidFill>
                <a:highlight>
                  <a:srgbClr val="FFFFFF"/>
                </a:highlight>
                <a:latin typeface="新宋体" panose="02010609030101010101" pitchFamily="49" charset="-122"/>
                <a:ea typeface="新宋体" panose="02010609030101010101" pitchFamily="49" charset="-122"/>
              </a:rPr>
              <a:t>    /// </a:t>
            </a:r>
            <a:r>
              <a:rPr lang="zh-CN" altLang="en-US" sz="1000" dirty="0">
                <a:solidFill>
                  <a:srgbClr val="006400"/>
                </a:solidFill>
                <a:highlight>
                  <a:srgbClr val="FFFFFF"/>
                </a:highlight>
                <a:latin typeface="新宋体" panose="02010609030101010101" pitchFamily="49" charset="-122"/>
                <a:ea typeface="新宋体" panose="02010609030101010101" pitchFamily="49" charset="-122"/>
              </a:rPr>
              <a:t>节点中的附加值</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public</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HashSet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&lt;V&gt; attach = </a:t>
            </a:r>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new</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HashSet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&lt;V</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&gt;();</a:t>
            </a:r>
          </a:p>
          <a:p>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6400"/>
                </a:solidFill>
                <a:highlight>
                  <a:srgbClr val="FFFFFF"/>
                </a:highlight>
                <a:latin typeface="新宋体" panose="02010609030101010101" pitchFamily="49" charset="-122"/>
                <a:ea typeface="新宋体" panose="02010609030101010101" pitchFamily="49" charset="-122"/>
              </a:rPr>
              <a:t>    /// </a:t>
            </a:r>
            <a:r>
              <a:rPr lang="zh-CN" altLang="en-US" sz="1000" dirty="0">
                <a:solidFill>
                  <a:srgbClr val="006400"/>
                </a:solidFill>
                <a:highlight>
                  <a:srgbClr val="FFFFFF"/>
                </a:highlight>
                <a:latin typeface="新宋体" panose="02010609030101010101" pitchFamily="49" charset="-122"/>
                <a:ea typeface="新宋体" panose="02010609030101010101" pitchFamily="49" charset="-122"/>
              </a:rPr>
              <a:t>左节点</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public</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&lt;K, V&gt; left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a:t>
            </a:r>
          </a:p>
          <a:p>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6400"/>
                </a:solidFill>
                <a:highlight>
                  <a:srgbClr val="FFFFFF"/>
                </a:highlight>
                <a:latin typeface="新宋体" panose="02010609030101010101" pitchFamily="49" charset="-122"/>
                <a:ea typeface="新宋体" panose="02010609030101010101" pitchFamily="49" charset="-122"/>
              </a:rPr>
              <a:t>    /// </a:t>
            </a:r>
            <a:r>
              <a:rPr lang="zh-CN" altLang="en-US" sz="1000" dirty="0">
                <a:solidFill>
                  <a:srgbClr val="006400"/>
                </a:solidFill>
                <a:highlight>
                  <a:srgbClr val="FFFFFF"/>
                </a:highlight>
                <a:latin typeface="新宋体" panose="02010609030101010101" pitchFamily="49" charset="-122"/>
                <a:ea typeface="新宋体" panose="02010609030101010101" pitchFamily="49" charset="-122"/>
              </a:rPr>
              <a:t>右节点</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public</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&lt;K, V&gt; right;</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public</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 }</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public</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(K key, V value,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&lt;K, V&gt; left,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&lt;K, V&gt; right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a:t>
            </a:r>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KV</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键值对</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FF"/>
                </a:solidFill>
                <a:highlight>
                  <a:srgbClr val="FFFFFF"/>
                </a:highlight>
                <a:latin typeface="新宋体" panose="02010609030101010101" pitchFamily="49" charset="-122"/>
                <a:ea typeface="新宋体" panose="02010609030101010101" pitchFamily="49" charset="-122"/>
              </a:rPr>
              <a:t>this</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.key</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key;</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FF"/>
                </a:solidFill>
                <a:highlight>
                  <a:srgbClr val="FFFFFF"/>
                </a:highlight>
                <a:latin typeface="新宋体" panose="02010609030101010101" pitchFamily="49" charset="-122"/>
                <a:ea typeface="新宋体" panose="02010609030101010101" pitchFamily="49" charset="-122"/>
              </a:rPr>
              <a:t>this</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.attach.Add</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(value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FF"/>
                </a:solidFill>
                <a:highlight>
                  <a:srgbClr val="FFFFFF"/>
                </a:highlight>
                <a:latin typeface="新宋体" panose="02010609030101010101" pitchFamily="49" charset="-122"/>
                <a:ea typeface="新宋体" panose="02010609030101010101" pitchFamily="49" charset="-122"/>
              </a:rPr>
              <a:t>this</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.left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left;</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FF"/>
                </a:solidFill>
                <a:highlight>
                  <a:srgbClr val="FFFFFF"/>
                </a:highlight>
                <a:latin typeface="新宋体" panose="02010609030101010101" pitchFamily="49" charset="-122"/>
                <a:ea typeface="新宋体" panose="02010609030101010101" pitchFamily="49" charset="-122"/>
              </a:rPr>
              <a:t>this</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.right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right;</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：二叉查找树</a:t>
            </a:r>
          </a:p>
        </p:txBody>
      </p:sp>
      <p:sp>
        <p:nvSpPr>
          <p:cNvPr id="3" name="内容占位符 2"/>
          <p:cNvSpPr>
            <a:spLocks noGrp="1"/>
          </p:cNvSpPr>
          <p:nvPr>
            <p:ph sz="quarter" idx="1"/>
          </p:nvPr>
        </p:nvSpPr>
        <p:spPr/>
        <p:txBody>
          <a:bodyPr>
            <a:normAutofit/>
          </a:bodyPr>
          <a:lstStyle/>
          <a:p>
            <a:pPr>
              <a:lnSpc>
                <a:spcPct val="150000"/>
              </a:lnSpc>
            </a:pPr>
            <a:r>
              <a:rPr lang="zh-CN" altLang="en-US" sz="2000" dirty="0" smtClean="0"/>
              <a:t>添加结点：根据</a:t>
            </a:r>
            <a:r>
              <a:rPr lang="zh-CN" altLang="en-US" sz="2000" dirty="0"/>
              <a:t>查找树的性质我们可以很</a:t>
            </a:r>
            <a:r>
              <a:rPr lang="zh-CN" altLang="en-US" sz="2000" dirty="0" smtClean="0"/>
              <a:t>简单实现</a:t>
            </a:r>
            <a:r>
              <a:rPr lang="en-US" altLang="zh-CN" sz="2000" dirty="0" smtClean="0"/>
              <a:t>Add</a:t>
            </a:r>
            <a:r>
              <a:rPr lang="zh-CN" altLang="en-US" sz="2000" dirty="0"/>
              <a:t>的</a:t>
            </a:r>
            <a:r>
              <a:rPr lang="zh-CN" altLang="en-US" sz="2000" dirty="0" smtClean="0"/>
              <a:t>代码。</a:t>
            </a:r>
            <a:endParaRPr lang="en-US" altLang="zh-CN" sz="2000" dirty="0" smtClean="0"/>
          </a:p>
          <a:p>
            <a:pPr>
              <a:lnSpc>
                <a:spcPct val="150000"/>
              </a:lnSpc>
            </a:pPr>
            <a:r>
              <a:rPr lang="zh-CN" altLang="en-US" sz="2000" dirty="0" smtClean="0"/>
              <a:t>添加顺序为</a:t>
            </a:r>
            <a:r>
              <a:rPr lang="en-US" altLang="zh-CN" sz="2000" dirty="0" smtClean="0"/>
              <a:t>20</a:t>
            </a:r>
            <a:r>
              <a:rPr lang="zh-CN" altLang="en-US" sz="2000" dirty="0" smtClean="0"/>
              <a:t>，</a:t>
            </a:r>
            <a:r>
              <a:rPr lang="en-US" altLang="zh-CN" sz="2000" dirty="0" smtClean="0"/>
              <a:t>15</a:t>
            </a:r>
            <a:r>
              <a:rPr lang="zh-CN" altLang="en-US" sz="2000" dirty="0" smtClean="0"/>
              <a:t>，</a:t>
            </a:r>
            <a:r>
              <a:rPr lang="en-US" altLang="zh-CN" sz="2000" dirty="0" smtClean="0"/>
              <a:t>25</a:t>
            </a:r>
            <a:r>
              <a:rPr lang="zh-CN" altLang="en-US" sz="2000" dirty="0" smtClean="0"/>
              <a:t>，</a:t>
            </a:r>
            <a:r>
              <a:rPr lang="en-US" altLang="zh-CN" sz="2000" dirty="0" smtClean="0"/>
              <a:t>10</a:t>
            </a:r>
            <a:r>
              <a:rPr lang="zh-CN" altLang="en-US" sz="2000" dirty="0" smtClean="0"/>
              <a:t>，</a:t>
            </a:r>
            <a:r>
              <a:rPr lang="en-US" altLang="zh-CN" sz="2000" dirty="0" smtClean="0"/>
              <a:t>18</a:t>
            </a:r>
            <a:r>
              <a:rPr lang="zh-CN" altLang="en-US" sz="2000" dirty="0" smtClean="0"/>
              <a:t>，</a:t>
            </a:r>
            <a:r>
              <a:rPr lang="en-US" altLang="zh-CN" sz="2000" dirty="0" smtClean="0"/>
              <a:t>12</a:t>
            </a:r>
            <a:r>
              <a:rPr lang="zh-CN" altLang="en-US" sz="2000" dirty="0" smtClean="0"/>
              <a:t>，</a:t>
            </a:r>
            <a:r>
              <a:rPr lang="en-US" altLang="zh-CN" sz="2000" dirty="0" smtClean="0"/>
              <a:t>30</a:t>
            </a:r>
            <a:r>
              <a:rPr lang="zh-CN" altLang="en-US" sz="2000" dirty="0" smtClean="0"/>
              <a:t>，效果</a:t>
            </a:r>
            <a:r>
              <a:rPr lang="zh-CN" altLang="en-US" sz="2000" dirty="0"/>
              <a:t>图</a:t>
            </a:r>
            <a:r>
              <a:rPr lang="zh-CN" altLang="en-US" sz="2000" dirty="0" smtClean="0"/>
              <a:t>如下</a:t>
            </a:r>
            <a:endParaRPr lang="en-US" altLang="zh-CN" sz="2000" dirty="0" smtClean="0"/>
          </a:p>
          <a:p>
            <a:pPr>
              <a:lnSpc>
                <a:spcPct val="150000"/>
              </a:lnSpc>
            </a:pPr>
            <a:endParaRPr lang="en-US" altLang="zh-CN" sz="2000" dirty="0" smtClean="0"/>
          </a:p>
          <a:p>
            <a:pPr>
              <a:lnSpc>
                <a:spcPct val="150000"/>
              </a:lnSpc>
            </a:pPr>
            <a:endParaRPr lang="en-US" altLang="zh-CN" sz="2000" dirty="0"/>
          </a:p>
          <a:p>
            <a:pPr>
              <a:lnSpc>
                <a:spcPct val="150000"/>
              </a:lnSpc>
            </a:pPr>
            <a:endParaRPr lang="en-US" altLang="zh-CN" sz="2000" dirty="0" smtClean="0"/>
          </a:p>
          <a:p>
            <a:pPr>
              <a:lnSpc>
                <a:spcPct val="150000"/>
              </a:lnSpc>
            </a:pPr>
            <a:endParaRPr lang="en-US" altLang="zh-CN" sz="2000" dirty="0"/>
          </a:p>
          <a:p>
            <a:pPr>
              <a:lnSpc>
                <a:spcPct val="150000"/>
              </a:lnSpc>
            </a:pPr>
            <a:r>
              <a:rPr lang="zh-CN" altLang="en-US" sz="2000" dirty="0" smtClean="0"/>
              <a:t>如果</a:t>
            </a:r>
            <a:r>
              <a:rPr lang="zh-CN" altLang="en-US" sz="2000" dirty="0"/>
              <a:t>遇到重复元素，有两种方式解决：</a:t>
            </a:r>
            <a:endParaRPr lang="en-US" altLang="zh-CN" sz="2000" dirty="0"/>
          </a:p>
          <a:p>
            <a:pPr lvl="1">
              <a:lnSpc>
                <a:spcPct val="150000"/>
              </a:lnSpc>
            </a:pPr>
            <a:r>
              <a:rPr lang="zh-CN" altLang="en-US" sz="1700" dirty="0"/>
              <a:t>对于每个元素统计该元素的个数；</a:t>
            </a:r>
            <a:endParaRPr lang="en-US" altLang="zh-CN" sz="1700" dirty="0"/>
          </a:p>
          <a:p>
            <a:pPr lvl="1">
              <a:lnSpc>
                <a:spcPct val="150000"/>
              </a:lnSpc>
            </a:pPr>
            <a:r>
              <a:rPr lang="zh-CN" altLang="en-US" sz="1700" dirty="0"/>
              <a:t>把相同的元素当作不同的元素，放在左子树或右子树均可。</a:t>
            </a:r>
          </a:p>
          <a:p>
            <a:pPr>
              <a:lnSpc>
                <a:spcPct val="150000"/>
              </a:lnSpc>
            </a:pPr>
            <a:endParaRPr lang="zh-CN" altLang="en-US" sz="2000" dirty="0"/>
          </a:p>
        </p:txBody>
      </p:sp>
      <p:pic>
        <p:nvPicPr>
          <p:cNvPr id="5122" name="Picture 2" descr="http://pic002.cnblogs.com/images/2012/214741/201207211354464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9586" y="2672886"/>
            <a:ext cx="4482827" cy="21242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：二叉查找树</a:t>
            </a:r>
          </a:p>
        </p:txBody>
      </p:sp>
      <p:sp>
        <p:nvSpPr>
          <p:cNvPr id="3" name="内容占位符 2"/>
          <p:cNvSpPr>
            <a:spLocks noGrp="1"/>
          </p:cNvSpPr>
          <p:nvPr>
            <p:ph sz="quarter" idx="1"/>
          </p:nvPr>
        </p:nvSpPr>
        <p:spPr/>
        <p:txBody>
          <a:bodyPr>
            <a:normAutofit/>
          </a:bodyPr>
          <a:lstStyle/>
          <a:p>
            <a:pPr>
              <a:lnSpc>
                <a:spcPct val="150000"/>
              </a:lnSpc>
            </a:pPr>
            <a:r>
              <a:rPr lang="en-US" altLang="zh-CN" sz="2000" dirty="0"/>
              <a:t>Add</a:t>
            </a:r>
            <a:r>
              <a:rPr lang="zh-CN" altLang="en-US" sz="2000" dirty="0"/>
              <a:t>函数的实现</a:t>
            </a:r>
            <a:endParaRPr lang="en-US" altLang="zh-CN" sz="2000" dirty="0"/>
          </a:p>
        </p:txBody>
      </p:sp>
      <p:sp>
        <p:nvSpPr>
          <p:cNvPr id="5" name="矩形 4"/>
          <p:cNvSpPr/>
          <p:nvPr/>
        </p:nvSpPr>
        <p:spPr>
          <a:xfrm>
            <a:off x="755576" y="2276872"/>
            <a:ext cx="4752528" cy="3016210"/>
          </a:xfrm>
          <a:prstGeom prst="rect">
            <a:avLst/>
          </a:prstGeom>
        </p:spPr>
        <p:txBody>
          <a:bodyPr wrap="square">
            <a:spAutoFit/>
          </a:bodyPr>
          <a:lstStyle/>
          <a:p>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public</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&lt;K, V&gt; Add(K key, V value,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&lt;K, V&gt; tree)</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(tree == null)</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tree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new</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&lt;K, V&gt;(key, value, null, null);</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 </a:t>
            </a:r>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a:t>
            </a:r>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左子树</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key.CompareTo</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tree.key</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&lt; 0)</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Add(key, value,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右子树</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key.CompareTo</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tree.key</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&gt; 0)</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Add(key, value,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将</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value</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追加到附加值中（也可对应重复元素）</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key.CompareTo</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tree.key</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 0)</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tree.attach.Add</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(value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tree;</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sz="1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：二叉查找树</a:t>
            </a:r>
          </a:p>
        </p:txBody>
      </p:sp>
      <p:sp>
        <p:nvSpPr>
          <p:cNvPr id="3" name="内容占位符 2"/>
          <p:cNvSpPr>
            <a:spLocks noGrp="1"/>
          </p:cNvSpPr>
          <p:nvPr>
            <p:ph sz="quarter" idx="1"/>
          </p:nvPr>
        </p:nvSpPr>
        <p:spPr/>
        <p:txBody>
          <a:bodyPr>
            <a:normAutofit/>
          </a:bodyPr>
          <a:lstStyle/>
          <a:p>
            <a:pPr>
              <a:lnSpc>
                <a:spcPct val="150000"/>
              </a:lnSpc>
            </a:pPr>
            <a:r>
              <a:rPr lang="zh-CN" altLang="en-US" sz="2000" dirty="0"/>
              <a:t>删除结点： 对于树来说，删除是最复杂的，主要考虑两种</a:t>
            </a:r>
            <a:r>
              <a:rPr lang="zh-CN" altLang="en-US" sz="2000" dirty="0" smtClean="0"/>
              <a:t>情况</a:t>
            </a:r>
            <a:endParaRPr lang="en-US" altLang="zh-CN" sz="2000" dirty="0"/>
          </a:p>
          <a:p>
            <a:pPr lvl="1">
              <a:lnSpc>
                <a:spcPct val="150000"/>
              </a:lnSpc>
            </a:pPr>
            <a:r>
              <a:rPr lang="zh-CN" altLang="en-US" sz="1700" dirty="0"/>
              <a:t>单孩子的情况，这个比较简单，如果删除的节点有左孩子那就把左孩子顶上去，如果有右孩子就把右孩子顶上</a:t>
            </a:r>
            <a:r>
              <a:rPr lang="zh-CN" altLang="en-US" sz="1700" dirty="0" smtClean="0"/>
              <a:t>去。</a:t>
            </a:r>
            <a:endParaRPr lang="en-US" altLang="zh-CN" sz="1700" dirty="0" smtClean="0"/>
          </a:p>
          <a:p>
            <a:pPr lvl="1">
              <a:lnSpc>
                <a:spcPct val="150000"/>
              </a:lnSpc>
            </a:pPr>
            <a:endParaRPr lang="en-US" altLang="zh-CN" sz="1700" dirty="0"/>
          </a:p>
          <a:p>
            <a:pPr lvl="1">
              <a:lnSpc>
                <a:spcPct val="150000"/>
              </a:lnSpc>
            </a:pPr>
            <a:endParaRPr lang="en-US" altLang="zh-CN" sz="1700" dirty="0" smtClean="0"/>
          </a:p>
          <a:p>
            <a:pPr lvl="1">
              <a:lnSpc>
                <a:spcPct val="150000"/>
              </a:lnSpc>
            </a:pPr>
            <a:endParaRPr lang="en-US" altLang="zh-CN" sz="1700" dirty="0" smtClean="0"/>
          </a:p>
          <a:p>
            <a:pPr lvl="1">
              <a:lnSpc>
                <a:spcPct val="150000"/>
              </a:lnSpc>
            </a:pPr>
            <a:endParaRPr lang="zh-CN" altLang="en-US" sz="1700" dirty="0"/>
          </a:p>
          <a:p>
            <a:endParaRPr lang="en-US" altLang="zh-CN" dirty="0" smtClean="0"/>
          </a:p>
        </p:txBody>
      </p:sp>
      <p:pic>
        <p:nvPicPr>
          <p:cNvPr id="6146" name="Picture 2" descr="http://pic002.cnblogs.com/images/2012/214741/20120721142001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112" y="3140968"/>
            <a:ext cx="5057775" cy="2628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：二叉查找树</a:t>
            </a:r>
          </a:p>
        </p:txBody>
      </p:sp>
      <p:sp>
        <p:nvSpPr>
          <p:cNvPr id="3" name="内容占位符 2"/>
          <p:cNvSpPr>
            <a:spLocks noGrp="1"/>
          </p:cNvSpPr>
          <p:nvPr>
            <p:ph sz="quarter" idx="1"/>
          </p:nvPr>
        </p:nvSpPr>
        <p:spPr/>
        <p:txBody>
          <a:bodyPr>
            <a:normAutofit/>
          </a:bodyPr>
          <a:lstStyle/>
          <a:p>
            <a:pPr lvl="1">
              <a:lnSpc>
                <a:spcPct val="150000"/>
              </a:lnSpc>
            </a:pPr>
            <a:r>
              <a:rPr lang="zh-CN" altLang="en-US" sz="1700" dirty="0"/>
              <a:t>左右都有孩子的情况，</a:t>
            </a:r>
            <a:r>
              <a:rPr lang="zh-CN" altLang="en-US" sz="1700" dirty="0" smtClean="0"/>
              <a:t>首先想象如果</a:t>
            </a:r>
            <a:r>
              <a:rPr lang="zh-CN" altLang="en-US" sz="1700" dirty="0"/>
              <a:t>我们要删除一个数组的元素，那么我们在删除后会将其后面的一个元素顶到被删除的位置，如</a:t>
            </a:r>
            <a:r>
              <a:rPr lang="zh-CN" altLang="en-US" sz="1700" dirty="0" smtClean="0"/>
              <a:t>图</a:t>
            </a:r>
            <a:endParaRPr lang="en-US" altLang="zh-CN" sz="1700" dirty="0" smtClean="0"/>
          </a:p>
          <a:p>
            <a:pPr lvl="1">
              <a:lnSpc>
                <a:spcPct val="150000"/>
              </a:lnSpc>
            </a:pPr>
            <a:endParaRPr lang="en-US" altLang="zh-CN" sz="1700" dirty="0"/>
          </a:p>
          <a:p>
            <a:pPr marL="576000" lvl="2" indent="0">
              <a:lnSpc>
                <a:spcPct val="150000"/>
              </a:lnSpc>
              <a:spcBef>
                <a:spcPts val="600"/>
              </a:spcBef>
              <a:buSzPct val="70000"/>
              <a:buNone/>
            </a:pPr>
            <a:endParaRPr lang="en-US" altLang="zh-CN" sz="1700" dirty="0" smtClean="0"/>
          </a:p>
          <a:p>
            <a:pPr marL="612000" lvl="2" indent="0">
              <a:lnSpc>
                <a:spcPct val="150000"/>
              </a:lnSpc>
              <a:spcBef>
                <a:spcPts val="600"/>
              </a:spcBef>
              <a:buSzPct val="70000"/>
              <a:buNone/>
            </a:pPr>
            <a:r>
              <a:rPr lang="zh-CN" altLang="en-US" sz="1700" dirty="0" smtClean="0"/>
              <a:t>那么</a:t>
            </a:r>
            <a:r>
              <a:rPr lang="zh-CN" altLang="en-US" sz="1700" dirty="0"/>
              <a:t>二叉树操作同样也是一样，我们根据”中序遍历“找到要删除结点的后一个结点，然后顶上去就行</a:t>
            </a:r>
            <a:r>
              <a:rPr lang="zh-CN" altLang="en-US" sz="1700" dirty="0" smtClean="0"/>
              <a:t>了。</a:t>
            </a:r>
            <a:endParaRPr lang="zh-CN" altLang="en-US" sz="1700" dirty="0"/>
          </a:p>
        </p:txBody>
      </p:sp>
      <p:pic>
        <p:nvPicPr>
          <p:cNvPr id="7170" name="Picture 2" descr="http://pic002.cnblogs.com/images/2012/214741/201207211427214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737" y="2475358"/>
            <a:ext cx="4962525" cy="80962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pic002.cnblogs.com/images/2012/214741/20120721143120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3960" y="4195015"/>
            <a:ext cx="4594077" cy="23303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：二叉查找树</a:t>
            </a:r>
          </a:p>
        </p:txBody>
      </p:sp>
      <p:sp>
        <p:nvSpPr>
          <p:cNvPr id="3" name="内容占位符 2"/>
          <p:cNvSpPr>
            <a:spLocks noGrp="1"/>
          </p:cNvSpPr>
          <p:nvPr>
            <p:ph sz="quarter" idx="1"/>
          </p:nvPr>
        </p:nvSpPr>
        <p:spPr/>
        <p:txBody>
          <a:bodyPr>
            <a:normAutofit/>
          </a:bodyPr>
          <a:lstStyle/>
          <a:p>
            <a:pPr>
              <a:lnSpc>
                <a:spcPct val="150000"/>
              </a:lnSpc>
            </a:pPr>
            <a:r>
              <a:rPr lang="zh-CN" altLang="en-US" sz="2000" dirty="0" smtClean="0"/>
              <a:t>有</a:t>
            </a:r>
            <a:r>
              <a:rPr lang="zh-CN" altLang="en-US" sz="2000" dirty="0"/>
              <a:t>一个注意的地方，在</a:t>
            </a:r>
            <a:r>
              <a:rPr lang="en-US" altLang="zh-CN" sz="2000" dirty="0"/>
              <a:t>Add</a:t>
            </a:r>
            <a:r>
              <a:rPr lang="zh-CN" altLang="en-US" sz="2000" dirty="0"/>
              <a:t>操作时，如果我们将重复元素</a:t>
            </a:r>
            <a:r>
              <a:rPr lang="zh-CN" altLang="en-US" sz="2000" dirty="0" smtClean="0"/>
              <a:t>统计了</a:t>
            </a:r>
            <a:r>
              <a:rPr lang="zh-CN" altLang="en-US" sz="2000" dirty="0"/>
              <a:t>个数，那么在删除的时候，先判断是不是要“</a:t>
            </a:r>
            <a:r>
              <a:rPr lang="en-US" altLang="zh-CN" sz="2000" dirty="0"/>
              <a:t>-1”</a:t>
            </a:r>
            <a:r>
              <a:rPr lang="zh-CN" altLang="en-US" sz="2000" dirty="0" smtClean="0"/>
              <a:t>操作</a:t>
            </a:r>
            <a:endParaRPr lang="zh-CN" altLang="en-US" sz="2000" dirty="0"/>
          </a:p>
        </p:txBody>
      </p:sp>
      <p:sp>
        <p:nvSpPr>
          <p:cNvPr id="6" name="矩形 5"/>
          <p:cNvSpPr/>
          <p:nvPr/>
        </p:nvSpPr>
        <p:spPr>
          <a:xfrm>
            <a:off x="755576" y="2564904"/>
            <a:ext cx="4572000" cy="4247317"/>
          </a:xfrm>
          <a:prstGeom prst="rect">
            <a:avLst/>
          </a:prstGeom>
        </p:spPr>
        <p:txBody>
          <a:bodyPr>
            <a:spAutoFit/>
          </a:bodyPr>
          <a:lstStyle/>
          <a:p>
            <a:r>
              <a:rPr lang="en-US" altLang="zh-CN" sz="900" dirty="0">
                <a:solidFill>
                  <a:srgbClr val="0000FF"/>
                </a:solidFill>
                <a:highlight>
                  <a:srgbClr val="FFFFFF"/>
                </a:highlight>
                <a:latin typeface="新宋体" panose="02010609030101010101" pitchFamily="49" charset="-122"/>
                <a:ea typeface="新宋体" panose="02010609030101010101" pitchFamily="49" charset="-122"/>
              </a:rPr>
              <a:t>public</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&lt;K, V&gt; Remove(K key, V value,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&lt;K, V&gt; tree)</a:t>
            </a:r>
          </a:p>
          <a:p>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(tree == null)</a:t>
            </a: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null;</a:t>
            </a:r>
          </a:p>
          <a:p>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key.CompareTo</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tree.key</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&lt; 0) </a:t>
            </a:r>
            <a:r>
              <a:rPr lang="en-US" altLang="zh-CN" sz="9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左子树</a:t>
            </a:r>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err="1" smtClean="0">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Remove(key, value,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p>
          <a:p>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key.CompareTo</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tree.key</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&gt; 0) </a:t>
            </a:r>
            <a:r>
              <a:rPr lang="en-US" altLang="zh-CN" sz="9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右子树</a:t>
            </a:r>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err="1" smtClean="0">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Remove(key, value,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p>
          <a:p>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相等的情况*</a:t>
            </a:r>
            <a:r>
              <a:rPr lang="en-US" altLang="zh-CN" sz="900" dirty="0">
                <a:solidFill>
                  <a:srgbClr val="008000"/>
                </a:solidFill>
                <a:highlight>
                  <a:srgbClr val="FFFFFF"/>
                </a:highlight>
                <a:latin typeface="新宋体" panose="02010609030101010101" pitchFamily="49" charset="-122"/>
                <a:ea typeface="新宋体" panose="02010609030101010101" pitchFamily="49" charset="-122"/>
              </a:rPr>
              <a:t>/</a:t>
            </a:r>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key.CompareTo</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tree.key</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 0){</a:t>
            </a:r>
          </a:p>
          <a:p>
            <a:r>
              <a:rPr lang="en-US" altLang="zh-CN" sz="9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判断里面的</a:t>
            </a:r>
            <a:r>
              <a:rPr lang="en-US" altLang="zh-CN" sz="900" dirty="0" err="1">
                <a:solidFill>
                  <a:srgbClr val="008000"/>
                </a:solidFill>
                <a:highlight>
                  <a:srgbClr val="FFFFFF"/>
                </a:highlight>
                <a:latin typeface="新宋体" panose="02010609030101010101" pitchFamily="49" charset="-122"/>
                <a:ea typeface="新宋体" panose="02010609030101010101" pitchFamily="49" charset="-122"/>
              </a:rPr>
              <a:t>HashSet</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是否有多值</a:t>
            </a:r>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tree.attach.Count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&gt; 1)</a:t>
            </a:r>
          </a:p>
          <a:p>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err="1" smtClean="0">
                <a:solidFill>
                  <a:srgbClr val="000000"/>
                </a:solidFill>
                <a:highlight>
                  <a:srgbClr val="FFFFFF"/>
                </a:highlight>
                <a:latin typeface="新宋体" panose="02010609030101010101" pitchFamily="49" charset="-122"/>
                <a:ea typeface="新宋体" panose="02010609030101010101" pitchFamily="49" charset="-122"/>
              </a:rPr>
              <a:t>tree.attach.Remove</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(value</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else</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9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有两个孩子的情况</a:t>
            </a:r>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 null &amp;&amp;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 null){ </a:t>
            </a:r>
          </a:p>
          <a:p>
            <a:r>
              <a:rPr lang="en-US" altLang="zh-CN" sz="9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根据二叉树的中顺遍历，需要找到”有子树“的最小节点</a:t>
            </a:r>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err="1" smtClean="0">
                <a:solidFill>
                  <a:srgbClr val="000000"/>
                </a:solidFill>
                <a:highlight>
                  <a:srgbClr val="FFFFFF"/>
                </a:highlight>
                <a:latin typeface="新宋体" panose="02010609030101010101" pitchFamily="49" charset="-122"/>
                <a:ea typeface="新宋体" panose="02010609030101010101" pitchFamily="49" charset="-122"/>
              </a:rPr>
              <a:t>tree.key</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FindMin</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).key;</a:t>
            </a:r>
          </a:p>
          <a:p>
            <a:r>
              <a:rPr lang="en-US" altLang="zh-CN" sz="9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删除右子树的指定元素</a:t>
            </a:r>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err="1" smtClean="0">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Remove(key, value,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else</a:t>
            </a:r>
            <a:r>
              <a:rPr lang="zh-CN" altLang="en-US"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单个孩子的情况</a:t>
            </a:r>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tree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 null ?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a:t>
            </a:r>
          </a:p>
          <a:p>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tree;</a:t>
            </a:r>
          </a:p>
          <a:p>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：二叉查找树</a:t>
            </a:r>
          </a:p>
        </p:txBody>
      </p:sp>
      <p:sp>
        <p:nvSpPr>
          <p:cNvPr id="3" name="内容占位符 2"/>
          <p:cNvSpPr>
            <a:spLocks noGrp="1"/>
          </p:cNvSpPr>
          <p:nvPr>
            <p:ph sz="quarter" idx="1"/>
          </p:nvPr>
        </p:nvSpPr>
        <p:spPr/>
        <p:txBody>
          <a:bodyPr>
            <a:noAutofit/>
          </a:bodyPr>
          <a:lstStyle/>
          <a:p>
            <a:pPr>
              <a:lnSpc>
                <a:spcPct val="170000"/>
              </a:lnSpc>
            </a:pPr>
            <a:r>
              <a:rPr lang="zh-CN" altLang="en-US" sz="2000" dirty="0" smtClean="0"/>
              <a:t>查找：这个</a:t>
            </a:r>
            <a:r>
              <a:rPr lang="zh-CN" altLang="en-US" sz="2000" dirty="0"/>
              <a:t>才是我们使用二叉树</a:t>
            </a:r>
            <a:r>
              <a:rPr lang="zh-CN" altLang="en-US" sz="2000" dirty="0" smtClean="0"/>
              <a:t>的目的，利用二叉查找树的性质，从根结点开始查找：</a:t>
            </a:r>
            <a:endParaRPr lang="zh-CN" altLang="en-US" sz="2000" dirty="0"/>
          </a:p>
          <a:p>
            <a:pPr lvl="1">
              <a:lnSpc>
                <a:spcPct val="170000"/>
              </a:lnSpc>
            </a:pPr>
            <a:r>
              <a:rPr lang="zh-CN" altLang="en-US" sz="1700" dirty="0" smtClean="0"/>
              <a:t>第一步：若当前结点的值等于查找值，则找到该元素，结束查询；</a:t>
            </a:r>
            <a:endParaRPr lang="zh-CN" altLang="en-US" sz="1700" dirty="0"/>
          </a:p>
          <a:p>
            <a:pPr lvl="1">
              <a:lnSpc>
                <a:spcPct val="170000"/>
              </a:lnSpc>
            </a:pPr>
            <a:r>
              <a:rPr lang="zh-CN" altLang="en-US" sz="1700" dirty="0"/>
              <a:t>第二步</a:t>
            </a:r>
            <a:r>
              <a:rPr lang="zh-CN" altLang="en-US" sz="1700" dirty="0" smtClean="0"/>
              <a:t>：若当前结点的值大于查找值，则查询该结点的左子树，跳转到第一步，若左儿子不存在，说明查找的元素不存在；</a:t>
            </a:r>
            <a:endParaRPr lang="en-US" altLang="zh-CN" sz="1700" dirty="0" smtClean="0"/>
          </a:p>
          <a:p>
            <a:pPr lvl="1">
              <a:lnSpc>
                <a:spcPct val="170000"/>
              </a:lnSpc>
            </a:pPr>
            <a:r>
              <a:rPr lang="zh-CN" altLang="en-US" sz="1700" dirty="0" smtClean="0"/>
              <a:t>第三步：若当前结点的值小于查找值，则查询该结点的右子树，跳转到第一步，若右儿子</a:t>
            </a:r>
            <a:r>
              <a:rPr lang="zh-CN" altLang="en-US" sz="1700" dirty="0"/>
              <a:t>不存在，说明查找的元素不存在</a:t>
            </a:r>
            <a:r>
              <a:rPr lang="zh-CN" altLang="en-US" sz="1700" dirty="0" smtClean="0"/>
              <a:t>。</a:t>
            </a:r>
            <a:endParaRPr lang="zh-CN" altLang="en-US" sz="17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：二叉查找树</a:t>
            </a:r>
          </a:p>
        </p:txBody>
      </p:sp>
      <p:sp>
        <p:nvSpPr>
          <p:cNvPr id="3" name="内容占位符 2"/>
          <p:cNvSpPr>
            <a:spLocks noGrp="1"/>
          </p:cNvSpPr>
          <p:nvPr>
            <p:ph sz="quarter" idx="1"/>
          </p:nvPr>
        </p:nvSpPr>
        <p:spPr/>
        <p:txBody>
          <a:bodyPr>
            <a:normAutofit/>
          </a:bodyPr>
          <a:lstStyle/>
          <a:p>
            <a:pPr>
              <a:lnSpc>
                <a:spcPct val="150000"/>
              </a:lnSpc>
            </a:pPr>
            <a:r>
              <a:rPr lang="zh-CN" altLang="en-US" sz="2000" dirty="0"/>
              <a:t>查询的递归代码也很好实现</a:t>
            </a:r>
          </a:p>
        </p:txBody>
      </p:sp>
      <p:sp>
        <p:nvSpPr>
          <p:cNvPr id="4" name="矩形 3"/>
          <p:cNvSpPr/>
          <p:nvPr/>
        </p:nvSpPr>
        <p:spPr>
          <a:xfrm>
            <a:off x="648072" y="2204864"/>
            <a:ext cx="4572000" cy="2554545"/>
          </a:xfrm>
          <a:prstGeom prst="rect">
            <a:avLst/>
          </a:prstGeom>
        </p:spPr>
        <p:txBody>
          <a:bodyPr>
            <a:spAutoFit/>
          </a:bodyPr>
          <a:lstStyle/>
          <a:p>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public</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V Search(K x,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&lt;K, V&gt; tree)</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(tree == null)</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NULL</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a:t>
            </a:r>
          </a:p>
          <a:p>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else</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(x ==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tree.key</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tree.attach</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a:t>
            </a:r>
          </a:p>
          <a:p>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查询左子树</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else</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if</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(x &lt;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tree.key</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Search(x,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a:t>
            </a:r>
          </a:p>
          <a:p>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查询右子树</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else</a:t>
            </a:r>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Search(x,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sz="1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：二叉查找树</a:t>
            </a:r>
          </a:p>
        </p:txBody>
      </p:sp>
      <p:sp>
        <p:nvSpPr>
          <p:cNvPr id="3" name="内容占位符 2"/>
          <p:cNvSpPr>
            <a:spLocks noGrp="1"/>
          </p:cNvSpPr>
          <p:nvPr>
            <p:ph sz="quarter" idx="1"/>
          </p:nvPr>
        </p:nvSpPr>
        <p:spPr/>
        <p:txBody>
          <a:bodyPr>
            <a:normAutofit/>
          </a:bodyPr>
          <a:lstStyle/>
          <a:p>
            <a:pPr>
              <a:lnSpc>
                <a:spcPct val="150000"/>
              </a:lnSpc>
            </a:pPr>
            <a:r>
              <a:rPr lang="zh-CN" altLang="en-US" sz="2000" dirty="0"/>
              <a:t>时间复杂度分析：很明显对于查询的复杂度为</a:t>
            </a:r>
            <a:r>
              <a:rPr lang="en-US" altLang="zh-CN" sz="2000" dirty="0" smtClean="0"/>
              <a:t>O(</a:t>
            </a:r>
            <a:r>
              <a:rPr lang="zh-CN" altLang="en-US" sz="2000" dirty="0" smtClean="0"/>
              <a:t>查询深度</a:t>
            </a:r>
            <a:r>
              <a:rPr lang="en-US" altLang="zh-CN" sz="2000" dirty="0" smtClean="0"/>
              <a:t>)</a:t>
            </a:r>
            <a:r>
              <a:rPr lang="zh-CN" altLang="en-US" sz="2000" dirty="0" smtClean="0"/>
              <a:t>，</a:t>
            </a:r>
            <a:r>
              <a:rPr lang="zh-CN" altLang="en-US" sz="2000" dirty="0"/>
              <a:t>那么最坏情况下为</a:t>
            </a:r>
            <a:r>
              <a:rPr lang="en-US" altLang="zh-CN" sz="2000" dirty="0" smtClean="0"/>
              <a:t>O(</a:t>
            </a:r>
            <a:r>
              <a:rPr lang="zh-CN" altLang="en-US" sz="2000" dirty="0" smtClean="0"/>
              <a:t>树</a:t>
            </a:r>
            <a:r>
              <a:rPr lang="zh-CN" altLang="en-US" sz="2000" dirty="0"/>
              <a:t>的</a:t>
            </a:r>
            <a:r>
              <a:rPr lang="zh-CN" altLang="en-US" sz="2000" dirty="0" smtClean="0"/>
              <a:t>深度</a:t>
            </a:r>
            <a:r>
              <a:rPr lang="en-US" altLang="zh-CN" sz="2000" dirty="0" smtClean="0"/>
              <a:t>)</a:t>
            </a:r>
            <a:r>
              <a:rPr lang="zh-CN" altLang="en-US" sz="2000" dirty="0" smtClean="0"/>
              <a:t>。</a:t>
            </a:r>
            <a:endParaRPr lang="en-US" altLang="zh-CN" sz="2000" dirty="0"/>
          </a:p>
          <a:p>
            <a:pPr>
              <a:lnSpc>
                <a:spcPct val="150000"/>
              </a:lnSpc>
            </a:pPr>
            <a:r>
              <a:rPr lang="zh-CN" altLang="en-US" sz="2000" dirty="0"/>
              <a:t>对于一棵</a:t>
            </a:r>
            <a:r>
              <a:rPr lang="en-US" altLang="zh-CN" sz="2000" dirty="0"/>
              <a:t>n</a:t>
            </a:r>
            <a:r>
              <a:rPr lang="zh-CN" altLang="en-US" sz="2000" dirty="0"/>
              <a:t>个结点</a:t>
            </a:r>
            <a:r>
              <a:rPr lang="zh-CN" altLang="en-US" sz="2000" dirty="0" smtClean="0"/>
              <a:t>的二叉树，最小树的深度为</a:t>
            </a:r>
            <a:r>
              <a:rPr lang="en-US" altLang="zh-CN" sz="2000" dirty="0" err="1" smtClean="0"/>
              <a:t>logn</a:t>
            </a:r>
            <a:r>
              <a:rPr lang="zh-CN" altLang="en-US" sz="2000" dirty="0" smtClean="0"/>
              <a:t>，那么我们也期望二叉查找树的深度能够稳定到</a:t>
            </a:r>
            <a:r>
              <a:rPr lang="en-US" altLang="zh-CN" sz="2000" dirty="0" err="1" smtClean="0"/>
              <a:t>logn</a:t>
            </a:r>
            <a:r>
              <a:rPr lang="zh-CN" altLang="en-US" sz="2000" dirty="0" smtClean="0"/>
              <a:t>。显然对于不同的情况，树的深度会退化到</a:t>
            </a:r>
            <a:r>
              <a:rPr lang="en-US" altLang="zh-CN" sz="2000" dirty="0" smtClean="0"/>
              <a:t>O(n)</a:t>
            </a:r>
            <a:r>
              <a:rPr lang="zh-CN" altLang="en-US" sz="2000" dirty="0" smtClean="0"/>
              <a:t>，如下图：</a:t>
            </a:r>
            <a:endParaRPr lang="en-US" altLang="zh-CN" sz="2000" dirty="0"/>
          </a:p>
        </p:txBody>
      </p:sp>
      <p:pic>
        <p:nvPicPr>
          <p:cNvPr id="8194" name="Picture 2" descr="http://pic002.cnblogs.com/images/2012/214741/20120721150952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0" y="4077072"/>
            <a:ext cx="2476500" cy="2543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smtClean="0"/>
              <a:t>：平衡二叉树</a:t>
            </a:r>
            <a:endParaRPr lang="zh-CN" altLang="en-US" dirty="0"/>
          </a:p>
        </p:txBody>
      </p:sp>
      <p:sp>
        <p:nvSpPr>
          <p:cNvPr id="3" name="内容占位符 2"/>
          <p:cNvSpPr>
            <a:spLocks noGrp="1"/>
          </p:cNvSpPr>
          <p:nvPr>
            <p:ph sz="quarter" idx="1"/>
          </p:nvPr>
        </p:nvSpPr>
        <p:spPr/>
        <p:txBody>
          <a:bodyPr>
            <a:normAutofit/>
          </a:bodyPr>
          <a:lstStyle/>
          <a:p>
            <a:pPr>
              <a:lnSpc>
                <a:spcPct val="150000"/>
              </a:lnSpc>
            </a:pPr>
            <a:r>
              <a:rPr lang="zh-CN" altLang="en-US" sz="2000" dirty="0"/>
              <a:t>二叉查找树不是严格的</a:t>
            </a:r>
            <a:r>
              <a:rPr lang="en-US" altLang="zh-CN" sz="2000" dirty="0"/>
              <a:t>O(</a:t>
            </a:r>
            <a:r>
              <a:rPr lang="en-US" altLang="zh-CN" sz="2000" dirty="0" err="1"/>
              <a:t>logn</a:t>
            </a:r>
            <a:r>
              <a:rPr lang="en-US" altLang="zh-CN" sz="2000" dirty="0"/>
              <a:t>)</a:t>
            </a:r>
            <a:r>
              <a:rPr lang="zh-CN" altLang="en-US" sz="2000" dirty="0"/>
              <a:t>，导致了在实际中没有用武之地，谁也不愿意有</a:t>
            </a:r>
            <a:r>
              <a:rPr lang="en-US" altLang="zh-CN" sz="2000" dirty="0"/>
              <a:t>O(n)</a:t>
            </a:r>
            <a:r>
              <a:rPr lang="zh-CN" altLang="en-US" sz="2000" dirty="0"/>
              <a:t>的情况发生，肯定会希望最好是以“完全二叉树”的形式展现，这样我才能做到“查找”是严格的</a:t>
            </a:r>
            <a:r>
              <a:rPr lang="en-US" altLang="zh-CN" sz="2000" dirty="0"/>
              <a:t>O(</a:t>
            </a:r>
            <a:r>
              <a:rPr lang="en-US" altLang="zh-CN" sz="2000" dirty="0" err="1"/>
              <a:t>logn</a:t>
            </a:r>
            <a:r>
              <a:rPr lang="en-US" altLang="zh-CN" sz="2000" dirty="0"/>
              <a:t>)</a:t>
            </a:r>
            <a:r>
              <a:rPr lang="zh-CN" altLang="en-US" sz="2000" dirty="0"/>
              <a:t>，比如把这种”树“调正到如下结构：</a:t>
            </a: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r>
              <a:rPr lang="zh-CN" altLang="en-US" sz="2000" dirty="0"/>
              <a:t>这里就涉及到</a:t>
            </a:r>
            <a:r>
              <a:rPr lang="zh-CN" altLang="en-US" sz="2000" dirty="0" smtClean="0"/>
              <a:t>了树节点的</a:t>
            </a:r>
            <a:r>
              <a:rPr lang="zh-CN" altLang="en-US" sz="2000" dirty="0"/>
              <a:t>旋转</a:t>
            </a:r>
          </a:p>
          <a:p>
            <a:pPr>
              <a:lnSpc>
                <a:spcPct val="150000"/>
              </a:lnSpc>
            </a:pPr>
            <a:endParaRPr lang="en-US" altLang="zh-CN" sz="2000" dirty="0"/>
          </a:p>
        </p:txBody>
      </p:sp>
      <p:pic>
        <p:nvPicPr>
          <p:cNvPr id="9218" name="Picture 2" descr="http://pic002.cnblogs.com/images/2012/214741/20120722175851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3429000"/>
            <a:ext cx="4381500" cy="23241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Preface</a:t>
            </a:r>
            <a:endParaRPr lang="zh-CN" altLang="en-US" dirty="0"/>
          </a:p>
        </p:txBody>
      </p:sp>
      <p:sp>
        <p:nvSpPr>
          <p:cNvPr id="3" name="内容占位符 2"/>
          <p:cNvSpPr>
            <a:spLocks noGrp="1"/>
          </p:cNvSpPr>
          <p:nvPr>
            <p:ph sz="quarter" idx="1"/>
          </p:nvPr>
        </p:nvSpPr>
        <p:spPr/>
        <p:txBody>
          <a:bodyPr>
            <a:normAutofit/>
          </a:bodyPr>
          <a:lstStyle/>
          <a:p>
            <a:pPr>
              <a:lnSpc>
                <a:spcPct val="150000"/>
              </a:lnSpc>
            </a:pPr>
            <a:r>
              <a:rPr lang="zh-CN" altLang="en-US" sz="2000" dirty="0" smtClean="0"/>
              <a:t>今天讨论的是有关于树的数据结构，特别是基于二叉查找树的数据结构，在竞赛中经常以各种形式出现。</a:t>
            </a:r>
            <a:endParaRPr lang="en-US" altLang="zh-CN" sz="2000" dirty="0" smtClean="0"/>
          </a:p>
          <a:p>
            <a:pPr>
              <a:lnSpc>
                <a:spcPct val="150000"/>
              </a:lnSpc>
            </a:pPr>
            <a:endParaRPr lang="en-US" altLang="zh-CN" dirty="0" smtClean="0"/>
          </a:p>
          <a:p>
            <a:pPr>
              <a:lnSpc>
                <a:spcPct val="150000"/>
              </a:lnSpc>
            </a:pPr>
            <a:r>
              <a:rPr lang="zh-CN" altLang="en-US" sz="2000" dirty="0"/>
              <a:t>这种数据结构变种无数难以预料，只要掌握其最基本的形式，万变不离其中，就能很好解决这类问题。</a:t>
            </a:r>
            <a:endParaRPr lang="en-US" altLang="zh-CN" sz="2000" dirty="0"/>
          </a:p>
          <a:p>
            <a:pPr marL="0" indent="0">
              <a:lnSpc>
                <a:spcPct val="150000"/>
              </a:lnSpc>
              <a:buNone/>
            </a:pPr>
            <a:endParaRPr lang="en-US" altLang="zh-CN"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：平衡二叉树</a:t>
            </a:r>
          </a:p>
        </p:txBody>
      </p:sp>
      <p:sp>
        <p:nvSpPr>
          <p:cNvPr id="3" name="内容占位符 2"/>
          <p:cNvSpPr>
            <a:spLocks noGrp="1"/>
          </p:cNvSpPr>
          <p:nvPr>
            <p:ph sz="quarter" idx="1"/>
          </p:nvPr>
        </p:nvSpPr>
        <p:spPr/>
        <p:txBody>
          <a:bodyPr>
            <a:normAutofit/>
          </a:bodyPr>
          <a:lstStyle/>
          <a:p>
            <a:pPr>
              <a:lnSpc>
                <a:spcPct val="150000"/>
              </a:lnSpc>
            </a:pPr>
            <a:r>
              <a:rPr lang="zh-CN" altLang="en-US" sz="2000" dirty="0" smtClean="0"/>
              <a:t>定义：父</a:t>
            </a:r>
            <a:r>
              <a:rPr lang="zh-CN" altLang="en-US" sz="2000" dirty="0"/>
              <a:t>节点的左子树和右子树的高度之差不能大于</a:t>
            </a:r>
            <a:r>
              <a:rPr lang="en-US" altLang="zh-CN" sz="2000" dirty="0"/>
              <a:t>1</a:t>
            </a:r>
            <a:r>
              <a:rPr lang="zh-CN" altLang="en-US" sz="2000" dirty="0"/>
              <a:t>，也就是说不能高过</a:t>
            </a:r>
            <a:r>
              <a:rPr lang="en-US" altLang="zh-CN" sz="2000" dirty="0"/>
              <a:t>1</a:t>
            </a:r>
            <a:r>
              <a:rPr lang="zh-CN" altLang="en-US" sz="2000" dirty="0"/>
              <a:t>层，否则该树就失衡了，此时就要旋转节点，</a:t>
            </a:r>
            <a:r>
              <a:rPr lang="zh-CN" altLang="en-US" sz="2000" dirty="0" smtClean="0"/>
              <a:t>在编码</a:t>
            </a:r>
            <a:r>
              <a:rPr lang="zh-CN" altLang="en-US" sz="2000" dirty="0"/>
              <a:t>时，我们可以记录当前节点的高度，比如空节点是</a:t>
            </a:r>
            <a:r>
              <a:rPr lang="en-US" altLang="zh-CN" sz="2000" dirty="0"/>
              <a:t>-1</a:t>
            </a:r>
            <a:r>
              <a:rPr lang="zh-CN" altLang="en-US" sz="2000" dirty="0"/>
              <a:t>，叶子节点是</a:t>
            </a:r>
            <a:r>
              <a:rPr lang="en-US" altLang="zh-CN" sz="2000" dirty="0"/>
              <a:t>0</a:t>
            </a:r>
            <a:r>
              <a:rPr lang="zh-CN" altLang="en-US" sz="2000" dirty="0"/>
              <a:t>，非叶子节点</a:t>
            </a:r>
            <a:r>
              <a:rPr lang="zh-CN" altLang="en-US" sz="2000" dirty="0" smtClean="0"/>
              <a:t>的高度往</a:t>
            </a:r>
            <a:r>
              <a:rPr lang="zh-CN" altLang="en-US" sz="2000" dirty="0"/>
              <a:t>根节点递增，比如在下</a:t>
            </a:r>
            <a:r>
              <a:rPr lang="zh-CN" altLang="en-US" sz="2000" dirty="0" smtClean="0"/>
              <a:t>图中</a:t>
            </a:r>
            <a:r>
              <a:rPr lang="zh-CN" altLang="en-US" sz="2000" dirty="0"/>
              <a:t>我们认为树的高度为</a:t>
            </a:r>
            <a:r>
              <a:rPr lang="en-US" altLang="zh-CN" sz="2000" dirty="0" smtClean="0"/>
              <a:t>h=2</a:t>
            </a:r>
            <a:r>
              <a:rPr lang="zh-CN" altLang="en-US" sz="2000" dirty="0" smtClean="0"/>
              <a:t>：</a:t>
            </a:r>
            <a:endParaRPr lang="zh-CN" altLang="en-US" sz="2000" dirty="0"/>
          </a:p>
          <a:p>
            <a:pPr>
              <a:lnSpc>
                <a:spcPct val="150000"/>
              </a:lnSpc>
            </a:pPr>
            <a:endParaRPr lang="zh-CN" altLang="en-US" sz="2000" dirty="0"/>
          </a:p>
        </p:txBody>
      </p:sp>
      <p:pic>
        <p:nvPicPr>
          <p:cNvPr id="10242" name="Picture 2" descr="http://pic002.cnblogs.com/images/2012/214741/20120722183404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150" y="4149080"/>
            <a:ext cx="2933700" cy="19431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：平衡二叉树</a:t>
            </a:r>
          </a:p>
        </p:txBody>
      </p:sp>
      <p:sp>
        <p:nvSpPr>
          <p:cNvPr id="3" name="内容占位符 2"/>
          <p:cNvSpPr>
            <a:spLocks noGrp="1"/>
          </p:cNvSpPr>
          <p:nvPr>
            <p:ph sz="quarter" idx="1"/>
          </p:nvPr>
        </p:nvSpPr>
        <p:spPr/>
        <p:txBody>
          <a:bodyPr>
            <a:normAutofit/>
          </a:bodyPr>
          <a:lstStyle/>
          <a:p>
            <a:pPr>
              <a:lnSpc>
                <a:spcPct val="150000"/>
              </a:lnSpc>
            </a:pPr>
            <a:r>
              <a:rPr lang="zh-CN" altLang="en-US" sz="2000" dirty="0"/>
              <a:t>平衡二叉树泛型模板</a:t>
            </a:r>
            <a:endParaRPr lang="en-US" altLang="zh-CN" sz="2000" dirty="0"/>
          </a:p>
        </p:txBody>
      </p:sp>
      <p:sp>
        <p:nvSpPr>
          <p:cNvPr id="4" name="矩形 3"/>
          <p:cNvSpPr/>
          <p:nvPr/>
        </p:nvSpPr>
        <p:spPr>
          <a:xfrm>
            <a:off x="755576" y="2122978"/>
            <a:ext cx="5184576" cy="4555093"/>
          </a:xfrm>
          <a:prstGeom prst="rect">
            <a:avLst/>
          </a:prstGeom>
        </p:spPr>
        <p:txBody>
          <a:bodyPr wrap="square">
            <a:spAutoFit/>
          </a:bodyPr>
          <a:lstStyle/>
          <a:p>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public</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class</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AVLNode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&lt;K, V&gt;</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6400"/>
                </a:solidFill>
                <a:highlight>
                  <a:srgbClr val="FFFFFF"/>
                </a:highlight>
                <a:latin typeface="新宋体" panose="02010609030101010101" pitchFamily="49" charset="-122"/>
                <a:ea typeface="新宋体" panose="02010609030101010101" pitchFamily="49" charset="-122"/>
              </a:rPr>
              <a:t>    /// </a:t>
            </a:r>
            <a:r>
              <a:rPr lang="zh-CN" altLang="en-US" sz="1000" dirty="0">
                <a:solidFill>
                  <a:srgbClr val="006400"/>
                </a:solidFill>
                <a:highlight>
                  <a:srgbClr val="FFFFFF"/>
                </a:highlight>
                <a:latin typeface="新宋体" panose="02010609030101010101" pitchFamily="49" charset="-122"/>
                <a:ea typeface="新宋体" panose="02010609030101010101" pitchFamily="49" charset="-122"/>
              </a:rPr>
              <a:t>节点元素</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public</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K key;</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6400"/>
                </a:solidFill>
                <a:highlight>
                  <a:srgbClr val="FFFFFF"/>
                </a:highlight>
                <a:latin typeface="新宋体" panose="02010609030101010101" pitchFamily="49" charset="-122"/>
                <a:ea typeface="新宋体" panose="02010609030101010101" pitchFamily="49" charset="-122"/>
              </a:rPr>
              <a:t>    /// </a:t>
            </a:r>
            <a:r>
              <a:rPr lang="zh-CN" altLang="en-US" sz="1000" dirty="0">
                <a:solidFill>
                  <a:srgbClr val="006400"/>
                </a:solidFill>
                <a:highlight>
                  <a:srgbClr val="FFFFFF"/>
                </a:highlight>
                <a:latin typeface="新宋体" panose="02010609030101010101" pitchFamily="49" charset="-122"/>
                <a:ea typeface="新宋体" panose="02010609030101010101" pitchFamily="49" charset="-122"/>
              </a:rPr>
              <a:t>增加一个高度信息</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public</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FF"/>
                </a:solidFill>
                <a:highlight>
                  <a:srgbClr val="FFFFFF"/>
                </a:highlight>
                <a:latin typeface="新宋体" panose="02010609030101010101" pitchFamily="49" charset="-122"/>
                <a:ea typeface="新宋体" panose="02010609030101010101" pitchFamily="49" charset="-122"/>
              </a:rPr>
              <a:t>int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height;</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6400"/>
                </a:solidFill>
                <a:highlight>
                  <a:srgbClr val="FFFFFF"/>
                </a:highlight>
                <a:latin typeface="新宋体" panose="02010609030101010101" pitchFamily="49" charset="-122"/>
                <a:ea typeface="新宋体" panose="02010609030101010101" pitchFamily="49" charset="-122"/>
              </a:rPr>
              <a:t>    /// </a:t>
            </a:r>
            <a:r>
              <a:rPr lang="zh-CN" altLang="en-US" sz="1000" dirty="0">
                <a:solidFill>
                  <a:srgbClr val="006400"/>
                </a:solidFill>
                <a:highlight>
                  <a:srgbClr val="FFFFFF"/>
                </a:highlight>
                <a:latin typeface="新宋体" panose="02010609030101010101" pitchFamily="49" charset="-122"/>
                <a:ea typeface="新宋体" panose="02010609030101010101" pitchFamily="49" charset="-122"/>
              </a:rPr>
              <a:t>节点中的附加值</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public</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HashSet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&lt;V&gt; attach = </a:t>
            </a:r>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new</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HashSet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&lt;V&gt;();</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6400"/>
                </a:solidFill>
                <a:highlight>
                  <a:srgbClr val="FFFFFF"/>
                </a:highlight>
                <a:latin typeface="新宋体" panose="02010609030101010101" pitchFamily="49" charset="-122"/>
                <a:ea typeface="新宋体" panose="02010609030101010101" pitchFamily="49" charset="-122"/>
              </a:rPr>
              <a:t>    /// </a:t>
            </a:r>
            <a:r>
              <a:rPr lang="zh-CN" altLang="en-US" sz="1000" dirty="0">
                <a:solidFill>
                  <a:srgbClr val="006400"/>
                </a:solidFill>
                <a:highlight>
                  <a:srgbClr val="FFFFFF"/>
                </a:highlight>
                <a:latin typeface="新宋体" panose="02010609030101010101" pitchFamily="49" charset="-122"/>
                <a:ea typeface="新宋体" panose="02010609030101010101" pitchFamily="49" charset="-122"/>
              </a:rPr>
              <a:t>左节点</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public</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AVLNode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&lt;K, V&gt; left;</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6400"/>
                </a:solidFill>
                <a:highlight>
                  <a:srgbClr val="FFFFFF"/>
                </a:highlight>
                <a:latin typeface="新宋体" panose="02010609030101010101" pitchFamily="49" charset="-122"/>
                <a:ea typeface="新宋体" panose="02010609030101010101" pitchFamily="49" charset="-122"/>
              </a:rPr>
              <a:t>    /// </a:t>
            </a:r>
            <a:r>
              <a:rPr lang="zh-CN" altLang="en-US" sz="1000" dirty="0">
                <a:solidFill>
                  <a:srgbClr val="006400"/>
                </a:solidFill>
                <a:highlight>
                  <a:srgbClr val="FFFFFF"/>
                </a:highlight>
                <a:latin typeface="新宋体" panose="02010609030101010101" pitchFamily="49" charset="-122"/>
                <a:ea typeface="新宋体" panose="02010609030101010101" pitchFamily="49" charset="-122"/>
              </a:rPr>
              <a:t>右节点</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public</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AVLNode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&lt;K, V&gt; right;</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public</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AVLNode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 }</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public</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AVLNode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(K key, V value,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AVLNode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&lt;K, V&gt; left,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AVLNode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&lt;K, V&gt; right){</a:t>
            </a: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KV</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键值对</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FF"/>
                </a:solidFill>
                <a:highlight>
                  <a:srgbClr val="FFFFFF"/>
                </a:highlight>
                <a:latin typeface="新宋体" panose="02010609030101010101" pitchFamily="49" charset="-122"/>
                <a:ea typeface="新宋体" panose="02010609030101010101" pitchFamily="49" charset="-122"/>
              </a:rPr>
              <a:t>this</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.key</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key;</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FF"/>
                </a:solidFill>
                <a:highlight>
                  <a:srgbClr val="FFFFFF"/>
                </a:highlight>
                <a:latin typeface="新宋体" panose="02010609030101010101" pitchFamily="49" charset="-122"/>
                <a:ea typeface="新宋体" panose="02010609030101010101" pitchFamily="49" charset="-122"/>
              </a:rPr>
              <a:t>this</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.attach.Add</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(value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FF"/>
                </a:solidFill>
                <a:highlight>
                  <a:srgbClr val="FFFFFF"/>
                </a:highlight>
                <a:latin typeface="新宋体" panose="02010609030101010101" pitchFamily="49" charset="-122"/>
                <a:ea typeface="新宋体" panose="02010609030101010101" pitchFamily="49" charset="-122"/>
              </a:rPr>
              <a:t>this</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.left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left;</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FF"/>
                </a:solidFill>
                <a:highlight>
                  <a:srgbClr val="FFFFFF"/>
                </a:highlight>
                <a:latin typeface="新宋体" panose="02010609030101010101" pitchFamily="49" charset="-122"/>
                <a:ea typeface="新宋体" panose="02010609030101010101" pitchFamily="49" charset="-122"/>
              </a:rPr>
              <a:t>this</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.right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right;</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sz="1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：平衡二叉树</a:t>
            </a:r>
          </a:p>
        </p:txBody>
      </p:sp>
      <p:sp>
        <p:nvSpPr>
          <p:cNvPr id="3" name="内容占位符 2"/>
          <p:cNvSpPr>
            <a:spLocks noGrp="1"/>
          </p:cNvSpPr>
          <p:nvPr>
            <p:ph sz="quarter" idx="1"/>
          </p:nvPr>
        </p:nvSpPr>
        <p:spPr/>
        <p:txBody>
          <a:bodyPr>
            <a:normAutofit/>
          </a:bodyPr>
          <a:lstStyle/>
          <a:p>
            <a:pPr>
              <a:lnSpc>
                <a:spcPct val="150000"/>
              </a:lnSpc>
            </a:pPr>
            <a:r>
              <a:rPr lang="zh-CN" altLang="en-US" sz="2000" dirty="0"/>
              <a:t>旋转：节点再怎么失衡都逃不过</a:t>
            </a:r>
            <a:r>
              <a:rPr lang="en-US" altLang="zh-CN" sz="2000" dirty="0"/>
              <a:t>4</a:t>
            </a:r>
            <a:r>
              <a:rPr lang="zh-CN" altLang="en-US" sz="2000" dirty="0"/>
              <a:t>种情况</a:t>
            </a:r>
            <a:endParaRPr lang="en-US" altLang="zh-CN" sz="2000" dirty="0"/>
          </a:p>
          <a:p>
            <a:pPr lvl="1">
              <a:lnSpc>
                <a:spcPct val="150000"/>
              </a:lnSpc>
            </a:pPr>
            <a:r>
              <a:rPr lang="zh-CN" altLang="en-US" sz="1700" dirty="0"/>
              <a:t>左左情况（左子树的左边节点</a:t>
            </a:r>
            <a:r>
              <a:rPr lang="zh-CN" altLang="en-US" sz="1700" dirty="0" smtClean="0"/>
              <a:t>）。在</a:t>
            </a:r>
            <a:r>
              <a:rPr lang="zh-CN" altLang="en-US" sz="1700" dirty="0"/>
              <a:t>向树中</a:t>
            </a:r>
            <a:r>
              <a:rPr lang="zh-CN" altLang="en-US" sz="1700" dirty="0" smtClean="0"/>
              <a:t>追加节点</a:t>
            </a:r>
            <a:r>
              <a:rPr lang="en-US" altLang="zh-CN" sz="1700" dirty="0" smtClean="0"/>
              <a:t>1</a:t>
            </a:r>
            <a:r>
              <a:rPr lang="zh-CN" altLang="en-US" sz="1700" dirty="0" smtClean="0"/>
              <a:t>的</a:t>
            </a:r>
            <a:r>
              <a:rPr lang="zh-CN" altLang="en-US" sz="1700" dirty="0"/>
              <a:t>时候，根据定义我们知道这样会导致</a:t>
            </a:r>
            <a:r>
              <a:rPr lang="zh-CN" altLang="en-US" sz="1700" dirty="0" smtClean="0"/>
              <a:t>了节点</a:t>
            </a:r>
            <a:r>
              <a:rPr lang="en-US" altLang="zh-CN" sz="1700" dirty="0" smtClean="0"/>
              <a:t>3</a:t>
            </a:r>
            <a:r>
              <a:rPr lang="zh-CN" altLang="en-US" sz="1700" dirty="0" smtClean="0"/>
              <a:t>失衡</a:t>
            </a:r>
            <a:r>
              <a:rPr lang="zh-CN" altLang="en-US" sz="1700" dirty="0"/>
              <a:t>，</a:t>
            </a:r>
            <a:r>
              <a:rPr lang="zh-CN" altLang="en-US" sz="1700" dirty="0" smtClean="0"/>
              <a:t>满足左左情况，我们在节点</a:t>
            </a:r>
            <a:r>
              <a:rPr lang="en-US" altLang="zh-CN" sz="1700" dirty="0" smtClean="0"/>
              <a:t>3</a:t>
            </a:r>
            <a:r>
              <a:rPr lang="zh-CN" altLang="en-US" sz="1700" dirty="0" smtClean="0"/>
              <a:t>处右旋，把节点</a:t>
            </a:r>
            <a:r>
              <a:rPr lang="en-US" altLang="zh-CN" sz="1700" dirty="0" smtClean="0"/>
              <a:t>3</a:t>
            </a:r>
            <a:r>
              <a:rPr lang="zh-CN" altLang="en-US" sz="1700" dirty="0" smtClean="0"/>
              <a:t>提到根的位置，就</a:t>
            </a:r>
            <a:r>
              <a:rPr lang="zh-CN" altLang="en-US" sz="1700" dirty="0"/>
              <a:t>变成了后面</a:t>
            </a:r>
            <a:r>
              <a:rPr lang="zh-CN" altLang="en-US" sz="1700" dirty="0" smtClean="0"/>
              <a:t>这样平衡的形式。</a:t>
            </a:r>
            <a:endParaRPr lang="zh-CN" altLang="en-US" sz="1700" dirty="0"/>
          </a:p>
          <a:p>
            <a:pPr marL="274320" lvl="1">
              <a:lnSpc>
                <a:spcPct val="150000"/>
              </a:lnSpc>
              <a:spcBef>
                <a:spcPts val="600"/>
              </a:spcBef>
              <a:buSzPct val="70000"/>
              <a:buFont typeface="Wingdings"/>
              <a:buChar char=""/>
            </a:pPr>
            <a:endParaRPr lang="zh-CN" altLang="en-US" sz="2000" dirty="0"/>
          </a:p>
        </p:txBody>
      </p:sp>
      <p:pic>
        <p:nvPicPr>
          <p:cNvPr id="12290" name="Picture 2" descr="http://pic002.cnblogs.com/images/2012/214741/201207221821388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3573016"/>
            <a:ext cx="5295900" cy="23241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：平衡二叉树</a:t>
            </a:r>
          </a:p>
        </p:txBody>
      </p:sp>
      <p:sp>
        <p:nvSpPr>
          <p:cNvPr id="3" name="内容占位符 2"/>
          <p:cNvSpPr>
            <a:spLocks noGrp="1"/>
          </p:cNvSpPr>
          <p:nvPr>
            <p:ph sz="quarter" idx="1"/>
          </p:nvPr>
        </p:nvSpPr>
        <p:spPr/>
        <p:txBody>
          <a:bodyPr>
            <a:normAutofit/>
          </a:bodyPr>
          <a:lstStyle/>
          <a:p>
            <a:pPr lvl="1">
              <a:lnSpc>
                <a:spcPct val="150000"/>
              </a:lnSpc>
            </a:pPr>
            <a:r>
              <a:rPr lang="zh-CN" altLang="en-US" sz="1700" dirty="0"/>
              <a:t>右旋的</a:t>
            </a:r>
            <a:r>
              <a:rPr lang="zh-CN" altLang="en-US" sz="1700" dirty="0" smtClean="0"/>
              <a:t>实现：</a:t>
            </a:r>
            <a:endParaRPr lang="zh-CN" altLang="en-US" sz="1700" dirty="0"/>
          </a:p>
        </p:txBody>
      </p:sp>
      <p:sp>
        <p:nvSpPr>
          <p:cNvPr id="7" name="矩形 6"/>
          <p:cNvSpPr/>
          <p:nvPr/>
        </p:nvSpPr>
        <p:spPr>
          <a:xfrm>
            <a:off x="1043608" y="2160726"/>
            <a:ext cx="4572000" cy="2708434"/>
          </a:xfrm>
          <a:prstGeom prst="rect">
            <a:avLst/>
          </a:prstGeom>
        </p:spPr>
        <p:txBody>
          <a:bodyPr>
            <a:spAutoFit/>
          </a:bodyPr>
          <a:lstStyle/>
          <a:p>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public</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AVLNode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&lt;K, V&gt;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RotateRR</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AVLNode</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&lt;K</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V&gt; node)</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top</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：需要作为顶级节点的元素</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var</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top =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node.left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先截断当前节点的左孩子</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node.left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top.right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将当前节点作为</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temp</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的右孩子</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top.right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node;</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计算当前两个节点的高度</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node.height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Math.Max</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(Height(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node.left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Height(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node.right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+ 1;</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top.height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Math.Max</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(Height(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top.left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Height(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top.right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+ 1;</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top;</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sz="1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：平衡二叉树</a:t>
            </a:r>
          </a:p>
        </p:txBody>
      </p:sp>
      <p:sp>
        <p:nvSpPr>
          <p:cNvPr id="3" name="内容占位符 2"/>
          <p:cNvSpPr>
            <a:spLocks noGrp="1"/>
          </p:cNvSpPr>
          <p:nvPr>
            <p:ph sz="quarter" idx="1"/>
          </p:nvPr>
        </p:nvSpPr>
        <p:spPr/>
        <p:txBody>
          <a:bodyPr>
            <a:normAutofit/>
          </a:bodyPr>
          <a:lstStyle/>
          <a:p>
            <a:pPr lvl="1">
              <a:lnSpc>
                <a:spcPct val="150000"/>
              </a:lnSpc>
            </a:pPr>
            <a:r>
              <a:rPr lang="zh-CN" altLang="en-US" sz="1700" dirty="0"/>
              <a:t>右右情况（右子树的右边节点</a:t>
            </a:r>
            <a:r>
              <a:rPr lang="zh-CN" altLang="en-US" sz="1700" dirty="0" smtClean="0"/>
              <a:t>）。同样，节点</a:t>
            </a:r>
            <a:r>
              <a:rPr lang="en-US" altLang="zh-CN" sz="1700" dirty="0" smtClean="0"/>
              <a:t>3</a:t>
            </a:r>
            <a:r>
              <a:rPr lang="zh-CN" altLang="en-US" sz="1700" dirty="0" smtClean="0"/>
              <a:t>满足右</a:t>
            </a:r>
            <a:r>
              <a:rPr lang="zh-CN" altLang="en-US" sz="1700" dirty="0"/>
              <a:t>右</a:t>
            </a:r>
            <a:r>
              <a:rPr lang="zh-CN" altLang="en-US" sz="1700" dirty="0" smtClean="0"/>
              <a:t>情况，</a:t>
            </a:r>
            <a:r>
              <a:rPr lang="zh-CN" altLang="en-US" sz="1700" dirty="0"/>
              <a:t>其实我们也看到，这两种情况是一种镜像，当然操作方式也大同小异，</a:t>
            </a:r>
            <a:r>
              <a:rPr lang="zh-CN" altLang="en-US" sz="1700" dirty="0" smtClean="0"/>
              <a:t>我们将节点</a:t>
            </a:r>
            <a:r>
              <a:rPr lang="en-US" altLang="zh-CN" sz="1700" dirty="0" smtClean="0"/>
              <a:t>3</a:t>
            </a:r>
            <a:r>
              <a:rPr lang="zh-CN" altLang="en-US" sz="1700" dirty="0" smtClean="0"/>
              <a:t>左旋，</a:t>
            </a:r>
            <a:r>
              <a:rPr lang="zh-CN" altLang="en-US" sz="1700" dirty="0"/>
              <a:t>把节点</a:t>
            </a:r>
            <a:r>
              <a:rPr lang="en-US" altLang="zh-CN" sz="1700" dirty="0"/>
              <a:t>3</a:t>
            </a:r>
            <a:r>
              <a:rPr lang="zh-CN" altLang="en-US" sz="1700" dirty="0"/>
              <a:t>提到根的</a:t>
            </a:r>
            <a:r>
              <a:rPr lang="zh-CN" altLang="en-US" sz="1700" dirty="0" smtClean="0"/>
              <a:t>位置，最后</a:t>
            </a:r>
            <a:r>
              <a:rPr lang="zh-CN" altLang="en-US" sz="1700" dirty="0"/>
              <a:t>也就形成了我们希望的平衡效果</a:t>
            </a:r>
            <a:r>
              <a:rPr lang="zh-CN" altLang="en-US" sz="1700" dirty="0" smtClean="0"/>
              <a:t>。</a:t>
            </a:r>
            <a:endParaRPr lang="zh-CN" altLang="en-US" sz="1700" dirty="0"/>
          </a:p>
        </p:txBody>
      </p:sp>
      <p:pic>
        <p:nvPicPr>
          <p:cNvPr id="14338" name="Picture 2" descr="http://pic002.cnblogs.com/images/2012/214741/20120722184440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25" y="3212976"/>
            <a:ext cx="5162550" cy="2619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：平衡二叉树</a:t>
            </a:r>
          </a:p>
        </p:txBody>
      </p:sp>
      <p:sp>
        <p:nvSpPr>
          <p:cNvPr id="3" name="内容占位符 2"/>
          <p:cNvSpPr>
            <a:spLocks noGrp="1"/>
          </p:cNvSpPr>
          <p:nvPr>
            <p:ph sz="quarter" idx="1"/>
          </p:nvPr>
        </p:nvSpPr>
        <p:spPr/>
        <p:txBody>
          <a:bodyPr>
            <a:normAutofit/>
          </a:bodyPr>
          <a:lstStyle/>
          <a:p>
            <a:pPr lvl="1">
              <a:lnSpc>
                <a:spcPct val="150000"/>
              </a:lnSpc>
            </a:pPr>
            <a:r>
              <a:rPr lang="zh-CN" altLang="en-US" sz="1700" dirty="0" smtClean="0"/>
              <a:t>左旋</a:t>
            </a:r>
            <a:r>
              <a:rPr lang="zh-CN" altLang="en-US" sz="1700" dirty="0"/>
              <a:t>的实现：</a:t>
            </a:r>
          </a:p>
        </p:txBody>
      </p:sp>
      <p:sp>
        <p:nvSpPr>
          <p:cNvPr id="4" name="矩形 3"/>
          <p:cNvSpPr/>
          <p:nvPr/>
        </p:nvSpPr>
        <p:spPr>
          <a:xfrm>
            <a:off x="1043608" y="2160726"/>
            <a:ext cx="4572000" cy="2708434"/>
          </a:xfrm>
          <a:prstGeom prst="rect">
            <a:avLst/>
          </a:prstGeom>
        </p:spPr>
        <p:txBody>
          <a:bodyPr>
            <a:spAutoFit/>
          </a:bodyPr>
          <a:lstStyle/>
          <a:p>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public</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AVLNode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&lt;K, V&gt;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RotateLL</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AVLNode</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&lt;K</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V&gt; node)</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top</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：需要作为顶级节点的元素</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var</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top =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node.right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先截断当前节点的右孩子</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node.right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top.left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将当前节点作为</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temp</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的右孩子</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top.left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node;</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计算当前两个节点的高度</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node.height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Math.Max</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(Height(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node.left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Height(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node.right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+ 1;</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top.height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Math.Max</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(Height(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top.left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Height(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top.right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+ 1;</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top;</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sz="1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：平衡二叉树</a:t>
            </a:r>
          </a:p>
        </p:txBody>
      </p:sp>
      <p:sp>
        <p:nvSpPr>
          <p:cNvPr id="3" name="内容占位符 2"/>
          <p:cNvSpPr>
            <a:spLocks noGrp="1"/>
          </p:cNvSpPr>
          <p:nvPr>
            <p:ph sz="quarter" idx="1"/>
          </p:nvPr>
        </p:nvSpPr>
        <p:spPr/>
        <p:txBody>
          <a:bodyPr>
            <a:normAutofit/>
          </a:bodyPr>
          <a:lstStyle/>
          <a:p>
            <a:pPr lvl="1">
              <a:lnSpc>
                <a:spcPct val="150000"/>
              </a:lnSpc>
            </a:pPr>
            <a:r>
              <a:rPr lang="zh-CN" altLang="en-US" sz="1700" dirty="0"/>
              <a:t>左右情况（左子树的右边节点）。从图中我们可以看到，当我们插入节点</a:t>
            </a:r>
            <a:r>
              <a:rPr lang="en-US" altLang="zh-CN" sz="1700" dirty="0"/>
              <a:t>3</a:t>
            </a:r>
            <a:r>
              <a:rPr lang="zh-CN" altLang="en-US" sz="1700" dirty="0"/>
              <a:t>时，节点</a:t>
            </a:r>
            <a:r>
              <a:rPr lang="en-US" altLang="zh-CN" sz="1700" dirty="0"/>
              <a:t>5</a:t>
            </a:r>
            <a:r>
              <a:rPr lang="zh-CN" altLang="en-US" sz="1700" dirty="0"/>
              <a:t>处失衡，注意，找到</a:t>
            </a:r>
            <a:r>
              <a:rPr lang="zh-CN" altLang="en-US" sz="1700" dirty="0">
                <a:solidFill>
                  <a:srgbClr val="FF0000"/>
                </a:solidFill>
              </a:rPr>
              <a:t>失衡点</a:t>
            </a:r>
            <a:r>
              <a:rPr lang="zh-CN" altLang="en-US" sz="1700" dirty="0"/>
              <a:t>是非常重要的，当面对左右情况时，我们将失衡点的左子树</a:t>
            </a:r>
            <a:r>
              <a:rPr lang="zh-CN" altLang="en-US" sz="1700" dirty="0" smtClean="0"/>
              <a:t>进行</a:t>
            </a:r>
            <a:r>
              <a:rPr lang="zh-CN" altLang="en-US" sz="1700" dirty="0" smtClean="0">
                <a:solidFill>
                  <a:srgbClr val="FF0000"/>
                </a:solidFill>
              </a:rPr>
              <a:t>左转</a:t>
            </a:r>
            <a:r>
              <a:rPr lang="zh-CN" altLang="en-US" sz="1700" dirty="0"/>
              <a:t>，</a:t>
            </a:r>
            <a:r>
              <a:rPr lang="zh-CN" altLang="en-US" sz="1700" dirty="0" smtClean="0"/>
              <a:t>然后失衡点进行</a:t>
            </a:r>
            <a:r>
              <a:rPr lang="zh-CN" altLang="en-US" sz="1700" dirty="0" smtClean="0">
                <a:solidFill>
                  <a:srgbClr val="FF0000"/>
                </a:solidFill>
              </a:rPr>
              <a:t>右转</a:t>
            </a:r>
            <a:r>
              <a:rPr lang="zh-CN" altLang="en-US" sz="1700" dirty="0"/>
              <a:t>。</a:t>
            </a:r>
            <a:endParaRPr lang="en-US" altLang="zh-CN" sz="1700" dirty="0"/>
          </a:p>
        </p:txBody>
      </p:sp>
      <p:pic>
        <p:nvPicPr>
          <p:cNvPr id="15362" name="Picture 2" descr="http://pic002.cnblogs.com/images/2012/214741/201207221914436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562" y="2996952"/>
            <a:ext cx="5476875" cy="30003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：平衡二叉树</a:t>
            </a:r>
          </a:p>
        </p:txBody>
      </p:sp>
      <p:sp>
        <p:nvSpPr>
          <p:cNvPr id="3" name="内容占位符 2"/>
          <p:cNvSpPr>
            <a:spLocks noGrp="1"/>
          </p:cNvSpPr>
          <p:nvPr>
            <p:ph sz="quarter" idx="1"/>
          </p:nvPr>
        </p:nvSpPr>
        <p:spPr/>
        <p:txBody>
          <a:bodyPr>
            <a:normAutofit/>
          </a:bodyPr>
          <a:lstStyle/>
          <a:p>
            <a:pPr lvl="1">
              <a:lnSpc>
                <a:spcPct val="150000"/>
              </a:lnSpc>
            </a:pPr>
            <a:r>
              <a:rPr lang="zh-CN" altLang="en-US" sz="1700" dirty="0" smtClean="0"/>
              <a:t>左右</a:t>
            </a:r>
            <a:r>
              <a:rPr lang="zh-CN" altLang="en-US" sz="1700" dirty="0"/>
              <a:t>双旋的实现：</a:t>
            </a:r>
            <a:endParaRPr lang="en-US" altLang="zh-CN" sz="1700" dirty="0"/>
          </a:p>
        </p:txBody>
      </p:sp>
      <p:sp>
        <p:nvSpPr>
          <p:cNvPr id="4" name="矩形 3"/>
          <p:cNvSpPr/>
          <p:nvPr/>
        </p:nvSpPr>
        <p:spPr>
          <a:xfrm>
            <a:off x="1044000" y="2160000"/>
            <a:ext cx="4572000" cy="1323439"/>
          </a:xfrm>
          <a:prstGeom prst="rect">
            <a:avLst/>
          </a:prstGeom>
        </p:spPr>
        <p:txBody>
          <a:bodyPr>
            <a:spAutoFit/>
          </a:bodyPr>
          <a:lstStyle/>
          <a:p>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public</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AVLNode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&lt;K, V&gt;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RotateLR</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AVLNode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&lt;K, V&gt; node)</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先</a:t>
            </a:r>
            <a:r>
              <a:rPr lang="zh-CN" altLang="en-US" sz="1000" dirty="0" smtClean="0">
                <a:solidFill>
                  <a:srgbClr val="008000"/>
                </a:solidFill>
                <a:highlight>
                  <a:srgbClr val="FFFFFF"/>
                </a:highlight>
                <a:latin typeface="新宋体" panose="02010609030101010101" pitchFamily="49" charset="-122"/>
                <a:ea typeface="新宋体" panose="02010609030101010101" pitchFamily="49" charset="-122"/>
              </a:rPr>
              <a:t>进行左旋</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node.left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RotateLL</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node.left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再</a:t>
            </a:r>
            <a:r>
              <a:rPr lang="zh-CN" altLang="en-US" sz="1000" dirty="0" smtClean="0">
                <a:solidFill>
                  <a:srgbClr val="008000"/>
                </a:solidFill>
                <a:highlight>
                  <a:srgbClr val="FFFFFF"/>
                </a:highlight>
                <a:latin typeface="新宋体" panose="02010609030101010101" pitchFamily="49" charset="-122"/>
                <a:ea typeface="新宋体" panose="02010609030101010101" pitchFamily="49" charset="-122"/>
              </a:rPr>
              <a:t>进行右旋</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RotateRR</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sz="1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：平衡二叉树</a:t>
            </a:r>
          </a:p>
        </p:txBody>
      </p:sp>
      <p:sp>
        <p:nvSpPr>
          <p:cNvPr id="3" name="内容占位符 2"/>
          <p:cNvSpPr>
            <a:spLocks noGrp="1"/>
          </p:cNvSpPr>
          <p:nvPr>
            <p:ph sz="quarter" idx="1"/>
          </p:nvPr>
        </p:nvSpPr>
        <p:spPr/>
        <p:txBody>
          <a:bodyPr>
            <a:normAutofit/>
          </a:bodyPr>
          <a:lstStyle/>
          <a:p>
            <a:pPr lvl="1">
              <a:lnSpc>
                <a:spcPct val="150000"/>
              </a:lnSpc>
            </a:pPr>
            <a:r>
              <a:rPr lang="zh-CN" altLang="en-US" sz="1700" dirty="0"/>
              <a:t>右左情况</a:t>
            </a:r>
            <a:r>
              <a:rPr lang="en-US" altLang="zh-CN" sz="1700" dirty="0"/>
              <a:t>(</a:t>
            </a:r>
            <a:r>
              <a:rPr lang="zh-CN" altLang="en-US" sz="1700" dirty="0"/>
              <a:t>右子树的左边节点）。这种情况</a:t>
            </a:r>
            <a:r>
              <a:rPr lang="zh-CN" altLang="en-US" sz="1700" dirty="0" smtClean="0"/>
              <a:t>和左右情况也</a:t>
            </a:r>
            <a:r>
              <a:rPr lang="zh-CN" altLang="en-US" sz="1700" dirty="0"/>
              <a:t>是一种镜像关系</a:t>
            </a:r>
            <a:r>
              <a:rPr lang="zh-CN" altLang="en-US" sz="1700" dirty="0" smtClean="0"/>
              <a:t>，我们</a:t>
            </a:r>
            <a:r>
              <a:rPr lang="zh-CN" altLang="en-US" sz="1700" dirty="0"/>
              <a:t>找到</a:t>
            </a:r>
            <a:r>
              <a:rPr lang="zh-CN" altLang="en-US" sz="1700" dirty="0" smtClean="0"/>
              <a:t>了节点</a:t>
            </a:r>
            <a:r>
              <a:rPr lang="en-US" altLang="zh-CN" sz="1700" dirty="0" smtClean="0"/>
              <a:t>15</a:t>
            </a:r>
            <a:r>
              <a:rPr lang="zh-CN" altLang="en-US" sz="1700" dirty="0" smtClean="0"/>
              <a:t>是</a:t>
            </a:r>
            <a:r>
              <a:rPr lang="zh-CN" altLang="en-US" sz="1700" dirty="0"/>
              <a:t>失衡点，然后我们</a:t>
            </a:r>
            <a:r>
              <a:rPr lang="zh-CN" altLang="en-US" sz="1700" dirty="0" smtClean="0"/>
              <a:t>将节点</a:t>
            </a:r>
            <a:r>
              <a:rPr lang="en-US" altLang="zh-CN" sz="1700" dirty="0" smtClean="0"/>
              <a:t>15</a:t>
            </a:r>
            <a:r>
              <a:rPr lang="zh-CN" altLang="en-US" sz="1700" dirty="0" smtClean="0"/>
              <a:t>的</a:t>
            </a:r>
            <a:r>
              <a:rPr lang="zh-CN" altLang="en-US" sz="1700" dirty="0"/>
              <a:t>右子树</a:t>
            </a:r>
            <a:r>
              <a:rPr lang="zh-CN" altLang="en-US" sz="1700" dirty="0" smtClean="0"/>
              <a:t>进行</a:t>
            </a:r>
            <a:r>
              <a:rPr lang="zh-CN" altLang="en-US" sz="1700" dirty="0" smtClean="0">
                <a:solidFill>
                  <a:srgbClr val="FF0000"/>
                </a:solidFill>
              </a:rPr>
              <a:t>右旋</a:t>
            </a:r>
            <a:r>
              <a:rPr lang="zh-CN" altLang="en-US" sz="1700" dirty="0" smtClean="0"/>
              <a:t>，然后失衡点进行</a:t>
            </a:r>
            <a:r>
              <a:rPr lang="zh-CN" altLang="en-US" sz="1700" dirty="0" smtClean="0">
                <a:solidFill>
                  <a:srgbClr val="FF0000"/>
                </a:solidFill>
              </a:rPr>
              <a:t>左旋</a:t>
            </a:r>
            <a:r>
              <a:rPr lang="zh-CN" altLang="en-US" sz="1700" dirty="0" smtClean="0"/>
              <a:t>，</a:t>
            </a:r>
            <a:r>
              <a:rPr lang="zh-CN" altLang="en-US" sz="1700" dirty="0"/>
              <a:t>最终得到了我们满意的平衡。</a:t>
            </a:r>
          </a:p>
          <a:p>
            <a:pPr>
              <a:lnSpc>
                <a:spcPct val="150000"/>
              </a:lnSpc>
            </a:pPr>
            <a:endParaRPr lang="zh-CN" altLang="en-US" sz="2000" dirty="0"/>
          </a:p>
        </p:txBody>
      </p:sp>
      <p:pic>
        <p:nvPicPr>
          <p:cNvPr id="16386" name="Picture 2" descr="http://pic002.cnblogs.com/images/2012/214741/20120722195403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140968"/>
            <a:ext cx="5638800" cy="27146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：平衡二叉树</a:t>
            </a:r>
          </a:p>
        </p:txBody>
      </p:sp>
      <p:sp>
        <p:nvSpPr>
          <p:cNvPr id="3" name="内容占位符 2"/>
          <p:cNvSpPr>
            <a:spLocks noGrp="1"/>
          </p:cNvSpPr>
          <p:nvPr>
            <p:ph sz="quarter" idx="1"/>
          </p:nvPr>
        </p:nvSpPr>
        <p:spPr/>
        <p:txBody>
          <a:bodyPr>
            <a:normAutofit/>
          </a:bodyPr>
          <a:lstStyle/>
          <a:p>
            <a:pPr lvl="1">
              <a:lnSpc>
                <a:spcPct val="150000"/>
              </a:lnSpc>
            </a:pPr>
            <a:r>
              <a:rPr lang="zh-CN" altLang="en-US" sz="1700" dirty="0"/>
              <a:t>右左双旋</a:t>
            </a:r>
            <a:r>
              <a:rPr lang="zh-CN" altLang="en-US" sz="1700" dirty="0" smtClean="0"/>
              <a:t>的实现</a:t>
            </a:r>
            <a:endParaRPr lang="zh-CN" altLang="en-US" sz="1700" dirty="0"/>
          </a:p>
        </p:txBody>
      </p:sp>
      <p:sp>
        <p:nvSpPr>
          <p:cNvPr id="5" name="矩形 4"/>
          <p:cNvSpPr/>
          <p:nvPr/>
        </p:nvSpPr>
        <p:spPr>
          <a:xfrm>
            <a:off x="1044000" y="2160000"/>
            <a:ext cx="4572000" cy="1323439"/>
          </a:xfrm>
          <a:prstGeom prst="rect">
            <a:avLst/>
          </a:prstGeom>
        </p:spPr>
        <p:txBody>
          <a:bodyPr>
            <a:spAutoFit/>
          </a:bodyPr>
          <a:lstStyle/>
          <a:p>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public</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AVLNode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&lt;K, V&gt;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RotateRL</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AVLNode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&lt;K, V&gt; node)</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smtClean="0">
                <a:solidFill>
                  <a:srgbClr val="008000"/>
                </a:solidFill>
                <a:highlight>
                  <a:srgbClr val="FFFFFF"/>
                </a:highlight>
                <a:latin typeface="新宋体" panose="02010609030101010101" pitchFamily="49" charset="-122"/>
                <a:ea typeface="新宋体" panose="02010609030101010101" pitchFamily="49" charset="-122"/>
              </a:rPr>
              <a:t>执行右旋</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node.right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RotateRR</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node.right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再</a:t>
            </a:r>
            <a:r>
              <a:rPr lang="zh-CN" altLang="en-US" sz="1000" dirty="0" smtClean="0">
                <a:solidFill>
                  <a:srgbClr val="008000"/>
                </a:solidFill>
                <a:highlight>
                  <a:srgbClr val="FFFFFF"/>
                </a:highlight>
                <a:latin typeface="新宋体" panose="02010609030101010101" pitchFamily="49" charset="-122"/>
                <a:ea typeface="新宋体" panose="02010609030101010101" pitchFamily="49" charset="-122"/>
              </a:rPr>
              <a:t>执行左旋</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RotateLL</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：树的概念</a:t>
            </a:r>
          </a:p>
        </p:txBody>
      </p:sp>
      <p:sp>
        <p:nvSpPr>
          <p:cNvPr id="3" name="内容占位符 2"/>
          <p:cNvSpPr>
            <a:spLocks noGrp="1"/>
          </p:cNvSpPr>
          <p:nvPr>
            <p:ph sz="quarter" idx="1"/>
          </p:nvPr>
        </p:nvSpPr>
        <p:spPr/>
        <p:txBody>
          <a:bodyPr>
            <a:normAutofit/>
          </a:bodyPr>
          <a:lstStyle/>
          <a:p>
            <a:pPr>
              <a:lnSpc>
                <a:spcPct val="150000"/>
              </a:lnSpc>
            </a:pPr>
            <a:r>
              <a:rPr lang="zh-CN" altLang="en-US" sz="2000" dirty="0"/>
              <a:t>首先简单的统一下树的概念</a:t>
            </a:r>
            <a:endParaRPr lang="en-US" altLang="zh-CN" sz="2000" dirty="0"/>
          </a:p>
          <a:p>
            <a:pPr>
              <a:lnSpc>
                <a:spcPct val="150000"/>
              </a:lnSpc>
            </a:pPr>
            <a:r>
              <a:rPr lang="zh-CN" altLang="en-US" sz="2000" dirty="0" smtClean="0"/>
              <a:t>定义</a:t>
            </a:r>
            <a:r>
              <a:rPr lang="en-US" altLang="zh-CN" sz="2000" dirty="0"/>
              <a:t>:</a:t>
            </a:r>
            <a:r>
              <a:rPr lang="zh-CN" altLang="en-US" sz="2000" dirty="0"/>
              <a:t>树是一种非线性的数据结构</a:t>
            </a:r>
          </a:p>
        </p:txBody>
      </p:sp>
      <p:pic>
        <p:nvPicPr>
          <p:cNvPr id="4" name="Picture 5" descr="tre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1025" y="2873276"/>
            <a:ext cx="4679950" cy="314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8247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：平衡二叉树</a:t>
            </a:r>
          </a:p>
        </p:txBody>
      </p:sp>
      <p:sp>
        <p:nvSpPr>
          <p:cNvPr id="3" name="内容占位符 2"/>
          <p:cNvSpPr>
            <a:spLocks noGrp="1"/>
          </p:cNvSpPr>
          <p:nvPr>
            <p:ph sz="quarter" idx="1"/>
          </p:nvPr>
        </p:nvSpPr>
        <p:spPr/>
        <p:txBody>
          <a:bodyPr>
            <a:normAutofit/>
          </a:bodyPr>
          <a:lstStyle/>
          <a:p>
            <a:pPr>
              <a:lnSpc>
                <a:spcPct val="150000"/>
              </a:lnSpc>
            </a:pPr>
            <a:r>
              <a:rPr lang="zh-CN" altLang="en-US" sz="2000" dirty="0"/>
              <a:t>添加：有了上面的</a:t>
            </a:r>
            <a:r>
              <a:rPr lang="en-US" altLang="zh-CN" sz="2000" dirty="0"/>
              <a:t>4</a:t>
            </a:r>
            <a:r>
              <a:rPr lang="zh-CN" altLang="en-US" sz="2000" dirty="0"/>
              <a:t>种旋转，那么添加方法就很简单了。</a:t>
            </a:r>
          </a:p>
          <a:p>
            <a:pPr>
              <a:lnSpc>
                <a:spcPct val="150000"/>
              </a:lnSpc>
            </a:pPr>
            <a:endParaRPr lang="en-US" altLang="zh-CN" sz="2000" dirty="0"/>
          </a:p>
        </p:txBody>
      </p:sp>
      <p:sp>
        <p:nvSpPr>
          <p:cNvPr id="5" name="矩形 4"/>
          <p:cNvSpPr/>
          <p:nvPr/>
        </p:nvSpPr>
        <p:spPr>
          <a:xfrm>
            <a:off x="683568" y="2104395"/>
            <a:ext cx="5256584" cy="4708981"/>
          </a:xfrm>
          <a:prstGeom prst="rect">
            <a:avLst/>
          </a:prstGeom>
        </p:spPr>
        <p:txBody>
          <a:bodyPr wrap="square">
            <a:spAutoFit/>
          </a:bodyPr>
          <a:lstStyle/>
          <a:p>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public</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AVLNode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&lt;K, V&gt; Add(K key, V value,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AVLNode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&lt;K, V&gt; tree)</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(tree == </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null) tree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new</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AVLNode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&lt;K, V&gt;(key, value, null, null);</a:t>
            </a: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左子树</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key.CompareTo</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tree.key</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&lt; 0){</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Add(key, value,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如果说相差等于</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2</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就说明这棵树需要旋转了</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(Height(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 Height(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 2</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说明此时</a:t>
            </a:r>
            <a:r>
              <a:rPr lang="zh-CN" altLang="en-US" sz="1000" dirty="0" smtClean="0">
                <a:solidFill>
                  <a:srgbClr val="008000"/>
                </a:solidFill>
                <a:highlight>
                  <a:srgbClr val="FFFFFF"/>
                </a:highlight>
                <a:latin typeface="新宋体" panose="02010609030101010101" pitchFamily="49" charset="-122"/>
                <a:ea typeface="新宋体" panose="02010609030101010101" pitchFamily="49" charset="-122"/>
              </a:rPr>
              <a:t>是右旋转</a:t>
            </a:r>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 </a:t>
            </a:r>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key.CompareTo</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tree.left.key</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&lt; </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0) tree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RotateRR</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(tree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属于左右旋转</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else</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tree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RotateLR</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(tree);</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右子树</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key.CompareTo</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tree.key</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&gt; 0){</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Add(key, value,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((Height(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 Height(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 2)){</a:t>
            </a: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此时</a:t>
            </a:r>
            <a:r>
              <a:rPr lang="zh-CN" altLang="en-US" sz="1000" dirty="0" smtClean="0">
                <a:solidFill>
                  <a:srgbClr val="008000"/>
                </a:solidFill>
                <a:highlight>
                  <a:srgbClr val="FFFFFF"/>
                </a:highlight>
                <a:latin typeface="新宋体" panose="02010609030101010101" pitchFamily="49" charset="-122"/>
                <a:ea typeface="新宋体" panose="02010609030101010101" pitchFamily="49" charset="-122"/>
              </a:rPr>
              <a:t>是左旋转</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key.CompareTo</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tree.right.key</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&gt; </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0) tree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RotateLL</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(tree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属于右左旋转</a:t>
            </a:r>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else</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tree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RotateRL</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(tree</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 </a:t>
            </a:r>
            <a:endPar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endParaRPr>
          </a:p>
          <a:p>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 </a:t>
            </a:r>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a:t>
            </a:r>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将</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value</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追加到附加值中（也可对应重复元素）</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key.CompareTo</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tree.key</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 </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0)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tree.attach.Add</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(value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计算高度</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tree.height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Math.Max</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(Height(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Height(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+ 1;</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tree;</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sz="1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：平衡二叉树</a:t>
            </a:r>
          </a:p>
        </p:txBody>
      </p:sp>
      <p:sp>
        <p:nvSpPr>
          <p:cNvPr id="3" name="内容占位符 2"/>
          <p:cNvSpPr>
            <a:spLocks noGrp="1"/>
          </p:cNvSpPr>
          <p:nvPr>
            <p:ph sz="quarter" idx="1"/>
          </p:nvPr>
        </p:nvSpPr>
        <p:spPr/>
        <p:txBody>
          <a:bodyPr>
            <a:normAutofit/>
          </a:bodyPr>
          <a:lstStyle/>
          <a:p>
            <a:pPr>
              <a:lnSpc>
                <a:spcPct val="150000"/>
              </a:lnSpc>
            </a:pPr>
            <a:r>
              <a:rPr lang="zh-CN" altLang="en-US" sz="2000" dirty="0" smtClean="0"/>
              <a:t>删除</a:t>
            </a:r>
            <a:r>
              <a:rPr lang="zh-CN" altLang="en-US" sz="2000" dirty="0"/>
              <a:t>：删除</a:t>
            </a:r>
            <a:r>
              <a:rPr lang="zh-CN" altLang="en-US" sz="2000" dirty="0" smtClean="0"/>
              <a:t>操作与二叉树</a:t>
            </a:r>
            <a:r>
              <a:rPr lang="zh-CN" altLang="en-US" sz="2000" dirty="0"/>
              <a:t>的删除操作类似</a:t>
            </a:r>
            <a:r>
              <a:rPr lang="zh-CN" altLang="en-US" sz="2000" dirty="0" smtClean="0"/>
              <a:t>，同时维护好失衡点。</a:t>
            </a:r>
            <a:endParaRPr lang="en-US" altLang="zh-CN" sz="2000" dirty="0"/>
          </a:p>
        </p:txBody>
      </p:sp>
      <p:sp>
        <p:nvSpPr>
          <p:cNvPr id="5" name="矩形 4"/>
          <p:cNvSpPr/>
          <p:nvPr/>
        </p:nvSpPr>
        <p:spPr>
          <a:xfrm>
            <a:off x="683568" y="2132856"/>
            <a:ext cx="6552728" cy="4662815"/>
          </a:xfrm>
          <a:prstGeom prst="rect">
            <a:avLst/>
          </a:prstGeom>
        </p:spPr>
        <p:txBody>
          <a:bodyPr wrap="square">
            <a:spAutoFit/>
          </a:bodyPr>
          <a:lstStyle/>
          <a:p>
            <a:r>
              <a:rPr lang="en-US" altLang="zh-CN" sz="900" dirty="0">
                <a:solidFill>
                  <a:srgbClr val="0000FF"/>
                </a:solidFill>
                <a:highlight>
                  <a:srgbClr val="FFFFFF"/>
                </a:highlight>
                <a:latin typeface="新宋体" panose="02010609030101010101" pitchFamily="49" charset="-122"/>
                <a:ea typeface="新宋体" panose="02010609030101010101" pitchFamily="49" charset="-122"/>
              </a:rPr>
              <a:t>public</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AVLNode</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&lt;K, V&gt; Remove(K key, V value,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AVLNode</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&lt;K, V&gt; tree)</a:t>
            </a:r>
          </a:p>
          <a:p>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(tree == null) </a:t>
            </a:r>
            <a:r>
              <a:rPr lang="en-US" altLang="zh-CN" sz="900" dirty="0">
                <a:solidFill>
                  <a:srgbClr val="0000FF"/>
                </a:solidFill>
                <a:highlight>
                  <a:srgbClr val="FFFFFF"/>
                </a:highlight>
                <a:latin typeface="新宋体" panose="02010609030101010101" pitchFamily="49" charset="-122"/>
                <a:ea typeface="新宋体" panose="02010609030101010101" pitchFamily="49" charset="-122"/>
              </a:rPr>
              <a:t>return</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null;</a:t>
            </a: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key.CompareTo</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tree.key</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&lt; 0){ </a:t>
            </a:r>
            <a:r>
              <a:rPr lang="en-US" altLang="zh-CN" sz="9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左子树</a:t>
            </a:r>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err="1" smtClean="0">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Remove(key, value,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(Height(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 Height(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 2){ </a:t>
            </a:r>
            <a:r>
              <a:rPr lang="en-US" altLang="zh-CN" sz="9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如果说相差等于</a:t>
            </a:r>
            <a:r>
              <a:rPr lang="en-US" altLang="zh-CN" sz="900" dirty="0">
                <a:solidFill>
                  <a:srgbClr val="008000"/>
                </a:solidFill>
                <a:highlight>
                  <a:srgbClr val="FFFFFF"/>
                </a:highlight>
                <a:latin typeface="新宋体" panose="02010609030101010101" pitchFamily="49" charset="-122"/>
                <a:ea typeface="新宋体" panose="02010609030101010101" pitchFamily="49" charset="-122"/>
              </a:rPr>
              <a:t>2</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就说明这棵树需要旋转了</a:t>
            </a:r>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key.CompareTo</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tree.left.key</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&lt; 0) tree =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RotateRR</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(tree); </a:t>
            </a:r>
            <a:r>
              <a:rPr lang="en-US" altLang="zh-CN" sz="9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说明此时是右旋转</a:t>
            </a:r>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else</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tree =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RotateLR</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(tree); </a:t>
            </a:r>
            <a:r>
              <a:rPr lang="en-US" altLang="zh-CN" sz="9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属于左右旋转</a:t>
            </a:r>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key.CompareTo</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tree.key</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&gt; 0){ </a:t>
            </a:r>
            <a:r>
              <a:rPr lang="en-US" altLang="zh-CN" sz="9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右子树</a:t>
            </a:r>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err="1" smtClean="0">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Remove(key, value,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((Height(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 Height(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 2)){</a:t>
            </a: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key.CompareTo</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tree.right.key</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&gt; 0) tree =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RotateLL</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(tree); </a:t>
            </a:r>
            <a:r>
              <a:rPr lang="en-US" altLang="zh-CN" sz="9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此时是左旋转</a:t>
            </a:r>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else</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tree =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RotateRL</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(tree); </a:t>
            </a:r>
            <a:r>
              <a:rPr lang="en-US" altLang="zh-CN" sz="9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属于右左旋转</a:t>
            </a:r>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key.CompareTo</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tree.key</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 0){ </a:t>
            </a:r>
            <a:r>
              <a:rPr lang="en-US" altLang="zh-CN" sz="9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相等的情况*</a:t>
            </a:r>
            <a:r>
              <a:rPr lang="en-US" altLang="zh-CN" sz="900" dirty="0">
                <a:solidFill>
                  <a:srgbClr val="008000"/>
                </a:solidFill>
                <a:highlight>
                  <a:srgbClr val="FFFFFF"/>
                </a:highlight>
                <a:latin typeface="新宋体" panose="02010609030101010101" pitchFamily="49" charset="-122"/>
                <a:ea typeface="新宋体" panose="02010609030101010101" pitchFamily="49" charset="-122"/>
              </a:rPr>
              <a:t>/</a:t>
            </a:r>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tree.attach.Count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&gt; 1)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tree.attach.Remove</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(value); </a:t>
            </a:r>
            <a:r>
              <a:rPr lang="en-US" altLang="zh-CN" sz="9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判断里面的</a:t>
            </a:r>
            <a:r>
              <a:rPr lang="en-US" altLang="zh-CN" sz="900" dirty="0" err="1">
                <a:solidFill>
                  <a:srgbClr val="008000"/>
                </a:solidFill>
                <a:highlight>
                  <a:srgbClr val="FFFFFF"/>
                </a:highlight>
                <a:latin typeface="新宋体" panose="02010609030101010101" pitchFamily="49" charset="-122"/>
                <a:ea typeface="新宋体" panose="02010609030101010101" pitchFamily="49" charset="-122"/>
              </a:rPr>
              <a:t>HashSet</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是否有多值</a:t>
            </a:r>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else</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 null &amp;&amp;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 null){ </a:t>
            </a:r>
            <a:r>
              <a:rPr lang="en-US" altLang="zh-CN" sz="9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有两个孩子的情况</a:t>
            </a:r>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err="1" smtClean="0">
                <a:solidFill>
                  <a:srgbClr val="000000"/>
                </a:solidFill>
                <a:highlight>
                  <a:srgbClr val="FFFFFF"/>
                </a:highlight>
                <a:latin typeface="新宋体" panose="02010609030101010101" pitchFamily="49" charset="-122"/>
                <a:ea typeface="新宋体" panose="02010609030101010101" pitchFamily="49" charset="-122"/>
              </a:rPr>
              <a:t>tree.key</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FindMin</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).key; </a:t>
            </a:r>
            <a:r>
              <a:rPr lang="en-US" altLang="zh-CN" sz="9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根据平衡二叉树的中顺遍历，需要找到”有子树“的最小节点</a:t>
            </a:r>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err="1" smtClean="0">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Remove(</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tree.key</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value,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删除右子树的指定元素</a:t>
            </a:r>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else</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tree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 null ?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自减高度</a:t>
            </a:r>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(tree == null) </a:t>
            </a:r>
            <a:r>
              <a:rPr lang="en-US" altLang="zh-CN" sz="900" dirty="0">
                <a:solidFill>
                  <a:srgbClr val="0000FF"/>
                </a:solidFill>
                <a:highlight>
                  <a:srgbClr val="FFFFFF"/>
                </a:highlight>
                <a:latin typeface="新宋体" panose="02010609030101010101" pitchFamily="49" charset="-122"/>
                <a:ea typeface="新宋体" panose="02010609030101010101" pitchFamily="49" charset="-122"/>
              </a:rPr>
              <a:t>return</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null; </a:t>
            </a:r>
            <a:r>
              <a:rPr lang="en-US" altLang="zh-CN" sz="9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如果删除的是叶子节点直接返回</a:t>
            </a:r>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err="1" smtClean="0">
                <a:solidFill>
                  <a:srgbClr val="000000"/>
                </a:solidFill>
                <a:highlight>
                  <a:srgbClr val="FFFFFF"/>
                </a:highlight>
                <a:latin typeface="新宋体" panose="02010609030101010101" pitchFamily="49" charset="-122"/>
                <a:ea typeface="新宋体" panose="02010609030101010101" pitchFamily="49" charset="-122"/>
              </a:rPr>
              <a:t>tree.height</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Math.Max</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(Height(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Height(</a:t>
            </a:r>
            <a:r>
              <a:rPr lang="en-US" altLang="zh-CN" sz="900" dirty="0" err="1">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 + 1; </a:t>
            </a:r>
            <a:r>
              <a:rPr lang="en-US" altLang="zh-CN" sz="9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900" dirty="0">
                <a:solidFill>
                  <a:srgbClr val="008000"/>
                </a:solidFill>
                <a:highlight>
                  <a:srgbClr val="FFFFFF"/>
                </a:highlight>
                <a:latin typeface="新宋体" panose="02010609030101010101" pitchFamily="49" charset="-122"/>
                <a:ea typeface="新宋体" panose="02010609030101010101" pitchFamily="49" charset="-122"/>
              </a:rPr>
              <a:t>统计高度</a:t>
            </a:r>
            <a:endParaRPr lang="zh-CN" altLang="en-US" sz="9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900" dirty="0" smtClean="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sz="9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tree;</a:t>
            </a:r>
          </a:p>
          <a:p>
            <a:r>
              <a:rPr lang="en-US" altLang="zh-CN" sz="900"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sz="9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：伸展树</a:t>
            </a:r>
          </a:p>
        </p:txBody>
      </p:sp>
      <p:sp>
        <p:nvSpPr>
          <p:cNvPr id="3" name="内容占位符 2"/>
          <p:cNvSpPr>
            <a:spLocks noGrp="1"/>
          </p:cNvSpPr>
          <p:nvPr>
            <p:ph sz="quarter" idx="1"/>
          </p:nvPr>
        </p:nvSpPr>
        <p:spPr/>
        <p:txBody>
          <a:bodyPr>
            <a:noAutofit/>
          </a:bodyPr>
          <a:lstStyle/>
          <a:p>
            <a:pPr>
              <a:lnSpc>
                <a:spcPct val="150000"/>
              </a:lnSpc>
            </a:pPr>
            <a:r>
              <a:rPr lang="zh-CN" altLang="en-US" sz="2000" dirty="0" smtClean="0"/>
              <a:t>我们</a:t>
            </a:r>
            <a:r>
              <a:rPr lang="zh-CN" altLang="en-US" sz="2000" dirty="0"/>
              <a:t>知道</a:t>
            </a:r>
            <a:r>
              <a:rPr lang="en-US" altLang="zh-CN" sz="2000" dirty="0"/>
              <a:t>AVL</a:t>
            </a:r>
            <a:r>
              <a:rPr lang="zh-CN" altLang="en-US" sz="2000" dirty="0"/>
              <a:t>树为了保持严格的平衡，所以在数据插入上会呈现过多的旋转，影响了插入和删除的性能，此时</a:t>
            </a:r>
            <a:r>
              <a:rPr lang="en-US" altLang="zh-CN" sz="2000" dirty="0"/>
              <a:t>AVL</a:t>
            </a:r>
            <a:r>
              <a:rPr lang="zh-CN" altLang="en-US" sz="2000" dirty="0"/>
              <a:t>的一个</a:t>
            </a:r>
            <a:r>
              <a:rPr lang="zh-CN" altLang="en-US" sz="2000" dirty="0" smtClean="0"/>
              <a:t>变种伸展</a:t>
            </a:r>
            <a:r>
              <a:rPr lang="zh-CN" altLang="en-US" sz="2000" dirty="0"/>
              <a:t>树（</a:t>
            </a:r>
            <a:r>
              <a:rPr lang="en-US" altLang="zh-CN" sz="2000" dirty="0"/>
              <a:t>Splay</a:t>
            </a:r>
            <a:r>
              <a:rPr lang="zh-CN" altLang="en-US" sz="2000" dirty="0"/>
              <a:t>）就应运而生</a:t>
            </a:r>
            <a:r>
              <a:rPr lang="zh-CN" altLang="en-US" sz="2000" dirty="0" smtClean="0"/>
              <a:t>了。</a:t>
            </a:r>
            <a:endParaRPr lang="zh-CN" altLang="en-US" sz="2000" dirty="0"/>
          </a:p>
          <a:p>
            <a:pPr>
              <a:lnSpc>
                <a:spcPct val="150000"/>
              </a:lnSpc>
            </a:pPr>
            <a:r>
              <a:rPr lang="zh-CN" altLang="en-US" sz="2000" dirty="0" smtClean="0"/>
              <a:t>思想：伸展树就是</a:t>
            </a:r>
            <a:r>
              <a:rPr lang="zh-CN" altLang="en-US" sz="2000" dirty="0"/>
              <a:t>在第一次查询</a:t>
            </a:r>
            <a:r>
              <a:rPr lang="zh-CN" altLang="en-US" sz="2000" dirty="0" smtClean="0"/>
              <a:t>时把查询节点旋转为根节点，</a:t>
            </a:r>
            <a:r>
              <a:rPr lang="zh-CN" altLang="en-US" sz="2000" dirty="0"/>
              <a:t>操作类似</a:t>
            </a:r>
            <a:r>
              <a:rPr lang="en-US" altLang="zh-CN" sz="2000" dirty="0"/>
              <a:t>AVL</a:t>
            </a:r>
            <a:r>
              <a:rPr lang="zh-CN" altLang="en-US" sz="2000" dirty="0"/>
              <a:t>的双旋转，比如下图</a:t>
            </a:r>
            <a:r>
              <a:rPr lang="en-US" altLang="zh-CN" sz="2000" dirty="0"/>
              <a:t>:</a:t>
            </a:r>
          </a:p>
          <a:p>
            <a:pPr>
              <a:lnSpc>
                <a:spcPct val="150000"/>
              </a:lnSpc>
            </a:pPr>
            <a:endParaRPr lang="en-US" altLang="zh-CN" sz="2000" dirty="0"/>
          </a:p>
        </p:txBody>
      </p:sp>
      <p:pic>
        <p:nvPicPr>
          <p:cNvPr id="1026" name="Picture 2" descr="http://pic002.cnblogs.com/images/2012/214741/20120804201441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110955"/>
            <a:ext cx="4114800" cy="1838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：伸展树</a:t>
            </a:r>
          </a:p>
        </p:txBody>
      </p:sp>
      <p:sp>
        <p:nvSpPr>
          <p:cNvPr id="3" name="内容占位符 2"/>
          <p:cNvSpPr>
            <a:spLocks noGrp="1"/>
          </p:cNvSpPr>
          <p:nvPr>
            <p:ph sz="quarter" idx="1"/>
          </p:nvPr>
        </p:nvSpPr>
        <p:spPr/>
        <p:txBody>
          <a:bodyPr>
            <a:normAutofit/>
          </a:bodyPr>
          <a:lstStyle/>
          <a:p>
            <a:pPr>
              <a:lnSpc>
                <a:spcPct val="150000"/>
              </a:lnSpc>
            </a:pPr>
            <a:r>
              <a:rPr lang="zh-CN" altLang="en-US" sz="2000" dirty="0" smtClean="0"/>
              <a:t>伸展</a:t>
            </a:r>
            <a:r>
              <a:rPr lang="zh-CN" altLang="en-US" sz="2000" dirty="0"/>
              <a:t>树节点的定义：</a:t>
            </a:r>
          </a:p>
        </p:txBody>
      </p:sp>
      <p:sp>
        <p:nvSpPr>
          <p:cNvPr id="5" name="矩形 4"/>
          <p:cNvSpPr/>
          <p:nvPr/>
        </p:nvSpPr>
        <p:spPr>
          <a:xfrm>
            <a:off x="611560" y="2204864"/>
            <a:ext cx="7632848" cy="2092881"/>
          </a:xfrm>
          <a:prstGeom prst="rect">
            <a:avLst/>
          </a:prstGeom>
        </p:spPr>
        <p:txBody>
          <a:bodyPr wrap="square">
            <a:spAutoFit/>
          </a:bodyPr>
          <a:lstStyle/>
          <a:p>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public</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class</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&lt;T&gt;</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public</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theElement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&lt;T&gt; </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lt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 null,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&lt;T&gt; </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rt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 null,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&lt;T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&gt; </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*fa = null){</a:t>
            </a:r>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element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theElement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child[0]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lt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child[1]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rt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father = fa;</a:t>
            </a:r>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public</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T element;</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public</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&lt;T&gt; </a:t>
            </a:r>
            <a:r>
              <a:rPr lang="zh-CN" altLang="en-US" sz="1000" dirty="0" smtClean="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child[2];</a:t>
            </a:r>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public</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&lt;T&gt; </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*father</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sz="1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：伸展树</a:t>
            </a:r>
          </a:p>
        </p:txBody>
      </p:sp>
      <p:sp>
        <p:nvSpPr>
          <p:cNvPr id="3" name="内容占位符 2"/>
          <p:cNvSpPr>
            <a:spLocks noGrp="1"/>
          </p:cNvSpPr>
          <p:nvPr>
            <p:ph sz="quarter" idx="1"/>
          </p:nvPr>
        </p:nvSpPr>
        <p:spPr/>
        <p:txBody>
          <a:bodyPr>
            <a:noAutofit/>
          </a:bodyPr>
          <a:lstStyle/>
          <a:p>
            <a:pPr>
              <a:lnSpc>
                <a:spcPct val="150000"/>
              </a:lnSpc>
            </a:pPr>
            <a:r>
              <a:rPr lang="zh-CN" altLang="en-US" sz="2000" dirty="0"/>
              <a:t>伸展</a:t>
            </a:r>
            <a:r>
              <a:rPr lang="zh-CN" altLang="en-US" sz="2000" dirty="0" smtClean="0"/>
              <a:t>方式：伸展树伸展</a:t>
            </a:r>
            <a:r>
              <a:rPr lang="zh-CN" altLang="en-US" sz="2000" dirty="0"/>
              <a:t>需要考虑</a:t>
            </a:r>
            <a:r>
              <a:rPr lang="en-US" altLang="zh-CN" sz="2000" dirty="0"/>
              <a:t>6</a:t>
            </a:r>
            <a:r>
              <a:rPr lang="zh-CN" altLang="en-US" sz="2000" dirty="0"/>
              <a:t>种情况，当然不考虑镜像的话也就是</a:t>
            </a:r>
            <a:r>
              <a:rPr lang="en-US" altLang="zh-CN" sz="2000" dirty="0"/>
              <a:t>3</a:t>
            </a:r>
            <a:r>
              <a:rPr lang="zh-CN" altLang="en-US" sz="2000" dirty="0"/>
              <a:t>种</a:t>
            </a:r>
            <a:r>
              <a:rPr lang="zh-CN" altLang="en-US" sz="2000" dirty="0" smtClean="0"/>
              <a:t>情况：</a:t>
            </a:r>
            <a:r>
              <a:rPr lang="zh-CN" altLang="en-US" sz="2000" dirty="0"/>
              <a:t>单旋转，“一字型”旋转，“之字形”旋转</a:t>
            </a:r>
            <a:r>
              <a:rPr lang="zh-CN" altLang="en-US" sz="2000" dirty="0" smtClean="0"/>
              <a:t>。</a:t>
            </a:r>
            <a:endParaRPr lang="en-US" altLang="zh-CN" sz="2000" dirty="0" smtClean="0"/>
          </a:p>
          <a:p>
            <a:pPr lvl="1">
              <a:lnSpc>
                <a:spcPct val="150000"/>
              </a:lnSpc>
            </a:pPr>
            <a:r>
              <a:rPr lang="zh-CN" altLang="en-US" sz="1700" dirty="0"/>
              <a:t>单旋转：从图中我们可以看到</a:t>
            </a:r>
            <a:r>
              <a:rPr lang="zh-CN" altLang="en-US" sz="1700" dirty="0" smtClean="0"/>
              <a:t>，当</a:t>
            </a:r>
            <a:r>
              <a:rPr lang="zh-CN" altLang="en-US" sz="1700" dirty="0"/>
              <a:t>我们</a:t>
            </a:r>
            <a:r>
              <a:rPr lang="zh-CN" altLang="en-US" sz="1700" dirty="0" smtClean="0"/>
              <a:t>将节点</a:t>
            </a:r>
            <a:r>
              <a:rPr lang="en-US" altLang="zh-CN" sz="1700" dirty="0" smtClean="0"/>
              <a:t>2</a:t>
            </a:r>
            <a:r>
              <a:rPr lang="zh-CN" altLang="en-US" sz="1700" dirty="0" smtClean="0"/>
              <a:t>试</a:t>
            </a:r>
            <a:r>
              <a:rPr lang="zh-CN" altLang="en-US" sz="1700" dirty="0"/>
              <a:t>插入</a:t>
            </a:r>
            <a:r>
              <a:rPr lang="zh-CN" altLang="en-US" sz="1700" dirty="0" smtClean="0"/>
              <a:t>到节点</a:t>
            </a:r>
            <a:r>
              <a:rPr lang="en-US" altLang="zh-CN" sz="1700" dirty="0" smtClean="0"/>
              <a:t>7</a:t>
            </a:r>
            <a:r>
              <a:rPr lang="zh-CN" altLang="en-US" sz="1700" dirty="0" smtClean="0"/>
              <a:t>的</a:t>
            </a:r>
            <a:r>
              <a:rPr lang="zh-CN" altLang="en-US" sz="1700" dirty="0"/>
              <a:t>左孩子时，</a:t>
            </a:r>
            <a:r>
              <a:rPr lang="zh-CN" altLang="en-US" sz="1700" dirty="0" smtClean="0"/>
              <a:t>发现满足单旋转情况，将节点</a:t>
            </a:r>
            <a:r>
              <a:rPr lang="en-US" altLang="zh-CN" sz="1700" dirty="0" smtClean="0"/>
              <a:t>2</a:t>
            </a:r>
            <a:r>
              <a:rPr lang="zh-CN" altLang="en-US" sz="1700" dirty="0" smtClean="0"/>
              <a:t>旋转到根。</a:t>
            </a:r>
            <a:endParaRPr lang="en-US" altLang="zh-CN" sz="1700" dirty="0" smtClean="0"/>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b="18918"/>
          <a:stretch/>
        </p:blipFill>
        <p:spPr>
          <a:xfrm>
            <a:off x="2362428" y="3501008"/>
            <a:ext cx="3657143" cy="288032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：伸展树</a:t>
            </a:r>
          </a:p>
        </p:txBody>
      </p:sp>
      <p:sp>
        <p:nvSpPr>
          <p:cNvPr id="3" name="内容占位符 2"/>
          <p:cNvSpPr>
            <a:spLocks noGrp="1"/>
          </p:cNvSpPr>
          <p:nvPr>
            <p:ph sz="quarter" idx="1"/>
          </p:nvPr>
        </p:nvSpPr>
        <p:spPr/>
        <p:txBody>
          <a:bodyPr>
            <a:normAutofit/>
          </a:bodyPr>
          <a:lstStyle/>
          <a:p>
            <a:pPr lvl="1">
              <a:lnSpc>
                <a:spcPct val="150000"/>
              </a:lnSpc>
            </a:pPr>
            <a:r>
              <a:rPr lang="zh-CN" altLang="en-US" sz="1700" dirty="0" smtClean="0"/>
              <a:t>单旋的实现：</a:t>
            </a:r>
            <a:endParaRPr lang="zh-CN" altLang="en-US" sz="1700" dirty="0"/>
          </a:p>
          <a:p>
            <a:pPr marL="0" indent="0">
              <a:buNone/>
            </a:pPr>
            <a:endParaRPr lang="en-US" altLang="zh-CN" dirty="0" smtClean="0"/>
          </a:p>
        </p:txBody>
      </p:sp>
      <p:sp>
        <p:nvSpPr>
          <p:cNvPr id="4" name="矩形 3"/>
          <p:cNvSpPr/>
          <p:nvPr/>
        </p:nvSpPr>
        <p:spPr>
          <a:xfrm>
            <a:off x="971600" y="2132856"/>
            <a:ext cx="4572000" cy="2092881"/>
          </a:xfrm>
          <a:prstGeom prst="rect">
            <a:avLst/>
          </a:prstGeom>
        </p:spPr>
        <p:txBody>
          <a:bodyPr>
            <a:spAutoFit/>
          </a:bodyPr>
          <a:lstStyle/>
          <a:p>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void</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Rotate(</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&lt;T&gt; *x)</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&lt;T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&gt; *y = x-&gt;father;</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FF"/>
                </a:solidFill>
                <a:highlight>
                  <a:srgbClr val="FFFFFF"/>
                </a:highlight>
                <a:latin typeface="新宋体" panose="02010609030101010101" pitchFamily="49" charset="-122"/>
                <a:ea typeface="新宋体" panose="02010609030101010101" pitchFamily="49" charset="-122"/>
              </a:rPr>
              <a:t>int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d = x == y-&gt;left;</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y-</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&gt;child[d ^ 1] = x-&gt;child[d];</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(x-&gt;child[d])</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x-</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&gt;child[d]-&gt;father = y;</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x-</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&gt;father = y-&gt;father;</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(y-&gt;father) </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y-</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&gt;father-&gt;child[y-&gt;father-&gt;child[1] == y] = x;</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y-</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&gt;father = x;</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x-</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&gt;child[d] = y;</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sz="1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：伸展树</a:t>
            </a:r>
          </a:p>
        </p:txBody>
      </p:sp>
      <p:sp>
        <p:nvSpPr>
          <p:cNvPr id="3" name="内容占位符 2"/>
          <p:cNvSpPr>
            <a:spLocks noGrp="1"/>
          </p:cNvSpPr>
          <p:nvPr>
            <p:ph sz="quarter" idx="1"/>
          </p:nvPr>
        </p:nvSpPr>
        <p:spPr/>
        <p:txBody>
          <a:bodyPr>
            <a:normAutofit/>
          </a:bodyPr>
          <a:lstStyle/>
          <a:p>
            <a:pPr lvl="1">
              <a:lnSpc>
                <a:spcPct val="150000"/>
              </a:lnSpc>
            </a:pPr>
            <a:r>
              <a:rPr lang="zh-CN" altLang="en-US" sz="1700" dirty="0"/>
              <a:t>一字型</a:t>
            </a:r>
            <a:r>
              <a:rPr lang="zh-CN" altLang="en-US" sz="1700" dirty="0" smtClean="0"/>
              <a:t>：当我们插入</a:t>
            </a:r>
            <a:r>
              <a:rPr lang="en-US" altLang="zh-CN" sz="1700" dirty="0"/>
              <a:t>20</a:t>
            </a:r>
            <a:r>
              <a:rPr lang="zh-CN" altLang="en-US" sz="1700" dirty="0" smtClean="0"/>
              <a:t>时，</a:t>
            </a:r>
            <a:r>
              <a:rPr lang="zh-CN" altLang="en-US" sz="1700" dirty="0"/>
              <a:t>发现</a:t>
            </a:r>
            <a:r>
              <a:rPr lang="en-US" altLang="zh-CN" sz="1700" dirty="0"/>
              <a:t>20</a:t>
            </a:r>
            <a:r>
              <a:rPr lang="zh-CN" altLang="en-US" sz="1700" dirty="0" smtClean="0"/>
              <a:t>的父节点是</a:t>
            </a:r>
            <a:r>
              <a:rPr lang="zh-CN" altLang="en-US" sz="1700" dirty="0"/>
              <a:t>根的右孩子，而我们要插入的数字又在父节点的右边，此时</a:t>
            </a:r>
            <a:r>
              <a:rPr lang="zh-CN" altLang="en-US" sz="1700" dirty="0" smtClean="0"/>
              <a:t>满足一字型旋转</a:t>
            </a:r>
            <a:r>
              <a:rPr lang="zh-CN" altLang="en-US" sz="1700" dirty="0"/>
              <a:t>，我们</a:t>
            </a:r>
            <a:r>
              <a:rPr lang="zh-CN" altLang="en-US" sz="1700" dirty="0" smtClean="0"/>
              <a:t>将</a:t>
            </a:r>
            <a:r>
              <a:rPr lang="en-US" altLang="zh-CN" sz="1700" dirty="0" smtClean="0"/>
              <a:t>10</a:t>
            </a:r>
            <a:r>
              <a:rPr lang="zh-CN" altLang="en-US" sz="1700" dirty="0" smtClean="0"/>
              <a:t>，</a:t>
            </a:r>
            <a:r>
              <a:rPr lang="en-US" altLang="zh-CN" sz="1700" dirty="0"/>
              <a:t>2</a:t>
            </a:r>
            <a:r>
              <a:rPr lang="en-US" altLang="zh-CN" sz="1700" dirty="0" smtClean="0"/>
              <a:t>0</a:t>
            </a:r>
            <a:r>
              <a:rPr lang="zh-CN" altLang="en-US" sz="1700" dirty="0"/>
              <a:t>两个</a:t>
            </a:r>
            <a:r>
              <a:rPr lang="zh-CN" altLang="en-US" sz="1700" dirty="0" smtClean="0"/>
              <a:t>节点依次单旋。</a:t>
            </a:r>
            <a:endParaRPr lang="zh-CN" altLang="en-US" sz="17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762" y="2780928"/>
            <a:ext cx="3390476" cy="3066667"/>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：伸展树</a:t>
            </a:r>
          </a:p>
        </p:txBody>
      </p:sp>
      <p:sp>
        <p:nvSpPr>
          <p:cNvPr id="3" name="内容占位符 2"/>
          <p:cNvSpPr>
            <a:spLocks noGrp="1"/>
          </p:cNvSpPr>
          <p:nvPr>
            <p:ph sz="quarter" idx="1"/>
          </p:nvPr>
        </p:nvSpPr>
        <p:spPr/>
        <p:txBody>
          <a:bodyPr>
            <a:normAutofit/>
          </a:bodyPr>
          <a:lstStyle/>
          <a:p>
            <a:pPr lvl="1">
              <a:lnSpc>
                <a:spcPct val="150000"/>
              </a:lnSpc>
            </a:pPr>
            <a:r>
              <a:rPr lang="zh-CN" altLang="en-US" sz="1700" dirty="0"/>
              <a:t>之字形：当我们试插入节点</a:t>
            </a:r>
            <a:r>
              <a:rPr lang="en-US" altLang="zh-CN" sz="1700" dirty="0"/>
              <a:t>9</a:t>
            </a:r>
            <a:r>
              <a:rPr lang="zh-CN" altLang="en-US" sz="1700" dirty="0"/>
              <a:t>时，发现父节点是根的右儿子，此时直接将节点</a:t>
            </a:r>
            <a:r>
              <a:rPr lang="en-US" altLang="zh-CN" sz="1700" dirty="0"/>
              <a:t>9</a:t>
            </a:r>
            <a:r>
              <a:rPr lang="zh-CN" altLang="en-US" sz="1700" dirty="0"/>
              <a:t>单旋两次。</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8619" y="2636912"/>
            <a:ext cx="3304762" cy="289523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：伸展树</a:t>
            </a:r>
          </a:p>
        </p:txBody>
      </p:sp>
      <p:sp>
        <p:nvSpPr>
          <p:cNvPr id="3" name="内容占位符 2"/>
          <p:cNvSpPr>
            <a:spLocks noGrp="1"/>
          </p:cNvSpPr>
          <p:nvPr>
            <p:ph sz="quarter" idx="1"/>
          </p:nvPr>
        </p:nvSpPr>
        <p:spPr/>
        <p:txBody>
          <a:bodyPr>
            <a:normAutofit/>
          </a:bodyPr>
          <a:lstStyle/>
          <a:p>
            <a:pPr lvl="1">
              <a:lnSpc>
                <a:spcPct val="150000"/>
              </a:lnSpc>
            </a:pPr>
            <a:r>
              <a:rPr lang="zh-CN" altLang="en-US" sz="1700" smtClean="0"/>
              <a:t>双旋的实现：</a:t>
            </a:r>
            <a:endParaRPr lang="zh-CN" altLang="en-US" sz="1700" dirty="0"/>
          </a:p>
        </p:txBody>
      </p:sp>
      <p:sp>
        <p:nvSpPr>
          <p:cNvPr id="6" name="矩形 5"/>
          <p:cNvSpPr/>
          <p:nvPr/>
        </p:nvSpPr>
        <p:spPr>
          <a:xfrm>
            <a:off x="899592" y="2132856"/>
            <a:ext cx="5472608" cy="1477328"/>
          </a:xfrm>
          <a:prstGeom prst="rect">
            <a:avLst/>
          </a:prstGeom>
        </p:spPr>
        <p:txBody>
          <a:bodyPr wrap="square">
            <a:spAutoFit/>
          </a:bodyPr>
          <a:lstStyle/>
          <a:p>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void</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Splay(</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&lt;T&gt; *x)</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for</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&lt;T&gt; *y = x-&gt;father; y != null; y = x-&gt;father) {</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(y-&gt;father != null)</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Rotate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((x == y-&gt;child[0]) == (y == y-&gt;father-&gt;child[0]) ? y : x);</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Rotate(x</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Root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x;</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sz="1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：伸展树</a:t>
            </a:r>
          </a:p>
        </p:txBody>
      </p:sp>
      <p:sp>
        <p:nvSpPr>
          <p:cNvPr id="3" name="内容占位符 2"/>
          <p:cNvSpPr>
            <a:spLocks noGrp="1"/>
          </p:cNvSpPr>
          <p:nvPr>
            <p:ph sz="quarter" idx="1"/>
          </p:nvPr>
        </p:nvSpPr>
        <p:spPr/>
        <p:txBody>
          <a:bodyPr>
            <a:normAutofit/>
          </a:bodyPr>
          <a:lstStyle/>
          <a:p>
            <a:pPr>
              <a:lnSpc>
                <a:spcPct val="150000"/>
              </a:lnSpc>
            </a:pPr>
            <a:r>
              <a:rPr lang="zh-CN" altLang="en-US" sz="2000" dirty="0"/>
              <a:t>插入：插入操作跟二叉查找树的插入操作类似，不同的是在</a:t>
            </a:r>
            <a:r>
              <a:rPr lang="zh-CN" altLang="en-US" sz="2000" dirty="0" smtClean="0"/>
              <a:t>加入</a:t>
            </a:r>
            <a:r>
              <a:rPr lang="zh-CN" altLang="en-US" sz="2000" dirty="0"/>
              <a:t>新的节点后，将该节点旋到根。</a:t>
            </a:r>
            <a:endParaRPr lang="en-US" altLang="zh-CN" sz="2000" dirty="0"/>
          </a:p>
        </p:txBody>
      </p:sp>
      <p:sp>
        <p:nvSpPr>
          <p:cNvPr id="4" name="矩形 3"/>
          <p:cNvSpPr/>
          <p:nvPr/>
        </p:nvSpPr>
        <p:spPr>
          <a:xfrm>
            <a:off x="827584" y="2717046"/>
            <a:ext cx="5112568" cy="3016210"/>
          </a:xfrm>
          <a:prstGeom prst="rect">
            <a:avLst/>
          </a:prstGeom>
        </p:spPr>
        <p:txBody>
          <a:bodyPr wrap="square">
            <a:spAutoFit/>
          </a:bodyPr>
          <a:lstStyle/>
          <a:p>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public</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&lt;T&gt; *Add(T key,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&lt;T&gt; *tree,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&lt;T&gt; *fa)</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(tree == null)</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tree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new</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BinaryNode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&lt;T&gt;(key, null, null, fa);</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左子树</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key.CompareTo</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tree.key</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&lt; 0)</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Add(key,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tree);</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右子树</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key.CompareTo</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tree.key</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&gt; 0)</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Add(key,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tree);</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    //</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将</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value</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追加到附加值中（也可对应重复元素）</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key.CompareTo</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tree.key</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 0)</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tree.attach.Add</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(value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tree;</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endParaRPr lang="zh-CN" altLang="en-US"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a:t>
            </a:r>
            <a:r>
              <a:rPr lang="zh-CN" altLang="en-US" dirty="0" smtClean="0"/>
              <a:t>树</a:t>
            </a:r>
            <a:r>
              <a:rPr lang="zh-CN" altLang="en-US" dirty="0"/>
              <a:t>的递归</a:t>
            </a:r>
            <a:r>
              <a:rPr lang="zh-CN" altLang="en-US" dirty="0" smtClean="0"/>
              <a:t>定义</a:t>
            </a:r>
            <a:endParaRPr lang="zh-CN" altLang="en-US" dirty="0"/>
          </a:p>
        </p:txBody>
      </p:sp>
      <p:sp>
        <p:nvSpPr>
          <p:cNvPr id="3" name="内容占位符 2"/>
          <p:cNvSpPr>
            <a:spLocks noGrp="1"/>
          </p:cNvSpPr>
          <p:nvPr>
            <p:ph sz="quarter" idx="1"/>
          </p:nvPr>
        </p:nvSpPr>
        <p:spPr/>
        <p:txBody>
          <a:bodyPr/>
          <a:lstStyle/>
          <a:p>
            <a:pPr>
              <a:lnSpc>
                <a:spcPct val="150000"/>
              </a:lnSpc>
            </a:pPr>
            <a:r>
              <a:rPr lang="zh-CN" altLang="en-US" sz="2000" dirty="0"/>
              <a:t>树是</a:t>
            </a:r>
            <a:r>
              <a:rPr lang="en-US" altLang="zh-CN" sz="2000" dirty="0"/>
              <a:t>n(n&gt;0)</a:t>
            </a:r>
            <a:r>
              <a:rPr lang="zh-CN" altLang="en-US" sz="2000" dirty="0"/>
              <a:t>个结点的有限集，满足以下条件：</a:t>
            </a:r>
          </a:p>
          <a:p>
            <a:pPr marL="548640" lvl="2">
              <a:lnSpc>
                <a:spcPct val="150000"/>
              </a:lnSpc>
              <a:spcBef>
                <a:spcPts val="600"/>
              </a:spcBef>
              <a:buSzPct val="70000"/>
            </a:pPr>
            <a:r>
              <a:rPr lang="zh-CN" altLang="en-US" sz="1700" dirty="0" smtClean="0"/>
              <a:t>有</a:t>
            </a:r>
            <a:r>
              <a:rPr lang="zh-CN" altLang="en-US" sz="1700" dirty="0"/>
              <a:t>且仅有一个结点没有前驱（父亲结点），该结点称为树的根；</a:t>
            </a:r>
          </a:p>
          <a:p>
            <a:pPr marL="548640" lvl="2">
              <a:lnSpc>
                <a:spcPct val="150000"/>
              </a:lnSpc>
              <a:spcBef>
                <a:spcPts val="600"/>
              </a:spcBef>
              <a:buSzPct val="70000"/>
            </a:pPr>
            <a:r>
              <a:rPr lang="zh-CN" altLang="en-US" sz="1700" dirty="0" smtClean="0"/>
              <a:t>除根</a:t>
            </a:r>
            <a:r>
              <a:rPr lang="zh-CN" altLang="en-US" sz="1700" dirty="0"/>
              <a:t>外，其余的每个结点都有且仅有一个前驱；</a:t>
            </a:r>
          </a:p>
          <a:p>
            <a:pPr marL="548640" lvl="2">
              <a:lnSpc>
                <a:spcPct val="150000"/>
              </a:lnSpc>
              <a:spcBef>
                <a:spcPts val="600"/>
              </a:spcBef>
              <a:buSzPct val="70000"/>
            </a:pPr>
            <a:r>
              <a:rPr lang="zh-CN" altLang="en-US" sz="1700" dirty="0" smtClean="0"/>
              <a:t>除根</a:t>
            </a:r>
            <a:r>
              <a:rPr lang="zh-CN" altLang="en-US" sz="1700" dirty="0"/>
              <a:t>外，每一个结点都通过唯一的路径连到根上（否则有环）。这条路径由根开始，而末端就在该结点上，且除根以外，路径上的每一个结点都是前一个结点的后继（儿子结点）；</a:t>
            </a:r>
            <a:endParaRPr lang="en-US" altLang="zh-CN" sz="1700" dirty="0"/>
          </a:p>
          <a:p>
            <a:pPr marL="274320" lvl="1">
              <a:lnSpc>
                <a:spcPct val="150000"/>
              </a:lnSpc>
              <a:spcBef>
                <a:spcPts val="600"/>
              </a:spcBef>
              <a:buSzPct val="70000"/>
              <a:buFont typeface="Wingdings"/>
              <a:buChar char=""/>
            </a:pPr>
            <a:endParaRPr lang="zh-CN" altLang="en-US" sz="2000" dirty="0"/>
          </a:p>
          <a:p>
            <a:pPr>
              <a:lnSpc>
                <a:spcPct val="150000"/>
              </a:lnSpc>
            </a:pPr>
            <a:r>
              <a:rPr lang="zh-CN" altLang="en-US" sz="2000" dirty="0"/>
              <a:t>由上述定义可知，树结构没有封闭的回路。 </a:t>
            </a:r>
          </a:p>
          <a:p>
            <a:endParaRPr lang="zh-CN" altLang="en-US" dirty="0"/>
          </a:p>
        </p:txBody>
      </p:sp>
    </p:spTree>
    <p:extLst>
      <p:ext uri="{BB962C8B-B14F-4D97-AF65-F5344CB8AC3E}">
        <p14:creationId xmlns:p14="http://schemas.microsoft.com/office/powerpoint/2010/main" val="20229804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：伸展树</a:t>
            </a:r>
          </a:p>
        </p:txBody>
      </p:sp>
      <p:sp>
        <p:nvSpPr>
          <p:cNvPr id="3" name="内容占位符 2"/>
          <p:cNvSpPr>
            <a:spLocks noGrp="1"/>
          </p:cNvSpPr>
          <p:nvPr>
            <p:ph sz="quarter" idx="1"/>
          </p:nvPr>
        </p:nvSpPr>
        <p:spPr/>
        <p:txBody>
          <a:bodyPr>
            <a:normAutofit/>
          </a:bodyPr>
          <a:lstStyle/>
          <a:p>
            <a:pPr>
              <a:lnSpc>
                <a:spcPct val="150000"/>
              </a:lnSpc>
              <a:defRPr/>
            </a:pPr>
            <a:r>
              <a:rPr lang="zh-CN" altLang="en-US" sz="2000" dirty="0"/>
              <a:t>删除：将要删的节点的前驱伸展到根，将后驱伸展到根的右儿子，那么删除的点一定在后驱节点的左儿子上。</a:t>
            </a:r>
            <a:endParaRPr lang="zh-CN" altLang="en-US" sz="2000" dirty="0"/>
          </a:p>
        </p:txBody>
      </p:sp>
      <p:sp>
        <p:nvSpPr>
          <p:cNvPr id="4" name="矩形 3"/>
          <p:cNvSpPr/>
          <p:nvPr/>
        </p:nvSpPr>
        <p:spPr>
          <a:xfrm>
            <a:off x="827584" y="2764572"/>
            <a:ext cx="6336704" cy="4093428"/>
          </a:xfrm>
          <a:prstGeom prst="rect">
            <a:avLst/>
          </a:prstGeom>
        </p:spPr>
        <p:txBody>
          <a:bodyPr wrap="square">
            <a:spAutoFit/>
          </a:bodyPr>
          <a:lstStyle/>
          <a:p>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public</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void</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Remove(T key,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AVLNode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&lt;T&gt; *tree)</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(tree == null) </a:t>
            </a:r>
            <a:r>
              <a:rPr lang="en-US" altLang="zh-CN" sz="1000" dirty="0">
                <a:solidFill>
                  <a:srgbClr val="0000FF"/>
                </a:solidFill>
                <a:highlight>
                  <a:srgbClr val="FFFFFF"/>
                </a:highlight>
                <a:latin typeface="新宋体" panose="02010609030101010101" pitchFamily="49" charset="-122"/>
                <a:ea typeface="新宋体" panose="02010609030101010101" pitchFamily="49" charset="-122"/>
              </a:rPr>
              <a:t>return</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key.CompareTo</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tree.key</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&lt; 0) { </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左子树</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Remove(key</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key.CompareTo</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tree.key</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&gt; 0) { </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右子树</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Remove(key</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key.CompareTo</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tree.key</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 0) { </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相等的情况*</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tree.attach.Count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&gt; 1)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tree.attach.Remove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(value); </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判断里面的</a:t>
            </a:r>
            <a:r>
              <a:rPr lang="en-US" altLang="zh-CN" sz="1000" dirty="0" err="1">
                <a:solidFill>
                  <a:srgbClr val="008000"/>
                </a:solidFill>
                <a:highlight>
                  <a:srgbClr val="FFFFFF"/>
                </a:highlight>
                <a:latin typeface="新宋体" panose="02010609030101010101" pitchFamily="49" charset="-122"/>
                <a:ea typeface="新宋体" panose="02010609030101010101" pitchFamily="49" charset="-122"/>
              </a:rPr>
              <a:t>HashSet</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是否有多值</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else</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splay(tree</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if</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 null &amp;&amp;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 null) { </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有两个孩子的情况</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AVLNode</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&lt;T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&gt; *left =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FindMax</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tree.left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前驱</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err="1" smtClean="0">
                <a:solidFill>
                  <a:srgbClr val="000000"/>
                </a:solidFill>
                <a:highlight>
                  <a:srgbClr val="FFFFFF"/>
                </a:highlight>
                <a:latin typeface="新宋体" panose="02010609030101010101" pitchFamily="49" charset="-122"/>
                <a:ea typeface="新宋体" panose="02010609030101010101" pitchFamily="49" charset="-122"/>
              </a:rPr>
              <a:t>AVLNode</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&lt;T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&gt; *right = </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FindMin</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tree.right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后继</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splay(left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splay(right, left);</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left-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&gt;child[0] = null;</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else</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Root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tree-&gt;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ch</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[tree-&gt;</a:t>
            </a:r>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ch</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[0] == null];</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：伸展树</a:t>
            </a:r>
          </a:p>
        </p:txBody>
      </p:sp>
      <p:sp>
        <p:nvSpPr>
          <p:cNvPr id="3" name="内容占位符 2"/>
          <p:cNvSpPr>
            <a:spLocks noGrp="1"/>
          </p:cNvSpPr>
          <p:nvPr>
            <p:ph sz="quarter" idx="1"/>
          </p:nvPr>
        </p:nvSpPr>
        <p:spPr/>
        <p:txBody>
          <a:bodyPr>
            <a:normAutofit/>
          </a:bodyPr>
          <a:lstStyle/>
          <a:p>
            <a:pPr>
              <a:lnSpc>
                <a:spcPct val="150000"/>
              </a:lnSpc>
            </a:pPr>
            <a:r>
              <a:rPr lang="zh-CN" altLang="en-US" sz="2000" dirty="0" smtClean="0"/>
              <a:t>复杂度分析：当</a:t>
            </a:r>
            <a:r>
              <a:rPr lang="zh-CN" altLang="en-US" sz="2000" dirty="0"/>
              <a:t>我们再次</a:t>
            </a:r>
            <a:r>
              <a:rPr lang="zh-CN" altLang="en-US" sz="2000" dirty="0" smtClean="0"/>
              <a:t>查询相同的节点时，直接</a:t>
            </a:r>
            <a:r>
              <a:rPr lang="zh-CN" altLang="en-US" sz="2000" dirty="0"/>
              <a:t>在根节点处</a:t>
            </a:r>
            <a:r>
              <a:rPr lang="en-US" altLang="zh-CN" sz="2000" dirty="0" smtClean="0"/>
              <a:t>O(1</a:t>
            </a:r>
            <a:r>
              <a:rPr lang="en-US" altLang="zh-CN" sz="2000" dirty="0"/>
              <a:t>)</a:t>
            </a:r>
            <a:r>
              <a:rPr lang="zh-CN" altLang="en-US" sz="2000" dirty="0" smtClean="0"/>
              <a:t>取出</a:t>
            </a:r>
            <a:r>
              <a:rPr lang="zh-CN" altLang="en-US" sz="2000" dirty="0"/>
              <a:t>，当然这算是一个最理想的情况，</a:t>
            </a:r>
            <a:r>
              <a:rPr lang="zh-CN" altLang="en-US" sz="2000" dirty="0" smtClean="0"/>
              <a:t>有时会出现一条链的情况，</a:t>
            </a:r>
            <a:r>
              <a:rPr lang="zh-CN" altLang="en-US" sz="2000" dirty="0"/>
              <a:t>也就退化了到</a:t>
            </a:r>
            <a:r>
              <a:rPr lang="en-US" altLang="zh-CN" sz="2000" dirty="0" smtClean="0"/>
              <a:t>O(n)</a:t>
            </a:r>
            <a:r>
              <a:rPr lang="zh-CN" altLang="en-US" sz="2000" dirty="0"/>
              <a:t>，所以伸展树讲究的</a:t>
            </a:r>
            <a:r>
              <a:rPr lang="zh-CN" altLang="en-US" sz="2000" dirty="0" smtClean="0"/>
              <a:t>是</a:t>
            </a:r>
            <a:r>
              <a:rPr lang="zh-CN" altLang="en-US" sz="2000" dirty="0" smtClean="0">
                <a:solidFill>
                  <a:srgbClr val="FF0000"/>
                </a:solidFill>
              </a:rPr>
              <a:t>均摊时间</a:t>
            </a:r>
            <a:r>
              <a:rPr lang="zh-CN" altLang="en-US" sz="2000" dirty="0" smtClean="0"/>
              <a:t>，就是说在连续的</a:t>
            </a:r>
            <a:r>
              <a:rPr lang="zh-CN" altLang="en-US" sz="2000" dirty="0"/>
              <a:t>一系列操作中的平均</a:t>
            </a:r>
            <a:r>
              <a:rPr lang="zh-CN" altLang="en-US" sz="2000" dirty="0" smtClean="0"/>
              <a:t>时间可以</a:t>
            </a:r>
            <a:r>
              <a:rPr lang="zh-CN" altLang="en-US" sz="2000" dirty="0"/>
              <a:t>保证</a:t>
            </a:r>
            <a:r>
              <a:rPr lang="zh-CN" altLang="en-US" sz="2000" dirty="0" smtClean="0"/>
              <a:t>是</a:t>
            </a:r>
            <a:r>
              <a:rPr lang="en-US" altLang="zh-CN" sz="2000" dirty="0" smtClean="0"/>
              <a:t>O(</a:t>
            </a:r>
            <a:r>
              <a:rPr lang="en-US" altLang="zh-CN" sz="2000" dirty="0" err="1" smtClean="0"/>
              <a:t>logn</a:t>
            </a:r>
            <a:r>
              <a:rPr lang="en-US" altLang="zh-CN" sz="2000" dirty="0" smtClean="0"/>
              <a:t>)</a:t>
            </a:r>
            <a:r>
              <a:rPr lang="zh-CN" altLang="en-US" sz="2000" dirty="0" smtClean="0"/>
              <a:t>。</a:t>
            </a:r>
            <a:endParaRPr lang="zh-CN" altLang="en-US" sz="2000" dirty="0"/>
          </a:p>
          <a:p>
            <a:pPr>
              <a:lnSpc>
                <a:spcPct val="150000"/>
              </a:lnSpc>
            </a:pPr>
            <a:endParaRPr lang="en-US" altLang="zh-CN"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：动态树</a:t>
            </a:r>
          </a:p>
        </p:txBody>
      </p:sp>
      <p:sp>
        <p:nvSpPr>
          <p:cNvPr id="3" name="内容占位符 2"/>
          <p:cNvSpPr>
            <a:spLocks noGrp="1"/>
          </p:cNvSpPr>
          <p:nvPr>
            <p:ph sz="quarter" idx="1"/>
          </p:nvPr>
        </p:nvSpPr>
        <p:spPr/>
        <p:txBody>
          <a:bodyPr>
            <a:normAutofit/>
          </a:bodyPr>
          <a:lstStyle/>
          <a:p>
            <a:pPr>
              <a:lnSpc>
                <a:spcPct val="150000"/>
              </a:lnSpc>
            </a:pPr>
            <a:r>
              <a:rPr lang="zh-CN" altLang="en-US" sz="2000" dirty="0"/>
              <a:t>动态树问题</a:t>
            </a:r>
            <a:r>
              <a:rPr lang="en-US" altLang="zh-CN" sz="2000" dirty="0"/>
              <a:t>(Dynamic Trees Problem)</a:t>
            </a:r>
            <a:r>
              <a:rPr lang="zh-CN" altLang="en-US" sz="2000" dirty="0"/>
              <a:t>是图论中一类非常重要的经典问题</a:t>
            </a:r>
            <a:r>
              <a:rPr lang="zh-CN" altLang="en-US" sz="2000" dirty="0" smtClean="0"/>
              <a:t>。</a:t>
            </a:r>
            <a:endParaRPr lang="en-US" altLang="zh-CN" sz="2000" dirty="0" smtClean="0"/>
          </a:p>
          <a:p>
            <a:pPr>
              <a:lnSpc>
                <a:spcPct val="150000"/>
              </a:lnSpc>
            </a:pPr>
            <a:endParaRPr lang="en-US" altLang="zh-CN" sz="2000" dirty="0"/>
          </a:p>
          <a:p>
            <a:pPr>
              <a:lnSpc>
                <a:spcPct val="150000"/>
              </a:lnSpc>
            </a:pPr>
            <a:r>
              <a:rPr lang="zh-CN" altLang="en-US" sz="2000" dirty="0"/>
              <a:t>许多图论算法</a:t>
            </a:r>
            <a:r>
              <a:rPr lang="en-US" altLang="zh-CN" sz="2000" dirty="0"/>
              <a:t>, </a:t>
            </a:r>
            <a:r>
              <a:rPr lang="zh-CN" altLang="en-US" sz="2000" dirty="0"/>
              <a:t>尤其是在线动态算法都将其作为瓶颈问题</a:t>
            </a:r>
            <a:r>
              <a:rPr lang="zh-CN" altLang="en-US" sz="2000" dirty="0" smtClean="0"/>
              <a:t>。</a:t>
            </a:r>
            <a:endParaRPr lang="en-US" altLang="zh-CN" sz="2000" dirty="0" smtClean="0"/>
          </a:p>
          <a:p>
            <a:pPr>
              <a:lnSpc>
                <a:spcPct val="150000"/>
              </a:lnSpc>
            </a:pPr>
            <a:endParaRPr lang="en-US" altLang="zh-CN" sz="2000" dirty="0"/>
          </a:p>
          <a:p>
            <a:pPr>
              <a:lnSpc>
                <a:spcPct val="150000"/>
              </a:lnSpc>
            </a:pPr>
            <a:r>
              <a:rPr lang="zh-CN" altLang="en-US" sz="2000" dirty="0"/>
              <a:t>研究和解决该问题具有很高的理论价值和实际价值</a:t>
            </a:r>
            <a:r>
              <a:rPr lang="en-US" altLang="zh-CN" sz="2000" dirty="0"/>
              <a:t>.</a:t>
            </a:r>
          </a:p>
          <a:p>
            <a:pPr>
              <a:lnSpc>
                <a:spcPct val="150000"/>
              </a:lnSpc>
            </a:pPr>
            <a:endParaRPr lang="en-US" altLang="zh-CN"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smtClean="0"/>
              <a:t>：动态树</a:t>
            </a:r>
            <a:endParaRPr lang="zh-CN" altLang="en-US" dirty="0"/>
          </a:p>
        </p:txBody>
      </p:sp>
      <p:sp>
        <p:nvSpPr>
          <p:cNvPr id="3" name="内容占位符 2"/>
          <p:cNvSpPr>
            <a:spLocks noGrp="1"/>
          </p:cNvSpPr>
          <p:nvPr>
            <p:ph sz="quarter" idx="1"/>
          </p:nvPr>
        </p:nvSpPr>
        <p:spPr>
          <a:xfrm>
            <a:off x="457200" y="1600200"/>
            <a:ext cx="3240000" cy="4873752"/>
          </a:xfrm>
        </p:spPr>
        <p:txBody>
          <a:bodyPr>
            <a:normAutofit/>
          </a:bodyPr>
          <a:lstStyle/>
          <a:p>
            <a:pPr>
              <a:lnSpc>
                <a:spcPct val="150000"/>
              </a:lnSpc>
            </a:pPr>
            <a:r>
              <a:rPr lang="zh-CN" altLang="en-US" sz="2000" dirty="0"/>
              <a:t>维护一个包含</a:t>
            </a:r>
            <a:r>
              <a:rPr lang="en-US" altLang="zh-CN" sz="2000" dirty="0"/>
              <a:t>N</a:t>
            </a:r>
            <a:r>
              <a:rPr lang="zh-CN" altLang="en-US" sz="2000" dirty="0"/>
              <a:t>个点的森林</a:t>
            </a:r>
            <a:r>
              <a:rPr lang="en-US" altLang="zh-CN" sz="2000" dirty="0"/>
              <a:t>, </a:t>
            </a:r>
            <a:r>
              <a:rPr lang="zh-CN" altLang="en-US" sz="2000" dirty="0"/>
              <a:t>并且支持形态和权值信息的</a:t>
            </a:r>
            <a:r>
              <a:rPr lang="zh-CN" altLang="en-US" sz="2000" dirty="0" smtClean="0"/>
              <a:t>操作</a:t>
            </a:r>
            <a:endParaRPr lang="en-US" altLang="zh-CN" sz="2000" dirty="0"/>
          </a:p>
          <a:p>
            <a:pPr>
              <a:lnSpc>
                <a:spcPct val="150000"/>
              </a:lnSpc>
            </a:pPr>
            <a:r>
              <a:rPr lang="zh-CN" altLang="en-US" sz="2000" dirty="0"/>
              <a:t>形态信息</a:t>
            </a:r>
          </a:p>
          <a:p>
            <a:pPr>
              <a:lnSpc>
                <a:spcPct val="150000"/>
              </a:lnSpc>
            </a:pPr>
            <a:endParaRPr lang="zh-CN" altLang="en-US" sz="2000" dirty="0"/>
          </a:p>
        </p:txBody>
      </p:sp>
      <p:pic>
        <p:nvPicPr>
          <p:cNvPr id="4"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960000" y="1800000"/>
            <a:ext cx="3810798" cy="33408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：动态树</a:t>
            </a:r>
          </a:p>
        </p:txBody>
      </p:sp>
      <p:sp>
        <p:nvSpPr>
          <p:cNvPr id="3" name="内容占位符 2"/>
          <p:cNvSpPr>
            <a:spLocks noGrp="1"/>
          </p:cNvSpPr>
          <p:nvPr>
            <p:ph sz="quarter" idx="1"/>
          </p:nvPr>
        </p:nvSpPr>
        <p:spPr>
          <a:xfrm>
            <a:off x="457200" y="1600200"/>
            <a:ext cx="3240000" cy="4873752"/>
          </a:xfrm>
        </p:spPr>
        <p:txBody>
          <a:bodyPr>
            <a:normAutofit/>
          </a:bodyPr>
          <a:lstStyle/>
          <a:p>
            <a:pPr>
              <a:lnSpc>
                <a:spcPct val="150000"/>
              </a:lnSpc>
            </a:pPr>
            <a:r>
              <a:rPr lang="zh-CN" altLang="en-US" sz="2000" dirty="0"/>
              <a:t>维护一个包含</a:t>
            </a:r>
            <a:r>
              <a:rPr lang="en-US" altLang="zh-CN" sz="2000" dirty="0"/>
              <a:t>N</a:t>
            </a:r>
            <a:r>
              <a:rPr lang="zh-CN" altLang="en-US" sz="2000" dirty="0"/>
              <a:t>个点的森林</a:t>
            </a:r>
            <a:r>
              <a:rPr lang="en-US" altLang="zh-CN" sz="2000" dirty="0"/>
              <a:t>, </a:t>
            </a:r>
            <a:r>
              <a:rPr lang="zh-CN" altLang="en-US" sz="2000" dirty="0"/>
              <a:t>并且支持形态和权值信息的</a:t>
            </a:r>
            <a:r>
              <a:rPr lang="zh-CN" altLang="en-US" sz="2000" dirty="0" smtClean="0"/>
              <a:t>操作</a:t>
            </a:r>
            <a:endParaRPr lang="en-US" altLang="zh-CN" sz="2000" dirty="0"/>
          </a:p>
          <a:p>
            <a:pPr>
              <a:lnSpc>
                <a:spcPct val="150000"/>
              </a:lnSpc>
            </a:pPr>
            <a:r>
              <a:rPr lang="zh-CN" altLang="en-US" sz="2000" dirty="0"/>
              <a:t>形态</a:t>
            </a:r>
            <a:r>
              <a:rPr lang="zh-CN" altLang="en-US" sz="2000" dirty="0" smtClean="0"/>
              <a:t>信息</a:t>
            </a:r>
            <a:endParaRPr lang="en-US" altLang="zh-CN" sz="2000" dirty="0" smtClean="0"/>
          </a:p>
          <a:p>
            <a:pPr lvl="1">
              <a:lnSpc>
                <a:spcPct val="150000"/>
              </a:lnSpc>
            </a:pPr>
            <a:r>
              <a:rPr lang="en-US" altLang="zh-CN" sz="1700" dirty="0"/>
              <a:t>Link(</a:t>
            </a:r>
            <a:r>
              <a:rPr lang="en-US" altLang="zh-CN" sz="1700" dirty="0" err="1"/>
              <a:t>u,v</a:t>
            </a:r>
            <a:r>
              <a:rPr lang="en-US" altLang="zh-CN" sz="1700" dirty="0"/>
              <a:t>) – </a:t>
            </a:r>
            <a:r>
              <a:rPr lang="zh-CN" altLang="en-US" sz="1700" dirty="0"/>
              <a:t>添加边</a:t>
            </a:r>
            <a:r>
              <a:rPr lang="en-US" altLang="zh-CN" sz="1700" dirty="0"/>
              <a:t>(</a:t>
            </a:r>
            <a:r>
              <a:rPr lang="en-US" altLang="zh-CN" sz="1700" dirty="0" err="1" smtClean="0"/>
              <a:t>u,v</a:t>
            </a:r>
            <a:r>
              <a:rPr lang="en-US" altLang="zh-CN" sz="1700" dirty="0" smtClean="0"/>
              <a:t>)</a:t>
            </a:r>
          </a:p>
        </p:txBody>
      </p:sp>
      <p:pic>
        <p:nvPicPr>
          <p:cNvPr id="4"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960000" y="1800000"/>
            <a:ext cx="3810000" cy="33401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：动态树</a:t>
            </a:r>
          </a:p>
        </p:txBody>
      </p:sp>
      <p:sp>
        <p:nvSpPr>
          <p:cNvPr id="3" name="内容占位符 2"/>
          <p:cNvSpPr>
            <a:spLocks noGrp="1"/>
          </p:cNvSpPr>
          <p:nvPr>
            <p:ph sz="quarter" idx="1"/>
          </p:nvPr>
        </p:nvSpPr>
        <p:spPr>
          <a:xfrm>
            <a:off x="457200" y="1600200"/>
            <a:ext cx="3240000" cy="4873752"/>
          </a:xfrm>
        </p:spPr>
        <p:txBody>
          <a:bodyPr>
            <a:normAutofit/>
          </a:bodyPr>
          <a:lstStyle/>
          <a:p>
            <a:pPr>
              <a:lnSpc>
                <a:spcPct val="150000"/>
              </a:lnSpc>
            </a:pPr>
            <a:r>
              <a:rPr lang="zh-CN" altLang="en-US" sz="2000" dirty="0"/>
              <a:t>维护一个包含</a:t>
            </a:r>
            <a:r>
              <a:rPr lang="en-US" altLang="zh-CN" sz="2000" dirty="0"/>
              <a:t>N</a:t>
            </a:r>
            <a:r>
              <a:rPr lang="zh-CN" altLang="en-US" sz="2000" dirty="0"/>
              <a:t>个点的森林</a:t>
            </a:r>
            <a:r>
              <a:rPr lang="en-US" altLang="zh-CN" sz="2000" dirty="0"/>
              <a:t>, </a:t>
            </a:r>
            <a:r>
              <a:rPr lang="zh-CN" altLang="en-US" sz="2000" dirty="0"/>
              <a:t>并且支持形态和权值信息的</a:t>
            </a:r>
            <a:r>
              <a:rPr lang="zh-CN" altLang="en-US" sz="2000" dirty="0" smtClean="0"/>
              <a:t>操作</a:t>
            </a:r>
            <a:endParaRPr lang="en-US" altLang="zh-CN" sz="2000" dirty="0"/>
          </a:p>
          <a:p>
            <a:pPr>
              <a:lnSpc>
                <a:spcPct val="150000"/>
              </a:lnSpc>
            </a:pPr>
            <a:r>
              <a:rPr lang="zh-CN" altLang="en-US" sz="2000" dirty="0"/>
              <a:t>形态</a:t>
            </a:r>
            <a:r>
              <a:rPr lang="zh-CN" altLang="en-US" sz="2000" dirty="0" smtClean="0"/>
              <a:t>信息</a:t>
            </a:r>
            <a:endParaRPr lang="en-US" altLang="zh-CN" sz="2000" dirty="0"/>
          </a:p>
          <a:p>
            <a:pPr lvl="1">
              <a:lnSpc>
                <a:spcPct val="150000"/>
              </a:lnSpc>
            </a:pPr>
            <a:r>
              <a:rPr lang="en-US" altLang="zh-CN" sz="1700" dirty="0" smtClean="0"/>
              <a:t>Link(</a:t>
            </a:r>
            <a:r>
              <a:rPr lang="en-US" altLang="zh-CN" sz="1700" dirty="0" err="1" smtClean="0"/>
              <a:t>u,v</a:t>
            </a:r>
            <a:r>
              <a:rPr lang="en-US" altLang="zh-CN" sz="1700" dirty="0"/>
              <a:t>) – </a:t>
            </a:r>
            <a:r>
              <a:rPr lang="zh-CN" altLang="en-US" sz="1700" dirty="0"/>
              <a:t>添加边</a:t>
            </a:r>
            <a:r>
              <a:rPr lang="en-US" altLang="zh-CN" sz="1700" dirty="0"/>
              <a:t>(</a:t>
            </a:r>
            <a:r>
              <a:rPr lang="en-US" altLang="zh-CN" sz="1700" dirty="0" err="1" smtClean="0"/>
              <a:t>u,v</a:t>
            </a:r>
            <a:r>
              <a:rPr lang="en-US" altLang="zh-CN" sz="1700" dirty="0" smtClean="0"/>
              <a:t>)</a:t>
            </a:r>
          </a:p>
          <a:p>
            <a:pPr lvl="1">
              <a:lnSpc>
                <a:spcPct val="150000"/>
              </a:lnSpc>
            </a:pPr>
            <a:r>
              <a:rPr lang="en-US" altLang="zh-CN" sz="1700" dirty="0" smtClean="0"/>
              <a:t>Cut(</a:t>
            </a:r>
            <a:r>
              <a:rPr lang="en-US" altLang="zh-CN" sz="1700" dirty="0" err="1" smtClean="0"/>
              <a:t>u,v</a:t>
            </a:r>
            <a:r>
              <a:rPr lang="en-US" altLang="zh-CN" sz="1700" dirty="0"/>
              <a:t>) – </a:t>
            </a:r>
            <a:r>
              <a:rPr lang="zh-CN" altLang="en-US" sz="1700" dirty="0"/>
              <a:t>删除边</a:t>
            </a:r>
            <a:r>
              <a:rPr lang="en-US" altLang="zh-CN" sz="1700" dirty="0"/>
              <a:t>(</a:t>
            </a:r>
            <a:r>
              <a:rPr lang="en-US" altLang="zh-CN" sz="1700" dirty="0" err="1"/>
              <a:t>u,v</a:t>
            </a:r>
            <a:r>
              <a:rPr lang="en-US" altLang="zh-CN" sz="1700" dirty="0"/>
              <a:t>)</a:t>
            </a:r>
          </a:p>
        </p:txBody>
      </p:sp>
      <p:pic>
        <p:nvPicPr>
          <p:cNvPr id="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960000" y="1800000"/>
            <a:ext cx="3810000" cy="33401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：动态树</a:t>
            </a:r>
          </a:p>
        </p:txBody>
      </p:sp>
      <p:sp>
        <p:nvSpPr>
          <p:cNvPr id="3" name="内容占位符 2"/>
          <p:cNvSpPr>
            <a:spLocks noGrp="1"/>
          </p:cNvSpPr>
          <p:nvPr>
            <p:ph sz="quarter" idx="1"/>
          </p:nvPr>
        </p:nvSpPr>
        <p:spPr>
          <a:xfrm>
            <a:off x="457200" y="1600200"/>
            <a:ext cx="3240000" cy="4873752"/>
          </a:xfrm>
        </p:spPr>
        <p:txBody>
          <a:bodyPr>
            <a:normAutofit/>
          </a:bodyPr>
          <a:lstStyle/>
          <a:p>
            <a:pPr>
              <a:lnSpc>
                <a:spcPct val="150000"/>
              </a:lnSpc>
            </a:pPr>
            <a:r>
              <a:rPr lang="zh-CN" altLang="en-US" sz="2000" dirty="0"/>
              <a:t>维护一个包含</a:t>
            </a:r>
            <a:r>
              <a:rPr lang="en-US" altLang="zh-CN" sz="2000" dirty="0"/>
              <a:t>N</a:t>
            </a:r>
            <a:r>
              <a:rPr lang="zh-CN" altLang="en-US" sz="2000" dirty="0"/>
              <a:t>个点的森林</a:t>
            </a:r>
            <a:r>
              <a:rPr lang="en-US" altLang="zh-CN" sz="2000" dirty="0"/>
              <a:t>, </a:t>
            </a:r>
            <a:r>
              <a:rPr lang="zh-CN" altLang="en-US" sz="2000" dirty="0"/>
              <a:t>并且支持形态和权值信息的</a:t>
            </a:r>
            <a:r>
              <a:rPr lang="zh-CN" altLang="en-US" sz="2000" dirty="0" smtClean="0"/>
              <a:t>操作</a:t>
            </a:r>
            <a:endParaRPr lang="en-US" altLang="zh-CN" sz="2000" dirty="0"/>
          </a:p>
          <a:p>
            <a:pPr>
              <a:lnSpc>
                <a:spcPct val="150000"/>
              </a:lnSpc>
            </a:pPr>
            <a:r>
              <a:rPr lang="zh-CN" altLang="en-US" sz="2000" dirty="0"/>
              <a:t>形态</a:t>
            </a:r>
            <a:r>
              <a:rPr lang="zh-CN" altLang="en-US" sz="2000" dirty="0" smtClean="0"/>
              <a:t>信息</a:t>
            </a:r>
            <a:endParaRPr lang="en-US" altLang="zh-CN" sz="2000" dirty="0" smtClean="0"/>
          </a:p>
          <a:p>
            <a:pPr lvl="1">
              <a:lnSpc>
                <a:spcPct val="150000"/>
              </a:lnSpc>
            </a:pPr>
            <a:r>
              <a:rPr lang="en-US" altLang="zh-CN" sz="1700" dirty="0" smtClean="0"/>
              <a:t>Link(</a:t>
            </a:r>
            <a:r>
              <a:rPr lang="en-US" altLang="zh-CN" sz="1700" dirty="0" err="1" smtClean="0"/>
              <a:t>u,v</a:t>
            </a:r>
            <a:r>
              <a:rPr lang="en-US" altLang="zh-CN" sz="1700" dirty="0"/>
              <a:t>) – </a:t>
            </a:r>
            <a:r>
              <a:rPr lang="zh-CN" altLang="en-US" sz="1700" dirty="0"/>
              <a:t>添加边</a:t>
            </a:r>
            <a:r>
              <a:rPr lang="en-US" altLang="zh-CN" sz="1700" dirty="0"/>
              <a:t>(</a:t>
            </a:r>
            <a:r>
              <a:rPr lang="en-US" altLang="zh-CN" sz="1700" dirty="0" err="1" smtClean="0"/>
              <a:t>u,v</a:t>
            </a:r>
            <a:r>
              <a:rPr lang="en-US" altLang="zh-CN" sz="1700" dirty="0" smtClean="0"/>
              <a:t>)</a:t>
            </a:r>
          </a:p>
          <a:p>
            <a:pPr lvl="1">
              <a:lnSpc>
                <a:spcPct val="150000"/>
              </a:lnSpc>
            </a:pPr>
            <a:r>
              <a:rPr lang="en-US" altLang="zh-CN" sz="1700" dirty="0" smtClean="0"/>
              <a:t>Cut(</a:t>
            </a:r>
            <a:r>
              <a:rPr lang="en-US" altLang="zh-CN" sz="1700" dirty="0" err="1" smtClean="0"/>
              <a:t>u,v</a:t>
            </a:r>
            <a:r>
              <a:rPr lang="en-US" altLang="zh-CN" sz="1700" dirty="0"/>
              <a:t>) – </a:t>
            </a:r>
            <a:r>
              <a:rPr lang="zh-CN" altLang="en-US" sz="1700" dirty="0"/>
              <a:t>删除边</a:t>
            </a:r>
            <a:r>
              <a:rPr lang="en-US" altLang="zh-CN" sz="1700" dirty="0"/>
              <a:t>(</a:t>
            </a:r>
            <a:r>
              <a:rPr lang="en-US" altLang="zh-CN" sz="1700" dirty="0" err="1" smtClean="0"/>
              <a:t>u,v</a:t>
            </a:r>
            <a:r>
              <a:rPr lang="en-US" altLang="zh-CN" sz="1700" dirty="0" smtClean="0"/>
              <a:t>)</a:t>
            </a:r>
          </a:p>
          <a:p>
            <a:pPr lvl="1">
              <a:lnSpc>
                <a:spcPct val="150000"/>
              </a:lnSpc>
            </a:pPr>
            <a:r>
              <a:rPr lang="en-US" altLang="zh-CN" sz="1700" dirty="0" smtClean="0"/>
              <a:t>Find(u</a:t>
            </a:r>
            <a:r>
              <a:rPr lang="en-US" altLang="zh-CN" sz="1700" dirty="0"/>
              <a:t>) – </a:t>
            </a:r>
            <a:r>
              <a:rPr lang="zh-CN" altLang="en-US" sz="1700" dirty="0"/>
              <a:t>找到</a:t>
            </a:r>
            <a:r>
              <a:rPr lang="en-US" altLang="zh-CN" sz="1700" dirty="0"/>
              <a:t>u</a:t>
            </a:r>
            <a:r>
              <a:rPr lang="zh-CN" altLang="en-US" sz="1700" dirty="0"/>
              <a:t>所在的</a:t>
            </a:r>
            <a:r>
              <a:rPr lang="zh-CN" altLang="en-US" sz="1700" dirty="0" smtClean="0"/>
              <a:t>树</a:t>
            </a:r>
            <a:endParaRPr lang="en-US" altLang="zh-CN" sz="1700" dirty="0"/>
          </a:p>
        </p:txBody>
      </p:sp>
      <p:pic>
        <p:nvPicPr>
          <p:cNvPr id="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960000" y="1800000"/>
            <a:ext cx="3810000" cy="33401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：动态树</a:t>
            </a:r>
          </a:p>
        </p:txBody>
      </p:sp>
      <p:sp>
        <p:nvSpPr>
          <p:cNvPr id="3" name="内容占位符 2"/>
          <p:cNvSpPr>
            <a:spLocks noGrp="1"/>
          </p:cNvSpPr>
          <p:nvPr>
            <p:ph sz="quarter" idx="1"/>
          </p:nvPr>
        </p:nvSpPr>
        <p:spPr>
          <a:xfrm>
            <a:off x="457200" y="1600200"/>
            <a:ext cx="3240000" cy="4873752"/>
          </a:xfrm>
        </p:spPr>
        <p:txBody>
          <a:bodyPr>
            <a:normAutofit/>
          </a:bodyPr>
          <a:lstStyle/>
          <a:p>
            <a:pPr>
              <a:lnSpc>
                <a:spcPct val="150000"/>
              </a:lnSpc>
            </a:pPr>
            <a:r>
              <a:rPr lang="zh-CN" altLang="en-US" sz="2000" dirty="0"/>
              <a:t>维护一个包含</a:t>
            </a:r>
            <a:r>
              <a:rPr lang="en-US" altLang="zh-CN" sz="2000" dirty="0"/>
              <a:t>N</a:t>
            </a:r>
            <a:r>
              <a:rPr lang="zh-CN" altLang="en-US" sz="2000" dirty="0"/>
              <a:t>个点的森林</a:t>
            </a:r>
            <a:r>
              <a:rPr lang="en-US" altLang="zh-CN" sz="2000" dirty="0"/>
              <a:t>, </a:t>
            </a:r>
            <a:r>
              <a:rPr lang="zh-CN" altLang="en-US" sz="2000" dirty="0"/>
              <a:t>并且支持形态和权值信息的操作</a:t>
            </a:r>
            <a:endParaRPr lang="en-US" altLang="zh-CN" sz="2000" dirty="0"/>
          </a:p>
          <a:p>
            <a:pPr>
              <a:lnSpc>
                <a:spcPct val="150000"/>
              </a:lnSpc>
            </a:pPr>
            <a:r>
              <a:rPr lang="zh-CN" altLang="en-US" sz="2000" dirty="0"/>
              <a:t>权值信息</a:t>
            </a:r>
          </a:p>
        </p:txBody>
      </p:sp>
      <p:pic>
        <p:nvPicPr>
          <p:cNvPr id="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960000" y="1800000"/>
            <a:ext cx="3810000" cy="33401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：动态树</a:t>
            </a:r>
          </a:p>
        </p:txBody>
      </p:sp>
      <p:sp>
        <p:nvSpPr>
          <p:cNvPr id="3" name="内容占位符 2"/>
          <p:cNvSpPr>
            <a:spLocks noGrp="1"/>
          </p:cNvSpPr>
          <p:nvPr>
            <p:ph sz="quarter" idx="1"/>
          </p:nvPr>
        </p:nvSpPr>
        <p:spPr>
          <a:xfrm>
            <a:off x="457200" y="1600200"/>
            <a:ext cx="3240000" cy="4873752"/>
          </a:xfrm>
        </p:spPr>
        <p:txBody>
          <a:bodyPr>
            <a:normAutofit/>
          </a:bodyPr>
          <a:lstStyle/>
          <a:p>
            <a:pPr>
              <a:lnSpc>
                <a:spcPct val="150000"/>
              </a:lnSpc>
            </a:pPr>
            <a:r>
              <a:rPr lang="zh-CN" altLang="en-US" sz="2000" dirty="0"/>
              <a:t>维护一个包含</a:t>
            </a:r>
            <a:r>
              <a:rPr lang="en-US" altLang="zh-CN" sz="2000" dirty="0"/>
              <a:t>N</a:t>
            </a:r>
            <a:r>
              <a:rPr lang="zh-CN" altLang="en-US" sz="2000" dirty="0"/>
              <a:t>个点的森林</a:t>
            </a:r>
            <a:r>
              <a:rPr lang="en-US" altLang="zh-CN" sz="2000" dirty="0"/>
              <a:t>, </a:t>
            </a:r>
            <a:r>
              <a:rPr lang="zh-CN" altLang="en-US" sz="2000" dirty="0"/>
              <a:t>并且支持形态和权值信息的操作</a:t>
            </a:r>
            <a:endParaRPr lang="en-US" altLang="zh-CN" sz="2000" dirty="0"/>
          </a:p>
          <a:p>
            <a:pPr>
              <a:lnSpc>
                <a:spcPct val="150000"/>
              </a:lnSpc>
            </a:pPr>
            <a:r>
              <a:rPr lang="zh-CN" altLang="en-US" sz="2000" dirty="0"/>
              <a:t>权值</a:t>
            </a:r>
            <a:r>
              <a:rPr lang="zh-CN" altLang="en-US" sz="2000" dirty="0" smtClean="0"/>
              <a:t>信息</a:t>
            </a:r>
            <a:endParaRPr lang="en-US" altLang="zh-CN" sz="2000" dirty="0" smtClean="0"/>
          </a:p>
          <a:p>
            <a:pPr lvl="1">
              <a:lnSpc>
                <a:spcPct val="150000"/>
              </a:lnSpc>
            </a:pPr>
            <a:r>
              <a:rPr lang="zh-CN" altLang="en-US" sz="1700" dirty="0" smtClean="0"/>
              <a:t>路径</a:t>
            </a:r>
            <a:r>
              <a:rPr lang="zh-CN" altLang="en-US" sz="1700" dirty="0"/>
              <a:t>操作</a:t>
            </a:r>
            <a:r>
              <a:rPr lang="en-US" altLang="zh-CN" sz="1700" dirty="0"/>
              <a:t>: </a:t>
            </a:r>
            <a:r>
              <a:rPr lang="zh-CN" altLang="en-US" sz="1700" dirty="0"/>
              <a:t>对一条简单路径上的所有对象进行操作</a:t>
            </a:r>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960000" y="1800000"/>
            <a:ext cx="3810000" cy="33401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：动态树</a:t>
            </a:r>
          </a:p>
        </p:txBody>
      </p:sp>
      <p:sp>
        <p:nvSpPr>
          <p:cNvPr id="3" name="内容占位符 2"/>
          <p:cNvSpPr>
            <a:spLocks noGrp="1"/>
          </p:cNvSpPr>
          <p:nvPr>
            <p:ph sz="quarter" idx="1"/>
          </p:nvPr>
        </p:nvSpPr>
        <p:spPr>
          <a:xfrm>
            <a:off x="457200" y="1600200"/>
            <a:ext cx="3240000" cy="4873752"/>
          </a:xfrm>
        </p:spPr>
        <p:txBody>
          <a:bodyPr>
            <a:normAutofit/>
          </a:bodyPr>
          <a:lstStyle/>
          <a:p>
            <a:pPr>
              <a:lnSpc>
                <a:spcPct val="150000"/>
              </a:lnSpc>
            </a:pPr>
            <a:r>
              <a:rPr lang="zh-CN" altLang="en-US" sz="2000" dirty="0"/>
              <a:t>维护一个包含</a:t>
            </a:r>
            <a:r>
              <a:rPr lang="en-US" altLang="zh-CN" sz="2000" dirty="0"/>
              <a:t>N</a:t>
            </a:r>
            <a:r>
              <a:rPr lang="zh-CN" altLang="en-US" sz="2000" dirty="0"/>
              <a:t>个点的森林</a:t>
            </a:r>
            <a:r>
              <a:rPr lang="en-US" altLang="zh-CN" sz="2000" dirty="0"/>
              <a:t>, </a:t>
            </a:r>
            <a:r>
              <a:rPr lang="zh-CN" altLang="en-US" sz="2000" dirty="0"/>
              <a:t>并且支持形态和权值信息的操作</a:t>
            </a:r>
            <a:endParaRPr lang="en-US" altLang="zh-CN" sz="2000" dirty="0"/>
          </a:p>
          <a:p>
            <a:pPr>
              <a:lnSpc>
                <a:spcPct val="150000"/>
              </a:lnSpc>
            </a:pPr>
            <a:r>
              <a:rPr lang="zh-CN" altLang="en-US" sz="2000" dirty="0"/>
              <a:t>权值</a:t>
            </a:r>
            <a:r>
              <a:rPr lang="zh-CN" altLang="en-US" sz="2000" dirty="0" smtClean="0"/>
              <a:t>信息</a:t>
            </a:r>
            <a:endParaRPr lang="en-US" altLang="zh-CN" sz="2000" dirty="0" smtClean="0"/>
          </a:p>
          <a:p>
            <a:pPr lvl="1">
              <a:lnSpc>
                <a:spcPct val="150000"/>
              </a:lnSpc>
            </a:pPr>
            <a:r>
              <a:rPr lang="zh-CN" altLang="en-US" sz="1700" dirty="0" smtClean="0"/>
              <a:t>路径</a:t>
            </a:r>
            <a:r>
              <a:rPr lang="zh-CN" altLang="en-US" sz="1700" dirty="0"/>
              <a:t>操作</a:t>
            </a:r>
            <a:r>
              <a:rPr lang="en-US" altLang="zh-CN" sz="1700" dirty="0"/>
              <a:t>: </a:t>
            </a:r>
            <a:r>
              <a:rPr lang="zh-CN" altLang="en-US" sz="1700" dirty="0"/>
              <a:t>对一条简单路径上的所有对象进行</a:t>
            </a:r>
            <a:r>
              <a:rPr lang="zh-CN" altLang="en-US" sz="1700" dirty="0" smtClean="0"/>
              <a:t>操作</a:t>
            </a:r>
            <a:endParaRPr lang="en-US" altLang="zh-CN" sz="1700" dirty="0" smtClean="0"/>
          </a:p>
          <a:p>
            <a:pPr lvl="1">
              <a:lnSpc>
                <a:spcPct val="150000"/>
              </a:lnSpc>
            </a:pPr>
            <a:r>
              <a:rPr lang="zh-CN" altLang="en-US" sz="1700" dirty="0" smtClean="0"/>
              <a:t>树</a:t>
            </a:r>
            <a:r>
              <a:rPr lang="zh-CN" altLang="en-US" sz="1700" dirty="0"/>
              <a:t>操作</a:t>
            </a:r>
            <a:r>
              <a:rPr lang="en-US" altLang="zh-CN" sz="1700" dirty="0"/>
              <a:t>: </a:t>
            </a:r>
            <a:r>
              <a:rPr lang="zh-CN" altLang="en-US" sz="1700" dirty="0"/>
              <a:t>对一棵树内的所有对象进行操作</a:t>
            </a:r>
          </a:p>
        </p:txBody>
      </p:sp>
      <p:pic>
        <p:nvPicPr>
          <p:cNvPr id="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960000" y="1800000"/>
            <a:ext cx="3810000" cy="3340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a:t>
            </a:r>
            <a:r>
              <a:rPr lang="zh-CN" altLang="en-US" dirty="0" smtClean="0"/>
              <a:t>结点</a:t>
            </a:r>
            <a:r>
              <a:rPr lang="zh-CN" altLang="en-US" dirty="0"/>
              <a:t>的分类</a:t>
            </a:r>
          </a:p>
        </p:txBody>
      </p:sp>
      <p:sp>
        <p:nvSpPr>
          <p:cNvPr id="3" name="内容占位符 2"/>
          <p:cNvSpPr>
            <a:spLocks noGrp="1"/>
          </p:cNvSpPr>
          <p:nvPr>
            <p:ph sz="quarter" idx="1"/>
          </p:nvPr>
        </p:nvSpPr>
        <p:spPr/>
        <p:txBody>
          <a:bodyPr>
            <a:normAutofit/>
          </a:bodyPr>
          <a:lstStyle/>
          <a:p>
            <a:pPr>
              <a:lnSpc>
                <a:spcPct val="150000"/>
              </a:lnSpc>
              <a:defRPr/>
            </a:pPr>
            <a:r>
              <a:rPr lang="zh-CN" altLang="en-US" sz="2000" dirty="0"/>
              <a:t>结点一般分成三类：</a:t>
            </a:r>
          </a:p>
          <a:p>
            <a:pPr marL="548640" lvl="2">
              <a:lnSpc>
                <a:spcPct val="150000"/>
              </a:lnSpc>
              <a:spcBef>
                <a:spcPts val="600"/>
              </a:spcBef>
              <a:buSzPct val="70000"/>
              <a:defRPr/>
            </a:pPr>
            <a:r>
              <a:rPr lang="zh-CN" altLang="en-US" sz="1700" dirty="0"/>
              <a:t>根结点：没有父亲的结点。在树中有且仅有一个根结点。</a:t>
            </a:r>
          </a:p>
          <a:p>
            <a:pPr marL="548640" lvl="2">
              <a:lnSpc>
                <a:spcPct val="150000"/>
              </a:lnSpc>
              <a:spcBef>
                <a:spcPts val="600"/>
              </a:spcBef>
              <a:buSzPct val="70000"/>
              <a:defRPr/>
            </a:pPr>
            <a:r>
              <a:rPr lang="zh-CN" altLang="en-US" sz="1700" dirty="0"/>
              <a:t>分支结点：除根结点外，有孩子的结点称为分支结点。</a:t>
            </a:r>
          </a:p>
          <a:p>
            <a:pPr marL="548640" lvl="2">
              <a:lnSpc>
                <a:spcPct val="150000"/>
              </a:lnSpc>
              <a:spcBef>
                <a:spcPts val="600"/>
              </a:spcBef>
              <a:buSzPct val="70000"/>
              <a:defRPr/>
            </a:pPr>
            <a:r>
              <a:rPr lang="zh-CN" altLang="en-US" sz="1700" dirty="0"/>
              <a:t>叶结点：没有孩子的结点称为树叶。</a:t>
            </a:r>
            <a:endParaRPr lang="en-US" altLang="zh-CN" sz="1700" dirty="0"/>
          </a:p>
          <a:p>
            <a:pPr marL="274320" lvl="1">
              <a:lnSpc>
                <a:spcPct val="150000"/>
              </a:lnSpc>
              <a:spcBef>
                <a:spcPts val="600"/>
              </a:spcBef>
              <a:buSzPct val="70000"/>
              <a:buFont typeface="Wingdings"/>
              <a:buChar char=""/>
              <a:defRPr/>
            </a:pPr>
            <a:endParaRPr lang="zh-CN" altLang="en-US" sz="2000" dirty="0"/>
          </a:p>
          <a:p>
            <a:pPr>
              <a:lnSpc>
                <a:spcPct val="150000"/>
              </a:lnSpc>
              <a:defRPr/>
            </a:pPr>
            <a:r>
              <a:rPr lang="zh-CN" altLang="en-US" sz="2000" dirty="0"/>
              <a:t>根结点到每一个分支结点或叶结点的路径是</a:t>
            </a:r>
            <a:r>
              <a:rPr lang="zh-CN" altLang="en-US" sz="2000" dirty="0">
                <a:solidFill>
                  <a:srgbClr val="FF0000"/>
                </a:solidFill>
              </a:rPr>
              <a:t>唯一</a:t>
            </a:r>
            <a:r>
              <a:rPr lang="zh-CN" altLang="en-US" sz="2000" dirty="0"/>
              <a:t>的。</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：动态树</a:t>
            </a:r>
          </a:p>
        </p:txBody>
      </p:sp>
      <p:sp>
        <p:nvSpPr>
          <p:cNvPr id="3" name="内容占位符 2"/>
          <p:cNvSpPr>
            <a:spLocks noGrp="1"/>
          </p:cNvSpPr>
          <p:nvPr>
            <p:ph sz="quarter" idx="1"/>
          </p:nvPr>
        </p:nvSpPr>
        <p:spPr/>
        <p:txBody>
          <a:bodyPr/>
          <a:lstStyle/>
          <a:p>
            <a:pPr>
              <a:lnSpc>
                <a:spcPct val="150000"/>
              </a:lnSpc>
            </a:pPr>
            <a:r>
              <a:rPr lang="zh-CN" altLang="en-US" sz="2000" dirty="0"/>
              <a:t>目前在信息竞赛中解决动态树问题的主要数据结构是</a:t>
            </a:r>
            <a:r>
              <a:rPr lang="en-US" altLang="zh-CN" sz="2000" dirty="0"/>
              <a:t>Link-Cut Tree</a:t>
            </a:r>
            <a:r>
              <a:rPr lang="zh-CN" altLang="en-US" sz="2000" dirty="0"/>
              <a:t>。原因是：</a:t>
            </a:r>
            <a:endParaRPr lang="en-US" altLang="zh-CN" sz="2000" dirty="0"/>
          </a:p>
          <a:p>
            <a:pPr lvl="1">
              <a:lnSpc>
                <a:spcPct val="150000"/>
              </a:lnSpc>
            </a:pPr>
            <a:r>
              <a:rPr lang="en-US" altLang="zh-CN" sz="1700" dirty="0"/>
              <a:t>Link-Cut Tree </a:t>
            </a:r>
            <a:r>
              <a:rPr lang="zh-CN" altLang="en-US" sz="1700" dirty="0"/>
              <a:t>以</a:t>
            </a:r>
            <a:r>
              <a:rPr lang="en-US" altLang="zh-CN" sz="1700" dirty="0"/>
              <a:t>Splay Tree</a:t>
            </a:r>
            <a:r>
              <a:rPr lang="zh-CN" altLang="en-US" sz="1700" dirty="0"/>
              <a:t>为内部数据结构，而</a:t>
            </a:r>
            <a:r>
              <a:rPr lang="en-US" altLang="zh-CN" sz="1700" dirty="0"/>
              <a:t>Splay</a:t>
            </a:r>
            <a:r>
              <a:rPr lang="zh-CN" altLang="en-US" sz="1700" dirty="0"/>
              <a:t>广受选手熟悉。</a:t>
            </a:r>
            <a:endParaRPr lang="en-US" altLang="zh-CN" sz="1700" dirty="0"/>
          </a:p>
          <a:p>
            <a:pPr lvl="1">
              <a:lnSpc>
                <a:spcPct val="150000"/>
              </a:lnSpc>
            </a:pPr>
            <a:r>
              <a:rPr lang="en-US" altLang="zh-CN" sz="1700" dirty="0"/>
              <a:t>Link-Cut Tree </a:t>
            </a:r>
            <a:r>
              <a:rPr lang="zh-CN" altLang="en-US" sz="1700" dirty="0"/>
              <a:t>定义的操作简单，理解了核心的</a:t>
            </a:r>
            <a:r>
              <a:rPr lang="en-US" altLang="zh-CN" sz="1700" dirty="0"/>
              <a:t>ACCESS</a:t>
            </a:r>
            <a:r>
              <a:rPr lang="zh-CN" altLang="en-US" sz="1700" dirty="0"/>
              <a:t>操作，其它的操作就非常好理解。</a:t>
            </a:r>
            <a:endParaRPr lang="en-US" altLang="zh-CN" sz="1700" dirty="0"/>
          </a:p>
          <a:p>
            <a:pPr lvl="1">
              <a:lnSpc>
                <a:spcPct val="150000"/>
              </a:lnSpc>
            </a:pPr>
            <a:r>
              <a:rPr lang="en-US" altLang="zh-CN" sz="1700" dirty="0"/>
              <a:t>Link-Cut Tree</a:t>
            </a:r>
            <a:r>
              <a:rPr lang="zh-CN" altLang="en-US" sz="1700" dirty="0"/>
              <a:t>的思想内涵不算太难，有了树链剖分的基础，相对好理解。</a:t>
            </a:r>
            <a:endParaRPr lang="en-US" altLang="zh-CN" sz="1700" dirty="0"/>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：动态树</a:t>
            </a:r>
          </a:p>
        </p:txBody>
      </p:sp>
      <p:sp>
        <p:nvSpPr>
          <p:cNvPr id="3" name="内容占位符 2"/>
          <p:cNvSpPr>
            <a:spLocks noGrp="1"/>
          </p:cNvSpPr>
          <p:nvPr>
            <p:ph sz="quarter" idx="1"/>
          </p:nvPr>
        </p:nvSpPr>
        <p:spPr/>
        <p:txBody>
          <a:bodyPr>
            <a:noAutofit/>
          </a:bodyPr>
          <a:lstStyle/>
          <a:p>
            <a:pPr>
              <a:lnSpc>
                <a:spcPct val="150000"/>
              </a:lnSpc>
            </a:pPr>
            <a:r>
              <a:rPr lang="zh-CN" altLang="en-US" sz="2000" dirty="0"/>
              <a:t>我们希望维护一种数据结构支持以下操作：</a:t>
            </a:r>
            <a:endParaRPr lang="en-US" altLang="zh-CN" sz="2000" dirty="0"/>
          </a:p>
          <a:p>
            <a:pPr lvl="1">
              <a:lnSpc>
                <a:spcPct val="150000"/>
              </a:lnSpc>
            </a:pPr>
            <a:r>
              <a:rPr lang="en-US" altLang="zh-CN" sz="1700" dirty="0"/>
              <a:t>MAKE TREE(x</a:t>
            </a:r>
            <a:r>
              <a:rPr lang="en-US" altLang="zh-CN" sz="1700" dirty="0" smtClean="0"/>
              <a:t>) </a:t>
            </a:r>
            <a:r>
              <a:rPr lang="zh-CN" altLang="en-US" sz="1700" dirty="0" smtClean="0"/>
              <a:t>创建</a:t>
            </a:r>
            <a:r>
              <a:rPr lang="zh-CN" altLang="en-US" sz="1700" dirty="0"/>
              <a:t>并返回一棵只有一个结点</a:t>
            </a:r>
            <a:r>
              <a:rPr lang="en-US" altLang="zh-CN" sz="1700" dirty="0"/>
              <a:t>x</a:t>
            </a:r>
            <a:r>
              <a:rPr lang="zh-CN" altLang="en-US" sz="1700" dirty="0"/>
              <a:t>的树</a:t>
            </a:r>
            <a:endParaRPr lang="en-US" altLang="zh-CN" sz="1700" dirty="0"/>
          </a:p>
          <a:p>
            <a:pPr lvl="1">
              <a:lnSpc>
                <a:spcPct val="150000"/>
              </a:lnSpc>
            </a:pPr>
            <a:r>
              <a:rPr lang="en-US" altLang="zh-CN" sz="1700" dirty="0"/>
              <a:t>CUT(v</a:t>
            </a:r>
            <a:r>
              <a:rPr lang="en-US" altLang="zh-CN" sz="1700" dirty="0" smtClean="0"/>
              <a:t>) </a:t>
            </a:r>
            <a:r>
              <a:rPr lang="zh-CN" altLang="en-US" sz="1700" dirty="0" smtClean="0"/>
              <a:t>删除</a:t>
            </a:r>
            <a:r>
              <a:rPr lang="en-US" altLang="zh-CN" sz="1700" dirty="0"/>
              <a:t>v</a:t>
            </a:r>
            <a:r>
              <a:rPr lang="zh-CN" altLang="en-US" sz="1700" dirty="0"/>
              <a:t>到它父亲的边，即把</a:t>
            </a:r>
            <a:r>
              <a:rPr lang="en-US" altLang="zh-CN" sz="1700" dirty="0"/>
              <a:t>v</a:t>
            </a:r>
            <a:r>
              <a:rPr lang="zh-CN" altLang="en-US" sz="1700" dirty="0"/>
              <a:t>为根的子树分离出去</a:t>
            </a:r>
            <a:endParaRPr lang="en-US" altLang="zh-CN" sz="1700" dirty="0"/>
          </a:p>
          <a:p>
            <a:pPr lvl="1">
              <a:lnSpc>
                <a:spcPct val="150000"/>
              </a:lnSpc>
            </a:pPr>
            <a:r>
              <a:rPr lang="en-US" altLang="zh-CN" sz="1700" dirty="0"/>
              <a:t>LINK(v, w</a:t>
            </a:r>
            <a:r>
              <a:rPr lang="en-US" altLang="zh-CN" sz="1700" dirty="0" smtClean="0"/>
              <a:t>) </a:t>
            </a:r>
            <a:r>
              <a:rPr lang="zh-CN" altLang="en-US" sz="1700" dirty="0" smtClean="0"/>
              <a:t>增加</a:t>
            </a:r>
            <a:r>
              <a:rPr lang="zh-CN" altLang="en-US" sz="1700" dirty="0"/>
              <a:t>边</a:t>
            </a:r>
            <a:r>
              <a:rPr lang="en-US" altLang="zh-CN" sz="1700" dirty="0"/>
              <a:t>(</a:t>
            </a:r>
            <a:r>
              <a:rPr lang="en-US" altLang="zh-CN" sz="1700" dirty="0" err="1"/>
              <a:t>v,w</a:t>
            </a:r>
            <a:r>
              <a:rPr lang="en-US" altLang="zh-CN" sz="1700" dirty="0"/>
              <a:t>)</a:t>
            </a:r>
            <a:r>
              <a:rPr lang="zh-CN" altLang="en-US" sz="1700" dirty="0"/>
              <a:t>，使</a:t>
            </a:r>
            <a:r>
              <a:rPr lang="en-US" altLang="zh-CN" sz="1700" dirty="0"/>
              <a:t>v</a:t>
            </a:r>
            <a:r>
              <a:rPr lang="zh-CN" altLang="en-US" sz="1700" dirty="0"/>
              <a:t>成为</a:t>
            </a:r>
            <a:r>
              <a:rPr lang="en-US" altLang="zh-CN" sz="1700" dirty="0"/>
              <a:t>w</a:t>
            </a:r>
            <a:r>
              <a:rPr lang="zh-CN" altLang="en-US" sz="1700" dirty="0"/>
              <a:t>的儿子</a:t>
            </a:r>
            <a:r>
              <a:rPr lang="en-US" altLang="zh-CN" sz="1700" dirty="0"/>
              <a:t>(parent(v) ← w )</a:t>
            </a:r>
            <a:r>
              <a:rPr lang="zh-CN" altLang="en-US" sz="1700" dirty="0"/>
              <a:t>。须确保</a:t>
            </a:r>
            <a:r>
              <a:rPr lang="en-US" altLang="zh-CN" sz="1700" dirty="0"/>
              <a:t>v</a:t>
            </a:r>
            <a:r>
              <a:rPr lang="zh-CN" altLang="en-US" sz="1700" dirty="0"/>
              <a:t>是根结点，且 </a:t>
            </a:r>
            <a:r>
              <a:rPr lang="en-US" altLang="zh-CN" sz="1700" dirty="0"/>
              <a:t>v </a:t>
            </a:r>
            <a:r>
              <a:rPr lang="zh-CN" altLang="en-US" sz="1700" dirty="0"/>
              <a:t>和 </a:t>
            </a:r>
            <a:r>
              <a:rPr lang="en-US" altLang="zh-CN" sz="1700" dirty="0"/>
              <a:t>w </a:t>
            </a:r>
            <a:r>
              <a:rPr lang="zh-CN" altLang="en-US" sz="1700" dirty="0"/>
              <a:t>是不同的两棵树中的结点</a:t>
            </a:r>
            <a:endParaRPr lang="en-US" altLang="zh-CN" sz="1700" dirty="0"/>
          </a:p>
          <a:p>
            <a:pPr lvl="1">
              <a:lnSpc>
                <a:spcPct val="150000"/>
              </a:lnSpc>
            </a:pPr>
            <a:r>
              <a:rPr lang="en-US" altLang="zh-CN" sz="1700" dirty="0"/>
              <a:t>FIND ROOT(v</a:t>
            </a:r>
            <a:r>
              <a:rPr lang="en-US" altLang="zh-CN" sz="1700" dirty="0" smtClean="0"/>
              <a:t>) </a:t>
            </a:r>
            <a:r>
              <a:rPr lang="zh-CN" altLang="en-US" sz="1700" dirty="0" smtClean="0"/>
              <a:t>返回</a:t>
            </a:r>
            <a:r>
              <a:rPr lang="en-US" altLang="zh-CN" sz="1700" dirty="0"/>
              <a:t>v</a:t>
            </a:r>
            <a:r>
              <a:rPr lang="zh-CN" altLang="en-US" sz="1700" dirty="0"/>
              <a:t>所在树的根结点</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：动态树</a:t>
            </a:r>
          </a:p>
        </p:txBody>
      </p:sp>
      <p:sp>
        <p:nvSpPr>
          <p:cNvPr id="3" name="内容占位符 2"/>
          <p:cNvSpPr>
            <a:spLocks noGrp="1"/>
          </p:cNvSpPr>
          <p:nvPr>
            <p:ph sz="quarter" idx="1"/>
          </p:nvPr>
        </p:nvSpPr>
        <p:spPr/>
        <p:txBody>
          <a:bodyPr>
            <a:normAutofit/>
          </a:bodyPr>
          <a:lstStyle/>
          <a:p>
            <a:pPr>
              <a:lnSpc>
                <a:spcPct val="150000"/>
              </a:lnSpc>
            </a:pPr>
            <a:r>
              <a:rPr lang="en-US" altLang="zh-CN" sz="2000" dirty="0"/>
              <a:t>Link-Cut Tree</a:t>
            </a:r>
            <a:r>
              <a:rPr lang="zh-CN" altLang="en-US" sz="2000" dirty="0"/>
              <a:t>的若干</a:t>
            </a:r>
            <a:r>
              <a:rPr lang="zh-CN" altLang="en-US" sz="2000" dirty="0" smtClean="0"/>
              <a:t>概念：</a:t>
            </a:r>
            <a:endParaRPr lang="en-US" altLang="zh-CN" sz="2000" dirty="0" smtClean="0"/>
          </a:p>
          <a:p>
            <a:pPr lvl="1">
              <a:lnSpc>
                <a:spcPct val="150000"/>
              </a:lnSpc>
            </a:pPr>
            <a:r>
              <a:rPr lang="zh-CN" altLang="en-US" sz="1700" dirty="0"/>
              <a:t>原树</a:t>
            </a:r>
            <a:r>
              <a:rPr lang="en-US" altLang="zh-CN" sz="1700" dirty="0"/>
              <a:t>(represented trees)</a:t>
            </a:r>
            <a:r>
              <a:rPr lang="zh-CN" altLang="en-US" sz="1700" dirty="0"/>
              <a:t>：是若干有根树组成的森林，每棵树与标准的有根树无异，只不过增加了一个“优先</a:t>
            </a:r>
            <a:r>
              <a:rPr lang="en-US" altLang="zh-CN" sz="1700" dirty="0"/>
              <a:t>(preference)</a:t>
            </a:r>
            <a:r>
              <a:rPr lang="zh-CN" altLang="en-US" sz="1700" dirty="0"/>
              <a:t>”的概念。</a:t>
            </a:r>
            <a:endParaRPr lang="en-US" altLang="zh-CN" sz="1700" dirty="0"/>
          </a:p>
          <a:p>
            <a:pPr lvl="1">
              <a:lnSpc>
                <a:spcPct val="150000"/>
              </a:lnSpc>
            </a:pPr>
            <a:r>
              <a:rPr lang="zh-CN" altLang="en-US" sz="1700" dirty="0"/>
              <a:t>一个结点可能“偏好</a:t>
            </a:r>
            <a:r>
              <a:rPr lang="en-US" altLang="zh-CN" sz="1700" dirty="0"/>
              <a:t>(prefer)</a:t>
            </a:r>
            <a:r>
              <a:rPr lang="zh-CN" altLang="en-US" sz="1700" dirty="0"/>
              <a:t>”某个儿子，使它成为“优先儿子</a:t>
            </a:r>
            <a:r>
              <a:rPr lang="en-US" altLang="zh-CN" sz="1700" dirty="0"/>
              <a:t>(preferred child)</a:t>
            </a:r>
            <a:r>
              <a:rPr lang="zh-CN" altLang="en-US" sz="1700" dirty="0"/>
              <a:t>”。</a:t>
            </a:r>
            <a:endParaRPr lang="en-US" altLang="zh-CN" sz="1700" dirty="0"/>
          </a:p>
          <a:p>
            <a:pPr lvl="1">
              <a:lnSpc>
                <a:spcPct val="150000"/>
              </a:lnSpc>
            </a:pPr>
            <a:r>
              <a:rPr lang="zh-CN" altLang="en-US" sz="1700" dirty="0"/>
              <a:t>优先儿子与它父亲之间的边称为“优先边</a:t>
            </a:r>
            <a:r>
              <a:rPr lang="en-US" altLang="zh-CN" sz="1700" dirty="0"/>
              <a:t>(preferred edge)</a:t>
            </a:r>
            <a:r>
              <a:rPr lang="zh-CN" altLang="en-US" sz="1700" dirty="0"/>
              <a:t>”。</a:t>
            </a:r>
            <a:endParaRPr lang="en-US" altLang="zh-CN" sz="1700" dirty="0"/>
          </a:p>
          <a:p>
            <a:pPr lvl="1">
              <a:lnSpc>
                <a:spcPct val="150000"/>
              </a:lnSpc>
            </a:pPr>
            <a:r>
              <a:rPr lang="zh-CN" altLang="en-US" sz="1700" dirty="0"/>
              <a:t>仅由优先边组成的路径称为“优先路径</a:t>
            </a:r>
            <a:r>
              <a:rPr lang="en-US" altLang="zh-CN" sz="1700" dirty="0"/>
              <a:t>(preferred path)</a:t>
            </a:r>
            <a:r>
              <a:rPr lang="zh-CN" altLang="en-US" sz="1700" dirty="0"/>
              <a:t>”。优先路径有可能只有一个结点。</a:t>
            </a:r>
          </a:p>
          <a:p>
            <a:pPr>
              <a:lnSpc>
                <a:spcPct val="150000"/>
              </a:lnSpc>
            </a:pPr>
            <a:endParaRPr lang="en-US" altLang="zh-CN" sz="2000"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：动态树</a:t>
            </a:r>
          </a:p>
        </p:txBody>
      </p:sp>
      <p:sp>
        <p:nvSpPr>
          <p:cNvPr id="3" name="内容占位符 2"/>
          <p:cNvSpPr>
            <a:spLocks noGrp="1"/>
          </p:cNvSpPr>
          <p:nvPr>
            <p:ph sz="quarter" idx="1"/>
          </p:nvPr>
        </p:nvSpPr>
        <p:spPr/>
        <p:txBody>
          <a:bodyPr>
            <a:normAutofit/>
          </a:bodyPr>
          <a:lstStyle/>
          <a:p>
            <a:pPr lvl="1">
              <a:lnSpc>
                <a:spcPct val="150000"/>
              </a:lnSpc>
            </a:pPr>
            <a:r>
              <a:rPr lang="zh-CN" altLang="en-US" sz="1700" dirty="0"/>
              <a:t>路径树</a:t>
            </a:r>
            <a:r>
              <a:rPr lang="en-US" altLang="zh-CN" sz="1700" dirty="0"/>
              <a:t>(path tree )</a:t>
            </a:r>
            <a:r>
              <a:rPr lang="zh-CN" altLang="en-US" sz="1700" dirty="0"/>
              <a:t>是用来表示原树上的优先路径的树。路径树用</a:t>
            </a:r>
            <a:r>
              <a:rPr lang="en-US" altLang="zh-CN" sz="1700" dirty="0"/>
              <a:t>splay tree</a:t>
            </a:r>
            <a:r>
              <a:rPr lang="zh-CN" altLang="en-US" sz="1700" dirty="0"/>
              <a:t>实现，结点是原树的一条优先路径上所有结点，并以结点在原树上的深度为关键字。</a:t>
            </a:r>
            <a:endParaRPr lang="en-US" altLang="zh-CN" sz="1700" dirty="0"/>
          </a:p>
          <a:p>
            <a:pPr lvl="1">
              <a:lnSpc>
                <a:spcPct val="150000"/>
              </a:lnSpc>
            </a:pPr>
            <a:r>
              <a:rPr lang="en-US" altLang="zh-CN" sz="1700" dirty="0"/>
              <a:t>Link-Cut tree</a:t>
            </a:r>
            <a:r>
              <a:rPr lang="zh-CN" altLang="en-US" sz="1700" dirty="0"/>
              <a:t>是把原树剖分成若干优先路径，然后把每条优先路径用一棵对应的路径树表示。准确地说，原树的像树是一组</a:t>
            </a:r>
            <a:r>
              <a:rPr lang="en-US" altLang="zh-CN" sz="1700" dirty="0"/>
              <a:t>Link-Cut trees(</a:t>
            </a:r>
            <a:r>
              <a:rPr lang="zh-CN" altLang="en-US" sz="1700" dirty="0"/>
              <a:t>复数形式</a:t>
            </a:r>
            <a:r>
              <a:rPr lang="en-US" altLang="zh-CN" sz="1700" dirty="0"/>
              <a:t>)</a:t>
            </a:r>
            <a:r>
              <a:rPr lang="zh-CN" altLang="en-US" sz="1700" dirty="0"/>
              <a:t>。</a:t>
            </a:r>
            <a:endParaRPr lang="en-US" altLang="zh-CN" sz="1700" dirty="0"/>
          </a:p>
          <a:p>
            <a:pPr lvl="1">
              <a:lnSpc>
                <a:spcPct val="150000"/>
              </a:lnSpc>
            </a:pPr>
            <a:r>
              <a:rPr lang="zh-CN" altLang="en-US" sz="1700" dirty="0"/>
              <a:t>每棵路径树的根结点都有一个“路径</a:t>
            </a:r>
            <a:r>
              <a:rPr lang="en-US" altLang="zh-CN" sz="1700" dirty="0"/>
              <a:t>-</a:t>
            </a:r>
            <a:r>
              <a:rPr lang="zh-CN" altLang="en-US" sz="1700" dirty="0"/>
              <a:t>父亲</a:t>
            </a:r>
            <a:r>
              <a:rPr lang="en-US" altLang="zh-CN" sz="1700" dirty="0"/>
              <a:t>(path-parent)</a:t>
            </a:r>
            <a:r>
              <a:rPr lang="zh-CN" altLang="en-US" sz="1700" dirty="0"/>
              <a:t>”指针，指向原树上对应优先路径中最高结点的父亲。</a:t>
            </a:r>
          </a:p>
          <a:p>
            <a:pPr>
              <a:lnSpc>
                <a:spcPct val="150000"/>
              </a:lnSpc>
            </a:pPr>
            <a:endParaRPr lang="zh-CN" altLang="en-US"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：动态树</a:t>
            </a:r>
          </a:p>
        </p:txBody>
      </p:sp>
      <p:sp>
        <p:nvSpPr>
          <p:cNvPr id="3" name="内容占位符 2"/>
          <p:cNvSpPr>
            <a:spLocks noGrp="1"/>
          </p:cNvSpPr>
          <p:nvPr>
            <p:ph sz="quarter" idx="1"/>
          </p:nvPr>
        </p:nvSpPr>
        <p:spPr/>
        <p:txBody>
          <a:bodyPr>
            <a:normAutofit/>
          </a:bodyPr>
          <a:lstStyle/>
          <a:p>
            <a:pPr>
              <a:lnSpc>
                <a:spcPct val="150000"/>
              </a:lnSpc>
              <a:defRPr/>
            </a:pPr>
            <a:r>
              <a:rPr lang="zh-CN" altLang="en-US" sz="2000" dirty="0"/>
              <a:t>左图是原树，红边表示优先路径</a:t>
            </a:r>
            <a:endParaRPr lang="en-US" altLang="zh-CN" sz="2000" dirty="0"/>
          </a:p>
          <a:p>
            <a:pPr>
              <a:lnSpc>
                <a:spcPct val="150000"/>
              </a:lnSpc>
              <a:defRPr/>
            </a:pPr>
            <a:r>
              <a:rPr lang="zh-CN" altLang="en-US" sz="2000" dirty="0"/>
              <a:t>右图是</a:t>
            </a:r>
            <a:r>
              <a:rPr lang="en-US" altLang="zh-CN" sz="2000" dirty="0"/>
              <a:t>Link-Cut Trees</a:t>
            </a:r>
            <a:r>
              <a:rPr lang="zh-CN" altLang="en-US" sz="2000" dirty="0"/>
              <a:t>。虚线表示</a:t>
            </a:r>
            <a:r>
              <a:rPr lang="en-US" altLang="zh-CN" sz="2000" dirty="0"/>
              <a:t>path-parent</a:t>
            </a:r>
            <a:r>
              <a:rPr lang="zh-CN" altLang="en-US" sz="2000" dirty="0"/>
              <a:t>指针</a:t>
            </a:r>
            <a:endParaRPr lang="en-US" altLang="zh-CN" sz="2000" dirty="0"/>
          </a:p>
          <a:p>
            <a:pPr>
              <a:lnSpc>
                <a:spcPct val="150000"/>
              </a:lnSpc>
              <a:defRPr/>
            </a:pPr>
            <a:r>
              <a:rPr lang="zh-CN" altLang="en-US" sz="2000" dirty="0"/>
              <a:t>注意，右图的单个结点也是一棵</a:t>
            </a:r>
            <a:r>
              <a:rPr lang="en-US" altLang="zh-CN" sz="2000" dirty="0"/>
              <a:t>Link-Cut Tree</a:t>
            </a:r>
            <a:endParaRPr lang="zh-CN" altLang="en-US" sz="2000" dirty="0"/>
          </a:p>
          <a:p>
            <a:pPr>
              <a:lnSpc>
                <a:spcPct val="150000"/>
              </a:lnSpc>
            </a:pPr>
            <a:endParaRPr lang="en-US" altLang="zh-CN" sz="20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376" y="3284984"/>
            <a:ext cx="7385248" cy="3193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：动态树</a:t>
            </a:r>
          </a:p>
        </p:txBody>
      </p:sp>
      <p:sp>
        <p:nvSpPr>
          <p:cNvPr id="3" name="内容占位符 2"/>
          <p:cNvSpPr>
            <a:spLocks noGrp="1"/>
          </p:cNvSpPr>
          <p:nvPr>
            <p:ph sz="quarter" idx="1"/>
          </p:nvPr>
        </p:nvSpPr>
        <p:spPr/>
        <p:txBody>
          <a:bodyPr>
            <a:noAutofit/>
          </a:bodyPr>
          <a:lstStyle/>
          <a:p>
            <a:pPr>
              <a:lnSpc>
                <a:spcPct val="150000"/>
              </a:lnSpc>
            </a:pPr>
            <a:r>
              <a:rPr lang="en-US" altLang="zh-CN" sz="2000" dirty="0"/>
              <a:t>Access</a:t>
            </a:r>
            <a:r>
              <a:rPr lang="zh-CN" altLang="en-US" sz="2000" dirty="0"/>
              <a:t>操作：是 </a:t>
            </a:r>
            <a:r>
              <a:rPr lang="en-US" altLang="zh-CN" sz="2000" dirty="0"/>
              <a:t>Link-Cut Trees </a:t>
            </a:r>
            <a:r>
              <a:rPr lang="zh-CN" altLang="en-US" sz="2000" dirty="0"/>
              <a:t>的所有操作的基础。</a:t>
            </a:r>
            <a:endParaRPr lang="en-US" altLang="zh-CN" sz="2000" dirty="0"/>
          </a:p>
          <a:p>
            <a:pPr>
              <a:lnSpc>
                <a:spcPct val="150000"/>
              </a:lnSpc>
            </a:pPr>
            <a:r>
              <a:rPr lang="zh-CN" altLang="en-US" sz="2000" dirty="0"/>
              <a:t>调用</a:t>
            </a:r>
            <a:r>
              <a:rPr lang="en-US" altLang="zh-CN" sz="2000" dirty="0"/>
              <a:t>Access(v)</a:t>
            </a:r>
            <a:r>
              <a:rPr lang="zh-CN" altLang="en-US" sz="2000" dirty="0"/>
              <a:t>，那么在原树上从结点</a:t>
            </a:r>
            <a:r>
              <a:rPr lang="en-US" altLang="zh-CN" sz="2000" dirty="0"/>
              <a:t>v </a:t>
            </a:r>
            <a:r>
              <a:rPr lang="zh-CN" altLang="en-US" sz="2000" dirty="0"/>
              <a:t>到根结点的路径就成为一条新的 优先路径，看上去就像</a:t>
            </a:r>
            <a:r>
              <a:rPr lang="en-US" altLang="zh-CN" sz="2000" dirty="0"/>
              <a:t>v</a:t>
            </a:r>
            <a:r>
              <a:rPr lang="zh-CN" altLang="en-US" sz="2000" dirty="0"/>
              <a:t>刚被访问过一样。并且在</a:t>
            </a:r>
            <a:r>
              <a:rPr lang="en-US" altLang="zh-CN" sz="2000" dirty="0"/>
              <a:t>Link-Cut Tree</a:t>
            </a:r>
            <a:r>
              <a:rPr lang="zh-CN" altLang="en-US" sz="2000" dirty="0"/>
              <a:t>对应的路径树上，</a:t>
            </a:r>
            <a:r>
              <a:rPr lang="en-US" altLang="zh-CN" sz="2000" dirty="0"/>
              <a:t>v</a:t>
            </a:r>
            <a:r>
              <a:rPr lang="zh-CN" altLang="en-US" sz="2000" dirty="0"/>
              <a:t>成为根结点。</a:t>
            </a:r>
            <a:endParaRPr lang="en-US" altLang="zh-CN" sz="2000" dirty="0"/>
          </a:p>
          <a:p>
            <a:pPr>
              <a:lnSpc>
                <a:spcPct val="150000"/>
              </a:lnSpc>
            </a:pPr>
            <a:r>
              <a:rPr lang="zh-CN" altLang="en-US" sz="2000" dirty="0"/>
              <a:t>如果原树上</a:t>
            </a:r>
            <a:r>
              <a:rPr lang="en-US" altLang="zh-CN" sz="2000" dirty="0"/>
              <a:t>v</a:t>
            </a:r>
            <a:r>
              <a:rPr lang="zh-CN" altLang="en-US" sz="2000" dirty="0"/>
              <a:t>到根路径上经过的某条边</a:t>
            </a:r>
            <a:r>
              <a:rPr lang="en-US" altLang="zh-CN" sz="2000" dirty="0"/>
              <a:t>(</a:t>
            </a:r>
            <a:r>
              <a:rPr lang="zh-CN" altLang="en-US" sz="2000" dirty="0"/>
              <a:t> </a:t>
            </a:r>
            <a:r>
              <a:rPr lang="en-US" altLang="zh-CN" sz="2000" dirty="0"/>
              <a:t>u, father)</a:t>
            </a:r>
            <a:r>
              <a:rPr lang="zh-CN" altLang="en-US" sz="2000" dirty="0"/>
              <a:t>原不是优先边，就会变成优先边，那么原本包含 </a:t>
            </a:r>
            <a:r>
              <a:rPr lang="en-US" altLang="zh-CN" sz="2000" dirty="0"/>
              <a:t>father</a:t>
            </a:r>
            <a:r>
              <a:rPr lang="zh-CN" altLang="en-US" sz="2000" dirty="0"/>
              <a:t>的优先路径将从</a:t>
            </a:r>
            <a:r>
              <a:rPr lang="en-US" altLang="zh-CN" sz="2000" dirty="0"/>
              <a:t>father</a:t>
            </a:r>
            <a:r>
              <a:rPr lang="zh-CN" altLang="en-US" sz="2000" dirty="0"/>
              <a:t>处断开。</a:t>
            </a:r>
            <a:r>
              <a:rPr lang="en-US" altLang="zh-CN" sz="2000" dirty="0"/>
              <a:t> </a:t>
            </a:r>
          </a:p>
          <a:p>
            <a:pPr>
              <a:lnSpc>
                <a:spcPct val="150000"/>
              </a:lnSpc>
            </a:pPr>
            <a:r>
              <a:rPr lang="zh-CN" altLang="en-US" sz="2000" dirty="0"/>
              <a:t>也即：当新的优先路径形成后，原来的一些优先路径会发生改变：那些有一个端点在新路径上的优先边被取消，改成</a:t>
            </a:r>
            <a:r>
              <a:rPr lang="en-US" altLang="zh-CN" sz="2000" dirty="0"/>
              <a:t>path-parent</a:t>
            </a:r>
            <a:r>
              <a:rPr lang="zh-CN" altLang="en-US" sz="2000" dirty="0"/>
              <a:t>指针</a:t>
            </a:r>
            <a:r>
              <a:rPr lang="zh-CN" altLang="en-US" sz="2000" dirty="0" smtClean="0"/>
              <a:t>。</a:t>
            </a:r>
            <a:endParaRPr lang="en-US" altLang="zh-CN"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：动态树</a:t>
            </a:r>
          </a:p>
        </p:txBody>
      </p:sp>
      <p:sp>
        <p:nvSpPr>
          <p:cNvPr id="3" name="内容占位符 2"/>
          <p:cNvSpPr>
            <a:spLocks noGrp="1"/>
          </p:cNvSpPr>
          <p:nvPr>
            <p:ph sz="quarter" idx="1"/>
          </p:nvPr>
        </p:nvSpPr>
        <p:spPr/>
        <p:txBody>
          <a:bodyPr>
            <a:normAutofit/>
          </a:bodyPr>
          <a:lstStyle/>
          <a:p>
            <a:pPr>
              <a:lnSpc>
                <a:spcPct val="150000"/>
              </a:lnSpc>
            </a:pPr>
            <a:r>
              <a:rPr lang="zh-CN" altLang="en-US" sz="2000" dirty="0"/>
              <a:t>如图，</a:t>
            </a:r>
            <a:r>
              <a:rPr lang="en-US" altLang="zh-CN" sz="2000" dirty="0"/>
              <a:t>ACCESS(N)</a:t>
            </a:r>
            <a:r>
              <a:rPr lang="zh-CN" altLang="en-US" sz="2000" dirty="0"/>
              <a:t>前后的变化：</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494" y="2204864"/>
            <a:ext cx="7325012" cy="3858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77578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：动态树</a:t>
            </a:r>
          </a:p>
        </p:txBody>
      </p:sp>
      <p:sp>
        <p:nvSpPr>
          <p:cNvPr id="3" name="内容占位符 2"/>
          <p:cNvSpPr>
            <a:spLocks noGrp="1"/>
          </p:cNvSpPr>
          <p:nvPr>
            <p:ph sz="quarter" idx="1"/>
          </p:nvPr>
        </p:nvSpPr>
        <p:spPr/>
        <p:txBody>
          <a:bodyPr>
            <a:normAutofit/>
          </a:bodyPr>
          <a:lstStyle/>
          <a:p>
            <a:pPr>
              <a:lnSpc>
                <a:spcPct val="150000"/>
              </a:lnSpc>
            </a:pPr>
            <a:r>
              <a:rPr lang="en-US" altLang="zh-CN" sz="2000" dirty="0"/>
              <a:t>Link-Cut Tree</a:t>
            </a:r>
            <a:r>
              <a:rPr lang="zh-CN" altLang="en-US" sz="2000" dirty="0"/>
              <a:t>上结点以是它们在原树上的深度为关键字的。</a:t>
            </a:r>
            <a:r>
              <a:rPr lang="en-US" altLang="zh-CN" sz="2000" dirty="0"/>
              <a:t>v</a:t>
            </a:r>
            <a:r>
              <a:rPr lang="zh-CN" altLang="en-US" sz="2000" dirty="0"/>
              <a:t>左子树的结点都高于</a:t>
            </a:r>
            <a:r>
              <a:rPr lang="en-US" altLang="zh-CN" sz="2000" dirty="0"/>
              <a:t>v</a:t>
            </a:r>
            <a:r>
              <a:rPr lang="zh-CN" altLang="en-US" sz="2000" dirty="0"/>
              <a:t>，右子树的结点都低于</a:t>
            </a:r>
            <a:r>
              <a:rPr lang="en-US" altLang="zh-CN" sz="2000" dirty="0"/>
              <a:t>v</a:t>
            </a:r>
            <a:r>
              <a:rPr lang="zh-CN" altLang="en-US" sz="2000" dirty="0" smtClean="0"/>
              <a:t>。访问</a:t>
            </a:r>
            <a:r>
              <a:rPr lang="en-US" altLang="zh-CN" sz="2000" dirty="0"/>
              <a:t>v</a:t>
            </a:r>
            <a:r>
              <a:rPr lang="zh-CN" altLang="en-US" sz="2000" dirty="0"/>
              <a:t>后，它的优先儿子要取消，如果访问</a:t>
            </a:r>
            <a:r>
              <a:rPr lang="zh-CN" altLang="en-US" sz="2000" dirty="0" smtClean="0"/>
              <a:t>前</a:t>
            </a:r>
            <a:r>
              <a:rPr lang="en-US" altLang="zh-CN" sz="2000" dirty="0" smtClean="0"/>
              <a:t>v</a:t>
            </a:r>
            <a:r>
              <a:rPr lang="zh-CN" altLang="en-US" sz="2000" dirty="0"/>
              <a:t>在一条优先路径的中段，那么访问后低于</a:t>
            </a:r>
            <a:r>
              <a:rPr lang="en-US" altLang="zh-CN" sz="2000" dirty="0"/>
              <a:t>v</a:t>
            </a:r>
            <a:r>
              <a:rPr lang="zh-CN" altLang="en-US" sz="2000" dirty="0"/>
              <a:t>的部分要分离出去</a:t>
            </a:r>
            <a:r>
              <a:rPr lang="zh-CN" altLang="en-US" sz="2000" dirty="0" smtClean="0"/>
              <a:t>。对</a:t>
            </a:r>
            <a:r>
              <a:rPr lang="en-US" altLang="zh-CN" sz="2000" dirty="0"/>
              <a:t>v</a:t>
            </a:r>
            <a:r>
              <a:rPr lang="zh-CN" altLang="en-US" sz="2000" dirty="0"/>
              <a:t>作一次伸展</a:t>
            </a:r>
            <a:r>
              <a:rPr lang="en-US" altLang="zh-CN" sz="2000" dirty="0"/>
              <a:t>(splay)</a:t>
            </a:r>
            <a:r>
              <a:rPr lang="zh-CN" altLang="en-US" sz="2000" dirty="0"/>
              <a:t>，把它提升到根，然后断开它的右子树，使之成为另一棵单独的路径树</a:t>
            </a:r>
            <a:r>
              <a:rPr lang="zh-CN" altLang="en-US" sz="2000" dirty="0" smtClean="0"/>
              <a:t>。最后</a:t>
            </a:r>
            <a:r>
              <a:rPr lang="zh-CN" altLang="en-US" sz="2000" dirty="0"/>
              <a:t>设置这棵新树根结点的</a:t>
            </a:r>
            <a:r>
              <a:rPr lang="en-US" altLang="zh-CN" sz="2000" dirty="0"/>
              <a:t>path-parent</a:t>
            </a:r>
            <a:r>
              <a:rPr lang="zh-CN" altLang="en-US" sz="2000" dirty="0"/>
              <a:t>指针指向</a:t>
            </a:r>
            <a:r>
              <a:rPr lang="en-US" altLang="zh-CN" sz="2000" dirty="0"/>
              <a:t>v</a:t>
            </a:r>
            <a:r>
              <a:rPr lang="zh-CN" altLang="en-US" sz="2000" dirty="0" smtClean="0"/>
              <a:t>。</a:t>
            </a:r>
            <a:endParaRPr lang="en-US" altLang="zh-CN" sz="2000" dirty="0" smtClean="0"/>
          </a:p>
          <a:p>
            <a:pPr>
              <a:lnSpc>
                <a:spcPct val="150000"/>
              </a:lnSpc>
            </a:pPr>
            <a:r>
              <a:rPr lang="zh-CN" altLang="en-US" sz="2000" dirty="0" smtClean="0"/>
              <a:t>接下来</a:t>
            </a:r>
            <a:r>
              <a:rPr lang="en-US" altLang="zh-CN" sz="2000" dirty="0" smtClean="0"/>
              <a:t>path-parent</a:t>
            </a:r>
            <a:r>
              <a:rPr lang="zh-CN" altLang="en-US" sz="2000" dirty="0"/>
              <a:t>指针将发挥作用，引导我们从一棵路径树跳跃到另一棵路径树。</a:t>
            </a:r>
            <a:endParaRPr lang="en-US" altLang="zh-CN" sz="2000" dirty="0"/>
          </a:p>
          <a:p>
            <a:pPr>
              <a:lnSpc>
                <a:spcPct val="150000"/>
              </a:lnSpc>
            </a:pPr>
            <a:endParaRPr lang="en-US" altLang="zh-CN" sz="2000" dirty="0"/>
          </a:p>
          <a:p>
            <a:pPr marL="0" indent="0">
              <a:lnSpc>
                <a:spcPct val="150000"/>
              </a:lnSpc>
              <a:buNone/>
            </a:pPr>
            <a:endParaRPr lang="zh-CN" altLang="en-US" sz="2000" dirty="0"/>
          </a:p>
        </p:txBody>
      </p:sp>
    </p:spTree>
    <p:extLst>
      <p:ext uri="{BB962C8B-B14F-4D97-AF65-F5344CB8AC3E}">
        <p14:creationId xmlns:p14="http://schemas.microsoft.com/office/powerpoint/2010/main" val="23489921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：动态树</a:t>
            </a:r>
          </a:p>
        </p:txBody>
      </p:sp>
      <p:sp>
        <p:nvSpPr>
          <p:cNvPr id="3" name="内容占位符 2"/>
          <p:cNvSpPr>
            <a:spLocks noGrp="1"/>
          </p:cNvSpPr>
          <p:nvPr>
            <p:ph sz="quarter" idx="1"/>
          </p:nvPr>
        </p:nvSpPr>
        <p:spPr/>
        <p:txBody>
          <a:bodyPr>
            <a:noAutofit/>
          </a:bodyPr>
          <a:lstStyle/>
          <a:p>
            <a:pPr>
              <a:lnSpc>
                <a:spcPct val="160000"/>
              </a:lnSpc>
              <a:defRPr/>
            </a:pPr>
            <a:r>
              <a:rPr lang="en-US" altLang="zh-CN" sz="2000" dirty="0" smtClean="0"/>
              <a:t>Splay(v</a:t>
            </a:r>
            <a:r>
              <a:rPr lang="en-US" altLang="zh-CN" sz="2000" dirty="0"/>
              <a:t>)</a:t>
            </a:r>
            <a:r>
              <a:rPr lang="zh-CN" altLang="en-US" sz="2000" dirty="0"/>
              <a:t>后，</a:t>
            </a:r>
            <a:r>
              <a:rPr lang="en-US" altLang="zh-CN" sz="2000" dirty="0"/>
              <a:t>v </a:t>
            </a:r>
            <a:r>
              <a:rPr lang="zh-CN" altLang="en-US" sz="2000" dirty="0"/>
              <a:t>成为根，将有</a:t>
            </a:r>
            <a:r>
              <a:rPr lang="en-US" altLang="zh-CN" sz="2000" dirty="0"/>
              <a:t> path-parent</a:t>
            </a:r>
            <a:r>
              <a:rPr lang="zh-CN" altLang="en-US" sz="2000" dirty="0"/>
              <a:t>指针</a:t>
            </a:r>
            <a:r>
              <a:rPr lang="en-US" altLang="zh-CN" sz="2000" dirty="0"/>
              <a:t> (</a:t>
            </a:r>
            <a:r>
              <a:rPr lang="zh-CN" altLang="en-US" sz="2000" dirty="0"/>
              <a:t>除非</a:t>
            </a:r>
            <a:r>
              <a:rPr lang="en-US" altLang="zh-CN" sz="2000" dirty="0"/>
              <a:t>v</a:t>
            </a:r>
            <a:r>
              <a:rPr lang="zh-CN" altLang="en-US" sz="2000" dirty="0"/>
              <a:t>是原树的根</a:t>
            </a:r>
            <a:r>
              <a:rPr lang="en-US" altLang="zh-CN" sz="2000" dirty="0"/>
              <a:t>) </a:t>
            </a:r>
            <a:r>
              <a:rPr lang="zh-CN" altLang="en-US" sz="2000" dirty="0"/>
              <a:t>指向原树中的父结点</a:t>
            </a:r>
            <a:r>
              <a:rPr lang="en-US" altLang="zh-CN" sz="2000" dirty="0"/>
              <a:t>(</a:t>
            </a:r>
            <a:r>
              <a:rPr lang="zh-CN" altLang="en-US" sz="2000" dirty="0"/>
              <a:t>称作</a:t>
            </a:r>
            <a:r>
              <a:rPr lang="en-US" altLang="zh-CN" sz="2000" dirty="0"/>
              <a:t>f)</a:t>
            </a:r>
            <a:r>
              <a:rPr lang="zh-CN" altLang="en-US" sz="2000" dirty="0"/>
              <a:t>。我们需要把</a:t>
            </a:r>
            <a:r>
              <a:rPr lang="en-US" altLang="zh-CN" sz="2000" dirty="0"/>
              <a:t>v</a:t>
            </a:r>
            <a:r>
              <a:rPr lang="zh-CN" altLang="en-US" sz="2000" dirty="0"/>
              <a:t>的优先路径连接上</a:t>
            </a:r>
            <a:r>
              <a:rPr lang="en-US" altLang="zh-CN" sz="2000" dirty="0"/>
              <a:t>f</a:t>
            </a:r>
            <a:r>
              <a:rPr lang="zh-CN" altLang="en-US" sz="2000" dirty="0"/>
              <a:t>的优先路径。换句话说，我们要设置</a:t>
            </a:r>
            <a:r>
              <a:rPr lang="en-US" altLang="zh-CN" sz="2000" dirty="0"/>
              <a:t>f</a:t>
            </a:r>
            <a:r>
              <a:rPr lang="zh-CN" altLang="en-US" sz="2000" dirty="0"/>
              <a:t>的优先儿子是</a:t>
            </a:r>
            <a:r>
              <a:rPr lang="en-US" altLang="zh-CN" sz="2000" dirty="0"/>
              <a:t>v</a:t>
            </a:r>
            <a:r>
              <a:rPr lang="zh-CN" altLang="en-US" sz="2000" dirty="0"/>
              <a:t>。在路径树上，这是个两阶段操作：</a:t>
            </a:r>
            <a:endParaRPr lang="en-US" altLang="zh-CN" sz="2000" dirty="0"/>
          </a:p>
          <a:p>
            <a:pPr lvl="1">
              <a:lnSpc>
                <a:spcPct val="160000"/>
              </a:lnSpc>
              <a:defRPr/>
            </a:pPr>
            <a:r>
              <a:rPr lang="zh-CN" altLang="en-US" sz="1700" dirty="0"/>
              <a:t>首先，断开</a:t>
            </a:r>
            <a:r>
              <a:rPr lang="en-US" altLang="zh-CN" sz="1700" dirty="0"/>
              <a:t>f</a:t>
            </a:r>
            <a:r>
              <a:rPr lang="zh-CN" altLang="en-US" sz="1700" dirty="0"/>
              <a:t>的优先路径上低于</a:t>
            </a:r>
            <a:r>
              <a:rPr lang="en-US" altLang="zh-CN" sz="1700" dirty="0"/>
              <a:t>f</a:t>
            </a:r>
            <a:r>
              <a:rPr lang="zh-CN" altLang="en-US" sz="1700" dirty="0"/>
              <a:t>的部分，就像对</a:t>
            </a:r>
            <a:r>
              <a:rPr lang="en-US" altLang="zh-CN" sz="1700" dirty="0"/>
              <a:t>v</a:t>
            </a:r>
            <a:r>
              <a:rPr lang="zh-CN" altLang="en-US" sz="1700" dirty="0"/>
              <a:t>的操作方法一样。即：</a:t>
            </a:r>
            <a:r>
              <a:rPr lang="en-US" altLang="zh-CN" sz="1700" dirty="0"/>
              <a:t>splay(f)</a:t>
            </a:r>
            <a:r>
              <a:rPr lang="zh-CN" altLang="en-US" sz="1700" dirty="0"/>
              <a:t>，然后断开它的右子树。</a:t>
            </a:r>
            <a:endParaRPr lang="en-US" altLang="zh-CN" sz="1700" dirty="0"/>
          </a:p>
          <a:p>
            <a:pPr lvl="1">
              <a:lnSpc>
                <a:spcPct val="160000"/>
              </a:lnSpc>
              <a:defRPr/>
            </a:pPr>
            <a:r>
              <a:rPr lang="zh-CN" altLang="en-US" sz="1700" dirty="0"/>
              <a:t>接着，连接</a:t>
            </a:r>
            <a:r>
              <a:rPr lang="en-US" altLang="zh-CN" sz="1700" dirty="0"/>
              <a:t>v</a:t>
            </a:r>
            <a:r>
              <a:rPr lang="zh-CN" altLang="en-US" sz="1700" dirty="0"/>
              <a:t>的路径树与</a:t>
            </a:r>
            <a:r>
              <a:rPr lang="en-US" altLang="zh-CN" sz="1700" dirty="0"/>
              <a:t>f</a:t>
            </a:r>
            <a:r>
              <a:rPr lang="zh-CN" altLang="en-US" sz="1700" dirty="0"/>
              <a:t>的路径树。因为</a:t>
            </a:r>
            <a:r>
              <a:rPr lang="en-US" altLang="zh-CN" sz="1700" dirty="0"/>
              <a:t>v</a:t>
            </a:r>
            <a:r>
              <a:rPr lang="zh-CN" altLang="en-US" sz="1700" dirty="0"/>
              <a:t>树上所有结点都低于</a:t>
            </a:r>
            <a:r>
              <a:rPr lang="en-US" altLang="zh-CN" sz="1700" dirty="0"/>
              <a:t>f</a:t>
            </a:r>
            <a:r>
              <a:rPr lang="zh-CN" altLang="en-US" sz="1700" dirty="0"/>
              <a:t>树上所有结点，所以我们只需要把</a:t>
            </a:r>
            <a:r>
              <a:rPr lang="en-US" altLang="zh-CN" sz="1700" dirty="0"/>
              <a:t>v</a:t>
            </a:r>
            <a:r>
              <a:rPr lang="zh-CN" altLang="en-US" sz="1700" dirty="0"/>
              <a:t>树设为</a:t>
            </a:r>
            <a:r>
              <a:rPr lang="en-US" altLang="zh-CN" sz="1700" dirty="0"/>
              <a:t>f</a:t>
            </a:r>
            <a:r>
              <a:rPr lang="zh-CN" altLang="en-US" sz="1700" dirty="0"/>
              <a:t>树的右子树。</a:t>
            </a:r>
            <a:endParaRPr lang="en-US" altLang="zh-CN" sz="1700" dirty="0"/>
          </a:p>
          <a:p>
            <a:pPr>
              <a:lnSpc>
                <a:spcPct val="160000"/>
              </a:lnSpc>
            </a:pPr>
            <a:endParaRPr lang="zh-CN" altLang="en-US" sz="2000" dirty="0"/>
          </a:p>
        </p:txBody>
      </p:sp>
    </p:spTree>
    <p:extLst>
      <p:ext uri="{BB962C8B-B14F-4D97-AF65-F5344CB8AC3E}">
        <p14:creationId xmlns:p14="http://schemas.microsoft.com/office/powerpoint/2010/main" val="9375006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：动态树</a:t>
            </a:r>
          </a:p>
        </p:txBody>
      </p:sp>
      <p:sp>
        <p:nvSpPr>
          <p:cNvPr id="3" name="内容占位符 2"/>
          <p:cNvSpPr>
            <a:spLocks noGrp="1"/>
          </p:cNvSpPr>
          <p:nvPr>
            <p:ph sz="quarter" idx="1"/>
          </p:nvPr>
        </p:nvSpPr>
        <p:spPr/>
        <p:txBody>
          <a:bodyPr>
            <a:normAutofit/>
          </a:bodyPr>
          <a:lstStyle/>
          <a:p>
            <a:pPr>
              <a:lnSpc>
                <a:spcPct val="150000"/>
              </a:lnSpc>
              <a:defRPr/>
            </a:pPr>
            <a:r>
              <a:rPr lang="zh-CN" altLang="en-US" sz="2000" dirty="0"/>
              <a:t>最后，做一下辅助操作来完成一次迭代：由于</a:t>
            </a:r>
            <a:r>
              <a:rPr lang="en-US" altLang="zh-CN" sz="2000" dirty="0"/>
              <a:t>v</a:t>
            </a:r>
            <a:r>
              <a:rPr lang="zh-CN" altLang="en-US" sz="2000" dirty="0"/>
              <a:t>不再是路径树的根，因此清空</a:t>
            </a:r>
            <a:r>
              <a:rPr lang="en-US" altLang="zh-CN" sz="2000" dirty="0"/>
              <a:t>v</a:t>
            </a:r>
            <a:r>
              <a:rPr lang="zh-CN" altLang="en-US" sz="2000" dirty="0"/>
              <a:t>的</a:t>
            </a:r>
            <a:r>
              <a:rPr lang="en-US" altLang="zh-CN" sz="2000" dirty="0"/>
              <a:t>path-parent</a:t>
            </a:r>
            <a:r>
              <a:rPr lang="zh-CN" altLang="en-US" sz="2000" dirty="0"/>
              <a:t>指针。</a:t>
            </a:r>
            <a:endParaRPr lang="en-US" altLang="zh-CN" sz="2000" dirty="0"/>
          </a:p>
          <a:p>
            <a:pPr>
              <a:lnSpc>
                <a:spcPct val="150000"/>
              </a:lnSpc>
              <a:defRPr/>
            </a:pPr>
            <a:r>
              <a:rPr lang="zh-CN" altLang="en-US" sz="2000" dirty="0"/>
              <a:t>我们用相同的办法建立优先路径，直到到达原树的根。</a:t>
            </a:r>
          </a:p>
        </p:txBody>
      </p:sp>
      <p:sp>
        <p:nvSpPr>
          <p:cNvPr id="4" name="矩形 3"/>
          <p:cNvSpPr/>
          <p:nvPr/>
        </p:nvSpPr>
        <p:spPr>
          <a:xfrm>
            <a:off x="683568" y="3212976"/>
            <a:ext cx="4824536" cy="2246769"/>
          </a:xfrm>
          <a:prstGeom prst="rect">
            <a:avLst/>
          </a:prstGeom>
        </p:spPr>
        <p:txBody>
          <a:bodyPr wrap="square">
            <a:spAutoFit/>
          </a:bodyPr>
          <a:lstStyle/>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Access(v)</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x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v</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y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NULL</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while</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(x != NULL) {</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Splay(x</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smtClean="0">
                <a:solidFill>
                  <a:srgbClr val="008000"/>
                </a:solidFill>
                <a:highlight>
                  <a:srgbClr val="FFFFFF"/>
                </a:highlight>
                <a:latin typeface="新宋体" panose="02010609030101010101" pitchFamily="49" charset="-122"/>
                <a:ea typeface="新宋体" panose="02010609030101010101" pitchFamily="49" charset="-122"/>
              </a:rPr>
              <a:t>//</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x</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提升为根</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path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parent(right(x)) ← x     </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断开</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x</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与原右子树</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right(x</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 y                    </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//y</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成为</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x</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新的右子树</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path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parent(y) ← NULL         </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//y</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不再是根</a:t>
            </a:r>
            <a:endParaRPr lang="zh-CN" altLang="en-US"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y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x</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x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path - parent(y)</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Splay(v</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653552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smtClean="0"/>
              <a:t>：树的度</a:t>
            </a:r>
            <a:endParaRPr lang="zh-CN" altLang="en-US" dirty="0"/>
          </a:p>
        </p:txBody>
      </p:sp>
      <p:sp>
        <p:nvSpPr>
          <p:cNvPr id="3" name="内容占位符 2"/>
          <p:cNvSpPr>
            <a:spLocks noGrp="1"/>
          </p:cNvSpPr>
          <p:nvPr>
            <p:ph sz="quarter" idx="1"/>
          </p:nvPr>
        </p:nvSpPr>
        <p:spPr/>
        <p:txBody>
          <a:bodyPr>
            <a:normAutofit/>
          </a:bodyPr>
          <a:lstStyle/>
          <a:p>
            <a:pPr>
              <a:lnSpc>
                <a:spcPct val="150000"/>
              </a:lnSpc>
              <a:defRPr/>
            </a:pPr>
            <a:r>
              <a:rPr lang="zh-CN" altLang="en-US" sz="2000" dirty="0"/>
              <a:t>结点的度：一个结点的</a:t>
            </a:r>
            <a:r>
              <a:rPr lang="zh-CN" altLang="en-US" sz="2000" dirty="0">
                <a:solidFill>
                  <a:srgbClr val="FF0000"/>
                </a:solidFill>
              </a:rPr>
              <a:t>子树数目</a:t>
            </a:r>
            <a:r>
              <a:rPr lang="zh-CN" altLang="en-US" sz="2000" dirty="0"/>
              <a:t>称为该结点的度。</a:t>
            </a:r>
          </a:p>
          <a:p>
            <a:pPr>
              <a:lnSpc>
                <a:spcPct val="150000"/>
              </a:lnSpc>
              <a:defRPr/>
            </a:pPr>
            <a:r>
              <a:rPr lang="zh-CN" altLang="en-US" sz="2000" dirty="0"/>
              <a:t>树的度：所有结点中</a:t>
            </a:r>
            <a:r>
              <a:rPr lang="zh-CN" altLang="en-US" sz="2000" dirty="0">
                <a:solidFill>
                  <a:srgbClr val="FF0000"/>
                </a:solidFill>
              </a:rPr>
              <a:t>最大</a:t>
            </a:r>
            <a:r>
              <a:rPr lang="zh-CN" altLang="en-US" sz="2000" dirty="0"/>
              <a:t>的度称为该树的度</a:t>
            </a:r>
            <a:r>
              <a:rPr lang="en-US" altLang="zh-CN" sz="2000" dirty="0"/>
              <a:t>(</a:t>
            </a:r>
            <a:r>
              <a:rPr lang="zh-CN" altLang="en-US" sz="2000" dirty="0"/>
              <a:t>宽度）。</a:t>
            </a:r>
          </a:p>
          <a:p>
            <a:pPr>
              <a:lnSpc>
                <a:spcPct val="150000"/>
              </a:lnSpc>
              <a:defRPr/>
            </a:pPr>
            <a:r>
              <a:rPr lang="zh-CN" altLang="en-US" sz="2000" dirty="0"/>
              <a:t>下列树的宽度为</a:t>
            </a:r>
            <a:r>
              <a:rPr lang="en-US" altLang="zh-CN" sz="2000" dirty="0"/>
              <a:t>3</a:t>
            </a:r>
          </a:p>
        </p:txBody>
      </p:sp>
      <p:pic>
        <p:nvPicPr>
          <p:cNvPr id="4" name="Picture 5" descr="tre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1025" y="3212976"/>
            <a:ext cx="4679950" cy="314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：动态树</a:t>
            </a:r>
          </a:p>
        </p:txBody>
      </p:sp>
      <p:sp>
        <p:nvSpPr>
          <p:cNvPr id="3" name="内容占位符 2"/>
          <p:cNvSpPr>
            <a:spLocks noGrp="1"/>
          </p:cNvSpPr>
          <p:nvPr>
            <p:ph sz="quarter" idx="1"/>
          </p:nvPr>
        </p:nvSpPr>
        <p:spPr/>
        <p:txBody>
          <a:bodyPr>
            <a:normAutofit/>
          </a:bodyPr>
          <a:lstStyle/>
          <a:p>
            <a:pPr>
              <a:lnSpc>
                <a:spcPct val="150000"/>
              </a:lnSpc>
              <a:defRPr/>
            </a:pPr>
            <a:r>
              <a:rPr lang="zh-CN" altLang="en-US" sz="2000" dirty="0"/>
              <a:t>断开原树上</a:t>
            </a:r>
            <a:r>
              <a:rPr lang="en-US" altLang="zh-CN" sz="2000" dirty="0"/>
              <a:t>v-parent(v) </a:t>
            </a:r>
            <a:r>
              <a:rPr lang="zh-CN" altLang="en-US" sz="2000" dirty="0"/>
              <a:t>的</a:t>
            </a:r>
            <a:r>
              <a:rPr lang="zh-CN" altLang="en-US" sz="2000" dirty="0" smtClean="0"/>
              <a:t>边把</a:t>
            </a:r>
            <a:r>
              <a:rPr lang="zh-CN" altLang="en-US" sz="2000" dirty="0"/>
              <a:t>以</a:t>
            </a:r>
            <a:r>
              <a:rPr lang="en-US" altLang="zh-CN" sz="2000" dirty="0"/>
              <a:t>v</a:t>
            </a:r>
            <a:r>
              <a:rPr lang="zh-CN" altLang="en-US" sz="2000" dirty="0"/>
              <a:t>为根的子树分离出来，这需要在</a:t>
            </a:r>
            <a:r>
              <a:rPr lang="en-US" altLang="zh-CN" sz="2000" dirty="0"/>
              <a:t>Link-Cut Tree</a:t>
            </a:r>
            <a:r>
              <a:rPr lang="zh-CN" altLang="en-US" sz="2000" dirty="0"/>
              <a:t>上从含有</a:t>
            </a:r>
            <a:r>
              <a:rPr lang="en-US" altLang="zh-CN" sz="2000" dirty="0"/>
              <a:t>v</a:t>
            </a:r>
            <a:r>
              <a:rPr lang="zh-CN" altLang="en-US" sz="2000" dirty="0"/>
              <a:t>的路径树上分离出一棵新路径树。</a:t>
            </a:r>
            <a:endParaRPr lang="en-US" altLang="zh-CN" sz="2000" dirty="0"/>
          </a:p>
          <a:p>
            <a:pPr>
              <a:lnSpc>
                <a:spcPct val="150000"/>
              </a:lnSpc>
              <a:defRPr/>
            </a:pPr>
            <a:r>
              <a:rPr lang="zh-CN" altLang="en-US" sz="2000" dirty="0"/>
              <a:t>为实现此目的，首先访问</a:t>
            </a:r>
            <a:r>
              <a:rPr lang="en-US" altLang="zh-CN" sz="2000" dirty="0"/>
              <a:t>v</a:t>
            </a:r>
            <a:r>
              <a:rPr lang="zh-CN" altLang="en-US" sz="2000" dirty="0"/>
              <a:t>，高于</a:t>
            </a:r>
            <a:r>
              <a:rPr lang="en-US" altLang="zh-CN" sz="2000" dirty="0"/>
              <a:t>v</a:t>
            </a:r>
            <a:r>
              <a:rPr lang="zh-CN" altLang="en-US" sz="2000" dirty="0"/>
              <a:t>的所有结点将位于左子树，然后断开</a:t>
            </a:r>
            <a:r>
              <a:rPr lang="en-US" altLang="zh-CN" sz="2000" dirty="0"/>
              <a:t>v</a:t>
            </a:r>
            <a:r>
              <a:rPr lang="zh-CN" altLang="en-US" sz="2000" dirty="0"/>
              <a:t>的左子树即可。</a:t>
            </a:r>
            <a:endParaRPr lang="en-US" altLang="zh-CN" sz="2000" dirty="0"/>
          </a:p>
          <a:p>
            <a:pPr>
              <a:lnSpc>
                <a:spcPct val="150000"/>
              </a:lnSpc>
              <a:defRPr/>
            </a:pPr>
            <a:r>
              <a:rPr lang="zh-CN" altLang="en-US" sz="2000" dirty="0" smtClean="0"/>
              <a:t>注意</a:t>
            </a:r>
            <a:r>
              <a:rPr lang="en-US" altLang="zh-CN" sz="2000" dirty="0"/>
              <a:t>Cut(v)</a:t>
            </a:r>
            <a:r>
              <a:rPr lang="zh-CN" altLang="en-US" sz="2000" dirty="0"/>
              <a:t>之后，</a:t>
            </a:r>
            <a:r>
              <a:rPr lang="en-US" altLang="zh-CN" sz="2000" dirty="0"/>
              <a:t>v</a:t>
            </a:r>
            <a:r>
              <a:rPr lang="zh-CN" altLang="en-US" sz="2000" dirty="0"/>
              <a:t>变成只有一个结点的路径树，但是</a:t>
            </a:r>
            <a:r>
              <a:rPr lang="en-US" altLang="zh-CN" sz="2000" dirty="0"/>
              <a:t>v</a:t>
            </a:r>
            <a:r>
              <a:rPr lang="zh-CN" altLang="en-US" sz="2000" dirty="0"/>
              <a:t>的儿子们的</a:t>
            </a:r>
            <a:r>
              <a:rPr lang="en-US" altLang="zh-CN" sz="2000" dirty="0"/>
              <a:t>path-parent</a:t>
            </a:r>
            <a:r>
              <a:rPr lang="zh-CN" altLang="en-US" sz="2000" dirty="0"/>
              <a:t>指针仍指向</a:t>
            </a:r>
            <a:r>
              <a:rPr lang="en-US" altLang="zh-CN" sz="2000" dirty="0"/>
              <a:t>v</a:t>
            </a:r>
            <a:r>
              <a:rPr lang="zh-CN" altLang="en-US" sz="2000" dirty="0"/>
              <a:t>，因此我们得到了所希望得到那棵子树</a:t>
            </a:r>
            <a:r>
              <a:rPr lang="en-US" altLang="zh-CN" sz="2000" dirty="0"/>
              <a:t>(</a:t>
            </a:r>
            <a:r>
              <a:rPr lang="zh-CN" altLang="en-US" sz="2000" dirty="0"/>
              <a:t>从原树的角度看</a:t>
            </a:r>
            <a:r>
              <a:rPr lang="en-US" altLang="zh-CN" sz="2000" dirty="0"/>
              <a:t>)</a:t>
            </a:r>
            <a:r>
              <a:rPr lang="zh-CN" altLang="en-US" sz="2000" dirty="0"/>
              <a:t>。</a:t>
            </a:r>
            <a:endParaRPr lang="en-US" altLang="zh-CN" sz="2000" dirty="0"/>
          </a:p>
          <a:p>
            <a:pPr>
              <a:lnSpc>
                <a:spcPct val="150000"/>
              </a:lnSpc>
            </a:pPr>
            <a:endParaRPr lang="zh-CN" altLang="en-US" sz="2000" dirty="0"/>
          </a:p>
        </p:txBody>
      </p:sp>
      <p:sp>
        <p:nvSpPr>
          <p:cNvPr id="5" name="矩形 4"/>
          <p:cNvSpPr/>
          <p:nvPr/>
        </p:nvSpPr>
        <p:spPr>
          <a:xfrm>
            <a:off x="755576" y="5085184"/>
            <a:ext cx="4572000" cy="861774"/>
          </a:xfrm>
          <a:prstGeom prst="rect">
            <a:avLst/>
          </a:prstGeom>
        </p:spPr>
        <p:txBody>
          <a:bodyPr>
            <a:spAutoFit/>
          </a:bodyPr>
          <a:lstStyle/>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Cut(v)</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Access(v</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left(v</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 NULL</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要对称地将</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left(v)</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的</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father</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设为</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NULL</a:t>
            </a:r>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802415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：动态树</a:t>
            </a:r>
          </a:p>
        </p:txBody>
      </p:sp>
      <p:sp>
        <p:nvSpPr>
          <p:cNvPr id="3" name="内容占位符 2"/>
          <p:cNvSpPr>
            <a:spLocks noGrp="1"/>
          </p:cNvSpPr>
          <p:nvPr>
            <p:ph sz="quarter" idx="1"/>
          </p:nvPr>
        </p:nvSpPr>
        <p:spPr/>
        <p:txBody>
          <a:bodyPr>
            <a:normAutofit/>
          </a:bodyPr>
          <a:lstStyle/>
          <a:p>
            <a:pPr>
              <a:lnSpc>
                <a:spcPct val="150000"/>
              </a:lnSpc>
              <a:defRPr/>
            </a:pPr>
            <a:r>
              <a:rPr lang="zh-CN" altLang="en-US" sz="2000" dirty="0"/>
              <a:t>连接两棵原树同样非常简单。方法是先分别访问</a:t>
            </a:r>
            <a:r>
              <a:rPr lang="en-US" altLang="zh-CN" sz="2000" dirty="0"/>
              <a:t>v</a:t>
            </a:r>
            <a:r>
              <a:rPr lang="zh-CN" altLang="en-US" sz="2000" dirty="0"/>
              <a:t>和</a:t>
            </a:r>
            <a:r>
              <a:rPr lang="en-US" altLang="zh-CN" sz="2000" dirty="0"/>
              <a:t>w</a:t>
            </a:r>
            <a:r>
              <a:rPr lang="zh-CN" altLang="en-US" sz="2000" dirty="0"/>
              <a:t>，使</a:t>
            </a:r>
            <a:r>
              <a:rPr lang="en-US" altLang="zh-CN" sz="2000" dirty="0"/>
              <a:t>v</a:t>
            </a:r>
            <a:r>
              <a:rPr lang="zh-CN" altLang="en-US" sz="2000" dirty="0"/>
              <a:t>和</a:t>
            </a:r>
            <a:r>
              <a:rPr lang="en-US" altLang="zh-CN" sz="2000" dirty="0"/>
              <a:t>w</a:t>
            </a:r>
            <a:r>
              <a:rPr lang="zh-CN" altLang="en-US" sz="2000" dirty="0"/>
              <a:t>均成为各自路径树的根。然后让</a:t>
            </a:r>
            <a:r>
              <a:rPr lang="en-US" altLang="zh-CN" sz="2000" dirty="0"/>
              <a:t>w</a:t>
            </a:r>
            <a:r>
              <a:rPr lang="zh-CN" altLang="en-US" sz="2000" dirty="0"/>
              <a:t>成为</a:t>
            </a:r>
            <a:r>
              <a:rPr lang="en-US" altLang="zh-CN" sz="2000" dirty="0"/>
              <a:t>v</a:t>
            </a:r>
            <a:r>
              <a:rPr lang="zh-CN" altLang="en-US" sz="2000" dirty="0"/>
              <a:t>的左儿子。</a:t>
            </a:r>
            <a:endParaRPr lang="en-US" altLang="zh-CN" sz="2000" dirty="0"/>
          </a:p>
          <a:p>
            <a:pPr>
              <a:lnSpc>
                <a:spcPct val="150000"/>
              </a:lnSpc>
              <a:defRPr/>
            </a:pPr>
            <a:r>
              <a:rPr lang="zh-CN" altLang="en-US" sz="2000" dirty="0"/>
              <a:t>从原树合并的角度看，是让</a:t>
            </a:r>
            <a:r>
              <a:rPr lang="en-US" altLang="zh-CN" sz="2000" dirty="0"/>
              <a:t>v</a:t>
            </a:r>
            <a:r>
              <a:rPr lang="zh-CN" altLang="en-US" sz="2000" dirty="0"/>
              <a:t>为根的树成为</a:t>
            </a:r>
            <a:r>
              <a:rPr lang="en-US" altLang="zh-CN" sz="2000" dirty="0"/>
              <a:t>w</a:t>
            </a:r>
            <a:r>
              <a:rPr lang="zh-CN" altLang="en-US" sz="2000" dirty="0"/>
              <a:t>的一棵子树。前面介绍</a:t>
            </a:r>
            <a:r>
              <a:rPr lang="en-US" altLang="zh-CN" sz="2000" dirty="0"/>
              <a:t>Link</a:t>
            </a:r>
            <a:r>
              <a:rPr lang="zh-CN" altLang="en-US" sz="2000" dirty="0"/>
              <a:t>操作时已说明为使操作有意义，必须要求</a:t>
            </a:r>
            <a:r>
              <a:rPr lang="en-US" altLang="zh-CN" sz="2000" dirty="0"/>
              <a:t>v</a:t>
            </a:r>
            <a:r>
              <a:rPr lang="zh-CN" altLang="en-US" sz="2000" dirty="0"/>
              <a:t>是原树的根。这样在访问</a:t>
            </a:r>
            <a:r>
              <a:rPr lang="en-US" altLang="zh-CN" sz="2000" dirty="0"/>
              <a:t>v</a:t>
            </a:r>
            <a:r>
              <a:rPr lang="zh-CN" altLang="en-US" sz="2000" dirty="0"/>
              <a:t>后，</a:t>
            </a:r>
            <a:r>
              <a:rPr lang="en-US" altLang="zh-CN" sz="2000" dirty="0"/>
              <a:t>v</a:t>
            </a:r>
            <a:r>
              <a:rPr lang="zh-CN" altLang="en-US" sz="2000" dirty="0"/>
              <a:t>成为对应路径树的根，并且</a:t>
            </a:r>
            <a:r>
              <a:rPr lang="en-US" altLang="zh-CN" sz="2000" dirty="0"/>
              <a:t>v</a:t>
            </a:r>
            <a:r>
              <a:rPr lang="zh-CN" altLang="en-US" sz="2000" dirty="0"/>
              <a:t>的左子树一定是</a:t>
            </a:r>
            <a:r>
              <a:rPr lang="en-US" altLang="zh-CN" sz="2000" dirty="0"/>
              <a:t>NULL(</a:t>
            </a:r>
            <a:r>
              <a:rPr lang="zh-CN" altLang="en-US" sz="2000" dirty="0"/>
              <a:t>因</a:t>
            </a:r>
            <a:r>
              <a:rPr lang="en-US" altLang="zh-CN" sz="2000" dirty="0"/>
              <a:t>v</a:t>
            </a:r>
            <a:r>
              <a:rPr lang="zh-CN" altLang="en-US" sz="2000" dirty="0"/>
              <a:t>最高</a:t>
            </a:r>
            <a:r>
              <a:rPr lang="en-US" altLang="zh-CN" sz="2000" dirty="0"/>
              <a:t>)</a:t>
            </a:r>
            <a:r>
              <a:rPr lang="zh-CN" altLang="en-US" sz="2000" dirty="0"/>
              <a:t>，让</a:t>
            </a:r>
            <a:r>
              <a:rPr lang="en-US" altLang="zh-CN" sz="2000" dirty="0"/>
              <a:t>w</a:t>
            </a:r>
            <a:r>
              <a:rPr lang="zh-CN" altLang="en-US" sz="2000" dirty="0"/>
              <a:t>成为</a:t>
            </a:r>
            <a:r>
              <a:rPr lang="en-US" altLang="zh-CN" sz="2000" dirty="0"/>
              <a:t>v</a:t>
            </a:r>
            <a:r>
              <a:rPr lang="zh-CN" altLang="en-US" sz="2000" dirty="0"/>
              <a:t>的左子，表示</a:t>
            </a:r>
            <a:r>
              <a:rPr lang="en-US" altLang="zh-CN" sz="2000" dirty="0"/>
              <a:t>w</a:t>
            </a:r>
            <a:r>
              <a:rPr lang="zh-CN" altLang="en-US" sz="2000" dirty="0"/>
              <a:t>树结点均高于</a:t>
            </a:r>
            <a:r>
              <a:rPr lang="en-US" altLang="zh-CN" sz="2000" dirty="0"/>
              <a:t>v</a:t>
            </a:r>
            <a:r>
              <a:rPr lang="zh-CN" altLang="en-US" sz="2000" dirty="0"/>
              <a:t>树。这与从原树角度看相符。</a:t>
            </a:r>
            <a:endParaRPr lang="en-US" altLang="zh-CN" sz="2000" dirty="0"/>
          </a:p>
          <a:p>
            <a:pPr>
              <a:lnSpc>
                <a:spcPct val="150000"/>
              </a:lnSpc>
            </a:pPr>
            <a:endParaRPr lang="zh-CN" altLang="en-US" sz="2000" dirty="0"/>
          </a:p>
        </p:txBody>
      </p:sp>
      <p:sp>
        <p:nvSpPr>
          <p:cNvPr id="5" name="矩形 4"/>
          <p:cNvSpPr/>
          <p:nvPr/>
        </p:nvSpPr>
        <p:spPr>
          <a:xfrm>
            <a:off x="755576" y="5013176"/>
            <a:ext cx="4572000" cy="1015663"/>
          </a:xfrm>
          <a:prstGeom prst="rect">
            <a:avLst/>
          </a:prstGeom>
        </p:spPr>
        <p:txBody>
          <a:bodyPr>
            <a:spAutoFit/>
          </a:bodyPr>
          <a:lstStyle/>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Link(v, w)</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Access(v</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Access(w</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left(v</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 w    </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需要对称地把</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w</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的</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father</a:t>
            </a:r>
            <a:r>
              <a:rPr lang="zh-CN" altLang="en-US" sz="1000" dirty="0">
                <a:solidFill>
                  <a:srgbClr val="008000"/>
                </a:solidFill>
                <a:highlight>
                  <a:srgbClr val="FFFFFF"/>
                </a:highlight>
                <a:latin typeface="新宋体" panose="02010609030101010101" pitchFamily="49" charset="-122"/>
                <a:ea typeface="新宋体" panose="02010609030101010101" pitchFamily="49" charset="-122"/>
              </a:rPr>
              <a:t>设为</a:t>
            </a:r>
            <a:r>
              <a:rPr lang="en-US" altLang="zh-CN" sz="1000" dirty="0">
                <a:solidFill>
                  <a:srgbClr val="008000"/>
                </a:solidFill>
                <a:highlight>
                  <a:srgbClr val="FFFFFF"/>
                </a:highlight>
                <a:latin typeface="新宋体" panose="02010609030101010101" pitchFamily="49" charset="-122"/>
                <a:ea typeface="新宋体" panose="02010609030101010101" pitchFamily="49" charset="-122"/>
              </a:rPr>
              <a:t>v</a:t>
            </a:r>
            <a:endParaRPr lang="en-US" altLang="zh-CN" sz="1000" dirty="0">
              <a:solidFill>
                <a:srgbClr val="000000"/>
              </a:solidFill>
              <a:highlight>
                <a:srgbClr val="FFFFFF"/>
              </a:highlight>
              <a:latin typeface="新宋体" panose="02010609030101010101" pitchFamily="49" charset="-122"/>
              <a:ea typeface="新宋体" panose="02010609030101010101" pitchFamily="49" charset="-122"/>
            </a:endParaRP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2691126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a:t>：动态树</a:t>
            </a:r>
          </a:p>
        </p:txBody>
      </p:sp>
      <p:sp>
        <p:nvSpPr>
          <p:cNvPr id="3" name="内容占位符 2"/>
          <p:cNvSpPr>
            <a:spLocks noGrp="1"/>
          </p:cNvSpPr>
          <p:nvPr>
            <p:ph sz="quarter" idx="1"/>
          </p:nvPr>
        </p:nvSpPr>
        <p:spPr/>
        <p:txBody>
          <a:bodyPr>
            <a:normAutofit/>
          </a:bodyPr>
          <a:lstStyle/>
          <a:p>
            <a:pPr>
              <a:lnSpc>
                <a:spcPct val="150000"/>
              </a:lnSpc>
              <a:defRPr/>
            </a:pPr>
            <a:r>
              <a:rPr lang="zh-CN" altLang="en-US" sz="2000" dirty="0"/>
              <a:t>查找原树的根操作非常容易实现，只要真正理解</a:t>
            </a:r>
            <a:r>
              <a:rPr lang="en-US" altLang="zh-CN" sz="2000" dirty="0"/>
              <a:t>Access</a:t>
            </a:r>
            <a:r>
              <a:rPr lang="zh-CN" altLang="en-US" sz="2000" dirty="0"/>
              <a:t>操作。</a:t>
            </a:r>
            <a:endParaRPr lang="en-US" altLang="zh-CN" sz="2000" dirty="0"/>
          </a:p>
          <a:p>
            <a:pPr>
              <a:lnSpc>
                <a:spcPct val="150000"/>
              </a:lnSpc>
              <a:defRPr/>
            </a:pPr>
            <a:r>
              <a:rPr lang="zh-CN" altLang="en-US" sz="2000" dirty="0"/>
              <a:t>首先，执行一次</a:t>
            </a:r>
            <a:r>
              <a:rPr lang="en-US" altLang="zh-CN" sz="2000" dirty="0"/>
              <a:t>Access(v)</a:t>
            </a:r>
            <a:r>
              <a:rPr lang="zh-CN" altLang="en-US" sz="2000" dirty="0"/>
              <a:t>，</a:t>
            </a:r>
            <a:r>
              <a:rPr lang="en-US" altLang="zh-CN" sz="2000" dirty="0"/>
              <a:t>v</a:t>
            </a:r>
            <a:r>
              <a:rPr lang="zh-CN" altLang="en-US" sz="2000" dirty="0"/>
              <a:t>与原树根将位于同一棵路径树。原树根是最高的结点，在路径树上它的关键字最小，故位于最左端。因此，从路径树的根</a:t>
            </a:r>
            <a:r>
              <a:rPr lang="en-US" altLang="zh-CN" sz="2000" dirty="0"/>
              <a:t>v</a:t>
            </a:r>
            <a:r>
              <a:rPr lang="zh-CN" altLang="en-US" sz="2000" dirty="0"/>
              <a:t>开始一直往左儿子方向走，当走不动时，我们就找到了原树根。</a:t>
            </a:r>
            <a:endParaRPr lang="en-US" altLang="zh-CN" sz="2000" dirty="0"/>
          </a:p>
          <a:p>
            <a:pPr>
              <a:lnSpc>
                <a:spcPct val="150000"/>
              </a:lnSpc>
              <a:defRPr/>
            </a:pPr>
            <a:r>
              <a:rPr lang="zh-CN" altLang="en-US" sz="2000" dirty="0"/>
              <a:t>为了后续操作方便，把找到的根</a:t>
            </a:r>
            <a:r>
              <a:rPr lang="en-US" altLang="zh-CN" sz="2000" dirty="0"/>
              <a:t>splay</a:t>
            </a:r>
            <a:r>
              <a:rPr lang="zh-CN" altLang="en-US" sz="2000" dirty="0"/>
              <a:t>一次，然后返回它。</a:t>
            </a:r>
            <a:endParaRPr lang="en-US" altLang="zh-CN" sz="2000" dirty="0"/>
          </a:p>
          <a:p>
            <a:pPr>
              <a:lnSpc>
                <a:spcPct val="150000"/>
              </a:lnSpc>
            </a:pPr>
            <a:endParaRPr lang="zh-CN" altLang="en-US" sz="2000" dirty="0"/>
          </a:p>
        </p:txBody>
      </p:sp>
      <p:sp>
        <p:nvSpPr>
          <p:cNvPr id="5" name="矩形 4"/>
          <p:cNvSpPr/>
          <p:nvPr/>
        </p:nvSpPr>
        <p:spPr>
          <a:xfrm>
            <a:off x="611560" y="4725144"/>
            <a:ext cx="4572000" cy="1323439"/>
          </a:xfrm>
          <a:prstGeom prst="rect">
            <a:avLst/>
          </a:prstGeom>
        </p:spPr>
        <p:txBody>
          <a:bodyPr>
            <a:spAutoFit/>
          </a:bodyPr>
          <a:lstStyle/>
          <a:p>
            <a:r>
              <a:rPr lang="en-US" altLang="zh-CN" sz="1000" dirty="0" err="1">
                <a:solidFill>
                  <a:srgbClr val="000000"/>
                </a:solidFill>
                <a:highlight>
                  <a:srgbClr val="FFFFFF"/>
                </a:highlight>
                <a:latin typeface="新宋体" panose="02010609030101010101" pitchFamily="49" charset="-122"/>
                <a:ea typeface="新宋体" panose="02010609030101010101" pitchFamily="49" charset="-122"/>
              </a:rPr>
              <a:t>Find_Root</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(v)</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Access(v</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while</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(left(v) != NULL)</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v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 left(v)</a:t>
            </a:r>
          </a:p>
          <a:p>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Splay(v</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a:p>
            <a:r>
              <a:rPr lang="en-US" altLang="zh-CN" sz="1000" dirty="0" smtClean="0">
                <a:solidFill>
                  <a:srgbClr val="0000FF"/>
                </a:solidFill>
                <a:highlight>
                  <a:srgbClr val="FFFFFF"/>
                </a:highlight>
                <a:latin typeface="新宋体" panose="02010609030101010101" pitchFamily="49" charset="-122"/>
                <a:ea typeface="新宋体" panose="02010609030101010101" pitchFamily="49" charset="-122"/>
              </a:rPr>
              <a:t>    return</a:t>
            </a:r>
            <a:r>
              <a:rPr lang="en-US" altLang="zh-CN" sz="1000" dirty="0" smtClean="0">
                <a:solidFill>
                  <a:srgbClr val="000000"/>
                </a:solidFill>
                <a:highlight>
                  <a:srgbClr val="FFFFFF"/>
                </a:highlight>
                <a:latin typeface="新宋体" panose="02010609030101010101" pitchFamily="49" charset="-122"/>
                <a:ea typeface="新宋体" panose="02010609030101010101" pitchFamily="49" charset="-122"/>
              </a:rPr>
              <a:t> </a:t>
            </a:r>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v</a:t>
            </a:r>
          </a:p>
          <a:p>
            <a:r>
              <a:rPr lang="en-US" altLang="zh-CN" sz="1000" dirty="0">
                <a:solidFill>
                  <a:srgbClr val="000000"/>
                </a:solidFill>
                <a:highlight>
                  <a:srgbClr val="FFFFFF"/>
                </a:highlight>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22195095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sz="quarter" idx="1"/>
          </p:nvPr>
        </p:nvSpPr>
        <p:spPr/>
        <p:txBody>
          <a:bodyPr>
            <a:noAutofit/>
          </a:bodyPr>
          <a:lstStyle/>
          <a:p>
            <a:pPr>
              <a:defRPr/>
            </a:pPr>
            <a:r>
              <a:rPr lang="zh-CN" altLang="en-US" sz="2000" dirty="0"/>
              <a:t>动态树是一种“超级数据结构”，它能够维护一个由若干有根树组成的森林，在对数的时间复杂度内支持：</a:t>
            </a:r>
            <a:endParaRPr lang="en-US" altLang="zh-CN" sz="2000" dirty="0"/>
          </a:p>
          <a:p>
            <a:pPr lvl="1">
              <a:defRPr/>
            </a:pPr>
            <a:r>
              <a:rPr lang="en-US" altLang="zh-CN" sz="1700" dirty="0"/>
              <a:t>1.</a:t>
            </a:r>
            <a:r>
              <a:rPr lang="zh-CN" altLang="en-US" sz="1700" dirty="0"/>
              <a:t>查询一个点的父亲</a:t>
            </a:r>
          </a:p>
          <a:p>
            <a:pPr lvl="1">
              <a:defRPr/>
            </a:pPr>
            <a:r>
              <a:rPr lang="en-US" altLang="zh-CN" sz="1700" dirty="0"/>
              <a:t>2.</a:t>
            </a:r>
            <a:r>
              <a:rPr lang="zh-CN" altLang="en-US" sz="1700" dirty="0"/>
              <a:t>查询一个点所在的树的根</a:t>
            </a:r>
            <a:endParaRPr lang="en-US" altLang="zh-CN" sz="1700" dirty="0"/>
          </a:p>
          <a:p>
            <a:pPr lvl="1">
              <a:defRPr/>
            </a:pPr>
            <a:r>
              <a:rPr lang="en-US" altLang="zh-CN" sz="1700" dirty="0"/>
              <a:t>3.</a:t>
            </a:r>
            <a:r>
              <a:rPr lang="zh-CN" altLang="en-US" sz="1700" dirty="0"/>
              <a:t>修改某个节点的权</a:t>
            </a:r>
          </a:p>
          <a:p>
            <a:pPr lvl="1">
              <a:defRPr/>
            </a:pPr>
            <a:r>
              <a:rPr lang="en-US" altLang="zh-CN" sz="1700" dirty="0"/>
              <a:t>4.</a:t>
            </a:r>
            <a:r>
              <a:rPr lang="zh-CN" altLang="en-US" sz="1700" dirty="0"/>
              <a:t>向从某个节点到它所在的树的根的路径上的所有的节点的权增加一个数</a:t>
            </a:r>
          </a:p>
          <a:p>
            <a:pPr lvl="1">
              <a:defRPr/>
            </a:pPr>
            <a:r>
              <a:rPr lang="en-US" altLang="zh-CN" sz="1700" dirty="0"/>
              <a:t>5.</a:t>
            </a:r>
            <a:r>
              <a:rPr lang="zh-CN" altLang="en-US" sz="1700" dirty="0"/>
              <a:t>查询从某个节点到它所在的树的根的路径上的所有的节点的权的最小值</a:t>
            </a:r>
          </a:p>
          <a:p>
            <a:pPr lvl="1">
              <a:defRPr/>
            </a:pPr>
            <a:r>
              <a:rPr lang="en-US" altLang="zh-CN" sz="1700" dirty="0"/>
              <a:t>6.</a:t>
            </a:r>
            <a:r>
              <a:rPr lang="zh-CN" altLang="en-US" sz="1700" dirty="0"/>
              <a:t>把一棵树从某个节点和它的父亲处断开，使其成为两棵树</a:t>
            </a:r>
          </a:p>
          <a:p>
            <a:pPr lvl="1">
              <a:defRPr/>
            </a:pPr>
            <a:r>
              <a:rPr lang="en-US" altLang="zh-CN" sz="1700" dirty="0"/>
              <a:t>7.</a:t>
            </a:r>
            <a:r>
              <a:rPr lang="zh-CN" altLang="en-US" sz="1700" dirty="0"/>
              <a:t>让一棵树的根成为另一棵树的某个节点的儿子，从而合并这两棵树</a:t>
            </a:r>
          </a:p>
          <a:p>
            <a:pPr lvl="1">
              <a:defRPr/>
            </a:pPr>
            <a:r>
              <a:rPr lang="en-US" altLang="zh-CN" sz="1700" dirty="0"/>
              <a:t>8.</a:t>
            </a:r>
            <a:r>
              <a:rPr lang="zh-CN" altLang="en-US" sz="1700" dirty="0"/>
              <a:t>把某棵树的根修改为它的某个节点</a:t>
            </a:r>
          </a:p>
          <a:p>
            <a:pPr lvl="1">
              <a:defRPr/>
            </a:pPr>
            <a:r>
              <a:rPr lang="en-US" altLang="zh-CN" sz="1700" dirty="0"/>
              <a:t>9.</a:t>
            </a:r>
            <a:r>
              <a:rPr lang="zh-CN" altLang="en-US" sz="1700" dirty="0"/>
              <a:t>查询在同一棵树上的两个节点的</a:t>
            </a:r>
            <a:r>
              <a:rPr lang="en-US" altLang="zh-CN" sz="1700" dirty="0"/>
              <a:t>LCA</a:t>
            </a:r>
          </a:p>
          <a:p>
            <a:pPr lvl="1">
              <a:defRPr/>
            </a:pPr>
            <a:r>
              <a:rPr lang="en-US" altLang="zh-CN" sz="1700" dirty="0"/>
              <a:t>*10.</a:t>
            </a:r>
            <a:r>
              <a:rPr lang="zh-CN" altLang="en-US" sz="1700" dirty="0"/>
              <a:t>修改以某个节点为根的子树的所有节点的权</a:t>
            </a:r>
          </a:p>
          <a:p>
            <a:pPr lvl="1">
              <a:defRPr/>
            </a:pPr>
            <a:r>
              <a:rPr lang="zh-CN" altLang="en-US" sz="1700" dirty="0"/>
              <a:t>*</a:t>
            </a:r>
            <a:r>
              <a:rPr lang="en-US" altLang="zh-CN" sz="1700" dirty="0"/>
              <a:t>11.</a:t>
            </a:r>
            <a:r>
              <a:rPr lang="zh-CN" altLang="en-US" sz="1700" dirty="0"/>
              <a:t>查询以某个节点为根的子树的所有节点的权的</a:t>
            </a:r>
            <a:r>
              <a:rPr lang="zh-CN" altLang="en-US" sz="1700" dirty="0" smtClean="0"/>
              <a:t>最小值</a:t>
            </a:r>
            <a:endParaRPr lang="zh-CN" alt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smtClean="0"/>
              <a:t>：</a:t>
            </a:r>
            <a:r>
              <a:rPr lang="zh-CN" altLang="en-US" dirty="0"/>
              <a:t>树的深度（高度）</a:t>
            </a:r>
          </a:p>
        </p:txBody>
      </p:sp>
      <p:sp>
        <p:nvSpPr>
          <p:cNvPr id="3" name="内容占位符 2"/>
          <p:cNvSpPr>
            <a:spLocks noGrp="1"/>
          </p:cNvSpPr>
          <p:nvPr>
            <p:ph sz="quarter" idx="1"/>
          </p:nvPr>
        </p:nvSpPr>
        <p:spPr/>
        <p:txBody>
          <a:bodyPr>
            <a:normAutofit/>
          </a:bodyPr>
          <a:lstStyle/>
          <a:p>
            <a:pPr>
              <a:lnSpc>
                <a:spcPct val="150000"/>
              </a:lnSpc>
            </a:pPr>
            <a:r>
              <a:rPr lang="zh-CN" altLang="en-US" sz="2000" dirty="0"/>
              <a:t>树是分层次的。结点所在的层次是从根算起的。根结点在第一层，根的儿子在第二层，其余各层依次类推。图中的树共有四层。在树中，父结点在同一层的所有结点构成兄弟关系。</a:t>
            </a:r>
          </a:p>
          <a:p>
            <a:pPr>
              <a:lnSpc>
                <a:spcPct val="150000"/>
              </a:lnSpc>
            </a:pPr>
            <a:r>
              <a:rPr lang="zh-CN" altLang="en-US" sz="2000" dirty="0"/>
              <a:t>树中最大的层次称为树的深度，亦称高度。图中树的深度为</a:t>
            </a:r>
            <a:r>
              <a:rPr lang="en-US" altLang="zh-CN" sz="2000" dirty="0"/>
              <a:t>4</a:t>
            </a:r>
            <a:r>
              <a:rPr lang="zh-CN" altLang="en-US" sz="2000" dirty="0"/>
              <a:t>。</a:t>
            </a:r>
          </a:p>
        </p:txBody>
      </p:sp>
      <p:grpSp>
        <p:nvGrpSpPr>
          <p:cNvPr id="4" name="Group 1039"/>
          <p:cNvGrpSpPr>
            <a:grpSpLocks/>
          </p:cNvGrpSpPr>
          <p:nvPr/>
        </p:nvGrpSpPr>
        <p:grpSpPr bwMode="auto">
          <a:xfrm>
            <a:off x="1228216" y="3665537"/>
            <a:ext cx="5925567" cy="2787972"/>
            <a:chOff x="1020" y="1979"/>
            <a:chExt cx="4173" cy="1983"/>
          </a:xfrm>
        </p:grpSpPr>
        <p:pic>
          <p:nvPicPr>
            <p:cNvPr id="5" name="Picture 1030" descr="tre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 y="1979"/>
              <a:ext cx="2948" cy="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031"/>
            <p:cNvSpPr>
              <a:spLocks noChangeShapeType="1"/>
            </p:cNvSpPr>
            <p:nvPr/>
          </p:nvSpPr>
          <p:spPr bwMode="auto">
            <a:xfrm>
              <a:off x="2789" y="2148"/>
              <a:ext cx="1950" cy="0"/>
            </a:xfrm>
            <a:prstGeom prst="line">
              <a:avLst/>
            </a:prstGeom>
            <a:noFill/>
            <a:ln w="1905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1032"/>
            <p:cNvSpPr>
              <a:spLocks noChangeShapeType="1"/>
            </p:cNvSpPr>
            <p:nvPr/>
          </p:nvSpPr>
          <p:spPr bwMode="auto">
            <a:xfrm>
              <a:off x="3469" y="2738"/>
              <a:ext cx="1315" cy="0"/>
            </a:xfrm>
            <a:prstGeom prst="line">
              <a:avLst/>
            </a:prstGeom>
            <a:noFill/>
            <a:ln w="1905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1033"/>
            <p:cNvSpPr>
              <a:spLocks noChangeShapeType="1"/>
            </p:cNvSpPr>
            <p:nvPr/>
          </p:nvSpPr>
          <p:spPr bwMode="auto">
            <a:xfrm>
              <a:off x="3968" y="3282"/>
              <a:ext cx="816" cy="0"/>
            </a:xfrm>
            <a:prstGeom prst="line">
              <a:avLst/>
            </a:prstGeom>
            <a:noFill/>
            <a:ln w="1905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034"/>
            <p:cNvSpPr>
              <a:spLocks noChangeShapeType="1"/>
            </p:cNvSpPr>
            <p:nvPr/>
          </p:nvSpPr>
          <p:spPr bwMode="auto">
            <a:xfrm>
              <a:off x="3152" y="3826"/>
              <a:ext cx="1632" cy="0"/>
            </a:xfrm>
            <a:prstGeom prst="line">
              <a:avLst/>
            </a:prstGeom>
            <a:noFill/>
            <a:ln w="1905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Text Box 1035"/>
            <p:cNvSpPr txBox="1">
              <a:spLocks noChangeArrowheads="1"/>
            </p:cNvSpPr>
            <p:nvPr/>
          </p:nvSpPr>
          <p:spPr bwMode="auto">
            <a:xfrm>
              <a:off x="4830" y="2012"/>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Perpetua" panose="02020502060401020303" pitchFamily="18" charset="0"/>
                  <a:ea typeface="宋体" panose="02010600030101010101" pitchFamily="2" charset="-122"/>
                </a:defRPr>
              </a:lvl1pPr>
              <a:lvl2pPr marL="742950" indent="-285750" eaLnBrk="0" hangingPunct="0">
                <a:defRPr>
                  <a:solidFill>
                    <a:schemeClr val="tx1"/>
                  </a:solidFill>
                  <a:latin typeface="Perpetua" panose="02020502060401020303" pitchFamily="18" charset="0"/>
                  <a:ea typeface="宋体" panose="02010600030101010101" pitchFamily="2" charset="-122"/>
                </a:defRPr>
              </a:lvl2pPr>
              <a:lvl3pPr marL="1143000" indent="-228600" eaLnBrk="0" hangingPunct="0">
                <a:defRPr>
                  <a:solidFill>
                    <a:schemeClr val="tx1"/>
                  </a:solidFill>
                  <a:latin typeface="Perpetua" panose="02020502060401020303" pitchFamily="18" charset="0"/>
                  <a:ea typeface="宋体" panose="02010600030101010101" pitchFamily="2" charset="-122"/>
                </a:defRPr>
              </a:lvl3pPr>
              <a:lvl4pPr marL="1600200" indent="-228600" eaLnBrk="0" hangingPunct="0">
                <a:defRPr>
                  <a:solidFill>
                    <a:schemeClr val="tx1"/>
                  </a:solidFill>
                  <a:latin typeface="Perpetua" panose="02020502060401020303" pitchFamily="18" charset="0"/>
                  <a:ea typeface="宋体" panose="02010600030101010101" pitchFamily="2" charset="-122"/>
                </a:defRPr>
              </a:lvl4pPr>
              <a:lvl5pPr marL="2057400" indent="-228600" eaLnBrk="0" hangingPunct="0">
                <a:defRPr>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Perpetua" panose="02020502060401020303" pitchFamily="18"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1</a:t>
              </a:r>
            </a:p>
          </p:txBody>
        </p:sp>
        <p:sp>
          <p:nvSpPr>
            <p:cNvPr id="11" name="Text Box 1036"/>
            <p:cNvSpPr txBox="1">
              <a:spLocks noChangeArrowheads="1"/>
            </p:cNvSpPr>
            <p:nvPr/>
          </p:nvSpPr>
          <p:spPr bwMode="auto">
            <a:xfrm>
              <a:off x="4830" y="2556"/>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Perpetua" panose="02020502060401020303" pitchFamily="18" charset="0"/>
                  <a:ea typeface="宋体" panose="02010600030101010101" pitchFamily="2" charset="-122"/>
                </a:defRPr>
              </a:lvl1pPr>
              <a:lvl2pPr marL="742950" indent="-285750" eaLnBrk="0" hangingPunct="0">
                <a:defRPr>
                  <a:solidFill>
                    <a:schemeClr val="tx1"/>
                  </a:solidFill>
                  <a:latin typeface="Perpetua" panose="02020502060401020303" pitchFamily="18" charset="0"/>
                  <a:ea typeface="宋体" panose="02010600030101010101" pitchFamily="2" charset="-122"/>
                </a:defRPr>
              </a:lvl2pPr>
              <a:lvl3pPr marL="1143000" indent="-228600" eaLnBrk="0" hangingPunct="0">
                <a:defRPr>
                  <a:solidFill>
                    <a:schemeClr val="tx1"/>
                  </a:solidFill>
                  <a:latin typeface="Perpetua" panose="02020502060401020303" pitchFamily="18" charset="0"/>
                  <a:ea typeface="宋体" panose="02010600030101010101" pitchFamily="2" charset="-122"/>
                </a:defRPr>
              </a:lvl3pPr>
              <a:lvl4pPr marL="1600200" indent="-228600" eaLnBrk="0" hangingPunct="0">
                <a:defRPr>
                  <a:solidFill>
                    <a:schemeClr val="tx1"/>
                  </a:solidFill>
                  <a:latin typeface="Perpetua" panose="02020502060401020303" pitchFamily="18" charset="0"/>
                  <a:ea typeface="宋体" panose="02010600030101010101" pitchFamily="2" charset="-122"/>
                </a:defRPr>
              </a:lvl4pPr>
              <a:lvl5pPr marL="2057400" indent="-228600" eaLnBrk="0" hangingPunct="0">
                <a:defRPr>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Perpetua" panose="02020502060401020303" pitchFamily="18"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2</a:t>
              </a:r>
            </a:p>
          </p:txBody>
        </p:sp>
        <p:sp>
          <p:nvSpPr>
            <p:cNvPr id="12" name="Text Box 1037"/>
            <p:cNvSpPr txBox="1">
              <a:spLocks noChangeArrowheads="1"/>
            </p:cNvSpPr>
            <p:nvPr/>
          </p:nvSpPr>
          <p:spPr bwMode="auto">
            <a:xfrm>
              <a:off x="4830" y="3101"/>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Perpetua" panose="02020502060401020303" pitchFamily="18" charset="0"/>
                  <a:ea typeface="宋体" panose="02010600030101010101" pitchFamily="2" charset="-122"/>
                </a:defRPr>
              </a:lvl1pPr>
              <a:lvl2pPr marL="742950" indent="-285750" eaLnBrk="0" hangingPunct="0">
                <a:defRPr>
                  <a:solidFill>
                    <a:schemeClr val="tx1"/>
                  </a:solidFill>
                  <a:latin typeface="Perpetua" panose="02020502060401020303" pitchFamily="18" charset="0"/>
                  <a:ea typeface="宋体" panose="02010600030101010101" pitchFamily="2" charset="-122"/>
                </a:defRPr>
              </a:lvl2pPr>
              <a:lvl3pPr marL="1143000" indent="-228600" eaLnBrk="0" hangingPunct="0">
                <a:defRPr>
                  <a:solidFill>
                    <a:schemeClr val="tx1"/>
                  </a:solidFill>
                  <a:latin typeface="Perpetua" panose="02020502060401020303" pitchFamily="18" charset="0"/>
                  <a:ea typeface="宋体" panose="02010600030101010101" pitchFamily="2" charset="-122"/>
                </a:defRPr>
              </a:lvl3pPr>
              <a:lvl4pPr marL="1600200" indent="-228600" eaLnBrk="0" hangingPunct="0">
                <a:defRPr>
                  <a:solidFill>
                    <a:schemeClr val="tx1"/>
                  </a:solidFill>
                  <a:latin typeface="Perpetua" panose="02020502060401020303" pitchFamily="18" charset="0"/>
                  <a:ea typeface="宋体" panose="02010600030101010101" pitchFamily="2" charset="-122"/>
                </a:defRPr>
              </a:lvl4pPr>
              <a:lvl5pPr marL="2057400" indent="-228600" eaLnBrk="0" hangingPunct="0">
                <a:defRPr>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Perpetua" panose="02020502060401020303" pitchFamily="18"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3</a:t>
              </a:r>
            </a:p>
          </p:txBody>
        </p:sp>
        <p:sp>
          <p:nvSpPr>
            <p:cNvPr id="13" name="Text Box 1038"/>
            <p:cNvSpPr txBox="1">
              <a:spLocks noChangeArrowheads="1"/>
            </p:cNvSpPr>
            <p:nvPr/>
          </p:nvSpPr>
          <p:spPr bwMode="auto">
            <a:xfrm>
              <a:off x="4830" y="3645"/>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Perpetua" panose="02020502060401020303" pitchFamily="18" charset="0"/>
                  <a:ea typeface="宋体" panose="02010600030101010101" pitchFamily="2" charset="-122"/>
                </a:defRPr>
              </a:lvl1pPr>
              <a:lvl2pPr marL="742950" indent="-285750" eaLnBrk="0" hangingPunct="0">
                <a:defRPr>
                  <a:solidFill>
                    <a:schemeClr val="tx1"/>
                  </a:solidFill>
                  <a:latin typeface="Perpetua" panose="02020502060401020303" pitchFamily="18" charset="0"/>
                  <a:ea typeface="宋体" panose="02010600030101010101" pitchFamily="2" charset="-122"/>
                </a:defRPr>
              </a:lvl2pPr>
              <a:lvl3pPr marL="1143000" indent="-228600" eaLnBrk="0" hangingPunct="0">
                <a:defRPr>
                  <a:solidFill>
                    <a:schemeClr val="tx1"/>
                  </a:solidFill>
                  <a:latin typeface="Perpetua" panose="02020502060401020303" pitchFamily="18" charset="0"/>
                  <a:ea typeface="宋体" panose="02010600030101010101" pitchFamily="2" charset="-122"/>
                </a:defRPr>
              </a:lvl3pPr>
              <a:lvl4pPr marL="1600200" indent="-228600" eaLnBrk="0" hangingPunct="0">
                <a:defRPr>
                  <a:solidFill>
                    <a:schemeClr val="tx1"/>
                  </a:solidFill>
                  <a:latin typeface="Perpetua" panose="02020502060401020303" pitchFamily="18" charset="0"/>
                  <a:ea typeface="宋体" panose="02010600030101010101" pitchFamily="2" charset="-122"/>
                </a:defRPr>
              </a:lvl4pPr>
              <a:lvl5pPr marL="2057400" indent="-228600" eaLnBrk="0" hangingPunct="0">
                <a:defRPr>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Perpetua" panose="02020502060401020303" pitchFamily="18"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4</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7" descr="tre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715" y="3439010"/>
            <a:ext cx="3095898" cy="199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8" descr="tree1[1]"/>
          <p:cNvPicPr>
            <a:picLocks noChangeAspect="1" noChangeArrowheads="1"/>
          </p:cNvPicPr>
          <p:nvPr/>
        </p:nvPicPr>
        <p:blipFill rotWithShape="1">
          <a:blip r:embed="rId2">
            <a:extLst>
              <a:ext uri="{28A0092B-C50C-407E-A947-70E740481C1C}">
                <a14:useLocalDpi xmlns:a14="http://schemas.microsoft.com/office/drawing/2010/main" val="0"/>
              </a:ext>
            </a:extLst>
          </a:blip>
          <a:srcRect t="32197"/>
          <a:stretch/>
        </p:blipFill>
        <p:spPr bwMode="auto">
          <a:xfrm>
            <a:off x="4759770" y="3685883"/>
            <a:ext cx="3569766" cy="150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Line 9"/>
          <p:cNvSpPr>
            <a:spLocks noChangeShapeType="1"/>
          </p:cNvSpPr>
          <p:nvPr/>
        </p:nvSpPr>
        <p:spPr bwMode="auto">
          <a:xfrm>
            <a:off x="3708400" y="4436269"/>
            <a:ext cx="10795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标题 1"/>
          <p:cNvSpPr>
            <a:spLocks noGrp="1"/>
          </p:cNvSpPr>
          <p:nvPr>
            <p:ph type="title"/>
          </p:nvPr>
        </p:nvSpPr>
        <p:spPr/>
        <p:txBody>
          <a:bodyPr>
            <a:normAutofit/>
          </a:bodyPr>
          <a:lstStyle/>
          <a:p>
            <a:pPr>
              <a:defRPr/>
            </a:pPr>
            <a:r>
              <a:rPr lang="en-US" altLang="zh-CN" dirty="0"/>
              <a:t>Intro</a:t>
            </a:r>
            <a:r>
              <a:rPr lang="zh-CN" altLang="en-US" dirty="0" smtClean="0"/>
              <a:t>：森林</a:t>
            </a:r>
            <a:endParaRPr lang="zh-CN" altLang="en-US" dirty="0"/>
          </a:p>
        </p:txBody>
      </p:sp>
      <p:sp>
        <p:nvSpPr>
          <p:cNvPr id="12294" name="内容占位符 2"/>
          <p:cNvSpPr>
            <a:spLocks noGrp="1"/>
          </p:cNvSpPr>
          <p:nvPr>
            <p:ph sz="quarter" idx="1"/>
          </p:nvPr>
        </p:nvSpPr>
        <p:spPr/>
        <p:txBody>
          <a:bodyPr>
            <a:normAutofit/>
          </a:bodyPr>
          <a:lstStyle/>
          <a:p>
            <a:pPr>
              <a:lnSpc>
                <a:spcPct val="150000"/>
              </a:lnSpc>
            </a:pPr>
            <a:r>
              <a:rPr lang="zh-CN" altLang="en-US" sz="2000" dirty="0"/>
              <a:t>所谓森林，是指若干棵互不相交的树的集合。如图去掉根结点</a:t>
            </a:r>
            <a:r>
              <a:rPr lang="en-US" altLang="zh-CN" sz="2000" dirty="0"/>
              <a:t>A</a:t>
            </a:r>
            <a:r>
              <a:rPr lang="zh-CN" altLang="en-US" sz="2000" dirty="0"/>
              <a:t>，其原来的三棵子树</a:t>
            </a:r>
            <a:r>
              <a:rPr lang="en-US" altLang="zh-CN" sz="2000" dirty="0"/>
              <a:t>Tb</a:t>
            </a:r>
            <a:r>
              <a:rPr lang="zh-CN" altLang="en-US" sz="2000" dirty="0"/>
              <a:t>，</a:t>
            </a:r>
            <a:r>
              <a:rPr lang="en-US" altLang="zh-CN" sz="2000" dirty="0"/>
              <a:t>Tc</a:t>
            </a:r>
            <a:r>
              <a:rPr lang="zh-CN" altLang="en-US" sz="2000" dirty="0"/>
              <a:t>，</a:t>
            </a:r>
            <a:r>
              <a:rPr lang="en-US" altLang="zh-CN" sz="2000" dirty="0"/>
              <a:t>Td</a:t>
            </a:r>
            <a:r>
              <a:rPr lang="zh-CN" altLang="en-US" sz="2000" dirty="0"/>
              <a:t>的集合</a:t>
            </a:r>
            <a:r>
              <a:rPr lang="en-US" altLang="zh-CN" sz="2000" dirty="0"/>
              <a:t>{Tb</a:t>
            </a:r>
            <a:r>
              <a:rPr lang="zh-CN" altLang="en-US" sz="2000" dirty="0"/>
              <a:t>，</a:t>
            </a:r>
            <a:r>
              <a:rPr lang="en-US" altLang="zh-CN" sz="2000" dirty="0"/>
              <a:t>Tc</a:t>
            </a:r>
            <a:r>
              <a:rPr lang="zh-CN" altLang="en-US" sz="2000" dirty="0"/>
              <a:t>，</a:t>
            </a:r>
            <a:r>
              <a:rPr lang="en-US" altLang="zh-CN" sz="2000" dirty="0"/>
              <a:t>Td}</a:t>
            </a:r>
            <a:r>
              <a:rPr lang="zh-CN" altLang="en-US" sz="2000" dirty="0"/>
              <a:t>就为森林，这三棵子树的具体形态如图</a:t>
            </a:r>
            <a:r>
              <a:rPr lang="zh-CN" altLang="en-US" sz="2000" dirty="0" smtClean="0"/>
              <a:t>。</a:t>
            </a:r>
            <a:endParaRPr lang="zh-CN" altLang="en-US" sz="2000" dirty="0"/>
          </a:p>
        </p:txBody>
      </p:sp>
    </p:spTree>
    <p:extLst>
      <p:ext uri="{BB962C8B-B14F-4D97-AF65-F5344CB8AC3E}">
        <p14:creationId xmlns:p14="http://schemas.microsoft.com/office/powerpoint/2010/main" val="92036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a:t>
            </a:r>
            <a:r>
              <a:rPr lang="zh-CN" altLang="en-US" dirty="0" smtClean="0"/>
              <a:t>：二叉查找树</a:t>
            </a:r>
            <a:endParaRPr lang="zh-CN" altLang="en-US" dirty="0"/>
          </a:p>
        </p:txBody>
      </p:sp>
      <p:sp>
        <p:nvSpPr>
          <p:cNvPr id="3" name="内容占位符 2"/>
          <p:cNvSpPr>
            <a:spLocks noGrp="1"/>
          </p:cNvSpPr>
          <p:nvPr>
            <p:ph sz="quarter" idx="1"/>
          </p:nvPr>
        </p:nvSpPr>
        <p:spPr/>
        <p:txBody>
          <a:bodyPr>
            <a:normAutofit/>
          </a:bodyPr>
          <a:lstStyle/>
          <a:p>
            <a:pPr>
              <a:lnSpc>
                <a:spcPct val="150000"/>
              </a:lnSpc>
            </a:pPr>
            <a:r>
              <a:rPr lang="zh-CN" altLang="en-US" sz="2000" dirty="0"/>
              <a:t>定义</a:t>
            </a:r>
            <a:r>
              <a:rPr lang="zh-CN" altLang="en-US" sz="2000" dirty="0" smtClean="0"/>
              <a:t>：二叉查找</a:t>
            </a:r>
            <a:r>
              <a:rPr lang="zh-CN" altLang="en-US" sz="2000" dirty="0"/>
              <a:t>树的定义非常简单</a:t>
            </a:r>
            <a:r>
              <a:rPr lang="zh-CN" altLang="en-US" sz="2000" dirty="0" smtClean="0"/>
              <a:t>，左</a:t>
            </a:r>
            <a:r>
              <a:rPr lang="zh-CN" altLang="en-US" sz="2000" dirty="0"/>
              <a:t>孩子比父节点小，右孩子比父节点大，还有一个特性</a:t>
            </a:r>
            <a:r>
              <a:rPr lang="zh-CN" altLang="en-US" sz="2000" dirty="0" smtClean="0"/>
              <a:t>就是“中序遍历”可以</a:t>
            </a:r>
            <a:r>
              <a:rPr lang="zh-CN" altLang="en-US" sz="2000" dirty="0"/>
              <a:t>让结点有序。</a:t>
            </a:r>
            <a:endParaRPr lang="en-US" altLang="zh-CN" sz="2000" dirty="0"/>
          </a:p>
        </p:txBody>
      </p:sp>
      <p:pic>
        <p:nvPicPr>
          <p:cNvPr id="1026" name="Picture 2" descr="http://pic002.cnblogs.com/images/2012/214741/201207211339275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2952327"/>
            <a:ext cx="4248150" cy="3429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1121</TotalTime>
  <Words>5907</Words>
  <Application>Microsoft Office PowerPoint</Application>
  <PresentationFormat>全屏显示(4:3)</PresentationFormat>
  <Paragraphs>581</Paragraphs>
  <Slides>63</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63</vt:i4>
      </vt:variant>
    </vt:vector>
  </HeadingPairs>
  <TitlesOfParts>
    <vt:vector size="72" baseType="lpstr">
      <vt:lpstr>华文楷体</vt:lpstr>
      <vt:lpstr>宋体</vt:lpstr>
      <vt:lpstr>新宋体</vt:lpstr>
      <vt:lpstr>Calibri</vt:lpstr>
      <vt:lpstr>Century Schoolbook</vt:lpstr>
      <vt:lpstr>Times New Roman</vt:lpstr>
      <vt:lpstr>Wingdings</vt:lpstr>
      <vt:lpstr>Wingdings 2</vt:lpstr>
      <vt:lpstr>凸显</vt:lpstr>
      <vt:lpstr>基于二叉查找树的数据结构</vt:lpstr>
      <vt:lpstr>Preface</vt:lpstr>
      <vt:lpstr>Intro：树的概念</vt:lpstr>
      <vt:lpstr>Intro：树的递归定义</vt:lpstr>
      <vt:lpstr>Intro：结点的分类</vt:lpstr>
      <vt:lpstr>Intro：树的度</vt:lpstr>
      <vt:lpstr>Intro：树的深度（高度）</vt:lpstr>
      <vt:lpstr>Intro：森林</vt:lpstr>
      <vt:lpstr>Intro：二叉查找树</vt:lpstr>
      <vt:lpstr>Intro：二叉查找树</vt:lpstr>
      <vt:lpstr>Intro：二叉查找树</vt:lpstr>
      <vt:lpstr>Intro：二叉查找树</vt:lpstr>
      <vt:lpstr>Intro：二叉查找树</vt:lpstr>
      <vt:lpstr>Intro：二叉查找树</vt:lpstr>
      <vt:lpstr>Intro：二叉查找树</vt:lpstr>
      <vt:lpstr>Intro：二叉查找树</vt:lpstr>
      <vt:lpstr>Intro：二叉查找树</vt:lpstr>
      <vt:lpstr>Intro：二叉查找树</vt:lpstr>
      <vt:lpstr>Intro：平衡二叉树</vt:lpstr>
      <vt:lpstr>Intro：平衡二叉树</vt:lpstr>
      <vt:lpstr>Intro：平衡二叉树</vt:lpstr>
      <vt:lpstr>Intro：平衡二叉树</vt:lpstr>
      <vt:lpstr>Intro：平衡二叉树</vt:lpstr>
      <vt:lpstr>Intro：平衡二叉树</vt:lpstr>
      <vt:lpstr>Intro：平衡二叉树</vt:lpstr>
      <vt:lpstr>Intro：平衡二叉树</vt:lpstr>
      <vt:lpstr>Intro：平衡二叉树</vt:lpstr>
      <vt:lpstr>Intro：平衡二叉树</vt:lpstr>
      <vt:lpstr>Intro：平衡二叉树</vt:lpstr>
      <vt:lpstr>Intro：平衡二叉树</vt:lpstr>
      <vt:lpstr>Intro：平衡二叉树</vt:lpstr>
      <vt:lpstr>Intro：伸展树</vt:lpstr>
      <vt:lpstr>Intro：伸展树</vt:lpstr>
      <vt:lpstr>Intro：伸展树</vt:lpstr>
      <vt:lpstr>Intro：伸展树</vt:lpstr>
      <vt:lpstr>Intro：伸展树</vt:lpstr>
      <vt:lpstr>Intro：伸展树</vt:lpstr>
      <vt:lpstr>Intro：伸展树</vt:lpstr>
      <vt:lpstr>Intro：伸展树</vt:lpstr>
      <vt:lpstr>Intro：伸展树</vt:lpstr>
      <vt:lpstr>Intro：伸展树</vt:lpstr>
      <vt:lpstr>Intro：动态树</vt:lpstr>
      <vt:lpstr>Intro：动态树</vt:lpstr>
      <vt:lpstr>Intro：动态树</vt:lpstr>
      <vt:lpstr>Intro：动态树</vt:lpstr>
      <vt:lpstr>Intro：动态树</vt:lpstr>
      <vt:lpstr>Intro：动态树</vt:lpstr>
      <vt:lpstr>Intro：动态树</vt:lpstr>
      <vt:lpstr>Intro：动态树</vt:lpstr>
      <vt:lpstr>Intro：动态树</vt:lpstr>
      <vt:lpstr>Intro：动态树</vt:lpstr>
      <vt:lpstr>Intro：动态树</vt:lpstr>
      <vt:lpstr>Intro：动态树</vt:lpstr>
      <vt:lpstr>Intro：动态树</vt:lpstr>
      <vt:lpstr>Intro：动态树</vt:lpstr>
      <vt:lpstr>Intro：动态树</vt:lpstr>
      <vt:lpstr>Intro：动态树</vt:lpstr>
      <vt:lpstr>Intro：动态树</vt:lpstr>
      <vt:lpstr>Intro：动态树</vt:lpstr>
      <vt:lpstr>Intro：动态树</vt:lpstr>
      <vt:lpstr>Intro：动态树</vt:lpstr>
      <vt:lpstr>Intro：动态树</vt:lpstr>
      <vt:lpstr>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专题讨论：基于时间的分治算法</dc:title>
  <dc:creator>microsoft</dc:creator>
  <cp:lastModifiedBy>Yutong Yang</cp:lastModifiedBy>
  <cp:revision>276</cp:revision>
  <dcterms:created xsi:type="dcterms:W3CDTF">2013-04-13T15:29:45Z</dcterms:created>
  <dcterms:modified xsi:type="dcterms:W3CDTF">2017-12-26T11:13:38Z</dcterms:modified>
</cp:coreProperties>
</file>