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</p:sldIdLst>
  <p:sldSz cx="9144000" cy="5143500"/>
  <p:notesSz cx="6858000" cy="9144000"/>
  <p:embeddedFontLst>
    <p:embeddedFont>
      <p:font typeface="Roboto" panose="02000000000000000000"/>
      <p:regular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font" Target="fonts/font1.fntdata"/><Relationship Id="rId6" Type="http://schemas.openxmlformats.org/officeDocument/2006/relationships/slide" Target="slides/slide3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200"/>
              <a:buNone/>
              <a:defRPr sz="4200"/>
            </a:lvl1pPr>
            <a:lvl2pPr lvl="1">
              <a:spcBef>
                <a:spcPts val="0"/>
              </a:spcBef>
              <a:buSzPts val="4200"/>
              <a:buNone/>
              <a:defRPr sz="4200"/>
            </a:lvl2pPr>
            <a:lvl3pPr lvl="2">
              <a:spcBef>
                <a:spcPts val="0"/>
              </a:spcBef>
              <a:buSzPts val="4200"/>
              <a:buNone/>
              <a:defRPr sz="4200"/>
            </a:lvl3pPr>
            <a:lvl4pPr lvl="3">
              <a:spcBef>
                <a:spcPts val="0"/>
              </a:spcBef>
              <a:buSzPts val="4200"/>
              <a:buNone/>
              <a:defRPr sz="4200"/>
            </a:lvl4pPr>
            <a:lvl5pPr lvl="4">
              <a:spcBef>
                <a:spcPts val="0"/>
              </a:spcBef>
              <a:buSzPts val="4200"/>
              <a:buNone/>
              <a:defRPr sz="4200"/>
            </a:lvl5pPr>
            <a:lvl6pPr lvl="5">
              <a:spcBef>
                <a:spcPts val="0"/>
              </a:spcBef>
              <a:buSzPts val="4200"/>
              <a:buNone/>
              <a:defRPr sz="4200"/>
            </a:lvl6pPr>
            <a:lvl7pPr lvl="6">
              <a:spcBef>
                <a:spcPts val="0"/>
              </a:spcBef>
              <a:buSzPts val="4200"/>
              <a:buNone/>
              <a:defRPr sz="4200"/>
            </a:lvl7pPr>
            <a:lvl8pPr lvl="7">
              <a:spcBef>
                <a:spcPts val="0"/>
              </a:spcBef>
              <a:buSzPts val="4200"/>
              <a:buNone/>
              <a:defRPr sz="4200"/>
            </a:lvl8pPr>
            <a:lvl9pPr lvl="8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None/>
              <a:defRPr sz="1800"/>
            </a:lvl1pPr>
            <a:lvl2pPr lvl="1">
              <a:spcBef>
                <a:spcPts val="0"/>
              </a:spcBef>
              <a:buSzPts val="1800"/>
              <a:buNone/>
              <a:defRPr sz="1800"/>
            </a:lvl2pPr>
            <a:lvl3pPr lvl="2">
              <a:spcBef>
                <a:spcPts val="0"/>
              </a:spcBef>
              <a:buSzPts val="1800"/>
              <a:buNone/>
              <a:defRPr sz="1800"/>
            </a:lvl3pPr>
            <a:lvl4pPr lvl="3">
              <a:spcBef>
                <a:spcPts val="0"/>
              </a:spcBef>
              <a:buSzPts val="1800"/>
              <a:buNone/>
              <a:defRPr sz="1800"/>
            </a:lvl4pPr>
            <a:lvl5pPr lvl="4">
              <a:spcBef>
                <a:spcPts val="0"/>
              </a:spcBef>
              <a:buSzPts val="1800"/>
              <a:buNone/>
              <a:defRPr sz="1800"/>
            </a:lvl5pPr>
            <a:lvl6pPr lvl="5">
              <a:spcBef>
                <a:spcPts val="0"/>
              </a:spcBef>
              <a:buSzPts val="1800"/>
              <a:buNone/>
              <a:defRPr sz="1800"/>
            </a:lvl6pPr>
            <a:lvl7pPr lvl="6">
              <a:spcBef>
                <a:spcPts val="0"/>
              </a:spcBef>
              <a:buSzPts val="1800"/>
              <a:buNone/>
              <a:defRPr sz="1800"/>
            </a:lvl7pPr>
            <a:lvl8pPr lvl="7">
              <a:spcBef>
                <a:spcPts val="0"/>
              </a:spcBef>
              <a:buSzPts val="1800"/>
              <a:buNone/>
              <a:defRPr sz="1800"/>
            </a:lvl8pPr>
            <a:lvl9pPr lvl="8">
              <a:spcBef>
                <a:spcPts val="0"/>
              </a:spcBef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6000"/>
              <a:buNone/>
              <a:defRPr sz="6000"/>
            </a:lvl1pPr>
            <a:lvl2pPr lvl="1">
              <a:spcBef>
                <a:spcPts val="0"/>
              </a:spcBef>
              <a:buSzPts val="6000"/>
              <a:buNone/>
              <a:defRPr sz="6000"/>
            </a:lvl2pPr>
            <a:lvl3pPr lvl="2">
              <a:spcBef>
                <a:spcPts val="0"/>
              </a:spcBef>
              <a:buSzPts val="6000"/>
              <a:buNone/>
              <a:defRPr sz="6000"/>
            </a:lvl3pPr>
            <a:lvl4pPr lvl="3">
              <a:spcBef>
                <a:spcPts val="0"/>
              </a:spcBef>
              <a:buSzPts val="6000"/>
              <a:buNone/>
              <a:defRPr sz="6000"/>
            </a:lvl4pPr>
            <a:lvl5pPr lvl="4">
              <a:spcBef>
                <a:spcPts val="0"/>
              </a:spcBef>
              <a:buSzPts val="6000"/>
              <a:buNone/>
              <a:defRPr sz="6000"/>
            </a:lvl5pPr>
            <a:lvl6pPr lvl="5">
              <a:spcBef>
                <a:spcPts val="0"/>
              </a:spcBef>
              <a:buSzPts val="6000"/>
              <a:buNone/>
              <a:defRPr sz="6000"/>
            </a:lvl6pPr>
            <a:lvl7pPr lvl="6">
              <a:spcBef>
                <a:spcPts val="0"/>
              </a:spcBef>
              <a:buSzPts val="6000"/>
              <a:buNone/>
              <a:defRPr sz="6000"/>
            </a:lvl7pPr>
            <a:lvl8pPr lvl="7">
              <a:spcBef>
                <a:spcPts val="0"/>
              </a:spcBef>
              <a:buSzPts val="6000"/>
              <a:buNone/>
              <a:defRPr sz="6000"/>
            </a:lvl8pPr>
            <a:lvl9pPr lvl="8">
              <a:spcBef>
                <a:spcPts val="0"/>
              </a:spcBef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  <p:sp>
        <p:nvSpPr>
          <p:cNvPr id="55" name="Shape 55"/>
          <p:cNvSpPr txBox="1"/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lang="en-GB" sz="1000">
              <a:solidFill>
                <a:schemeClr val="lt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匹配&amp;网络流</a:t>
            </a:r>
            <a:endParaRPr lang="en-GB"/>
          </a:p>
        </p:txBody>
      </p:sp>
      <p:sp>
        <p:nvSpPr>
          <p:cNvPr id="68" name="Shape 68"/>
          <p:cNvSpPr txBox="1"/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MaxKU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Bipartite Blanket</a:t>
            </a:r>
            <a:endParaRPr lang="en-GB"/>
          </a:p>
        </p:txBody>
      </p:sp>
      <p:sp>
        <p:nvSpPr>
          <p:cNvPr id="122" name="Shape 122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如果N+M&lt;=20  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Bipartite Blanket</a:t>
            </a:r>
            <a:endParaRPr lang="en-GB"/>
          </a:p>
        </p:txBody>
      </p:sp>
      <p:sp>
        <p:nvSpPr>
          <p:cNvPr id="128" name="Shape 12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如果N+M&lt;=20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2^(N+M)*匹配  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Bipartite Blanket</a:t>
            </a:r>
            <a:endParaRPr lang="en-GB"/>
          </a:p>
        </p:txBody>
      </p:sp>
      <p:sp>
        <p:nvSpPr>
          <p:cNvPr id="134" name="Shape 13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N,M&lt;=20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感觉需要一个强结论了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*霍尔定理*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Hall's marriage theorem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40" name="Shape 140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对于一个二分图{U,V} 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记w(U’)为U‘的邻域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二分图{U,V}存在完美匹配 &lt;=&gt;对于任意S∈U，都有|w(S)|&gt;=|S|</a:t>
            </a:r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Bipartite Blanket</a:t>
            </a:r>
            <a:endParaRPr lang="en-GB"/>
          </a:p>
        </p:txBody>
      </p:sp>
      <p:sp>
        <p:nvSpPr>
          <p:cNvPr id="146" name="Shape 146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注意到霍尔定理只对一侧进行的限定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=&gt;左右无关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分别状压处理出所有可能状态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two-points 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Lyz</a:t>
            </a:r>
            <a:endParaRPr lang="en-GB"/>
          </a:p>
        </p:txBody>
      </p:sp>
      <p:sp>
        <p:nvSpPr>
          <p:cNvPr id="152" name="Shape 152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滑冰俱乐部1到N号溜冰鞋各k双。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X号脚的人可以穿x到x+d大小的鞋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维护溜冰鞋是否够当前所有人使用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Q次更改 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	X号脚的人来/走了y个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输入保证合法 	N,Q&lt;=200000</a:t>
            </a: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Lyz</a:t>
            </a:r>
            <a:endParaRPr lang="en-GB"/>
          </a:p>
        </p:txBody>
      </p:sp>
      <p:sp>
        <p:nvSpPr>
          <p:cNvPr id="158" name="Shape 15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200000个点的匹配？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Lyz</a:t>
            </a:r>
            <a:endParaRPr lang="en-GB"/>
          </a:p>
        </p:txBody>
      </p:sp>
      <p:sp>
        <p:nvSpPr>
          <p:cNvPr id="164" name="Shape 16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200000个点的匹配？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感觉又需要一个强结论了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Lyz</a:t>
            </a:r>
            <a:endParaRPr lang="en-GB"/>
          </a:p>
        </p:txBody>
      </p:sp>
      <p:sp>
        <p:nvSpPr>
          <p:cNvPr id="170" name="Shape 170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200000个点的匹配？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感觉又需要一个强结论了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应用霍尔定理</a:t>
            </a:r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Hall's marriage theorem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76" name="Shape 176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对于一个二分图{U,V} 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记w(U’)为U‘的邻域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二分图{U,V}存在完美匹配 &lt;=&gt;对于任意S∈U，都有|w(S)|&gt;=|S|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是否要检查所有的S呢？ 答案肯定是否定的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Jarvis</a:t>
            </a:r>
            <a:endParaRPr lang="en-GB"/>
          </a:p>
        </p:txBody>
      </p:sp>
      <p:sp>
        <p:nvSpPr>
          <p:cNvPr id="74" name="Shape 7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给定一张N个点的的带权无向完全图 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以及m个限制(s,t,l) 表示s到t的所有路径长度都增加l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请构造一个满足所有限制的解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n,m&lt;=150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XVI Open Cup named after E.V. Pankratiev. GP of Ekaterinburg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Lyz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82" name="Shape 182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对于一个二分图{U,V} 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记w(U’)为U‘的邻域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二分图{U,V}存在完美匹配 &lt;=&gt;对于任意S∈U，都有|w(S)|&gt;=|S|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只需要检查所有极大的S即可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</a:p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Lyz</a:t>
            </a:r>
            <a:endParaRPr lang="en-GB"/>
          </a:p>
        </p:txBody>
      </p:sp>
      <p:sp>
        <p:nvSpPr>
          <p:cNvPr id="188" name="Shape 18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只需所有[l,r]区间,满足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经过变形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线段树维护最大子段和</a:t>
            </a:r>
            <a:endParaRPr lang="en-GB"/>
          </a:p>
        </p:txBody>
      </p:sp>
      <p:pic>
        <p:nvPicPr>
          <p:cNvPr id="189" name="Shape 18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863438" y="1919063"/>
            <a:ext cx="26955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053463" y="2963924"/>
            <a:ext cx="2315550" cy="8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Pair</a:t>
            </a:r>
            <a:endParaRPr lang="en-GB"/>
          </a:p>
        </p:txBody>
      </p:sp>
      <p:sp>
        <p:nvSpPr>
          <p:cNvPr id="196" name="Shape 196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给出一个长度为 n 的数列a和一个长度为m的数列b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求a有多少个长度为m的连续子数列能与b匹配。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两个数列可以匹配，当且仅当存在一种方案，使两个数列中的数可以两两配对。 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两个数可以配对当且仅当它们的和不小于 h 。</a:t>
            </a:r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Pair</a:t>
            </a:r>
            <a:endParaRPr lang="en-GB"/>
          </a:p>
        </p:txBody>
      </p:sp>
      <p:sp>
        <p:nvSpPr>
          <p:cNvPr id="202" name="Shape 202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哇 又是匹配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基本思路一致 (基于霍尔定理分析极优U’)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Pair</a:t>
            </a:r>
            <a:endParaRPr lang="en-GB"/>
          </a:p>
        </p:txBody>
      </p:sp>
      <p:sp>
        <p:nvSpPr>
          <p:cNvPr id="208" name="Shape 20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对b数组从大到小排序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那么能和ai匹配的形成一个后缀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霍尔定理=&gt;bi至少被覆盖i次 记为xi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线段树维护min(xi-i)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min(xi-i)&gt;=0 ⇔ 可行</a:t>
            </a:r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Exhausted?</a:t>
            </a:r>
            <a:endParaRPr lang="en-GB"/>
          </a:p>
        </p:txBody>
      </p:sp>
      <p:sp>
        <p:nvSpPr>
          <p:cNvPr id="214" name="Shape 21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N个人抢M个椅子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M个椅子排成一排 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第i个人只能坐[1,Li]∪[Ri,M]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问最多能坐多少人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N,M&lt;=200000</a:t>
            </a:r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Exhausted?</a:t>
            </a:r>
            <a:endParaRPr lang="en-GB"/>
          </a:p>
        </p:txBody>
      </p:sp>
      <p:sp>
        <p:nvSpPr>
          <p:cNvPr id="220" name="Shape 220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还是匹配问题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套用霍尔定理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ans=max{|S|-|w(S)|}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暴力枚举w(S) 统计S O(N^2)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加入一些线段树细节 O(NlogN)</a:t>
            </a:r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基础构图技巧</a:t>
            </a:r>
            <a:endParaRPr lang="en-GB"/>
          </a:p>
        </p:txBody>
      </p:sp>
      <p:sp>
        <p:nvSpPr>
          <p:cNvPr id="226" name="Shape 226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边权控制</a:t>
            </a:r>
            <a:endParaRPr lang="en-GB"/>
          </a:p>
        </p:txBody>
      </p:sp>
      <p:sp>
        <p:nvSpPr>
          <p:cNvPr id="232" name="Shape 232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Smallest Minimum Cut</a:t>
            </a:r>
            <a:endParaRPr lang="en-GB"/>
          </a:p>
        </p:txBody>
      </p:sp>
      <p:sp>
        <p:nvSpPr>
          <p:cNvPr id="238" name="Shape 23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给一个N个点M条边的网络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求边数最小的最小割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N,M&lt;=400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Warm up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Hdu 6214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Jarvis</a:t>
            </a:r>
            <a:endParaRPr lang="en-GB"/>
          </a:p>
        </p:txBody>
      </p:sp>
      <p:sp>
        <p:nvSpPr>
          <p:cNvPr id="80" name="Shape 80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首先所有环必须为0，否则走这个环可以使得路径长度不唯一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Smallest Minimum Cut</a:t>
            </a:r>
            <a:endParaRPr lang="en-GB"/>
          </a:p>
        </p:txBody>
      </p:sp>
      <p:sp>
        <p:nvSpPr>
          <p:cNvPr id="244" name="Shape 24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原始边权w变为w*10000+1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边数=ans%10000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大小=ans/ 10000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石头剪刀布</a:t>
            </a:r>
            <a:endParaRPr lang="en-GB"/>
          </a:p>
        </p:txBody>
      </p:sp>
      <p:sp>
        <p:nvSpPr>
          <p:cNvPr id="250" name="Shape 250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给定一张竞赛图 其中有一些边未定向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求一个定向方案使得竞赛图中 三元环最多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N,M&lt;=300</a:t>
            </a:r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石头剪刀布</a:t>
            </a:r>
            <a:endParaRPr lang="en-GB"/>
          </a:p>
        </p:txBody>
      </p:sp>
      <p:sp>
        <p:nvSpPr>
          <p:cNvPr id="256" name="Shape 256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正难则反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ans=C(n,3)-∑(deg[x],2)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*凸费用*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流可以自动地选择低费用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Asa’s Chess Problem</a:t>
            </a:r>
            <a:endParaRPr lang="en-GB"/>
          </a:p>
        </p:txBody>
      </p:sp>
      <p:sp>
        <p:nvSpPr>
          <p:cNvPr id="262" name="Shape 262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给出一个N×N的01矩阵(N&lt;=50，且N为偶数)。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有N*N/2对可交换格子，每个格子有且仅有一个可交换对象。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并且，每对可交换的格子必然在同一行或同一列。每交换一次的代价是1。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对于每一行和每一列，都有一个1的个数的上界和下界。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求最少执行多少次交换操作，可以满足所有行和列的1的个数的要求</a:t>
            </a:r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Asa’s Chess Problem</a:t>
            </a:r>
            <a:endParaRPr lang="en-GB"/>
          </a:p>
        </p:txBody>
      </p:sp>
      <p:sp>
        <p:nvSpPr>
          <p:cNvPr id="268" name="Shape 26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上下界费用流版题= =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尝试设定边权取消下界</a:t>
            </a:r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Asa’s Chess Problem</a:t>
            </a:r>
            <a:endParaRPr lang="en-GB"/>
          </a:p>
        </p:txBody>
      </p:sp>
      <p:sp>
        <p:nvSpPr>
          <p:cNvPr id="274" name="Shape 27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上下界费用流版题= =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尝试设定边权取消下界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*通过mod操作 可以使得流量逆向选边*</a:t>
            </a:r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Give out candies</a:t>
            </a:r>
            <a:endParaRPr lang="en-GB"/>
          </a:p>
        </p:txBody>
      </p:sp>
      <p:sp>
        <p:nvSpPr>
          <p:cNvPr id="280" name="Shape 280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有n个小朋友，给每个人分1~m个糖果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有k个限制 限制形如(x,y,z) 表示第x个人分到的糖数减去第y个人分到的糖数不大于z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给第i个人j颗糖获得的满意度为wi,j，问总满意度最大值 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w&lt;=233 n,m&lt;=50 k&lt;=150</a:t>
            </a:r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Give out candies</a:t>
            </a:r>
            <a:endParaRPr lang="en-GB"/>
          </a:p>
        </p:txBody>
      </p:sp>
      <p:sp>
        <p:nvSpPr>
          <p:cNvPr id="286" name="Shape 286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点i,j表示给第i个人j块糖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与S联通表示成立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S-&gt;i,1 inf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i,j-&gt;i,j+1 1000-w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(x,y,z) x,i-&gt;yi+z inf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ans=1000n-mincut</a:t>
            </a:r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Excited Pe0ple</a:t>
            </a:r>
            <a:endParaRPr lang="en-GB"/>
          </a:p>
        </p:txBody>
      </p:sp>
      <p:sp>
        <p:nvSpPr>
          <p:cNvPr id="292" name="Shape 292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N个男人每个人一个数Ai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M个女人每个人一个数Bi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如果Ai和Bi互素 那么这两个人会Get unexicited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问最少删掉多少人能使得所有人excited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N,M&lt;=1e5 Ai,Bi&lt;=20000</a:t>
            </a:r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Excited Pe0ple</a:t>
            </a:r>
            <a:endParaRPr lang="en-GB"/>
          </a:p>
        </p:txBody>
      </p:sp>
      <p:sp>
        <p:nvSpPr>
          <p:cNvPr id="298" name="Shape 29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煞笔建图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(N+M)个点 (N+M)lgN条边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O(N^2M)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Jarvis</a:t>
            </a:r>
            <a:endParaRPr lang="en-GB"/>
          </a:p>
        </p:txBody>
      </p:sp>
      <p:sp>
        <p:nvSpPr>
          <p:cNvPr id="86" name="Shape 86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首先所有环必须为0，否则走这个环可以使得路径长度不唯一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怎么看待这个条件呢？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Excited Pe0ple</a:t>
            </a:r>
            <a:endParaRPr lang="en-GB"/>
          </a:p>
        </p:txBody>
      </p:sp>
      <p:sp>
        <p:nvSpPr>
          <p:cNvPr id="304" name="Shape 30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煞笔建图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(N+M)个点 (N+M)lgN条边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O(能过) 。。。。。</a:t>
            </a:r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Excited Pe0ple</a:t>
            </a:r>
            <a:endParaRPr lang="en-GB"/>
          </a:p>
        </p:txBody>
      </p:sp>
      <p:sp>
        <p:nvSpPr>
          <p:cNvPr id="310" name="Shape 310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煞笔建图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(N+M)个点 (N+M)lgN条边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O(能过) 。。。。。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平面/分层图 SAP跑的贼快</a:t>
            </a:r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Castle</a:t>
            </a:r>
            <a:endParaRPr lang="en-GB"/>
          </a:p>
        </p:txBody>
      </p:sp>
      <p:sp>
        <p:nvSpPr>
          <p:cNvPr id="316" name="Shape 316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300*300的网格图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删去一些边使得宫殿区域和外层区域不联通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代价是边权和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Castle</a:t>
            </a:r>
            <a:endParaRPr lang="en-GB"/>
          </a:p>
        </p:txBody>
      </p:sp>
      <p:sp>
        <p:nvSpPr>
          <p:cNvPr id="322" name="Shape 322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熟悉的一套理论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平面图最小割=&gt;平面图最大流=&gt;对偶图最短路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猛男网络流</a:t>
            </a:r>
            <a:endParaRPr lang="en-GB"/>
          </a:p>
        </p:txBody>
      </p:sp>
      <p:sp>
        <p:nvSpPr>
          <p:cNvPr id="328" name="Shape 32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熟悉的一套理论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平面图最小割=&gt;平面图最大流=&gt;对偶图最短路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以上都是假的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*大力推流*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Rabbit Lunch</a:t>
            </a:r>
            <a:endParaRPr lang="en-GB"/>
          </a:p>
        </p:txBody>
      </p:sp>
      <p:sp>
        <p:nvSpPr>
          <p:cNvPr id="334" name="Shape 33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N种萝卜 每一种有ai个 M种泥猴桃 每一种有bi个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一群兔子觅食 每只兔子必须吃一种萝卜和一种泥猴桃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两只兔子不能吃的完全一致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最多能满足多少兔子？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n,m&lt;=250000</a:t>
            </a:r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Rabbit Lunch</a:t>
            </a:r>
            <a:endParaRPr lang="en-GB"/>
          </a:p>
        </p:txBody>
      </p:sp>
      <p:sp>
        <p:nvSpPr>
          <p:cNvPr id="340" name="Shape 340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哇 煞笔网络流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Rabbit Lunch</a:t>
            </a:r>
            <a:endParaRPr lang="en-GB"/>
          </a:p>
        </p:txBody>
      </p:sp>
      <p:sp>
        <p:nvSpPr>
          <p:cNvPr id="346" name="Shape 346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哇 煞笔网络流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这次是费用流。。。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Rabbit Lunch</a:t>
            </a:r>
            <a:endParaRPr lang="en-GB"/>
          </a:p>
        </p:txBody>
      </p:sp>
      <p:sp>
        <p:nvSpPr>
          <p:cNvPr id="352" name="Shape 352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哇 煞笔网络流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这次是</a:t>
            </a:r>
            <a:r>
              <a:rPr lang="zh-CN" altLang="en-GB">
                <a:ea typeface="宋体" panose="02010600030101010101" pitchFamily="2" charset="-122"/>
              </a:rPr>
              <a:t>边都开不下</a:t>
            </a:r>
            <a:r>
              <a:rPr lang="en-GB"/>
              <a:t>。。。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*莽夫也需要智慧*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Rabbit Lunch</a:t>
            </a:r>
            <a:endParaRPr lang="en-GB"/>
          </a:p>
        </p:txBody>
      </p:sp>
      <p:sp>
        <p:nvSpPr>
          <p:cNvPr id="358" name="Shape 35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S-&gt;i,ai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n+j-&gt;T,bj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i-&gt;n+j,1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尝试优化暴力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Jarvis</a:t>
            </a:r>
            <a:endParaRPr lang="en-GB"/>
          </a:p>
        </p:txBody>
      </p:sp>
      <p:sp>
        <p:nvSpPr>
          <p:cNvPr id="92" name="Shape 92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首先所有环必须为0，否则走这个环可以使得路径长度不唯一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怎么看待这个条件呢？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*yhc的大学物理*</a:t>
            </a:r>
            <a:endParaRPr lang="en-GB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Rabbit Lunch</a:t>
            </a:r>
            <a:endParaRPr lang="en-GB"/>
          </a:p>
        </p:txBody>
      </p:sp>
      <p:sp>
        <p:nvSpPr>
          <p:cNvPr id="364" name="Shape 36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最小割：割一点ai，割一点bj，再割一点中间的1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假设左边有x个ai被割了 右边有y个bj被割了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ai,bj排序后变为x,y的函数 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考虑固定x,如果bi&lt;n-x,不如移到左侧      =&gt; two-points</a:t>
            </a:r>
            <a:endParaRPr lang="en-GB"/>
          </a:p>
        </p:txBody>
      </p:sp>
      <p:pic>
        <p:nvPicPr>
          <p:cNvPr id="365" name="Shape 36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743250" y="2245563"/>
            <a:ext cx="2950750" cy="6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713675" y="3517913"/>
            <a:ext cx="30099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Lunch Time</a:t>
            </a:r>
            <a:endParaRPr lang="en-GB"/>
          </a:p>
        </p:txBody>
      </p:sp>
      <p:sp>
        <p:nvSpPr>
          <p:cNvPr id="372" name="Shape 372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在一个有向图当中，现在每一条边带有一个容量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现在有K个人在起点，需要到终点去吃饭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询问这K个人最后一个人到达食堂的最小时间是多少。</a:t>
            </a:r>
            <a:endParaRPr lang="en-GB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Lunch Time</a:t>
            </a:r>
            <a:endParaRPr lang="en-GB"/>
          </a:p>
        </p:txBody>
      </p:sp>
      <p:sp>
        <p:nvSpPr>
          <p:cNvPr id="378" name="Shape 37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观察正常费用流模板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>
              <a:spcBef>
                <a:spcPts val="0"/>
              </a:spcBef>
              <a:buNone/>
            </a:pP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*更新ans过程中 ans与x是分段直线函数*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</a:p>
        </p:txBody>
      </p:sp>
      <p:pic>
        <p:nvPicPr>
          <p:cNvPr id="379" name="Shape 37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71900" y="2560550"/>
            <a:ext cx="36385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Global MCMF</a:t>
            </a:r>
            <a:endParaRPr lang="en-GB"/>
          </a:p>
        </p:txBody>
      </p:sp>
      <p:sp>
        <p:nvSpPr>
          <p:cNvPr id="385" name="Shape 385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给出一个费用流网络 记其最小费用最大流流量为flow花费为cost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定义一个花费为c的流f的估价函数g为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	(flow-f)^2+k*(cost-c)^2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求这个网络的最小g值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	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Jarvis</a:t>
            </a:r>
            <a:endParaRPr lang="en-GB"/>
          </a:p>
        </p:txBody>
      </p:sp>
      <p:sp>
        <p:nvSpPr>
          <p:cNvPr id="98" name="Shape 9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首先所有环必须为0，否则走这个环可以使得路径长度不唯一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环路积分为零=&gt;保守场=&gt;定义势能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Jarvis</a:t>
            </a:r>
            <a:endParaRPr lang="en-GB"/>
          </a:p>
        </p:txBody>
      </p:sp>
      <p:sp>
        <p:nvSpPr>
          <p:cNvPr id="104" name="Shape 10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首先所有环必须为0，否则走这个环可以使得路径长度不唯一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环路积分为零=&gt;保守场=&gt;定义势能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可以任意的令一个点的势能为0,用DFS确定其他点的势能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用返祖边形成的环来检查是否有矛盾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匹配</a:t>
            </a:r>
            <a:endParaRPr lang="en-GB"/>
          </a:p>
        </p:txBody>
      </p:sp>
      <p:sp>
        <p:nvSpPr>
          <p:cNvPr id="110" name="Shape 110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Bipartite Blanket</a:t>
            </a:r>
            <a:endParaRPr lang="en-GB"/>
          </a:p>
        </p:txBody>
      </p:sp>
      <p:sp>
        <p:nvSpPr>
          <p:cNvPr id="116" name="Shape 116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给出一张大小为N+M点上带权的二分图 统计：</a:t>
            </a:r>
            <a:endParaRPr lang="en-GB"/>
          </a:p>
          <a:p>
            <a:pPr marL="0" lvl="0" indent="457200">
              <a:spcBef>
                <a:spcPts val="0"/>
              </a:spcBef>
              <a:buNone/>
            </a:pPr>
            <a:r>
              <a:rPr lang="en-GB"/>
              <a:t>权值和小于K的		</a:t>
            </a:r>
            <a:endParaRPr lang="en-GB"/>
          </a:p>
          <a:p>
            <a:pPr marL="0" lvl="0" indent="457200" rtl="0">
              <a:spcBef>
                <a:spcPts val="0"/>
              </a:spcBef>
              <a:buNone/>
            </a:pPr>
            <a:r>
              <a:rPr lang="en-GB"/>
              <a:t>是某个完美匹配的子图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		的子图数目  N,M&lt;=20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Cerc 2016 B</a:t>
            </a:r>
            <a:endParaRPr lang="en-GB"/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	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3162</Words>
  <Application>WPS 演示</Application>
  <PresentationFormat/>
  <Paragraphs>384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1" baseType="lpstr">
      <vt:lpstr>Arial</vt:lpstr>
      <vt:lpstr>宋体</vt:lpstr>
      <vt:lpstr>Wingdings</vt:lpstr>
      <vt:lpstr>Arial</vt:lpstr>
      <vt:lpstr>Roboto</vt:lpstr>
      <vt:lpstr>微软雅黑</vt:lpstr>
      <vt:lpstr>Arial Unicode MS</vt:lpstr>
      <vt:lpstr>Material</vt:lpstr>
      <vt:lpstr>匹配&amp;网络流</vt:lpstr>
      <vt:lpstr>Jarvis</vt:lpstr>
      <vt:lpstr>Jarvis</vt:lpstr>
      <vt:lpstr>Jarvis</vt:lpstr>
      <vt:lpstr>Jarvis</vt:lpstr>
      <vt:lpstr>Jarvis</vt:lpstr>
      <vt:lpstr>Jarvis</vt:lpstr>
      <vt:lpstr>匹配</vt:lpstr>
      <vt:lpstr>Bipartite Blanket</vt:lpstr>
      <vt:lpstr>Bipartite Blanket</vt:lpstr>
      <vt:lpstr>Bipartite Blanket</vt:lpstr>
      <vt:lpstr>Bipartite Blanket</vt:lpstr>
      <vt:lpstr>Hall's marriage theorem</vt:lpstr>
      <vt:lpstr>Bipartite Blanket</vt:lpstr>
      <vt:lpstr>Lyz</vt:lpstr>
      <vt:lpstr>Lyz</vt:lpstr>
      <vt:lpstr>Lyz</vt:lpstr>
      <vt:lpstr>Lyz</vt:lpstr>
      <vt:lpstr>Hall's marriage theorem</vt:lpstr>
      <vt:lpstr>Lyz</vt:lpstr>
      <vt:lpstr>Lyz</vt:lpstr>
      <vt:lpstr>Pair</vt:lpstr>
      <vt:lpstr>Pair</vt:lpstr>
      <vt:lpstr>Pair</vt:lpstr>
      <vt:lpstr>Exhausted?</vt:lpstr>
      <vt:lpstr>Exhausted?</vt:lpstr>
      <vt:lpstr>基础构图技巧</vt:lpstr>
      <vt:lpstr>边权控制</vt:lpstr>
      <vt:lpstr>Smallest Minimum Cut</vt:lpstr>
      <vt:lpstr>Smallest Minimum Cut</vt:lpstr>
      <vt:lpstr>石头剪刀布</vt:lpstr>
      <vt:lpstr>石头剪刀布</vt:lpstr>
      <vt:lpstr>Asa’s Chess Problem</vt:lpstr>
      <vt:lpstr>Asa’s Chess Problem</vt:lpstr>
      <vt:lpstr>Asa’s Chess Problem</vt:lpstr>
      <vt:lpstr>Give out candies</vt:lpstr>
      <vt:lpstr>Give out candies</vt:lpstr>
      <vt:lpstr>Excited Pe0ple</vt:lpstr>
      <vt:lpstr>Excited Pe0ple</vt:lpstr>
      <vt:lpstr>Excited Pe0ple</vt:lpstr>
      <vt:lpstr>Excited Pe0ple</vt:lpstr>
      <vt:lpstr>Castle</vt:lpstr>
      <vt:lpstr>Castle</vt:lpstr>
      <vt:lpstr>猛男网络流</vt:lpstr>
      <vt:lpstr>Rabbit Lunch</vt:lpstr>
      <vt:lpstr>Rabbit Lunch</vt:lpstr>
      <vt:lpstr>Rabbit Lunch</vt:lpstr>
      <vt:lpstr>Rabbit Lunch</vt:lpstr>
      <vt:lpstr>Rabbit Lunch</vt:lpstr>
      <vt:lpstr>Rabbit Lunch</vt:lpstr>
      <vt:lpstr>Lunch Time</vt:lpstr>
      <vt:lpstr>Lunch Time</vt:lpstr>
      <vt:lpstr>Global MCMF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匹配&amp;网络流</dc:title>
  <dc:creator/>
  <cp:lastModifiedBy>MaxKU</cp:lastModifiedBy>
  <cp:revision>2</cp:revision>
  <dcterms:created xsi:type="dcterms:W3CDTF">2017-12-26T14:00:00Z</dcterms:created>
  <dcterms:modified xsi:type="dcterms:W3CDTF">2017-12-28T15:21:22Z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