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9" r:id="rId5"/>
    <p:sldId id="258" r:id="rId6"/>
    <p:sldId id="259" r:id="rId7"/>
    <p:sldId id="260" r:id="rId8"/>
    <p:sldId id="264" r:id="rId9"/>
    <p:sldId id="265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4611-5BAA-4A38-8214-65C91AD8E7E0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96D3-3077-45F9-8257-E7A9C14C8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96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4611-5BAA-4A38-8214-65C91AD8E7E0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96D3-3077-45F9-8257-E7A9C14C8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2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4611-5BAA-4A38-8214-65C91AD8E7E0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96D3-3077-45F9-8257-E7A9C14C8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23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4611-5BAA-4A38-8214-65C91AD8E7E0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96D3-3077-45F9-8257-E7A9C14C8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01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4611-5BAA-4A38-8214-65C91AD8E7E0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96D3-3077-45F9-8257-E7A9C14C8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90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4611-5BAA-4A38-8214-65C91AD8E7E0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96D3-3077-45F9-8257-E7A9C14C8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23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4611-5BAA-4A38-8214-65C91AD8E7E0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96D3-3077-45F9-8257-E7A9C14C8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77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4611-5BAA-4A38-8214-65C91AD8E7E0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96D3-3077-45F9-8257-E7A9C14C8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0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4611-5BAA-4A38-8214-65C91AD8E7E0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96D3-3077-45F9-8257-E7A9C14C8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18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4611-5BAA-4A38-8214-65C91AD8E7E0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96D3-3077-45F9-8257-E7A9C14C8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92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4611-5BAA-4A38-8214-65C91AD8E7E0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96D3-3077-45F9-8257-E7A9C14C8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72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74611-5BAA-4A38-8214-65C91AD8E7E0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E96D3-3077-45F9-8257-E7A9C14C8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99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字符串选讲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smtClean="0"/>
              <a:t>--</a:t>
            </a:r>
            <a:r>
              <a:rPr lang="zh-CN" altLang="en-US" smtClean="0"/>
              <a:t>徐浩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11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hdu5972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80502"/>
            <a:ext cx="12274062" cy="4249860"/>
          </a:xfrm>
        </p:spPr>
        <p:txBody>
          <a:bodyPr/>
          <a:lstStyle/>
          <a:p>
            <a:r>
              <a:rPr lang="en-US" altLang="zh-CN"/>
              <a:t>Using regular expression to define a numeric string is a very common thing. Generally, use the shape as follows:</a:t>
            </a:r>
            <a:br>
              <a:rPr lang="en-US" altLang="zh-CN"/>
            </a:br>
            <a:r>
              <a:rPr lang="en-US" altLang="zh-CN"/>
              <a:t>(0|9|7) (5|6) (2) (4|5)</a:t>
            </a:r>
            <a:br>
              <a:rPr lang="en-US" altLang="zh-CN"/>
            </a:br>
            <a:r>
              <a:rPr lang="en-US" altLang="zh-CN" smtClean="0"/>
              <a:t>can </a:t>
            </a:r>
            <a:r>
              <a:rPr lang="en-US" altLang="zh-CN"/>
              <a:t>be successfully matched to 0525, but it cannot be matched to 9634.</a:t>
            </a:r>
            <a:br>
              <a:rPr lang="en-US" altLang="zh-CN"/>
            </a:br>
            <a:r>
              <a:rPr lang="zh-CN" altLang="en-US"/>
              <a:t>给</a:t>
            </a:r>
            <a:r>
              <a:rPr lang="zh-CN" altLang="en-US" smtClean="0"/>
              <a:t>你母串</a:t>
            </a:r>
            <a:r>
              <a:rPr lang="en-US" altLang="zh-CN" smtClean="0"/>
              <a:t>S,|s|=5e6,n=1000,10</a:t>
            </a:r>
            <a:r>
              <a:rPr lang="zh-CN" altLang="en-US" smtClean="0"/>
              <a:t>。输出所有匹配串</a:t>
            </a:r>
            <a:endParaRPr lang="en-US" altLang="zh-CN" smtClean="0"/>
          </a:p>
          <a:p>
            <a:r>
              <a:rPr lang="en-US" altLang="zh-CN" smtClean="0"/>
              <a:t>Shift-and</a:t>
            </a:r>
          </a:p>
          <a:p>
            <a:r>
              <a:rPr lang="zh-CN" altLang="en-US"/>
              <a:t>维护</a:t>
            </a:r>
            <a:r>
              <a:rPr lang="en-US" altLang="zh-CN" smtClean="0"/>
              <a:t>Bitset&lt;1000&gt;ans</a:t>
            </a:r>
            <a:r>
              <a:rPr lang="zh-CN" altLang="en-US" smtClean="0"/>
              <a:t>，表示</a:t>
            </a:r>
            <a:r>
              <a:rPr lang="zh-CN" altLang="en-US"/>
              <a:t>母</a:t>
            </a:r>
            <a:r>
              <a:rPr lang="zh-CN" altLang="en-US" smtClean="0"/>
              <a:t>串匹配到</a:t>
            </a:r>
            <a:r>
              <a:rPr lang="en-US" altLang="zh-CN" smtClean="0"/>
              <a:t>i</a:t>
            </a:r>
            <a:r>
              <a:rPr lang="zh-CN" altLang="en-US" smtClean="0"/>
              <a:t>，</a:t>
            </a:r>
            <a:r>
              <a:rPr lang="en-US" altLang="zh-CN" smtClean="0"/>
              <a:t>ans[j]=1</a:t>
            </a:r>
            <a:r>
              <a:rPr lang="zh-CN" altLang="en-US" smtClean="0"/>
              <a:t>表示后缀能匹配</a:t>
            </a:r>
            <a:r>
              <a:rPr lang="en-US" altLang="zh-CN" smtClean="0"/>
              <a:t>,&lt;&lt;=1,&amp;</a:t>
            </a:r>
          </a:p>
          <a:p>
            <a:r>
              <a:rPr lang="en-US" altLang="zh-CN" smtClean="0"/>
              <a:t>   [0101]</a:t>
            </a:r>
            <a:endParaRPr lang="en-US" altLang="zh-CN"/>
          </a:p>
          <a:p>
            <a:r>
              <a:rPr lang="en-US" altLang="zh-CN" smtClean="0"/>
              <a:t>097554|20524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0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977" y="-408598"/>
            <a:ext cx="10515600" cy="1325563"/>
          </a:xfrm>
        </p:spPr>
        <p:txBody>
          <a:bodyPr/>
          <a:lstStyle/>
          <a:p>
            <a:r>
              <a:rPr lang="en-US" altLang="zh-CN" smtClean="0"/>
              <a:t>hdu6054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246" y="555234"/>
            <a:ext cx="11609524" cy="35142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69520"/>
            <a:ext cx="12440023" cy="2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3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48408"/>
            <a:ext cx="10515600" cy="5728555"/>
          </a:xfrm>
        </p:spPr>
        <p:txBody>
          <a:bodyPr>
            <a:normAutofit/>
          </a:bodyPr>
          <a:lstStyle/>
          <a:p>
            <a:r>
              <a:rPr lang="zh-CN" altLang="en-US"/>
              <a:t>把</a:t>
            </a:r>
            <a:r>
              <a:rPr lang="en-US" altLang="zh-CN"/>
              <a:t>T</a:t>
            </a:r>
            <a:r>
              <a:rPr lang="zh-CN" altLang="en-US"/>
              <a:t>接在</a:t>
            </a:r>
            <a:r>
              <a:rPr lang="en-US" altLang="zh-CN"/>
              <a:t>S</a:t>
            </a:r>
            <a:r>
              <a:rPr lang="zh-CN" altLang="en-US"/>
              <a:t>后面，用后缀自动机构造出后缀树，求出他的</a:t>
            </a:r>
            <a:r>
              <a:rPr lang="en-US" altLang="zh-CN"/>
              <a:t>dfs</a:t>
            </a:r>
            <a:r>
              <a:rPr lang="zh-CN" altLang="en-US"/>
              <a:t>序（等同于后缀数组）。</a:t>
            </a:r>
          </a:p>
          <a:p>
            <a:r>
              <a:rPr lang="zh-CN" altLang="en-US"/>
              <a:t>这样之后，用树上倍增就可以找到</a:t>
            </a:r>
            <a:r>
              <a:rPr lang="en-US" altLang="zh-CN"/>
              <a:t>T[a,b]</a:t>
            </a:r>
            <a:r>
              <a:rPr lang="zh-CN" altLang="en-US"/>
              <a:t>所在的节点。</a:t>
            </a:r>
          </a:p>
          <a:p>
            <a:r>
              <a:rPr lang="zh-CN" altLang="en-US"/>
              <a:t>由于一颗子树在</a:t>
            </a:r>
            <a:r>
              <a:rPr lang="en-US" altLang="zh-CN"/>
              <a:t>dfs</a:t>
            </a:r>
            <a:r>
              <a:rPr lang="zh-CN" altLang="en-US"/>
              <a:t>序上是一段区间，我们就可以顺势求出那个节点的</a:t>
            </a:r>
            <a:r>
              <a:rPr lang="en-US" altLang="zh-CN"/>
              <a:t>dfs</a:t>
            </a:r>
            <a:r>
              <a:rPr lang="zh-CN" altLang="en-US"/>
              <a:t>所在区间。</a:t>
            </a:r>
          </a:p>
          <a:p>
            <a:r>
              <a:rPr lang="zh-CN" altLang="en-US"/>
              <a:t>我们知道在树上每个节点的</a:t>
            </a:r>
            <a:r>
              <a:rPr lang="en-US" altLang="zh-CN"/>
              <a:t>right</a:t>
            </a:r>
            <a:r>
              <a:rPr lang="zh-CN" altLang="en-US"/>
              <a:t>集是它子节点</a:t>
            </a:r>
            <a:r>
              <a:rPr lang="en-US" altLang="zh-CN"/>
              <a:t>right</a:t>
            </a:r>
            <a:r>
              <a:rPr lang="zh-CN" altLang="en-US"/>
              <a:t>集的并，我们知道这个节点的</a:t>
            </a:r>
            <a:r>
              <a:rPr lang="en-US" altLang="zh-CN"/>
              <a:t>Right</a:t>
            </a:r>
            <a:r>
              <a:rPr lang="zh-CN" altLang="en-US"/>
              <a:t>集是</a:t>
            </a:r>
            <a:r>
              <a:rPr lang="en-US" altLang="zh-CN"/>
              <a:t>dfs</a:t>
            </a:r>
            <a:r>
              <a:rPr lang="zh-CN" altLang="en-US"/>
              <a:t>序上的一段区间。</a:t>
            </a:r>
          </a:p>
          <a:p>
            <a:r>
              <a:rPr lang="zh-CN" altLang="en-US"/>
              <a:t>由于我们要求</a:t>
            </a:r>
            <a:r>
              <a:rPr lang="en-US" altLang="zh-CN"/>
              <a:t>sum{f[yi]}</a:t>
            </a:r>
            <a:r>
              <a:rPr lang="zh-CN" altLang="en-US"/>
              <a:t>，可以直接把</a:t>
            </a:r>
            <a:r>
              <a:rPr lang="en-US" altLang="zh-CN"/>
              <a:t>right</a:t>
            </a:r>
            <a:r>
              <a:rPr lang="zh-CN" altLang="en-US"/>
              <a:t>赋值为</a:t>
            </a:r>
            <a:r>
              <a:rPr lang="en-US" altLang="zh-CN"/>
              <a:t>f[right],</a:t>
            </a:r>
            <a:r>
              <a:rPr lang="zh-CN" altLang="en-US"/>
              <a:t>最后我们要求的就是这段区间</a:t>
            </a:r>
            <a:r>
              <a:rPr lang="en-US" altLang="zh-CN"/>
              <a:t>right</a:t>
            </a:r>
            <a:r>
              <a:rPr lang="zh-CN" altLang="en-US"/>
              <a:t>集中</a:t>
            </a:r>
            <a:r>
              <a:rPr lang="en-US" altLang="zh-CN"/>
              <a:t>c&lt;=right&lt;=d</a:t>
            </a:r>
            <a:r>
              <a:rPr lang="zh-CN" altLang="en-US"/>
              <a:t>的权值和</a:t>
            </a:r>
            <a:r>
              <a:rPr lang="en-US" altLang="zh-CN"/>
              <a:t>sum{f[yi]}</a:t>
            </a:r>
            <a:r>
              <a:rPr lang="zh-CN" altLang="en-US"/>
              <a:t>。</a:t>
            </a:r>
          </a:p>
          <a:p>
            <a:r>
              <a:rPr lang="zh-CN" altLang="en-US"/>
              <a:t>对于这个问题，由于有在线修改操作不能直接主席树完成。我们可以直接树状数组套权值线段树完成，或者常数更小的静态主席树</a:t>
            </a:r>
            <a:r>
              <a:rPr lang="en-US" altLang="zh-CN"/>
              <a:t>+</a:t>
            </a:r>
            <a:r>
              <a:rPr lang="zh-CN" altLang="en-US"/>
              <a:t>树状数组套权值线段树，或者树状数组套平衡树，时空复杂度</a:t>
            </a:r>
            <a:r>
              <a:rPr lang="en-US" altLang="zh-CN"/>
              <a:t>nlognlogn</a:t>
            </a:r>
            <a:r>
              <a:rPr lang="zh-CN" altLang="en-US"/>
              <a:t>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47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6000"/>
            <a:ext cx="8520912" cy="12246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91562"/>
            <a:ext cx="10755450" cy="324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6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416" y="164855"/>
            <a:ext cx="6057584" cy="29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97" y="0"/>
            <a:ext cx="416242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556238" y="3534508"/>
            <a:ext cx="218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后缀树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163208" y="3428999"/>
            <a:ext cx="151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后缀自动机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79035" y="1995487"/>
            <a:ext cx="31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61929" y="1995487"/>
            <a:ext cx="24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71870" y="1995487"/>
            <a:ext cx="25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53267" y="1995487"/>
            <a:ext cx="32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4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189048" y="1995487"/>
            <a:ext cx="27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5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53267" y="2919117"/>
            <a:ext cx="32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6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994700" y="1995487"/>
            <a:ext cx="30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7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633677" y="1995487"/>
            <a:ext cx="33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8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437312" y="1292469"/>
            <a:ext cx="35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9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465169" y="181082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10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59823" y="422031"/>
            <a:ext cx="2989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串 </a:t>
            </a:r>
            <a:r>
              <a:rPr lang="en-US" altLang="zh-CN" sz="2400" err="1" smtClean="0"/>
              <a:t>aabbabd</a:t>
            </a:r>
            <a:endParaRPr lang="en-US" altLang="zh-CN" sz="2400" smtClean="0"/>
          </a:p>
          <a:p>
            <a:r>
              <a:rPr lang="en-US" altLang="zh-CN" sz="2400"/>
              <a:t>  </a:t>
            </a:r>
            <a:r>
              <a:rPr lang="en-US" altLang="zh-CN" sz="2400" smtClean="0"/>
              <a:t>   1234567</a:t>
            </a:r>
            <a:endParaRPr lang="zh-CN" altLang="en-US" sz="240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813" y="2863851"/>
            <a:ext cx="5219700" cy="39243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8044961" y="4443839"/>
            <a:ext cx="3877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1.</a:t>
            </a:r>
            <a:r>
              <a:rPr lang="zh-CN" altLang="en-US" smtClean="0"/>
              <a:t>每个节点</a:t>
            </a:r>
            <a:r>
              <a:rPr lang="en-US" altLang="zh-CN" smtClean="0"/>
              <a:t>Right</a:t>
            </a:r>
            <a:r>
              <a:rPr lang="zh-CN" altLang="en-US" smtClean="0"/>
              <a:t>集为子树叶子</a:t>
            </a:r>
            <a:r>
              <a:rPr lang="en-US" altLang="zh-CN" smtClean="0"/>
              <a:t>right</a:t>
            </a:r>
            <a:r>
              <a:rPr lang="zh-CN" altLang="en-US" smtClean="0"/>
              <a:t>和，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匹配串长度</a:t>
            </a:r>
            <a:r>
              <a:rPr lang="en-US" altLang="zh-CN" smtClean="0"/>
              <a:t>[Len[pa[</a:t>
            </a:r>
            <a:r>
              <a:rPr lang="en-US" altLang="zh-CN" err="1" smtClean="0"/>
              <a:t>i</a:t>
            </a:r>
            <a:r>
              <a:rPr lang="en-US" altLang="zh-CN" smtClean="0"/>
              <a:t>]]+1,Len[</a:t>
            </a:r>
            <a:r>
              <a:rPr lang="en-US" altLang="zh-CN" err="1" smtClean="0"/>
              <a:t>i</a:t>
            </a:r>
            <a:r>
              <a:rPr lang="en-US" altLang="zh-CN" smtClean="0"/>
              <a:t>]]</a:t>
            </a:r>
            <a:r>
              <a:rPr lang="zh-CN" altLang="en-US" smtClean="0"/>
              <a:t>，状态连续</a:t>
            </a:r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所有前缀的</a:t>
            </a:r>
            <a:r>
              <a:rPr lang="en-US" altLang="zh-CN" smtClean="0"/>
              <a:t>trie</a:t>
            </a:r>
            <a:r>
              <a:rPr lang="zh-CN" altLang="en-US" smtClean="0"/>
              <a:t>树，也就是前缀树，取反后做一遍就是后缀树</a:t>
            </a:r>
            <a:endParaRPr lang="en-US" altLang="zh-CN" smtClean="0"/>
          </a:p>
          <a:p>
            <a:r>
              <a:rPr lang="en-US" altLang="zh-CN" smtClean="0"/>
              <a:t>4.</a:t>
            </a:r>
            <a:r>
              <a:rPr lang="zh-CN" altLang="en-US" smtClean="0"/>
              <a:t>跑完</a:t>
            </a:r>
            <a:r>
              <a:rPr lang="en-US" altLang="zh-CN" smtClean="0"/>
              <a:t>sam,addedge(fail[i],i)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3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909" y="234217"/>
            <a:ext cx="5214937" cy="47688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989" y="210795"/>
            <a:ext cx="205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Lct</a:t>
            </a:r>
          </a:p>
          <a:p>
            <a:r>
              <a:rPr lang="zh-CN" altLang="en-US" smtClean="0"/>
              <a:t>可以在线往后加字符</a:t>
            </a:r>
            <a:endParaRPr lang="en-US" altLang="zh-CN" smtClean="0"/>
          </a:p>
          <a:p>
            <a:r>
              <a:rPr lang="zh-CN" altLang="en-US" smtClean="0"/>
              <a:t>改边，</a:t>
            </a:r>
            <a:r>
              <a:rPr lang="en-US" altLang="zh-CN" smtClean="0"/>
              <a:t>np</a:t>
            </a:r>
            <a:r>
              <a:rPr lang="zh-CN" altLang="en-US" smtClean="0"/>
              <a:t>到根的链上</a:t>
            </a:r>
            <a:r>
              <a:rPr lang="en-US" altLang="zh-CN" smtClean="0"/>
              <a:t>right+1</a:t>
            </a:r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967154" y="1688123"/>
            <a:ext cx="1661746" cy="1758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198685" y="2508739"/>
            <a:ext cx="1661746" cy="1758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295400" y="3345595"/>
            <a:ext cx="1661746" cy="1758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285142" y="3528646"/>
            <a:ext cx="1661746" cy="1758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295400" y="3755903"/>
            <a:ext cx="1661746" cy="1758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333" y="0"/>
            <a:ext cx="4066667" cy="6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6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543" y="2213709"/>
            <a:ext cx="6976484" cy="436293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071" y="79618"/>
            <a:ext cx="8571428" cy="1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0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8581292" y="2939334"/>
            <a:ext cx="272562" cy="29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7362091" y="3636857"/>
            <a:ext cx="272562" cy="29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8581292" y="3636857"/>
            <a:ext cx="272562" cy="29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509238" y="4643576"/>
            <a:ext cx="272562" cy="29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362091" y="4643576"/>
            <a:ext cx="272562" cy="29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581292" y="4643576"/>
            <a:ext cx="272562" cy="29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9664212" y="4656764"/>
            <a:ext cx="272562" cy="29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9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006253" y="5711842"/>
            <a:ext cx="272562" cy="29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0237177" y="5707446"/>
            <a:ext cx="272562" cy="29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8</a:t>
            </a: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664212" y="3636857"/>
            <a:ext cx="272562" cy="29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563833" y="3597264"/>
            <a:ext cx="47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lt1"/>
                </a:solidFill>
              </a:rPr>
              <a:t>10</a:t>
            </a:r>
            <a:endParaRPr lang="zh-CN" altLang="en-US">
              <a:solidFill>
                <a:schemeClr val="lt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7719646" y="3229480"/>
            <a:ext cx="861646" cy="40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717572" y="3274906"/>
            <a:ext cx="1" cy="34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8950935" y="3167934"/>
            <a:ext cx="674078" cy="46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6737105" y="3946799"/>
            <a:ext cx="624986" cy="67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7498372" y="3966596"/>
            <a:ext cx="0" cy="58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8717572" y="3966596"/>
            <a:ext cx="0" cy="65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8853854" y="3966596"/>
            <a:ext cx="810358" cy="69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9278815" y="5031903"/>
            <a:ext cx="421298" cy="61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9936774" y="5021674"/>
            <a:ext cx="300403" cy="61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8853854" y="2945126"/>
            <a:ext cx="123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0:{0,1,2,3,4,5,6,7}</a:t>
            </a:r>
          </a:p>
          <a:p>
            <a:r>
              <a:rPr lang="en-US" altLang="zh-CN" sz="1200" smtClean="0"/>
              <a:t>Len=0</a:t>
            </a:r>
            <a:endParaRPr lang="zh-CN" altLang="en-US" sz="1200"/>
          </a:p>
        </p:txBody>
      </p:sp>
      <p:sp>
        <p:nvSpPr>
          <p:cNvPr id="38" name="文本框 37"/>
          <p:cNvSpPr txBox="1"/>
          <p:nvPr/>
        </p:nvSpPr>
        <p:spPr>
          <a:xfrm>
            <a:off x="9259033" y="5698625"/>
            <a:ext cx="123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3</a:t>
            </a:r>
            <a:r>
              <a:rPr lang="en-US" altLang="zh-CN" sz="1200" smtClean="0"/>
              <a:t>:{</a:t>
            </a:r>
            <a:r>
              <a:rPr lang="en-US" altLang="zh-CN" sz="1200"/>
              <a:t>3</a:t>
            </a:r>
            <a:r>
              <a:rPr lang="en-US" altLang="zh-CN" sz="1200" smtClean="0"/>
              <a:t>}</a:t>
            </a:r>
          </a:p>
          <a:p>
            <a:r>
              <a:rPr lang="en-US" altLang="zh-CN" sz="1200" smtClean="0"/>
              <a:t>Len=3</a:t>
            </a:r>
          </a:p>
          <a:p>
            <a:r>
              <a:rPr lang="en-US" altLang="zh-CN" sz="1200" err="1" smtClean="0"/>
              <a:t>aab</a:t>
            </a:r>
            <a:endParaRPr lang="zh-CN" altLang="en-US" sz="1200"/>
          </a:p>
        </p:txBody>
      </p:sp>
      <p:sp>
        <p:nvSpPr>
          <p:cNvPr id="39" name="文本框 38"/>
          <p:cNvSpPr txBox="1"/>
          <p:nvPr/>
        </p:nvSpPr>
        <p:spPr>
          <a:xfrm>
            <a:off x="10509738" y="5707446"/>
            <a:ext cx="123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6</a:t>
            </a:r>
            <a:r>
              <a:rPr lang="en-US" altLang="zh-CN" sz="1200" smtClean="0"/>
              <a:t>:{</a:t>
            </a:r>
            <a:r>
              <a:rPr lang="en-US" altLang="zh-CN" sz="1200"/>
              <a:t>6</a:t>
            </a:r>
            <a:r>
              <a:rPr lang="en-US" altLang="zh-CN" sz="1200" smtClean="0"/>
              <a:t>}</a:t>
            </a:r>
          </a:p>
          <a:p>
            <a:r>
              <a:rPr lang="en-US" altLang="zh-CN" sz="1200" smtClean="0"/>
              <a:t>Len=6</a:t>
            </a:r>
          </a:p>
          <a:p>
            <a:r>
              <a:rPr lang="en-US" altLang="zh-CN" sz="1200" smtClean="0"/>
              <a:t>      </a:t>
            </a:r>
            <a:r>
              <a:rPr lang="en-US" altLang="zh-CN" sz="1200" err="1" smtClean="0"/>
              <a:t>bab</a:t>
            </a:r>
            <a:r>
              <a:rPr lang="en-US" altLang="zh-CN" sz="1200" smtClean="0"/>
              <a:t>~</a:t>
            </a:r>
          </a:p>
          <a:p>
            <a:r>
              <a:rPr lang="en-US" altLang="zh-CN" sz="1200" err="1" smtClean="0"/>
              <a:t>aabbab</a:t>
            </a:r>
            <a:endParaRPr lang="zh-CN" altLang="en-US" sz="1200"/>
          </a:p>
        </p:txBody>
      </p:sp>
      <p:sp>
        <p:nvSpPr>
          <p:cNvPr id="40" name="文本框 39"/>
          <p:cNvSpPr txBox="1"/>
          <p:nvPr/>
        </p:nvSpPr>
        <p:spPr>
          <a:xfrm>
            <a:off x="9979271" y="4643576"/>
            <a:ext cx="123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{3,6}</a:t>
            </a:r>
          </a:p>
          <a:p>
            <a:r>
              <a:rPr lang="en-US" altLang="zh-CN" sz="1200" smtClean="0"/>
              <a:t>Len=2</a:t>
            </a:r>
          </a:p>
          <a:p>
            <a:r>
              <a:rPr lang="en-US" altLang="zh-CN" sz="1200" smtClean="0"/>
              <a:t>ab</a:t>
            </a:r>
            <a:endParaRPr lang="zh-CN" altLang="en-US" sz="1200"/>
          </a:p>
        </p:txBody>
      </p:sp>
      <p:sp>
        <p:nvSpPr>
          <p:cNvPr id="41" name="文本框 40"/>
          <p:cNvSpPr txBox="1"/>
          <p:nvPr/>
        </p:nvSpPr>
        <p:spPr>
          <a:xfrm>
            <a:off x="9946298" y="3618490"/>
            <a:ext cx="123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7:{7}</a:t>
            </a:r>
          </a:p>
          <a:p>
            <a:r>
              <a:rPr lang="en-US" altLang="zh-CN" sz="1200" smtClean="0"/>
              <a:t>Len=7</a:t>
            </a:r>
          </a:p>
          <a:p>
            <a:r>
              <a:rPr lang="en-US" altLang="zh-CN" sz="1200"/>
              <a:t> </a:t>
            </a:r>
            <a:r>
              <a:rPr lang="en-US" altLang="zh-CN" sz="1200" smtClean="0"/>
              <a:t>           d~</a:t>
            </a:r>
          </a:p>
          <a:p>
            <a:r>
              <a:rPr lang="en-US" altLang="zh-CN" sz="1200" err="1" smtClean="0"/>
              <a:t>aabbabd</a:t>
            </a:r>
            <a:endParaRPr lang="zh-CN" altLang="en-US" sz="1200"/>
          </a:p>
        </p:txBody>
      </p:sp>
      <p:sp>
        <p:nvSpPr>
          <p:cNvPr id="42" name="文本框 41"/>
          <p:cNvSpPr txBox="1"/>
          <p:nvPr/>
        </p:nvSpPr>
        <p:spPr>
          <a:xfrm>
            <a:off x="8822349" y="4639960"/>
            <a:ext cx="123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4</a:t>
            </a:r>
            <a:r>
              <a:rPr lang="en-US" altLang="zh-CN" sz="1200" smtClean="0"/>
              <a:t>:{</a:t>
            </a:r>
            <a:r>
              <a:rPr lang="en-US" altLang="zh-CN" sz="1200"/>
              <a:t>4</a:t>
            </a:r>
            <a:r>
              <a:rPr lang="en-US" altLang="zh-CN" sz="1200" smtClean="0"/>
              <a:t>}</a:t>
            </a:r>
          </a:p>
          <a:p>
            <a:r>
              <a:rPr lang="en-US" altLang="zh-CN" sz="1200" smtClean="0"/>
              <a:t>Len=4</a:t>
            </a:r>
          </a:p>
          <a:p>
            <a:r>
              <a:rPr lang="en-US" altLang="zh-CN" sz="1200"/>
              <a:t> </a:t>
            </a:r>
            <a:r>
              <a:rPr lang="en-US" altLang="zh-CN" sz="1200" smtClean="0"/>
              <a:t>   bb~</a:t>
            </a:r>
          </a:p>
          <a:p>
            <a:r>
              <a:rPr lang="en-US" altLang="zh-CN" sz="1200" err="1" smtClean="0"/>
              <a:t>aabb</a:t>
            </a:r>
            <a:endParaRPr lang="zh-CN" altLang="en-US" sz="1200"/>
          </a:p>
        </p:txBody>
      </p:sp>
      <p:sp>
        <p:nvSpPr>
          <p:cNvPr id="43" name="文本框 42"/>
          <p:cNvSpPr txBox="1"/>
          <p:nvPr/>
        </p:nvSpPr>
        <p:spPr>
          <a:xfrm>
            <a:off x="8822349" y="3610088"/>
            <a:ext cx="123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{3,4,6}</a:t>
            </a:r>
          </a:p>
          <a:p>
            <a:r>
              <a:rPr lang="en-US" altLang="zh-CN" sz="1200" smtClean="0"/>
              <a:t>Len=1</a:t>
            </a:r>
          </a:p>
          <a:p>
            <a:r>
              <a:rPr lang="en-US" altLang="zh-CN" sz="1200"/>
              <a:t>b</a:t>
            </a:r>
            <a:endParaRPr lang="zh-CN" altLang="en-US" sz="1200"/>
          </a:p>
        </p:txBody>
      </p:sp>
      <p:sp>
        <p:nvSpPr>
          <p:cNvPr id="44" name="文本框 43"/>
          <p:cNvSpPr txBox="1"/>
          <p:nvPr/>
        </p:nvSpPr>
        <p:spPr>
          <a:xfrm>
            <a:off x="7599482" y="4648341"/>
            <a:ext cx="123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5</a:t>
            </a:r>
            <a:r>
              <a:rPr lang="en-US" altLang="zh-CN" sz="1200" smtClean="0"/>
              <a:t>:{</a:t>
            </a:r>
            <a:r>
              <a:rPr lang="en-US" altLang="zh-CN" sz="1200"/>
              <a:t>5</a:t>
            </a:r>
            <a:r>
              <a:rPr lang="en-US" altLang="zh-CN" sz="1200" smtClean="0"/>
              <a:t>}</a:t>
            </a:r>
          </a:p>
          <a:p>
            <a:r>
              <a:rPr lang="en-US" altLang="zh-CN" sz="1200" smtClean="0"/>
              <a:t>Len=5</a:t>
            </a:r>
          </a:p>
          <a:p>
            <a:r>
              <a:rPr lang="en-US" altLang="zh-CN" sz="1200" smtClean="0"/>
              <a:t>      </a:t>
            </a:r>
            <a:r>
              <a:rPr lang="en-US" altLang="zh-CN" sz="1200" err="1" smtClean="0"/>
              <a:t>ba</a:t>
            </a:r>
            <a:r>
              <a:rPr lang="en-US" altLang="zh-CN" sz="1200" smtClean="0"/>
              <a:t>~</a:t>
            </a:r>
          </a:p>
          <a:p>
            <a:r>
              <a:rPr lang="en-US" altLang="zh-CN" sz="1200" smtClean="0"/>
              <a:t>aabba</a:t>
            </a:r>
            <a:endParaRPr lang="zh-CN" altLang="en-US" sz="1200"/>
          </a:p>
        </p:txBody>
      </p:sp>
      <p:sp>
        <p:nvSpPr>
          <p:cNvPr id="45" name="文本框 44"/>
          <p:cNvSpPr txBox="1"/>
          <p:nvPr/>
        </p:nvSpPr>
        <p:spPr>
          <a:xfrm>
            <a:off x="6721718" y="4648340"/>
            <a:ext cx="123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2</a:t>
            </a:r>
            <a:r>
              <a:rPr lang="en-US" altLang="zh-CN" sz="1200" smtClean="0"/>
              <a:t>:{2}</a:t>
            </a:r>
          </a:p>
          <a:p>
            <a:r>
              <a:rPr lang="en-US" altLang="zh-CN" sz="1200" smtClean="0"/>
              <a:t>Len=2</a:t>
            </a:r>
          </a:p>
          <a:p>
            <a:r>
              <a:rPr lang="en-US" altLang="zh-CN" sz="1200" smtClean="0"/>
              <a:t>aa</a:t>
            </a:r>
            <a:endParaRPr lang="zh-CN" altLang="en-US" sz="1200"/>
          </a:p>
        </p:txBody>
      </p:sp>
      <p:sp>
        <p:nvSpPr>
          <p:cNvPr id="46" name="文本框 45"/>
          <p:cNvSpPr txBox="1"/>
          <p:nvPr/>
        </p:nvSpPr>
        <p:spPr>
          <a:xfrm>
            <a:off x="7663596" y="3625845"/>
            <a:ext cx="123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</a:t>
            </a:r>
            <a:r>
              <a:rPr lang="en-US" altLang="zh-CN" sz="1200" smtClean="0"/>
              <a:t>:{1,2,5}</a:t>
            </a:r>
          </a:p>
          <a:p>
            <a:r>
              <a:rPr lang="en-US" altLang="zh-CN" sz="1200" smtClean="0"/>
              <a:t>Len=1</a:t>
            </a:r>
          </a:p>
          <a:p>
            <a:r>
              <a:rPr lang="en-US" altLang="zh-CN" sz="1200"/>
              <a:t>a</a:t>
            </a:r>
            <a:endParaRPr lang="zh-CN" altLang="en-US" sz="1200"/>
          </a:p>
        </p:txBody>
      </p:sp>
      <p:sp>
        <p:nvSpPr>
          <p:cNvPr id="49" name="文本框 48"/>
          <p:cNvSpPr txBox="1"/>
          <p:nvPr/>
        </p:nvSpPr>
        <p:spPr>
          <a:xfrm>
            <a:off x="7754815" y="1283677"/>
            <a:ext cx="3877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1.</a:t>
            </a:r>
            <a:r>
              <a:rPr lang="zh-CN" altLang="en-US" smtClean="0"/>
              <a:t>每个节点</a:t>
            </a:r>
            <a:r>
              <a:rPr lang="en-US" altLang="zh-CN" smtClean="0"/>
              <a:t>Right</a:t>
            </a:r>
            <a:r>
              <a:rPr lang="zh-CN" altLang="en-US" smtClean="0"/>
              <a:t>集为子树的和，每个节点原生有至多一个</a:t>
            </a:r>
            <a:r>
              <a:rPr lang="en-US" altLang="zh-CN" smtClean="0"/>
              <a:t>Right</a:t>
            </a:r>
          </a:p>
          <a:p>
            <a:r>
              <a:rPr lang="en-US" altLang="zh-CN" smtClean="0"/>
              <a:t>2.</a:t>
            </a:r>
            <a:r>
              <a:rPr lang="zh-CN" altLang="en-US" smtClean="0"/>
              <a:t>匹配串长度</a:t>
            </a:r>
            <a:r>
              <a:rPr lang="en-US" altLang="zh-CN" smtClean="0"/>
              <a:t>[Len[pa[</a:t>
            </a:r>
            <a:r>
              <a:rPr lang="en-US" altLang="zh-CN" err="1" smtClean="0"/>
              <a:t>i</a:t>
            </a:r>
            <a:r>
              <a:rPr lang="en-US" altLang="zh-CN" smtClean="0"/>
              <a:t>]]+1,Len[</a:t>
            </a:r>
            <a:r>
              <a:rPr lang="en-US" altLang="zh-CN" err="1" smtClean="0"/>
              <a:t>i</a:t>
            </a:r>
            <a:r>
              <a:rPr lang="en-US" altLang="zh-CN" smtClean="0"/>
              <a:t>]]</a:t>
            </a:r>
            <a:r>
              <a:rPr lang="zh-CN" altLang="en-US" smtClean="0"/>
              <a:t>，状态连续</a:t>
            </a: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6509238" y="5698625"/>
            <a:ext cx="220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Parent</a:t>
            </a:r>
            <a:r>
              <a:rPr lang="zh-CN" altLang="en-US" smtClean="0"/>
              <a:t>树</a:t>
            </a:r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866411" y="5055983"/>
            <a:ext cx="272562" cy="29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</a:t>
            </a:r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866410" y="4071849"/>
            <a:ext cx="272562" cy="29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867876" y="3034207"/>
            <a:ext cx="272562" cy="29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66738" y="95990"/>
            <a:ext cx="871905" cy="432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root</a:t>
            </a:r>
            <a:endParaRPr lang="zh-CN" altLang="en-US"/>
          </a:p>
        </p:txBody>
      </p:sp>
      <p:cxnSp>
        <p:nvCxnSpPr>
          <p:cNvPr id="20" name="直接箭头连接符 19"/>
          <p:cNvCxnSpPr>
            <a:stCxn id="37" idx="4"/>
            <a:endCxn id="34" idx="0"/>
          </p:cNvCxnSpPr>
          <p:nvPr/>
        </p:nvCxnSpPr>
        <p:spPr>
          <a:xfrm>
            <a:off x="1002691" y="4361995"/>
            <a:ext cx="1" cy="6939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1127249" y="5069130"/>
            <a:ext cx="1230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n:{n}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1096477" y="3020969"/>
            <a:ext cx="1230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{r1,r2,,,rk=n}</a:t>
            </a:r>
          </a:p>
        </p:txBody>
      </p:sp>
      <p:sp>
        <p:nvSpPr>
          <p:cNvPr id="54" name="椭圆 53"/>
          <p:cNvSpPr/>
          <p:nvPr/>
        </p:nvSpPr>
        <p:spPr>
          <a:xfrm>
            <a:off x="2007212" y="5592590"/>
            <a:ext cx="640376" cy="256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np</a:t>
            </a:r>
            <a:endParaRPr lang="zh-CN" altLang="en-US"/>
          </a:p>
        </p:txBody>
      </p:sp>
      <p:cxnSp>
        <p:nvCxnSpPr>
          <p:cNvPr id="58" name="直接箭头连接符 57"/>
          <p:cNvCxnSpPr>
            <a:stCxn id="47" idx="4"/>
            <a:endCxn id="37" idx="0"/>
          </p:cNvCxnSpPr>
          <p:nvPr/>
        </p:nvCxnSpPr>
        <p:spPr>
          <a:xfrm flipH="1">
            <a:off x="1002691" y="3324353"/>
            <a:ext cx="1466" cy="7474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4" idx="5"/>
            <a:endCxn id="54" idx="2"/>
          </p:cNvCxnSpPr>
          <p:nvPr/>
        </p:nvCxnSpPr>
        <p:spPr>
          <a:xfrm>
            <a:off x="1099057" y="5303638"/>
            <a:ext cx="908155" cy="417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7" idx="5"/>
            <a:endCxn id="54" idx="1"/>
          </p:cNvCxnSpPr>
          <p:nvPr/>
        </p:nvCxnSpPr>
        <p:spPr>
          <a:xfrm>
            <a:off x="1099056" y="4319504"/>
            <a:ext cx="1001937" cy="131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544333" y="4747220"/>
            <a:ext cx="31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accent1"/>
                </a:solidFill>
              </a:rPr>
              <a:t>x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377092" y="5438462"/>
            <a:ext cx="31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accent1"/>
                </a:solidFill>
              </a:rPr>
              <a:t>x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2075445" y="3927431"/>
            <a:ext cx="640376" cy="256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q</a:t>
            </a:r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3188495" y="2903350"/>
            <a:ext cx="640376" cy="256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nq</a:t>
            </a:r>
            <a:endParaRPr lang="zh-CN" altLang="en-US"/>
          </a:p>
        </p:txBody>
      </p:sp>
      <p:cxnSp>
        <p:nvCxnSpPr>
          <p:cNvPr id="73" name="直接箭头连接符 72"/>
          <p:cNvCxnSpPr>
            <a:stCxn id="47" idx="5"/>
            <a:endCxn id="70" idx="2"/>
          </p:cNvCxnSpPr>
          <p:nvPr/>
        </p:nvCxnSpPr>
        <p:spPr>
          <a:xfrm>
            <a:off x="1100522" y="3281862"/>
            <a:ext cx="974923" cy="773628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378653" y="3332655"/>
            <a:ext cx="31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x</a:t>
            </a:r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868244" y="2134504"/>
            <a:ext cx="272562" cy="29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866410" y="1244190"/>
            <a:ext cx="272562" cy="29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箭头连接符 77"/>
          <p:cNvCxnSpPr>
            <a:stCxn id="76" idx="4"/>
            <a:endCxn id="47" idx="0"/>
          </p:cNvCxnSpPr>
          <p:nvPr/>
        </p:nvCxnSpPr>
        <p:spPr>
          <a:xfrm flipH="1">
            <a:off x="1004157" y="2424650"/>
            <a:ext cx="368" cy="6095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7" idx="4"/>
            <a:endCxn id="76" idx="0"/>
          </p:cNvCxnSpPr>
          <p:nvPr/>
        </p:nvCxnSpPr>
        <p:spPr>
          <a:xfrm>
            <a:off x="1002691" y="1534336"/>
            <a:ext cx="1834" cy="6001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48" idx="4"/>
            <a:endCxn id="77" idx="0"/>
          </p:cNvCxnSpPr>
          <p:nvPr/>
        </p:nvCxnSpPr>
        <p:spPr>
          <a:xfrm>
            <a:off x="1002691" y="528053"/>
            <a:ext cx="0" cy="7161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76" idx="5"/>
            <a:endCxn id="70" idx="1"/>
          </p:cNvCxnSpPr>
          <p:nvPr/>
        </p:nvCxnSpPr>
        <p:spPr>
          <a:xfrm>
            <a:off x="1100890" y="2382159"/>
            <a:ext cx="1068336" cy="158278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1345211" y="2604788"/>
            <a:ext cx="31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x</a:t>
            </a:r>
            <a:endParaRPr lang="zh-CN" altLang="en-US"/>
          </a:p>
        </p:txBody>
      </p:sp>
      <p:cxnSp>
        <p:nvCxnSpPr>
          <p:cNvPr id="96" name="直接箭头连接符 95"/>
          <p:cNvCxnSpPr/>
          <p:nvPr/>
        </p:nvCxnSpPr>
        <p:spPr>
          <a:xfrm>
            <a:off x="1151460" y="1417895"/>
            <a:ext cx="1281090" cy="629787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1663575" y="1341518"/>
            <a:ext cx="31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x</a:t>
            </a:r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2426311" y="1958802"/>
            <a:ext cx="640376" cy="256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z</a:t>
            </a:r>
            <a:endParaRPr lang="zh-CN" altLang="en-US"/>
          </a:p>
        </p:txBody>
      </p:sp>
      <p:cxnSp>
        <p:nvCxnSpPr>
          <p:cNvPr id="100" name="直接箭头连接符 99"/>
          <p:cNvCxnSpPr>
            <a:stCxn id="99" idx="4"/>
            <a:endCxn id="70" idx="0"/>
          </p:cNvCxnSpPr>
          <p:nvPr/>
        </p:nvCxnSpPr>
        <p:spPr>
          <a:xfrm flipH="1">
            <a:off x="2395633" y="2214920"/>
            <a:ext cx="350866" cy="17125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99" idx="5"/>
            <a:endCxn id="71" idx="0"/>
          </p:cNvCxnSpPr>
          <p:nvPr/>
        </p:nvCxnSpPr>
        <p:spPr>
          <a:xfrm>
            <a:off x="2972906" y="2177412"/>
            <a:ext cx="535777" cy="7259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71" idx="4"/>
            <a:endCxn id="54" idx="0"/>
          </p:cNvCxnSpPr>
          <p:nvPr/>
        </p:nvCxnSpPr>
        <p:spPr>
          <a:xfrm flipH="1">
            <a:off x="2327400" y="3159468"/>
            <a:ext cx="1181283" cy="24331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71" idx="3"/>
            <a:endCxn id="70" idx="7"/>
          </p:cNvCxnSpPr>
          <p:nvPr/>
        </p:nvCxnSpPr>
        <p:spPr>
          <a:xfrm flipH="1">
            <a:off x="2622040" y="3121960"/>
            <a:ext cx="660236" cy="8429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76" idx="5"/>
            <a:endCxn id="71" idx="2"/>
          </p:cNvCxnSpPr>
          <p:nvPr/>
        </p:nvCxnSpPr>
        <p:spPr>
          <a:xfrm>
            <a:off x="1100890" y="2382159"/>
            <a:ext cx="2087605" cy="64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2142201" y="2442724"/>
            <a:ext cx="31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accent1"/>
                </a:solidFill>
              </a:rPr>
              <a:t>x</a:t>
            </a:r>
            <a:endParaRPr lang="zh-CN" altLang="en-US">
              <a:solidFill>
                <a:schemeClr val="accent1"/>
              </a:solidFill>
            </a:endParaRPr>
          </a:p>
        </p:txBody>
      </p:sp>
      <p:cxnSp>
        <p:nvCxnSpPr>
          <p:cNvPr id="118" name="直接箭头连接符 117"/>
          <p:cNvCxnSpPr>
            <a:stCxn id="47" idx="7"/>
            <a:endCxn id="71" idx="2"/>
          </p:cNvCxnSpPr>
          <p:nvPr/>
        </p:nvCxnSpPr>
        <p:spPr>
          <a:xfrm flipV="1">
            <a:off x="1100522" y="3031409"/>
            <a:ext cx="2087973" cy="45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2142201" y="2764851"/>
            <a:ext cx="31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accent1"/>
                </a:solidFill>
              </a:rPr>
              <a:t>x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97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7650" y="720941"/>
            <a:ext cx="2986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u="none" strike="noStrike" smtClean="0">
                <a:solidFill>
                  <a:srgbClr val="444444"/>
                </a:solidFill>
                <a:effectLst/>
                <a:latin typeface="Helvetica Neue"/>
              </a:rPr>
              <a:t>BZOJ 3238 [Ahoi2013]</a:t>
            </a:r>
            <a:r>
              <a:rPr lang="zh-CN" altLang="en-US" b="1" i="0" u="none" strike="noStrike" smtClean="0">
                <a:solidFill>
                  <a:srgbClr val="444444"/>
                </a:solidFill>
                <a:effectLst/>
                <a:latin typeface="Helvetica Neue"/>
              </a:rPr>
              <a:t>差异</a:t>
            </a:r>
            <a:endParaRPr lang="zh-CN" altLang="en-US" b="1" i="0">
              <a:solidFill>
                <a:srgbClr val="444444"/>
              </a:solidFill>
              <a:effectLst/>
              <a:latin typeface="Helvetica Neue"/>
            </a:endParaRPr>
          </a:p>
        </p:txBody>
      </p:sp>
      <p:pic>
        <p:nvPicPr>
          <p:cNvPr id="1026" name="Picture 2" descr="http://images2015.cnblogs.com/blog/773688/201606/773688-20160616162933979-194373656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50" y="1090273"/>
            <a:ext cx="733425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707650" y="3165231"/>
            <a:ext cx="8471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只求</a:t>
            </a:r>
            <a:r>
              <a:rPr lang="en-US" altLang="zh-CN" smtClean="0"/>
              <a:t>lcp</a:t>
            </a:r>
          </a:p>
          <a:p>
            <a:r>
              <a:rPr lang="zh-CN" altLang="en-US" smtClean="0"/>
              <a:t>建出后缀树</a:t>
            </a:r>
            <a:endParaRPr lang="en-US" altLang="zh-CN" smtClean="0"/>
          </a:p>
          <a:p>
            <a:r>
              <a:rPr lang="zh-CN" altLang="en-US" smtClean="0"/>
              <a:t>每个后缀的贡献</a:t>
            </a:r>
            <a:endParaRPr lang="en-US" altLang="zh-CN" smtClean="0"/>
          </a:p>
          <a:p>
            <a:r>
              <a:rPr lang="en-US" altLang="zh-CN" smtClean="0"/>
              <a:t>Dfs</a:t>
            </a:r>
            <a:r>
              <a:rPr lang="zh-CN" altLang="en-US" smtClean="0"/>
              <a:t>一遍即可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19304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9762" y="483577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【BZOJ 4199】[Noi2015]</a:t>
            </a:r>
            <a:r>
              <a:rPr lang="zh-CN" altLang="en-US"/>
              <a:t>品酒大会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810" y="919245"/>
            <a:ext cx="12608263" cy="208372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9762" y="3191608"/>
            <a:ext cx="765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</a:t>
            </a:r>
            <a:r>
              <a:rPr lang="zh-CN" altLang="en-US" smtClean="0"/>
              <a:t>有正有负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9762" y="3824654"/>
            <a:ext cx="680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逆序后缀树维护</a:t>
            </a:r>
            <a:endParaRPr lang="en-US" altLang="zh-CN"/>
          </a:p>
          <a:p>
            <a:r>
              <a:rPr lang="en-US" altLang="zh-CN" smtClean="0"/>
              <a:t>|Right|</a:t>
            </a:r>
          </a:p>
          <a:p>
            <a:r>
              <a:rPr lang="en-US" altLang="zh-CN" smtClean="0"/>
              <a:t>Right</a:t>
            </a:r>
            <a:r>
              <a:rPr lang="zh-CN" altLang="en-US" smtClean="0"/>
              <a:t>集中</a:t>
            </a:r>
            <a:r>
              <a:rPr lang="en-US" altLang="zh-CN" smtClean="0"/>
              <a:t>max,min,ans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9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27905"/>
            <a:ext cx="10515600" cy="556632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/>
              <a:t>给定</a:t>
            </a:r>
            <a:r>
              <a:rPr lang="en-US" altLang="zh-CN"/>
              <a:t>n</a:t>
            </a:r>
            <a:r>
              <a:rPr lang="zh-CN" altLang="en-US"/>
              <a:t>个字符串，对于每个字符串，您需要求出在所有字符串中出现次数大于等于</a:t>
            </a:r>
            <a:r>
              <a:rPr lang="en-US" altLang="zh-CN"/>
              <a:t>k</a:t>
            </a:r>
            <a:r>
              <a:rPr lang="zh-CN" altLang="en-US"/>
              <a:t>次的子串个数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1.</a:t>
            </a:r>
            <a:r>
              <a:rPr lang="zh-CN" altLang="en-US" smtClean="0"/>
              <a:t>广义后缀自动机</a:t>
            </a:r>
            <a:endParaRPr lang="en-US" altLang="zh-CN" smtClean="0"/>
          </a:p>
          <a:p>
            <a:r>
              <a:rPr lang="zh-CN" altLang="en-US" smtClean="0"/>
              <a:t>节点是否合法，</a:t>
            </a:r>
            <a:r>
              <a:rPr lang="en-US" altLang="zh-CN" smtClean="0"/>
              <a:t>dfs</a:t>
            </a:r>
            <a:r>
              <a:rPr lang="zh-CN" altLang="en-US" smtClean="0"/>
              <a:t>序中子树不同颜色个数</a:t>
            </a:r>
            <a:r>
              <a:rPr lang="en-US" altLang="zh-CN" smtClean="0"/>
              <a:t>&gt;=k</a:t>
            </a:r>
          </a:p>
          <a:p>
            <a:r>
              <a:rPr lang="zh-CN" altLang="en-US" smtClean="0"/>
              <a:t>总代价，</a:t>
            </a:r>
            <a:r>
              <a:rPr lang="en-US" altLang="zh-CN" smtClean="0"/>
              <a:t>dfs</a:t>
            </a:r>
            <a:r>
              <a:rPr lang="zh-CN" altLang="en-US" smtClean="0"/>
              <a:t>一遍然后求和</a:t>
            </a:r>
            <a:r>
              <a:rPr lang="en-US" altLang="zh-CN" smtClean="0"/>
              <a:t>nlogn</a:t>
            </a:r>
          </a:p>
          <a:p>
            <a:endParaRPr lang="en-US" altLang="zh-CN" smtClean="0"/>
          </a:p>
          <a:p>
            <a:r>
              <a:rPr lang="en-US" altLang="zh-CN" smtClean="0"/>
              <a:t>2.SA</a:t>
            </a:r>
            <a:r>
              <a:rPr lang="zh-CN" altLang="en-US" smtClean="0"/>
              <a:t>后缀数组</a:t>
            </a:r>
            <a:endParaRPr lang="en-US" altLang="zh-CN"/>
          </a:p>
          <a:p>
            <a:r>
              <a:rPr lang="zh-CN" altLang="en-US" smtClean="0"/>
              <a:t>全部接在一起</a:t>
            </a:r>
            <a:endParaRPr lang="en-US" altLang="zh-CN" smtClean="0"/>
          </a:p>
          <a:p>
            <a:r>
              <a:rPr lang="en-US" altLang="zh-CN" smtClean="0"/>
              <a:t>S[j,j+v</a:t>
            </a:r>
            <a:r>
              <a:rPr lang="en-US" altLang="zh-CN" baseline="-25000" smtClean="0"/>
              <a:t>j</a:t>
            </a:r>
            <a:r>
              <a:rPr lang="en-US" altLang="zh-CN" smtClean="0"/>
              <a:t>-1],</a:t>
            </a:r>
            <a:r>
              <a:rPr lang="zh-CN" altLang="en-US" smtClean="0"/>
              <a:t>对于每个起点</a:t>
            </a:r>
            <a:r>
              <a:rPr lang="en-US" altLang="zh-CN" smtClean="0"/>
              <a:t>j,</a:t>
            </a:r>
            <a:r>
              <a:rPr lang="zh-CN" altLang="en-US" smtClean="0"/>
              <a:t>二分找到最大的</a:t>
            </a:r>
            <a:r>
              <a:rPr lang="en-US" altLang="zh-CN"/>
              <a:t>v</a:t>
            </a:r>
            <a:r>
              <a:rPr lang="en-US" altLang="zh-CN" baseline="-25000"/>
              <a:t>j</a:t>
            </a:r>
            <a:r>
              <a:rPr lang="en-US" altLang="zh-CN" smtClean="0"/>
              <a:t>,</a:t>
            </a:r>
            <a:r>
              <a:rPr lang="zh-CN" altLang="en-US" smtClean="0"/>
              <a:t>对答案的贡献是</a:t>
            </a:r>
            <a:r>
              <a:rPr lang="en-US" altLang="zh-CN" smtClean="0"/>
              <a:t>v</a:t>
            </a:r>
            <a:r>
              <a:rPr lang="en-US" altLang="zh-CN" baseline="-25000" smtClean="0"/>
              <a:t>j</a:t>
            </a:r>
          </a:p>
          <a:p>
            <a:r>
              <a:rPr lang="en-US" altLang="zh-CN" smtClean="0"/>
              <a:t>v</a:t>
            </a:r>
            <a:r>
              <a:rPr lang="en-US" altLang="zh-CN" baseline="-25000" smtClean="0"/>
              <a:t>j</a:t>
            </a:r>
            <a:r>
              <a:rPr lang="en-US" altLang="zh-CN" smtClean="0"/>
              <a:t>&gt;=v</a:t>
            </a:r>
            <a:r>
              <a:rPr lang="en-US" altLang="zh-CN" baseline="-25000" smtClean="0"/>
              <a:t>j-1</a:t>
            </a:r>
            <a:r>
              <a:rPr lang="en-US" altLang="zh-CN" smtClean="0"/>
              <a:t>+1,</a:t>
            </a:r>
            <a:r>
              <a:rPr lang="zh-CN" altLang="en-US" smtClean="0"/>
              <a:t>两端单调，</a:t>
            </a:r>
            <a:r>
              <a:rPr lang="en-US" altLang="zh-CN" smtClean="0"/>
              <a:t>O(n)</a:t>
            </a:r>
            <a:r>
              <a:rPr lang="zh-CN" altLang="en-US" smtClean="0"/>
              <a:t>扫描</a:t>
            </a:r>
            <a:endParaRPr lang="en-US" altLang="zh-CN" smtClean="0"/>
          </a:p>
          <a:p>
            <a:r>
              <a:rPr lang="zh-CN" altLang="en-US" smtClean="0"/>
              <a:t>怎么找：对于</a:t>
            </a:r>
            <a:r>
              <a:rPr lang="en-US" altLang="zh-CN" smtClean="0"/>
              <a:t>rank[j]</a:t>
            </a:r>
            <a:r>
              <a:rPr lang="zh-CN" altLang="en-US" smtClean="0"/>
              <a:t>符合条件的是</a:t>
            </a:r>
            <a:r>
              <a:rPr lang="en-US" altLang="zh-CN" smtClean="0"/>
              <a:t>height</a:t>
            </a:r>
            <a:r>
              <a:rPr lang="zh-CN" altLang="en-US" smtClean="0"/>
              <a:t>数组上的一段</a:t>
            </a:r>
            <a:r>
              <a:rPr lang="en-US" altLang="zh-CN" smtClean="0"/>
              <a:t>,lcp&gt;=v</a:t>
            </a:r>
            <a:r>
              <a:rPr lang="en-US" altLang="zh-CN" baseline="-25000" smtClean="0"/>
              <a:t>j</a:t>
            </a:r>
            <a:r>
              <a:rPr lang="en-US" altLang="zh-CN" smtClean="0"/>
              <a:t>,</a:t>
            </a:r>
            <a:r>
              <a:rPr lang="zh-CN" altLang="en-US" smtClean="0"/>
              <a:t>不同字符串</a:t>
            </a:r>
            <a:r>
              <a:rPr lang="en-US" altLang="zh-CN" smtClean="0"/>
              <a:t>&gt;=k</a:t>
            </a:r>
            <a:r>
              <a:rPr lang="zh-CN" altLang="en-US" smtClean="0"/>
              <a:t>个</a:t>
            </a:r>
            <a:r>
              <a:rPr lang="en-US" altLang="zh-CN" smtClean="0"/>
              <a:t>,</a:t>
            </a:r>
            <a:r>
              <a:rPr lang="zh-CN" altLang="en-US" smtClean="0"/>
              <a:t>左右预处理</a:t>
            </a:r>
            <a:r>
              <a:rPr lang="en-US" altLang="zh-CN" smtClean="0"/>
              <a:t>&gt;=k</a:t>
            </a:r>
            <a:r>
              <a:rPr lang="zh-CN" altLang="en-US" smtClean="0"/>
              <a:t>个的位置</a:t>
            </a:r>
            <a:r>
              <a:rPr lang="en-US" altLang="zh-CN" smtClean="0"/>
              <a:t>O(1)</a:t>
            </a:r>
            <a:r>
              <a:rPr lang="zh-CN" altLang="en-US" smtClean="0"/>
              <a:t>判断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89352"/>
            <a:ext cx="244938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1" i="0" strike="noStrike" cap="none" normalizeH="0" baseline="0" smtClean="0">
                <a:ln>
                  <a:noFill/>
                </a:ln>
                <a:solidFill>
                  <a:srgbClr val="D9544F"/>
                </a:solidFill>
                <a:effectLst/>
                <a:latin typeface="Arial" panose="020B0604020202020204" pitchFamily="34" charset="0"/>
                <a:ea typeface="Helvetica Neue"/>
              </a:rPr>
              <a:t>B</a:t>
            </a:r>
            <a:r>
              <a:rPr kumimoji="0" lang="zh-CN" altLang="zh-CN" sz="2200" b="1" i="0" strike="noStrike" cap="none" normalizeH="0" baseline="0" smtClean="0">
                <a:ln>
                  <a:noFill/>
                </a:ln>
                <a:solidFill>
                  <a:srgbClr val="D9544F"/>
                </a:solidFill>
                <a:effectLst/>
                <a:latin typeface="Arial" panose="020B0604020202020204" pitchFamily="34" charset="0"/>
                <a:ea typeface="Helvetica Neue"/>
              </a:rPr>
              <a:t>zoj3277</a:t>
            </a:r>
            <a:r>
              <a:rPr kumimoji="0" lang="en-US" altLang="zh-CN" sz="2200" b="1" i="0" strike="noStrike" cap="none" normalizeH="0" baseline="0" smtClean="0">
                <a:ln>
                  <a:noFill/>
                </a:ln>
                <a:solidFill>
                  <a:srgbClr val="D9544F"/>
                </a:solidFill>
                <a:effectLst/>
                <a:latin typeface="Arial" panose="020B0604020202020204" pitchFamily="34" charset="0"/>
                <a:ea typeface="Helvetica Neue"/>
              </a:rPr>
              <a:t>/cf129,1E</a:t>
            </a:r>
            <a:endParaRPr kumimoji="0" lang="zh-CN" altLang="zh-CN" sz="900" b="1" i="0" strike="noStrike" cap="none" normalizeH="0" baseline="0" smtClean="0">
              <a:ln>
                <a:noFill/>
              </a:ln>
              <a:solidFill>
                <a:srgbClr val="3D445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245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72537"/>
            <a:ext cx="7857143" cy="128571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46910"/>
            <a:ext cx="8457347" cy="9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2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627</Words>
  <Application>Microsoft Office PowerPoint</Application>
  <PresentationFormat>宽屏</PresentationFormat>
  <Paragraphs>121</Paragraphs>
  <Slides>13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Helvetica Neue</vt:lpstr>
      <vt:lpstr>Microsoft Yahei</vt:lpstr>
      <vt:lpstr>等线</vt:lpstr>
      <vt:lpstr>等线 Light</vt:lpstr>
      <vt:lpstr>Arial</vt:lpstr>
      <vt:lpstr>Office 主题​​</vt:lpstr>
      <vt:lpstr>字符串选讲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Bzoj3277/cf129,1E</vt:lpstr>
      <vt:lpstr>PowerPoint 演示文稿</vt:lpstr>
      <vt:lpstr>hdu5972</vt:lpstr>
      <vt:lpstr>hdu6054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字符串选讲</dc:title>
  <dc:creator>徐浩</dc:creator>
  <cp:lastModifiedBy>徐浩</cp:lastModifiedBy>
  <cp:revision>25</cp:revision>
  <dcterms:created xsi:type="dcterms:W3CDTF">2017-12-24T06:23:42Z</dcterms:created>
  <dcterms:modified xsi:type="dcterms:W3CDTF">2017-12-25T13:51:16Z</dcterms:modified>
</cp:coreProperties>
</file>