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EA91-FD11-4B6A-81E4-212A6C021D8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5CFD-0E38-49DA-ADAF-DA613D5A2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8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F5CFD-0E38-49DA-ADAF-DA613D5A24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9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9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4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0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4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4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9C29-8AB2-4492-9FB6-5128897CE746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1585" y="1060817"/>
            <a:ext cx="9144000" cy="2387600"/>
          </a:xfrm>
        </p:spPr>
        <p:txBody>
          <a:bodyPr/>
          <a:lstStyle/>
          <a:p>
            <a:r>
              <a:rPr lang="en-US" altLang="zh-CN" u="sng" dirty="0" smtClean="0">
                <a:latin typeface="Forte" panose="03060902040502070203" pitchFamily="66" charset="0"/>
              </a:rPr>
              <a:t>Basic Data Structure</a:t>
            </a:r>
            <a:endParaRPr lang="zh-CN" altLang="en-US" u="sng" dirty="0">
              <a:latin typeface="Forte" panose="03060902040502070203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8301" y="3448417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与软件工程学院 沈柯</a:t>
            </a:r>
          </a:p>
          <a:p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0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线段树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 fontScale="85000" lnSpcReduction="1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𝑢𝑝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𝑜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𝑑𝑜𝑤𝑛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𝑜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𝑢𝑝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即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表示对于节点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重新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计算节点上的附加信息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即通过左右儿子来进行计算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𝑑𝑜𝑤𝑛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即表示清除节点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上的延时标记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更新到左右儿子上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有了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𝑢𝑝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𝑑𝑜𝑤𝑛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之后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更新操作就非常好写了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我们只需要在访问这个节点时下放标记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注意此时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𝑄𝑢𝑒𝑟𝑦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也需要下放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),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回溯时根据左右儿子重新计算标记即可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𝑅𝑎𝑛𝑔𝑒𝑈𝑝𝑑𝑎𝑡𝑒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𝑜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𝑎𝑛𝑑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𝑈𝑝𝑑𝑎𝑡𝑒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𝑒𝑙𝑠𝑒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𝑑𝑜𝑤𝑛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𝑅𝑎𝑛𝑔𝑒𝑈𝑝𝑑𝑎𝑡𝑒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𝑙𝑒𝑓𝑡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𝑅𝑎𝑛𝑔𝑒𝑈𝑝𝑑𝑎𝑡𝑒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𝑟𝑖𝑔h𝑡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𝑢𝑝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2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线段树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持久化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对于某些单点更新问题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我们需要得到每个操作后的线段树副本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如果是暴力的去复制的话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复杂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度在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需要改进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注意到单点更新只会更改一条链上的内容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因此每次我们可以复用那些没有被更改的子树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只需用指针指过去即可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),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每次只需新增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𝑙𝑜𝑔𝑁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个节点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𝑀𝑜𝑑𝑖𝑓𝑦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y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在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副本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的基础更新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返回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新副本的指针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𝑁𝑜𝑑𝑒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𝑛𝑒𝑤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𝑁𝑜𝑑𝑒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𝑙𝑒𝑓𝑡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𝑀𝑜𝑑𝑖𝑓𝑦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𝑙𝑒𝑓𝑡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)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𝑒𝑙𝑠𝑒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𝑀𝑜𝑑𝑖𝑓𝑦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𝑟𝑒𝑡𝑢𝑟𝑛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452" r="-348" b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6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𝑆𝑒𝑔𝑚𝑒𝑛𝑡𝐶𝑜𝑣𝑒𝑟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长为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的数轴上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个线段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每个线段以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形式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给出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表示这条线段的颜色为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现在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对于每一个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输出在仅考虑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的数轴情况下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最多能选择多少条线段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使得这些线段之间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如果颜色不同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则它们的交集为空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数据保证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≤100000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≤100000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≤1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194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7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首先写出动态规划方程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𝑑𝑝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𝑚𝑎𝑥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𝐶𝑜𝑣𝑒𝑟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0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𝐶𝑜𝑣𝑒𝑟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如何优化转移呢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?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考虑将线段从左到右进行扫描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每次维护好每种颜色的线段对每个点的答案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显然这可以转换为区间加问题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之后考虑转移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类似于对于一段区间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执行当前值与给定值相加取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𝑚𝑎𝑥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的操作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问题转化为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维护好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两个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数组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𝑏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初始时所有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支持以下三种操作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𝑅𝑎𝑛𝑔𝑒𝑈𝑝𝑑𝑎𝑡𝑒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 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将区间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都加上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𝑀𝑜𝑑𝑖𝑓𝑦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 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对区间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执行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 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查询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的值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𝑀𝑜𝑑𝑖𝑓𝑦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操作转换为延时标记运算问题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即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可解决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  <a:blipFill>
                <a:blip r:embed="rId2"/>
                <a:stretch>
                  <a:fillRect t="-1653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8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喵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哈哈村的海报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问题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的矩阵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初始每个点颜色都是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之后给出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𝐾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个操作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每个操作给出一个矩阵的左上角和右下角坐标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时间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𝑡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颜色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’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表示在时间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𝑡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时将这个矩阵的颜色全改为了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’,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现在问最后时刻矩阵中有多少种不同颜色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数据保证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≤2147483647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≤2147483647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′≤2147483647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≤50000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保证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所给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矩形合法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保证所有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𝑡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都互不相同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1806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9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考虑最为暴力的矩阵赋值操作，每次操作复杂度为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总体复杂度为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，复杂度太高，需要优化</a:t>
                </a: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考虑将操作离线下来，对于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轴进行离线扫描处理，事件只有加入一条线段和去除一条线段，之后在对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轴进行离线处理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使用一个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𝑠𝑒𝑡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即可轻松维护好当前的时间最大的线段覆盖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总体复杂度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𝑙𝑜𝑔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))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194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0"/>
                <a:ext cx="10515600" cy="5231423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𝐾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50000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级别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时，原先的方法不可行，不过之前的方法复杂度的瓶颈主要在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轴的离线处理上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轴使用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𝑆𝑒𝑔𝑚𝑒𝑛𝑡𝑇𝑟𝑒𝑒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进行维护，考虑操作事件只有加入线段和去掉线段两种，对于线段树的每个节点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维护好覆盖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线段区间即可，使用一个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𝑠𝑒𝑡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即可进行维护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当每次加入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/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删除完毕后，对于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𝑆𝑒𝑔𝑚𝑒𝑛𝑡𝑇𝑟𝑒𝑒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上的每个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𝑁𝑜𝑑𝑒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都有可能对答案产生贡献，对于每个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𝑁𝑜𝑑𝑒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而言，其对答案有贡献的充要条件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：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该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节点的所有祖先中没有任何一个节点的时间戳大于自己的时间戳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该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节点的所有儿子节点中的最小时间戳存在一个小于自己的时间戳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显然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每次不能进行暴力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𝐷𝐹𝑆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更新，考虑进行标记，对于第二个条件可以很简单的通过回溯时的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𝑢𝑝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函数进行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更新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对于第一个标记，其具有最小性，证明很显然，因为对于多个祖先来的标记，只取最小的，这样能尽可能的让自身被更新的几率变大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那么做法就很显然了，每次更新维护好一个自根到儿子的标记，传递下去的时候清除标记，且标记的运算是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𝑚𝑖𝑛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法则，同时计算该节点对答案的贡献，回朔的时候维护好第二类标记即可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𝑙𝑜𝑔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zh-CN" altLang="en-US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0"/>
                <a:ext cx="10515600" cy="5231423"/>
              </a:xfrm>
              <a:blipFill>
                <a:blip r:embed="rId2"/>
                <a:stretch>
                  <a:fillRect t="-2448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分块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基本定义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是一种通用解决数据结构题目的方法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思想上是将序列按照一定的方法划分为一些块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对于修改操作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完全覆盖的块利用延时标记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非完全覆盖的块暴力修改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查询操作时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完全覆盖的块利用好维护的信息直接得到解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非完全覆盖的暴力查询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本质上是平衡修改复杂度与查询复杂度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𝑄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因为通常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同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阶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时达到最优复杂度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分块降低修改复杂度的原因在于延时标记的合并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降低查询复杂度的原因在于解满足结合律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例子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考虑维护下列操作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𝑅𝑎𝑛𝑔𝑒𝑈𝑝𝑑𝑎𝑡𝑒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: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将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的每个数都加上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𝑄𝑢𝑒𝑟𝑦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𝑟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: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查询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的和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利用分块做法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每个块维护好延时标记和区间和即可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1806" r="-174" b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93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分块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莫队算法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是一种通用的</a:t>
                </a:r>
                <a:r>
                  <a:rPr lang="zh-CN" altLang="en-US" b="1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离线算法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用来解决能动态的增加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/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删除某部分对答案贡献的数据结构</a:t>
                </a:r>
                <a:r>
                  <a:rPr lang="zh-CN" altLang="en-US" b="1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区间查询问题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b="1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通常情况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下不能解决带修改的问题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解决带修改的问题是加入时间这一维度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但复杂度比暴力优秀不到哪里去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).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考虑这样一个数据结构问题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3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给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出一个序列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次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询问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每次询问形如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形式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对于每次询问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你只能在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的时间内解决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这个解决的方法是增量法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即可以在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(1)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的时间内维护好增加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/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删除一个元素对答案的贡献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现在需要在比暴力复杂度更优秀的情况下得到所有询问的答案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b="1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允许离线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解决上面这个问题就可以用到莫队算法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莫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队算法的本质上是分块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考虑将这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个询问按照左端点分块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块内按照右端点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排序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之后暴力维护好当前算出答案的区间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𝑎𝑛𝑠𝑙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𝑎𝑛𝑠𝑟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每次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增量移动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𝑎𝑛𝑠𝑙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𝑎𝑛𝑠𝑟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更新答案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不妨设块的大小为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那么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莫队算法的复杂度是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通常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同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阶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复杂度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最优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581" r="-232" b="-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20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𝐹𝑖𝑛𝑑𝑖𝑛𝑔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𝐻𝑜𝑡𝑒𝑙𝑠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平面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个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整点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每个整点以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形式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给出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现在给出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次询问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每次询问以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的形式给出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求所有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个点中满足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𝑐𝑜𝑠𝑡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的点集中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距离最近的点的标号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如果有多个最近的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输出标号最小的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数据保证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≤200000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≤20000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每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组询问至少有一个满足要求的点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194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大纲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 fontScale="85000" lnSpcReduction="20000"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数据结构的衡量原则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线段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树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基本定义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基本操作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𝐵𝑢𝑖𝑙𝑑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𝑄𝑢𝑒𝑟𝑦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𝑅𝑎𝑛𝑔𝑒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𝑈𝑝𝑑𝑎𝑡𝑒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𝐿𝑎𝑧𝑦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𝑑𝑜𝑤𝑛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𝑝𝑢𝑠h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𝑢𝑝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持久化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题目选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讲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分块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基本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定义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莫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队算法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题目选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讲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杂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题选讲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首先可以将点集按照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𝑐𝑜𝑠𝑡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排序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排序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维护好一个不回溯的指针即可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问题转化为支持一个动态加点的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𝐾𝑑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𝑇𝑟𝑒𝑒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查询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问题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每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隔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𝑛𝑙𝑜𝑔𝑛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个点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暴力重建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𝐾𝑑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𝑇𝑟𝑒𝑒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对于多出的点暴力的去遍历更新答案即可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𝑛𝑙𝑜𝑔𝑛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𝑛𝑙𝑜𝑔𝑛</m:t>
                            </m:r>
                          </m:e>
                        </m:ra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题目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相差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一个数量级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可以将间隔调整的更大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  <a:blipFill>
                <a:blip r:embed="rId2"/>
                <a:stretch>
                  <a:fillRect t="-2007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51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𝑆h𝑖𝑟𝑡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给出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一个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长度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的正整数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数组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𝑎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给出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组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询问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每组询问给出一个整数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𝑓𝑢𝑛𝑐𝑡𝑖𝑜𝑛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答案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𝑓𝑢𝑛𝑐𝑡𝑖𝑜𝑛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𝑓𝑜𝑟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𝑓𝑟𝑜𝑚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1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𝑡𝑜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: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5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≥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: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6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𝑟𝑒𝑡𝑢𝑟𝑛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数据保证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≤200000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≤200000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6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首先考虑将询问离线下来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按照询问的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排好序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假设我们好一些不相交的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𝐼𝑛𝑡𝑒𝑟𝑣𝑎𝑙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保证每个区间内部都是单调有序的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当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我们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依次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枚举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就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能很好的更新答案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二分搜索到恰好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位置后将后半部分分裂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注意这里分裂后我们并不能暴力去遍历每个元素来修改它们的值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因此这里还需要额外维护好一个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𝐼𝑛𝑡𝑒𝑟𝑣𝑎𝑙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的整体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∆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即可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让我们来考虑这样做的复杂度如何计算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不妨设置一个阀值为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𝐼𝑛𝑡𝑒𝑟𝑣𝑎𝑙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的数量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时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我们就暴力重建一次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考虑到最坏情况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每次添加元素都能让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𝐼𝑛𝑡𝑒𝑟𝑣𝑎𝑙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翻倍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因此理论最坏情况下每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𝑙𝑜𝑔𝑥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次就需要重建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复杂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𝑙𝑜𝑔𝑥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𝑛𝑙𝑜𝑔𝑛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不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过实际测试跑的飞快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也许并不能构造出每次翻倍的情况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?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如果各位有更好的证明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𝐻𝑎𝑐𝑘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欢迎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与我分享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题目存在一个更好的利用可持久化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𝑇𝑟𝑒𝑎𝑝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的算法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每次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更新时在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,2∗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的区间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我们暴力提取出这段区间然后暴力的更新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(2∗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这段区间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我们在平衡树上打标记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即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  <a:blipFill>
                <a:blip r:embed="rId2"/>
                <a:stretch>
                  <a:fillRect t="-2715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4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𝐺𝑟𝑎𝑝h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给出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点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条边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的无向图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每个询问给出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表示只考虑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点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集的导出子图中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有多少点对能够互相到达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数据保证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≤50000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≤50000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2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题目选讲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首先考虑答案如何计算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容易发现一个联通块内的点两两能互相到达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因此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一个大小为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的联通块对答案的贡献为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问题转换为动态的维护好区间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的导出子图的联通块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考虑将这些点按照度数分块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将询问离线下来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维护好一个带撤销的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𝐷𝑆𝑈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即可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𝑚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  <a:blipFill>
                <a:blip r:embed="rId2"/>
                <a:stretch>
                  <a:fillRect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Forte" panose="03060902040502070203" pitchFamily="66" charset="0"/>
              </a:rPr>
              <a:t>杂题</a:t>
            </a:r>
            <a:r>
              <a:rPr lang="zh-CN" altLang="en-US" dirty="0" smtClean="0">
                <a:latin typeface="Forte" panose="03060902040502070203" pitchFamily="66" charset="0"/>
              </a:rPr>
              <a:t>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异或凑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给出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个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给出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次询问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每次询问能否从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区间选出一些数使得它们的异或为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𝐾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≤500000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30</m:t>
                        </m:r>
                      </m:sup>
                    </m:sSup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𝑇𝑖𝑚𝑒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𝐿𝑖𝑚𝑖𝑡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:1.5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𝑠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194" r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9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Forte" panose="03060902040502070203" pitchFamily="66" charset="0"/>
              </a:rPr>
              <a:t>杂题</a:t>
            </a:r>
            <a:r>
              <a:rPr lang="zh-CN" altLang="en-US" dirty="0" smtClean="0">
                <a:latin typeface="Forte" panose="03060902040502070203" pitchFamily="66" charset="0"/>
              </a:rPr>
              <a:t>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首先考虑答案如何计算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容易发现每次只需要求出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区间高斯消元后的数组即可确定好答案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现在问题转为如何快速计算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区间的高斯消元结果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可以用线段树维护好区间线性基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每次合并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线性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基的复杂度是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30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每次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询问的复杂度为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30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复杂度无法接受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倍增法的时间复杂度也在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𝑛𝑙𝑜𝑔𝑛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∗30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考虑优化复杂度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将所有询问离线下来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每次增量的加入元素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只要能维护好所有前缀到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的线性基集合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问题就迎刃而解了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现在考虑这样的暴力算法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这个位置开始暴力向前加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遇到不能加了就停止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先考虑正确性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如果在某个位置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无法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加入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了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那么对于所有的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都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无法加入进去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因为这是一个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𝑆𝑢𝑓𝑓𝑖𝑥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集合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之前的集合大小肯定是不减的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其次考虑时间复杂度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每个位置只会加入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成功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30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次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因为只有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30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个自由元变量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30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∗30)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  <a:blipFill>
                <a:blip r:embed="rId2"/>
                <a:stretch>
                  <a:fillRect t="-2007" r="-812" b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47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Forte" panose="03060902040502070203" pitchFamily="66" charset="0"/>
              </a:rPr>
              <a:t>杂题</a:t>
            </a:r>
            <a:r>
              <a:rPr lang="zh-CN" altLang="en-US" dirty="0" smtClean="0">
                <a:latin typeface="Forte" panose="03060902040502070203" pitchFamily="66" charset="0"/>
              </a:rPr>
              <a:t>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𝐺𝑟𝑎𝑝h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给出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点的无向树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每个节点有一个颜色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组询问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每组询问给出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表示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询问有多少组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满足下列条件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𝑗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𝑓𝑟𝑜𝑚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𝑝𝑎𝑡h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𝑓𝑟𝑜𝑚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𝑧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数据保证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≤5∗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Forte" panose="03060902040502070203" pitchFamily="66" charset="0"/>
              </a:rPr>
              <a:t>杂题</a:t>
            </a:r>
            <a:r>
              <a:rPr lang="zh-CN" altLang="en-US" dirty="0" smtClean="0">
                <a:latin typeface="Forte" panose="03060902040502070203" pitchFamily="66" charset="0"/>
              </a:rPr>
              <a:t>选讲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将询问容斥一下变成前缀和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根据颜色的数量按照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分块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小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的树状数组</a:t>
                </a:r>
                <a:r>
                  <a:rPr lang="en-US" altLang="zh-CN" dirty="0" err="1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Dfs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维护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大的前缀和暴力求解</a:t>
                </a:r>
                <a:r>
                  <a:rPr lang="en-US" altLang="zh-CN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5161084"/>
              </a:xfrm>
              <a:blipFill>
                <a:blip r:embed="rId2"/>
                <a:stretch>
                  <a:fillRect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数据结构的衡量原则</a:t>
            </a:r>
            <a:endParaRPr lang="zh-CN" altLang="en-US" dirty="0">
              <a:latin typeface="Forte" panose="03060902040502070203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731"/>
            <a:ext cx="10515600" cy="4726232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为什么要衡量数据结构？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赛场时间非常有限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复杂度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编程复杂度与思考复杂度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的取舍非常重要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</a:p>
          <a:p>
            <a:pPr lvl="2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高级数据结构对代码能力要求通常较高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一旦出错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基本就是仰仗代码手的数据结构功底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队友通常无法插手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大部分题目并不是简单的让人去维护一些操作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而是通过一些转化后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规约为某某问题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为了解决这个问题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需要维护什么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需要求什么等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一个好的转化可以让编程复杂度大大降低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一个坏的转化则可能让编程复杂度呈爆炸性增长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甚至不可做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转化为一些基本的数据结构来解决问题是非常优雅的过程</a:t>
            </a:r>
            <a:r>
              <a:rPr lang="en-US" altLang="zh-CN" strike="sngStrike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trike="sngStrike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这也是为什么说版子数据结构选手走不远</a:t>
            </a:r>
            <a:r>
              <a:rPr lang="en-US" altLang="zh-CN" strike="sngStrike" dirty="0" smtClean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endParaRPr lang="en-US" altLang="zh-CN" strike="sngStrike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95%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以上的题目不需要使用任何高级数据结构就可以解决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线段树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基本定义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为了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解决区间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问题所设计的一种核武器级别的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数据结构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且这类问题所需要的解满足结合律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如维护好区间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𝑓𝑖𝑏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之和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),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即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能够根据子区间的信息来计算出并区间的信息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这类运算的代价通常是常数级别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本质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上是一颗二叉树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结构上具有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递归性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将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划分为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𝑀𝑖𝑑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𝑀𝑖𝑑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+1,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平衡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修改与查询操作的复杂度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复杂度的运算符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𝑚𝑎𝑥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而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𝑚𝑖𝑛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).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性质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复杂度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的时间内建立一颗长度为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线段树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+1 , 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0 , 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观察式子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我们可以将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放缩为最小的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且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则容易得到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因此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一段区间在线段树上进行极大覆盖匹配，只会有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𝑙𝑜𝑔𝑁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节点被访问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3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根据区间的连续性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每一层访问的个数不会多于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4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个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只会有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𝑙𝑜𝑔𝑁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节点被访问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marL="914400" lvl="2" indent="0">
                  <a:buNone/>
                </a:pP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2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线段树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基本操作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𝐵𝑢𝑖𝑙𝑑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𝑟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表示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建立一颗区间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的线段树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返回节点的指针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𝑄𝑢𝑒𝑟𝑦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表示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查询以节点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为根的树中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所有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极大覆盖的线段树节点指针的集合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𝑅𝑎𝑛𝑔𝑒𝑈𝑝𝑑𝑎𝑡𝑒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表示在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以节点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为根的树中对区间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作修改操作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在竞赛中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通常利用堆式存储来保存线段树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对于某节点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</m:oMath>
                </a14:m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其左儿子为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≪1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右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儿子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2∗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+1</m:t>
                    </m:r>
                    <m:d>
                      <m:dPr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𝑜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≪1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1).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9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线段树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𝐵𝑢𝑖𝑙𝑑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𝑛𝑒𝑤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𝑁𝑜𝑑𝑒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𝑙𝑒𝑓𝑡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𝐵𝑢𝑖𝑙𝑑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)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𝐵𝑢𝑖𝑙𝑑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+1 , 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)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𝑟𝑒𝑡𝑢𝑟𝑛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4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线段树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𝑄𝑢𝑒𝑟𝑦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𝑜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𝑎𝑛𝑑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𝐴𝑝𝑝𝑒𝑛𝑑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𝑡𝑜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𝑄𝑢𝑒𝑟𝑦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𝑙𝑖𝑠𝑡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𝑒𝑙𝑠𝑒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𝑙𝑒𝑓𝑡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线段树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为了方便起见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接下来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讨论中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默认所维护的信息满足结合律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且信息合并代价为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𝐾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𝐾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是一个常量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).</a:t>
                </a:r>
                <a:endParaRPr lang="en-US" altLang="zh-CN" b="0" i="1" dirty="0" smtClean="0">
                  <a:latin typeface="Cambria Math" panose="02040503050406030204" pitchFamily="18" charset="0"/>
                  <a:ea typeface="幼圆" panose="020105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𝑅𝑎𝑛𝑔𝑒𝑈𝑝𝑑𝑎𝑡𝑒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𝑜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b="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理论上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需要将所有覆盖了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lang="zh-CN" altLang="en-US" b="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的线段都悉数更新</a:t>
                </a:r>
                <a:r>
                  <a:rPr lang="en-US" altLang="zh-CN" b="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b="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这在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𝑟</m:t>
                    </m:r>
                  </m:oMath>
                </a14:m>
                <a:r>
                  <a:rPr lang="zh-CN" altLang="en-US" b="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时复杂度是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𝑙𝑜𝑔𝑁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en-US" altLang="zh-CN" b="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但若更新的是整个线段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我们则需要访问完线段树上的所有节点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最坏复杂度达到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延时标记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一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种解决数据结构问题的方法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主要思想在于用某个值来标记某一段将要进行的修改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等到需要时再清除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标记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考虑到线段树上的极大区间覆盖个数是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𝑙𝑜𝑔𝑁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因此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可以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利用延时标记的方法将更新的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𝐿𝑎𝑏𝑒𝑙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打在对应的节点上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待到下次访问这个点时再将标记下放并清空自身的标记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利用好延时标记是否真的就能解决问题了呢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?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注意这里的花费只是暂时不花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但总体的花费是没有变的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因此复杂度还是没有降低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!</a:t>
                </a:r>
              </a:p>
              <a:p>
                <a:pPr lvl="1"/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1806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1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线段树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如何降低复杂度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?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考虑一个最简单的区间加问题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若某个节点有两个延时标记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一个是让子树中的每个节点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+2,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另一个是让子树中的每个节点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+3,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我们可以合并这两个标记为让每个节点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+5.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延时标记的运算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如果延时标记之间是可合并的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那么延时标记就能正确的将复杂度降低到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𝑙𝑜𝑔𝑁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区间加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3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标记之间满足加法法则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可直接将多个标记累加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区间取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:</m:t>
                    </m:r>
                  </m:oMath>
                </a14:m>
                <a:endParaRPr lang="en-US" altLang="zh-CN" b="0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3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标记之间满足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𝑚𝑎𝑥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法则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可直接将多个标记进行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𝑚𝑎𝑥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运算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731"/>
                <a:ext cx="10515600" cy="4726232"/>
              </a:xfrm>
              <a:blipFill>
                <a:blip r:embed="rId2"/>
                <a:stretch>
                  <a:fillRect t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1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1849</Words>
  <Application>Microsoft Office PowerPoint</Application>
  <PresentationFormat>宽屏</PresentationFormat>
  <Paragraphs>252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幼圆</vt:lpstr>
      <vt:lpstr>Arial</vt:lpstr>
      <vt:lpstr>Cambria Math</vt:lpstr>
      <vt:lpstr>Forte</vt:lpstr>
      <vt:lpstr>Office 主题​​</vt:lpstr>
      <vt:lpstr>Basic Data Structure</vt:lpstr>
      <vt:lpstr>大纲</vt:lpstr>
      <vt:lpstr>数据结构的衡量原则</vt:lpstr>
      <vt:lpstr>线段树</vt:lpstr>
      <vt:lpstr>线段树</vt:lpstr>
      <vt:lpstr>线段树</vt:lpstr>
      <vt:lpstr>线段树</vt:lpstr>
      <vt:lpstr>线段树</vt:lpstr>
      <vt:lpstr>线段树</vt:lpstr>
      <vt:lpstr>线段树</vt:lpstr>
      <vt:lpstr>线段树</vt:lpstr>
      <vt:lpstr>题目选讲</vt:lpstr>
      <vt:lpstr>题目选讲</vt:lpstr>
      <vt:lpstr>题目选讲</vt:lpstr>
      <vt:lpstr>题目选讲</vt:lpstr>
      <vt:lpstr>题目选讲</vt:lpstr>
      <vt:lpstr>分块</vt:lpstr>
      <vt:lpstr>分块</vt:lpstr>
      <vt:lpstr>题目选讲</vt:lpstr>
      <vt:lpstr>题目选讲</vt:lpstr>
      <vt:lpstr>题目选讲</vt:lpstr>
      <vt:lpstr>题目选讲</vt:lpstr>
      <vt:lpstr>题目选讲</vt:lpstr>
      <vt:lpstr>题目选讲</vt:lpstr>
      <vt:lpstr>杂题选讲</vt:lpstr>
      <vt:lpstr>杂题选讲</vt:lpstr>
      <vt:lpstr>杂题选讲</vt:lpstr>
      <vt:lpstr>杂题选讲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algorithm</dc:title>
  <dc:creator>xiper</dc:creator>
  <cp:lastModifiedBy>沈柯</cp:lastModifiedBy>
  <cp:revision>839</cp:revision>
  <dcterms:created xsi:type="dcterms:W3CDTF">2017-06-13T09:04:41Z</dcterms:created>
  <dcterms:modified xsi:type="dcterms:W3CDTF">2017-12-30T04:51:54Z</dcterms:modified>
</cp:coreProperties>
</file>