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rgbClr val="FFD7CA"/>
          </a:solidFill>
        </a:fill>
      </a:tcStyle>
    </a:wholeTbl>
    <a:band2H>
      <a:tcTxStyle b="def" i="def"/>
      <a:tcStyle>
        <a:tcBdr/>
        <a:fill>
          <a:solidFill>
            <a:srgbClr val="FFECE6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381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381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381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381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381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381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B4E3EE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4E3EE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38100" cap="flat">
              <a:solidFill>
                <a:srgbClr val="B4E3EE"/>
              </a:solidFill>
              <a:prstDash val="solid"/>
              <a:round/>
            </a:ln>
          </a:top>
          <a:bottom>
            <a:ln w="127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B4E3EE"/>
      </a:tcTxStyle>
      <a:tcStyle>
        <a:tcBdr>
          <a:left>
            <a:ln w="12700" cap="flat">
              <a:solidFill>
                <a:srgbClr val="B4E3EE"/>
              </a:solidFill>
              <a:prstDash val="solid"/>
              <a:round/>
            </a:ln>
          </a:left>
          <a:right>
            <a:ln w="12700" cap="flat">
              <a:solidFill>
                <a:srgbClr val="B4E3EE"/>
              </a:solidFill>
              <a:prstDash val="solid"/>
              <a:round/>
            </a:ln>
          </a:right>
          <a:top>
            <a:ln w="12700" cap="flat">
              <a:solidFill>
                <a:srgbClr val="B4E3EE"/>
              </a:solidFill>
              <a:prstDash val="solid"/>
              <a:round/>
            </a:ln>
          </a:top>
          <a:bottom>
            <a:ln w="38100" cap="flat">
              <a:solidFill>
                <a:srgbClr val="B4E3EE"/>
              </a:solidFill>
              <a:prstDash val="solid"/>
              <a:round/>
            </a:ln>
          </a:bottom>
          <a:insideH>
            <a:ln w="12700" cap="flat">
              <a:solidFill>
                <a:srgbClr val="B4E3EE"/>
              </a:solidFill>
              <a:prstDash val="solid"/>
              <a:round/>
            </a:ln>
          </a:insideH>
          <a:insideV>
            <a:ln w="12700" cap="flat">
              <a:solidFill>
                <a:srgbClr val="B4E3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8" name="Shape 7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91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1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05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0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21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9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1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2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3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4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35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3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44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53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4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5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67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7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76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85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6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7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8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99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0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08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17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9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31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3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40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49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1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2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5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7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8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9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0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63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6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72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81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3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4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7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9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95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9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04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13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0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1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3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5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6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27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3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36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45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7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8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9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2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59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6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68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77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9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0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2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4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5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6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7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8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9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0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91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9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00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5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9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8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09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610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1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2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3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4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5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6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7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8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9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0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1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2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23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4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625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2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7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9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32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41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642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3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4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5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6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9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0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1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2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3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55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6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5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9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1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71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3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4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5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6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7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0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1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2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3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4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85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687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8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9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9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693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94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03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6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7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8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9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0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1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2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3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4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5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6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17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8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2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1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3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725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726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35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736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7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8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9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0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1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2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3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4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5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6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7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8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49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0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5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3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5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757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758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67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9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0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1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2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3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4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5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6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7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8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9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0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81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2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8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7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789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790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7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三角形"/>
          <p:cNvSpPr/>
          <p:nvPr/>
        </p:nvSpPr>
        <p:spPr>
          <a:xfrm>
            <a:off x="2771775" y="-9525"/>
            <a:ext cx="5761038" cy="20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三角形"/>
          <p:cNvSpPr/>
          <p:nvPr/>
        </p:nvSpPr>
        <p:spPr>
          <a:xfrm>
            <a:off x="-1588" y="180975"/>
            <a:ext cx="2244726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813" y="-26988"/>
            <a:ext cx="9167813" cy="691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90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9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3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1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22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1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45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4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3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77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8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86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95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09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12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18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7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41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44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50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形状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597"/>
                </a:lnTo>
                <a:lnTo>
                  <a:pt x="21600" y="0"/>
                </a:lnTo>
                <a:lnTo>
                  <a:pt x="2160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59" name="9" descr="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782762"/>
            <a:ext cx="7359650" cy="16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形状"/>
          <p:cNvSpPr/>
          <p:nvPr/>
        </p:nvSpPr>
        <p:spPr>
          <a:xfrm>
            <a:off x="568325" y="0"/>
            <a:ext cx="1784350" cy="686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16" y="10"/>
                </a:lnTo>
                <a:lnTo>
                  <a:pt x="21600" y="6829"/>
                </a:lnTo>
                <a:lnTo>
                  <a:pt x="21600" y="10126"/>
                </a:lnTo>
                <a:lnTo>
                  <a:pt x="17084" y="21600"/>
                </a:lnTo>
                <a:lnTo>
                  <a:pt x="10108" y="21600"/>
                </a:lnTo>
                <a:lnTo>
                  <a:pt x="20735" y="10101"/>
                </a:lnTo>
                <a:lnTo>
                  <a:pt x="20735" y="6878"/>
                </a:lnTo>
                <a:lnTo>
                  <a:pt x="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形状"/>
          <p:cNvSpPr/>
          <p:nvPr/>
        </p:nvSpPr>
        <p:spPr>
          <a:xfrm>
            <a:off x="0" y="0"/>
            <a:ext cx="2379663" cy="687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94" y="0"/>
                </a:moveTo>
                <a:lnTo>
                  <a:pt x="21600" y="6873"/>
                </a:lnTo>
                <a:lnTo>
                  <a:pt x="21600" y="10147"/>
                </a:lnTo>
                <a:lnTo>
                  <a:pt x="10420" y="21600"/>
                </a:lnTo>
                <a:lnTo>
                  <a:pt x="29" y="21600"/>
                </a:lnTo>
                <a:lnTo>
                  <a:pt x="29" y="20743"/>
                </a:lnTo>
                <a:lnTo>
                  <a:pt x="20654" y="9649"/>
                </a:lnTo>
                <a:lnTo>
                  <a:pt x="20654" y="7212"/>
                </a:lnTo>
                <a:lnTo>
                  <a:pt x="115" y="2163"/>
                </a:lnTo>
                <a:lnTo>
                  <a:pt x="0" y="30"/>
                </a:lnTo>
                <a:lnTo>
                  <a:pt x="259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2" name="形状"/>
          <p:cNvSpPr/>
          <p:nvPr/>
        </p:nvSpPr>
        <p:spPr>
          <a:xfrm>
            <a:off x="2557462" y="0"/>
            <a:ext cx="30226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364" y="0"/>
                </a:lnTo>
                <a:lnTo>
                  <a:pt x="0" y="6658"/>
                </a:lnTo>
                <a:lnTo>
                  <a:pt x="0" y="9674"/>
                </a:lnTo>
                <a:lnTo>
                  <a:pt x="5650" y="21600"/>
                </a:lnTo>
                <a:lnTo>
                  <a:pt x="12343" y="21600"/>
                </a:lnTo>
                <a:lnTo>
                  <a:pt x="499" y="9847"/>
                </a:lnTo>
                <a:lnTo>
                  <a:pt x="499" y="6752"/>
                </a:lnTo>
                <a:lnTo>
                  <a:pt x="21600" y="0"/>
                </a:lnTo>
                <a:close/>
              </a:path>
            </a:pathLst>
          </a:cu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3" name="三角形"/>
          <p:cNvSpPr/>
          <p:nvPr/>
        </p:nvSpPr>
        <p:spPr>
          <a:xfrm>
            <a:off x="2959100" y="0"/>
            <a:ext cx="2711450" cy="187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"/>
                </a:moveTo>
                <a:lnTo>
                  <a:pt x="17439" y="0"/>
                </a:lnTo>
                <a:lnTo>
                  <a:pt x="0" y="21600"/>
                </a:lnTo>
                <a:lnTo>
                  <a:pt x="21600" y="1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线条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3" y="0"/>
                </a:moveTo>
                <a:lnTo>
                  <a:pt x="11918" y="0"/>
                </a:lnTo>
                <a:lnTo>
                  <a:pt x="0" y="6643"/>
                </a:lnTo>
                <a:lnTo>
                  <a:pt x="0" y="9674"/>
                </a:lnTo>
                <a:lnTo>
                  <a:pt x="6824" y="21600"/>
                </a:lnTo>
                <a:lnTo>
                  <a:pt x="10901" y="21600"/>
                </a:lnTo>
                <a:lnTo>
                  <a:pt x="404" y="9312"/>
                </a:lnTo>
                <a:lnTo>
                  <a:pt x="404" y="6752"/>
                </a:lnTo>
                <a:lnTo>
                  <a:pt x="21600" y="0"/>
                </a:lnTo>
                <a:lnTo>
                  <a:pt x="11918" y="0"/>
                </a:lnTo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形状"/>
          <p:cNvSpPr/>
          <p:nvPr/>
        </p:nvSpPr>
        <p:spPr>
          <a:xfrm>
            <a:off x="0" y="185737"/>
            <a:ext cx="2236788" cy="598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6858"/>
                </a:lnTo>
                <a:lnTo>
                  <a:pt x="21600" y="10668"/>
                </a:lnTo>
                <a:lnTo>
                  <a:pt x="0" y="21600"/>
                </a:lnTo>
                <a:lnTo>
                  <a:pt x="0" y="18747"/>
                </a:lnTo>
                <a:lnTo>
                  <a:pt x="21005" y="10319"/>
                </a:lnTo>
                <a:lnTo>
                  <a:pt x="21005" y="7288"/>
                </a:lnTo>
                <a:lnTo>
                  <a:pt x="92" y="55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形状"/>
          <p:cNvSpPr/>
          <p:nvPr/>
        </p:nvSpPr>
        <p:spPr>
          <a:xfrm>
            <a:off x="2608262" y="642937"/>
            <a:ext cx="6540501" cy="621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74" y="0"/>
                </a:moveTo>
                <a:lnTo>
                  <a:pt x="21600" y="2759"/>
                </a:lnTo>
                <a:lnTo>
                  <a:pt x="320" y="5843"/>
                </a:lnTo>
                <a:lnTo>
                  <a:pt x="320" y="8088"/>
                </a:lnTo>
                <a:lnTo>
                  <a:pt x="12682" y="21600"/>
                </a:lnTo>
                <a:lnTo>
                  <a:pt x="9594" y="21600"/>
                </a:lnTo>
                <a:lnTo>
                  <a:pt x="0" y="7994"/>
                </a:lnTo>
                <a:lnTo>
                  <a:pt x="0" y="5335"/>
                </a:lnTo>
                <a:lnTo>
                  <a:pt x="21574" y="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形状"/>
          <p:cNvSpPr/>
          <p:nvPr/>
        </p:nvSpPr>
        <p:spPr>
          <a:xfrm>
            <a:off x="2586037" y="0"/>
            <a:ext cx="65579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4" y="2454"/>
                </a:lnTo>
                <a:lnTo>
                  <a:pt x="288" y="6975"/>
                </a:lnTo>
                <a:lnTo>
                  <a:pt x="288" y="9205"/>
                </a:lnTo>
                <a:lnTo>
                  <a:pt x="16502" y="21600"/>
                </a:lnTo>
                <a:lnTo>
                  <a:pt x="10808" y="21600"/>
                </a:lnTo>
                <a:lnTo>
                  <a:pt x="0" y="9349"/>
                </a:lnTo>
                <a:lnTo>
                  <a:pt x="0" y="6731"/>
                </a:lnTo>
                <a:lnTo>
                  <a:pt x="18902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三角形"/>
          <p:cNvSpPr/>
          <p:nvPr/>
        </p:nvSpPr>
        <p:spPr>
          <a:xfrm>
            <a:off x="2771775" y="-6350"/>
            <a:ext cx="5761038" cy="206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701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三角形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837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三角形"/>
          <p:cNvSpPr/>
          <p:nvPr/>
        </p:nvSpPr>
        <p:spPr>
          <a:xfrm>
            <a:off x="0" y="180975"/>
            <a:ext cx="2243138" cy="191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0" y="333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形状"/>
          <p:cNvSpPr/>
          <p:nvPr/>
        </p:nvSpPr>
        <p:spPr>
          <a:xfrm>
            <a:off x="0" y="3105150"/>
            <a:ext cx="2314575" cy="3762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88"/>
                </a:moveTo>
                <a:lnTo>
                  <a:pt x="21600" y="0"/>
                </a:lnTo>
                <a:lnTo>
                  <a:pt x="2858" y="21600"/>
                </a:lnTo>
                <a:lnTo>
                  <a:pt x="59" y="21545"/>
                </a:lnTo>
                <a:lnTo>
                  <a:pt x="0" y="20488"/>
                </a:lnTo>
                <a:close/>
              </a:path>
            </a:pathLst>
          </a:custGeom>
          <a:solidFill>
            <a:srgbClr val="F93D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形状"/>
          <p:cNvSpPr/>
          <p:nvPr/>
        </p:nvSpPr>
        <p:spPr>
          <a:xfrm>
            <a:off x="0" y="1403350"/>
            <a:ext cx="2308226" cy="526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" y="0"/>
                </a:moveTo>
                <a:lnTo>
                  <a:pt x="89" y="4187"/>
                </a:lnTo>
                <a:lnTo>
                  <a:pt x="20860" y="3673"/>
                </a:lnTo>
                <a:lnTo>
                  <a:pt x="20860" y="6831"/>
                </a:lnTo>
                <a:lnTo>
                  <a:pt x="0" y="18572"/>
                </a:lnTo>
                <a:lnTo>
                  <a:pt x="0" y="21600"/>
                </a:lnTo>
                <a:lnTo>
                  <a:pt x="21600" y="6916"/>
                </a:lnTo>
                <a:lnTo>
                  <a:pt x="21600" y="3289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73" name="11" descr="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38" y="-23813"/>
            <a:ext cx="9164639" cy="69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2" descr="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0200" y="3716337"/>
            <a:ext cx="415925" cy="41592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矩形"/>
          <p:cNvSpPr/>
          <p:nvPr/>
        </p:nvSpPr>
        <p:spPr>
          <a:xfrm>
            <a:off x="303212" y="696912"/>
            <a:ext cx="8502651" cy="54483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76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acmcolor" descr="acmcolor"/>
          <p:cNvPicPr>
            <a:picLocks noChangeAspect="1"/>
          </p:cNvPicPr>
          <p:nvPr/>
        </p:nvPicPr>
        <p:blipFill>
          <a:blip r:embed="rId6">
            <a:extLst/>
          </a:blip>
          <a:srcRect l="0" t="0" r="0" b="18194"/>
          <a:stretch>
            <a:fillRect/>
          </a:stretch>
        </p:blipFill>
        <p:spPr>
          <a:xfrm>
            <a:off x="7524750" y="5084762"/>
            <a:ext cx="1238250" cy="93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01" descr="01"/>
          <p:cNvPicPr>
            <a:picLocks noChangeAspect="1"/>
          </p:cNvPicPr>
          <p:nvPr/>
        </p:nvPicPr>
        <p:blipFill>
          <a:blip r:embed="rId5">
            <a:extLst/>
          </a:blip>
          <a:srcRect l="1458" t="0" r="0" b="0"/>
          <a:stretch>
            <a:fillRect/>
          </a:stretch>
        </p:blipFill>
        <p:spPr>
          <a:xfrm>
            <a:off x="5219699" y="5445125"/>
            <a:ext cx="2252664" cy="66675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标题文本"/>
          <p:cNvSpPr txBox="1"/>
          <p:nvPr>
            <p:ph type="title"/>
          </p:nvPr>
        </p:nvSpPr>
        <p:spPr>
          <a:xfrm>
            <a:off x="900112" y="115887"/>
            <a:ext cx="67675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82" name="正文级别 1…"/>
          <p:cNvSpPr txBox="1"/>
          <p:nvPr>
            <p:ph type="body" idx="1"/>
          </p:nvPr>
        </p:nvSpPr>
        <p:spPr>
          <a:xfrm>
            <a:off x="468312" y="1628775"/>
            <a:ext cx="8229601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83" y="0"/>
                </a:moveTo>
                <a:lnTo>
                  <a:pt x="16386" y="2223"/>
                </a:lnTo>
                <a:lnTo>
                  <a:pt x="21600" y="4807"/>
                </a:lnTo>
                <a:lnTo>
                  <a:pt x="13221" y="21600"/>
                </a:lnTo>
                <a:lnTo>
                  <a:pt x="3352" y="21600"/>
                </a:lnTo>
                <a:lnTo>
                  <a:pt x="20110" y="4807"/>
                </a:lnTo>
                <a:lnTo>
                  <a:pt x="14152" y="2163"/>
                </a:lnTo>
                <a:lnTo>
                  <a:pt x="0" y="0"/>
                </a:lnTo>
                <a:lnTo>
                  <a:pt x="9683" y="0"/>
                </a:lnTo>
                <a:close/>
              </a:path>
            </a:pathLst>
          </a:custGeom>
          <a:solidFill>
            <a:srgbClr val="6FB9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形状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6982" y="0"/>
                </a:lnTo>
                <a:lnTo>
                  <a:pt x="20864" y="2250"/>
                </a:lnTo>
                <a:lnTo>
                  <a:pt x="21600" y="4860"/>
                </a:lnTo>
                <a:lnTo>
                  <a:pt x="16364" y="21600"/>
                </a:lnTo>
                <a:lnTo>
                  <a:pt x="15055" y="21600"/>
                </a:lnTo>
                <a:lnTo>
                  <a:pt x="21418" y="4970"/>
                </a:lnTo>
                <a:lnTo>
                  <a:pt x="20536" y="26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三角形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03" y="21600"/>
                </a:moveTo>
                <a:lnTo>
                  <a:pt x="21600" y="0"/>
                </a:lnTo>
                <a:lnTo>
                  <a:pt x="0" y="21600"/>
                </a:lnTo>
                <a:lnTo>
                  <a:pt x="4403" y="21600"/>
                </a:lnTo>
                <a:close/>
              </a:path>
            </a:pathLst>
          </a:custGeom>
          <a:solidFill>
            <a:srgbClr val="E0E0E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形状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433" y="2375"/>
                </a:lnTo>
                <a:lnTo>
                  <a:pt x="21282" y="4680"/>
                </a:lnTo>
                <a:lnTo>
                  <a:pt x="11456" y="21600"/>
                </a:lnTo>
                <a:lnTo>
                  <a:pt x="12411" y="21600"/>
                </a:lnTo>
                <a:lnTo>
                  <a:pt x="21600" y="4560"/>
                </a:lnTo>
                <a:lnTo>
                  <a:pt x="20685" y="2160"/>
                </a:lnTo>
                <a:lnTo>
                  <a:pt x="85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形状"/>
          <p:cNvSpPr/>
          <p:nvPr/>
        </p:nvSpPr>
        <p:spPr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" y="0"/>
                </a:moveTo>
                <a:lnTo>
                  <a:pt x="0" y="2880"/>
                </a:lnTo>
                <a:lnTo>
                  <a:pt x="15930" y="20700"/>
                </a:lnTo>
                <a:lnTo>
                  <a:pt x="21600" y="21600"/>
                </a:lnTo>
                <a:lnTo>
                  <a:pt x="21600" y="17280"/>
                </a:lnTo>
                <a:lnTo>
                  <a:pt x="2160" y="2880"/>
                </a:lnTo>
                <a:lnTo>
                  <a:pt x="4005" y="0"/>
                </a:lnTo>
                <a:lnTo>
                  <a:pt x="2160" y="0"/>
                </a:lnTo>
                <a:close/>
              </a:path>
            </a:pathLst>
          </a:custGeom>
          <a:solidFill>
            <a:srgbClr val="B4E3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三角形"/>
          <p:cNvSpPr/>
          <p:nvPr/>
        </p:nvSpPr>
        <p:spPr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1600" y="15429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8918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" name="成组"/>
          <p:cNvGrpSpPr/>
          <p:nvPr/>
        </p:nvGrpSpPr>
        <p:grpSpPr>
          <a:xfrm>
            <a:off x="5562600" y="0"/>
            <a:ext cx="3267075" cy="6858000"/>
            <a:chOff x="0" y="0"/>
            <a:chExt cx="3267075" cy="6858000"/>
          </a:xfrm>
        </p:grpSpPr>
        <p:sp>
          <p:nvSpPr>
            <p:cNvPr id="8" name="形状"/>
            <p:cNvSpPr/>
            <p:nvPr/>
          </p:nvSpPr>
          <p:spPr>
            <a:xfrm>
              <a:off x="0" y="0"/>
              <a:ext cx="3267075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3" y="0"/>
                  </a:lnTo>
                  <a:lnTo>
                    <a:pt x="19459" y="2010"/>
                  </a:lnTo>
                  <a:lnTo>
                    <a:pt x="21600" y="4860"/>
                  </a:lnTo>
                  <a:lnTo>
                    <a:pt x="13602" y="21600"/>
                  </a:lnTo>
                  <a:lnTo>
                    <a:pt x="7557" y="21600"/>
                  </a:lnTo>
                  <a:lnTo>
                    <a:pt x="20152" y="4560"/>
                  </a:lnTo>
                  <a:lnTo>
                    <a:pt x="18640" y="2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三角形"/>
            <p:cNvSpPr/>
            <p:nvPr/>
          </p:nvSpPr>
          <p:spPr>
            <a:xfrm>
              <a:off x="1131887" y="1676400"/>
              <a:ext cx="1828801" cy="518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18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93D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" name="成组"/>
          <p:cNvGrpSpPr/>
          <p:nvPr/>
        </p:nvGrpSpPr>
        <p:grpSpPr>
          <a:xfrm>
            <a:off x="142875" y="765175"/>
            <a:ext cx="8858250" cy="5943600"/>
            <a:chOff x="0" y="0"/>
            <a:chExt cx="8858250" cy="5943600"/>
          </a:xfrm>
        </p:grpSpPr>
        <p:sp>
          <p:nvSpPr>
            <p:cNvPr id="11" name="矩形"/>
            <p:cNvSpPr/>
            <p:nvPr/>
          </p:nvSpPr>
          <p:spPr>
            <a:xfrm>
              <a:off x="0" y="0"/>
              <a:ext cx="8858250" cy="5943600"/>
            </a:xfrm>
            <a:prstGeom prst="rect">
              <a:avLst/>
            </a:prstGeom>
            <a:solidFill>
              <a:srgbClr val="FFFFFF">
                <a:alpha val="69018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" name="矩形"/>
            <p:cNvSpPr/>
            <p:nvPr/>
          </p:nvSpPr>
          <p:spPr>
            <a:xfrm>
              <a:off x="0" y="0"/>
              <a:ext cx="8858250" cy="5943600"/>
            </a:xfrm>
            <a:prstGeom prst="rect">
              <a:avLst/>
            </a:prstGeom>
            <a:solidFill>
              <a:srgbClr val="FFFFFF">
                <a:alpha val="69018"/>
              </a:srgbClr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4" name="矩形"/>
          <p:cNvSpPr/>
          <p:nvPr/>
        </p:nvSpPr>
        <p:spPr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5" name="2" descr="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062" y="577850"/>
            <a:ext cx="371476" cy="371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01" descr="01"/>
          <p:cNvPicPr>
            <a:picLocks noChangeAspect="1"/>
          </p:cNvPicPr>
          <p:nvPr/>
        </p:nvPicPr>
        <p:blipFill>
          <a:blip r:embed="rId3">
            <a:extLst/>
          </a:blip>
          <a:srcRect l="1458" t="0" r="0" b="0"/>
          <a:stretch>
            <a:fillRect/>
          </a:stretch>
        </p:blipFill>
        <p:spPr>
          <a:xfrm>
            <a:off x="5429249" y="6027737"/>
            <a:ext cx="2252664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acmcolor" descr="acmcolor"/>
          <p:cNvPicPr>
            <a:picLocks noChangeAspect="1"/>
          </p:cNvPicPr>
          <p:nvPr/>
        </p:nvPicPr>
        <p:blipFill>
          <a:blip r:embed="rId4">
            <a:extLst/>
          </a:blip>
          <a:srcRect l="0" t="0" r="0" b="18194"/>
          <a:stretch>
            <a:fillRect/>
          </a:stretch>
        </p:blipFill>
        <p:spPr>
          <a:xfrm>
            <a:off x="7716837" y="5661024"/>
            <a:ext cx="1238251" cy="935039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" name="标题文本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20" name="正文级别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18918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18918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18918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18918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18918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18918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18918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18918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18918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40000"/>
        <a:buFontTx/>
        <a:buChar char="●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4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4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4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4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nblogs.com/iwtwiioi/p/4986391.html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deforces.com/contest/521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nblogs.com/qscqesze/p/7490418.html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nblogs.com/qscqesze/p/5763124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幻灯片编号"/>
          <p:cNvSpPr txBox="1"/>
          <p:nvPr>
            <p:ph type="sldNum" sz="quarter" idx="4294967295"/>
          </p:nvPr>
        </p:nvSpPr>
        <p:spPr>
          <a:xfrm>
            <a:off x="8940976" y="0"/>
            <a:ext cx="203024" cy="3073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1" name="贪心"/>
          <p:cNvSpPr txBox="1"/>
          <p:nvPr>
            <p:ph type="title" idx="4294967295"/>
          </p:nvPr>
        </p:nvSpPr>
        <p:spPr>
          <a:xfrm>
            <a:off x="4067175" y="3429000"/>
            <a:ext cx="1873250" cy="8858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>
              <a:defRPr b="0" sz="44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贪心</a:t>
            </a:r>
          </a:p>
        </p:txBody>
      </p:sp>
      <p:sp>
        <p:nvSpPr>
          <p:cNvPr id="802" name="by liao772002 qscqesze"/>
          <p:cNvSpPr txBox="1"/>
          <p:nvPr/>
        </p:nvSpPr>
        <p:spPr>
          <a:xfrm>
            <a:off x="5303837" y="4484687"/>
            <a:ext cx="30226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by liao772002 qscqesze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4" name="对于最左边的值，那么他一定对应着在B[i]数组中与他相同的，且最左边的数。…"/>
          <p:cNvSpPr txBox="1"/>
          <p:nvPr/>
        </p:nvSpPr>
        <p:spPr>
          <a:xfrm>
            <a:off x="525106" y="1450530"/>
            <a:ext cx="7612075" cy="473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6000"/>
              </a:lnSpc>
              <a:spcBef>
                <a:spcPts val="1000"/>
              </a:spcBef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对于最左边的值，那么他一定对应着在B[i]数组中与他相同的，且最左边的数。</a:t>
            </a:r>
          </a:p>
          <a:p>
            <a:pPr defTabSz="457200">
              <a:lnSpc>
                <a:spcPts val="6000"/>
              </a:lnSpc>
              <a:spcBef>
                <a:spcPts val="1000"/>
              </a:spcBef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根据这个，贪心的去扫一遍就好了，得到A数组每个数对应的在B数组的位置，然后根据这个位置进行排序即可。为什么？</a:t>
            </a:r>
          </a:p>
          <a:p>
            <a:pPr defTabSz="457200">
              <a:lnSpc>
                <a:spcPts val="6000"/>
              </a:lnSpc>
              <a:spcBef>
                <a:spcPts val="1000"/>
              </a:spcBef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因为排序之后，一定会使得从目标到结束状态花费变得最小。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幻灯片编号"/>
          <p:cNvSpPr txBox="1"/>
          <p:nvPr>
            <p:ph type="sldNum" sz="quarter" idx="2"/>
          </p:nvPr>
        </p:nvSpPr>
        <p:spPr>
          <a:xfrm>
            <a:off x="8855288" y="0"/>
            <a:ext cx="28871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7" name="【BZOJ】4245: [ONTAK2015]OR-XOR"/>
          <p:cNvSpPr txBox="1"/>
          <p:nvPr/>
        </p:nvSpPr>
        <p:spPr>
          <a:xfrm>
            <a:off x="963264" y="421477"/>
            <a:ext cx="508387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5200"/>
              </a:lnSpc>
              <a:defRPr b="1" sz="2160" u="sng">
                <a:solidFill>
                  <a:srgbClr val="6FB9D7"/>
                </a:solidFill>
                <a:uFill>
                  <a:solidFill>
                    <a:srgbClr val="6FB9D7"/>
                  </a:solidFill>
                </a:uFill>
                <a:latin typeface="+mn-lt"/>
                <a:ea typeface="+mn-ea"/>
                <a:cs typeface="+mn-cs"/>
                <a:sym typeface="Helvetica Neue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58FB8"/>
                </a:solidFill>
                <a:uFillTx/>
              </a:defRPr>
            </a:pPr>
            <a:r>
              <a:rPr u="sng">
                <a:solidFill>
                  <a:srgbClr val="6FB9D7"/>
                </a:solidFill>
                <a:uFill>
                  <a:solidFill>
                    <a:srgbClr val="6FB9D7"/>
                  </a:solidFill>
                </a:uFill>
                <a:hlinkClick r:id="rId2" invalidUrl="" action="" tgtFrame="" tooltip="" history="1" highlightClick="0" endSnd="0"/>
              </a:rPr>
              <a:t>【BZOJ】4245: [ONTAK2015]OR-XOR</a:t>
            </a:r>
            <a:endParaRPr>
              <a:solidFill>
                <a:srgbClr val="444444"/>
              </a:solidFill>
            </a:endParaRPr>
          </a:p>
        </p:txBody>
      </p:sp>
      <p:sp>
        <p:nvSpPr>
          <p:cNvPr id="838" name="给定一个长度为n(1≤n≤500000)的序列ai(0≤ai≤1e18)，将它划分为m(1≤m≤n)段连续的区间，设第ii段的费用ci为该段内所有数字的异或和，则总费用为c1 or c2 or ... or cm。请求出总费用的最小值。"/>
          <p:cNvSpPr txBox="1"/>
          <p:nvPr/>
        </p:nvSpPr>
        <p:spPr>
          <a:xfrm>
            <a:off x="749048" y="1235502"/>
            <a:ext cx="7645904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给定一个长度为n(1≤n≤500000)的序列ai(0≤ai≤1e18)，将它划分为m(1≤m≤n)段连续的区间，设第ii段的费用ci为该段内所有数字的异或和，则总费用为c1 or c2 or ... or cm。请求出总费用的最小值。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1" name="首先求出前缀和si…"/>
          <p:cNvSpPr txBox="1"/>
          <p:nvPr/>
        </p:nvSpPr>
        <p:spPr>
          <a:xfrm>
            <a:off x="491747" y="1455742"/>
            <a:ext cx="8160506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000"/>
            </a:pPr>
            <a:r>
              <a:t>首先求出前缀和si</a:t>
            </a:r>
          </a:p>
          <a:p>
            <a:pPr>
              <a:defRPr sz="3000"/>
            </a:pPr>
            <a:r>
              <a:t>贪心地从大位扫向小位，我们只需要判断当前位i能否为0即可。如果当前位能为0，则表示所有未删除的前缀和至少有m个第i位为0，而且sn第i位必须是0，然后删除所有这一位不是1的前缀和。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4" name="k(1≤k≤300)种物品，价值分别为ci(0≤ci≤1000)。有n(1≤n≤1000)分钟，每分钟可以选择一个物品i，价值为距离上次选择该物品的时间 * ci。求最大价值。"/>
          <p:cNvSpPr txBox="1"/>
          <p:nvPr/>
        </p:nvSpPr>
        <p:spPr>
          <a:xfrm>
            <a:off x="800099" y="1167797"/>
            <a:ext cx="7543801" cy="242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6200"/>
              </a:lnSpc>
              <a:defRPr i="1" sz="3000">
                <a:solidFill>
                  <a:srgbClr val="444444"/>
                </a:solidFill>
                <a:latin typeface="STIXGeneral"/>
                <a:ea typeface="STIXGeneral"/>
                <a:cs typeface="STIXGeneral"/>
                <a:sym typeface="STIXGeneral"/>
              </a:defRPr>
            </a:lvl1pPr>
          </a:lstStyle>
          <a:p>
            <a:pPr>
              <a:defRPr i="0"/>
            </a:pPr>
            <a:r>
              <a:rPr i="1"/>
              <a:t>k(1≤k≤300)种物品，价值分别为ci(0≤ci≤1000)。有n(1≤n≤1000)分钟，每分钟可以选择一个物品i，价值为距离上次选择该物品的时间 * ci。求最大价值。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7" name="贪心，价值从大到小，由两边往中间放。"/>
          <p:cNvSpPr txBox="1"/>
          <p:nvPr/>
        </p:nvSpPr>
        <p:spPr>
          <a:xfrm>
            <a:off x="1038003" y="2636892"/>
            <a:ext cx="7067995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贪心，价值从大到小，由两边往中间放。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0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51" name="在一条街上有1-n个店，你一开始在0这个位置，你需要访问每个店，并且最后到达n+1…"/>
          <p:cNvSpPr txBox="1"/>
          <p:nvPr/>
        </p:nvSpPr>
        <p:spPr>
          <a:xfrm>
            <a:off x="0" y="1271587"/>
            <a:ext cx="8713788" cy="298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在</a:t>
            </a:r>
            <a:r>
              <a:t>一条街上有</a:t>
            </a:r>
            <a:r>
              <a:t>1-n</a:t>
            </a:r>
            <a:r>
              <a:t>个店，你一开始在</a:t>
            </a:r>
            <a:r>
              <a:t>0</a:t>
            </a:r>
            <a:r>
              <a:t>这个位置，你需要访问每个店，并且最后到达</a:t>
            </a:r>
            <a:r>
              <a:t>n+1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有m个限制(ci,di)，表示在访问ci前必须先访问点di，保证任意ci!=di，且ci!=cj,di!=cj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n&lt;=1e5,m&lt;=n/2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4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55" name="把询问按照左端点排序。…"/>
          <p:cNvSpPr txBox="1"/>
          <p:nvPr/>
        </p:nvSpPr>
        <p:spPr>
          <a:xfrm>
            <a:off x="0" y="1271587"/>
            <a:ext cx="8713788" cy="263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把询问按照左端点排序。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每次走一步，更新需要最早返回结点l，和最晚需要到达的结点r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如果当前结点i等于r，则返回结点l再走回i，这样l~i区间的所有结点就都访问过了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8" name="Russian Code Cup 2016 – Finals  A. Closing ceremony"/>
          <p:cNvSpPr txBox="1"/>
          <p:nvPr/>
        </p:nvSpPr>
        <p:spPr>
          <a:xfrm>
            <a:off x="1116012" y="447992"/>
            <a:ext cx="6767513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200">
                <a:solidFill>
                  <a:srgbClr val="2791AA"/>
                </a:solidFill>
              </a:defRPr>
            </a:pPr>
            <a:r>
              <a:t>Russian Code Cup 2016 – Finals  A</a:t>
            </a:r>
            <a:r>
              <a:t>. Closing ceremony</a:t>
            </a:r>
            <a:r>
              <a:rPr b="1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859" name="有n排m列座位，现在有k个人在点(0,0)，n*m-k个人在点(0,m+1)，每个人都有一个耐力值s，且他到达的位置与起点之间的曼哈顿距离不能超过s，问是否存在一种分配方式，使得每个人都能坐上座位。…"/>
          <p:cNvSpPr txBox="1"/>
          <p:nvPr/>
        </p:nvSpPr>
        <p:spPr>
          <a:xfrm>
            <a:off x="0" y="1552575"/>
            <a:ext cx="8713788" cy="313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有n排m列座位，现在有k个人在点(0,0)，n*m-k个人在点(0,m+1)，每个人都有一个耐力值s，且他到达的位置与起点之间的曼哈顿距离不能超过s，问是否存在一种分配方式，使得每个人都能坐上座位。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n*m&lt;=10^4，s&lt;=n+m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2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63" name="考虑极端情况，即所有人都在同一个点，那么按耐力从小到大排序，贪心判断就好了。…"/>
          <p:cNvSpPr txBox="1"/>
          <p:nvPr/>
        </p:nvSpPr>
        <p:spPr>
          <a:xfrm>
            <a:off x="0" y="1271587"/>
            <a:ext cx="8713788" cy="263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考虑极端情况，即所有人都在同一个点，那么按耐力从小到大排序，贪心判断就好了。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假设现在有一个人在另外一个点，那么最优的贪心策略，就是分配到这个点可到达的，且距离另一点最远的座位。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6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67" name="因此最好的贪心策略就是，先从一边的点从小到大排序进行贪心，每次到达离另一边最远的点，填完后然后再判断另外一边是否可以到达。…"/>
          <p:cNvSpPr txBox="1"/>
          <p:nvPr/>
        </p:nvSpPr>
        <p:spPr>
          <a:xfrm>
            <a:off x="0" y="1271587"/>
            <a:ext cx="8713788" cy="263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因此最好的贪心策略就是，先从一边的点从小到大排序进行贪心，每次到达离另一边最远的点，填完后然后再判断另外一边是否可以到达。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直接暴力复杂度为O((n*m)^2)，所以需要set等方法优化。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幻灯片编号"/>
          <p:cNvSpPr txBox="1"/>
          <p:nvPr>
            <p:ph type="sldNum" sz="quarter" idx="2"/>
          </p:nvPr>
        </p:nvSpPr>
        <p:spPr>
          <a:xfrm>
            <a:off x="8940976" y="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5" name="UOJ 139 被删除的黑白树"/>
          <p:cNvSpPr txBox="1"/>
          <p:nvPr/>
        </p:nvSpPr>
        <p:spPr>
          <a:xfrm>
            <a:off x="1103840" y="559117"/>
            <a:ext cx="266997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UOJ 139 被删除的黑白树</a:t>
            </a:r>
          </a:p>
        </p:txBody>
      </p:sp>
      <p:sp>
        <p:nvSpPr>
          <p:cNvPr id="806" name="给一颗树，你需要将树一些节点染成黑色，然后使得所有的叶子节点到根的的路径上面，黑色节点的个数相同，要求黑色节点数量最多。"/>
          <p:cNvSpPr txBox="1"/>
          <p:nvPr/>
        </p:nvSpPr>
        <p:spPr>
          <a:xfrm>
            <a:off x="998079" y="1203412"/>
            <a:ext cx="7147842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给一颗树，你需要将树一些节点染成黑色，然后使得所有的叶子节点到根的的路径上面，黑色节点的个数相同，要求黑色节点数量最多。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0" name="MemSQL Start[c]UP 3.0 - Round1 F. Ordering T-Shirts"/>
          <p:cNvSpPr txBox="1"/>
          <p:nvPr/>
        </p:nvSpPr>
        <p:spPr>
          <a:xfrm>
            <a:off x="250825" y="519429"/>
            <a:ext cx="7634288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2">
              <a:defRPr sz="3200">
                <a:solidFill>
                  <a:srgbClr val="2791AA"/>
                </a:solidFill>
              </a:defRPr>
            </a:pPr>
            <a:r>
              <a:t>MemSQL Start[c]UP 3.0 - Round1 F. Ordering T-Shirts</a:t>
            </a:r>
          </a:p>
        </p:txBody>
      </p:sp>
      <p:sp>
        <p:nvSpPr>
          <p:cNvPr id="871" name="现在需要准备对一场比赛的前c名选手发衣服，保证无论如何前c名是谁都能拿到衣服。…"/>
          <p:cNvSpPr txBox="1"/>
          <p:nvPr/>
        </p:nvSpPr>
        <p:spPr>
          <a:xfrm>
            <a:off x="-6350" y="1479550"/>
            <a:ext cx="8713788" cy="458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现在需要准备对一场比赛的前c名选手发衣服，保证无论如何前c名是谁都能拿到衣服。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现在有n种尺寸的衣服，给出2n-1个数据S，S[2i]表示有多少人只接受尺寸为i的衣服，S[2i+1]表示有多少人同时接受尺寸为i和i+1的衣服。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求最少要准备多少件衣服。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1&lt;=N&lt;=2*10^5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S[i]&lt;=1e8，c&lt;=sigma(S[i])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4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87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69987"/>
            <a:ext cx="8710613" cy="548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8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87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76337"/>
            <a:ext cx="8729663" cy="5480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2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88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76337"/>
            <a:ext cx="8710613" cy="5480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6" name="hdu 6000 Wash"/>
          <p:cNvSpPr txBox="1"/>
          <p:nvPr/>
        </p:nvSpPr>
        <p:spPr>
          <a:xfrm>
            <a:off x="973137" y="517842"/>
            <a:ext cx="676751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>
                <a:solidFill>
                  <a:srgbClr val="2791AA"/>
                </a:solidFill>
              </a:defRPr>
            </a:lvl1pPr>
          </a:lstStyle>
          <a:p>
            <a:pPr/>
            <a:r>
              <a:t>hdu 6000 Wash </a:t>
            </a:r>
          </a:p>
        </p:txBody>
      </p:sp>
      <p:sp>
        <p:nvSpPr>
          <p:cNvPr id="887" name="有L件衣服，有n 个洗衣机，m 个烘干机，告诉你每个洗衣机的洗衣服的时间wi，和每个烘干机的烘干时间di， 每个机器 、一个时间段只能处理一件衣服，问洗完这L件衣服最短时间是多少。…"/>
          <p:cNvSpPr txBox="1"/>
          <p:nvPr/>
        </p:nvSpPr>
        <p:spPr>
          <a:xfrm>
            <a:off x="0" y="1271587"/>
            <a:ext cx="8713788" cy="306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有</a:t>
            </a:r>
            <a:r>
              <a:t>L</a:t>
            </a:r>
            <a:r>
              <a:t>件衣服，有</a:t>
            </a:r>
            <a:r>
              <a:t>n </a:t>
            </a:r>
            <a:r>
              <a:t>个洗衣机，</a:t>
            </a:r>
            <a:r>
              <a:t>m </a:t>
            </a:r>
            <a:r>
              <a:t>个烘干机，告诉你每个洗衣机的洗衣服的时间</a:t>
            </a:r>
            <a:r>
              <a:t>wi</a:t>
            </a:r>
            <a:r>
              <a:t>，和每个烘干机的烘干时间</a:t>
            </a:r>
            <a:r>
              <a:t>di</a:t>
            </a:r>
            <a:r>
              <a:t>， 每个机器 、一个时间段只能处理一件衣服，问洗完这</a:t>
            </a:r>
            <a:r>
              <a:t>L</a:t>
            </a:r>
            <a:r>
              <a:t>件衣服最短时间是多少。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n,m&lt;=1e5,L&lt;=1e6,wi,di&lt;=1e9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0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91" name="求出最早洗好的时间：显然单调队列贪心…"/>
          <p:cNvSpPr txBox="1"/>
          <p:nvPr/>
        </p:nvSpPr>
        <p:spPr>
          <a:xfrm>
            <a:off x="0" y="1271587"/>
            <a:ext cx="8713788" cy="407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求出最早洗好的时间：显然单调队列贪心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那么对于最晚洗好的机器，我们希望尽快洗完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于是同样可以优先队列贪心求出，距离所有衣物烘干的最短时间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令最早洗好时间的递增序列为a，距离所有以为烘干时间的递减序列为b，则a+b的最大值即为答案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9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4" name="Codeforces Round #295 (Div. 1) D. Shop"/>
          <p:cNvSpPr txBox="1"/>
          <p:nvPr/>
        </p:nvSpPr>
        <p:spPr>
          <a:xfrm>
            <a:off x="971550" y="326548"/>
            <a:ext cx="6697663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200">
                <a:solidFill>
                  <a:srgbClr val="2791AA"/>
                </a:solidFill>
              </a:defRPr>
            </a:pPr>
            <a:r>
              <a:rPr u="sng">
                <a:solidFill>
                  <a:srgbClr val="6FB9D7"/>
                </a:solidFill>
                <a:uFill>
                  <a:solidFill>
                    <a:srgbClr val="6FB9D7"/>
                  </a:solidFill>
                </a:uFill>
                <a:hlinkClick r:id="rId2" invalidUrl="" action="" tgtFrame="" tooltip="" history="1" highlightClick="0" endSnd="0"/>
              </a:rPr>
              <a:t>Codeforces Round #295 (Div. 1)</a:t>
            </a:r>
            <a:r>
              <a:t> D. Shop</a:t>
            </a:r>
          </a:p>
        </p:txBody>
      </p:sp>
      <p:sp>
        <p:nvSpPr>
          <p:cNvPr id="895" name="有k个数ai，对于一个数，可以做三种操作：…"/>
          <p:cNvSpPr txBox="1"/>
          <p:nvPr/>
        </p:nvSpPr>
        <p:spPr>
          <a:xfrm>
            <a:off x="625226" y="1359878"/>
            <a:ext cx="7390310" cy="496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1500"/>
            </a:pPr>
            <a:r>
              <a:t>有k个数ai，对于一个数，可以做三种操作：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1、将ai变为b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2、将ai加上b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3、将ai乘以b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现在你可以做n组操作，每个操作用(t,i,b)表示，表示该操作为t种操作(1&lt;=t&lt;=3)，作用于第i个数，变为/加上/乘以b。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每组操作不能重复做，且最多只能做其中m组操作，要求最后k个数的乘积最大。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k&lt;=1e5,m&lt;=n&lt;=1e5,ai,b&lt;=1e6</a:t>
            </a:r>
          </a:p>
          <a:p>
            <a:pPr lvl="2" marL="1143000" indent="-228600">
              <a:buSzPct val="100000"/>
              <a:buChar char="•"/>
              <a:defRPr sz="1500"/>
            </a:pPr>
          </a:p>
          <a:p>
            <a:pPr lvl="2" marL="1143000" indent="-228600">
              <a:buSzPct val="100000"/>
              <a:buChar char="•"/>
              <a:defRPr sz="1500"/>
            </a:pPr>
            <a:r>
              <a:t>2 4 3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13 20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1 1 14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1 2 30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2 1 6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3 2 2</a:t>
            </a:r>
          </a:p>
          <a:p>
            <a:pPr>
              <a:defRPr sz="1500"/>
            </a:pPr>
          </a:p>
          <a:p>
            <a:pPr lvl="2" marL="1143000" indent="-228600">
              <a:buSzPct val="100000"/>
              <a:buChar char="•"/>
              <a:defRPr sz="1500"/>
            </a:pPr>
            <a:r>
              <a:t>3</a:t>
            </a:r>
          </a:p>
          <a:p>
            <a:pPr lvl="2" marL="1143000" indent="-228600">
              <a:buSzPct val="100000"/>
              <a:buChar char="•"/>
              <a:defRPr sz="1500"/>
            </a:pPr>
            <a:r>
              <a:t>2 3 4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8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89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69987"/>
            <a:ext cx="8736013" cy="548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2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903" name="最后考虑转换操作，显然对于每个数只会在最开始做一次操作，那么就当作一个值为b-ai的加法操作，且显然在比b-ai大的加法操作后才会进行，于是就把转换操作也化为了一个加法操作。…"/>
          <p:cNvSpPr txBox="1"/>
          <p:nvPr/>
        </p:nvSpPr>
        <p:spPr>
          <a:xfrm>
            <a:off x="0" y="1271587"/>
            <a:ext cx="8713788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最后考虑转换操作，显然对于每个数只会在最开始做一次操作，那么就当作一个值为b-ai的加法操作，且显然在比b-ai大的加法操作后才会进行，于是就把转换操作也化为了一个加法操作。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于是就把所有操作都转化为了乘法操作，贪心即可。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6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907" name="有n个队伍，每个队伍在最后一小时前得分为ai，已知最后一小时得分为bi（可以是负数），现在开始滚榜，即每次可以挑选一个没有加上bi的队伍加上bi，改变的名次差值的绝对值为di。相同分数的队伍按字典序排序。现在希望得到一个滚榜顺序，使得所有di之和最大。…"/>
          <p:cNvSpPr txBox="1"/>
          <p:nvPr/>
        </p:nvSpPr>
        <p:spPr>
          <a:xfrm>
            <a:off x="0" y="1271587"/>
            <a:ext cx="8713788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有n个队伍，每个队伍在最后一小时前得分为ai，已知最后一小时得分为bi（可以是负数），现在开始滚榜，即每次可以挑选一个没有加上bi的队伍加上bi，改变的名次差值的绝对值为di。相同分数的队伍按字典序排序。现在希望得到一个滚榜顺序，使得所有di之和最大。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n&lt;=100,1&lt;=ai&lt;=100,-100&lt;=di&lt;=100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幻灯片编号"/>
          <p:cNvSpPr txBox="1"/>
          <p:nvPr>
            <p:ph type="sldNum" sz="quarter" idx="2"/>
          </p:nvPr>
        </p:nvSpPr>
        <p:spPr>
          <a:xfrm>
            <a:off x="8940976" y="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9" name="对于每一个叶子答案一定是染最小的dep[x]，然后想怎么做就怎么做"/>
          <p:cNvSpPr txBox="1"/>
          <p:nvPr/>
        </p:nvSpPr>
        <p:spPr>
          <a:xfrm>
            <a:off x="1089135" y="1399291"/>
            <a:ext cx="696573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对于每一个叶子答案一定是染最小的dep[x]，然后想怎么做就怎么做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0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911" name="如果b全为正，那么从排名最低的向上贪心即可…"/>
          <p:cNvSpPr txBox="1"/>
          <p:nvPr/>
        </p:nvSpPr>
        <p:spPr>
          <a:xfrm>
            <a:off x="0" y="1271587"/>
            <a:ext cx="8713788" cy="306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如果b全为正，那么从排名最低的向上贪心即可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负数则反过来</a:t>
            </a:r>
          </a:p>
          <a:p>
            <a:pPr lvl="2" marL="1143000" indent="-228600">
              <a:buSzPct val="100000"/>
              <a:buChar char="•"/>
              <a:defRPr sz="2800"/>
            </a:pPr>
          </a:p>
          <a:p>
            <a:pPr lvl="2" marL="1143000" indent="-228600">
              <a:buSzPct val="100000"/>
              <a:buChar char="•"/>
              <a:defRPr sz="2800"/>
            </a:pPr>
            <a:r>
              <a:t>如果正负都有，分成正负两部分分别做一边贪心即可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为什么？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4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915" name="分类讨论…"/>
          <p:cNvSpPr txBox="1"/>
          <p:nvPr/>
        </p:nvSpPr>
        <p:spPr>
          <a:xfrm>
            <a:off x="0" y="1271587"/>
            <a:ext cx="8713788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分类讨论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1、1-&gt;3，4-&gt;2：1名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2、1-&gt;4，3-&gt;2：1名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3、2-&gt;4，3-&gt;1：1名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4、2-&gt;3，4-&gt;1：1名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没有交集的其他情况：0名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所以正负之间的顺序不影响答案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幻灯片编号"/>
          <p:cNvSpPr txBox="1"/>
          <p:nvPr>
            <p:ph type="sldNum" sz="quarter" idx="2"/>
          </p:nvPr>
        </p:nvSpPr>
        <p:spPr>
          <a:xfrm>
            <a:off x="8842092" y="0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0" name="文本"/>
          <p:cNvSpPr txBox="1"/>
          <p:nvPr/>
        </p:nvSpPr>
        <p:spPr>
          <a:xfrm>
            <a:off x="973137" y="441642"/>
            <a:ext cx="67675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4200">
                <a:solidFill>
                  <a:srgbClr val="189180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921" name="练习题…"/>
          <p:cNvSpPr txBox="1"/>
          <p:nvPr/>
        </p:nvSpPr>
        <p:spPr>
          <a:xfrm>
            <a:off x="0" y="1271587"/>
            <a:ext cx="8713788" cy="362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43000" indent="-228600">
              <a:buSzPct val="100000"/>
              <a:buChar char="•"/>
              <a:defRPr sz="2800"/>
            </a:pPr>
            <a:r>
              <a:t>练习题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hdu 5527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hdu 5758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hdu 4296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hdu 5772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hdu 4864</a:t>
            </a:r>
          </a:p>
          <a:p>
            <a:pPr lvl="2" marL="1143000" indent="-228600">
              <a:buSzPct val="100000"/>
              <a:buChar char="•"/>
              <a:defRPr sz="2800"/>
            </a:pPr>
            <a:r>
              <a:t>hdu 5073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2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幻灯片编号"/>
          <p:cNvSpPr txBox="1"/>
          <p:nvPr>
            <p:ph type="sldNum" sz="quarter" idx="4294967295"/>
          </p:nvPr>
        </p:nvSpPr>
        <p:spPr>
          <a:xfrm>
            <a:off x="8842092" y="0"/>
            <a:ext cx="301909" cy="3073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24" name="Thank You！"/>
          <p:cNvSpPr txBox="1"/>
          <p:nvPr>
            <p:ph type="title" idx="4294967295"/>
          </p:nvPr>
        </p:nvSpPr>
        <p:spPr>
          <a:xfrm>
            <a:off x="1042987" y="3500437"/>
            <a:ext cx="7699376" cy="8858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r"/>
            <a:r>
              <a:t>Thank You</a:t>
            </a:r>
            <a: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幻灯片编号"/>
          <p:cNvSpPr txBox="1"/>
          <p:nvPr>
            <p:ph type="sldNum" sz="quarter" idx="2"/>
          </p:nvPr>
        </p:nvSpPr>
        <p:spPr>
          <a:xfrm>
            <a:off x="8940976" y="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2" name="Codeforces Round #254 (Div. 2)C DZY Loves Physics"/>
          <p:cNvSpPr txBox="1"/>
          <p:nvPr/>
        </p:nvSpPr>
        <p:spPr>
          <a:xfrm>
            <a:off x="1004049" y="603567"/>
            <a:ext cx="466070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600"/>
              </a:lnSpc>
              <a:defRPr sz="15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Codeforces Round #254 (Div. 2)C DZY Loves Physics</a:t>
            </a:r>
          </a:p>
        </p:txBody>
      </p:sp>
      <p:sp>
        <p:nvSpPr>
          <p:cNvPr id="813" name="在一个有n个点、m条边的无向图里（1&lt;=n&lt;=500），找到一个连通子图，使图里的val值最大（val值为子图内点权和除以边权和所得的值。），要求如果一条边的两点在选择的子图里，那么这条边也肯定在子图里。"/>
          <p:cNvSpPr txBox="1"/>
          <p:nvPr/>
        </p:nvSpPr>
        <p:spPr>
          <a:xfrm>
            <a:off x="303965" y="1647485"/>
            <a:ext cx="8237139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5400"/>
              </a:lnSpc>
              <a:defRPr sz="30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在一个有n个点、m条边的无向图里（1&lt;=n&lt;=500），找到一个连通子图，使图里的val值最大（val值为子图内点权和除以边权和所得的值。），要求如果一条边的两点在选择的子图里，那么这条边也肯定在子图里。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幻灯片编号"/>
          <p:cNvSpPr txBox="1"/>
          <p:nvPr>
            <p:ph type="sldNum" sz="quarter" idx="2"/>
          </p:nvPr>
        </p:nvSpPr>
        <p:spPr>
          <a:xfrm>
            <a:off x="8940976" y="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6" name="答案一定是两个点一条边。…"/>
          <p:cNvSpPr txBox="1"/>
          <p:nvPr/>
        </p:nvSpPr>
        <p:spPr>
          <a:xfrm>
            <a:off x="1753803" y="1274641"/>
            <a:ext cx="291085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答案一定是两个点一条边。</a:t>
            </a:r>
          </a:p>
          <a:p>
            <a:pPr/>
          </a:p>
          <a:p>
            <a:pPr/>
            <a:r>
              <a:t>证明：</a:t>
            </a:r>
          </a:p>
        </p:txBody>
      </p:sp>
      <p:pic>
        <p:nvPicPr>
          <p:cNvPr id="81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072" y="2400371"/>
            <a:ext cx="5466112" cy="2673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幻灯片编号"/>
          <p:cNvSpPr txBox="1"/>
          <p:nvPr>
            <p:ph type="sldNum" sz="quarter" idx="2"/>
          </p:nvPr>
        </p:nvSpPr>
        <p:spPr>
          <a:xfrm>
            <a:off x="8940976" y="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0" name="在一款电脑游戏中，你需要打败n只怪物（从1到n编号）。为了打败第i只怪物，你需要消耗d[i]点生命值，但怪物死后会掉落血药，使你恢复a[i]点生命值。任何时候你的生命值都不能降到0（或0以下）。请问是否存在一种打怪顺序，使得你可以打完这n只怪物而不死掉.…"/>
          <p:cNvSpPr txBox="1"/>
          <p:nvPr/>
        </p:nvSpPr>
        <p:spPr>
          <a:xfrm>
            <a:off x="800099" y="758231"/>
            <a:ext cx="7543801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5700"/>
              </a:lnSpc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在一款电脑游戏中，你需要打败n只怪物（从1到n编号）。为了打败第i只怪物，你需要消耗d[i]点生命值，但怪物死后会掉落血药，使你恢复a[i]点生命值。任何时候你的生命值都不能降到0（或0以下）。请问是否存在一种打怪顺序，使得你可以打完这n只怪物而不死掉.</a:t>
            </a:r>
          </a:p>
          <a:p>
            <a:pPr defTabSz="457200">
              <a:lnSpc>
                <a:spcPts val="5700"/>
              </a:lnSpc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457200">
              <a:lnSpc>
                <a:spcPts val="5700"/>
              </a:lnSpc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n&lt;=1e6</a:t>
            </a:r>
          </a:p>
        </p:txBody>
      </p:sp>
      <p:sp>
        <p:nvSpPr>
          <p:cNvPr id="821" name="bzoj 3709: [PA2014]Bohater"/>
          <p:cNvSpPr txBox="1"/>
          <p:nvPr/>
        </p:nvSpPr>
        <p:spPr>
          <a:xfrm>
            <a:off x="947829" y="430177"/>
            <a:ext cx="354914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5200"/>
              </a:lnSpc>
              <a:defRPr sz="2000" u="sng">
                <a:solidFill>
                  <a:srgbClr val="6FB9D7"/>
                </a:solidFill>
                <a:uFill>
                  <a:solidFill>
                    <a:srgbClr val="6FB9D7"/>
                  </a:solidFill>
                </a:uFill>
                <a:latin typeface="PingFang SC Semibold"/>
                <a:ea typeface="PingFang SC Semibold"/>
                <a:cs typeface="PingFang SC Semibold"/>
                <a:sym typeface="PingFang SC Semibold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464646"/>
                </a:solidFill>
                <a:uFillTx/>
              </a:defRPr>
            </a:pPr>
            <a:r>
              <a:rPr>
                <a:solidFill>
                  <a:srgbClr val="6FB9D7"/>
                </a:solidFill>
                <a:uFill>
                  <a:solidFill>
                    <a:srgbClr val="6FB9D7"/>
                  </a:solidFill>
                </a:uFill>
                <a:hlinkClick r:id="rId2" invalidUrl="" action="" tgtFrame="" tooltip="" history="1" highlightClick="0" endSnd="0"/>
              </a:rPr>
              <a:t>bzoj 3709: [PA2014]Bohater</a:t>
            </a:r>
            <a:endParaRPr u="none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幻灯片编号"/>
          <p:cNvSpPr txBox="1"/>
          <p:nvPr>
            <p:ph type="sldNum" sz="quarter" idx="2"/>
          </p:nvPr>
        </p:nvSpPr>
        <p:spPr>
          <a:xfrm>
            <a:off x="8940976" y="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4" name="把怪物分成两种怪物，第一种是回复&gt;伤害的，我们按照伤害从低到高去打就是最优的。…"/>
          <p:cNvSpPr txBox="1"/>
          <p:nvPr/>
        </p:nvSpPr>
        <p:spPr>
          <a:xfrm>
            <a:off x="1108800" y="1470520"/>
            <a:ext cx="7459800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5700"/>
              </a:lnSpc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把怪物分成两种怪物，第一种是回复&gt;伤害的，我们按照伤害从低到高去打就是最优的。</a:t>
            </a:r>
          </a:p>
          <a:p>
            <a:pPr defTabSz="457200">
              <a:lnSpc>
                <a:spcPts val="5700"/>
              </a:lnSpc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第二种是伤害&gt;回复的。我们打完所有怪物的时候，血量一定是固定的，所以我们先把把回血多的先杀掉，再杀回血少的。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幻灯片编号"/>
          <p:cNvSpPr txBox="1"/>
          <p:nvPr>
            <p:ph type="sldNum" sz="quarter" idx="2"/>
          </p:nvPr>
        </p:nvSpPr>
        <p:spPr>
          <a:xfrm>
            <a:off x="8940976" y="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7" name="设有两个怪，打的时候掉血分别为x1x2，打完之后加血分别为y1y2，并有x1&gt;y1，x2&gt;y2…"/>
          <p:cNvSpPr txBox="1"/>
          <p:nvPr/>
        </p:nvSpPr>
        <p:spPr>
          <a:xfrm>
            <a:off x="1090040" y="1071880"/>
            <a:ext cx="6963920" cy="471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100"/>
              </a:lnSpc>
              <a:defRPr sz="2000">
                <a:solidFill>
                  <a:srgbClr val="555555"/>
                </a:solidFill>
                <a:latin typeface="儷黑 Pro"/>
                <a:ea typeface="儷黑 Pro"/>
                <a:cs typeface="儷黑 Pro"/>
                <a:sym typeface="儷黑 Pro"/>
              </a:defRPr>
            </a:pPr>
            <a:r>
              <a:t>设有两个怪，打的时候掉血分别为x1x2，打完之后加血分别为y1y2，并有x1&gt;y1，x2&gt;y2</a:t>
            </a:r>
          </a:p>
          <a:p>
            <a:pPr defTabSz="457200">
              <a:lnSpc>
                <a:spcPts val="4100"/>
              </a:lnSpc>
              <a:defRPr sz="2000">
                <a:solidFill>
                  <a:srgbClr val="555555"/>
                </a:solidFill>
                <a:latin typeface="儷黑 Pro"/>
                <a:ea typeface="儷黑 Pro"/>
                <a:cs typeface="儷黑 Pro"/>
                <a:sym typeface="儷黑 Pro"/>
              </a:defRPr>
            </a:pPr>
            <a:r>
              <a:t>考虑第一个怪排在第二个怪前面的条件，显然为max(x1,x1-y1+x2)&lt;max(x2,x2-y2+x1)</a:t>
            </a:r>
          </a:p>
          <a:p>
            <a:pPr defTabSz="457200">
              <a:lnSpc>
                <a:spcPts val="4100"/>
              </a:lnSpc>
              <a:defRPr sz="2000">
                <a:solidFill>
                  <a:srgbClr val="555555"/>
                </a:solidFill>
                <a:latin typeface="儷黑 Pro"/>
                <a:ea typeface="儷黑 Pro"/>
                <a:cs typeface="儷黑 Pro"/>
                <a:sym typeface="儷黑 Pro"/>
              </a:defRPr>
            </a:pPr>
            <a:r>
              <a:t>考虑在y1&gt;y2的情况下</a:t>
            </a:r>
          </a:p>
          <a:p>
            <a:pPr defTabSz="457200">
              <a:lnSpc>
                <a:spcPts val="4100"/>
              </a:lnSpc>
              <a:defRPr sz="2000">
                <a:solidFill>
                  <a:srgbClr val="555555"/>
                </a:solidFill>
                <a:latin typeface="儷黑 Pro"/>
                <a:ea typeface="儷黑 Pro"/>
                <a:cs typeface="儷黑 Pro"/>
                <a:sym typeface="儷黑 Pro"/>
              </a:defRPr>
            </a:pPr>
            <a:r>
              <a:t>此时显然x1-y1+x2恒小于x2-y2+x1</a:t>
            </a:r>
          </a:p>
          <a:p>
            <a:pPr defTabSz="457200">
              <a:lnSpc>
                <a:spcPts val="4100"/>
              </a:lnSpc>
              <a:defRPr sz="2000">
                <a:solidFill>
                  <a:srgbClr val="555555"/>
                </a:solidFill>
                <a:latin typeface="儷黑 Pro"/>
                <a:ea typeface="儷黑 Pro"/>
                <a:cs typeface="儷黑 Pro"/>
                <a:sym typeface="儷黑 Pro"/>
              </a:defRPr>
            </a:pPr>
            <a:r>
              <a:t>那么考虑x1和x2的大小关系，如果x1小于x2，那么此时显然1号怪更优</a:t>
            </a:r>
          </a:p>
          <a:p>
            <a:pPr defTabSz="457200">
              <a:lnSpc>
                <a:spcPts val="4100"/>
              </a:lnSpc>
              <a:defRPr sz="2000">
                <a:solidFill>
                  <a:srgbClr val="555555"/>
                </a:solidFill>
                <a:latin typeface="儷黑 Pro"/>
                <a:ea typeface="儷黑 Pro"/>
                <a:cs typeface="儷黑 Pro"/>
                <a:sym typeface="儷黑 Pro"/>
              </a:defRPr>
            </a:pPr>
            <a:r>
              <a:t>若x1&gt;x2，考虑y1和x2的关系</a:t>
            </a:r>
          </a:p>
          <a:p>
            <a:pPr defTabSz="457200">
              <a:lnSpc>
                <a:spcPts val="4100"/>
              </a:lnSpc>
              <a:defRPr sz="2000">
                <a:solidFill>
                  <a:srgbClr val="555555"/>
                </a:solidFill>
                <a:latin typeface="儷黑 Pro"/>
                <a:ea typeface="儷黑 Pro"/>
                <a:cs typeface="儷黑 Pro"/>
                <a:sym typeface="儷黑 Pro"/>
              </a:defRPr>
            </a:pPr>
            <a:r>
              <a:t>此时若y1&lt;x2，此时x1-y1+12&gt;x1，x2-y2+x1&gt;x2，左边取x1-y1+x2，右边取x2-y2+x1，1号怪更优</a:t>
            </a:r>
          </a:p>
          <a:p>
            <a:pPr defTabSz="457200">
              <a:lnSpc>
                <a:spcPts val="4100"/>
              </a:lnSpc>
              <a:defRPr sz="2000">
                <a:solidFill>
                  <a:srgbClr val="555555"/>
                </a:solidFill>
                <a:latin typeface="儷黑 Pro"/>
                <a:ea typeface="儷黑 Pro"/>
                <a:cs typeface="儷黑 Pro"/>
                <a:sym typeface="儷黑 Pro"/>
              </a:defRPr>
            </a:pPr>
            <a:r>
              <a:t>若y1&gt;x2，此时左边取x1，右边取x2-y2+x1，x2-y2&gt;0，还是1号怪更优</a:t>
            </a:r>
          </a:p>
          <a:p>
            <a:pPr defTabSz="457200">
              <a:lnSpc>
                <a:spcPts val="4100"/>
              </a:lnSpc>
              <a:defRPr sz="2000">
                <a:solidFill>
                  <a:srgbClr val="555555"/>
                </a:solidFill>
                <a:latin typeface="儷黑 Pro"/>
                <a:ea typeface="儷黑 Pro"/>
                <a:cs typeface="儷黑 Pro"/>
                <a:sym typeface="儷黑 Pro"/>
              </a:defRPr>
            </a:pPr>
            <a:r>
              <a:t>综上，当y1&gt;y2时，1号怪更优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幻灯片编号"/>
          <p:cNvSpPr txBox="1"/>
          <p:nvPr>
            <p:ph type="sldNum" sz="quarter" idx="2"/>
          </p:nvPr>
        </p:nvSpPr>
        <p:spPr>
          <a:xfrm>
            <a:off x="8940976" y="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0" name="给你a数组，给你b数组。…"/>
          <p:cNvSpPr txBox="1"/>
          <p:nvPr/>
        </p:nvSpPr>
        <p:spPr>
          <a:xfrm>
            <a:off x="438704" y="936304"/>
            <a:ext cx="8448190" cy="570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6000"/>
              </a:lnSpc>
              <a:spcBef>
                <a:spcPts val="1000"/>
              </a:spcBef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给你a数组，给你b数组。</a:t>
            </a:r>
          </a:p>
          <a:p>
            <a:pPr defTabSz="457200">
              <a:lnSpc>
                <a:spcPts val="6000"/>
              </a:lnSpc>
              <a:spcBef>
                <a:spcPts val="1000"/>
              </a:spcBef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然后有m次交换，这m次交换是依次进行的，每次给你一个区间，就代表这个区间可以随意互换。</a:t>
            </a:r>
          </a:p>
          <a:p>
            <a:pPr defTabSz="457200">
              <a:lnSpc>
                <a:spcPts val="6000"/>
              </a:lnSpc>
              <a:spcBef>
                <a:spcPts val="1000"/>
              </a:spcBef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问你最后能不能从a数组得到b数组。</a:t>
            </a:r>
          </a:p>
          <a:p>
            <a:pPr defTabSz="457200">
              <a:lnSpc>
                <a:spcPts val="6000"/>
              </a:lnSpc>
              <a:spcBef>
                <a:spcPts val="1000"/>
              </a:spcBef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n&lt;=1000,m&lt;=1000</a:t>
            </a:r>
          </a:p>
          <a:p>
            <a:pPr defTabSz="457200">
              <a:lnSpc>
                <a:spcPts val="6000"/>
              </a:lnSpc>
              <a:spcBef>
                <a:spcPts val="1000"/>
              </a:spcBef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457200">
              <a:lnSpc>
                <a:spcPts val="4500"/>
              </a:lnSpc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4 2</a:t>
            </a:r>
          </a:p>
          <a:p>
            <a:pPr defTabSz="457200">
              <a:lnSpc>
                <a:spcPts val="4500"/>
              </a:lnSpc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1 0 0 0</a:t>
            </a:r>
          </a:p>
          <a:p>
            <a:pPr defTabSz="457200">
              <a:lnSpc>
                <a:spcPts val="4500"/>
              </a:lnSpc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0 0 0 1</a:t>
            </a:r>
          </a:p>
          <a:p>
            <a:pPr defTabSz="457200">
              <a:lnSpc>
                <a:spcPts val="4500"/>
              </a:lnSpc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1 3</a:t>
            </a:r>
          </a:p>
          <a:p>
            <a:pPr defTabSz="457200">
              <a:lnSpc>
                <a:spcPts val="4500"/>
              </a:lnSpc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3 4</a:t>
            </a:r>
          </a:p>
        </p:txBody>
      </p:sp>
      <p:sp>
        <p:nvSpPr>
          <p:cNvPr id="831" name="hdu 5821 Ball"/>
          <p:cNvSpPr txBox="1"/>
          <p:nvPr/>
        </p:nvSpPr>
        <p:spPr>
          <a:xfrm>
            <a:off x="1027476" y="510309"/>
            <a:ext cx="181610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5200"/>
              </a:lnSpc>
              <a:defRPr sz="2000" u="sng">
                <a:solidFill>
                  <a:srgbClr val="464646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>
                <a:solidFill>
                  <a:srgbClr val="6FB9D7"/>
                </a:solidFill>
                <a:uFill>
                  <a:solidFill>
                    <a:srgbClr val="6FB9D7"/>
                  </a:solidFill>
                </a:uFill>
                <a:hlinkClick r:id="rId2" invalidUrl="" action="" tgtFrame="" tooltip="" history="1" highlightClick="0" endSnd="0"/>
              </a:rPr>
              <a:t>hdu 5821 Bal</a:t>
            </a:r>
            <a:r>
              <a:rPr u="none"/>
              <a:t>l</a:t>
            </a:r>
            <a:endParaRPr u="none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576TGp_report_light">
  <a:themeElements>
    <a:clrScheme name="576TGp_report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7F00"/>
      </a:accent1>
      <a:accent2>
        <a:srgbClr val="B3DC2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576TGp_report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576TGp_report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E3E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576TGp_report_light">
  <a:themeElements>
    <a:clrScheme name="576TGp_report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7F00"/>
      </a:accent1>
      <a:accent2>
        <a:srgbClr val="B3DC2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576TGp_report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576TGp_report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E3E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