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0" r:id="rId9"/>
    <p:sldId id="266" r:id="rId10"/>
    <p:sldId id="265" r:id="rId11"/>
    <p:sldId id="267" r:id="rId12"/>
    <p:sldId id="268" r:id="rId13"/>
    <p:sldId id="282" r:id="rId14"/>
    <p:sldId id="270" r:id="rId15"/>
    <p:sldId id="264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80" r:id="rId24"/>
    <p:sldId id="277" r:id="rId25"/>
    <p:sldId id="278" r:id="rId26"/>
    <p:sldId id="279" r:id="rId27"/>
    <p:sldId id="281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82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12B69-D6A5-4ECF-9211-6FAB169F69AA}" type="datetimeFigureOut">
              <a:rPr lang="zh-CN" altLang="en-US" smtClean="0"/>
              <a:t>2017/12/31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8A8C3-8808-4B83-82D0-C02B1970BA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999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12B69-D6A5-4ECF-9211-6FAB169F69AA}" type="datetimeFigureOut">
              <a:rPr lang="zh-CN" altLang="en-US" smtClean="0"/>
              <a:t>2017/12/31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8A8C3-8808-4B83-82D0-C02B1970BA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053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12B69-D6A5-4ECF-9211-6FAB169F69AA}" type="datetimeFigureOut">
              <a:rPr lang="zh-CN" altLang="en-US" smtClean="0"/>
              <a:t>2017/12/31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8A8C3-8808-4B83-82D0-C02B1970BA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411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12B69-D6A5-4ECF-9211-6FAB169F69AA}" type="datetimeFigureOut">
              <a:rPr lang="zh-CN" altLang="en-US" smtClean="0"/>
              <a:t>2017/12/31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8A8C3-8808-4B83-82D0-C02B1970BA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583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12B69-D6A5-4ECF-9211-6FAB169F69AA}" type="datetimeFigureOut">
              <a:rPr lang="zh-CN" altLang="en-US" smtClean="0"/>
              <a:t>2017/12/31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8A8C3-8808-4B83-82D0-C02B1970BA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978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12B69-D6A5-4ECF-9211-6FAB169F69AA}" type="datetimeFigureOut">
              <a:rPr lang="zh-CN" altLang="en-US" smtClean="0"/>
              <a:t>2017/12/31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8A8C3-8808-4B83-82D0-C02B1970BA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723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12B69-D6A5-4ECF-9211-6FAB169F69AA}" type="datetimeFigureOut">
              <a:rPr lang="zh-CN" altLang="en-US" smtClean="0"/>
              <a:t>2017/12/31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8A8C3-8808-4B83-82D0-C02B1970BA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074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12B69-D6A5-4ECF-9211-6FAB169F69AA}" type="datetimeFigureOut">
              <a:rPr lang="zh-CN" altLang="en-US" smtClean="0"/>
              <a:t>2017/12/31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8A8C3-8808-4B83-82D0-C02B1970BA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199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12B69-D6A5-4ECF-9211-6FAB169F69AA}" type="datetimeFigureOut">
              <a:rPr lang="zh-CN" altLang="en-US" smtClean="0"/>
              <a:t>2017/12/31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8A8C3-8808-4B83-82D0-C02B1970BA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265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12B69-D6A5-4ECF-9211-6FAB169F69AA}" type="datetimeFigureOut">
              <a:rPr lang="zh-CN" altLang="en-US" smtClean="0"/>
              <a:t>2017/12/31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8A8C3-8808-4B83-82D0-C02B1970BA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669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12B69-D6A5-4ECF-9211-6FAB169F69AA}" type="datetimeFigureOut">
              <a:rPr lang="zh-CN" altLang="en-US" smtClean="0"/>
              <a:t>2017/12/31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8A8C3-8808-4B83-82D0-C02B1970BA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777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12B69-D6A5-4ECF-9211-6FAB169F69AA}" type="datetimeFigureOut">
              <a:rPr lang="zh-CN" altLang="en-US" smtClean="0"/>
              <a:t>2017/12/31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8A8C3-8808-4B83-82D0-C02B1970BA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419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miller-rabin.appspot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Black Tech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UESTC-</a:t>
            </a:r>
            <a:r>
              <a:rPr lang="en-US" altLang="zh-CN" dirty="0" err="1" smtClean="0"/>
              <a:t>Hezhu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9808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sw-FR" altLang="zh-CN" dirty="0"/>
              <a:t>Boyer–Moore majority vote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Initialize an element m and a counter </a:t>
            </a:r>
            <a:r>
              <a:rPr lang="en-US" altLang="zh-CN" dirty="0" err="1"/>
              <a:t>i</a:t>
            </a:r>
            <a:r>
              <a:rPr lang="en-US" altLang="zh-CN" dirty="0"/>
              <a:t> with </a:t>
            </a:r>
            <a:r>
              <a:rPr lang="en-US" altLang="zh-CN" dirty="0" err="1"/>
              <a:t>i</a:t>
            </a:r>
            <a:r>
              <a:rPr lang="en-US" altLang="zh-CN" dirty="0"/>
              <a:t> = 0</a:t>
            </a:r>
          </a:p>
          <a:p>
            <a:r>
              <a:rPr lang="en-US" altLang="zh-CN" dirty="0"/>
              <a:t>For each element x of the input sequence:</a:t>
            </a:r>
          </a:p>
          <a:p>
            <a:pPr lvl="1"/>
            <a:r>
              <a:rPr lang="en-US" altLang="zh-CN" dirty="0"/>
              <a:t>If </a:t>
            </a:r>
            <a:r>
              <a:rPr lang="en-US" altLang="zh-CN" dirty="0" err="1"/>
              <a:t>i</a:t>
            </a:r>
            <a:r>
              <a:rPr lang="en-US" altLang="zh-CN" dirty="0"/>
              <a:t> = 0, then assign m = x and </a:t>
            </a:r>
            <a:r>
              <a:rPr lang="en-US" altLang="zh-CN" dirty="0" err="1"/>
              <a:t>i</a:t>
            </a:r>
            <a:r>
              <a:rPr lang="en-US" altLang="zh-CN" dirty="0"/>
              <a:t> = 1</a:t>
            </a:r>
          </a:p>
          <a:p>
            <a:pPr lvl="1"/>
            <a:r>
              <a:rPr lang="en-US" altLang="zh-CN" dirty="0"/>
              <a:t>else if m = x, then assign 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dirty="0" err="1"/>
              <a:t>i</a:t>
            </a:r>
            <a:r>
              <a:rPr lang="en-US" altLang="zh-CN" dirty="0"/>
              <a:t> + 1</a:t>
            </a:r>
          </a:p>
          <a:p>
            <a:pPr lvl="1"/>
            <a:r>
              <a:rPr lang="en-US" altLang="zh-CN" dirty="0"/>
              <a:t>else assign 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dirty="0" err="1"/>
              <a:t>i</a:t>
            </a:r>
            <a:r>
              <a:rPr lang="en-US" altLang="zh-CN" dirty="0"/>
              <a:t> − 1</a:t>
            </a:r>
          </a:p>
          <a:p>
            <a:r>
              <a:rPr lang="en-US" altLang="zh-CN" dirty="0"/>
              <a:t>Return 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11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给定𝑁个数字，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dirty="0" smtClean="0"/>
                  <a:t>次询问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中的众数出现次数是否超过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 smtClean="0"/>
                  <a:t>次。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661" r="-3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148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给定𝑁个数字，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dirty="0" smtClean="0"/>
                  <a:t>次询问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中的众数出现次数是否超过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 smtClean="0"/>
                  <a:t>次。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661" r="-3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445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 </a:t>
            </a:r>
            <a:r>
              <a:rPr lang="en-US" altLang="zh-CN" dirty="0" smtClean="0"/>
              <a:t>526E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给定一个包含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 smtClean="0"/>
                  <a:t>个正整数的环，将其切成若干段，使得每段的数字和不超过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 smtClean="0"/>
                  <a:t>，求最小段数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如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2 4 2 1 3 2</m:t>
                    </m:r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zh-CN" altLang="en-US" dirty="0" smtClean="0"/>
                  <a:t>，答案为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（</a:t>
                </a:r>
                <a:r>
                  <a:rPr lang="en-US" altLang="zh-CN" dirty="0"/>
                  <a:t>2|421|32</a:t>
                </a:r>
                <a:r>
                  <a:rPr lang="zh-CN" altLang="en-US" dirty="0" smtClean="0"/>
                  <a:t>）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381" r="-6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4097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sw-FR" altLang="zh-CN" dirty="0"/>
              <a:t>Miller-Rabin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gsw-FR" altLang="zh-CN" dirty="0">
                <a:hlinkClick r:id="rId2"/>
              </a:rPr>
              <a:t>http://miller-rabin.appspot.com</a:t>
            </a:r>
            <a:r>
              <a:rPr lang="gsw-FR" altLang="zh-CN" dirty="0" smtClean="0">
                <a:hlinkClick r:id="rId2"/>
              </a:rPr>
              <a:t>/</a:t>
            </a:r>
            <a:endParaRPr lang="gsw-FR" altLang="zh-CN" dirty="0" smtClean="0"/>
          </a:p>
          <a:p>
            <a:endParaRPr lang="gsw-FR" altLang="zh-CN" dirty="0" smtClean="0"/>
          </a:p>
          <a:p>
            <a:endParaRPr lang="gsw-FR" altLang="zh-CN" dirty="0" smtClean="0"/>
          </a:p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858" y="2361271"/>
            <a:ext cx="7716283" cy="414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85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FFT mod 1e9+7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gsw-FR" altLang="zh-CN" dirty="0"/>
              <a:t>https://github.com/zimpha/algorithmic-library/blob/master/mathematics/fast-fourier-transform.cc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7592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乱搞技巧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通过一些难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xia</a:t>
            </a:r>
            <a:r>
              <a:rPr lang="en-US" altLang="zh-CN" dirty="0" smtClean="0"/>
              <a:t>)</a:t>
            </a:r>
            <a:r>
              <a:rPr lang="zh-CN" altLang="en-US" dirty="0" smtClean="0"/>
              <a:t>以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ji</a:t>
            </a:r>
            <a:r>
              <a:rPr lang="en-US" altLang="zh-CN" dirty="0" smtClean="0"/>
              <a:t>)</a:t>
            </a:r>
            <a:r>
              <a:rPr lang="zh-CN" altLang="en-US" dirty="0" smtClean="0"/>
              <a:t>证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ba</a:t>
            </a:r>
            <a:r>
              <a:rPr lang="en-US" altLang="zh-CN" dirty="0" smtClean="0"/>
              <a:t>)</a:t>
            </a:r>
            <a:r>
              <a:rPr lang="zh-CN" altLang="en-US" dirty="0" smtClean="0"/>
              <a:t>明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cai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的性质，用奇怪的方法</a:t>
            </a:r>
            <a:r>
              <a:rPr lang="en-US" altLang="zh-CN" dirty="0" smtClean="0"/>
              <a:t>AC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5622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个方桌</a:t>
                </a:r>
                <a:r>
                  <a:rPr lang="zh-CN" altLang="en-US" dirty="0"/>
                  <a:t>是否可能</a:t>
                </a:r>
                <a:r>
                  <a:rPr lang="zh-CN" altLang="en-US" dirty="0" smtClean="0"/>
                  <a:t>摆成若干个</a:t>
                </a:r>
                <a:r>
                  <a:rPr lang="zh-CN" altLang="en-US" dirty="0"/>
                  <a:t>矩形</a:t>
                </a:r>
                <a:r>
                  <a:rPr lang="zh-CN" altLang="en-US" dirty="0" smtClean="0"/>
                  <a:t>使得周长</a:t>
                </a:r>
                <a:r>
                  <a:rPr lang="zh-CN" altLang="en-US" dirty="0"/>
                  <a:t>之和为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4855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题解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很容易想到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r>
                  <a:rPr lang="zh-CN" altLang="en-US" dirty="0" smtClean="0"/>
                  <a:t>方程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𝑑𝑝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h𝑤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−2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0728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伪题解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打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r>
              <a:rPr lang="zh-CN" altLang="en-US" dirty="0" smtClean="0"/>
              <a:t>观察规律</a:t>
            </a:r>
            <a:endParaRPr lang="en-US" altLang="zh-CN" dirty="0" smtClean="0"/>
          </a:p>
          <a:p>
            <a:r>
              <a:rPr lang="zh-CN" altLang="en-US" dirty="0" smtClean="0"/>
              <a:t>强行优化常数</a:t>
            </a:r>
            <a:endParaRPr lang="zh-CN" altLang="en-US" dirty="0"/>
          </a:p>
        </p:txBody>
      </p:sp>
      <p:pic>
        <p:nvPicPr>
          <p:cNvPr id="2050" name="Picture 2" descr="C:\Users\hezhu\Documents\Tencent Files\841815229\Image\Group\Image6\47WLCR`F@Z[V)JOC8H}$AQ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656947"/>
            <a:ext cx="3676650" cy="584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147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给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 smtClean="0"/>
                  <a:t>个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的矩阵，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dirty="0" smtClean="0"/>
                  <a:t>个询问，第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个询问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表示求下标在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之间的矩阵的乘积。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712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 </a:t>
            </a:r>
            <a:r>
              <a:rPr lang="en-US" altLang="zh-CN" dirty="0"/>
              <a:t>HDU 6146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</a:t>
            </a:r>
            <a:r>
              <a:rPr lang="en-US" altLang="zh-CN" dirty="0" smtClean="0"/>
              <a:t>2*N</a:t>
            </a:r>
            <a:r>
              <a:rPr lang="zh-CN" altLang="en-US" dirty="0" smtClean="0"/>
              <a:t>的网格，每个点都和上下左右的点相连，求哈密顿路径数量。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8785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7015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xjb</a:t>
            </a:r>
            <a:r>
              <a:rPr lang="zh-CN" altLang="en-US" dirty="0" smtClean="0"/>
              <a:t>搞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暴力搜索出前几项的答案，尝试</a:t>
                </a:r>
                <a:r>
                  <a:rPr lang="en-US" altLang="zh-CN" dirty="0" smtClean="0"/>
                  <a:t>oeis.org (failed)</a:t>
                </a:r>
              </a:p>
              <a:p>
                <a:r>
                  <a:rPr lang="zh-CN" altLang="en-US" dirty="0" smtClean="0"/>
                  <a:t>假设答案具有线性递推的性质，即满足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b="0" dirty="0" smtClean="0"/>
              </a:p>
              <a:p>
                <a:r>
                  <a:rPr lang="en-US" altLang="zh-CN" dirty="0" err="1"/>
                  <a:t>Berlekamp</a:t>
                </a:r>
                <a:r>
                  <a:rPr lang="en-US" altLang="zh-CN" dirty="0"/>
                  <a:t>–Massey </a:t>
                </a:r>
                <a:r>
                  <a:rPr lang="en-US" altLang="zh-CN" dirty="0" smtClean="0"/>
                  <a:t>algorithm</a:t>
                </a:r>
              </a:p>
              <a:p>
                <a:r>
                  <a:rPr lang="zh-CN" altLang="en-US" b="0" dirty="0"/>
                  <a:t>前几</a:t>
                </a:r>
                <a:r>
                  <a:rPr lang="zh-CN" altLang="en-US" b="0" dirty="0" smtClean="0"/>
                  <a:t>项</a:t>
                </a:r>
                <a:r>
                  <a:rPr lang="en-US" altLang="zh-CN" b="0" dirty="0" smtClean="0"/>
                  <a:t>:2, 24, 96, 416, 1536, 5504, 18944, 64000, 212992</a:t>
                </a:r>
                <a:r>
                  <a:rPr lang="en-US" altLang="zh-CN" dirty="0"/>
                  <a:t>, 702464, 2301952</a:t>
                </a:r>
                <a:endParaRPr lang="en-US" altLang="zh-CN" b="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9829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sw-FR" altLang="zh-CN" dirty="0"/>
              <a:t>xjb</a:t>
            </a:r>
            <a:r>
              <a:rPr lang="zh-CN" altLang="en-US" dirty="0"/>
              <a:t>搞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AC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143" y="2587267"/>
            <a:ext cx="6885714" cy="1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661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 </a:t>
            </a:r>
            <a:r>
              <a:rPr lang="en-US" altLang="zh-CN" dirty="0" err="1" smtClean="0"/>
              <a:t>ifrog</a:t>
            </a:r>
            <a:r>
              <a:rPr lang="en-US" altLang="zh-CN" dirty="0" smtClean="0"/>
              <a:t> </a:t>
            </a:r>
            <a:r>
              <a:rPr lang="en-US" altLang="zh-CN" dirty="0"/>
              <a:t>1176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+…+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+…+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den>
                                  </m:f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8024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伪题解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容易转化为求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</m:nary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这</a:t>
                </a:r>
                <a:r>
                  <a:rPr lang="zh-CN" altLang="en-US" dirty="0" smtClean="0"/>
                  <a:t>是一个线上比赛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93160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伪题解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gsw-FR" altLang="zh-CN" dirty="0"/>
              <a:t>http://www.wolframalpha.com/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952" y="2404898"/>
            <a:ext cx="6438095" cy="4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2834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944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Two stacks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gsw-FR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stack&lt;</a:t>
            </a:r>
            <a:r>
              <a:rPr lang="gsw-FR" altLang="zh-CN" b="0" dirty="0" smtClean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gsw-FR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 s1, s2;</a:t>
            </a:r>
          </a:p>
          <a:p>
            <a:pPr marL="0" indent="0">
              <a:buNone/>
            </a:pPr>
            <a:endParaRPr lang="en-US" altLang="zh-CN" dirty="0">
              <a:solidFill>
                <a:srgbClr val="0000FF"/>
              </a:solidFill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altLang="zh-CN" b="0" dirty="0" smtClean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b="0" dirty="0" smtClean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push</a:t>
            </a:r>
            <a:r>
              <a:rPr lang="en-US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b="0" dirty="0" err="1" smtClean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x) {</a:t>
            </a:r>
          </a:p>
          <a:p>
            <a:pPr marL="0" indent="0">
              <a:buNone/>
            </a:pPr>
            <a:r>
              <a:rPr lang="en-US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s1.</a:t>
            </a:r>
            <a:r>
              <a:rPr lang="en-US" altLang="zh-CN" b="0" dirty="0" smtClean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push</a:t>
            </a:r>
            <a:r>
              <a:rPr lang="en-US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(x);</a:t>
            </a:r>
          </a:p>
          <a:p>
            <a:pPr marL="0" indent="0">
              <a:buNone/>
            </a:pPr>
            <a:r>
              <a:rPr lang="en-US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/>
            </a:r>
            <a:br>
              <a:rPr lang="en-US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b="0" dirty="0" smtClean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b="0" dirty="0" smtClean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pop</a:t>
            </a:r>
            <a:r>
              <a:rPr lang="en-US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b="0" dirty="0" err="1" smtClean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x) {</a:t>
            </a:r>
          </a:p>
          <a:p>
            <a:pPr marL="0" indent="0">
              <a:buNone/>
            </a:pPr>
            <a:r>
              <a:rPr lang="en-US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b="0" dirty="0" smtClean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(s2.</a:t>
            </a:r>
            <a:r>
              <a:rPr lang="en-US" altLang="zh-CN" b="0" dirty="0" smtClean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empty</a:t>
            </a:r>
            <a:r>
              <a:rPr lang="en-US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()) {</a:t>
            </a:r>
          </a:p>
          <a:p>
            <a:pPr marL="0" indent="0">
              <a:buNone/>
            </a:pPr>
            <a:r>
              <a:rPr lang="en-US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b="0" dirty="0" smtClean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while</a:t>
            </a:r>
            <a:r>
              <a:rPr lang="en-US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(!s1.</a:t>
            </a:r>
            <a:r>
              <a:rPr lang="en-US" altLang="zh-CN" b="0" dirty="0" smtClean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empty</a:t>
            </a:r>
            <a:r>
              <a:rPr lang="en-US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()) {</a:t>
            </a:r>
          </a:p>
          <a:p>
            <a:pPr marL="0" indent="0">
              <a:buNone/>
            </a:pPr>
            <a:r>
              <a:rPr lang="en-US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  s2.</a:t>
            </a:r>
            <a:r>
              <a:rPr lang="en-US" altLang="zh-CN" b="0" dirty="0" smtClean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push</a:t>
            </a:r>
            <a:r>
              <a:rPr lang="en-US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(s1.</a:t>
            </a:r>
            <a:r>
              <a:rPr lang="en-US" altLang="zh-CN" b="0" dirty="0" smtClean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top</a:t>
            </a:r>
            <a:r>
              <a:rPr lang="en-US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  s1.</a:t>
            </a:r>
            <a:r>
              <a:rPr lang="en-US" altLang="zh-CN" b="0" dirty="0" smtClean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pop</a:t>
            </a:r>
            <a:r>
              <a:rPr lang="en-US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s2.</a:t>
            </a:r>
            <a:r>
              <a:rPr lang="en-US" altLang="zh-CN" b="0" dirty="0" smtClean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pop</a:t>
            </a:r>
            <a:r>
              <a:rPr lang="en-US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9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dsu</a:t>
            </a:r>
            <a:r>
              <a:rPr lang="en-US" altLang="zh-CN" dirty="0" smtClean="0"/>
              <a:t> on tree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给一棵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 smtClean="0"/>
                  <a:t>个点的树，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dirty="0" smtClean="0"/>
                  <a:t>次询问以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 smtClean="0"/>
                  <a:t>为根的子树内有多少个点满足某个性质（如颜色为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8202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dsu on tree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gsw-FR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map&lt;</a:t>
            </a:r>
            <a:r>
              <a:rPr lang="gsw-FR" altLang="zh-CN" b="0" dirty="0" smtClean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gsw-FR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gsw-FR" altLang="zh-CN" b="0" dirty="0" smtClean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gsw-FR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 *cnt[maxn];</a:t>
            </a:r>
          </a:p>
          <a:p>
            <a:pPr marL="0" indent="0">
              <a:buNone/>
            </a:pPr>
            <a:r>
              <a:rPr lang="gsw-FR" altLang="zh-CN" b="0" dirty="0" smtClean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gsw-FR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gsw-FR" altLang="zh-CN" b="0" dirty="0" smtClean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dfs</a:t>
            </a:r>
            <a:r>
              <a:rPr lang="gsw-FR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gsw-FR" altLang="zh-CN" b="0" dirty="0" smtClean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gsw-FR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v, </a:t>
            </a:r>
            <a:r>
              <a:rPr lang="gsw-FR" altLang="zh-CN" b="0" dirty="0" smtClean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gsw-FR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p){</a:t>
            </a:r>
          </a:p>
          <a:p>
            <a:pPr marL="0" indent="0">
              <a:buNone/>
            </a:pPr>
            <a:r>
              <a:rPr lang="gsw-FR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gsw-FR" altLang="zh-CN" b="0" dirty="0" smtClean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gsw-FR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mx = -</a:t>
            </a:r>
            <a:r>
              <a:rPr lang="gsw-FR" altLang="zh-CN" b="0" dirty="0" smtClean="0">
                <a:solidFill>
                  <a:srgbClr val="09885A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gsw-FR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bigChild = -</a:t>
            </a:r>
            <a:r>
              <a:rPr lang="gsw-FR" altLang="zh-CN" b="0" dirty="0" smtClean="0">
                <a:solidFill>
                  <a:srgbClr val="09885A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gsw-FR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pPr marL="0" indent="0">
              <a:buNone/>
            </a:pPr>
            <a:r>
              <a:rPr lang="gsw-FR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gsw-FR" altLang="zh-CN" b="0" dirty="0" smtClean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for </a:t>
            </a:r>
            <a:r>
              <a:rPr lang="gsw-FR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gsw-FR" altLang="zh-CN" b="0" dirty="0" smtClean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auto</a:t>
            </a:r>
            <a:r>
              <a:rPr lang="gsw-FR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u : g[v])</a:t>
            </a:r>
          </a:p>
          <a:p>
            <a:pPr marL="0" indent="0">
              <a:buNone/>
            </a:pPr>
            <a:r>
              <a:rPr lang="gsw-FR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gsw-FR" altLang="zh-CN" b="0" dirty="0" smtClean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 </a:t>
            </a:r>
            <a:r>
              <a:rPr lang="gsw-FR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(u != p){</a:t>
            </a:r>
          </a:p>
          <a:p>
            <a:pPr marL="0" indent="0">
              <a:buNone/>
            </a:pPr>
            <a:r>
              <a:rPr lang="gsw-FR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  </a:t>
            </a:r>
            <a:r>
              <a:rPr lang="gsw-FR" altLang="zh-CN" b="0" dirty="0" smtClean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dfs</a:t>
            </a:r>
            <a:r>
              <a:rPr lang="gsw-FR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(u, v);</a:t>
            </a:r>
          </a:p>
          <a:p>
            <a:pPr marL="0" indent="0">
              <a:buNone/>
            </a:pPr>
            <a:r>
              <a:rPr lang="gsw-FR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  </a:t>
            </a:r>
            <a:r>
              <a:rPr lang="gsw-FR" altLang="zh-CN" b="0" dirty="0" smtClean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 </a:t>
            </a:r>
            <a:r>
              <a:rPr lang="gsw-FR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(sz[u] &gt; mx) mx = sz[u], bigChild = u;</a:t>
            </a:r>
          </a:p>
          <a:p>
            <a:pPr marL="0" indent="0">
              <a:buNone/>
            </a:pPr>
            <a:r>
              <a:rPr lang="gsw-FR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gsw-FR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gsw-FR" altLang="zh-CN" b="0" dirty="0" smtClean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 </a:t>
            </a:r>
            <a:r>
              <a:rPr lang="gsw-FR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(bigChild != -</a:t>
            </a:r>
            <a:r>
              <a:rPr lang="gsw-FR" altLang="zh-CN" b="0" dirty="0" smtClean="0">
                <a:solidFill>
                  <a:srgbClr val="09885A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gsw-FR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cnt[v] = cnt[bigChild];</a:t>
            </a:r>
          </a:p>
          <a:p>
            <a:pPr marL="0" indent="0">
              <a:buNone/>
            </a:pPr>
            <a:r>
              <a:rPr lang="gsw-FR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gsw-FR" altLang="zh-CN" b="0" dirty="0" smtClean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else</a:t>
            </a:r>
            <a:r>
              <a:rPr lang="gsw-FR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cnt[v] = </a:t>
            </a:r>
            <a:r>
              <a:rPr lang="gsw-FR" altLang="zh-CN" b="0" dirty="0" smtClean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new</a:t>
            </a:r>
            <a:r>
              <a:rPr lang="gsw-FR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map&lt;</a:t>
            </a:r>
            <a:r>
              <a:rPr lang="gsw-FR" altLang="zh-CN" b="0" dirty="0" smtClean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gsw-FR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gsw-FR" altLang="zh-CN" b="0" dirty="0" smtClean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gsw-FR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 ();</a:t>
            </a:r>
          </a:p>
          <a:p>
            <a:pPr marL="0" indent="0">
              <a:buNone/>
            </a:pPr>
            <a:r>
              <a:rPr lang="gsw-FR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(*cnt[v])[ col[v] ] ++;</a:t>
            </a:r>
          </a:p>
          <a:p>
            <a:pPr marL="0" indent="0">
              <a:buNone/>
            </a:pPr>
            <a:r>
              <a:rPr lang="gsw-FR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gsw-FR" altLang="zh-CN" b="0" dirty="0" smtClean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for </a:t>
            </a:r>
            <a:r>
              <a:rPr lang="gsw-FR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gsw-FR" altLang="zh-CN" b="0" dirty="0" smtClean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auto</a:t>
            </a:r>
            <a:r>
              <a:rPr lang="gsw-FR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u : g[v])</a:t>
            </a:r>
          </a:p>
          <a:p>
            <a:pPr marL="0" indent="0">
              <a:buNone/>
            </a:pPr>
            <a:r>
              <a:rPr lang="gsw-FR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gsw-FR" altLang="zh-CN" b="0" dirty="0" smtClean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 </a:t>
            </a:r>
            <a:r>
              <a:rPr lang="gsw-FR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(u != p &amp;&amp; u != bigChild)</a:t>
            </a:r>
          </a:p>
          <a:p>
            <a:pPr marL="0" indent="0">
              <a:buNone/>
            </a:pPr>
            <a:r>
              <a:rPr lang="gsw-FR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  </a:t>
            </a:r>
            <a:r>
              <a:rPr lang="gsw-FR" altLang="zh-CN" b="0" dirty="0" smtClean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for </a:t>
            </a:r>
            <a:r>
              <a:rPr lang="gsw-FR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gsw-FR" altLang="zh-CN" b="0" dirty="0" smtClean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auto</a:t>
            </a:r>
            <a:r>
              <a:rPr lang="gsw-FR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x : *cnt[u])</a:t>
            </a:r>
          </a:p>
          <a:p>
            <a:pPr marL="0" indent="0">
              <a:buNone/>
            </a:pPr>
            <a:r>
              <a:rPr lang="gsw-FR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      (*cnt[v])[x.</a:t>
            </a:r>
            <a:r>
              <a:rPr lang="gsw-FR" altLang="zh-CN" b="0" dirty="0" smtClean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first</a:t>
            </a:r>
            <a:r>
              <a:rPr lang="gsw-FR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 += x.</a:t>
            </a:r>
            <a:r>
              <a:rPr lang="gsw-FR" altLang="zh-CN" b="0" dirty="0" smtClean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second</a:t>
            </a:r>
            <a:r>
              <a:rPr lang="gsw-FR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pPr marL="0" indent="0">
              <a:buNone/>
            </a:pPr>
            <a:r>
              <a:rPr lang="gsw-FR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gsw-FR" altLang="zh-CN" b="0" dirty="0" smtClean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answer the queries</a:t>
            </a:r>
            <a:endParaRPr lang="gsw-FR" altLang="zh-CN" b="0" dirty="0" smtClean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gsw-FR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lang="gsw-FR" altLang="zh-CN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079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dsu on tree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gsw-FR" altLang="zh-CN" b="0" dirty="0" smtClean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gsw-FR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cnt[maxn];</a:t>
            </a:r>
          </a:p>
          <a:p>
            <a:pPr marL="0" indent="0">
              <a:buNone/>
            </a:pPr>
            <a:r>
              <a:rPr lang="gsw-FR" altLang="zh-CN" b="0" dirty="0" smtClean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gsw-FR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gsw-FR" altLang="zh-CN" b="0" dirty="0" smtClean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dfs</a:t>
            </a:r>
            <a:r>
              <a:rPr lang="gsw-FR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gsw-FR" altLang="zh-CN" b="0" dirty="0" smtClean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gsw-FR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v, </a:t>
            </a:r>
            <a:r>
              <a:rPr lang="gsw-FR" altLang="zh-CN" b="0" dirty="0" smtClean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gsw-FR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p, </a:t>
            </a:r>
            <a:r>
              <a:rPr lang="gsw-FR" altLang="zh-CN" b="0" dirty="0" smtClean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bool</a:t>
            </a:r>
            <a:r>
              <a:rPr lang="gsw-FR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keep){</a:t>
            </a:r>
          </a:p>
          <a:p>
            <a:pPr marL="0" indent="0">
              <a:buNone/>
            </a:pPr>
            <a:r>
              <a:rPr lang="gsw-FR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gsw-FR" altLang="zh-CN" b="0" dirty="0" smtClean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gsw-FR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mx = -</a:t>
            </a:r>
            <a:r>
              <a:rPr lang="gsw-FR" altLang="zh-CN" b="0" dirty="0" smtClean="0">
                <a:solidFill>
                  <a:srgbClr val="09885A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gsw-FR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bigChild = -</a:t>
            </a:r>
            <a:r>
              <a:rPr lang="gsw-FR" altLang="zh-CN" b="0" dirty="0" smtClean="0">
                <a:solidFill>
                  <a:srgbClr val="09885A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gsw-FR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pPr marL="0" indent="0">
              <a:buNone/>
            </a:pPr>
            <a:r>
              <a:rPr lang="gsw-FR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gsw-FR" altLang="zh-CN" b="0" dirty="0" smtClean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for</a:t>
            </a:r>
            <a:r>
              <a:rPr lang="gsw-FR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gsw-FR" altLang="zh-CN" b="0" dirty="0" smtClean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auto</a:t>
            </a:r>
            <a:r>
              <a:rPr lang="gsw-FR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u : g[v])</a:t>
            </a:r>
          </a:p>
          <a:p>
            <a:pPr marL="0" indent="0">
              <a:buNone/>
            </a:pPr>
            <a:r>
              <a:rPr lang="gsw-FR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gsw-FR" altLang="zh-CN" b="0" dirty="0" smtClean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gsw-FR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(u != p &amp;&amp; sz[u] &gt; mx) mx = sz[u], bigChild = u;</a:t>
            </a:r>
          </a:p>
          <a:p>
            <a:pPr marL="0" indent="0">
              <a:buNone/>
            </a:pPr>
            <a:r>
              <a:rPr lang="gsw-FR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gsw-FR" altLang="zh-CN" b="0" dirty="0" smtClean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for</a:t>
            </a:r>
            <a:r>
              <a:rPr lang="gsw-FR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gsw-FR" altLang="zh-CN" b="0" dirty="0" smtClean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auto</a:t>
            </a:r>
            <a:r>
              <a:rPr lang="gsw-FR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u : g[v])</a:t>
            </a:r>
          </a:p>
          <a:p>
            <a:pPr marL="0" indent="0">
              <a:buNone/>
            </a:pPr>
            <a:r>
              <a:rPr lang="gsw-FR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gsw-FR" altLang="zh-CN" b="0" dirty="0" smtClean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gsw-FR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(u != p &amp;&amp; u != bigChild) </a:t>
            </a:r>
            <a:r>
              <a:rPr lang="gsw-FR" altLang="zh-CN" b="0" dirty="0" smtClean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dfs</a:t>
            </a:r>
            <a:r>
              <a:rPr lang="gsw-FR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(u, v, </a:t>
            </a:r>
            <a:r>
              <a:rPr lang="gsw-FR" altLang="zh-CN" b="0" dirty="0" smtClean="0">
                <a:solidFill>
                  <a:srgbClr val="09885A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gsw-FR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pPr marL="0" indent="0">
              <a:buNone/>
            </a:pPr>
            <a:r>
              <a:rPr lang="gsw-FR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gsw-FR" altLang="zh-CN" b="0" dirty="0" smtClean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gsw-FR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(bigChild != -</a:t>
            </a:r>
            <a:r>
              <a:rPr lang="gsw-FR" altLang="zh-CN" b="0" dirty="0" smtClean="0">
                <a:solidFill>
                  <a:srgbClr val="09885A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gsw-FR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</a:t>
            </a:r>
            <a:r>
              <a:rPr lang="gsw-FR" altLang="zh-CN" b="0" dirty="0" smtClean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dfs</a:t>
            </a:r>
            <a:r>
              <a:rPr lang="gsw-FR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(bigChild, v, </a:t>
            </a:r>
            <a:r>
              <a:rPr lang="gsw-FR" altLang="zh-CN" b="0" dirty="0" smtClean="0">
                <a:solidFill>
                  <a:srgbClr val="09885A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gsw-FR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pPr marL="0" indent="0">
              <a:buNone/>
            </a:pPr>
            <a:r>
              <a:rPr lang="gsw-FR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gsw-FR" altLang="zh-CN" b="0" dirty="0" smtClean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for</a:t>
            </a:r>
            <a:r>
              <a:rPr lang="gsw-FR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gsw-FR" altLang="zh-CN" b="0" dirty="0" smtClean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auto</a:t>
            </a:r>
            <a:r>
              <a:rPr lang="gsw-FR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u : g[v])</a:t>
            </a:r>
          </a:p>
          <a:p>
            <a:pPr marL="0" indent="0">
              <a:buNone/>
            </a:pPr>
            <a:r>
              <a:rPr lang="gsw-FR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gsw-FR" altLang="zh-CN" b="0" dirty="0" smtClean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gsw-FR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(u != p &amp;&amp; u != bigChild)</a:t>
            </a:r>
          </a:p>
          <a:p>
            <a:pPr marL="0" indent="0">
              <a:buNone/>
            </a:pPr>
            <a:r>
              <a:rPr lang="gsw-FR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  </a:t>
            </a:r>
            <a:r>
              <a:rPr lang="gsw-FR" altLang="zh-CN" b="0" dirty="0" smtClean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for</a:t>
            </a:r>
            <a:r>
              <a:rPr lang="gsw-FR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gsw-FR" altLang="zh-CN" b="0" dirty="0" smtClean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gsw-FR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p = st[u]; p &lt; ft[u]; p++)</a:t>
            </a:r>
          </a:p>
          <a:p>
            <a:pPr marL="0" indent="0">
              <a:buNone/>
            </a:pPr>
            <a:r>
              <a:rPr lang="gsw-FR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      cnt[ col[ ver[p] ] ]++;</a:t>
            </a:r>
          </a:p>
          <a:p>
            <a:pPr marL="0" indent="0">
              <a:buNone/>
            </a:pPr>
            <a:r>
              <a:rPr lang="gsw-FR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cnt[ col[v] ]++;</a:t>
            </a:r>
          </a:p>
          <a:p>
            <a:pPr marL="0" indent="0">
              <a:buNone/>
            </a:pPr>
            <a:r>
              <a:rPr lang="gsw-FR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gsw-FR" altLang="zh-CN" b="0" dirty="0" smtClean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answer the queries</a:t>
            </a:r>
            <a:endParaRPr lang="gsw-FR" altLang="zh-CN" b="0" dirty="0" smtClean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gsw-FR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gsw-FR" altLang="zh-CN" b="0" dirty="0" smtClean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gsw-FR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(keep == </a:t>
            </a:r>
            <a:r>
              <a:rPr lang="gsw-FR" altLang="zh-CN" b="0" dirty="0" smtClean="0">
                <a:solidFill>
                  <a:srgbClr val="09885A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gsw-FR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</a:t>
            </a:r>
            <a:r>
              <a:rPr lang="gsw-FR" altLang="zh-CN" b="0" dirty="0" smtClean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for</a:t>
            </a:r>
            <a:r>
              <a:rPr lang="gsw-FR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gsw-FR" altLang="zh-CN" b="0" dirty="0" smtClean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gsw-FR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p = st[v]; p &lt; ft[v]; p++)</a:t>
            </a:r>
          </a:p>
          <a:p>
            <a:pPr marL="0" indent="0">
              <a:buNone/>
            </a:pPr>
            <a:r>
              <a:rPr lang="gsw-FR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cnt[ col[ ver[p] ] ]--;</a:t>
            </a:r>
          </a:p>
          <a:p>
            <a:pPr marL="0" indent="0">
              <a:buNone/>
            </a:pPr>
            <a:r>
              <a:rPr lang="gsw-FR" altLang="zh-CN" b="0" dirty="0" smtClean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6265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个点的树，编号从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，求有多少条简单路径使得经过的点编号的异或和为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379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个点的树，编号从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，根为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。对每棵子树，求有多少条简单路径使得经过的点编号的异或和为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2654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给定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 smtClean="0"/>
                  <a:t>个数字，求众数。保证众数的出现次数超过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 smtClean="0"/>
                  <a:t>次。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381" r="-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9630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480</TotalTime>
  <Words>488</Words>
  <Application>Microsoft Office PowerPoint</Application>
  <PresentationFormat>全屏显示(4:3)</PresentationFormat>
  <Paragraphs>116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等线</vt:lpstr>
      <vt:lpstr>等线 Light</vt:lpstr>
      <vt:lpstr>Arial</vt:lpstr>
      <vt:lpstr>Calibri</vt:lpstr>
      <vt:lpstr>Calibri Light</vt:lpstr>
      <vt:lpstr>Cambria Math</vt:lpstr>
      <vt:lpstr>Source Code Pro</vt:lpstr>
      <vt:lpstr>Office 主题​​</vt:lpstr>
      <vt:lpstr>Black Tech</vt:lpstr>
      <vt:lpstr>例题</vt:lpstr>
      <vt:lpstr>Two stacks</vt:lpstr>
      <vt:lpstr>dsu on tree</vt:lpstr>
      <vt:lpstr>dsu on tree – O(N log^2⁡N)</vt:lpstr>
      <vt:lpstr>dsu on tree – O(N log⁡N)</vt:lpstr>
      <vt:lpstr>例题</vt:lpstr>
      <vt:lpstr>例题</vt:lpstr>
      <vt:lpstr>例题</vt:lpstr>
      <vt:lpstr>Boyer–Moore majority vote algorithm</vt:lpstr>
      <vt:lpstr>例题</vt:lpstr>
      <vt:lpstr>例题</vt:lpstr>
      <vt:lpstr>CF 526E</vt:lpstr>
      <vt:lpstr>Miller-Rabin</vt:lpstr>
      <vt:lpstr>FFT mod 1e9+7</vt:lpstr>
      <vt:lpstr>乱搞技巧</vt:lpstr>
      <vt:lpstr>例题</vt:lpstr>
      <vt:lpstr>题解</vt:lpstr>
      <vt:lpstr>伪题解</vt:lpstr>
      <vt:lpstr>例题 HDU 6146</vt:lpstr>
      <vt:lpstr>正解</vt:lpstr>
      <vt:lpstr>xjb搞</vt:lpstr>
      <vt:lpstr>xjb搞</vt:lpstr>
      <vt:lpstr>例题 ifrog 1176</vt:lpstr>
      <vt:lpstr>伪题解</vt:lpstr>
      <vt:lpstr>伪题解</vt:lpstr>
      <vt:lpstr>Q&amp;A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Tech</dc:title>
  <dc:creator>何柱</dc:creator>
  <cp:lastModifiedBy>何柱</cp:lastModifiedBy>
  <cp:revision>56</cp:revision>
  <dcterms:created xsi:type="dcterms:W3CDTF">2017-12-29T10:27:57Z</dcterms:created>
  <dcterms:modified xsi:type="dcterms:W3CDTF">2017-12-31T06:54:49Z</dcterms:modified>
</cp:coreProperties>
</file>