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4" r:id="rId9"/>
    <p:sldId id="262" r:id="rId10"/>
    <p:sldId id="285" r:id="rId11"/>
    <p:sldId id="286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5" r:id="rId22"/>
    <p:sldId id="289" r:id="rId23"/>
    <p:sldId id="290" r:id="rId24"/>
    <p:sldId id="291" r:id="rId25"/>
    <p:sldId id="292" r:id="rId26"/>
    <p:sldId id="293" r:id="rId27"/>
    <p:sldId id="278" r:id="rId28"/>
    <p:sldId id="279" r:id="rId29"/>
    <p:sldId id="282" r:id="rId30"/>
    <p:sldId id="280" r:id="rId31"/>
    <p:sldId id="281" r:id="rId32"/>
    <p:sldId id="283" r:id="rId33"/>
    <p:sldId id="288" r:id="rId34"/>
    <p:sldId id="294" r:id="rId35"/>
    <p:sldId id="28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0AF0-7C13-4CCB-95A2-EC4647F109ED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8CE3-3D72-4B63-8BCB-E07904861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0F89-8923-456D-933F-10245A6D38EF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58D-CB54-456F-9B1B-50DB350C6357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339-ABED-4D93-82D0-A13D34B266C6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700D-262A-46FD-A530-901D47058369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8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8D0-3A61-464A-A84D-968CAECEEC18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496-0E54-4E69-9F8B-547F594C70BB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25DF-0C89-48DA-B2D5-5DFD9C4157C2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277A-71FD-472A-86C1-0327EC1F6B06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E0E5-D456-4BCC-A32E-77A6711B2B03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0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2B99-FD4D-4EA4-93C4-E3E07DAABD45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5D5-3C21-4A2C-BBC1-E0994C49E986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B7F8-95B6-4E37-B56B-A45F09FD3199}" type="datetime1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Geometry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UESTC-</a:t>
            </a:r>
            <a:r>
              <a:rPr lang="en-US" altLang="zh-CN" dirty="0" err="1" smtClean="0"/>
              <a:t>Hezhu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61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给定一个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个点的不自交的多边形，和一条直线，求直线在多边形内或边上的长度之和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1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只需要求出所有真正的交点，分两种情况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交在边上</a:t>
            </a:r>
            <a:r>
              <a:rPr lang="zh-CN" altLang="en-US" dirty="0"/>
              <a:t>，</a:t>
            </a:r>
            <a:r>
              <a:rPr lang="zh-CN" altLang="en-US" dirty="0" smtClean="0"/>
              <a:t>直接用两直线求交得到交点</a:t>
            </a:r>
            <a:endParaRPr lang="en-US" altLang="zh-CN" dirty="0"/>
          </a:p>
          <a:p>
            <a:pPr lvl="1"/>
            <a:r>
              <a:rPr lang="zh-CN" altLang="en-US" dirty="0" smtClean="0"/>
              <a:t>交在点上，需要判断该交点是否为真正的交点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427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极角排序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最常见的几何优化技巧之一</a:t>
                </a:r>
                <a:endParaRPr lang="en-US" altLang="zh-CN" dirty="0"/>
              </a:p>
              <a:p>
                <a:r>
                  <a:rPr lang="zh-CN" altLang="en-US" dirty="0" smtClean="0"/>
                  <a:t>实现较为灵活</a:t>
                </a:r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度通常为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常见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计算有多少个三个点组成的角满足小于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2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枚举第一个点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为中心，算出所有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的相对角度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对角度进行排序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two pointers</a:t>
                </a:r>
                <a:r>
                  <a:rPr lang="zh-CN" altLang="en-US" dirty="0" smtClean="0"/>
                  <a:t>或类似的方法进行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枚举计算答案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8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i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 i &lt; n; ++i) {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m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j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 j &lt; n; ++j) {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(i == j) 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continue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deg[m++] = </a:t>
            </a:r>
            <a:r>
              <a:rPr lang="gsw-FR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atan2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(P[j].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y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- P[i].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y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, P[j].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x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- P[i].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x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sort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(deg, deg + m);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j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 j &lt; m; ++j) deg[m + j] = deg[j] +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2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* pi;</a:t>
            </a:r>
          </a:p>
          <a:p>
            <a:pPr marL="0" indent="0">
              <a:buNone/>
            </a:pP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 smtClean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j = </a:t>
            </a:r>
            <a:r>
              <a:rPr lang="gsw-FR" altLang="zh-CN" dirty="0" smtClean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, k = </a:t>
            </a:r>
            <a:r>
              <a:rPr lang="gsw-FR" altLang="zh-CN" dirty="0" smtClean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; j &lt; m; ++j) {        </a:t>
            </a:r>
            <a:endParaRPr lang="gsw-FR" altLang="zh-CN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while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(k &lt; m *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2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&amp;&amp; </a:t>
            </a:r>
            <a:r>
              <a:rPr lang="gsw-FR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dcmp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((deg[k] - deg[j]) - alpha) &lt;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) ++k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ans 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+= k - j -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endParaRPr lang="gsw-FR" altLang="zh-CN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gsw-FR" altLang="zh-CN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0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atan2</a:t>
            </a:r>
            <a:r>
              <a:rPr lang="zh-CN" altLang="en-US" dirty="0" smtClean="0"/>
              <a:t>传入两个参数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，返回范围在</a:t>
            </a:r>
            <a:r>
              <a:rPr lang="en-US" altLang="zh-CN" dirty="0" smtClean="0"/>
              <a:t>[-</a:t>
            </a:r>
            <a:r>
              <a:rPr lang="en-US" altLang="zh-CN" dirty="0" err="1" smtClean="0"/>
              <a:t>pi,+pi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的极角</a:t>
            </a:r>
            <a:endParaRPr lang="en-US" altLang="zh-CN" dirty="0" smtClean="0"/>
          </a:p>
          <a:p>
            <a:r>
              <a:rPr lang="en-US" altLang="zh-CN" dirty="0" smtClean="0"/>
              <a:t>atan2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long double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atan2l</a:t>
            </a:r>
          </a:p>
          <a:p>
            <a:r>
              <a:rPr lang="en-US" altLang="zh-CN" dirty="0" err="1" smtClean="0"/>
              <a:t>dcmp</a:t>
            </a:r>
            <a:r>
              <a:rPr lang="zh-CN" altLang="en-US" dirty="0" smtClean="0"/>
              <a:t>为避免精度误差的比较函数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795E26"/>
                </a:solidFill>
                <a:latin typeface="Source Code Pro" panose="020B0509030403020204" pitchFamily="49" charset="0"/>
              </a:rPr>
              <a:t>dcmp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Source Code Pro" panose="020B0509030403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2000" dirty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2000" dirty="0" err="1">
                <a:solidFill>
                  <a:srgbClr val="795E26"/>
                </a:solidFill>
                <a:latin typeface="Source Code Pro" panose="020B0509030403020204" pitchFamily="49" charset="0"/>
              </a:rPr>
              <a:t>fabs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(x) &lt; eps) </a:t>
            </a:r>
            <a:r>
              <a:rPr lang="en-US" altLang="zh-CN" sz="2000" dirty="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2000" dirty="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x &lt; </a:t>
            </a:r>
            <a:r>
              <a:rPr lang="en-US" altLang="zh-CN" sz="20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? -</a:t>
            </a:r>
            <a:r>
              <a:rPr lang="en-US" altLang="zh-CN" sz="2000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: </a:t>
            </a:r>
            <a:r>
              <a:rPr lang="en-US" altLang="zh-CN" sz="2000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88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</a:t>
            </a:r>
            <a:r>
              <a:rPr lang="en-US" altLang="zh-CN" dirty="0" smtClean="0"/>
              <a:t>eps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设坐标范围为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最小角度差为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的差，即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eps</a:t>
                </a:r>
                <a:r>
                  <a:rPr lang="zh-CN" altLang="en-US" dirty="0" smtClean="0"/>
                  <a:t>需小于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此外还需考虑</a:t>
                </a:r>
                <a:r>
                  <a:rPr lang="en-US" altLang="zh-CN" dirty="0" smtClean="0"/>
                  <a:t>double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long double</a:t>
                </a:r>
                <a:r>
                  <a:rPr lang="zh-CN" altLang="en-US" dirty="0" smtClean="0"/>
                  <a:t>的精度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70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高级实现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为了避免精度误差，可以用叉积判断两个向量的相对位置</a:t>
                </a:r>
                <a:endParaRPr lang="en-US" altLang="zh-CN" dirty="0" smtClean="0"/>
              </a:p>
              <a:p>
                <a:r>
                  <a:rPr lang="zh-CN" altLang="en-US" dirty="0"/>
                  <a:t>叉</a:t>
                </a:r>
                <a:r>
                  <a:rPr lang="zh-CN" altLang="en-US" dirty="0" smtClean="0"/>
                  <a:t>积只可判断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内的相对位置，需要引入象限进行判断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0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x, y, k;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y) : </a:t>
            </a:r>
            <a:r>
              <a:rPr lang="en-US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(x), </a:t>
            </a:r>
            <a:r>
              <a:rPr lang="en-US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(y)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(x &gt;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&amp;&amp; y &gt;=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) k 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(x &lt;=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&amp;&amp; y &gt;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) k 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(x &lt;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&amp;&amp; y &lt;=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) k 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(x &gt;=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&amp;&amp; y &lt;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) k = </a:t>
            </a:r>
            <a:r>
              <a:rPr lang="en-US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/>
            </a:r>
            <a:b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bool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operator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&lt;(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const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Point &amp;A, 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const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Point &amp;B) {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(A.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k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!= B.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k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) 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A.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k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&lt; B.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k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gsw-FR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Cross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(A, B) &gt;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i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 i &lt; n; ++i) {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m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j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 j &lt; n; ++j) {</a:t>
            </a:r>
          </a:p>
          <a:p>
            <a:pPr marL="0" indent="0">
              <a:buNone/>
            </a:pP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gsw-FR" altLang="zh-CN" dirty="0" smtClean="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(i == j) </a:t>
            </a:r>
            <a:r>
              <a:rPr lang="gsw-FR" altLang="zh-CN" dirty="0" smtClean="0">
                <a:solidFill>
                  <a:srgbClr val="AF00DB"/>
                </a:solidFill>
                <a:latin typeface="Source Code Pro" panose="020B0509030403020204" pitchFamily="49" charset="0"/>
              </a:rPr>
              <a:t>continue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;        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p[m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++] = </a:t>
            </a:r>
            <a:r>
              <a:rPr lang="gsw-FR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Point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(P[j].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x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- P[i].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x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, P[j].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y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- P[i].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y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gsw-FR" altLang="zh-CN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795E26"/>
                </a:solidFill>
                <a:latin typeface="Source Code Pro" panose="020B0509030403020204" pitchFamily="49" charset="0"/>
              </a:rPr>
              <a:t>sort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(p, p + m);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j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 j &lt; m; ++j) {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p[m + j] = p[j];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p[m + j].</a:t>
            </a:r>
            <a:r>
              <a:rPr lang="gsw-FR" altLang="zh-CN" dirty="0">
                <a:solidFill>
                  <a:srgbClr val="001080"/>
                </a:solidFill>
                <a:latin typeface="Source Code Pro" panose="020B0509030403020204" pitchFamily="49" charset="0"/>
              </a:rPr>
              <a:t>k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+=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4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gsw-FR" altLang="zh-CN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j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, k =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 j &lt; m; ++j) {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gsw-FR" altLang="zh-CN" dirty="0">
                <a:solidFill>
                  <a:srgbClr val="AF00DB"/>
                </a:solidFill>
                <a:latin typeface="Source Code Pro" panose="020B0509030403020204" pitchFamily="49" charset="0"/>
              </a:rPr>
              <a:t>while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(k &lt; m *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2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 &amp;&amp; blabla) ++k;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ans += k - j - </a:t>
            </a:r>
            <a:r>
              <a:rPr lang="gsw-FR" altLang="zh-CN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 marL="0" indent="0">
              <a:buNone/>
            </a:pPr>
            <a:r>
              <a:rPr lang="gsw-FR" altLang="zh-CN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3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坐标数值类型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long double</a:t>
            </a:r>
            <a:r>
              <a:rPr lang="zh-CN" altLang="en-US" dirty="0" smtClean="0"/>
              <a:t>（甚至分数类））</a:t>
            </a:r>
            <a:endParaRPr lang="en-US" altLang="zh-CN" dirty="0" smtClean="0"/>
          </a:p>
          <a:p>
            <a:r>
              <a:rPr lang="zh-CN" altLang="en-US" b="1" dirty="0" smtClean="0"/>
              <a:t>在条件允许的情况下，优先使用</a:t>
            </a:r>
            <a:r>
              <a:rPr lang="en-US" altLang="zh-CN" b="1" dirty="0" smtClean="0"/>
              <a:t>long </a:t>
            </a:r>
            <a:r>
              <a:rPr lang="en-US" altLang="zh-CN" b="1" dirty="0" err="1" smtClean="0"/>
              <a:t>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6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条线段，用一条直线穿过尽可能多的线段</a:t>
            </a:r>
            <a:endParaRPr lang="en-US" altLang="zh-CN" dirty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个点，计算</a:t>
            </a:r>
            <a:r>
              <a:rPr lang="zh-CN" altLang="en-US" dirty="0"/>
              <a:t>有多少个三个点组成的三角形为锐角</a:t>
            </a:r>
            <a:r>
              <a:rPr lang="en-US" altLang="zh-CN" dirty="0"/>
              <a:t>/</a:t>
            </a:r>
            <a:r>
              <a:rPr lang="zh-CN" altLang="en-US" dirty="0"/>
              <a:t>直角</a:t>
            </a:r>
            <a:r>
              <a:rPr lang="en-US" altLang="zh-CN" dirty="0"/>
              <a:t>/</a:t>
            </a:r>
            <a:r>
              <a:rPr lang="zh-CN" altLang="en-US" dirty="0" smtClean="0"/>
              <a:t>钝角三角形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个点，两两连成的所有直线中，求第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大的极角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个向量，选出一部分向量使得向量的和的长度最长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0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zh-CN" altLang="en-US" dirty="0" smtClean="0"/>
              <a:t>找到</a:t>
            </a:r>
            <a:r>
              <a:rPr lang="zh-CN" altLang="en-US" dirty="0"/>
              <a:t>一</a:t>
            </a:r>
            <a:r>
              <a:rPr lang="zh-CN" altLang="en-US" dirty="0" smtClean="0"/>
              <a:t>个点集</a:t>
            </a:r>
            <a:r>
              <a:rPr lang="zh-CN" altLang="en-US" dirty="0" smtClean="0"/>
              <a:t>使得</a:t>
            </a:r>
            <a:r>
              <a:rPr lang="zh-CN" altLang="en-US" dirty="0" smtClean="0"/>
              <a:t>形成的凸包面积</a:t>
            </a:r>
            <a:r>
              <a:rPr lang="zh-CN" altLang="en-US" dirty="0" smtClean="0"/>
              <a:t>最大，且凸包内不包含其他点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2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 </a:t>
            </a:r>
            <a:r>
              <a:rPr lang="en-US" altLang="zh-CN" dirty="0" smtClean="0"/>
              <a:t>CF-549E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个红点和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个蓝点，是否存在一个圆把它们区分开</a:t>
            </a:r>
            <a:endParaRPr lang="zh-CN" altLang="en-US" dirty="0"/>
          </a:p>
        </p:txBody>
      </p:sp>
      <p:pic>
        <p:nvPicPr>
          <p:cNvPr id="1026" name="Picture 2" descr="http://codeforces.com/predownloaded/c4/4c/c44cf4b81dc91f69082d250c533d504aae938b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71813"/>
            <a:ext cx="3810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codeforces.com/predownloaded/e5/30/e5300c3a6903a863e900121ea42d4e5e347a4f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95563"/>
            <a:ext cx="4876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38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://codeforces.com/predownloaded/01/43/0143507800775376bd9db577af27cee31301f0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98" y="2090561"/>
            <a:ext cx="3958701" cy="408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4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</a:t>
            </a:r>
            <a:r>
              <a:rPr lang="zh-CN" altLang="en-US" dirty="0" smtClean="0"/>
              <a:t>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个点，有多少个三点形成的圆包含了给定的点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2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zh-CN" dirty="0"/>
                  <a:t>设选了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个点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，不妨设点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zh-CN" altLang="zh-CN" dirty="0"/>
                  <a:t>左边，即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×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dirty="0"/>
                  <a:t>。下面根据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zh-CN" altLang="zh-CN" dirty="0"/>
                  <a:t>的哪一侧分三种情况讨论：</a:t>
                </a:r>
              </a:p>
              <a:p>
                <a:pPr lvl="0"/>
                <a:r>
                  <a:rPr lang="zh-CN" altLang="zh-CN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均在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zh-CN" altLang="zh-CN" dirty="0"/>
                  <a:t>右侧，则满足点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的外接圆内的充要条件是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𝐵𝑂𝐶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𝐵𝐴𝐶</m:t>
                    </m:r>
                  </m:oMath>
                </a14:m>
                <a:r>
                  <a:rPr lang="zh-CN" altLang="zh-CN" dirty="0"/>
                  <a:t>（可用圆周角定理证明），等价于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𝑂𝐶𝐴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𝑂𝐵𝐴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zh-CN" altLang="zh-CN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均在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zh-CN" altLang="zh-CN" dirty="0"/>
                  <a:t>左侧，同理可得满足点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的外接圆内的充要条件是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𝑂𝐶𝐴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𝑂𝐵𝐴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zh-CN" altLang="zh-CN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zh-CN" altLang="zh-CN" dirty="0"/>
                  <a:t>右侧且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zh-CN" altLang="zh-CN" dirty="0"/>
                  <a:t>左侧，同理可得满足点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的外接圆内的充要条件是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𝑂𝐶𝐴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&lt;180°−∠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𝑂𝐵𝐴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因此，先枚举点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zh-CN" dirty="0"/>
                  <a:t>，预处理所有点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/>
                  <a:t>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zh-CN" altLang="zh-CN" dirty="0"/>
                  <a:t>极角和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𝑂𝑃𝐴</m:t>
                    </m:r>
                  </m:oMath>
                </a14:m>
                <a:r>
                  <a:rPr lang="zh-CN" altLang="zh-CN" dirty="0"/>
                  <a:t>，离散化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𝑂𝑃𝐴</m:t>
                    </m:r>
                  </m:oMath>
                </a14:m>
                <a:r>
                  <a:rPr lang="zh-CN" altLang="zh-CN" dirty="0"/>
                  <a:t>并用树状数组维护，按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zh-CN" altLang="zh-CN" dirty="0"/>
                  <a:t>极角对所有点排序，用两个指针枚举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zh-CN" altLang="zh-CN" dirty="0"/>
                  <a:t>并维护所有满足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×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dirty="0"/>
                  <a:t>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zh-CN" altLang="zh-CN" dirty="0"/>
                  <a:t>，将所有满足的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zh-CN" altLang="zh-CN" dirty="0"/>
                  <a:t>对应的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𝑂𝐶𝐴</m:t>
                    </m:r>
                  </m:oMath>
                </a14:m>
                <a:r>
                  <a:rPr lang="zh-CN" altLang="zh-CN" dirty="0"/>
                  <a:t>加入树状数组，根据上述三种情况分别询问当前有多少点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满足点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的外接圆内，总时间复杂度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679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旋转卡壳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最常见的几何优化技巧</a:t>
                </a:r>
                <a:r>
                  <a:rPr lang="zh-CN" altLang="en-US" dirty="0"/>
                  <a:t>之一</a:t>
                </a:r>
                <a:endParaRPr lang="en-US" altLang="zh-CN" dirty="0"/>
              </a:p>
              <a:p>
                <a:r>
                  <a:rPr lang="zh-CN" altLang="en-US" dirty="0"/>
                  <a:t>实现较为灵活</a:t>
                </a:r>
                <a:endParaRPr lang="en-US" altLang="zh-CN" dirty="0"/>
              </a:p>
              <a:p>
                <a:r>
                  <a:rPr lang="zh-CN" altLang="en-US" dirty="0"/>
                  <a:t>复杂度通常为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本质</a:t>
                </a:r>
                <a:r>
                  <a:rPr lang="zh-CN" altLang="en-US" dirty="0" smtClean="0"/>
                  <a:t>上是</a:t>
                </a:r>
                <a:r>
                  <a:rPr lang="en-US" altLang="zh-CN" dirty="0" smtClean="0"/>
                  <a:t>two pointers</a:t>
                </a:r>
                <a:r>
                  <a:rPr lang="zh-CN" altLang="en-US" dirty="0" smtClean="0"/>
                  <a:t>优化</a:t>
                </a:r>
                <a:endParaRPr lang="en-US" altLang="zh-CN" dirty="0"/>
              </a:p>
              <a:p>
                <a:r>
                  <a:rPr lang="zh-CN" altLang="en-US" dirty="0"/>
                  <a:t>常见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求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个点的最远点对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9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个点求凸包，可证明最远点对一定在凸包上</a:t>
            </a:r>
            <a:endParaRPr lang="en-US" altLang="zh-CN" dirty="0" smtClean="0"/>
          </a:p>
          <a:p>
            <a:r>
              <a:rPr lang="zh-CN" altLang="en-US" dirty="0" smtClean="0"/>
              <a:t>维护两条平行的直线</a:t>
            </a:r>
            <a:endParaRPr lang="en-US" altLang="zh-CN" dirty="0" smtClean="0"/>
          </a:p>
          <a:p>
            <a:r>
              <a:rPr lang="zh-CN" altLang="en-US" dirty="0" smtClean="0"/>
              <a:t>一步一步地旋转两条直线，更新答案</a:t>
            </a:r>
            <a:endParaRPr lang="zh-CN" altLang="en-US" dirty="0"/>
          </a:p>
        </p:txBody>
      </p:sp>
      <p:pic>
        <p:nvPicPr>
          <p:cNvPr id="1026" name="Picture 2" descr="http://pic002.cnblogs.com/images/2011/139826/20110403182055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09" y="3731310"/>
            <a:ext cx="2928891" cy="244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46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zh-CN" sz="1800" dirty="0">
                <a:solidFill>
                  <a:srgbClr val="AF00DB"/>
                </a:solidFill>
                <a:latin typeface="Source Code Pro" panose="020B0509030403020204" pitchFamily="49" charset="0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 i = </a:t>
            </a:r>
            <a:r>
              <a:rPr lang="nn-NO" altLang="zh-CN" sz="18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, j = </a:t>
            </a:r>
            <a:r>
              <a:rPr lang="nn-NO" altLang="zh-CN" sz="18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; i &lt; n; ++i) {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nn-NO" altLang="zh-CN" sz="1800" dirty="0">
                <a:solidFill>
                  <a:srgbClr val="AF00DB"/>
                </a:solidFill>
                <a:latin typeface="Source Code Pro" panose="020B0509030403020204" pitchFamily="49" charset="0"/>
              </a:rPr>
              <a:t>while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nn-NO" altLang="zh-CN" sz="1800" dirty="0">
                <a:solidFill>
                  <a:srgbClr val="795E26"/>
                </a:solidFill>
                <a:latin typeface="Source Code Pro" panose="020B0509030403020204" pitchFamily="49" charset="0"/>
              </a:rPr>
              <a:t>calc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(i, i + </a:t>
            </a:r>
            <a:r>
              <a:rPr lang="nn-NO" altLang="zh-CN" sz="1800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, j) &lt;= </a:t>
            </a:r>
            <a:r>
              <a:rPr lang="nn-NO" altLang="zh-CN" sz="1800" dirty="0">
                <a:solidFill>
                  <a:srgbClr val="795E26"/>
                </a:solidFill>
                <a:latin typeface="Source Code Pro" panose="020B0509030403020204" pitchFamily="49" charset="0"/>
              </a:rPr>
              <a:t>calc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(i, i + </a:t>
            </a:r>
            <a:r>
              <a:rPr lang="nn-NO" altLang="zh-CN" sz="1800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, j + </a:t>
            </a:r>
            <a:r>
              <a:rPr lang="nn-NO" altLang="zh-CN" sz="1800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) j = (j + </a:t>
            </a:r>
            <a:r>
              <a:rPr lang="nn-NO" altLang="zh-CN" sz="1800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) % n;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nn-NO" altLang="zh-CN" sz="1800" dirty="0">
                <a:solidFill>
                  <a:srgbClr val="795E26"/>
                </a:solidFill>
                <a:latin typeface="Source Code Pro" panose="020B0509030403020204" pitchFamily="49" charset="0"/>
              </a:rPr>
              <a:t>update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(i, j);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nn-NO" altLang="zh-CN" sz="1800" dirty="0">
                <a:solidFill>
                  <a:srgbClr val="795E26"/>
                </a:solidFill>
                <a:latin typeface="Source Code Pro" panose="020B0509030403020204" pitchFamily="49" charset="0"/>
              </a:rPr>
              <a:t>update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(i + </a:t>
            </a:r>
            <a:r>
              <a:rPr lang="nn-NO" altLang="zh-CN" sz="1800" dirty="0">
                <a:solidFill>
                  <a:srgbClr val="09885A"/>
                </a:solidFill>
                <a:latin typeface="Source Code Pro" panose="020B0509030403020204" pitchFamily="49" charset="0"/>
              </a:rPr>
              <a:t>1</a:t>
            </a: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, j);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nn-NO" altLang="zh-CN" sz="18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0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fr-FR" altLang="zh-CN" sz="2400" b="0" dirty="0" smtClean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Point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fr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fr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x, y;</a:t>
            </a:r>
          </a:p>
          <a:p>
            <a:pPr marL="0" indent="0">
              <a:buNone/>
            </a:pP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fr-FR" altLang="zh-CN" sz="2400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Point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fr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fr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x, </a:t>
            </a:r>
            <a:r>
              <a:rPr lang="fr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fr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y) : </a:t>
            </a:r>
            <a:r>
              <a:rPr lang="fr-FR" altLang="zh-CN" sz="2400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(x), </a:t>
            </a:r>
            <a:r>
              <a:rPr lang="fr-FR" altLang="zh-CN" sz="2400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(y) { }</a:t>
            </a:r>
          </a:p>
          <a:p>
            <a:pPr marL="0" indent="0">
              <a:buNone/>
            </a:pPr>
            <a:r>
              <a:rPr lang="fr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gsw-FR" altLang="zh-CN" sz="2400" b="0" dirty="0" smtClean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Point Vector;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4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个向量，多次询问与给定向量的点积的最大值</a:t>
            </a:r>
          </a:p>
        </p:txBody>
      </p:sp>
    </p:spTree>
    <p:extLst>
      <p:ext uri="{BB962C8B-B14F-4D97-AF65-F5344CB8AC3E}">
        <p14:creationId xmlns:p14="http://schemas.microsoft.com/office/powerpoint/2010/main" val="1768300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个向量看成点，求凸包</a:t>
            </a:r>
            <a:endParaRPr lang="en-US" altLang="zh-CN" dirty="0"/>
          </a:p>
          <a:p>
            <a:r>
              <a:rPr lang="zh-CN" altLang="en-US" dirty="0"/>
              <a:t>把所有询问向量预先按角度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 smtClean="0"/>
              <a:t>用类似旋转卡壳的方法维护两个指针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25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</a:t>
            </a:r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个向量看成点，求</a:t>
            </a:r>
            <a:r>
              <a:rPr lang="zh-CN" altLang="en-US" dirty="0" smtClean="0"/>
              <a:t>凸包</a:t>
            </a:r>
            <a:endParaRPr lang="en-US" altLang="zh-CN" dirty="0" smtClean="0"/>
          </a:p>
          <a:p>
            <a:r>
              <a:rPr lang="zh-CN" altLang="en-US" dirty="0" smtClean="0"/>
              <a:t>把凸包拆成上下两个凸壳</a:t>
            </a:r>
            <a:endParaRPr lang="en-US" altLang="zh-CN" dirty="0" smtClean="0"/>
          </a:p>
          <a:p>
            <a:r>
              <a:rPr lang="zh-CN" altLang="en-US" dirty="0" smtClean="0"/>
              <a:t>对一个询问，在对应的凸壳上进行二分找极值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95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三维几何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三维点积叉积</a:t>
            </a:r>
            <a:endParaRPr lang="en-US" altLang="zh-CN" dirty="0" smtClean="0"/>
          </a:p>
          <a:p>
            <a:r>
              <a:rPr lang="zh-CN" altLang="en-US" dirty="0" smtClean="0"/>
              <a:t>线线相交</a:t>
            </a:r>
            <a:endParaRPr lang="en-US" altLang="zh-CN" dirty="0" smtClean="0"/>
          </a:p>
          <a:p>
            <a:r>
              <a:rPr lang="zh-CN" altLang="en-US" dirty="0" smtClean="0"/>
              <a:t>线面相交</a:t>
            </a:r>
            <a:endParaRPr lang="en-US" altLang="zh-CN" dirty="0" smtClean="0"/>
          </a:p>
          <a:p>
            <a:r>
              <a:rPr lang="zh-CN" altLang="en-US" dirty="0" smtClean="0"/>
              <a:t>面面相交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975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求单位球面上两条“线段”的交点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13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0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Vector </a:t>
            </a:r>
            <a:r>
              <a:rPr lang="gsw-FR" altLang="zh-CN" sz="2400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operator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+(</a:t>
            </a:r>
            <a:r>
              <a:rPr lang="gsw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Vector &amp;A, </a:t>
            </a:r>
            <a:r>
              <a:rPr lang="gsw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Vector &amp;B) {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sz="2400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gsw-FR" altLang="zh-CN" sz="2400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(A.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B.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A.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B.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Vector </a:t>
            </a:r>
            <a:r>
              <a:rPr lang="gsw-FR" altLang="zh-CN" sz="2400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operator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-(</a:t>
            </a:r>
            <a:r>
              <a:rPr lang="gsw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Vector &amp;A, </a:t>
            </a:r>
            <a:r>
              <a:rPr lang="gsw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Vector &amp;B) {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sz="2400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gsw-FR" altLang="zh-CN" sz="2400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(A.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- B.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A.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- B.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Vector </a:t>
            </a:r>
            <a:r>
              <a:rPr lang="gsw-FR" altLang="zh-CN" sz="2400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operator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*(</a:t>
            </a:r>
            <a:r>
              <a:rPr lang="gsw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Vector &amp;A, </a:t>
            </a:r>
            <a:r>
              <a:rPr lang="gsw-FR" altLang="zh-CN" sz="2400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k) {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sz="2400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gsw-FR" altLang="zh-CN" sz="2400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(A.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 k, A.</a:t>
            </a:r>
            <a:r>
              <a:rPr lang="gsw-FR" altLang="zh-CN" sz="2400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 k);</a:t>
            </a:r>
          </a:p>
          <a:p>
            <a:pPr marL="0" indent="0">
              <a:buNone/>
            </a:pPr>
            <a:r>
              <a:rPr lang="gsw-FR" altLang="zh-CN" sz="2400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gsw-FR" altLang="zh-CN" sz="2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其中减法运算运用得最多</a:t>
            </a:r>
            <a:endParaRPr lang="en-US" altLang="zh-CN" dirty="0" smtClean="0"/>
          </a:p>
          <a:p>
            <a:r>
              <a:rPr lang="zh-CN" altLang="en-US" dirty="0" smtClean="0"/>
              <a:t>涉及到乘法运算的通常会涉及到浮点运算，使用需改动定义（或不使用原定义）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48" y="3542191"/>
            <a:ext cx="5266804" cy="24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可用</a:t>
                </a:r>
                <a:r>
                  <a:rPr lang="zh-CN" altLang="en-US" dirty="0" smtClean="0"/>
                  <a:t>于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计算线段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在直线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上的投影长度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通过正负判断夹角是否在</a:t>
                </a:r>
                <a:r>
                  <a:rPr lang="en-US" altLang="zh-CN" dirty="0" smtClean="0"/>
                  <a:t>90</a:t>
                </a:r>
                <a:r>
                  <a:rPr lang="en-US" altLang="zh-CN" dirty="0"/>
                  <a:t>°</a:t>
                </a:r>
                <a:r>
                  <a:rPr lang="zh-CN" altLang="en-US" dirty="0" smtClean="0"/>
                  <a:t>之内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gsw-FR" altLang="zh-CN" sz="2400" dirty="0" smtClean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long</a:t>
                </a:r>
                <a:r>
                  <a:rPr lang="gsw-FR" altLang="zh-CN" sz="2400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</a:t>
                </a:r>
                <a:r>
                  <a:rPr lang="gsw-FR" altLang="zh-CN" sz="2400" dirty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long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</a:t>
                </a:r>
                <a:r>
                  <a:rPr lang="gsw-FR" altLang="zh-CN" sz="2400" dirty="0">
                    <a:solidFill>
                      <a:srgbClr val="795E26"/>
                    </a:solidFill>
                    <a:latin typeface="Source Code Pro" panose="020B0509030403020204" pitchFamily="49" charset="0"/>
                  </a:rPr>
                  <a:t>Dot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(</a:t>
                </a:r>
                <a:r>
                  <a:rPr lang="gsw-FR" altLang="zh-CN" sz="2400" dirty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const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Vector &amp;A, </a:t>
                </a:r>
                <a:r>
                  <a:rPr lang="gsw-FR" altLang="zh-CN" sz="2400" dirty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const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Vector &amp;B) {</a:t>
                </a:r>
              </a:p>
              <a:p>
                <a:pPr marL="0" indent="0">
                  <a:buNone/>
                </a:pP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    </a:t>
                </a:r>
                <a:r>
                  <a:rPr lang="gsw-FR" altLang="zh-CN" sz="2400" dirty="0">
                    <a:solidFill>
                      <a:srgbClr val="AF00DB"/>
                    </a:solidFill>
                    <a:latin typeface="Source Code Pro" panose="020B0509030403020204" pitchFamily="49" charset="0"/>
                  </a:rPr>
                  <a:t>return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A.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x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* B.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x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+ A.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y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* B.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y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}</a:t>
                </a: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0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叉积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可用</a:t>
                </a:r>
                <a:r>
                  <a:rPr lang="zh-CN" altLang="en-US" dirty="0" smtClean="0"/>
                  <a:t>于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计算平行四边形面积</a:t>
                </a:r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计算点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到</a:t>
                </a:r>
                <a:r>
                  <a:rPr lang="zh-CN" altLang="en-US" dirty="0"/>
                  <a:t>直线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距离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通过正负判断两向量相对位置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gsw-FR" altLang="zh-CN" sz="2400" dirty="0" smtClean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long</a:t>
                </a:r>
                <a:r>
                  <a:rPr lang="gsw-FR" altLang="zh-CN" sz="2400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</a:t>
                </a:r>
                <a:r>
                  <a:rPr lang="gsw-FR" altLang="zh-CN" sz="2400" dirty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long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</a:t>
                </a:r>
                <a:r>
                  <a:rPr lang="gsw-FR" altLang="zh-CN" sz="2400" dirty="0">
                    <a:solidFill>
                      <a:srgbClr val="795E26"/>
                    </a:solidFill>
                    <a:latin typeface="Source Code Pro" panose="020B0509030403020204" pitchFamily="49" charset="0"/>
                  </a:rPr>
                  <a:t>Cross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(</a:t>
                </a:r>
                <a:r>
                  <a:rPr lang="gsw-FR" altLang="zh-CN" sz="2400" dirty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const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Vector &amp;A, </a:t>
                </a:r>
                <a:r>
                  <a:rPr lang="gsw-FR" altLang="zh-CN" sz="2400" dirty="0">
                    <a:solidFill>
                      <a:srgbClr val="0000FF"/>
                    </a:solidFill>
                    <a:latin typeface="Source Code Pro" panose="020B0509030403020204" pitchFamily="49" charset="0"/>
                  </a:rPr>
                  <a:t>const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Vector &amp;B) {</a:t>
                </a:r>
              </a:p>
              <a:p>
                <a:pPr marL="0" indent="0">
                  <a:buNone/>
                </a:pP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    </a:t>
                </a:r>
                <a:r>
                  <a:rPr lang="gsw-FR" altLang="zh-CN" sz="2400" dirty="0">
                    <a:solidFill>
                      <a:srgbClr val="AF00DB"/>
                    </a:solidFill>
                    <a:latin typeface="Source Code Pro" panose="020B0509030403020204" pitchFamily="49" charset="0"/>
                  </a:rPr>
                  <a:t>return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A.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x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* B.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y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- A.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y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 * B.</a:t>
                </a:r>
                <a:r>
                  <a:rPr lang="gsw-FR" altLang="zh-CN" sz="2400" dirty="0">
                    <a:solidFill>
                      <a:srgbClr val="001080"/>
                    </a:solidFill>
                    <a:latin typeface="Source Code Pro" panose="020B0509030403020204" pitchFamily="49" charset="0"/>
                  </a:rPr>
                  <a:t>x</a:t>
                </a: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gsw-FR" altLang="zh-CN" sz="2400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}</a:t>
                </a: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3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两直线交点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到线段距离</a:t>
            </a:r>
            <a:endParaRPr lang="en-US" altLang="zh-CN" dirty="0" smtClean="0"/>
          </a:p>
          <a:p>
            <a:r>
              <a:rPr lang="en-US" altLang="zh-CN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036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两直线交点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Point </a:t>
                </a:r>
                <a:r>
                  <a:rPr lang="en-US" altLang="zh-CN" sz="2000" b="0" dirty="0" err="1" smtClean="0">
                    <a:solidFill>
                      <a:srgbClr val="795E26"/>
                    </a:solidFill>
                    <a:effectLst/>
                    <a:latin typeface="Source Code Pro" panose="020B0509030403020204" pitchFamily="49" charset="0"/>
                  </a:rPr>
                  <a:t>GetLineIntersection</a:t>
                </a: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(Point P, Vector v, Point Q, Vector w) {</a:t>
                </a:r>
              </a:p>
              <a:p>
                <a:pPr marL="0" indent="0">
                  <a:buNone/>
                </a:pP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    Vector u = P - Q;</a:t>
                </a:r>
              </a:p>
              <a:p>
                <a:pPr marL="0" indent="0">
                  <a:buNone/>
                </a:pP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    </a:t>
                </a:r>
                <a:r>
                  <a:rPr lang="en-US" altLang="zh-CN" sz="2000" b="0" dirty="0" smtClean="0">
                    <a:solidFill>
                      <a:srgbClr val="0000FF"/>
                    </a:solidFill>
                    <a:effectLst/>
                    <a:latin typeface="Source Code Pro" panose="020B0509030403020204" pitchFamily="49" charset="0"/>
                  </a:rPr>
                  <a:t>double</a:t>
                </a: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 t = </a:t>
                </a:r>
                <a:r>
                  <a:rPr lang="en-US" altLang="zh-CN" sz="2000" b="0" dirty="0" smtClean="0">
                    <a:solidFill>
                      <a:srgbClr val="795E26"/>
                    </a:solidFill>
                    <a:effectLst/>
                    <a:latin typeface="Source Code Pro" panose="020B0509030403020204" pitchFamily="49" charset="0"/>
                  </a:rPr>
                  <a:t>Cross</a:t>
                </a: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(w, u) / </a:t>
                </a:r>
                <a:r>
                  <a:rPr lang="en-US" altLang="zh-CN" sz="2000" b="0" dirty="0" smtClean="0">
                    <a:solidFill>
                      <a:srgbClr val="795E26"/>
                    </a:solidFill>
                    <a:effectLst/>
                    <a:latin typeface="Source Code Pro" panose="020B0509030403020204" pitchFamily="49" charset="0"/>
                  </a:rPr>
                  <a:t>Cross</a:t>
                </a: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(v, w);</a:t>
                </a:r>
              </a:p>
              <a:p>
                <a:pPr marL="0" indent="0">
                  <a:buNone/>
                </a:pP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    </a:t>
                </a:r>
                <a:r>
                  <a:rPr lang="en-US" altLang="zh-CN" sz="2000" b="0" dirty="0" smtClean="0">
                    <a:solidFill>
                      <a:srgbClr val="AF00DB"/>
                    </a:solidFill>
                    <a:effectLst/>
                    <a:latin typeface="Source Code Pro" panose="020B0509030403020204" pitchFamily="49" charset="0"/>
                  </a:rPr>
                  <a:t>return</a:t>
                </a: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 P + v * t;</a:t>
                </a:r>
              </a:p>
              <a:p>
                <a:pPr marL="0" indent="0">
                  <a:buNone/>
                </a:pPr>
                <a:r>
                  <a:rPr lang="en-US" altLang="zh-CN" sz="2000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altLang="zh-CN" sz="2000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zh-CN" sz="2000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3743514"/>
            <a:ext cx="5199396" cy="23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728</Words>
  <Application>Microsoft Office PowerPoint</Application>
  <PresentationFormat>宽屏</PresentationFormat>
  <Paragraphs>194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Source Code Pro</vt:lpstr>
      <vt:lpstr>Office 主题​​</vt:lpstr>
      <vt:lpstr>Geometry</vt:lpstr>
      <vt:lpstr>坐标数值类型</vt:lpstr>
      <vt:lpstr>基本定义</vt:lpstr>
      <vt:lpstr>基本运算</vt:lpstr>
      <vt:lpstr>基本运算</vt:lpstr>
      <vt:lpstr>点积</vt:lpstr>
      <vt:lpstr>叉积</vt:lpstr>
      <vt:lpstr>经典问题</vt:lpstr>
      <vt:lpstr>两直线交点</vt:lpstr>
      <vt:lpstr>例题</vt:lpstr>
      <vt:lpstr>解法</vt:lpstr>
      <vt:lpstr>极角排序</vt:lpstr>
      <vt:lpstr>Naïve实现</vt:lpstr>
      <vt:lpstr>参考实现</vt:lpstr>
      <vt:lpstr>细节</vt:lpstr>
      <vt:lpstr>如何选择eps</vt:lpstr>
      <vt:lpstr>高级实现</vt:lpstr>
      <vt:lpstr>参考实现</vt:lpstr>
      <vt:lpstr>参考实现</vt:lpstr>
      <vt:lpstr>例题</vt:lpstr>
      <vt:lpstr>例题</vt:lpstr>
      <vt:lpstr>例题 CF-549E</vt:lpstr>
      <vt:lpstr>Naïve解法</vt:lpstr>
      <vt:lpstr>高级解法</vt:lpstr>
      <vt:lpstr>例题</vt:lpstr>
      <vt:lpstr>题解</vt:lpstr>
      <vt:lpstr>旋转卡壳</vt:lpstr>
      <vt:lpstr>实现</vt:lpstr>
      <vt:lpstr>代码框架</vt:lpstr>
      <vt:lpstr>例题</vt:lpstr>
      <vt:lpstr>离线解法</vt:lpstr>
      <vt:lpstr>在线解法</vt:lpstr>
      <vt:lpstr>三维几何</vt:lpstr>
      <vt:lpstr>例题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何柱</dc:creator>
  <cp:lastModifiedBy>何柱</cp:lastModifiedBy>
  <cp:revision>74</cp:revision>
  <dcterms:created xsi:type="dcterms:W3CDTF">2017-12-21T03:00:11Z</dcterms:created>
  <dcterms:modified xsi:type="dcterms:W3CDTF">2017-12-26T07:10:38Z</dcterms:modified>
</cp:coreProperties>
</file>