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332" r:id="rId4"/>
    <p:sldId id="333" r:id="rId5"/>
    <p:sldId id="259" r:id="rId6"/>
    <p:sldId id="260" r:id="rId7"/>
    <p:sldId id="261" r:id="rId8"/>
    <p:sldId id="334" r:id="rId9"/>
    <p:sldId id="262" r:id="rId10"/>
    <p:sldId id="263" r:id="rId11"/>
    <p:sldId id="264" r:id="rId12"/>
    <p:sldId id="265" r:id="rId13"/>
    <p:sldId id="267" r:id="rId14"/>
    <p:sldId id="266" r:id="rId15"/>
    <p:sldId id="282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275" r:id="rId32"/>
    <p:sldId id="276" r:id="rId33"/>
    <p:sldId id="329" r:id="rId34"/>
    <p:sldId id="330" r:id="rId35"/>
    <p:sldId id="331" r:id="rId36"/>
    <p:sldId id="277" r:id="rId37"/>
    <p:sldId id="278" r:id="rId38"/>
    <p:sldId id="279" r:id="rId39"/>
    <p:sldId id="280" r:id="rId40"/>
    <p:sldId id="281" r:id="rId41"/>
    <p:sldId id="287" r:id="rId42"/>
    <p:sldId id="284" r:id="rId43"/>
    <p:sldId id="285" r:id="rId44"/>
    <p:sldId id="288" r:id="rId45"/>
    <p:sldId id="343" r:id="rId46"/>
    <p:sldId id="344" r:id="rId47"/>
    <p:sldId id="345" r:id="rId48"/>
    <p:sldId id="346" r:id="rId49"/>
    <p:sldId id="347" r:id="rId50"/>
    <p:sldId id="348" r:id="rId51"/>
    <p:sldId id="286" r:id="rId52"/>
    <p:sldId id="289" r:id="rId53"/>
    <p:sldId id="290" r:id="rId54"/>
    <p:sldId id="349" r:id="rId55"/>
    <p:sldId id="350" r:id="rId56"/>
    <p:sldId id="283" r:id="rId57"/>
    <p:sldId id="292" r:id="rId58"/>
    <p:sldId id="342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44" autoAdjust="0"/>
  </p:normalViewPr>
  <p:slideViewPr>
    <p:cSldViewPr>
      <p:cViewPr varScale="1">
        <p:scale>
          <a:sx n="116" d="100"/>
          <a:sy n="116" d="100"/>
        </p:scale>
        <p:origin x="9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AB615-3422-4AED-A2E6-20EDE5397BBC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F809-B2CA-4E84-A0CB-CF6330B75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AE79-B5FD-46B1-827B-1E56E93810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Special thanks to </a:t>
            </a:r>
            <a:r>
              <a:rPr lang="en-US" altLang="zh-CN" dirty="0" err="1" smtClean="0"/>
              <a:t>coolyangzc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2F809-B2CA-4E84-A0CB-CF6330B7581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741A08-9F0A-4269-BC41-4BFA93A7D504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A64BEB-C984-4751-8F92-DDB6A81B0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Basis of Graph Theory</a:t>
            </a:r>
          </a:p>
          <a:p>
            <a:r>
              <a:rPr lang="en-US" altLang="zh-CN" dirty="0" smtClean="0"/>
              <a:t>Division 0 Lecture Day 4 @ UESTC_ACM</a:t>
            </a:r>
          </a:p>
          <a:p>
            <a:r>
              <a:rPr lang="en-US" altLang="zh-CN" dirty="0" smtClean="0"/>
              <a:t>2017.12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Dijkstra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算法思想：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是带</a:t>
                </a:r>
                <a:r>
                  <a:rPr lang="zh-CN" altLang="en-US" sz="2000" dirty="0">
                    <a:latin typeface="+mn-ea"/>
                  </a:rPr>
                  <a:t>权有向图，</a:t>
                </a:r>
                <a:r>
                  <a:rPr lang="zh-CN" altLang="en-US" sz="2000" dirty="0" smtClean="0">
                    <a:latin typeface="+mn-ea"/>
                  </a:rPr>
                  <a:t>把顶点</a:t>
                </a:r>
                <a:r>
                  <a:rPr lang="zh-CN" altLang="en-US" sz="2000" dirty="0">
                    <a:latin typeface="+mn-ea"/>
                  </a:rPr>
                  <a:t>集合</a:t>
                </a:r>
                <a:r>
                  <a:rPr lang="en-US" altLang="zh-CN" sz="2000" dirty="0">
                    <a:latin typeface="+mn-ea"/>
                  </a:rPr>
                  <a:t>V</a:t>
                </a:r>
                <a:r>
                  <a:rPr lang="zh-CN" altLang="en-US" sz="2000" dirty="0">
                    <a:latin typeface="+mn-ea"/>
                  </a:rPr>
                  <a:t>分成两</a:t>
                </a:r>
                <a:r>
                  <a:rPr lang="zh-CN" altLang="en-US" sz="2000" dirty="0" smtClean="0">
                    <a:latin typeface="+mn-ea"/>
                  </a:rPr>
                  <a:t>组：</a:t>
                </a:r>
                <a:endParaRPr lang="en-US" altLang="zh-CN" sz="2000" dirty="0" smtClean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第一</a:t>
                </a:r>
                <a:r>
                  <a:rPr lang="zh-CN" altLang="en-US" sz="1700" dirty="0">
                    <a:latin typeface="+mn-ea"/>
                  </a:rPr>
                  <a:t>组为已求出最短路径的顶点</a:t>
                </a:r>
                <a:r>
                  <a:rPr lang="zh-CN" altLang="en-US" sz="1700" dirty="0" smtClean="0">
                    <a:latin typeface="+mn-ea"/>
                  </a:rPr>
                  <a:t>集合</a:t>
                </a:r>
                <a:r>
                  <a:rPr lang="en-US" altLang="zh-CN" sz="1700" dirty="0" smtClean="0">
                    <a:latin typeface="+mn-ea"/>
                  </a:rPr>
                  <a:t>S</a:t>
                </a: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第二</a:t>
                </a:r>
                <a:r>
                  <a:rPr lang="zh-CN" altLang="en-US" sz="1700" dirty="0">
                    <a:latin typeface="+mn-ea"/>
                  </a:rPr>
                  <a:t>组为</a:t>
                </a:r>
                <a:r>
                  <a:rPr lang="zh-CN" altLang="en-US" sz="1700" dirty="0" smtClean="0">
                    <a:latin typeface="+mn-ea"/>
                  </a:rPr>
                  <a:t>其余未</a:t>
                </a:r>
                <a:r>
                  <a:rPr lang="zh-CN" altLang="en-US" sz="1700" dirty="0">
                    <a:latin typeface="+mn-ea"/>
                  </a:rPr>
                  <a:t>确定最短路径的顶点</a:t>
                </a:r>
                <a:r>
                  <a:rPr lang="zh-CN" altLang="en-US" sz="1700" dirty="0" smtClean="0">
                    <a:latin typeface="+mn-ea"/>
                  </a:rPr>
                  <a:t>集合</a:t>
                </a:r>
                <a:r>
                  <a:rPr lang="en-US" altLang="zh-CN" sz="1700" dirty="0" smtClean="0">
                    <a:latin typeface="+mn-ea"/>
                  </a:rPr>
                  <a:t>U</a:t>
                </a: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按</a:t>
                </a:r>
                <a:r>
                  <a:rPr lang="zh-CN" altLang="en-US" sz="2000" dirty="0">
                    <a:latin typeface="+mn-ea"/>
                  </a:rPr>
                  <a:t>最短路径长度的递增次序依次</a:t>
                </a:r>
                <a:r>
                  <a:rPr lang="zh-CN" altLang="en-US" sz="2000" dirty="0" smtClean="0">
                    <a:latin typeface="+mn-ea"/>
                  </a:rPr>
                  <a:t>把</a:t>
                </a:r>
                <a:r>
                  <a:rPr lang="en-US" altLang="zh-CN" sz="2000" dirty="0" smtClean="0">
                    <a:latin typeface="+mn-ea"/>
                  </a:rPr>
                  <a:t>U</a:t>
                </a:r>
                <a:r>
                  <a:rPr lang="zh-CN" altLang="en-US" sz="2000" dirty="0" smtClean="0">
                    <a:latin typeface="+mn-ea"/>
                  </a:rPr>
                  <a:t>中的顶点</a:t>
                </a:r>
                <a:r>
                  <a:rPr lang="zh-CN" altLang="en-US" sz="2000" dirty="0">
                    <a:latin typeface="+mn-ea"/>
                  </a:rPr>
                  <a:t>加入</a:t>
                </a:r>
                <a:r>
                  <a:rPr lang="en-US" altLang="zh-CN" sz="2000" dirty="0">
                    <a:latin typeface="+mn-ea"/>
                  </a:rPr>
                  <a:t>S</a:t>
                </a:r>
                <a:r>
                  <a:rPr lang="zh-CN" altLang="en-US" sz="2000" dirty="0">
                    <a:latin typeface="+mn-ea"/>
                  </a:rPr>
                  <a:t>中</a:t>
                </a:r>
                <a:r>
                  <a:rPr lang="zh-CN" altLang="en-US" sz="2000" dirty="0" smtClean="0">
                    <a:latin typeface="+mn-ea"/>
                  </a:rPr>
                  <a:t>。此外</a:t>
                </a:r>
                <a:r>
                  <a:rPr lang="zh-CN" altLang="en-US" sz="2000" dirty="0">
                    <a:latin typeface="+mn-ea"/>
                  </a:rPr>
                  <a:t>，每个顶点对应一个</a:t>
                </a:r>
                <a:r>
                  <a:rPr lang="zh-CN" altLang="en-US" sz="2000" dirty="0" smtClean="0">
                    <a:latin typeface="+mn-ea"/>
                  </a:rPr>
                  <a:t>距离</a:t>
                </a:r>
                <a:endParaRPr lang="en-US" altLang="zh-CN" sz="2000" dirty="0" smtClean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en-US" altLang="zh-CN" sz="1700" dirty="0" smtClean="0">
                    <a:latin typeface="+mn-ea"/>
                  </a:rPr>
                  <a:t>S</a:t>
                </a:r>
                <a:r>
                  <a:rPr lang="zh-CN" altLang="en-US" sz="1700" dirty="0">
                    <a:latin typeface="+mn-ea"/>
                  </a:rPr>
                  <a:t>中的顶点的距离就是</a:t>
                </a:r>
                <a:r>
                  <a:rPr lang="zh-CN" altLang="en-US" sz="1700" dirty="0" smtClean="0">
                    <a:latin typeface="+mn-ea"/>
                  </a:rPr>
                  <a:t>从源点到</a:t>
                </a:r>
                <a:r>
                  <a:rPr lang="zh-CN" altLang="en-US" sz="1700" dirty="0">
                    <a:latin typeface="+mn-ea"/>
                  </a:rPr>
                  <a:t>此顶点的最短路径长度</a:t>
                </a:r>
                <a:r>
                  <a:rPr lang="zh-CN" altLang="en-US" sz="1700" dirty="0" smtClean="0">
                    <a:latin typeface="+mn-ea"/>
                  </a:rPr>
                  <a:t>，</a:t>
                </a:r>
                <a:endParaRPr lang="en-US" altLang="zh-CN" sz="1700" dirty="0" smtClean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en-US" altLang="zh-CN" sz="1700" dirty="0" smtClean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中的顶点的</a:t>
                </a:r>
                <a:r>
                  <a:rPr lang="zh-CN" altLang="en-US" sz="1700" dirty="0" smtClean="0">
                    <a:latin typeface="+mn-ea"/>
                  </a:rPr>
                  <a:t>距离是从源点到</a:t>
                </a:r>
                <a:r>
                  <a:rPr lang="zh-CN" altLang="en-US" sz="1700" dirty="0">
                    <a:latin typeface="+mn-ea"/>
                  </a:rPr>
                  <a:t>此顶点只包括</a:t>
                </a:r>
                <a:r>
                  <a:rPr lang="en-US" altLang="zh-CN" sz="1700" dirty="0">
                    <a:latin typeface="+mn-ea"/>
                  </a:rPr>
                  <a:t>S</a:t>
                </a:r>
                <a:r>
                  <a:rPr lang="zh-CN" altLang="en-US" sz="1700" dirty="0">
                    <a:latin typeface="+mn-ea"/>
                  </a:rPr>
                  <a:t>中的顶点为中间顶点的当前最短路径长度</a:t>
                </a:r>
                <a:r>
                  <a:rPr lang="zh-CN" altLang="en-US" sz="1700" dirty="0" smtClean="0">
                    <a:latin typeface="+mn-ea"/>
                  </a:rPr>
                  <a:t>。</a:t>
                </a:r>
                <a:endParaRPr lang="en-US" altLang="zh-CN" sz="1700" dirty="0">
                  <a:latin typeface="+mn-ea"/>
                </a:endParaRPr>
              </a:p>
              <a:p>
                <a:pPr marL="274320" lvl="1">
                  <a:lnSpc>
                    <a:spcPct val="160000"/>
                  </a:lnSpc>
                  <a:spcBef>
                    <a:spcPts val="580"/>
                  </a:spcBef>
                  <a:buSzPct val="70000"/>
                  <a:buFont typeface="Wingdings"/>
                  <a:buChar char=""/>
                  <a:defRPr/>
                </a:pPr>
                <a:r>
                  <a:rPr lang="zh-CN" altLang="en-US" sz="2000" dirty="0">
                    <a:latin typeface="+mn-ea"/>
                  </a:rPr>
                  <a:t>每加入一个顶点后，用该顶点更新</a:t>
                </a:r>
                <a:r>
                  <a:rPr lang="en-US" altLang="zh-CN" sz="2000" dirty="0">
                    <a:latin typeface="+mn-ea"/>
                  </a:rPr>
                  <a:t>U</a:t>
                </a:r>
                <a:r>
                  <a:rPr lang="zh-CN" altLang="en-US" sz="2000" dirty="0">
                    <a:latin typeface="+mn-ea"/>
                  </a:rPr>
                  <a:t>中的距离。</a:t>
                </a:r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/>
              <a:t>Dijkstra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算法步骤：</a:t>
                </a: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初始</a:t>
                </a:r>
                <a:r>
                  <a:rPr lang="zh-CN" altLang="en-US" sz="1700" dirty="0">
                    <a:latin typeface="+mn-ea"/>
                  </a:rPr>
                  <a:t>时，</a:t>
                </a:r>
                <a:r>
                  <a:rPr lang="en-US" altLang="zh-CN" sz="1700" dirty="0">
                    <a:latin typeface="+mn-ea"/>
                  </a:rPr>
                  <a:t>S</a:t>
                </a:r>
                <a:r>
                  <a:rPr lang="zh-CN" altLang="en-US" sz="1700" dirty="0">
                    <a:latin typeface="+mn-ea"/>
                  </a:rPr>
                  <a:t>只包含源点，即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700" dirty="0">
                    <a:latin typeface="+mn-ea"/>
                  </a:rPr>
                  <a:t>，</a:t>
                </a:r>
                <a:r>
                  <a:rPr lang="en-US" altLang="zh-CN" sz="1700" dirty="0">
                    <a:latin typeface="+mn-ea"/>
                  </a:rPr>
                  <a:t>v</a:t>
                </a:r>
                <a:r>
                  <a:rPr lang="zh-CN" altLang="en-US" sz="1700" dirty="0">
                    <a:latin typeface="+mn-ea"/>
                  </a:rPr>
                  <a:t>的距离为</a:t>
                </a:r>
                <a:r>
                  <a:rPr lang="en-US" altLang="zh-CN" sz="1700" dirty="0">
                    <a:latin typeface="+mn-ea"/>
                  </a:rPr>
                  <a:t>0</a:t>
                </a:r>
                <a:r>
                  <a:rPr lang="zh-CN" altLang="en-US" sz="1700" dirty="0">
                    <a:latin typeface="+mn-ea"/>
                  </a:rPr>
                  <a:t>。</a:t>
                </a:r>
                <a:r>
                  <a:rPr lang="en-US" altLang="zh-CN" sz="1700" dirty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包含除</a:t>
                </a:r>
                <a:r>
                  <a:rPr lang="en-US" altLang="zh-CN" sz="1700" dirty="0">
                    <a:latin typeface="+mn-ea"/>
                  </a:rPr>
                  <a:t>v</a:t>
                </a:r>
                <a:r>
                  <a:rPr lang="zh-CN" altLang="en-US" sz="1700" dirty="0">
                    <a:latin typeface="+mn-ea"/>
                  </a:rPr>
                  <a:t>外的其他</a:t>
                </a:r>
                <a:r>
                  <a:rPr lang="zh-CN" altLang="en-US" sz="1700" dirty="0" smtClean="0">
                    <a:latin typeface="+mn-ea"/>
                  </a:rPr>
                  <a:t>顶点，</a:t>
                </a:r>
                <a:r>
                  <a:rPr lang="zh-CN" altLang="en-US" sz="1700" dirty="0">
                    <a:latin typeface="+mn-ea"/>
                  </a:rPr>
                  <a:t>若</a:t>
                </a:r>
                <a:r>
                  <a:rPr lang="en-US" altLang="zh-CN" sz="1700" dirty="0">
                    <a:latin typeface="+mn-ea"/>
                  </a:rPr>
                  <a:t>v</a:t>
                </a:r>
                <a:r>
                  <a:rPr lang="zh-CN" altLang="en-US" sz="1700" dirty="0">
                    <a:latin typeface="+mn-ea"/>
                  </a:rPr>
                  <a:t>与</a:t>
                </a:r>
                <a:r>
                  <a:rPr lang="en-US" altLang="zh-CN" sz="1700" dirty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中顶点</a:t>
                </a:r>
                <a:r>
                  <a:rPr lang="en-US" altLang="zh-CN" sz="1700" dirty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有边，</a:t>
                </a:r>
                <a:r>
                  <a:rPr lang="zh-CN" altLang="en-US" sz="1700" dirty="0" smtClean="0">
                    <a:latin typeface="+mn-ea"/>
                  </a:rPr>
                  <a:t>则</a:t>
                </a:r>
                <a:r>
                  <a:rPr lang="en-US" altLang="zh-CN" sz="1700" dirty="0" smtClean="0">
                    <a:latin typeface="+mn-ea"/>
                  </a:rPr>
                  <a:t>u</a:t>
                </a:r>
                <a:r>
                  <a:rPr lang="zh-CN" altLang="en-US" sz="1700" dirty="0" smtClean="0">
                    <a:latin typeface="+mn-ea"/>
                  </a:rPr>
                  <a:t>的距离为</a:t>
                </a:r>
                <a:r>
                  <a:rPr lang="en-US" altLang="zh-CN" sz="1700" dirty="0" smtClean="0">
                    <a:latin typeface="+mn-ea"/>
                  </a:rPr>
                  <a:t>&lt;</a:t>
                </a:r>
                <a:r>
                  <a:rPr lang="en-US" altLang="zh-CN" sz="1700" dirty="0" err="1" smtClean="0">
                    <a:latin typeface="+mn-ea"/>
                  </a:rPr>
                  <a:t>v,u</a:t>
                </a:r>
                <a:r>
                  <a:rPr lang="en-US" altLang="zh-CN" sz="1700" dirty="0" smtClean="0">
                    <a:latin typeface="+mn-ea"/>
                  </a:rPr>
                  <a:t>&gt;</a:t>
                </a:r>
                <a:r>
                  <a:rPr lang="zh-CN" altLang="en-US" sz="1700" dirty="0" smtClean="0">
                    <a:latin typeface="+mn-ea"/>
                  </a:rPr>
                  <a:t>的权</a:t>
                </a:r>
                <a:r>
                  <a:rPr lang="zh-CN" altLang="en-US" sz="1700" dirty="0">
                    <a:latin typeface="+mn-ea"/>
                  </a:rPr>
                  <a:t>值</a:t>
                </a:r>
                <a:r>
                  <a:rPr lang="zh-CN" altLang="en-US" sz="1700" dirty="0" smtClean="0">
                    <a:latin typeface="+mn-ea"/>
                  </a:rPr>
                  <a:t>，</a:t>
                </a:r>
                <a:r>
                  <a:rPr lang="en-US" altLang="zh-CN" sz="1700" dirty="0" smtClean="0">
                    <a:latin typeface="+mn-ea"/>
                  </a:rPr>
                  <a:t>u</a:t>
                </a:r>
                <a:r>
                  <a:rPr lang="zh-CN" altLang="en-US" sz="1700" dirty="0" smtClean="0">
                    <a:latin typeface="+mn-ea"/>
                  </a:rPr>
                  <a:t>的距离为∞；</a:t>
                </a:r>
                <a:endParaRPr lang="zh-CN" altLang="en-US" sz="1700" dirty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从</a:t>
                </a:r>
                <a:r>
                  <a:rPr lang="en-US" altLang="zh-CN" sz="1700" dirty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中选取一个距离</a:t>
                </a:r>
                <a:r>
                  <a:rPr lang="en-US" altLang="zh-CN" sz="1700" dirty="0">
                    <a:latin typeface="+mn-ea"/>
                  </a:rPr>
                  <a:t>v</a:t>
                </a:r>
                <a:r>
                  <a:rPr lang="zh-CN" altLang="en-US" sz="1700" dirty="0">
                    <a:latin typeface="+mn-ea"/>
                  </a:rPr>
                  <a:t>最小的顶点</a:t>
                </a:r>
                <a:r>
                  <a:rPr lang="en-US" altLang="zh-CN" sz="1700" dirty="0">
                    <a:latin typeface="+mn-ea"/>
                  </a:rPr>
                  <a:t>k</a:t>
                </a:r>
                <a:r>
                  <a:rPr lang="zh-CN" altLang="en-US" sz="1700" dirty="0">
                    <a:latin typeface="+mn-ea"/>
                  </a:rPr>
                  <a:t>，把</a:t>
                </a:r>
                <a:r>
                  <a:rPr lang="en-US" altLang="zh-CN" sz="1700" dirty="0" smtClean="0">
                    <a:latin typeface="+mn-ea"/>
                  </a:rPr>
                  <a:t>k</a:t>
                </a:r>
                <a:r>
                  <a:rPr lang="zh-CN" altLang="en-US" sz="1700" dirty="0" smtClean="0">
                    <a:latin typeface="+mn-ea"/>
                  </a:rPr>
                  <a:t>加入</a:t>
                </a:r>
                <a:r>
                  <a:rPr lang="en-US" altLang="zh-CN" sz="1700" dirty="0">
                    <a:latin typeface="+mn-ea"/>
                  </a:rPr>
                  <a:t>S</a:t>
                </a:r>
                <a:r>
                  <a:rPr lang="zh-CN" altLang="en-US" sz="1700" dirty="0" smtClean="0">
                    <a:latin typeface="+mn-ea"/>
                  </a:rPr>
                  <a:t>中；</a:t>
                </a:r>
                <a:endParaRPr lang="zh-CN" altLang="en-US" sz="1700" dirty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以</a:t>
                </a:r>
                <a:r>
                  <a:rPr lang="en-US" altLang="zh-CN" sz="1700" dirty="0">
                    <a:latin typeface="+mn-ea"/>
                  </a:rPr>
                  <a:t>k</a:t>
                </a:r>
                <a:r>
                  <a:rPr lang="zh-CN" altLang="en-US" sz="1700" dirty="0">
                    <a:latin typeface="+mn-ea"/>
                  </a:rPr>
                  <a:t>为新考虑的中间点，修改</a:t>
                </a:r>
                <a:r>
                  <a:rPr lang="en-US" altLang="zh-CN" sz="1700" dirty="0">
                    <a:latin typeface="+mn-ea"/>
                  </a:rPr>
                  <a:t>U</a:t>
                </a:r>
                <a:r>
                  <a:rPr lang="zh-CN" altLang="en-US" sz="1700" dirty="0">
                    <a:latin typeface="+mn-ea"/>
                  </a:rPr>
                  <a:t>中各顶点的距离</a:t>
                </a:r>
                <a:r>
                  <a:rPr lang="zh-CN" altLang="en-US" sz="1700" dirty="0" smtClean="0">
                    <a:latin typeface="+mn-ea"/>
                  </a:rPr>
                  <a:t>；</a:t>
                </a:r>
                <a:endParaRPr lang="zh-CN" altLang="en-US" sz="1700" dirty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重复</a:t>
                </a:r>
                <a:r>
                  <a:rPr lang="zh-CN" altLang="en-US" sz="1700" dirty="0">
                    <a:latin typeface="+mn-ea"/>
                  </a:rPr>
                  <a:t>步骤</a:t>
                </a:r>
                <a:r>
                  <a:rPr lang="en-US" altLang="zh-CN" sz="1700" dirty="0">
                    <a:latin typeface="+mn-ea"/>
                  </a:rPr>
                  <a:t>b</a:t>
                </a:r>
                <a:r>
                  <a:rPr lang="zh-CN" altLang="en-US" sz="1700" dirty="0">
                    <a:latin typeface="+mn-ea"/>
                  </a:rPr>
                  <a:t>和</a:t>
                </a:r>
                <a:r>
                  <a:rPr lang="en-US" altLang="zh-CN" sz="1700" dirty="0">
                    <a:latin typeface="+mn-ea"/>
                  </a:rPr>
                  <a:t>c</a:t>
                </a:r>
                <a:r>
                  <a:rPr lang="zh-CN" altLang="en-US" sz="1700" dirty="0">
                    <a:latin typeface="+mn-ea"/>
                  </a:rPr>
                  <a:t>直到所有顶点都包含在</a:t>
                </a:r>
                <a:r>
                  <a:rPr lang="en-US" altLang="zh-CN" sz="1700" dirty="0">
                    <a:latin typeface="+mn-ea"/>
                  </a:rPr>
                  <a:t>S</a:t>
                </a:r>
                <a:r>
                  <a:rPr lang="zh-CN" altLang="en-US" sz="1700" dirty="0">
                    <a:latin typeface="+mn-ea"/>
                  </a:rPr>
                  <a:t>中。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复杂度分析：每次将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中距离最小的点加入到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中的复杂度为</a:t>
            </a:r>
            <a:r>
              <a:rPr lang="en-US" altLang="zh-CN" sz="2000" dirty="0" smtClean="0"/>
              <a:t>O(n)</a:t>
            </a:r>
            <a:r>
              <a:rPr lang="zh-CN" altLang="en-US" sz="2000" dirty="0" smtClean="0"/>
              <a:t>，总共需要加入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次，每条边只会用到</a:t>
            </a:r>
            <a:r>
              <a:rPr lang="en-US" altLang="zh-CN" sz="2000" dirty="0" smtClean="0"/>
              <a:t>O(1)</a:t>
            </a:r>
            <a:r>
              <a:rPr lang="zh-CN" altLang="en-US" sz="2000" dirty="0" smtClean="0"/>
              <a:t>，因此总体复杂度为</a:t>
            </a:r>
            <a:r>
              <a:rPr lang="en-US" altLang="zh-CN" sz="2000" dirty="0" smtClean="0"/>
              <a:t>O(n^2 + m)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显然查询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中距离最小的点可以用堆来进行优化，优化后的复杂度为</a:t>
            </a:r>
            <a:r>
              <a:rPr lang="en-US" altLang="zh-CN" sz="2000" dirty="0" smtClean="0"/>
              <a:t>O(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n + m) </a:t>
            </a:r>
            <a:r>
              <a:rPr lang="en-US" altLang="zh-CN" sz="2000" dirty="0" err="1" smtClean="0"/>
              <a:t>logm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Dijkstra</a:t>
            </a:r>
            <a:r>
              <a:rPr lang="zh-CN" altLang="en-US" dirty="0"/>
              <a:t>算法的局限性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如果边权为负值，</a:t>
                </a:r>
                <a:r>
                  <a:rPr lang="en-US" altLang="zh-CN" sz="2000" dirty="0" err="1">
                    <a:latin typeface="+mn-ea"/>
                  </a:rPr>
                  <a:t>Dijkstra</a:t>
                </a:r>
                <a:r>
                  <a:rPr lang="zh-CN" altLang="en-US" sz="2000" dirty="0">
                    <a:latin typeface="+mn-ea"/>
                  </a:rPr>
                  <a:t>算法还正确吗？</a:t>
                </a: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求</a:t>
                </a:r>
                <a:r>
                  <a:rPr lang="en-US" altLang="zh-CN" sz="2000" dirty="0" smtClean="0">
                    <a:latin typeface="+mn-ea"/>
                  </a:rPr>
                  <a:t>A</a:t>
                </a:r>
                <a:r>
                  <a:rPr lang="zh-CN" altLang="en-US" sz="2000" dirty="0" smtClean="0">
                    <a:latin typeface="+mn-ea"/>
                  </a:rPr>
                  <a:t>至</a:t>
                </a:r>
                <a:r>
                  <a:rPr lang="zh-CN" altLang="en-US" sz="2000" dirty="0">
                    <a:latin typeface="+mn-ea"/>
                  </a:rPr>
                  <a:t>其他点的最短距离</a:t>
                </a: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算法步骤</a:t>
                </a:r>
                <a:r>
                  <a:rPr lang="zh-CN" altLang="en-US" sz="2000" dirty="0" smtClean="0">
                    <a:latin typeface="+mn-ea"/>
                  </a:rPr>
                  <a:t>：</a:t>
                </a:r>
                <a:endParaRPr lang="en-US" altLang="zh-CN" sz="2000" dirty="0">
                  <a:latin typeface="+mn-ea"/>
                </a:endParaRP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标记</a:t>
                </a:r>
                <a:r>
                  <a:rPr lang="zh-CN" altLang="en-US" sz="1700" dirty="0">
                    <a:latin typeface="+mn-ea"/>
                  </a:rPr>
                  <a:t>点</a:t>
                </a:r>
                <a:r>
                  <a:rPr lang="en-US" altLang="zh-CN" sz="1700" dirty="0" smtClean="0">
                    <a:latin typeface="+mn-ea"/>
                  </a:rPr>
                  <a:t>A</a:t>
                </a: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]=2</m:t>
                    </m:r>
                  </m:oMath>
                </a14:m>
                <a:r>
                  <a:rPr lang="zh-CN" altLang="en-US" sz="1700" dirty="0">
                    <a:latin typeface="+mn-ea"/>
                  </a:rPr>
                  <a:t>最小，标记点</a:t>
                </a:r>
                <a:r>
                  <a:rPr lang="en-US" altLang="zh-CN" sz="1700" dirty="0" smtClean="0">
                    <a:latin typeface="+mn-ea"/>
                  </a:rPr>
                  <a:t>C</a:t>
                </a: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]=3</m:t>
                    </m:r>
                  </m:oMath>
                </a14:m>
                <a:r>
                  <a:rPr lang="zh-CN" altLang="en-US" sz="1700" dirty="0">
                    <a:latin typeface="+mn-ea"/>
                  </a:rPr>
                  <a:t>最小，标记</a:t>
                </a:r>
                <a:r>
                  <a:rPr lang="zh-CN" altLang="en-US" sz="1700" dirty="0" smtClean="0">
                    <a:latin typeface="+mn-ea"/>
                  </a:rPr>
                  <a:t>点</a:t>
                </a:r>
                <a:r>
                  <a:rPr lang="en-US" altLang="zh-CN" sz="1700" dirty="0" smtClean="0">
                    <a:latin typeface="+mn-ea"/>
                  </a:rPr>
                  <a:t>B</a:t>
                </a:r>
              </a:p>
              <a:p>
                <a:pPr lvl="1"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1700" dirty="0" smtClean="0">
                    <a:latin typeface="+mn-ea"/>
                  </a:rPr>
                  <a:t>结束</a:t>
                </a:r>
                <a:endParaRPr lang="zh-CN" altLang="en-US" sz="17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𝑆h𝑜𝑟𝑡𝑒𝑠𝑡𝐷𝑖𝑠𝑡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572000" y="3212976"/>
            <a:ext cx="2744787" cy="2667000"/>
            <a:chOff x="1020" y="1752"/>
            <a:chExt cx="1729" cy="1680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020" y="2795"/>
              <a:ext cx="459" cy="454"/>
              <a:chOff x="1020" y="2795"/>
              <a:chExt cx="459" cy="45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454" cy="4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1116" y="2856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A</a:t>
                </a: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610" y="1752"/>
              <a:ext cx="459" cy="454"/>
              <a:chOff x="1020" y="2795"/>
              <a:chExt cx="459" cy="454"/>
            </a:xfrm>
          </p:grpSpPr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454" cy="4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1116" y="2856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B</a:t>
                </a: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290" y="2795"/>
              <a:ext cx="459" cy="454"/>
              <a:chOff x="1020" y="2795"/>
              <a:chExt cx="459" cy="454"/>
            </a:xfrm>
          </p:grpSpPr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454" cy="4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1116" y="2856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C</a:t>
                </a:r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474" y="302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1354" y="2213"/>
              <a:ext cx="363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973" y="2205"/>
              <a:ext cx="408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746" y="3067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2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202" y="2296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245" y="2296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-2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/>
              <a:t>Dijkstra</a:t>
            </a:r>
            <a:r>
              <a:rPr lang="zh-CN" altLang="en-US" dirty="0"/>
              <a:t>算法的局限性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580"/>
              </a:spcBef>
              <a:defRPr/>
            </a:pPr>
            <a:r>
              <a:rPr lang="en-US" altLang="zh-CN" sz="2000" dirty="0" err="1">
                <a:latin typeface="+mn-ea"/>
              </a:rPr>
              <a:t>Dijkstra</a:t>
            </a:r>
            <a:r>
              <a:rPr lang="zh-CN" altLang="en-US" sz="2000" dirty="0">
                <a:latin typeface="+mn-ea"/>
              </a:rPr>
              <a:t>的缺陷就在于它不能处理负权</a:t>
            </a:r>
            <a:r>
              <a:rPr lang="zh-CN" altLang="en-US" sz="2000" dirty="0" smtClean="0">
                <a:latin typeface="+mn-ea"/>
              </a:rPr>
              <a:t>边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80000"/>
              </a:lnSpc>
              <a:spcBef>
                <a:spcPts val="580"/>
              </a:spcBef>
              <a:defRPr/>
            </a:pPr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需要新的</a:t>
            </a:r>
            <a:r>
              <a:rPr lang="zh-CN" altLang="en-US" sz="2000" dirty="0" smtClean="0">
                <a:latin typeface="+mn-ea"/>
              </a:rPr>
              <a:t>算法：</a:t>
            </a:r>
            <a:r>
              <a:rPr lang="en-US" altLang="zh-CN" sz="2000" dirty="0" smtClean="0">
                <a:latin typeface="+mn-ea"/>
              </a:rPr>
              <a:t>Bellman-Ford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8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定理：在一个边权可正可负的图中，若存在从源点到某个结点的一条最短路，那么这条最短路一定不含环。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8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证明：在边权可正可负的图中，假设某条最短路包含环路。考察环上所有的边权之和，有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种情况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80000"/>
              </a:lnSpc>
              <a:spcBef>
                <a:spcPts val="580"/>
              </a:spcBef>
              <a:defRPr/>
            </a:pPr>
            <a:r>
              <a:rPr lang="zh-CN" altLang="en-US" sz="1700" dirty="0" smtClean="0">
                <a:latin typeface="+mn-ea"/>
              </a:rPr>
              <a:t>对于正、</a:t>
            </a:r>
            <a:r>
              <a:rPr lang="zh-CN" altLang="en-US" sz="1700" dirty="0">
                <a:latin typeface="+mn-ea"/>
              </a:rPr>
              <a:t>零权环，去掉环路后</a:t>
            </a:r>
            <a:r>
              <a:rPr lang="zh-CN" altLang="en-US" sz="1700" dirty="0" smtClean="0">
                <a:latin typeface="+mn-ea"/>
              </a:rPr>
              <a:t>，长度不会变长。故不包含这两种环。</a:t>
            </a:r>
            <a:endParaRPr lang="en-US" altLang="zh-CN" sz="1700" dirty="0" smtClean="0">
              <a:latin typeface="+mn-ea"/>
            </a:endParaRPr>
          </a:p>
          <a:p>
            <a:pPr lvl="1">
              <a:lnSpc>
                <a:spcPct val="180000"/>
              </a:lnSpc>
              <a:spcBef>
                <a:spcPts val="580"/>
              </a:spcBef>
              <a:defRPr/>
            </a:pPr>
            <a:r>
              <a:rPr lang="zh-CN" altLang="en-US" sz="1700" dirty="0" smtClean="0">
                <a:latin typeface="+mn-ea"/>
              </a:rPr>
              <a:t>对</a:t>
            </a:r>
            <a:r>
              <a:rPr lang="zh-CN" altLang="en-US" sz="1700" dirty="0">
                <a:latin typeface="+mn-ea"/>
              </a:rPr>
              <a:t>负权环，则沿环路走一圈最短距离会</a:t>
            </a:r>
            <a:r>
              <a:rPr lang="zh-CN" altLang="en-US" sz="1700" dirty="0" smtClean="0">
                <a:latin typeface="+mn-ea"/>
              </a:rPr>
              <a:t>减少。</a:t>
            </a:r>
            <a:r>
              <a:rPr lang="zh-CN" altLang="en-US" sz="1700" dirty="0">
                <a:latin typeface="+mn-ea"/>
              </a:rPr>
              <a:t>故此时不存在最短路。</a:t>
            </a:r>
            <a:endParaRPr lang="en-US" altLang="zh-CN" sz="17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：最短路的重要性质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一个图在经过</a:t>
                </a:r>
                <a:r>
                  <a:rPr lang="zh-CN" altLang="en-US" sz="2000" dirty="0" smtClean="0">
                    <a:latin typeface="+mn-ea"/>
                  </a:rPr>
                  <a:t>最短路算法后，在</a:t>
                </a:r>
                <a:r>
                  <a:rPr lang="zh-CN" altLang="en-US" sz="2000" dirty="0">
                    <a:latin typeface="+mn-ea"/>
                  </a:rPr>
                  <a:t>最短路径上的边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满足：</a:t>
                </a:r>
                <a:endParaRPr lang="en-US" altLang="zh-CN" sz="2000" dirty="0">
                  <a:latin typeface="+mn-ea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58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 +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其它</a:t>
                </a:r>
                <a:r>
                  <a:rPr lang="en-US" altLang="zh-CN" sz="2000" dirty="0">
                    <a:latin typeface="+mn-ea"/>
                  </a:rPr>
                  <a:t>(</a:t>
                </a:r>
                <a:r>
                  <a:rPr lang="zh-CN" altLang="en-US" sz="2000" dirty="0">
                    <a:latin typeface="+mn-ea"/>
                  </a:rPr>
                  <a:t>非最短路径上的</a:t>
                </a:r>
                <a:r>
                  <a:rPr lang="en-US" altLang="zh-CN" sz="2000" dirty="0">
                    <a:latin typeface="+mn-ea"/>
                  </a:rPr>
                  <a:t>)</a:t>
                </a:r>
                <a:r>
                  <a:rPr lang="zh-CN" altLang="en-US" sz="2000" dirty="0">
                    <a:latin typeface="+mn-ea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满足：</a:t>
                </a:r>
                <a:endParaRPr lang="en-US" altLang="zh-CN" sz="2000" dirty="0">
                  <a:latin typeface="+mn-ea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58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 &lt;= 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 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我们把图所具备的这种状态称为“收敛”。显然，不含负权边的图一定会收敛。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Bellman-Ford</a:t>
            </a:r>
            <a:r>
              <a:rPr lang="zh-CN" altLang="en-US" dirty="0"/>
              <a:t>算法思想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en-US" altLang="zh-CN" sz="2000" dirty="0">
                    <a:latin typeface="+mn-ea"/>
                  </a:rPr>
                  <a:t>Bellman-Ford</a:t>
                </a:r>
                <a:r>
                  <a:rPr lang="zh-CN" altLang="en-US" sz="2000" dirty="0">
                    <a:latin typeface="+mn-ea"/>
                  </a:rPr>
                  <a:t>算法基于动态规划，反复用已有的边来更新最短距离</a:t>
                </a:r>
                <a:r>
                  <a:rPr lang="en-US" altLang="zh-CN" sz="2000" dirty="0">
                    <a:latin typeface="+mn-ea"/>
                  </a:rPr>
                  <a:t>——</a:t>
                </a:r>
                <a:r>
                  <a:rPr lang="zh-CN" altLang="en-US" sz="2000" dirty="0">
                    <a:latin typeface="+mn-ea"/>
                  </a:rPr>
                  <a:t>松弛</a:t>
                </a: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当尚未收敛时，图中存在这样的边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满足：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58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]&gt;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就</a:t>
                </a:r>
                <a:r>
                  <a:rPr lang="zh-CN" altLang="en-US" sz="2000" dirty="0">
                    <a:latin typeface="+mn-ea"/>
                  </a:rPr>
                  <a:t>可以更新为：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反复利用上式对</a:t>
                </a:r>
                <a:r>
                  <a:rPr lang="en-US" altLang="zh-CN" sz="2000" dirty="0" err="1">
                    <a:latin typeface="+mn-ea"/>
                  </a:rPr>
                  <a:t>dist</a:t>
                </a:r>
                <a:r>
                  <a:rPr lang="zh-CN" altLang="en-US" sz="2000" dirty="0">
                    <a:latin typeface="+mn-ea"/>
                  </a:rPr>
                  <a:t>数组进行松弛，如果没有负权环的话，应当会在有限遍松弛之后，所以结点的最短距离就求出</a:t>
                </a:r>
                <a:r>
                  <a:rPr lang="zh-CN" altLang="en-US" sz="2000" dirty="0" smtClean="0">
                    <a:latin typeface="+mn-ea"/>
                  </a:rPr>
                  <a:t>。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6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有</a:t>
                </a:r>
                <a:r>
                  <a:rPr lang="en-US" altLang="zh-CN" sz="2000" dirty="0">
                    <a:latin typeface="+mn-ea"/>
                  </a:rPr>
                  <a:t>n</a:t>
                </a:r>
                <a:r>
                  <a:rPr lang="zh-CN" altLang="en-US" sz="2000" dirty="0">
                    <a:latin typeface="+mn-ea"/>
                  </a:rPr>
                  <a:t>个结点的图中，一条最短路径最多有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条边，那么最多松弛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次。</a:t>
                </a:r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Bellman-Ford</a:t>
            </a:r>
            <a:r>
              <a:rPr lang="zh-CN" altLang="en-US" dirty="0"/>
              <a:t>算法思想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000" dirty="0"/>
                  <a:t>初始时，源点的最短距离可以确定，即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𝐼𝑁𝐹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sz="2000" dirty="0"/>
                  <a:t>当对每条边进行第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遍松弛后，将求出至多</a:t>
                </a:r>
                <a:r>
                  <a:rPr lang="zh-CN" altLang="en-US" sz="2000" dirty="0" smtClean="0"/>
                  <a:t>经过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条边的</a:t>
                </a:r>
                <a:r>
                  <a:rPr lang="zh-CN" altLang="en-US" sz="2000" dirty="0"/>
                  <a:t>最短路径，对每条边进行第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遍松弛后，将求出至多</a:t>
                </a:r>
                <a:r>
                  <a:rPr lang="zh-CN" altLang="en-US" sz="2000" dirty="0" smtClean="0"/>
                  <a:t>经过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条</a:t>
                </a:r>
                <a:r>
                  <a:rPr lang="zh-CN" altLang="en-US" sz="2000" dirty="0"/>
                  <a:t>边</a:t>
                </a:r>
                <a:r>
                  <a:rPr lang="zh-CN" altLang="en-US" sz="2000" dirty="0" smtClean="0"/>
                  <a:t>的</a:t>
                </a:r>
                <a:r>
                  <a:rPr lang="zh-CN" altLang="en-US" sz="2000" dirty="0"/>
                  <a:t>最短路径，</a:t>
                </a:r>
                <a:r>
                  <a:rPr lang="en-US" altLang="zh-CN" sz="2000" dirty="0"/>
                  <a:t>……</a:t>
                </a:r>
              </a:p>
              <a:p>
                <a:pPr>
                  <a:lnSpc>
                    <a:spcPct val="160000"/>
                  </a:lnSpc>
                </a:pPr>
                <a:r>
                  <a:rPr lang="zh-CN" altLang="en-US" sz="2000" dirty="0"/>
                  <a:t>如果没有负权环，那么经过第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遍松弛操作后，就可以求</a:t>
                </a:r>
                <a:r>
                  <a:rPr lang="zh-CN" altLang="en-US" sz="2000" dirty="0" smtClean="0"/>
                  <a:t>出所有点的最</a:t>
                </a:r>
                <a:r>
                  <a:rPr lang="zh-CN" altLang="en-US" sz="2000" dirty="0"/>
                  <a:t>短路。</a:t>
                </a:r>
              </a:p>
              <a:p>
                <a:pPr>
                  <a:lnSpc>
                    <a:spcPct val="160000"/>
                  </a:lnSpc>
                </a:pPr>
                <a:r>
                  <a:rPr lang="zh-CN" altLang="en-US" sz="2000" dirty="0"/>
                  <a:t>如果有负权环，那么第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遍松弛操作仍然会成功。这时，图仍不会收敛。图中仍存在边满足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。这时，最短路径不存在。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Bellman-Ford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580"/>
              </a:spcBef>
              <a:defRPr/>
            </a:pPr>
            <a:r>
              <a:rPr lang="en-US" altLang="zh-CN" sz="2000" dirty="0"/>
              <a:t>Bellman-Ford</a:t>
            </a:r>
            <a:r>
              <a:rPr lang="zh-CN" altLang="en-US" sz="2000" dirty="0" smtClean="0"/>
              <a:t>伪代码：</a:t>
            </a:r>
            <a:endParaRPr lang="en-US" altLang="zh-CN" sz="2000" dirty="0" smtClean="0"/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endParaRPr lang="en-US" altLang="zh-CN" sz="2000" dirty="0"/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endParaRPr lang="en-US" altLang="zh-CN" sz="2000" dirty="0" smtClean="0"/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endParaRPr lang="en-US" altLang="zh-CN" sz="2000" dirty="0" smtClean="0"/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r>
              <a:rPr lang="zh-CN" altLang="en-US" sz="2000" dirty="0" smtClean="0"/>
              <a:t>算法</a:t>
            </a:r>
            <a:r>
              <a:rPr lang="zh-CN" altLang="en-US" sz="2000" dirty="0"/>
              <a:t>复杂度为</a:t>
            </a:r>
            <a:r>
              <a:rPr lang="en-US" altLang="zh-CN" sz="2000" dirty="0"/>
              <a:t>O(n*m),</a:t>
            </a:r>
            <a:r>
              <a:rPr lang="zh-CN" altLang="en-US" sz="2000" dirty="0"/>
              <a:t>其中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为顶点</a:t>
            </a:r>
            <a:r>
              <a:rPr lang="zh-CN" altLang="en-US" sz="2000" dirty="0"/>
              <a:t>数，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为边</a:t>
            </a:r>
            <a:r>
              <a:rPr lang="zh-CN" altLang="en-US" sz="2000" dirty="0"/>
              <a:t>数</a:t>
            </a:r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r>
              <a:rPr lang="zh-CN" altLang="en-US" sz="2000" dirty="0"/>
              <a:t>我们知道</a:t>
            </a:r>
            <a:r>
              <a:rPr lang="en-US" altLang="zh-CN" sz="2000" dirty="0" err="1"/>
              <a:t>Dijkstra</a:t>
            </a:r>
            <a:r>
              <a:rPr lang="zh-CN" altLang="en-US" sz="2000" dirty="0"/>
              <a:t>的算法复杂度是</a:t>
            </a:r>
            <a:r>
              <a:rPr lang="en-US" altLang="zh-CN" sz="2000" dirty="0"/>
              <a:t>O(n^2)</a:t>
            </a:r>
            <a:r>
              <a:rPr lang="zh-CN" altLang="en-US" sz="2000" dirty="0"/>
              <a:t>，经过优化的</a:t>
            </a:r>
            <a:r>
              <a:rPr lang="en-US" altLang="zh-CN" sz="2000" dirty="0" err="1"/>
              <a:t>Dijkstra</a:t>
            </a:r>
            <a:r>
              <a:rPr lang="zh-CN" altLang="en-US" sz="2000" dirty="0"/>
              <a:t>算法可以达到</a:t>
            </a:r>
            <a:r>
              <a:rPr lang="en-US" altLang="zh-CN" sz="2000" dirty="0"/>
              <a:t>O((</a:t>
            </a:r>
            <a:r>
              <a:rPr lang="en-US" altLang="zh-CN" sz="2000" dirty="0" err="1"/>
              <a:t>n+m</a:t>
            </a:r>
            <a:r>
              <a:rPr lang="en-US" altLang="zh-CN" sz="2000" dirty="0"/>
              <a:t>)</a:t>
            </a:r>
            <a:r>
              <a:rPr lang="en-US" altLang="zh-CN" sz="2000" dirty="0" err="1"/>
              <a:t>logm</a:t>
            </a:r>
            <a:r>
              <a:rPr lang="en-US" altLang="zh-CN" sz="2000" dirty="0"/>
              <a:t>)</a:t>
            </a:r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r>
              <a:rPr lang="zh-CN" altLang="en-US" sz="2000" dirty="0"/>
              <a:t>所以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算法并不快，但它的优势在于能处理有负权边的图。</a:t>
            </a:r>
            <a:endParaRPr lang="en-US" altLang="zh-CN" sz="2000" dirty="0"/>
          </a:p>
          <a:p>
            <a:pPr>
              <a:lnSpc>
                <a:spcPct val="160000"/>
              </a:lnSpc>
              <a:spcBef>
                <a:spcPts val="580"/>
              </a:spcBef>
              <a:defRPr/>
            </a:pPr>
            <a:r>
              <a:rPr lang="en-US" altLang="zh-CN" sz="2000" dirty="0"/>
              <a:t>Bellman-Ford</a:t>
            </a:r>
            <a:r>
              <a:rPr lang="zh-CN" altLang="en-US" sz="2000" dirty="0"/>
              <a:t>算法是可以优化的。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0608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所有点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赋初值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+∞ 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，源点为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[s] = 0</a:t>
            </a:r>
          </a:p>
          <a:p>
            <a:r>
              <a:rPr lang="nn-NO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(i = 1; i &lt;= n; i++) 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INF;</a:t>
            </a:r>
          </a:p>
          <a:p>
            <a:r>
              <a:rPr lang="nn-NO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(k = 1; k &lt; n; k++</a:t>
            </a:r>
            <a:r>
              <a:rPr lang="zh-CN" altLang="nn-NO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每条边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(u, v)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pl-PL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l-PL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l-PL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(d[v] &gt; d[u] + w[u, v])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d[v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d[u] + w[u, v]</a:t>
            </a:r>
          </a:p>
          <a:p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每条边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(u, v)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pl-PL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l-PL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l-PL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(d[v] &gt; d[u] + w[u, v])</a:t>
            </a:r>
          </a:p>
          <a:p>
            <a:r>
              <a:rPr lang="zh-CN" alt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则</a:t>
            </a:r>
            <a:r>
              <a:rPr lang="zh-CN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存在负权回路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Bellman-Ford</a:t>
            </a:r>
            <a:r>
              <a:rPr lang="zh-CN" altLang="en-US" dirty="0"/>
              <a:t>算法的优化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在没有负权回路的时候，至多进行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遍松弛操作会得到解，但实际上可能不到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遍松弛操作就得到最优解</a:t>
                </a:r>
                <a:r>
                  <a:rPr lang="zh-CN" altLang="en-US" sz="2000" dirty="0" smtClean="0"/>
                  <a:t>了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可以设置一个标记变量，在每一遍松弛之前，状态设为</a:t>
                </a:r>
                <a:r>
                  <a:rPr lang="en-US" altLang="zh-CN" sz="2000" dirty="0"/>
                  <a:t>false</a:t>
                </a:r>
                <a:r>
                  <a:rPr lang="zh-CN" altLang="en-US" sz="2000" dirty="0"/>
                  <a:t>。如果在内层循环中，遇到成功的松弛操作，就把状态设为</a:t>
                </a:r>
                <a:r>
                  <a:rPr lang="en-US" altLang="zh-CN" sz="2000" dirty="0"/>
                  <a:t>true</a:t>
                </a:r>
                <a:r>
                  <a:rPr lang="zh-CN" altLang="en-US" sz="2000" dirty="0"/>
                  <a:t>。在退出内层循环后，再查看这个变量的值。如果所有的边都没有松弛的话，说明</a:t>
                </a:r>
                <a:r>
                  <a:rPr lang="en-US" altLang="zh-CN" sz="2000" dirty="0"/>
                  <a:t>Bellman-Ford</a:t>
                </a:r>
                <a:r>
                  <a:rPr lang="zh-CN" altLang="en-US" sz="2000" dirty="0"/>
                  <a:t>算法已经可以结束了。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今天讨论</a:t>
            </a:r>
            <a:r>
              <a:rPr lang="zh-CN" altLang="en-US" sz="2000" dirty="0"/>
              <a:t>的图论的基础</a:t>
            </a:r>
            <a:r>
              <a:rPr lang="zh-CN" altLang="en-US" sz="2000" dirty="0" smtClean="0"/>
              <a:t>算法。图论是</a:t>
            </a:r>
            <a:r>
              <a:rPr lang="zh-CN" altLang="en-US" sz="2000" dirty="0"/>
              <a:t>数学的一个</a:t>
            </a:r>
            <a:r>
              <a:rPr lang="zh-CN" altLang="en-US" sz="2000" dirty="0" smtClean="0"/>
              <a:t>分支，以</a:t>
            </a:r>
            <a:r>
              <a:rPr lang="zh-CN" altLang="en-US" sz="2000" dirty="0"/>
              <a:t>图为研究对象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图论</a:t>
            </a:r>
            <a:r>
              <a:rPr lang="zh-CN" altLang="en-US" sz="2000" dirty="0"/>
              <a:t>中的图是由若干给定的点及连接两点的线所构成的图形，这种图形通常用来描述某些事物之间的某种特定关系，用点代表事物，用连接两点的线表示相应两个事物间具有这种关系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r>
              <a:rPr lang="zh-CN" altLang="en-US" dirty="0" smtClean="0"/>
              <a:t>：进一步</a:t>
            </a:r>
            <a:r>
              <a:rPr lang="zh-CN" altLang="en-US" dirty="0"/>
              <a:t>的优化</a:t>
            </a:r>
            <a:r>
              <a:rPr lang="en-US" altLang="zh-CN" dirty="0"/>
              <a:t>——SPFA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Bellman-Ford</a:t>
            </a:r>
            <a:r>
              <a:rPr lang="zh-CN" altLang="en-US" sz="2000" dirty="0"/>
              <a:t>算法之所以效率不高，是因为在每遍循环中要去枚举整个边集，而实际上有些边并不会松弛成功。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考虑当</a:t>
            </a:r>
            <a:r>
              <a:rPr lang="zh-CN" altLang="en-US" sz="2000" dirty="0"/>
              <a:t>某个点</a:t>
            </a:r>
            <a:r>
              <a:rPr lang="en-US" altLang="zh-CN" sz="2000" dirty="0"/>
              <a:t>v</a:t>
            </a:r>
            <a:r>
              <a:rPr lang="zh-CN" altLang="en-US" sz="2000" dirty="0"/>
              <a:t>被松弛成功了，</a:t>
            </a:r>
            <a:r>
              <a:rPr lang="en-US" altLang="zh-CN" sz="2000" dirty="0"/>
              <a:t>v</a:t>
            </a:r>
            <a:r>
              <a:rPr lang="zh-CN" altLang="en-US" sz="2000" dirty="0"/>
              <a:t>才可能去松弛后续结点。因此把</a:t>
            </a:r>
            <a:r>
              <a:rPr lang="en-US" altLang="zh-CN" sz="2000" dirty="0"/>
              <a:t>v</a:t>
            </a:r>
            <a:r>
              <a:rPr lang="zh-CN" altLang="en-US" sz="2000" dirty="0"/>
              <a:t>加入一个</a:t>
            </a:r>
            <a:r>
              <a:rPr lang="en-US" altLang="zh-CN" sz="2000" dirty="0"/>
              <a:t>FIFO</a:t>
            </a:r>
            <a:r>
              <a:rPr lang="zh-CN" altLang="en-US" sz="2000" dirty="0"/>
              <a:t>队列。这样就</a:t>
            </a:r>
            <a:r>
              <a:rPr lang="zh-CN" altLang="en-US" sz="2000" dirty="0" smtClean="0"/>
              <a:t>会减少</a:t>
            </a:r>
            <a:r>
              <a:rPr lang="zh-CN" altLang="en-US" sz="2000" dirty="0"/>
              <a:t>边的枚举量。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一个点出队后可能再次入队。因为它可能再次被松弛。这就是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算法的队列优化，称为</a:t>
            </a:r>
            <a:r>
              <a:rPr lang="en-US" altLang="zh-CN" sz="2000" dirty="0"/>
              <a:t>SPFA(Shortest Path Faster Algorithm)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初始时将源加入队列。每次从队列中取出一个元素，并对所有与它相邻的点进行松弛，当某个点松弛成功，若它不现队中，将其入队，否则不入队。直到队列为空时算法结束。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SPFA</a:t>
            </a:r>
            <a:r>
              <a:rPr lang="zh-CN" altLang="en-US" sz="2000" dirty="0" smtClean="0"/>
              <a:t>的具体实现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611560" y="22048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SPFA(</a:t>
            </a:r>
            <a:r>
              <a:rPr lang="en-US" altLang="zh-CN" sz="9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memset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0x3f, </a:t>
            </a:r>
            <a:r>
              <a:rPr lang="en-US" altLang="zh-CN" sz="9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 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r>
              <a:rPr lang="en-US" altLang="zh-CN" sz="9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数组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visit[</a:t>
            </a:r>
            <a:r>
              <a:rPr lang="en-US" altLang="zh-CN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queue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9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&gt; q;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q.push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while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q.empty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 {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j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q.top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取队首</a:t>
            </a:r>
            <a:r>
              <a:rPr lang="zh-CN" alt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顶点</a:t>
            </a:r>
            <a:endParaRPr lang="en-US" altLang="zh-CN" sz="900" dirty="0" smtClean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q.pop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visit[j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标记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点出队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(node *p =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adj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[j]; p != NULL; p = p-&gt;next) { 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遍历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的邻接点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pl-PL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k </a:t>
            </a:r>
            <a:r>
              <a:rPr lang="pl-PL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p-&gt;</a:t>
            </a:r>
            <a:r>
              <a:rPr lang="pl-PL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v;</a:t>
            </a:r>
            <a:endParaRPr lang="en-US" altLang="zh-CN" sz="9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pl-PL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wt </a:t>
            </a:r>
            <a:r>
              <a:rPr lang="pl-PL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p-&gt;w;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[k] &gt;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[j] + w) {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[k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dist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[j] + w;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if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(!visit[k]) { 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不在队中，入队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visit[k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q.push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(k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}</a:t>
            </a:r>
            <a:endParaRPr lang="en-US" altLang="zh-CN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}</a:t>
            </a:r>
            <a:endParaRPr lang="en-US" altLang="zh-CN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SPFA</a:t>
            </a:r>
            <a:r>
              <a:rPr lang="zh-CN" altLang="en-US" dirty="0"/>
              <a:t>算法的效率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时间复杂度一般认为是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kE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其中</a:t>
            </a:r>
            <a:r>
              <a:rPr lang="en-US" altLang="zh-CN" sz="2000" dirty="0"/>
              <a:t>k</a:t>
            </a:r>
            <a:r>
              <a:rPr lang="zh-CN" altLang="en-US" sz="2000" dirty="0"/>
              <a:t>是一个较大的常数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看出</a:t>
            </a:r>
            <a:r>
              <a:rPr lang="en-US" altLang="zh-CN" sz="2000" dirty="0" smtClean="0"/>
              <a:t>SPFA</a:t>
            </a:r>
            <a:r>
              <a:rPr lang="zh-CN" altLang="en-US" sz="2000" dirty="0" smtClean="0"/>
              <a:t>算法效率是</a:t>
            </a:r>
            <a:r>
              <a:rPr lang="zh-CN" altLang="en-US" sz="2000" dirty="0"/>
              <a:t>很高的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注意</a:t>
            </a:r>
            <a:r>
              <a:rPr lang="zh-CN" altLang="en-US" sz="2000" dirty="0"/>
              <a:t>：上面这段</a:t>
            </a:r>
            <a:r>
              <a:rPr lang="en-US" altLang="zh-CN" sz="2000" dirty="0"/>
              <a:t>SPFA</a:t>
            </a:r>
            <a:r>
              <a:rPr lang="zh-CN" altLang="en-US" sz="2000" dirty="0"/>
              <a:t>代码不能处理存在负权环的情况。当存在负权环里，松弛操作一直会成功，队列永不会空，就会陷入死循环。这时，可以设置一个结点入队次数的计数器。当一个结点入队达到</a:t>
            </a:r>
            <a:r>
              <a:rPr lang="en-US" altLang="zh-CN" sz="2000" dirty="0"/>
              <a:t>n</a:t>
            </a:r>
            <a:r>
              <a:rPr lang="zh-CN" altLang="en-US" sz="2000" dirty="0"/>
              <a:t>次后，就表明图中存在负权环，可以结束算法了。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</a:t>
            </a:r>
            <a:r>
              <a:rPr lang="zh-CN" altLang="en-US" dirty="0" smtClean="0"/>
              <a:t>差分</a:t>
            </a:r>
            <a:r>
              <a:rPr lang="zh-CN" altLang="en-US" dirty="0"/>
              <a:t>约束系统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1&gt;=−1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2&gt;=−5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3&gt;=−3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求</a:t>
                </a:r>
                <a:r>
                  <a:rPr lang="en-US" altLang="zh-CN" sz="2000" dirty="0"/>
                  <a:t>X1,X2,X3</a:t>
                </a:r>
                <a:r>
                  <a:rPr lang="zh-CN" altLang="en-US" sz="2000" dirty="0"/>
                  <a:t>最小值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求解</a:t>
                </a:r>
                <a:r>
                  <a:rPr lang="zh-CN" altLang="en-US" sz="2000" dirty="0"/>
                  <a:t>差分不等式组有什么好的方法吗？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：差分约束系统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前面用到过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]&lt;=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在最短路径求解后应当总是成立的，可以转化为</a:t>
                </a: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]&gt;=−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这与前面的不等式约束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𝑋𝑗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&gt;=−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很类似，因此可以做如下转化：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如果存在约束条件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𝑋𝑗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&gt;=−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，则建立一条边由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指向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，权值为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，这样就把差分约束系统问题转化为最短路径问题了，然后利用</a:t>
                </a:r>
                <a:r>
                  <a:rPr lang="en-US" altLang="zh-CN" sz="2000" dirty="0"/>
                  <a:t>Bellman-Ford</a:t>
                </a:r>
                <a:r>
                  <a:rPr lang="zh-CN" altLang="en-US" sz="2000" dirty="0"/>
                  <a:t>算法求解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：差分约束系统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差分不等式组可能是没有解的，这实际上就对应了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求解存在负权回路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根据具体情况，有的时候要求的是单源最长路径，道理是一样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0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1201 - Intervals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在区间</a:t>
            </a:r>
            <a:r>
              <a:rPr lang="en-US" altLang="zh-CN" sz="2000" dirty="0"/>
              <a:t>[0,50000]</a:t>
            </a:r>
            <a:r>
              <a:rPr lang="zh-CN" altLang="en-US" sz="2000" dirty="0"/>
              <a:t>上面有一些整点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有</a:t>
            </a:r>
            <a:r>
              <a:rPr lang="en-US" altLang="zh-CN" sz="2000" dirty="0"/>
              <a:t>5</a:t>
            </a:r>
            <a:r>
              <a:rPr lang="zh-CN" altLang="en-US" sz="2000" dirty="0"/>
              <a:t>组约束条件（至多</a:t>
            </a:r>
            <a:r>
              <a:rPr lang="en-US" altLang="zh-CN" sz="2000" dirty="0"/>
              <a:t>50000</a:t>
            </a:r>
            <a:r>
              <a:rPr lang="zh-CN" altLang="en-US" sz="2000" dirty="0"/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区间</a:t>
            </a:r>
            <a:r>
              <a:rPr lang="en-US" altLang="zh-CN" sz="2000" dirty="0"/>
              <a:t>[3,7]</a:t>
            </a:r>
            <a:r>
              <a:rPr lang="zh-CN" altLang="en-US" sz="2000" dirty="0"/>
              <a:t>上至少有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区间</a:t>
            </a:r>
            <a:r>
              <a:rPr lang="en-US" altLang="zh-CN" sz="2000" dirty="0"/>
              <a:t>[8,10]</a:t>
            </a:r>
            <a:r>
              <a:rPr lang="zh-CN" altLang="en-US" sz="2000" dirty="0"/>
              <a:t>上至少有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区间</a:t>
            </a:r>
            <a:r>
              <a:rPr lang="en-US" altLang="zh-CN" sz="2000" dirty="0"/>
              <a:t>[6,8]</a:t>
            </a:r>
            <a:r>
              <a:rPr lang="zh-CN" altLang="en-US" sz="2000" dirty="0"/>
              <a:t>上至少有</a:t>
            </a:r>
            <a:r>
              <a:rPr lang="en-US" altLang="zh-CN" sz="2000" dirty="0"/>
              <a:t>1</a:t>
            </a:r>
            <a:r>
              <a:rPr lang="zh-CN" altLang="en-US" sz="2000" dirty="0"/>
              <a:t>个点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区间</a:t>
            </a:r>
            <a:r>
              <a:rPr lang="en-US" altLang="zh-CN" sz="2000" dirty="0"/>
              <a:t>[1,3]</a:t>
            </a:r>
            <a:r>
              <a:rPr lang="zh-CN" altLang="en-US" sz="2000" dirty="0"/>
              <a:t>上至少有</a:t>
            </a:r>
            <a:r>
              <a:rPr lang="en-US" altLang="zh-CN" sz="2000" dirty="0"/>
              <a:t>1</a:t>
            </a:r>
            <a:r>
              <a:rPr lang="zh-CN" altLang="en-US" sz="2000" dirty="0"/>
              <a:t>个点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区间</a:t>
            </a:r>
            <a:r>
              <a:rPr lang="en-US" altLang="zh-CN" sz="2000" dirty="0"/>
              <a:t>[10,11]</a:t>
            </a:r>
            <a:r>
              <a:rPr lang="zh-CN" altLang="en-US" sz="2000" dirty="0"/>
              <a:t>上至少有</a:t>
            </a:r>
            <a:r>
              <a:rPr lang="en-US" altLang="zh-CN" sz="2000" dirty="0"/>
              <a:t>1</a:t>
            </a:r>
            <a:r>
              <a:rPr lang="zh-CN" altLang="en-US" sz="2000" dirty="0"/>
              <a:t>个点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78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1201 - Intervals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问题要求输出至少有多少个整点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如果用数组</a:t>
                </a:r>
                <a:r>
                  <a:rPr lang="en-US" altLang="zh-CN" sz="2000" dirty="0"/>
                  <a:t>S[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表示在</a:t>
                </a:r>
                <a:r>
                  <a:rPr lang="en-US" altLang="zh-CN" sz="2000" dirty="0"/>
                  <a:t>[0,i]</a:t>
                </a:r>
                <a:r>
                  <a:rPr lang="zh-CN" altLang="en-US" sz="2000" dirty="0"/>
                  <a:t>这个区间上面有多少个点，则题中输入数据</a:t>
                </a:r>
                <a:r>
                  <a:rPr lang="en-US" altLang="zh-CN" sz="2000" dirty="0" err="1"/>
                  <a:t>ai,bi,ci</a:t>
                </a:r>
                <a:r>
                  <a:rPr lang="zh-CN" altLang="en-US" sz="2000" dirty="0"/>
                  <a:t>可以表示为</a:t>
                </a:r>
                <a:br>
                  <a:rPr lang="zh-CN" altLang="en-US" sz="2000" dirty="0"/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−1]&gt;=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除此之外还有隐含条件：</a:t>
                </a:r>
                <a:br>
                  <a:rPr lang="zh-CN" altLang="en-US" sz="2000" dirty="0"/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+1]−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]&gt;=0</m:t>
                    </m:r>
                  </m:oMath>
                </a14:m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+1]−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]&lt;=1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可以建立一个图，利用</a:t>
                </a:r>
                <a:r>
                  <a:rPr lang="en-US" altLang="zh-CN" sz="2000" dirty="0"/>
                  <a:t>Bellman-Ford</a:t>
                </a:r>
                <a:r>
                  <a:rPr lang="zh-CN" altLang="en-US" sz="2000" dirty="0"/>
                  <a:t>算法求解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1275 Cashier Employment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给定一天每一小时最少需要的出纳员数量：</a:t>
            </a:r>
            <a:br>
              <a:rPr lang="zh-CN" altLang="en-US" sz="2000" dirty="0"/>
            </a:br>
            <a:r>
              <a:rPr lang="en-US" altLang="zh-CN" sz="2000" dirty="0"/>
              <a:t>R[0],R[1],R[2],…,R[23]</a:t>
            </a:r>
            <a:br>
              <a:rPr lang="en-US" altLang="zh-CN" sz="2000" dirty="0"/>
            </a:br>
            <a:r>
              <a:rPr lang="zh-CN" altLang="en-US" sz="2000" dirty="0"/>
              <a:t>其中</a:t>
            </a:r>
            <a:r>
              <a:rPr lang="en-US" altLang="zh-CN" sz="2000" dirty="0"/>
              <a:t>R[0]</a:t>
            </a:r>
            <a:r>
              <a:rPr lang="zh-CN" altLang="en-US" sz="2000" dirty="0"/>
              <a:t>表示从</a:t>
            </a:r>
            <a:r>
              <a:rPr lang="en-US" altLang="zh-CN" sz="2000" dirty="0"/>
              <a:t>0</a:t>
            </a:r>
            <a:r>
              <a:rPr lang="zh-CN" altLang="en-US" sz="2000" dirty="0"/>
              <a:t>点到</a:t>
            </a:r>
            <a:r>
              <a:rPr lang="en-US" altLang="zh-CN" sz="2000" dirty="0"/>
              <a:t>1</a:t>
            </a:r>
            <a:r>
              <a:rPr lang="zh-CN" altLang="en-US" sz="2000" dirty="0"/>
              <a:t>点需要的出纳员数量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个人申请工作，其中每个人都是从一个特定的时间开始连续工作</a:t>
            </a:r>
            <a:r>
              <a:rPr lang="en-US" altLang="zh-CN" sz="2000" dirty="0"/>
              <a:t>8</a:t>
            </a:r>
            <a:r>
              <a:rPr lang="zh-CN" altLang="en-US" sz="2000" dirty="0"/>
              <a:t>小时，从时间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开始工作的人数为</a:t>
            </a:r>
            <a:r>
              <a:rPr lang="en-US" altLang="zh-CN" sz="2000" dirty="0"/>
              <a:t>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求至少需要雇佣多少个人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1275 Cashier Employment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dirty="0"/>
                  <a:t>S[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代表</a:t>
                </a:r>
                <a:r>
                  <a:rPr lang="en-US" altLang="zh-CN" sz="2000" dirty="0"/>
                  <a:t>0-i</a:t>
                </a:r>
                <a:r>
                  <a:rPr lang="zh-CN" altLang="en-US" sz="2000" dirty="0"/>
                  <a:t>时刻录用的出纳员总数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[−1]=0</m:t>
                    </m:r>
                  </m:oMath>
                </a14:m>
                <a:r>
                  <a:rPr lang="zh-CN" altLang="en-US" sz="2000" dirty="0"/>
                  <a:t>（实际处理的时候可以把下标整体</a:t>
                </a:r>
                <a:r>
                  <a:rPr lang="en-US" altLang="zh-CN" sz="2000" dirty="0"/>
                  <a:t>+1</a:t>
                </a:r>
                <a:r>
                  <a:rPr lang="zh-CN" altLang="en-US" sz="2000" dirty="0"/>
                  <a:t>）</a:t>
                </a:r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−1]&gt;=0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−1]−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]&gt;=−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也即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]&lt;=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[23]−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[−1]&gt;=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sz="2000" dirty="0"/>
                  <a:t>（实际上是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）</a:t>
                </a:r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]&gt;=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      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+8 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24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]&gt;=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+8 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24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：图的基本概念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图的</a:t>
                </a:r>
                <a:r>
                  <a:rPr lang="zh-CN" altLang="en-US" sz="2000" dirty="0">
                    <a:latin typeface="+mn-ea"/>
                  </a:rPr>
                  <a:t>定义：图是由顶点的集合</a:t>
                </a:r>
                <a:r>
                  <a:rPr lang="en-US" altLang="zh-CN" sz="2000" dirty="0">
                    <a:latin typeface="+mn-ea"/>
                  </a:rPr>
                  <a:t>V</a:t>
                </a:r>
                <a:r>
                  <a:rPr lang="zh-CN" altLang="en-US" sz="2000" dirty="0">
                    <a:latin typeface="+mn-ea"/>
                  </a:rPr>
                  <a:t>和边的集合</a:t>
                </a:r>
                <a:r>
                  <a:rPr lang="en-US" altLang="zh-CN" sz="2000" dirty="0">
                    <a:latin typeface="+mn-ea"/>
                  </a:rPr>
                  <a:t>E</a:t>
                </a:r>
                <a:r>
                  <a:rPr lang="zh-CN" altLang="en-US" sz="2000" dirty="0">
                    <a:latin typeface="+mn-ea"/>
                  </a:rPr>
                  <a:t>组成的二元组</a:t>
                </a:r>
                <a:r>
                  <a:rPr lang="zh-CN" altLang="en-US" sz="2000" dirty="0" smtClean="0">
                    <a:latin typeface="+mn-ea"/>
                  </a:rPr>
                  <a:t>：</a:t>
                </a:r>
              </a:p>
              <a:p>
                <a:pPr marL="0" indent="0">
                  <a:spcBef>
                    <a:spcPts val="58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spcBef>
                    <a:spcPts val="580"/>
                  </a:spcBef>
                  <a:buNone/>
                  <a:defRPr/>
                </a:pPr>
                <a:endParaRPr lang="en-US" altLang="zh-CN" sz="2000" dirty="0"/>
              </a:p>
              <a:p>
                <a:pPr marL="0" indent="0">
                  <a:spcBef>
                    <a:spcPts val="580"/>
                  </a:spcBef>
                  <a:buNone/>
                  <a:defRPr/>
                </a:pPr>
                <a:endParaRPr lang="en-US" altLang="zh-CN" sz="2000" dirty="0"/>
              </a:p>
              <a:p>
                <a:pPr marL="0" indent="0">
                  <a:spcBef>
                    <a:spcPts val="580"/>
                  </a:spcBef>
                  <a:buNone/>
                  <a:defRPr/>
                </a:pPr>
                <a:endParaRPr lang="en-US" altLang="zh-CN" sz="2000" dirty="0"/>
              </a:p>
              <a:p>
                <a:pPr marL="0" indent="0">
                  <a:spcBef>
                    <a:spcPts val="580"/>
                  </a:spcBef>
                  <a:buNone/>
                  <a:defRPr/>
                </a:pPr>
                <a:endParaRPr lang="en-US" altLang="zh-CN" sz="2000" dirty="0"/>
              </a:p>
              <a:p>
                <a:pPr>
                  <a:spcBef>
                    <a:spcPts val="580"/>
                  </a:spcBef>
                  <a:buFont typeface="Wingdings 2"/>
                  <a:buChar char=""/>
                  <a:defRPr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顶点集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5}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边集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={(1,2), (1,3), (2,3), (2,4), (2,5), (3,4), (4,5)} 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92896"/>
            <a:ext cx="32004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47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1275 Cashier Employment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在上述不等式组中存在一个未知量</a:t>
            </a:r>
            <a:r>
              <a:rPr lang="en-US" altLang="zh-CN" sz="2000" dirty="0"/>
              <a:t>sum</a:t>
            </a:r>
            <a:r>
              <a:rPr lang="zh-CN" altLang="en-US" sz="2000" dirty="0"/>
              <a:t>，我们可以从小到大枚举</a:t>
            </a:r>
            <a:r>
              <a:rPr lang="en-US" altLang="zh-CN" sz="2000" dirty="0"/>
              <a:t>sum</a:t>
            </a:r>
            <a:r>
              <a:rPr lang="zh-CN" altLang="en-US" sz="2000" dirty="0"/>
              <a:t>的取值然后当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没有发现负权回路的时候输出</a:t>
            </a:r>
            <a:r>
              <a:rPr lang="en-US" altLang="zh-CN" sz="2000" dirty="0"/>
              <a:t>sum</a:t>
            </a:r>
          </a:p>
          <a:p>
            <a:pPr>
              <a:lnSpc>
                <a:spcPct val="150000"/>
              </a:lnSpc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或者可以进一步优化，使用二分法枚举</a:t>
            </a:r>
            <a:r>
              <a:rPr lang="en-US" altLang="zh-CN" sz="20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5338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zh-CN" altLang="en-US" dirty="0"/>
              <a:t>图论中的连通性问题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274320" lvl="1">
                  <a:lnSpc>
                    <a:spcPct val="150000"/>
                  </a:lnSpc>
                  <a:spcBef>
                    <a:spcPts val="600"/>
                  </a:spcBef>
                  <a:buSzPct val="70000"/>
                  <a:buFont typeface="Wingdings"/>
                  <a:buChar char=""/>
                  <a:defRPr/>
                </a:pPr>
                <a:r>
                  <a:rPr lang="zh-CN" altLang="en-US" sz="2000" dirty="0"/>
                  <a:t>无向图的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过程：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/>
                  <a:t>初始时，在图</a:t>
                </a:r>
                <a:r>
                  <a:rPr lang="en-US" altLang="zh-CN" sz="1700" dirty="0"/>
                  <a:t>G</a:t>
                </a:r>
                <a:r>
                  <a:rPr lang="zh-CN" altLang="en-US" sz="1700" dirty="0"/>
                  <a:t>中，所有的顶点都是未</a:t>
                </a:r>
                <a:r>
                  <a:rPr lang="zh-CN" altLang="en-US" sz="1700" dirty="0" smtClean="0"/>
                  <a:t>访问过</a:t>
                </a:r>
                <a:r>
                  <a:rPr lang="zh-CN" altLang="en-US" sz="1700" dirty="0"/>
                  <a:t>的。所有的边都是未</a:t>
                </a:r>
                <a:r>
                  <a:rPr lang="zh-CN" altLang="en-US" sz="1700" dirty="0" smtClean="0"/>
                  <a:t>检查的</a:t>
                </a:r>
                <a:r>
                  <a:rPr lang="zh-CN" altLang="en-US" sz="1700" dirty="0"/>
                  <a:t>。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/>
                  <a:t>任选一顶点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，并从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开始搜索。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称为</a:t>
                </a:r>
                <a:r>
                  <a:rPr lang="en-US" altLang="zh-CN" sz="1700" dirty="0"/>
                  <a:t>DFS</a:t>
                </a:r>
                <a:r>
                  <a:rPr lang="zh-CN" altLang="en-US" sz="1700" dirty="0"/>
                  <a:t>的起始顶点。首先，我们标记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已经被</a:t>
                </a:r>
                <a:r>
                  <a:rPr lang="zh-CN" altLang="en-US" sz="1700" dirty="0" smtClean="0"/>
                  <a:t>访问过</a:t>
                </a:r>
                <a:r>
                  <a:rPr lang="zh-CN" altLang="en-US" sz="1700" dirty="0"/>
                  <a:t>了。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/>
                  <a:t>然后我们选择邻接到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的一条边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，并经过这条边去访问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，同时这条边定向为从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到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。这时边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就说成是被检查</a:t>
                </a:r>
                <a:r>
                  <a:rPr lang="zh-CN" altLang="en-US" sz="1700" dirty="0" smtClean="0"/>
                  <a:t>过，</a:t>
                </a:r>
                <a:r>
                  <a:rPr lang="zh-CN" altLang="en-US" sz="1700" dirty="0"/>
                  <a:t>并称之为树边。顶点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称为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的父亲，记为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𝐹𝐴𝑇𝐻𝐸𝑅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700" dirty="0" smtClean="0"/>
                  <a:t>。</a:t>
                </a:r>
                <a:endParaRPr lang="zh-CN" altLang="en-US" sz="1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zh-CN" altLang="en-US" dirty="0"/>
              <a:t>图论中的连通性问题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  <a:defRPr/>
                </a:pPr>
                <a:r>
                  <a:rPr lang="zh-CN" altLang="en-US" sz="2000" dirty="0"/>
                  <a:t>通常，当我们到达某个顶点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时，会有两种情况出现：</a:t>
                </a:r>
              </a:p>
              <a:p>
                <a:pPr lvl="1">
                  <a:lnSpc>
                    <a:spcPct val="170000"/>
                  </a:lnSpc>
                  <a:defRPr/>
                </a:pPr>
                <a:r>
                  <a:rPr lang="zh-CN" altLang="en-US" sz="1700" dirty="0" smtClean="0"/>
                  <a:t>对于</a:t>
                </a:r>
                <a:r>
                  <a:rPr lang="zh-CN" altLang="en-US" sz="1700" dirty="0"/>
                  <a:t>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，如果顶点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原来未被访问过，那么我们就经过边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去访问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，并从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继续搜索。在这种情况下，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就是一条树边，且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𝐹𝐴𝑇𝐻𝐸𝑅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700" dirty="0"/>
                  <a:t>。如果顶点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原来已经被访问过，那么我们就继续选择一条与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关联的其它未检查过的边。在这种情况下，边</a:t>
                </a:r>
                <a:r>
                  <a:rPr lang="en-US" altLang="zh-CN" sz="1700" dirty="0"/>
                  <a:t>(u, v)</a:t>
                </a:r>
                <a:r>
                  <a:rPr lang="zh-CN" altLang="en-US" sz="1700" dirty="0"/>
                  <a:t>就称为一条反向边。</a:t>
                </a:r>
                <a:endParaRPr lang="en-US" altLang="zh-CN" sz="1700" dirty="0"/>
              </a:p>
              <a:p>
                <a:pPr lvl="1">
                  <a:lnSpc>
                    <a:spcPct val="170000"/>
                  </a:lnSpc>
                  <a:defRPr/>
                </a:pPr>
                <a:r>
                  <a:rPr lang="zh-CN" altLang="en-US" sz="1700" dirty="0" smtClean="0"/>
                  <a:t>如果</a:t>
                </a:r>
                <a:r>
                  <a:rPr lang="zh-CN" altLang="en-US" sz="1700" dirty="0"/>
                  <a:t>与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关联的所有边都已检查过，那么我们返回到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的父亲，并继续从父亲结点的未检查过的邻接边搜索。顶点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这时就说成是完全扫描过。</a:t>
                </a:r>
              </a:p>
              <a:p>
                <a:pPr>
                  <a:lnSpc>
                    <a:spcPct val="170000"/>
                  </a:lnSpc>
                  <a:defRPr/>
                </a:pPr>
                <a:r>
                  <a:rPr lang="zh-CN" altLang="en-US" sz="2000" dirty="0"/>
                  <a:t>当搜索返回到起始顶点，并且所有的边都已经被检查过了，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就终止。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2857" b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：深度优先数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时，用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[u]</a:t>
            </a:r>
            <a:r>
              <a:rPr lang="zh-CN" altLang="en-US" sz="2000" dirty="0"/>
              <a:t>表示编号为</a:t>
            </a:r>
            <a:r>
              <a:rPr lang="en-US" altLang="zh-CN" sz="2000" dirty="0"/>
              <a:t>u</a:t>
            </a:r>
            <a:r>
              <a:rPr lang="zh-CN" altLang="en-US" sz="2000" dirty="0"/>
              <a:t>的节点在</a:t>
            </a:r>
            <a:r>
              <a:rPr lang="en-US" altLang="zh-CN" sz="2000" dirty="0"/>
              <a:t>DFS</a:t>
            </a:r>
            <a:r>
              <a:rPr lang="zh-CN" altLang="en-US" sz="2000" dirty="0"/>
              <a:t>过程中的访问序号</a:t>
            </a:r>
            <a:r>
              <a:rPr lang="en-US" altLang="zh-CN" sz="2000" dirty="0"/>
              <a:t>(</a:t>
            </a:r>
            <a:r>
              <a:rPr lang="zh-CN" altLang="en-US" sz="2000" dirty="0"/>
              <a:t>也叫做开始时间）。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[u]</a:t>
            </a:r>
            <a:r>
              <a:rPr lang="zh-CN" altLang="en-US" sz="2000" dirty="0"/>
              <a:t>称为顶点</a:t>
            </a:r>
            <a:r>
              <a:rPr lang="en-US" altLang="zh-CN" sz="2000" dirty="0"/>
              <a:t>u</a:t>
            </a:r>
            <a:r>
              <a:rPr lang="zh-CN" altLang="en-US" sz="2000" dirty="0"/>
              <a:t>的深度优先数。显然，越先访问的节点</a:t>
            </a:r>
            <a:r>
              <a:rPr lang="en-US" altLang="zh-CN" sz="2000" dirty="0" err="1"/>
              <a:t>dfn</a:t>
            </a:r>
            <a:r>
              <a:rPr lang="zh-CN" altLang="en-US" sz="2000" dirty="0"/>
              <a:t>值越小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DFS</a:t>
            </a:r>
            <a:r>
              <a:rPr lang="zh-CN" altLang="en-US" sz="2000" dirty="0"/>
              <a:t>将图</a:t>
            </a:r>
            <a:r>
              <a:rPr lang="en-US" altLang="zh-CN" sz="2000" dirty="0"/>
              <a:t>G</a:t>
            </a:r>
            <a:r>
              <a:rPr lang="zh-CN" altLang="en-US" sz="2000" dirty="0"/>
              <a:t>的边划分成树边和反向边。很容易证明，树边形成了</a:t>
            </a:r>
            <a:r>
              <a:rPr lang="en-US" altLang="zh-CN" sz="2000" dirty="0"/>
              <a:t>G</a:t>
            </a:r>
            <a:r>
              <a:rPr lang="zh-CN" altLang="en-US" sz="2000" dirty="0"/>
              <a:t>的一棵生成树。称为深度优先生成树。当图不连通时，</a:t>
            </a:r>
            <a:r>
              <a:rPr lang="en-US" altLang="zh-CN" sz="2000" dirty="0"/>
              <a:t>DFS</a:t>
            </a:r>
            <a:r>
              <a:rPr lang="zh-CN" altLang="en-US" sz="2000" dirty="0"/>
              <a:t>的结果形成一个森林，而不是单棵树。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DFS</a:t>
            </a:r>
            <a:r>
              <a:rPr lang="zh-CN" altLang="en-US" dirty="0"/>
              <a:t>遍历标号过程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首先访问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点，标号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𝑑𝑓𝑛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，访问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，标号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𝑑𝑓𝑛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]=2</m:t>
                    </m:r>
                  </m:oMath>
                </a14:m>
                <a:r>
                  <a:rPr lang="zh-CN" altLang="en-US" sz="2000" dirty="0"/>
                  <a:t>，树边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，访问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，标号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𝑑𝑓𝑛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]=3</m:t>
                    </m:r>
                  </m:oMath>
                </a14:m>
                <a:r>
                  <a:rPr lang="zh-CN" altLang="en-US" sz="2000" dirty="0"/>
                  <a:t>，树边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，发现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已经标号，且小于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自身标号，反向边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，发现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父亲，不处理</a:t>
                </a:r>
                <a:r>
                  <a:rPr lang="zh-CN" altLang="en-US" sz="2000" dirty="0" smtClean="0"/>
                  <a:t>。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/>
                  <a:t>访问完毕，回退</a:t>
                </a:r>
                <a:r>
                  <a:rPr lang="en-US" altLang="zh-CN" sz="2000" dirty="0"/>
                  <a:t>B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</a:t>
                </a:r>
                <a:r>
                  <a:rPr lang="zh-CN" altLang="en-US" sz="2000" dirty="0" smtClean="0"/>
                  <a:t>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发现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父亲，不处理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/>
                  <a:t>访问完毕，回退</a:t>
                </a:r>
                <a:r>
                  <a:rPr lang="en-US" altLang="zh-CN" sz="2000" dirty="0"/>
                  <a:t>A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经过边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，发现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已经标号，且大于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自身标号，不处理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/>
                  <a:t>访问完毕，整个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结束。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6156176" y="830146"/>
            <a:ext cx="2428875" cy="2357437"/>
            <a:chOff x="4857752" y="3286124"/>
            <a:chExt cx="3133837" cy="3012538"/>
          </a:xfrm>
        </p:grpSpPr>
        <p:sp>
          <p:nvSpPr>
            <p:cNvPr id="6" name="等腰三角形 5"/>
            <p:cNvSpPr/>
            <p:nvPr/>
          </p:nvSpPr>
          <p:spPr>
            <a:xfrm>
              <a:off x="5144508" y="3714168"/>
              <a:ext cx="2214168" cy="2144279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6072198" y="3286124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entury Schoolbook" pitchFamily="18" charset="0"/>
                </a:rPr>
                <a:t>A(1)</a:t>
              </a:r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4857752" y="592933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entury Schoolbook" pitchFamily="18" charset="0"/>
                </a:rPr>
                <a:t>B(2)</a:t>
              </a:r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7358082" y="5857892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entury Schoolbook" pitchFamily="18" charset="0"/>
                </a:rPr>
                <a:t>C(3)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DFS</a:t>
            </a:r>
            <a:r>
              <a:rPr lang="zh-CN" altLang="en-US" dirty="0"/>
              <a:t>遍历标号过程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下图展示</a:t>
            </a:r>
            <a:r>
              <a:rPr lang="zh-CN" altLang="en-US" sz="2000" dirty="0"/>
              <a:t>无向图</a:t>
            </a:r>
            <a:r>
              <a:rPr lang="en-US" altLang="zh-CN" sz="2000" dirty="0"/>
              <a:t>G</a:t>
            </a:r>
            <a:r>
              <a:rPr lang="zh-CN" altLang="en-US" sz="2000" dirty="0"/>
              <a:t>的深度优先搜索。</a:t>
            </a:r>
            <a:r>
              <a:rPr lang="en-US" altLang="zh-CN" sz="2000" dirty="0"/>
              <a:t>(b)</a:t>
            </a:r>
            <a:r>
              <a:rPr lang="zh-CN" altLang="en-US" sz="2000" dirty="0"/>
              <a:t>中的实线边是树边，虚线边是反向边。顶点</a:t>
            </a:r>
            <a:r>
              <a:rPr lang="en-US" altLang="zh-CN" sz="2000" dirty="0"/>
              <a:t>1</a:t>
            </a:r>
            <a:r>
              <a:rPr lang="zh-CN" altLang="en-US" sz="2000" dirty="0"/>
              <a:t>是</a:t>
            </a:r>
            <a:r>
              <a:rPr lang="en-US" altLang="zh-CN" sz="2000" dirty="0"/>
              <a:t>DFS</a:t>
            </a:r>
            <a:r>
              <a:rPr lang="zh-CN" altLang="en-US" sz="2000" dirty="0"/>
              <a:t>树的根。</a:t>
            </a:r>
            <a:r>
              <a:rPr lang="en-US" altLang="zh-CN" sz="2000" dirty="0"/>
              <a:t>(c)</a:t>
            </a:r>
            <a:r>
              <a:rPr lang="zh-CN" altLang="en-US" sz="2000" dirty="0"/>
              <a:t>列出了边的检查顺序。可以产生多棵以同一个顶点为根的生成树，例如树边</a:t>
            </a:r>
            <a:r>
              <a:rPr lang="en-US" altLang="zh-CN" sz="2000" dirty="0"/>
              <a:t>(5,6)</a:t>
            </a:r>
            <a:r>
              <a:rPr lang="zh-CN" altLang="en-US" sz="2000" dirty="0"/>
              <a:t>可被反向边</a:t>
            </a:r>
            <a:r>
              <a:rPr lang="en-US" altLang="zh-CN" sz="2000" dirty="0"/>
              <a:t>(5,7)</a:t>
            </a:r>
            <a:r>
              <a:rPr lang="zh-CN" altLang="en-US" sz="2000" dirty="0"/>
              <a:t>替换。</a:t>
            </a:r>
          </a:p>
        </p:txBody>
      </p:sp>
      <p:pic>
        <p:nvPicPr>
          <p:cNvPr id="5" name="内容占位符 3" descr="无向图的DFS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3459" y="3717032"/>
            <a:ext cx="5295081" cy="26959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/>
              <a:t>DFS</a:t>
            </a:r>
            <a:r>
              <a:rPr lang="zh-CN" altLang="en-US" dirty="0"/>
              <a:t>遍历标号过程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DFS</a:t>
            </a:r>
            <a:r>
              <a:rPr lang="zh-CN" altLang="en-US" sz="2000" dirty="0" smtClean="0"/>
              <a:t>遍历标号过程的实现：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518457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++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dcnt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(edge *p = 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adj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p; p = p-&gt;next) {</a:t>
            </a:r>
          </a:p>
          <a:p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 = p-&gt;v;</a:t>
            </a:r>
          </a:p>
          <a:p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 {</a:t>
            </a: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105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d,%d</a:t>
            </a:r>
            <a:r>
              <a:rPr lang="en-US" altLang="zh-CN" sz="105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is a tree edge.\n"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v);</a:t>
            </a:r>
            <a:r>
              <a:rPr lang="en-US" altLang="zh-CN" sz="105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//u-&gt;v</a:t>
            </a:r>
            <a:r>
              <a:rPr lang="zh-CN" altLang="en-US" sz="105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是一条树边</a:t>
            </a:r>
            <a:endParaRPr lang="zh-CN" altLang="en-US" sz="105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(v !=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 &lt; </a:t>
            </a:r>
            <a:r>
              <a:rPr lang="en-US" altLang="zh-CN" sz="105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105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d,%d</a:t>
            </a:r>
            <a:r>
              <a:rPr lang="en-US" altLang="zh-CN" sz="105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is a back edge.\n"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v);</a:t>
            </a:r>
            <a:r>
              <a:rPr lang="en-US" altLang="zh-CN" sz="105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//u-&gt;v</a:t>
            </a:r>
            <a:r>
              <a:rPr lang="zh-CN" altLang="en-US" sz="105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是一条反祖边</a:t>
            </a:r>
            <a:endParaRPr lang="zh-CN" altLang="en-US" sz="105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DFN</a:t>
            </a:r>
            <a:r>
              <a:rPr lang="zh-CN" altLang="en-US" dirty="0"/>
              <a:t>的简单应用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在一个有根树上，怎样以</a:t>
                </a:r>
                <a:r>
                  <a:rPr lang="en-US" altLang="zh-CN" sz="2000" dirty="0" smtClean="0"/>
                  <a:t>O(1</a:t>
                </a:r>
                <a:r>
                  <a:rPr lang="en-US" altLang="zh-CN" sz="2000" dirty="0"/>
                  <a:t>)</a:t>
                </a:r>
                <a:r>
                  <a:rPr lang="zh-CN" altLang="en-US" sz="2000" dirty="0" smtClean="0"/>
                  <a:t>的</a:t>
                </a:r>
                <a:r>
                  <a:rPr lang="zh-CN" altLang="en-US" sz="2000" dirty="0"/>
                  <a:t>时间判断一个结点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是否是另一个结点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的祖先？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方法：在树上从根结点出发做一次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，记录每个结点的</a:t>
                </a:r>
                <a:r>
                  <a:rPr lang="en-US" altLang="zh-CN" sz="2000" dirty="0"/>
                  <a:t>DFN</a:t>
                </a:r>
                <a:r>
                  <a:rPr lang="zh-CN" altLang="en-US" sz="2000" dirty="0"/>
                  <a:t>值和后代的数量。设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d</a:t>
                </a:r>
                <a:r>
                  <a:rPr lang="zh-CN" altLang="en-US" sz="2000" dirty="0"/>
                  <a:t>个后代。如果满足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𝐷𝐹𝑁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] &lt;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𝐷𝐹𝑁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] &lt;=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𝐷𝐹𝑁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] +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则</a:t>
                </a:r>
                <a:r>
                  <a:rPr lang="zh-CN" altLang="en-US" sz="2000" dirty="0"/>
                  <a:t>表明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的祖先。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82" r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low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low[u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：表示</a:t>
            </a:r>
            <a:r>
              <a:rPr lang="en-US" altLang="zh-CN" sz="2000" dirty="0">
                <a:sym typeface="Wingdings" pitchFamily="2" charset="2"/>
              </a:rPr>
              <a:t>u</a:t>
            </a:r>
            <a:r>
              <a:rPr lang="zh-CN" altLang="en-US" sz="2000" dirty="0">
                <a:sym typeface="Wingdings" pitchFamily="2" charset="2"/>
              </a:rPr>
              <a:t>或者</a:t>
            </a:r>
            <a:r>
              <a:rPr lang="en-US" altLang="zh-CN" sz="2000" dirty="0">
                <a:sym typeface="Wingdings" pitchFamily="2" charset="2"/>
              </a:rPr>
              <a:t>u</a:t>
            </a:r>
            <a:r>
              <a:rPr lang="zh-CN" altLang="en-US" sz="2000" dirty="0">
                <a:sym typeface="Wingdings" pitchFamily="2" charset="2"/>
              </a:rPr>
              <a:t>的子树中能够通过非父子边追溯到的节点</a:t>
            </a:r>
            <a:r>
              <a:rPr lang="en-US" altLang="zh-CN" sz="2000" dirty="0"/>
              <a:t>v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[v]</a:t>
            </a:r>
            <a:r>
              <a:rPr lang="zh-CN" altLang="en-US" sz="2000" dirty="0"/>
              <a:t>的最小值。</a:t>
            </a:r>
          </a:p>
        </p:txBody>
      </p:sp>
      <p:grpSp>
        <p:nvGrpSpPr>
          <p:cNvPr id="6" name="组合 48"/>
          <p:cNvGrpSpPr>
            <a:grpSpLocks/>
          </p:cNvGrpSpPr>
          <p:nvPr/>
        </p:nvGrpSpPr>
        <p:grpSpPr bwMode="auto">
          <a:xfrm>
            <a:off x="481827" y="3212976"/>
            <a:ext cx="2500313" cy="2143125"/>
            <a:chOff x="714348" y="4286256"/>
            <a:chExt cx="2500330" cy="2143140"/>
          </a:xfrm>
        </p:grpSpPr>
        <p:sp>
          <p:nvSpPr>
            <p:cNvPr id="7" name="椭圆 6"/>
            <p:cNvSpPr/>
            <p:nvPr/>
          </p:nvSpPr>
          <p:spPr>
            <a:xfrm>
              <a:off x="714348" y="5143512"/>
              <a:ext cx="357190" cy="35719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714480" y="5143512"/>
              <a:ext cx="357190" cy="35719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357290" y="6072207"/>
              <a:ext cx="357189" cy="35718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357422" y="6072207"/>
              <a:ext cx="357189" cy="357189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857488" y="5143512"/>
              <a:ext cx="357190" cy="35719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85852" y="4286256"/>
              <a:ext cx="357190" cy="35719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14546" y="4286256"/>
              <a:ext cx="357189" cy="35719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4" name="直接连接符 13"/>
            <p:cNvCxnSpPr>
              <a:stCxn id="7" idx="6"/>
              <a:endCxn id="8" idx="2"/>
            </p:cNvCxnSpPr>
            <p:nvPr/>
          </p:nvCxnSpPr>
          <p:spPr>
            <a:xfrm>
              <a:off x="1071538" y="5322901"/>
              <a:ext cx="64294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9" idx="0"/>
            </p:cNvCxnSpPr>
            <p:nvPr/>
          </p:nvCxnSpPr>
          <p:spPr>
            <a:xfrm rot="5400000">
              <a:off x="1339827" y="5645166"/>
              <a:ext cx="623892" cy="230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  <a:endCxn id="10" idx="2"/>
            </p:cNvCxnSpPr>
            <p:nvPr/>
          </p:nvCxnSpPr>
          <p:spPr>
            <a:xfrm>
              <a:off x="1714480" y="6251595"/>
              <a:ext cx="6429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7"/>
              <a:endCxn id="11" idx="4"/>
            </p:cNvCxnSpPr>
            <p:nvPr/>
          </p:nvCxnSpPr>
          <p:spPr>
            <a:xfrm rot="5400000" flipH="1" flipV="1">
              <a:off x="2537604" y="5625322"/>
              <a:ext cx="623891" cy="374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6"/>
              <a:endCxn id="11" idx="2"/>
            </p:cNvCxnSpPr>
            <p:nvPr/>
          </p:nvCxnSpPr>
          <p:spPr>
            <a:xfrm>
              <a:off x="2071670" y="5322901"/>
              <a:ext cx="785817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1"/>
              <a:endCxn id="8" idx="4"/>
            </p:cNvCxnSpPr>
            <p:nvPr/>
          </p:nvCxnSpPr>
          <p:spPr>
            <a:xfrm rot="16200000" flipV="1">
              <a:off x="1839894" y="5554678"/>
              <a:ext cx="623891" cy="515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0"/>
              <a:endCxn id="12" idx="5"/>
            </p:cNvCxnSpPr>
            <p:nvPr/>
          </p:nvCxnSpPr>
          <p:spPr>
            <a:xfrm rot="16200000" flipV="1">
              <a:off x="1466035" y="4715677"/>
              <a:ext cx="552454" cy="303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6"/>
              <a:endCxn id="13" idx="2"/>
            </p:cNvCxnSpPr>
            <p:nvPr/>
          </p:nvCxnSpPr>
          <p:spPr>
            <a:xfrm>
              <a:off x="1643042" y="4465645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2" idx="3"/>
              <a:endCxn id="7" idx="0"/>
            </p:cNvCxnSpPr>
            <p:nvPr/>
          </p:nvCxnSpPr>
          <p:spPr>
            <a:xfrm rot="5400000">
              <a:off x="839762" y="4645034"/>
              <a:ext cx="552454" cy="444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49"/>
          <p:cNvGrpSpPr>
            <a:grpSpLocks/>
          </p:cNvGrpSpPr>
          <p:nvPr/>
        </p:nvGrpSpPr>
        <p:grpSpPr bwMode="auto">
          <a:xfrm>
            <a:off x="3315515" y="3645024"/>
            <a:ext cx="4953000" cy="1524000"/>
            <a:chOff x="3548090" y="4343400"/>
            <a:chExt cx="4953000" cy="1524000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48090" y="4343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1/1</a:t>
              </a: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4691090" y="4343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2/1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34090" y="4343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3/2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6977090" y="4343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4/2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8120090" y="4343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5/2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568169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6/1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720569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Century Schoolbook" pitchFamily="18" charset="0"/>
                </a:rPr>
                <a:t>7/7</a:t>
              </a:r>
            </a:p>
          </p:txBody>
        </p:sp>
        <p:cxnSp>
          <p:nvCxnSpPr>
            <p:cNvPr id="31" name="AutoShape 12"/>
            <p:cNvCxnSpPr>
              <a:cxnSpLocks noChangeShapeType="1"/>
              <a:stCxn id="24" idx="6"/>
              <a:endCxn id="25" idx="2"/>
            </p:cNvCxnSpPr>
            <p:nvPr/>
          </p:nvCxnSpPr>
          <p:spPr bwMode="auto">
            <a:xfrm>
              <a:off x="3929090" y="4533900"/>
              <a:ext cx="762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3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5072090" y="4533900"/>
              <a:ext cx="762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4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6215090" y="4533900"/>
              <a:ext cx="762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5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7358090" y="4533900"/>
              <a:ext cx="762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6"/>
            <p:cNvCxnSpPr>
              <a:cxnSpLocks noChangeShapeType="1"/>
              <a:stCxn id="25" idx="4"/>
              <a:endCxn id="29" idx="1"/>
            </p:cNvCxnSpPr>
            <p:nvPr/>
          </p:nvCxnSpPr>
          <p:spPr bwMode="auto">
            <a:xfrm>
              <a:off x="4881590" y="4724400"/>
              <a:ext cx="855663" cy="8175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7"/>
            <p:cNvCxnSpPr>
              <a:cxnSpLocks noChangeShapeType="1"/>
              <a:stCxn id="28" idx="1"/>
              <a:endCxn id="25" idx="0"/>
            </p:cNvCxnSpPr>
            <p:nvPr/>
          </p:nvCxnSpPr>
          <p:spPr bwMode="auto">
            <a:xfrm rot="5400000" flipH="1">
              <a:off x="6500840" y="2724150"/>
              <a:ext cx="55563" cy="3294063"/>
            </a:xfrm>
            <a:prstGeom prst="curvedConnector3">
              <a:avLst>
                <a:gd name="adj1" fmla="val 1231426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8"/>
            <p:cNvCxnSpPr>
              <a:cxnSpLocks noChangeShapeType="1"/>
              <a:stCxn id="27" idx="4"/>
              <a:endCxn id="25" idx="4"/>
            </p:cNvCxnSpPr>
            <p:nvPr/>
          </p:nvCxnSpPr>
          <p:spPr bwMode="auto">
            <a:xfrm rot="5400000">
              <a:off x="6023796" y="3582194"/>
              <a:ext cx="1588" cy="2286000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9"/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6062690" y="5676900"/>
              <a:ext cx="1143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20"/>
            <p:cNvCxnSpPr>
              <a:cxnSpLocks noChangeShapeType="1"/>
              <a:stCxn id="29" idx="2"/>
              <a:endCxn id="24" idx="5"/>
            </p:cNvCxnSpPr>
            <p:nvPr/>
          </p:nvCxnSpPr>
          <p:spPr bwMode="auto">
            <a:xfrm flipH="1" flipV="1">
              <a:off x="3873528" y="4668838"/>
              <a:ext cx="1808162" cy="100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low</a:t>
            </a:r>
            <a:r>
              <a:rPr lang="zh-CN" altLang="en-US" dirty="0"/>
              <a:t>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dirty="0"/>
                  <a:t>low[u]</a:t>
                </a:r>
                <a:r>
                  <a:rPr lang="zh-CN" altLang="en-US" sz="2000" dirty="0"/>
                  <a:t>的定义提供了如下的计算步骤：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 smtClean="0"/>
                  <a:t>当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是</a:t>
                </a:r>
                <a:r>
                  <a:rPr lang="en-US" altLang="zh-CN" sz="1700" dirty="0"/>
                  <a:t>DFS</a:t>
                </a:r>
                <a:r>
                  <a:rPr lang="zh-CN" altLang="en-US" sz="1700" dirty="0"/>
                  <a:t>期间首次访问时，则</a:t>
                </a:r>
                <a:endParaRPr lang="en-US" altLang="zh-CN" sz="1700" i="1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altLang="zh-CN" sz="1700" i="1" dirty="0" err="1">
                          <a:latin typeface="Cambria Math" panose="02040503050406030204" pitchFamily="18" charset="0"/>
                        </a:rPr>
                        <m:t>𝑑𝑓𝑛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700" dirty="0"/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 smtClean="0"/>
                  <a:t>当</a:t>
                </a:r>
                <a:r>
                  <a:rPr lang="zh-CN" altLang="en-US" sz="1700" dirty="0"/>
                  <a:t>与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关联的一条反向边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u,v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被检查时</a:t>
                </a:r>
                <a:r>
                  <a:rPr lang="zh-CN" altLang="en-US" sz="1700" dirty="0" smtClean="0"/>
                  <a:t>，</a:t>
                </a:r>
                <a:endParaRPr lang="en-US" altLang="zh-CN" sz="1700" dirty="0" smtClean="0"/>
              </a:p>
              <a:p>
                <a:pPr marL="365760" lvl="1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m:rPr>
                          <m:sty m:val="p"/>
                        </m:rP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altLang="zh-CN" sz="1700" i="1" dirty="0" err="1">
                          <a:latin typeface="Cambria Math" panose="02040503050406030204" pitchFamily="18" charset="0"/>
                        </a:rPr>
                        <m:t>𝑑𝑓𝑛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700" i="1" dirty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zh-CN" altLang="en-US" sz="1700" dirty="0"/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zh-CN" altLang="en-US" sz="1700" dirty="0" smtClean="0"/>
                  <a:t>当</a:t>
                </a:r>
                <a:r>
                  <a:rPr lang="en-US" altLang="zh-CN" sz="1700" dirty="0"/>
                  <a:t>DFS</a:t>
                </a:r>
                <a:r>
                  <a:rPr lang="zh-CN" altLang="en-US" sz="1700" dirty="0"/>
                  <a:t>在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的一个儿子</a:t>
                </a:r>
                <a:r>
                  <a:rPr lang="en-US" altLang="zh-CN" sz="1700" dirty="0"/>
                  <a:t>v</a:t>
                </a:r>
                <a:r>
                  <a:rPr lang="zh-CN" altLang="en-US" sz="1700" dirty="0"/>
                  <a:t>完全扫描后返回到</a:t>
                </a:r>
                <a:r>
                  <a:rPr lang="en-US" altLang="zh-CN" sz="1700" dirty="0"/>
                  <a:t>u</a:t>
                </a:r>
                <a:r>
                  <a:rPr lang="zh-CN" altLang="en-US" sz="1700" dirty="0"/>
                  <a:t>时</a:t>
                </a:r>
                <a:r>
                  <a:rPr lang="zh-CN" altLang="en-US" sz="1700" dirty="0" smtClean="0"/>
                  <a:t>，</a:t>
                </a:r>
                <a:endParaRPr lang="en-US" altLang="zh-CN" sz="1700" dirty="0" smtClean="0"/>
              </a:p>
              <a:p>
                <a:pPr marL="365760" lvl="1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m:rPr>
                          <m:sty m:val="p"/>
                        </m:rP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700" i="1" dirty="0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altLang="zh-CN" sz="1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：无向图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无向图：在</a:t>
                </a:r>
                <a:r>
                  <a:rPr lang="zh-CN" altLang="en-US" sz="2000" dirty="0">
                    <a:latin typeface="+mn-ea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中，如果任何边都没有方向性，则称为无向图。</a:t>
                </a: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在无向图中用不带箭头的边连接两个有关联的顶点</a:t>
                </a:r>
                <a:r>
                  <a:rPr lang="zh-CN" altLang="en-US" sz="2000" dirty="0" smtClean="0">
                    <a:latin typeface="+mn-ea"/>
                  </a:rPr>
                  <a:t>。常用</a:t>
                </a:r>
                <a:r>
                  <a:rPr lang="zh-CN" altLang="en-US" sz="2000" dirty="0">
                    <a:latin typeface="+mn-ea"/>
                  </a:rPr>
                  <a:t>小括号包围的一对顶点表示一条无向边。无向图中任一条边的两个端点可以通过该边相互到达</a:t>
                </a:r>
                <a:r>
                  <a:rPr lang="zh-CN" altLang="en-US" sz="2000" dirty="0" smtClean="0">
                    <a:latin typeface="+mn-ea"/>
                  </a:rPr>
                  <a:t>。</a:t>
                </a:r>
                <a:endParaRPr lang="en-US" altLang="zh-CN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 descr="D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4037076"/>
            <a:ext cx="352901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80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dirty="0"/>
                  <a:t>G</a:t>
                </a:r>
                <a:r>
                  <a:rPr lang="zh-CN" altLang="en-US" sz="2000" dirty="0"/>
                  <a:t>是连通图，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去掉</a:t>
                </a:r>
                <a:r>
                  <a:rPr lang="en-US" altLang="zh-CN" sz="2000" dirty="0" smtClean="0"/>
                  <a:t>v</a:t>
                </a:r>
                <a:r>
                  <a:rPr lang="zh-CN" altLang="en-US" sz="2000" dirty="0"/>
                  <a:t>及与之关联原边</a:t>
                </a:r>
                <a:r>
                  <a:rPr lang="zh-CN" altLang="en-US" sz="2000" dirty="0" smtClean="0"/>
                  <a:t>后</a:t>
                </a:r>
                <a:r>
                  <a:rPr lang="en-US" altLang="zh-CN" sz="2000" dirty="0" smtClean="0"/>
                  <a:t>G</a:t>
                </a:r>
                <a:r>
                  <a:rPr lang="zh-CN" altLang="en-US" sz="2000" dirty="0"/>
                  <a:t>不再连通，则称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的一个割点。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705100" y="3068960"/>
            <a:ext cx="2971800" cy="2362200"/>
            <a:chOff x="2286000" y="3124200"/>
            <a:chExt cx="2971800" cy="23622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3622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505200" y="4038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Century Schoolbook" pitchFamily="18" charset="0"/>
                </a:rPr>
                <a:t>v</a:t>
              </a:r>
              <a:endParaRPr lang="zh-CN" altLang="en-US" dirty="0">
                <a:latin typeface="Century Schoolbook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95800" y="3276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86000" y="4572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76800" y="5105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cxnSp>
          <p:nvCxnSpPr>
            <p:cNvPr id="11" name="AutoShape 10"/>
            <p:cNvCxnSpPr>
              <a:cxnSpLocks noChangeShapeType="1"/>
              <a:stCxn id="6" idx="4"/>
              <a:endCxn id="9" idx="0"/>
            </p:cNvCxnSpPr>
            <p:nvPr/>
          </p:nvCxnSpPr>
          <p:spPr bwMode="auto">
            <a:xfrm flipH="1">
              <a:off x="2476500" y="3505200"/>
              <a:ext cx="76200" cy="1066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687638" y="3449638"/>
              <a:ext cx="873125" cy="644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3830638" y="3602038"/>
              <a:ext cx="720725" cy="492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>
              <a:off x="4686300" y="3657600"/>
              <a:ext cx="381000" cy="144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>
              <a:off x="3830638" y="4364038"/>
              <a:ext cx="1101725" cy="796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9" idx="6"/>
              <a:endCxn id="7" idx="3"/>
            </p:cNvCxnSpPr>
            <p:nvPr/>
          </p:nvCxnSpPr>
          <p:spPr bwMode="auto">
            <a:xfrm flipV="1">
              <a:off x="2667000" y="4364038"/>
              <a:ext cx="893763" cy="3984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判断割点：</a:t>
                </a:r>
                <a:r>
                  <a:rPr lang="zh-CN" altLang="en-US" sz="2000" dirty="0"/>
                  <a:t>在进行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时识别割点。令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为一个无向连通图，令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的一个以顶点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为根的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树。那么我们</a:t>
                </a:r>
                <a:r>
                  <a:rPr lang="zh-CN" altLang="en-US" sz="2000" dirty="0" smtClean="0"/>
                  <a:t>有：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sz="1700" dirty="0"/>
                  <a:t>DFS</a:t>
                </a:r>
                <a:r>
                  <a:rPr lang="zh-CN" altLang="en-US" sz="1700" dirty="0"/>
                  <a:t>中，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1700" dirty="0"/>
                  <a:t>是返祖边</a:t>
                </a:r>
                <a:r>
                  <a:rPr lang="en-US" altLang="zh-CN" sz="1700" dirty="0"/>
                  <a:t>(</a:t>
                </a:r>
                <a:r>
                  <a:rPr lang="en-US" altLang="zh-CN" sz="1700" dirty="0" err="1"/>
                  <a:t>dfn</a:t>
                </a:r>
                <a:r>
                  <a:rPr lang="en-US" altLang="zh-CN" sz="1700" dirty="0"/>
                  <a:t>[a]</a:t>
                </a:r>
                <a:r>
                  <a:rPr lang="zh-CN" altLang="en-US" sz="1700" dirty="0"/>
                  <a:t>和</a:t>
                </a:r>
                <a:r>
                  <a:rPr lang="en-US" altLang="zh-CN" sz="1700" dirty="0" err="1"/>
                  <a:t>dfn</a:t>
                </a:r>
                <a:r>
                  <a:rPr lang="en-US" altLang="zh-CN" sz="1700" dirty="0"/>
                  <a:t>[b]</a:t>
                </a:r>
                <a:r>
                  <a:rPr lang="zh-CN" altLang="en-US" sz="1700" dirty="0"/>
                  <a:t>均已经求出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，那么要么</a:t>
                </a:r>
                <a:r>
                  <a:rPr lang="en-US" altLang="zh-CN" sz="1700" dirty="0"/>
                  <a:t>a</a:t>
                </a:r>
                <a:r>
                  <a:rPr lang="zh-CN" altLang="en-US" sz="1700" dirty="0"/>
                  <a:t>是</a:t>
                </a:r>
                <a:r>
                  <a:rPr lang="en-US" altLang="zh-CN" sz="1700" dirty="0"/>
                  <a:t>b</a:t>
                </a:r>
                <a:r>
                  <a:rPr lang="zh-CN" altLang="en-US" sz="1700" dirty="0"/>
                  <a:t>的祖先，要么</a:t>
                </a:r>
                <a:r>
                  <a:rPr lang="en-US" altLang="zh-CN" sz="1700" dirty="0"/>
                  <a:t>a</a:t>
                </a:r>
                <a:r>
                  <a:rPr lang="zh-CN" altLang="en-US" sz="1700" dirty="0"/>
                  <a:t>是</a:t>
                </a:r>
                <a:r>
                  <a:rPr lang="en-US" altLang="zh-CN" sz="1700" dirty="0"/>
                  <a:t>b</a:t>
                </a:r>
                <a:r>
                  <a:rPr lang="zh-CN" altLang="en-US" sz="1700" dirty="0"/>
                  <a:t>的后代子孙。</a:t>
                </a:r>
                <a:endParaRPr lang="en-US" altLang="zh-CN" sz="17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定理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zh-CN" altLang="en-US" sz="2000" dirty="0"/>
                  <a:t>是树边，且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𝑑𝑓𝑛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𝑙𝑜𝑤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𝑑𝑓𝑛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/>
                  <a:t>则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是割点。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定理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DFS</a:t>
                </a:r>
                <a:r>
                  <a:rPr lang="zh-CN" altLang="en-US" sz="2000" dirty="0"/>
                  <a:t>的根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是割点的充要条件是：至少有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条以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为尾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从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出发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的父子边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6" r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割点算法的实现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注意：根如果是割点，那么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𝑟𝑡𝑠𝑜𝑛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 smtClean="0"/>
                  <a:t>，否则根不是割点。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83568" y="213285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++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(edge *p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adj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p; p = p-&gt;next) {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 = p-&gt;v;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 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], low[v]);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(low[v] &gt;=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!= -1)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cutp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不是根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else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rtson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是根，儿子数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+1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(v !=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：割边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dirty="0"/>
                  <a:t>G</a:t>
                </a:r>
                <a:r>
                  <a:rPr lang="zh-CN" altLang="en-US" sz="2000" dirty="0"/>
                  <a:t>是连通图，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，删掉</a:t>
                </a:r>
                <a:r>
                  <a:rPr lang="en-US" altLang="zh-CN" sz="2000" dirty="0" smtClean="0"/>
                  <a:t>e</a:t>
                </a:r>
                <a:r>
                  <a:rPr lang="zh-CN" altLang="en-US" sz="2000" dirty="0" smtClean="0"/>
                  <a:t>后</a:t>
                </a:r>
                <a:r>
                  <a:rPr lang="en-US" altLang="zh-CN" sz="2000" dirty="0" smtClean="0"/>
                  <a:t>G</a:t>
                </a:r>
                <a:r>
                  <a:rPr lang="zh-CN" altLang="en-US" sz="2000" dirty="0" smtClean="0"/>
                  <a:t>不再</a:t>
                </a:r>
                <a:r>
                  <a:rPr lang="zh-CN" altLang="en-US" sz="2000" dirty="0"/>
                  <a:t>连通，则称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的割边，亦称做桥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  <a:defRPr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4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828800" y="2930624"/>
            <a:ext cx="4724400" cy="2514600"/>
            <a:chOff x="2286000" y="2971800"/>
            <a:chExt cx="4724400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622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505200" y="4038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495800" y="3276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86000" y="4572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876800" y="5105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cxnSp>
          <p:nvCxnSpPr>
            <p:cNvPr id="11" name="AutoShape 9"/>
            <p:cNvCxnSpPr>
              <a:cxnSpLocks noChangeShapeType="1"/>
              <a:stCxn id="6" idx="4"/>
              <a:endCxn id="9" idx="0"/>
            </p:cNvCxnSpPr>
            <p:nvPr/>
          </p:nvCxnSpPr>
          <p:spPr bwMode="auto">
            <a:xfrm flipH="1">
              <a:off x="2476500" y="3505200"/>
              <a:ext cx="76200" cy="1066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2687638" y="3449638"/>
              <a:ext cx="873125" cy="644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 flipH="1" flipV="1">
              <a:off x="4648200" y="3657600"/>
              <a:ext cx="381000" cy="1447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9" idx="6"/>
              <a:endCxn id="7" idx="3"/>
            </p:cNvCxnSpPr>
            <p:nvPr/>
          </p:nvCxnSpPr>
          <p:spPr bwMode="auto">
            <a:xfrm flipV="1">
              <a:off x="2667000" y="4364038"/>
              <a:ext cx="893763" cy="3984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7" idx="2"/>
              <a:endCxn id="8" idx="6"/>
            </p:cNvCxnSpPr>
            <p:nvPr/>
          </p:nvCxnSpPr>
          <p:spPr bwMode="auto">
            <a:xfrm flipH="1">
              <a:off x="4876800" y="3162300"/>
              <a:ext cx="685800" cy="3048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9" idx="6"/>
            </p:cNvCxnSpPr>
            <p:nvPr/>
          </p:nvCxnSpPr>
          <p:spPr bwMode="auto">
            <a:xfrm>
              <a:off x="2667000" y="4762500"/>
              <a:ext cx="2209800" cy="4953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562600" y="2971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  <p:cxnSp>
          <p:nvCxnSpPr>
            <p:cNvPr id="18" name="AutoShape 17"/>
            <p:cNvCxnSpPr>
              <a:cxnSpLocks noChangeShapeType="1"/>
              <a:stCxn id="17" idx="4"/>
              <a:endCxn id="10" idx="7"/>
            </p:cNvCxnSpPr>
            <p:nvPr/>
          </p:nvCxnSpPr>
          <p:spPr bwMode="auto">
            <a:xfrm flipH="1">
              <a:off x="5202238" y="3352800"/>
              <a:ext cx="550862" cy="18081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0" idx="6"/>
              <a:endCxn id="20" idx="2"/>
            </p:cNvCxnSpPr>
            <p:nvPr/>
          </p:nvCxnSpPr>
          <p:spPr bwMode="auto">
            <a:xfrm flipV="1">
              <a:off x="5257800" y="4838700"/>
              <a:ext cx="1371600" cy="4572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629400" y="4648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entury Schoolbook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：割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与割点类似的我们定义</a:t>
                </a:r>
                <a:r>
                  <a:rPr lang="en-US" altLang="zh-CN" sz="2000" dirty="0"/>
                  <a:t>low</a:t>
                </a:r>
                <a:r>
                  <a:rPr lang="zh-CN" altLang="en-US" sz="2000" dirty="0"/>
                  <a:t>和</a:t>
                </a:r>
                <a:r>
                  <a:rPr lang="en-US" altLang="zh-CN" sz="2000" dirty="0" err="1"/>
                  <a:t>dfn</a:t>
                </a:r>
                <a:r>
                  <a:rPr lang="zh-CN" altLang="en-US" sz="2000" dirty="0"/>
                  <a:t>。树边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，当且仅当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𝑙𝑜𝑤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𝑑𝑓𝑛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/>
                  <a:t>的时候，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是割边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我们可以根据割点算法的证明类似的证明割边算法的正确性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 smtClean="0"/>
                  <a:t>割边算法的实现：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83568" y="414908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Vector&lt;pair&lt;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&gt;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cutep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割边存入一个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类型的向量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dfs1(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u,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fa)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low[u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[u] = ++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(edge *p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adj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[u]; p; p = p-&gt;next) {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 = p-&gt;v;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 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u);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min(low[u], low[v]);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(low[v] &gt;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[u])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cute.push_back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make_pair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v));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(v != fa)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min(low[u],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 2014 - </a:t>
            </a:r>
            <a:r>
              <a:rPr lang="zh-CN" altLang="en-US" dirty="0"/>
              <a:t>嗅探器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在无向图中寻找出所有的满足下面条件的点：割掉这个点之后，能够使得一开始给定的两个点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不连通，割掉的点不能是</a:t>
            </a:r>
            <a:r>
              <a:rPr lang="en-US" altLang="zh-CN" sz="2000" dirty="0"/>
              <a:t>a</a:t>
            </a:r>
            <a:r>
              <a:rPr lang="zh-CN" altLang="en-US" sz="2000" dirty="0"/>
              <a:t>或者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  <a:r>
              <a:rPr lang="en-US" altLang="zh-CN" sz="2000" dirty="0"/>
              <a:t>(N&lt;=100)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 2014 - </a:t>
            </a:r>
            <a:r>
              <a:rPr lang="zh-CN" altLang="en-US" dirty="0"/>
              <a:t>嗅探器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朴素算法：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700" dirty="0"/>
              <a:t>枚举每个点，删除它，然后判断</a:t>
            </a:r>
            <a:r>
              <a:rPr lang="en-US" altLang="zh-CN" sz="1700" dirty="0"/>
              <a:t>a</a:t>
            </a:r>
            <a:r>
              <a:rPr lang="zh-CN" altLang="en-US" sz="1700" dirty="0"/>
              <a:t>和</a:t>
            </a:r>
            <a:r>
              <a:rPr lang="en-US" altLang="zh-CN" sz="1700" dirty="0"/>
              <a:t>b</a:t>
            </a:r>
            <a:r>
              <a:rPr lang="zh-CN" altLang="en-US" sz="1700" dirty="0"/>
              <a:t>是否连通，时间复杂度</a:t>
            </a:r>
            <a:r>
              <a:rPr lang="en-US" altLang="zh-CN" sz="1700" dirty="0"/>
              <a:t>O(NM)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如果数据范围扩大，该算法就</a:t>
            </a:r>
            <a:r>
              <a:rPr lang="en-US" altLang="zh-CN" sz="2000" dirty="0"/>
              <a:t>TLE</a:t>
            </a:r>
            <a:r>
              <a:rPr lang="zh-CN" altLang="en-US" sz="2000" dirty="0"/>
              <a:t>了！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96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 2014 - </a:t>
            </a:r>
            <a:r>
              <a:rPr lang="zh-CN" altLang="en-US" dirty="0"/>
              <a:t>嗅探器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题目要求的点一定是图中的割点，但是图中的割点不一定题目要求的点。如上图中的蓝色点，它虽然是图中的割点，但是割掉它之后却不能使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不连通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由于</a:t>
            </a:r>
            <a:r>
              <a:rPr lang="en-US" altLang="zh-CN" sz="2000" dirty="0"/>
              <a:t>a</a:t>
            </a:r>
            <a:r>
              <a:rPr lang="zh-CN" altLang="en-US" sz="2000" dirty="0"/>
              <a:t>点肯定不是我们所求的点，所以可以从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DFS</a:t>
            </a:r>
            <a:r>
              <a:rPr lang="zh-CN" altLang="en-US" sz="2000" dirty="0"/>
              <a:t>遍历整张图。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当判定某个点</a:t>
            </a:r>
            <a:r>
              <a:rPr lang="en-US" altLang="zh-CN" sz="2000" dirty="0"/>
              <a:t>u</a:t>
            </a:r>
            <a:r>
              <a:rPr lang="zh-CN" altLang="en-US" sz="2000" dirty="0"/>
              <a:t>是割点时，检查它的当前儿子</a:t>
            </a:r>
            <a:r>
              <a:rPr lang="en-US" altLang="zh-CN" sz="2000" dirty="0"/>
              <a:t>v</a:t>
            </a:r>
            <a:r>
              <a:rPr lang="zh-CN" altLang="en-US" sz="2000" dirty="0"/>
              <a:t>为根的子树是否包含</a:t>
            </a:r>
            <a:r>
              <a:rPr lang="en-US" altLang="zh-CN" sz="2000" dirty="0"/>
              <a:t>b</a:t>
            </a:r>
            <a:r>
              <a:rPr lang="zh-CN" altLang="en-US" sz="2000" dirty="0"/>
              <a:t>。如果包含，则</a:t>
            </a:r>
            <a:r>
              <a:rPr lang="en-US" altLang="zh-CN" sz="2000" dirty="0"/>
              <a:t>u</a:t>
            </a:r>
            <a:r>
              <a:rPr lang="zh-CN" altLang="en-US" sz="2000" dirty="0"/>
              <a:t>是满足题意的割点，否则不是。时间复杂度是</a:t>
            </a:r>
            <a:r>
              <a:rPr lang="en-US" altLang="zh-CN" sz="2000" dirty="0"/>
              <a:t>O(M)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怎样方便地判断</a:t>
            </a:r>
            <a:r>
              <a:rPr lang="en-US" altLang="zh-CN" sz="2000" dirty="0"/>
              <a:t>v</a:t>
            </a:r>
            <a:r>
              <a:rPr lang="zh-CN" altLang="en-US" sz="2000" dirty="0"/>
              <a:t>为根的子树是否包含</a:t>
            </a:r>
            <a:r>
              <a:rPr lang="en-US" altLang="zh-CN" sz="2000" dirty="0"/>
              <a:t>b</a:t>
            </a:r>
            <a:r>
              <a:rPr lang="zh-CN" altLang="en-US" sz="2000" dirty="0"/>
              <a:t>呢？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9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CEOI 2005 - </a:t>
            </a:r>
            <a:r>
              <a:rPr lang="zh-CN" altLang="en-US" dirty="0"/>
              <a:t>关键网线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无向连通图中，某些点具有</a:t>
            </a:r>
            <a:r>
              <a:rPr lang="en-US" altLang="zh-CN" sz="2000" dirty="0"/>
              <a:t>A</a:t>
            </a:r>
            <a:r>
              <a:rPr lang="zh-CN" altLang="en-US" sz="2000" dirty="0"/>
              <a:t>属性，某些点具有</a:t>
            </a:r>
            <a:r>
              <a:rPr lang="en-US" altLang="zh-CN" sz="2000" dirty="0"/>
              <a:t>B</a:t>
            </a:r>
            <a:r>
              <a:rPr lang="zh-CN" altLang="en-US" sz="2000" dirty="0"/>
              <a:t>属性。割掉某一条边之后能够使得某个连通区域内没有</a:t>
            </a:r>
            <a:r>
              <a:rPr lang="en-US" altLang="zh-CN" sz="2000" dirty="0"/>
              <a:t>A</a:t>
            </a:r>
            <a:r>
              <a:rPr lang="zh-CN" altLang="en-US" sz="2000" dirty="0"/>
              <a:t>属性的点或者没有</a:t>
            </a:r>
            <a:r>
              <a:rPr lang="en-US" altLang="zh-CN" sz="2000" dirty="0"/>
              <a:t>B</a:t>
            </a:r>
            <a:r>
              <a:rPr lang="zh-CN" altLang="en-US" sz="2000" dirty="0"/>
              <a:t>属性的点，问这样的边有哪些。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数据范围约定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zh-CN" altLang="en-US" sz="2000" dirty="0"/>
              <a:t>结点个数</a:t>
            </a:r>
            <a:r>
              <a:rPr lang="en-US" altLang="zh-CN" sz="2000" dirty="0"/>
              <a:t>N≤100000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zh-CN" altLang="en-US" sz="2000" dirty="0"/>
              <a:t>边数</a:t>
            </a:r>
            <a:r>
              <a:rPr lang="en-US" altLang="zh-CN" sz="2000" dirty="0"/>
              <a:t>M≤1000000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CEOI 2005 - </a:t>
            </a:r>
            <a:r>
              <a:rPr lang="zh-CN" altLang="en-US" dirty="0"/>
              <a:t>关键网线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朴素算法：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700" dirty="0"/>
              <a:t>枚举每条边，删除它，然后判断是否有独立出来的连通区域内没有</a:t>
            </a:r>
            <a:r>
              <a:rPr lang="en-US" altLang="zh-CN" sz="1700" dirty="0"/>
              <a:t>A</a:t>
            </a:r>
            <a:r>
              <a:rPr lang="zh-CN" altLang="en-US" sz="1700" dirty="0"/>
              <a:t>属性或者没有</a:t>
            </a:r>
            <a:r>
              <a:rPr lang="en-US" altLang="zh-CN" sz="1700" dirty="0"/>
              <a:t>B</a:t>
            </a:r>
            <a:r>
              <a:rPr lang="zh-CN" altLang="en-US" sz="1700" dirty="0"/>
              <a:t>属性。复杂度</a:t>
            </a:r>
            <a:r>
              <a:rPr lang="en-US" altLang="zh-CN" sz="1700" dirty="0"/>
              <a:t>O(M</a:t>
            </a:r>
            <a:r>
              <a:rPr lang="en-US" altLang="zh-CN" sz="1700" baseline="30000" dirty="0"/>
              <a:t>2</a:t>
            </a:r>
            <a:r>
              <a:rPr lang="en-US" altLang="zh-CN" sz="1700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当然，这个复杂度太大了！</a:t>
            </a:r>
          </a:p>
        </p:txBody>
      </p:sp>
    </p:spTree>
    <p:extLst>
      <p:ext uri="{BB962C8B-B14F-4D97-AF65-F5344CB8AC3E}">
        <p14:creationId xmlns:p14="http://schemas.microsoft.com/office/powerpoint/2010/main" val="10032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：有向图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有向图：如果对于任意的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未必</a:t>
                </a:r>
                <a:r>
                  <a:rPr lang="zh-CN" altLang="en-US" sz="2000" dirty="0">
                    <a:latin typeface="+mn-ea"/>
                  </a:rPr>
                  <a:t>成立，则称此图为有向图。</a:t>
                </a: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在有向图中，通常用带箭头的边连接两个有关联的结点</a:t>
                </a:r>
                <a:r>
                  <a:rPr lang="zh-CN" altLang="en-US" sz="2000" dirty="0" smtClean="0">
                    <a:latin typeface="+mn-ea"/>
                  </a:rPr>
                  <a:t>。常用</a:t>
                </a:r>
                <a:r>
                  <a:rPr lang="zh-CN" altLang="en-US" sz="2000" dirty="0">
                    <a:latin typeface="+mn-ea"/>
                  </a:rPr>
                  <a:t>一对尖括号包围的一对顶点表示一条有向边。</a:t>
                </a: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在</a:t>
                </a:r>
                <a:r>
                  <a:rPr lang="zh-CN" altLang="en-US" sz="2000" dirty="0">
                    <a:latin typeface="+mn-ea"/>
                  </a:rPr>
                  <a:t>有向图中，边</a:t>
                </a:r>
                <a:r>
                  <a:rPr lang="en-US" altLang="zh-CN" sz="2000" dirty="0">
                    <a:latin typeface="+mn-ea"/>
                  </a:rPr>
                  <a:t>&lt;V1,V2&gt;</a:t>
                </a:r>
                <a:r>
                  <a:rPr lang="zh-CN" altLang="en-US" sz="2000" dirty="0">
                    <a:latin typeface="+mn-ea"/>
                  </a:rPr>
                  <a:t>和</a:t>
                </a:r>
                <a:r>
                  <a:rPr lang="en-US" altLang="zh-CN" sz="2000" dirty="0">
                    <a:latin typeface="+mn-ea"/>
                  </a:rPr>
                  <a:t>&lt;V2,V1&gt;</a:t>
                </a:r>
                <a:r>
                  <a:rPr lang="zh-CN" altLang="en-US" sz="2000" dirty="0">
                    <a:latin typeface="+mn-ea"/>
                  </a:rPr>
                  <a:t>可同时存在。</a:t>
                </a:r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D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06" y="4037674"/>
            <a:ext cx="3455988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CEOI 2005 - </a:t>
            </a:r>
            <a:r>
              <a:rPr lang="zh-CN" altLang="en-US" dirty="0"/>
              <a:t>关键网线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正如嗅探器一样，题目要求的边一定是原图中的割边，但是原图中的割边却不一定是题目中要求的边。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dirty="0"/>
                  <a:t>设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种属性总共有</a:t>
                </a:r>
                <a:r>
                  <a:rPr lang="en-US" altLang="zh-CN" sz="2000" dirty="0"/>
                  <a:t>SUMA</a:t>
                </a:r>
                <a:r>
                  <a:rPr lang="zh-CN" altLang="en-US" sz="2000" dirty="0"/>
                  <a:t>个，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中属性总共有</a:t>
                </a:r>
                <a:r>
                  <a:rPr lang="en-US" altLang="zh-CN" sz="2000" dirty="0"/>
                  <a:t>SUMB</a:t>
                </a:r>
                <a:r>
                  <a:rPr lang="zh-CN" altLang="en-US" sz="2000" dirty="0"/>
                  <a:t>个。和嗅探器类似的，如果边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是割边，且以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为根的子树中，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种属性的数目为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或者为</a:t>
                </a:r>
                <a:r>
                  <a:rPr lang="en-US" altLang="zh-CN" sz="2000" dirty="0"/>
                  <a:t>SUMA</a:t>
                </a:r>
                <a:r>
                  <a:rPr lang="zh-CN" altLang="en-US" sz="2000" dirty="0"/>
                  <a:t>，或者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种属性的数目为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或者为</a:t>
                </a:r>
                <a:r>
                  <a:rPr lang="en-US" altLang="zh-CN" sz="2000" dirty="0"/>
                  <a:t>SUMB</a:t>
                </a:r>
                <a:r>
                  <a:rPr lang="zh-CN" altLang="en-US" sz="2000" dirty="0"/>
                  <a:t>，那么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就是题目要求的边。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4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</a:t>
            </a:r>
            <a:r>
              <a:rPr lang="zh-CN" altLang="en-US" dirty="0"/>
              <a:t>：无</a:t>
            </a:r>
            <a:r>
              <a:rPr lang="zh-CN" altLang="en-US" dirty="0" smtClean="0"/>
              <a:t>向连通图</a:t>
            </a:r>
            <a:r>
              <a:rPr lang="zh-CN" altLang="en-US" dirty="0"/>
              <a:t>点</a:t>
            </a:r>
            <a:r>
              <a:rPr lang="en-US" altLang="zh-CN" dirty="0"/>
              <a:t>2</a:t>
            </a:r>
            <a:r>
              <a:rPr lang="zh-CN" altLang="en-US" dirty="0"/>
              <a:t>连通分支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所谓无向图连通图点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连通分支是指不包含割点的极大连通子图。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连通分支也叫块。把每个块收缩成一个点，不同块之间的边保留，就得到一棵树。显然，缩点后的图是无环的。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对于点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连通分支，实际上在求割点的过程中就能顺便把每个点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连通分支求出。建立一个栈，存储当前双连通分支，在搜索图时，每找到一条树枝边或反向边，就把这条边加入栈中。如果遇到某时满足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(u)&lt;=low(v)</a:t>
            </a:r>
            <a:r>
              <a:rPr lang="zh-CN" altLang="en-US" sz="2000" dirty="0"/>
              <a:t>，说明</a:t>
            </a:r>
            <a:r>
              <a:rPr lang="en-US" altLang="zh-CN" sz="2000" dirty="0"/>
              <a:t>u</a:t>
            </a:r>
            <a:r>
              <a:rPr lang="zh-CN" altLang="en-US" sz="2000" dirty="0"/>
              <a:t>是一个割点，同时把边从栈顶一个个取出，直到遇到了边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，取出的这些边与其关联的点，组成一个点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：无</a:t>
            </a:r>
            <a:r>
              <a:rPr lang="zh-CN" altLang="en-US" dirty="0" smtClean="0"/>
              <a:t>向连通图</a:t>
            </a:r>
            <a:r>
              <a:rPr lang="zh-CN" altLang="en-US" dirty="0"/>
              <a:t>点</a:t>
            </a:r>
            <a:r>
              <a:rPr lang="en-US" altLang="zh-CN" dirty="0"/>
              <a:t>2</a:t>
            </a:r>
            <a:r>
              <a:rPr lang="zh-CN" altLang="en-US" dirty="0"/>
              <a:t>连通分支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zh-CN" altLang="en-US" sz="2000" dirty="0" smtClean="0"/>
              <a:t>求</a:t>
            </a:r>
            <a:r>
              <a:rPr lang="zh-CN" altLang="en-US" sz="2000" dirty="0"/>
              <a:t>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连通分支的</a:t>
            </a:r>
            <a:r>
              <a:rPr lang="zh-CN" altLang="en-US" sz="2000" dirty="0" smtClean="0"/>
              <a:t>实现：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5576" y="2121167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[MAXN], low[MAXN];</a:t>
            </a:r>
          </a:p>
          <a:p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blkcnt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stack&lt;pair&lt;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&gt; se;</a:t>
            </a:r>
          </a:p>
          <a:p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++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dcnt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(edge *p 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adj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 p; p = p-&gt;next) {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 = p-&gt;v;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(!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 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se.push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make_pair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v));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dfs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], low[v]);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(low[v] &gt;=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]) 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是割点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printf</a:t>
            </a:r>
            <a:r>
              <a:rPr lang="pt-BR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pt-BR" altLang="zh-CN" sz="1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"Block No. %d\n"</a:t>
            </a:r>
            <a:r>
              <a:rPr lang="pt-BR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++blkcnt);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pair&lt;</a:t>
            </a:r>
            <a:r>
              <a:rPr lang="en-US" altLang="zh-CN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do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se.top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se.pop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"%d, %d\n"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tmp.first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tmp.second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} </a:t>
            </a:r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tmp.first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tmp.second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== v));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(v != 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//v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点已经访问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[v]);</a:t>
            </a: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&gt; </a:t>
            </a:r>
            <a:r>
              <a:rPr lang="en-US" altLang="zh-CN" sz="1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dfn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[v])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//u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的子孙，</a:t>
            </a:r>
            <a:r>
              <a:rPr lang="en-US" altLang="zh-CN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u-&gt;v</a:t>
            </a:r>
            <a:r>
              <a:rPr lang="zh-CN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是返祖边</a:t>
            </a:r>
            <a:endParaRPr lang="zh-CN" altLang="en-US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se.push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make_pair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v));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sz="1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：无向连通图边</a:t>
            </a:r>
            <a:r>
              <a:rPr lang="en-US" altLang="zh-CN" dirty="0"/>
              <a:t>2</a:t>
            </a:r>
            <a:r>
              <a:rPr lang="zh-CN" altLang="en-US" dirty="0"/>
              <a:t>连通分支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连通分支是指不包含桥的极大连通子图。因此，边连通分量的任意两个点之间都有不共边的两条路（可以共点）。这也正是“边</a:t>
            </a:r>
            <a:r>
              <a:rPr lang="en-US" altLang="zh-CN" sz="2000" dirty="0"/>
              <a:t>2</a:t>
            </a:r>
            <a:r>
              <a:rPr lang="zh-CN" altLang="en-US" sz="2000" dirty="0"/>
              <a:t>连通分支”的称谓所在。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既然边双连通分支不存在桥，那么，删除任意一条边后，分支仍能保持连通性。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要求边双连通分支，只需在求出所有的桥以后，把桥边删除，原图变成了多个连通块，则每个连通块就是一个边双连通分支。桥不属于任何一个边双连通分支，其余的边和每个顶点都属于且只属于一个边双连通分支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3352 - </a:t>
            </a:r>
            <a:r>
              <a:rPr lang="zh-CN" altLang="en-US" dirty="0"/>
              <a:t>修建道路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给你一个连通的无向图，问你至少需要添加几条边，可以保证删除任意一条边，图仍然是连通的。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数据范围约定：结点个数</a:t>
            </a:r>
            <a:r>
              <a:rPr lang="en-US" altLang="zh-CN" sz="2000" dirty="0"/>
              <a:t>N≤2500</a:t>
            </a:r>
            <a:r>
              <a:rPr lang="zh-CN" altLang="en-US" sz="2000" dirty="0"/>
              <a:t>，边数</a:t>
            </a:r>
            <a:r>
              <a:rPr lang="en-US" altLang="zh-CN" sz="2000" dirty="0"/>
              <a:t>M≤20000</a:t>
            </a:r>
          </a:p>
        </p:txBody>
      </p:sp>
    </p:spTree>
    <p:extLst>
      <p:ext uri="{BB962C8B-B14F-4D97-AF65-F5344CB8AC3E}">
        <p14:creationId xmlns:p14="http://schemas.microsoft.com/office/powerpoint/2010/main" val="17131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3352 - </a:t>
            </a:r>
            <a:r>
              <a:rPr lang="zh-CN" altLang="en-US" dirty="0"/>
              <a:t>修建道路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思路分析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700" dirty="0"/>
              <a:t>先把所有的连通分支求出来，显然这些连通分支就是原图中的双连通分支。把它们缩成点，就构成了一棵树。在树上添边使得树变成一个双连通分支即可。</a:t>
            </a:r>
            <a:endParaRPr lang="en-US" altLang="zh-CN" sz="17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700" dirty="0"/>
              <a:t>统计度为</a:t>
            </a:r>
            <a:r>
              <a:rPr lang="en-US" altLang="zh-CN" sz="1700" dirty="0"/>
              <a:t>1</a:t>
            </a:r>
            <a:r>
              <a:rPr lang="zh-CN" altLang="en-US" sz="1700" dirty="0"/>
              <a:t>的叶子节点（设共有</a:t>
            </a:r>
            <a:r>
              <a:rPr lang="en-US" altLang="zh-CN" sz="1700" dirty="0"/>
              <a:t>x</a:t>
            </a:r>
            <a:r>
              <a:rPr lang="zh-CN" altLang="en-US" sz="1700" dirty="0"/>
              <a:t>个），然后直接输出</a:t>
            </a:r>
            <a:r>
              <a:rPr lang="en-US" altLang="zh-CN" sz="1700" dirty="0"/>
              <a:t>(x+1)/2</a:t>
            </a:r>
            <a:r>
              <a:rPr lang="zh-CN" altLang="en-US" sz="1700" dirty="0"/>
              <a:t>即可。</a:t>
            </a: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8780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zh-CN" altLang="en-US" dirty="0"/>
              <a:t>有向图强连通分量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在有向图</a:t>
            </a:r>
            <a:r>
              <a:rPr lang="en-US" altLang="zh-CN" sz="2000" dirty="0"/>
              <a:t>G</a:t>
            </a:r>
            <a:r>
              <a:rPr lang="zh-CN" altLang="en-US" sz="2000" dirty="0"/>
              <a:t>中，如果两个顶点间至少存在一条路径，称两个顶点强连通。如果有向图</a:t>
            </a:r>
            <a:r>
              <a:rPr lang="en-US" altLang="zh-CN" sz="2000" dirty="0"/>
              <a:t>G</a:t>
            </a:r>
            <a:r>
              <a:rPr lang="zh-CN" altLang="en-US" sz="2000" dirty="0"/>
              <a:t>的每两个顶点都强连通，称</a:t>
            </a:r>
            <a:r>
              <a:rPr lang="en-US" altLang="zh-CN" sz="2000" dirty="0"/>
              <a:t>G</a:t>
            </a:r>
            <a:r>
              <a:rPr lang="zh-CN" altLang="en-US" sz="2000" dirty="0"/>
              <a:t>是一个强连通图。非强连通图有向图的极大强连通子图，称为强连通分量。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下图中，子图</a:t>
            </a:r>
            <a:r>
              <a:rPr lang="en-US" altLang="zh-CN" sz="2000" dirty="0"/>
              <a:t>{1,2,3,4}</a:t>
            </a:r>
            <a:r>
              <a:rPr lang="zh-CN" altLang="en-US" sz="2000" dirty="0"/>
              <a:t>为一个强连通分量，因为顶点</a:t>
            </a:r>
            <a:r>
              <a:rPr lang="en-US" altLang="zh-CN" sz="2000" dirty="0"/>
              <a:t>1,2,3,4</a:t>
            </a:r>
            <a:r>
              <a:rPr lang="zh-CN" altLang="en-US" sz="2000" dirty="0"/>
              <a:t>两两可达。</a:t>
            </a:r>
            <a:r>
              <a:rPr lang="en-US" altLang="zh-CN" sz="2000" dirty="0"/>
              <a:t>{5},{6}</a:t>
            </a:r>
            <a:r>
              <a:rPr lang="zh-CN" altLang="en-US" sz="2000" dirty="0"/>
              <a:t>也分别是两个强连通分量。</a:t>
            </a:r>
            <a:endParaRPr lang="en-US" altLang="zh-CN" sz="2000" dirty="0"/>
          </a:p>
        </p:txBody>
      </p:sp>
      <p:pic>
        <p:nvPicPr>
          <p:cNvPr id="4" name="Picture 2" descr="wps_clip_image-24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581128"/>
            <a:ext cx="2324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Tarjan</a:t>
            </a:r>
            <a:r>
              <a:rPr lang="zh-CN" altLang="en-US" dirty="0"/>
              <a:t>算法求强连通分量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 err="1"/>
              <a:t>Tarjan</a:t>
            </a:r>
            <a:r>
              <a:rPr lang="zh-CN" altLang="en-US" sz="2000" dirty="0"/>
              <a:t>算法是基于对图深度优先搜索的算法，每个强连通分量为搜索树中的一棵子树。搜索时，把当前搜索树中未处理的节点加入一个堆栈，回溯时可以判断栈顶到栈中的节点是否为一个强连通分量。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定义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[u]</a:t>
            </a:r>
            <a:r>
              <a:rPr lang="zh-CN" altLang="en-US" sz="2000" dirty="0"/>
              <a:t>为节点</a:t>
            </a:r>
            <a:r>
              <a:rPr lang="en-US" altLang="zh-CN" sz="2000" dirty="0"/>
              <a:t>u</a:t>
            </a:r>
            <a:r>
              <a:rPr lang="zh-CN" altLang="en-US" sz="2000" dirty="0"/>
              <a:t>搜索的次序编号</a:t>
            </a:r>
            <a:r>
              <a:rPr lang="en-US" altLang="zh-CN" sz="2000" dirty="0"/>
              <a:t>(</a:t>
            </a:r>
            <a:r>
              <a:rPr lang="zh-CN" altLang="en-US" sz="2000" dirty="0"/>
              <a:t>时间戳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low[u]</a:t>
            </a:r>
            <a:r>
              <a:rPr lang="zh-CN" altLang="en-US" sz="2000" dirty="0"/>
              <a:t>为</a:t>
            </a:r>
            <a:r>
              <a:rPr lang="en-US" altLang="zh-CN" sz="2000" dirty="0"/>
              <a:t>u</a:t>
            </a:r>
            <a:r>
              <a:rPr lang="zh-CN" altLang="en-US" sz="2000" dirty="0"/>
              <a:t>或</a:t>
            </a:r>
            <a:r>
              <a:rPr lang="en-US" altLang="zh-CN" sz="2000" dirty="0"/>
              <a:t>u</a:t>
            </a:r>
            <a:r>
              <a:rPr lang="zh-CN" altLang="en-US" sz="2000" dirty="0"/>
              <a:t>的子树能够追溯到的最早的栈中节点的次序号。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注意：横叉边无需更新</a:t>
            </a:r>
            <a:r>
              <a:rPr lang="en-US" altLang="zh-CN" sz="2000" dirty="0"/>
              <a:t>low</a:t>
            </a:r>
            <a:r>
              <a:rPr lang="zh-CN" altLang="en-US" sz="2000" dirty="0"/>
              <a:t>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</a:t>
            </a:r>
            <a:r>
              <a:rPr lang="en-US" altLang="zh-CN" dirty="0" err="1"/>
              <a:t>Tarjan</a:t>
            </a:r>
            <a:r>
              <a:rPr lang="zh-CN" altLang="en-US" dirty="0"/>
              <a:t>算法求强连通分量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伪代码：</a:t>
            </a: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/>
              <a:t>复杂</a:t>
            </a:r>
            <a:r>
              <a:rPr lang="zh-CN" altLang="en-US" sz="2000" dirty="0"/>
              <a:t>度</a:t>
            </a:r>
            <a:r>
              <a:rPr lang="zh-CN" altLang="en-US" sz="2000" dirty="0" smtClean="0"/>
              <a:t>分析：可以</a:t>
            </a:r>
            <a:r>
              <a:rPr lang="zh-CN" altLang="en-US" sz="2000" dirty="0"/>
              <a:t>发现，运行</a:t>
            </a:r>
            <a:r>
              <a:rPr lang="en-US" altLang="zh-CN" sz="2000" dirty="0" err="1"/>
              <a:t>Tarjan</a:t>
            </a:r>
            <a:r>
              <a:rPr lang="zh-CN" altLang="en-US" sz="2000" dirty="0"/>
              <a:t>算法的过程中，每个顶点都被访问了一次，且只进出了一次堆栈，每条边也只被访问了一次，所以该算法的时间复杂度为</a:t>
            </a:r>
            <a:r>
              <a:rPr lang="en-US" altLang="zh-CN" sz="2000" dirty="0" smtClean="0"/>
              <a:t>O(n + m)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tarjan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(u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DFN[u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Low[u] = ++Index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为节点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设定次序编号和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Low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初值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Stack.push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(u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           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将节点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压入栈中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each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(u, v) </a:t>
            </a:r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E     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枚举每一条边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 is not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visted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如果节点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未被访问过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tarjan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    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继续向下找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Low[u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min(Low[u], Low[v])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(v in S)  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如果节点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还在栈内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Low[u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min(Low[u], DFN[v])</a:t>
            </a:r>
          </a:p>
          <a:p>
            <a:r>
              <a:rPr lang="en-US" altLang="zh-CN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(DFN[u] == Low[u])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如果节点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是强连通分量的根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repeat</a:t>
            </a:r>
            <a:endParaRPr lang="en-US" altLang="zh-CN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v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9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S.pop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 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zh-CN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退栈，为该强连通分量中一个顶点</a:t>
            </a:r>
            <a:endParaRPr lang="zh-CN" altLang="en-US" sz="9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print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</a:p>
          <a:p>
            <a:r>
              <a:rPr lang="en-US" altLang="zh-CN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until(u </a:t>
            </a:r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== v)</a:t>
            </a:r>
          </a:p>
          <a:p>
            <a:r>
              <a:rPr lang="en-US" altLang="zh-CN" sz="9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227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：顶点的度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无向图顶点的度：与顶点关联的边的数目。</a:t>
            </a:r>
          </a:p>
          <a:p>
            <a:pPr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有向图：等于该顶点的入度与出度之和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1700" dirty="0" smtClean="0">
                <a:latin typeface="+mn-ea"/>
              </a:rPr>
              <a:t>入度：以</a:t>
            </a:r>
            <a:r>
              <a:rPr lang="zh-CN" altLang="en-US" sz="1700" dirty="0">
                <a:latin typeface="+mn-ea"/>
              </a:rPr>
              <a:t>该顶点为终点的边的</a:t>
            </a:r>
            <a:r>
              <a:rPr lang="zh-CN" altLang="en-US" sz="1700" dirty="0" smtClean="0">
                <a:latin typeface="+mn-ea"/>
              </a:rPr>
              <a:t>数目和</a:t>
            </a:r>
            <a:endParaRPr lang="en-US" altLang="zh-CN" sz="1700" dirty="0" smtClean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1700" dirty="0" smtClean="0">
                <a:latin typeface="+mn-ea"/>
              </a:rPr>
              <a:t>出度：以</a:t>
            </a:r>
            <a:r>
              <a:rPr lang="zh-CN" altLang="en-US" sz="1700" dirty="0">
                <a:latin typeface="+mn-ea"/>
              </a:rPr>
              <a:t>该顶点为起点的边的数目和 </a:t>
            </a:r>
          </a:p>
          <a:p>
            <a:pPr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 度数为奇数的顶点叫做奇点，度数为偶数的点叫做偶点。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Picture 7" descr="D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93" y="4365104"/>
            <a:ext cx="291623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600" y="6410293"/>
            <a:ext cx="21146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/>
              <a:t>无向图中，</a:t>
            </a:r>
            <a:r>
              <a:rPr lang="en-US" altLang="zh-CN" sz="1000" dirty="0"/>
              <a:t>V1</a:t>
            </a:r>
            <a:r>
              <a:rPr lang="zh-CN" altLang="en-US" sz="1000" dirty="0"/>
              <a:t>的度为</a:t>
            </a:r>
            <a:r>
              <a:rPr lang="en-US" altLang="zh-CN" sz="1000" dirty="0"/>
              <a:t>3</a:t>
            </a:r>
            <a:r>
              <a:rPr lang="zh-CN" altLang="en-US" sz="1000" dirty="0"/>
              <a:t>，</a:t>
            </a:r>
            <a:r>
              <a:rPr lang="en-US" altLang="zh-CN" sz="1000" dirty="0"/>
              <a:t>V3</a:t>
            </a:r>
            <a:r>
              <a:rPr lang="zh-CN" altLang="en-US" sz="1000" dirty="0"/>
              <a:t>的度为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pic>
        <p:nvPicPr>
          <p:cNvPr id="7" name="Picture 6" descr="D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78" y="4365752"/>
            <a:ext cx="29495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644008" y="6417542"/>
            <a:ext cx="21066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/>
              <a:t>有向图中，</a:t>
            </a:r>
            <a:r>
              <a:rPr lang="en-US" altLang="zh-CN" sz="1000" dirty="0"/>
              <a:t>V1</a:t>
            </a:r>
            <a:r>
              <a:rPr lang="zh-CN" altLang="en-US" sz="1000" dirty="0"/>
              <a:t>的入度为</a:t>
            </a:r>
            <a:r>
              <a:rPr lang="en-US" altLang="zh-CN" sz="1000" dirty="0"/>
              <a:t>1</a:t>
            </a:r>
            <a:r>
              <a:rPr lang="zh-CN" altLang="en-US" sz="1000" dirty="0"/>
              <a:t>，出席为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：路径和连通集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中</a:t>
                </a:r>
                <a:r>
                  <a:rPr lang="zh-CN" altLang="en-US" sz="2000" dirty="0" smtClean="0">
                    <a:latin typeface="+mn-ea"/>
                  </a:rPr>
                  <a:t>，结点</a:t>
                </a:r>
                <a:r>
                  <a:rPr lang="en-US" altLang="zh-CN" sz="2000" dirty="0">
                    <a:latin typeface="+mn-ea"/>
                  </a:rPr>
                  <a:t>a</a:t>
                </a:r>
                <a:r>
                  <a:rPr lang="zh-CN" altLang="en-US" sz="2000" dirty="0">
                    <a:latin typeface="+mn-ea"/>
                  </a:rPr>
                  <a:t>，</a:t>
                </a:r>
                <a:r>
                  <a:rPr lang="en-US" altLang="zh-CN" sz="2000" dirty="0">
                    <a:latin typeface="+mn-ea"/>
                  </a:rPr>
                  <a:t>b</a:t>
                </a:r>
                <a:r>
                  <a:rPr lang="zh-CN" altLang="en-US" sz="2000" dirty="0">
                    <a:latin typeface="+mn-ea"/>
                  </a:rPr>
                  <a:t>，</a:t>
                </a:r>
                <a:r>
                  <a:rPr lang="zh-CN" altLang="en-US" sz="2000" dirty="0" smtClean="0">
                    <a:latin typeface="+mn-ea"/>
                  </a:rPr>
                  <a:t>存在结点序列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1……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lvl="1">
                  <a:lnSpc>
                    <a:spcPct val="17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i="1" dirty="0" err="1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7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700" dirty="0">
                  <a:latin typeface="+mn-ea"/>
                </a:endParaRPr>
              </a:p>
              <a:p>
                <a:pPr lvl="1">
                  <a:lnSpc>
                    <a:spcPct val="17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sz="17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+1)∈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17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=1‥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7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则称结点序列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为结点</a:t>
                </a:r>
                <a:r>
                  <a:rPr lang="en-US" altLang="zh-CN" sz="2000" dirty="0">
                    <a:latin typeface="+mn-ea"/>
                  </a:rPr>
                  <a:t>a</a:t>
                </a:r>
                <a:r>
                  <a:rPr lang="zh-CN" altLang="en-US" sz="2000" dirty="0">
                    <a:latin typeface="+mn-ea"/>
                  </a:rPr>
                  <a:t>到结点</a:t>
                </a:r>
                <a:r>
                  <a:rPr lang="en-US" altLang="zh-CN" sz="2000" dirty="0">
                    <a:latin typeface="+mn-ea"/>
                  </a:rPr>
                  <a:t>b</a:t>
                </a:r>
                <a:r>
                  <a:rPr lang="zh-CN" altLang="en-US" sz="2000" dirty="0">
                    <a:latin typeface="+mn-ea"/>
                  </a:rPr>
                  <a:t>的一条路径，而路径上边的数目</a:t>
                </a:r>
                <a:r>
                  <a:rPr lang="en-US" altLang="zh-CN" sz="2000" dirty="0">
                    <a:latin typeface="+mn-ea"/>
                  </a:rPr>
                  <a:t>k-1</a:t>
                </a:r>
                <a:r>
                  <a:rPr lang="zh-CN" altLang="en-US" sz="2000" dirty="0">
                    <a:latin typeface="+mn-ea"/>
                  </a:rPr>
                  <a:t>（</a:t>
                </a:r>
                <a:r>
                  <a:rPr lang="zh-CN" altLang="en-US" sz="2000" dirty="0" smtClean="0">
                    <a:latin typeface="+mn-ea"/>
                  </a:rPr>
                  <a:t>或者边权和</a:t>
                </a:r>
                <a:r>
                  <a:rPr lang="zh-CN" altLang="en-US" sz="2000" dirty="0">
                    <a:latin typeface="+mn-ea"/>
                  </a:rPr>
                  <a:t>）称为该路径的长度，并称结点集合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为连通集</a:t>
                </a:r>
                <a:r>
                  <a:rPr lang="zh-CN" altLang="en-US" sz="2000" dirty="0" smtClean="0">
                    <a:latin typeface="+mn-ea"/>
                  </a:rPr>
                  <a:t>。</a:t>
                </a:r>
                <a:r>
                  <a:rPr lang="en-US" altLang="zh-CN" sz="2000" dirty="0">
                    <a:latin typeface="+mn-ea"/>
                  </a:rPr>
                  <a:t>V1</a:t>
                </a:r>
                <a:r>
                  <a:rPr lang="zh-CN" altLang="en-US" sz="2000" dirty="0">
                    <a:latin typeface="+mn-ea"/>
                  </a:rPr>
                  <a:t>到</a:t>
                </a:r>
                <a:r>
                  <a:rPr lang="en-US" altLang="zh-CN" sz="2000" dirty="0">
                    <a:latin typeface="+mn-ea"/>
                  </a:rPr>
                  <a:t>V5</a:t>
                </a:r>
                <a:r>
                  <a:rPr lang="zh-CN" altLang="en-US" sz="2000" dirty="0">
                    <a:latin typeface="+mn-ea"/>
                  </a:rPr>
                  <a:t>有多条路径，其中有：</a:t>
                </a:r>
                <a:endParaRPr lang="en-US" altLang="zh-CN" sz="2000" dirty="0">
                  <a:latin typeface="+mn-ea"/>
                </a:endParaRPr>
              </a:p>
              <a:p>
                <a:pPr lvl="1">
                  <a:lnSpc>
                    <a:spcPct val="17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17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7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17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700" i="1" dirty="0" smtClean="0">
                        <a:latin typeface="Cambria Math" panose="02040503050406030204" pitchFamily="18" charset="0"/>
                      </a:rPr>
                      <m:t>5}</m:t>
                    </m:r>
                  </m:oMath>
                </a14:m>
                <a:endParaRPr lang="en-US" altLang="zh-CN" sz="17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r="-4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603750"/>
            <a:ext cx="3097212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Intro</a:t>
            </a:r>
            <a:r>
              <a:rPr lang="zh-CN" altLang="en-US" dirty="0"/>
              <a:t>：简单路径和回路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>
                    <a:latin typeface="+mn-ea"/>
                  </a:rPr>
                  <a:t>如果一条路径上的结点除起点</a:t>
                </a:r>
                <a:r>
                  <a:rPr lang="en-US" altLang="zh-CN" sz="2000" dirty="0">
                    <a:latin typeface="+mn-ea"/>
                  </a:rPr>
                  <a:t>x1</a:t>
                </a:r>
                <a:r>
                  <a:rPr lang="zh-CN" altLang="en-US" sz="2000" dirty="0">
                    <a:latin typeface="+mn-ea"/>
                  </a:rPr>
                  <a:t>和终点</a:t>
                </a:r>
                <a:r>
                  <a:rPr lang="en-US" altLang="zh-CN" sz="2000" dirty="0" err="1">
                    <a:latin typeface="+mn-ea"/>
                  </a:rPr>
                  <a:t>xk</a:t>
                </a:r>
                <a:r>
                  <a:rPr lang="zh-CN" altLang="en-US" sz="2000" dirty="0">
                    <a:latin typeface="+mn-ea"/>
                  </a:rPr>
                  <a:t>可以相同外，其它结点均不相同，则称此路径为一条简单路径。</a:t>
                </a:r>
                <a:endParaRPr lang="en-US" altLang="zh-CN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:r>
                  <a:rPr lang="zh-CN" altLang="en-US" sz="2000" dirty="0" smtClean="0">
                    <a:latin typeface="+mn-ea"/>
                  </a:rPr>
                  <a:t>图</a:t>
                </a:r>
                <a:r>
                  <a:rPr lang="en-US" altLang="zh-CN" sz="2000" dirty="0" smtClean="0">
                    <a:latin typeface="+mn-ea"/>
                  </a:rPr>
                  <a:t>(A)</a:t>
                </a:r>
                <a:r>
                  <a:rPr lang="zh-CN" altLang="en-US" sz="2000" dirty="0">
                    <a:latin typeface="+mn-ea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是简单</a:t>
                </a:r>
                <a:r>
                  <a:rPr lang="zh-CN" altLang="en-US" sz="2000" dirty="0">
                    <a:latin typeface="+mn-ea"/>
                  </a:rPr>
                  <a:t>路径，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4→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不是简单路径。</a:t>
                </a:r>
              </a:p>
              <a:p>
                <a:pPr>
                  <a:lnSpc>
                    <a:spcPct val="150000"/>
                  </a:lnSpc>
                  <a:spcBef>
                    <a:spcPts val="58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𝑥𝑘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的简单路径称为回路（也称为环）。</a:t>
                </a:r>
                <a:r>
                  <a:rPr lang="zh-CN" altLang="en-US" sz="2000" dirty="0" smtClean="0">
                    <a:latin typeface="+mn-ea"/>
                  </a:rPr>
                  <a:t>例如图</a:t>
                </a:r>
                <a:r>
                  <a:rPr lang="en-US" altLang="zh-CN" sz="2000" dirty="0" smtClean="0">
                    <a:latin typeface="+mn-ea"/>
                  </a:rPr>
                  <a:t>(B)</a:t>
                </a:r>
                <a:r>
                  <a:rPr lang="zh-CN" altLang="en-US" sz="2000" dirty="0">
                    <a:latin typeface="+mn-ea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为一条回路。</a:t>
                </a:r>
              </a:p>
            </p:txBody>
          </p:sp>
        </mc:Choice>
        <mc:Fallback xmlns="">
          <p:sp>
            <p:nvSpPr>
              <p:cNvPr id="1229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3960440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r>
              <a:rPr lang="zh-CN" altLang="en-US" dirty="0"/>
              <a:t>：单源最短路径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2000" dirty="0">
                <a:latin typeface="+mn-ea"/>
              </a:rPr>
              <a:t>单源最短</a:t>
            </a:r>
            <a:r>
              <a:rPr lang="zh-CN" altLang="en-US" sz="2000" dirty="0" smtClean="0">
                <a:latin typeface="+mn-ea"/>
              </a:rPr>
              <a:t>路径</a:t>
            </a:r>
            <a:r>
              <a:rPr lang="en-US" altLang="zh-CN" sz="2000" dirty="0" smtClean="0">
                <a:latin typeface="+mn-ea"/>
              </a:rPr>
              <a:t>(Single </a:t>
            </a:r>
            <a:r>
              <a:rPr lang="en-US" altLang="zh-CN" sz="2000" dirty="0">
                <a:latin typeface="+mn-ea"/>
              </a:rPr>
              <a:t>Source Shortest </a:t>
            </a:r>
            <a:r>
              <a:rPr lang="en-US" altLang="zh-CN" sz="2000" dirty="0" smtClean="0">
                <a:latin typeface="+mn-ea"/>
              </a:rPr>
              <a:t>Path)</a:t>
            </a:r>
            <a:r>
              <a:rPr lang="zh-CN" altLang="en-US" sz="2000" dirty="0" smtClean="0">
                <a:latin typeface="+mn-ea"/>
              </a:rPr>
              <a:t>：即在一个带权有向图</a:t>
            </a:r>
            <a:r>
              <a:rPr lang="zh-CN" altLang="en-US" sz="2000" dirty="0">
                <a:latin typeface="+mn-ea"/>
              </a:rPr>
              <a:t>（或无向图）</a:t>
            </a:r>
            <a:r>
              <a:rPr lang="zh-CN" altLang="en-US" sz="2000" dirty="0" smtClean="0">
                <a:latin typeface="+mn-ea"/>
              </a:rPr>
              <a:t>中，每条边都有一个权值，另外给定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zh-CN" altLang="en-US" sz="2000" dirty="0" smtClean="0">
                <a:latin typeface="+mn-ea"/>
              </a:rPr>
              <a:t>中的一个顶点，称为源，求解源到其他所有顶点的</a:t>
            </a:r>
            <a:r>
              <a:rPr lang="zh-CN" altLang="en-US" sz="2000" dirty="0">
                <a:latin typeface="+mn-ea"/>
              </a:rPr>
              <a:t>最</a:t>
            </a:r>
            <a:r>
              <a:rPr lang="zh-CN" altLang="en-US" sz="2000" dirty="0" smtClean="0">
                <a:latin typeface="+mn-ea"/>
              </a:rPr>
              <a:t>短路径长度。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580"/>
              </a:spcBef>
              <a:defRPr/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580"/>
              </a:spcBef>
              <a:defRPr/>
            </a:pPr>
            <a:r>
              <a:rPr lang="zh-CN" altLang="en-US" sz="2000" dirty="0" smtClean="0">
                <a:latin typeface="+mn-ea"/>
              </a:rPr>
              <a:t>常用的方法有：</a:t>
            </a:r>
            <a:r>
              <a:rPr lang="en-US" altLang="zh-CN" sz="2000" dirty="0" err="1" smtClean="0">
                <a:latin typeface="+mn-ea"/>
              </a:rPr>
              <a:t>Dijkstra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1323</TotalTime>
  <Words>5805</Words>
  <Application>Microsoft Office PowerPoint</Application>
  <PresentationFormat>全屏显示(4:3)</PresentationFormat>
  <Paragraphs>444</Paragraphs>
  <Slides>58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华文楷体</vt:lpstr>
      <vt:lpstr>宋体</vt:lpstr>
      <vt:lpstr>新宋体</vt:lpstr>
      <vt:lpstr>Arial</vt:lpstr>
      <vt:lpstr>Calibri</vt:lpstr>
      <vt:lpstr>Cambria Math</vt:lpstr>
      <vt:lpstr>Century Schoolbook</vt:lpstr>
      <vt:lpstr>Perpetua</vt:lpstr>
      <vt:lpstr>Wingdings</vt:lpstr>
      <vt:lpstr>Wingdings 2</vt:lpstr>
      <vt:lpstr>凸显</vt:lpstr>
      <vt:lpstr>图论基础</vt:lpstr>
      <vt:lpstr>Preface</vt:lpstr>
      <vt:lpstr>Intro：图的基本概念</vt:lpstr>
      <vt:lpstr>Intro：无向图</vt:lpstr>
      <vt:lpstr>Intro：有向图</vt:lpstr>
      <vt:lpstr>Intro：顶点的度</vt:lpstr>
      <vt:lpstr>Intro：路径和连通集</vt:lpstr>
      <vt:lpstr>Intro：简单路径和回路</vt:lpstr>
      <vt:lpstr>Intro：单源最短路径</vt:lpstr>
      <vt:lpstr>Intro：Dijkstra</vt:lpstr>
      <vt:lpstr>Intro：Dijkstra</vt:lpstr>
      <vt:lpstr>Intro：Dijkstra</vt:lpstr>
      <vt:lpstr>Intro：Dijkstra算法的局限性</vt:lpstr>
      <vt:lpstr>Intro：Dijkstra算法的局限性</vt:lpstr>
      <vt:lpstr>Intro：最短路的重要性质</vt:lpstr>
      <vt:lpstr>Intro：Bellman-Ford算法思想</vt:lpstr>
      <vt:lpstr>Intro：Bellman-Ford算法思想</vt:lpstr>
      <vt:lpstr>Intro：Bellman-Ford</vt:lpstr>
      <vt:lpstr>Intro：Bellman-Ford算法的优化</vt:lpstr>
      <vt:lpstr>Intro：进一步的优化——SPFA算法</vt:lpstr>
      <vt:lpstr>Intro：SPFA</vt:lpstr>
      <vt:lpstr>Intro：SPFA算法的效率</vt:lpstr>
      <vt:lpstr>Intro：差分约束系统</vt:lpstr>
      <vt:lpstr>Intro：差分约束系统</vt:lpstr>
      <vt:lpstr>Intro：差分约束系统</vt:lpstr>
      <vt:lpstr>POJ 1201 - Intervals</vt:lpstr>
      <vt:lpstr>POJ 1201 - Intervals</vt:lpstr>
      <vt:lpstr>POJ 1275 Cashier Employment</vt:lpstr>
      <vt:lpstr>POJ 1275 Cashier Employment</vt:lpstr>
      <vt:lpstr>POJ 1275 Cashier Employment</vt:lpstr>
      <vt:lpstr>Intro：图论中的连通性问题</vt:lpstr>
      <vt:lpstr>Intro：图论中的连通性问题</vt:lpstr>
      <vt:lpstr>Intro：深度优先数</vt:lpstr>
      <vt:lpstr>Intro：DFS遍历标号过程</vt:lpstr>
      <vt:lpstr>Intro：DFS遍历标号过程</vt:lpstr>
      <vt:lpstr>Intro：DFS遍历标号过程</vt:lpstr>
      <vt:lpstr>Intro：DFN的简单应用</vt:lpstr>
      <vt:lpstr>Intro：low参数</vt:lpstr>
      <vt:lpstr>Intro：low参数</vt:lpstr>
      <vt:lpstr>Intro：割点</vt:lpstr>
      <vt:lpstr>Intro：割点</vt:lpstr>
      <vt:lpstr>Intro：割点</vt:lpstr>
      <vt:lpstr>Intro：割边</vt:lpstr>
      <vt:lpstr>Intro：割边</vt:lpstr>
      <vt:lpstr>ZJOI 2014 - 嗅探器</vt:lpstr>
      <vt:lpstr>ZJOI 2014 - 嗅探器</vt:lpstr>
      <vt:lpstr>ZJOI 2014 - 嗅探器</vt:lpstr>
      <vt:lpstr>CEOI 2005 - 关键网线</vt:lpstr>
      <vt:lpstr>CEOI 2005 - 关键网线</vt:lpstr>
      <vt:lpstr>CEOI 2005 - 关键网线</vt:lpstr>
      <vt:lpstr>Intro：无向连通图点2连通分支</vt:lpstr>
      <vt:lpstr>Intro：无向连通图点2连通分支</vt:lpstr>
      <vt:lpstr>Intro：无向连通图边2连通分支</vt:lpstr>
      <vt:lpstr>POJ 3352 - 修建道路</vt:lpstr>
      <vt:lpstr>POJ 3352 - 修建道路</vt:lpstr>
      <vt:lpstr>Intro：有向图强连通分量</vt:lpstr>
      <vt:lpstr>Intro：Tarjan算法求强连通分量</vt:lpstr>
      <vt:lpstr>Intro：Tarjan算法求强连通分量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专题讨论：基于时间的分治算法</dc:title>
  <dc:creator>microsoft</dc:creator>
  <cp:lastModifiedBy>Yutong Yang</cp:lastModifiedBy>
  <cp:revision>303</cp:revision>
  <dcterms:created xsi:type="dcterms:W3CDTF">2013-04-13T15:29:45Z</dcterms:created>
  <dcterms:modified xsi:type="dcterms:W3CDTF">2017-12-27T12:04:26Z</dcterms:modified>
</cp:coreProperties>
</file>