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324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322" r:id="rId19"/>
    <p:sldId id="323" r:id="rId20"/>
    <p:sldId id="279" r:id="rId21"/>
    <p:sldId id="281" r:id="rId22"/>
    <p:sldId id="282" r:id="rId23"/>
    <p:sldId id="283" r:id="rId24"/>
    <p:sldId id="284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1" r:id="rId43"/>
    <p:sldId id="319" r:id="rId44"/>
    <p:sldId id="313" r:id="rId45"/>
    <p:sldId id="318" r:id="rId46"/>
    <p:sldId id="315" r:id="rId47"/>
    <p:sldId id="316" r:id="rId48"/>
    <p:sldId id="317" r:id="rId49"/>
    <p:sldId id="320" r:id="rId50"/>
    <p:sldId id="32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4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0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C21A-4202-4B59-937E-D8607121EFEA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F5D9-5A63-460A-8E99-E09421F0E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徐浩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9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0" y="378070"/>
            <a:ext cx="10665936" cy="58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0" y="616465"/>
            <a:ext cx="10942421" cy="50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Bsgs</a:t>
            </a:r>
            <a:r>
              <a:rPr lang="en-US" altLang="zh-CN" dirty="0"/>
              <a:t> </a:t>
            </a:r>
            <a:r>
              <a:rPr lang="en-US" altLang="zh-CN" dirty="0" smtClean="0"/>
              <a:t>---Baby </a:t>
            </a:r>
            <a:r>
              <a:rPr lang="en-US" altLang="zh-CN" dirty="0" err="1"/>
              <a:t>step,Giant</a:t>
            </a:r>
            <a:r>
              <a:rPr lang="en-US" altLang="zh-CN" dirty="0"/>
              <a:t>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969869" cy="445208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求解</a:t>
            </a:r>
            <a:r>
              <a:rPr lang="en-US" altLang="zh-CN" smtClean="0"/>
              <a:t>a</a:t>
            </a:r>
            <a:r>
              <a:rPr lang="en-US" altLang="zh-CN" baseline="30000" smtClean="0"/>
              <a:t>k</a:t>
            </a:r>
            <a:r>
              <a:rPr lang="en-US" altLang="zh-CN" smtClean="0"/>
              <a:t>=b  </a:t>
            </a:r>
            <a:r>
              <a:rPr lang="en-US" altLang="zh-CN" dirty="0"/>
              <a:t>%p	</a:t>
            </a:r>
            <a:r>
              <a:rPr lang="zh-CN" altLang="en-US" dirty="0"/>
              <a:t>求</a:t>
            </a:r>
            <a:r>
              <a:rPr lang="en-US" altLang="zh-CN" dirty="0"/>
              <a:t>k,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a,p</a:t>
            </a:r>
            <a:r>
              <a:rPr lang="en-US" altLang="zh-CN" dirty="0"/>
              <a:t>)=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a,p</a:t>
            </a:r>
            <a:r>
              <a:rPr lang="en-US" altLang="zh-CN" dirty="0"/>
              <a:t>)=1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k=</a:t>
            </a:r>
            <a:r>
              <a:rPr lang="en-US" altLang="zh-CN" dirty="0" err="1"/>
              <a:t>mi+v</a:t>
            </a:r>
            <a:r>
              <a:rPr lang="en-US" altLang="zh-CN" dirty="0"/>
              <a:t>  m=</a:t>
            </a:r>
            <a:r>
              <a:rPr lang="en-US" altLang="zh-CN" dirty="0" err="1"/>
              <a:t>sqrt</a:t>
            </a:r>
            <a:r>
              <a:rPr lang="en-US" altLang="zh-CN" dirty="0"/>
              <a:t>(p);</a:t>
            </a:r>
          </a:p>
          <a:p>
            <a:r>
              <a:rPr lang="en-US" altLang="zh-CN" dirty="0" err="1"/>
              <a:t>i,v</a:t>
            </a:r>
            <a:r>
              <a:rPr lang="en-US" altLang="zh-CN" dirty="0"/>
              <a:t>&lt;=m</a:t>
            </a:r>
          </a:p>
          <a:p>
            <a:endParaRPr lang="en-US" altLang="zh-CN" dirty="0"/>
          </a:p>
          <a:p>
            <a:r>
              <a:rPr lang="en-US" altLang="zh-CN" smtClean="0"/>
              <a:t>a</a:t>
            </a:r>
            <a:r>
              <a:rPr lang="en-US" altLang="zh-CN" baseline="30000" smtClean="0"/>
              <a:t>v</a:t>
            </a:r>
            <a:r>
              <a:rPr lang="en-US" altLang="zh-CN" smtClean="0"/>
              <a:t>=b</a:t>
            </a:r>
            <a:r>
              <a:rPr lang="en-US" altLang="zh-CN"/>
              <a:t>*(</a:t>
            </a:r>
            <a:r>
              <a:rPr lang="en-US" altLang="zh-CN" smtClean="0"/>
              <a:t>a</a:t>
            </a:r>
            <a:r>
              <a:rPr lang="en-US" altLang="zh-CN" baseline="30000" smtClean="0"/>
              <a:t>-m</a:t>
            </a:r>
            <a:r>
              <a:rPr lang="en-US" altLang="zh-CN" smtClean="0"/>
              <a:t>)</a:t>
            </a:r>
            <a:r>
              <a:rPr lang="en-US" altLang="zh-CN" baseline="30000" smtClean="0"/>
              <a:t>i</a:t>
            </a:r>
            <a:r>
              <a:rPr lang="en-US" altLang="zh-CN" smtClean="0"/>
              <a:t>  </a:t>
            </a:r>
            <a:r>
              <a:rPr lang="en-US" altLang="zh-CN" dirty="0"/>
              <a:t>%p</a:t>
            </a:r>
          </a:p>
          <a:p>
            <a:endParaRPr lang="en-US" altLang="zh-CN" dirty="0"/>
          </a:p>
          <a:p>
            <a:r>
              <a:rPr lang="zh-CN" altLang="en-US" dirty="0"/>
              <a:t>打表</a:t>
            </a:r>
            <a:r>
              <a:rPr lang="en-US" altLang="zh-CN" dirty="0"/>
              <a:t>map for </a:t>
            </a:r>
            <a:r>
              <a:rPr lang="en-US" altLang="zh-CN" dirty="0" err="1"/>
              <a:t>i</a:t>
            </a:r>
            <a:r>
              <a:rPr lang="en-US" altLang="zh-CN" dirty="0"/>
              <a:t>=0~m-1 </a:t>
            </a:r>
            <a:r>
              <a:rPr lang="en-US" altLang="zh-CN"/>
              <a:t>(</a:t>
            </a:r>
            <a:r>
              <a:rPr lang="en-US" altLang="zh-CN" smtClean="0"/>
              <a:t>a</a:t>
            </a:r>
            <a:r>
              <a:rPr lang="en-US" altLang="zh-CN" baseline="30000" smtClean="0"/>
              <a:t>i</a:t>
            </a:r>
            <a:r>
              <a:rPr lang="en-US" altLang="zh-CN" smtClean="0"/>
              <a:t>,i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=0~m-1</a:t>
            </a:r>
          </a:p>
          <a:p>
            <a:r>
              <a:rPr lang="en-US" altLang="zh-CN"/>
              <a:t>check </a:t>
            </a:r>
            <a:r>
              <a:rPr lang="en-US" altLang="zh-CN" smtClean="0"/>
              <a:t>a</a:t>
            </a:r>
            <a:r>
              <a:rPr lang="en-US" altLang="zh-CN" baseline="30000" smtClean="0"/>
              <a:t>v</a:t>
            </a:r>
            <a:r>
              <a:rPr lang="zh-CN" altLang="en-US" dirty="0"/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1028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Easy Homework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44" y="1541640"/>
            <a:ext cx="10515600" cy="38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61" y="546653"/>
            <a:ext cx="9752381" cy="31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177" y="3965331"/>
            <a:ext cx="960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求二次剩余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bsgs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8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r>
              <a:rPr lang="zh-CN" altLang="en-US" dirty="0"/>
              <a:t>给一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个点，这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个点两两距离为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，加尽量多的点使所有点都两两距离为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dirty="0" smtClean="0"/>
              <a:t>-0.5 –x –y</a:t>
            </a:r>
          </a:p>
          <a:p>
            <a:r>
              <a:rPr lang="en-US" altLang="zh-CN" dirty="0" smtClean="0"/>
              <a:t>0.5   x    -y</a:t>
            </a:r>
          </a:p>
          <a:p>
            <a:r>
              <a:rPr lang="en-US" altLang="zh-CN" dirty="0" smtClean="0"/>
              <a:t>0      2x  -y</a:t>
            </a:r>
          </a:p>
          <a:p>
            <a:r>
              <a:rPr lang="en-US" altLang="zh-CN" dirty="0" smtClean="0"/>
              <a:t>0     0     3y</a:t>
            </a:r>
          </a:p>
          <a:p>
            <a:endParaRPr lang="en-US" altLang="zh-CN" dirty="0"/>
          </a:p>
          <a:p>
            <a:r>
              <a:rPr lang="zh-CN" altLang="en-US" dirty="0" smtClean="0"/>
              <a:t>重心为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，距离不变，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个点有</a:t>
            </a:r>
            <a:r>
              <a:rPr lang="en-US" altLang="zh-CN" dirty="0" smtClean="0"/>
              <a:t>m-1</a:t>
            </a:r>
            <a:r>
              <a:rPr lang="zh-CN" altLang="en-US" dirty="0" smtClean="0"/>
              <a:t>个基向量，由前</a:t>
            </a:r>
            <a:r>
              <a:rPr lang="en-US" altLang="zh-CN" dirty="0" smtClean="0"/>
              <a:t>i-1</a:t>
            </a:r>
            <a:r>
              <a:rPr lang="zh-CN" altLang="en-US" dirty="0" smtClean="0"/>
              <a:t>个点的重心指向</a:t>
            </a:r>
            <a:r>
              <a:rPr lang="zh-CN" altLang="en-US" dirty="0"/>
              <a:t>点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en-US" altLang="zh-CN" dirty="0" smtClean="0"/>
              <a:t>M+1</a:t>
            </a:r>
            <a:r>
              <a:rPr lang="zh-CN" altLang="en-US" dirty="0" smtClean="0"/>
              <a:t>的方向：重心不变，方向是新的基向量，解高斯消元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类欧几里得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6666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10105" cy="63216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5485" y="3393831"/>
            <a:ext cx="509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自行了解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6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cdoj1604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515600" cy="342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8740"/>
            <a:ext cx="10076190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1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%26−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?′)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16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文本框 1"/>
              <p:cNvSpPr txBox="1">
                <a:spLocks noChangeArrowheads="1"/>
              </p:cNvSpPr>
              <p:nvPr/>
            </p:nvSpPr>
            <p:spPr bwMode="auto">
              <a:xfrm>
                <a:off x="862013" y="369888"/>
                <a:ext cx="9609137" cy="590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/>
                  <a:t>N</a:t>
                </a:r>
                <a:r>
                  <a:rPr lang="zh-CN" altLang="en-US" sz="2000" dirty="0"/>
                  <a:t>次多项式公式指：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/>
                  <a:t>f ( X ) = A(n-1) * </a:t>
                </a:r>
                <a:r>
                  <a:rPr lang="en-US" altLang="zh-CN" sz="2000" dirty="0" smtClean="0"/>
                  <a:t>X^(n-1) + </a:t>
                </a:r>
                <a:r>
                  <a:rPr lang="en-US" altLang="zh-CN" sz="2000" dirty="0"/>
                  <a:t>A(n-2) * X^(n-2) + … + A(1) * X + A(0)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这种形式。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显然，已知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个不同的整数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及其对应的</a:t>
                </a:r>
                <a:r>
                  <a:rPr lang="en-US" altLang="zh-CN" sz="2000" dirty="0"/>
                  <a:t>f( X )</a:t>
                </a:r>
                <a:r>
                  <a:rPr lang="zh-CN" altLang="en-US" sz="2000" dirty="0"/>
                  <a:t>可以解方程组求出各系数，但实在麻烦，恐有精度问题。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假设多项式阶数为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不用求出系数，只需要已知前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项（暴力吧），即可求出任意项，时间复杂度仅为</a:t>
                </a:r>
                <a:r>
                  <a:rPr lang="en-US" altLang="zh-CN" sz="2000" dirty="0"/>
                  <a:t>O(m)</a:t>
                </a:r>
                <a:r>
                  <a:rPr lang="zh-CN" altLang="en-US" sz="2000" dirty="0"/>
                  <a:t>：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令 △</a:t>
                </a:r>
                <a:r>
                  <a:rPr lang="en-US" altLang="zh-CN" sz="2000" dirty="0"/>
                  <a:t>f(n) = f(n + 1) – f(n) </a:t>
                </a:r>
                <a:r>
                  <a:rPr lang="zh-CN" altLang="en-US" sz="2000" dirty="0"/>
                  <a:t>可以推广出△</a:t>
                </a:r>
                <a:r>
                  <a:rPr lang="en-US" altLang="zh-CN" sz="2000" dirty="0"/>
                  <a:t>^2f(n) = (f(n+2)-f(n+1)) –( f(n+1)-f(n))</a:t>
                </a:r>
                <a:r>
                  <a:rPr lang="zh-CN" altLang="en-US" sz="2000" dirty="0"/>
                  <a:t>等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     </a:t>
                </a:r>
                <a:r>
                  <a:rPr lang="en-US" altLang="zh-CN" sz="2000" dirty="0" err="1"/>
                  <a:t>Ef</a:t>
                </a:r>
                <a:r>
                  <a:rPr lang="en-US" altLang="zh-CN" sz="2000" dirty="0"/>
                  <a:t>(n) = f(n + 1)</a:t>
                </a:r>
                <a:r>
                  <a:rPr lang="zh-CN" altLang="en-US" sz="2000" dirty="0"/>
                  <a:t>可以推广出</a:t>
                </a:r>
                <a:r>
                  <a:rPr lang="en-US" altLang="zh-CN" sz="2000" dirty="0"/>
                  <a:t>E^2f(n) = f(n+2)</a:t>
                </a:r>
                <a:r>
                  <a:rPr lang="zh-CN" altLang="en-US" sz="2000" dirty="0"/>
                  <a:t>等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所以有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△</a:t>
                </a:r>
                <a:r>
                  <a:rPr lang="en-US" altLang="zh-CN" sz="2000" dirty="0"/>
                  <a:t>f(n)=f(n + 1) – f(n) = </a:t>
                </a:r>
                <a:r>
                  <a:rPr lang="en-US" altLang="zh-CN" sz="2000" dirty="0" err="1"/>
                  <a:t>Ef</a:t>
                </a:r>
                <a:r>
                  <a:rPr lang="en-US" altLang="zh-CN" sz="2000" dirty="0"/>
                  <a:t>(n)-f(n)=(E-1)f(n)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可知算子</a:t>
                </a:r>
                <a:r>
                  <a:rPr lang="en-US" altLang="zh-CN" sz="2000" dirty="0"/>
                  <a:t>E = 1 + △ 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则有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/>
                  <a:t>f(n) = </a:t>
                </a:r>
                <a:r>
                  <a:rPr lang="en-US" altLang="zh-CN" sz="2000" dirty="0" err="1"/>
                  <a:t>Ef</a:t>
                </a:r>
                <a:r>
                  <a:rPr lang="en-US" altLang="zh-CN" sz="2000" dirty="0"/>
                  <a:t>(n-1) = E^2f(n-2) = </a:t>
                </a:r>
                <a:r>
                  <a:rPr lang="en-US" altLang="zh-CN" sz="2000" dirty="0" err="1"/>
                  <a:t>E^nf</a:t>
                </a:r>
                <a:r>
                  <a:rPr lang="en-US" altLang="zh-CN" sz="2000" dirty="0"/>
                  <a:t>(0)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/>
                  <a:t>f(n) = (1 + △)^</a:t>
                </a:r>
                <a:r>
                  <a:rPr lang="en-US" altLang="zh-CN" sz="2000" dirty="0" err="1"/>
                  <a:t>nf</a:t>
                </a:r>
                <a:r>
                  <a:rPr lang="en-US" altLang="zh-CN" sz="2000" dirty="0"/>
                  <a:t>(0) = </a:t>
                </a:r>
                <a:r>
                  <a:rPr lang="en-US" altLang="zh-CN" sz="2000" dirty="0" smtClean="0"/>
                  <a:t>sigma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(</a:t>
                </a:r>
                <a:r>
                  <a:rPr lang="en-US" altLang="zh-CN" sz="2000" dirty="0"/>
                  <a:t>C(n, k) * △^</a:t>
                </a:r>
                <a:r>
                  <a:rPr lang="en-US" altLang="zh-CN" sz="2000" dirty="0" err="1"/>
                  <a:t>kf</a:t>
                </a:r>
                <a:r>
                  <a:rPr lang="en-US" altLang="zh-CN" sz="2000" dirty="0"/>
                  <a:t>(0), 0&lt;=k&lt;=n)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C(n, k)</a:t>
                </a:r>
                <a:r>
                  <a:rPr lang="zh-CN" altLang="en-US" sz="2000" dirty="0"/>
                  <a:t>为组合数。由于</a:t>
                </a:r>
                <a:r>
                  <a:rPr lang="en-US" altLang="zh-CN" sz="2000" dirty="0"/>
                  <a:t>f(x)</a:t>
                </a:r>
                <a:r>
                  <a:rPr lang="zh-CN" altLang="en-US" sz="2000" dirty="0"/>
                  <a:t>为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次多项式，△</a:t>
                </a:r>
                <a:r>
                  <a:rPr lang="en-US" altLang="zh-CN" sz="2000" dirty="0"/>
                  <a:t>^</a:t>
                </a:r>
                <a:r>
                  <a:rPr lang="en-US" altLang="zh-CN" sz="2000" dirty="0" err="1"/>
                  <a:t>kf</a:t>
                </a:r>
                <a:r>
                  <a:rPr lang="en-US" altLang="zh-CN" sz="2000" dirty="0"/>
                  <a:t>(0)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(k&gt;=m)</a:t>
                </a:r>
                <a:r>
                  <a:rPr lang="zh-CN" altLang="en-US" sz="2000" dirty="0"/>
                  <a:t>时，值为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。 </a:t>
                </a:r>
              </a:p>
            </p:txBody>
          </p:sp>
        </mc:Choice>
        <mc:Fallback xmlns="">
          <p:sp>
            <p:nvSpPr>
              <p:cNvPr id="3481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013" y="369888"/>
                <a:ext cx="9609137" cy="5908675"/>
              </a:xfrm>
              <a:prstGeom prst="rect">
                <a:avLst/>
              </a:prstGeom>
              <a:blipFill>
                <a:blip r:embed="rId2"/>
                <a:stretch>
                  <a:fillRect l="-634" t="-619" r="-1205" b="-14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FFT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给你一个图，</a:t>
            </a:r>
            <a:r>
              <a:rPr lang="en-US" altLang="zh-CN" smtClean="0"/>
              <a:t>0</a:t>
            </a:r>
            <a:r>
              <a:rPr lang="zh-CN" altLang="en-US" smtClean="0"/>
              <a:t>节点连接这一个联通块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节点连接着一个联通块</a:t>
            </a:r>
            <a:r>
              <a:rPr lang="en-US" altLang="zh-CN" smtClean="0"/>
              <a:t>b,ab</a:t>
            </a:r>
            <a:r>
              <a:rPr lang="zh-CN" altLang="en-US" smtClean="0"/>
              <a:t>仅由</a:t>
            </a:r>
            <a:r>
              <a:rPr lang="en-US" altLang="zh-CN" smtClean="0"/>
              <a:t>01</a:t>
            </a:r>
            <a:r>
              <a:rPr lang="zh-CN" altLang="en-US" smtClean="0"/>
              <a:t>这条边相连。现在我们定义奇异路径为恰好经过</a:t>
            </a:r>
            <a:r>
              <a:rPr lang="en-US" altLang="zh-CN" smtClean="0"/>
              <a:t>0-1</a:t>
            </a:r>
            <a:r>
              <a:rPr lang="zh-CN" altLang="en-US" smtClean="0"/>
              <a:t>这条边一次的路径。在这个图中有无数条奇异路径，问第</a:t>
            </a:r>
            <a:r>
              <a:rPr lang="en-US" altLang="zh-CN" smtClean="0"/>
              <a:t>k</a:t>
            </a:r>
            <a:r>
              <a:rPr lang="zh-CN" altLang="en-US" smtClean="0"/>
              <a:t>长的奇异路径长度是多少？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数据范围</a:t>
            </a:r>
          </a:p>
          <a:p>
            <a:pPr eaLnBrk="1" hangingPunct="1"/>
            <a:r>
              <a:rPr lang="en-US" altLang="zh-CN" smtClean="0"/>
              <a:t>5&lt;=n&lt;=100,k&lt;1000</a:t>
            </a:r>
          </a:p>
          <a:p>
            <a:pPr eaLnBrk="1" hangingPunct="1"/>
            <a:r>
              <a:rPr lang="en-US" altLang="zh-CN" smtClean="0"/>
              <a:t>5&lt;=n&lt;=100,k&lt;2^40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20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-46038"/>
            <a:ext cx="8013700" cy="690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45123" y="290146"/>
            <a:ext cx="4721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mtClean="0"/>
              <a:t>NTT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4751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588" y="647700"/>
            <a:ext cx="11325225" cy="688975"/>
          </a:xfr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09588" y="1565275"/>
            <a:ext cx="10029825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如果我们正常做</a:t>
            </a:r>
            <a:r>
              <a:rPr lang="en-US" altLang="zh-CN"/>
              <a:t>ntt</a:t>
            </a:r>
            <a:r>
              <a:rPr lang="zh-CN" altLang="en-US"/>
              <a:t>，</a:t>
            </a:r>
            <a:r>
              <a:rPr lang="en-US" altLang="zh-CN"/>
              <a:t>dp[x][y]=</a:t>
            </a:r>
            <a:r>
              <a:rPr lang="es-ES" altLang="zh-CN"/>
              <a:t>dp[x-1][y]*(dp[x-1][y]+2*dp[x-2][y])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这个</a:t>
            </a:r>
            <a:r>
              <a:rPr lang="en-US" altLang="zh-CN"/>
              <a:t>dp[x][y]</a:t>
            </a:r>
            <a:r>
              <a:rPr lang="zh-CN" altLang="en-US"/>
              <a:t>算出的是</a:t>
            </a:r>
            <a:r>
              <a:rPr lang="en-US" altLang="zh-CN"/>
              <a:t>dp[x][y-1]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一般的做法：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15</a:t>
            </a:r>
            <a:r>
              <a:rPr lang="zh-CN" altLang="en-US"/>
              <a:t>次</a:t>
            </a:r>
            <a:r>
              <a:rPr lang="en-US" altLang="zh-CN"/>
              <a:t>ntt</a:t>
            </a:r>
            <a:r>
              <a:rPr lang="zh-CN" altLang="en-US"/>
              <a:t>，每次做完，变换回去位移一次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进阶做法：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数组卷积</a:t>
            </a:r>
            <a:r>
              <a:rPr lang="el-GR" altLang="zh-CN"/>
              <a:t>δ</a:t>
            </a:r>
            <a:r>
              <a:rPr lang="en-US" altLang="zh-CN"/>
              <a:t>[1]:[0 1 0....0]</a:t>
            </a:r>
            <a:r>
              <a:rPr lang="zh-CN" altLang="en-US"/>
              <a:t>，得到的就是位移一位的数组。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直接对</a:t>
            </a:r>
            <a:r>
              <a:rPr lang="en-US" altLang="zh-CN"/>
              <a:t>ntt</a:t>
            </a:r>
            <a:r>
              <a:rPr lang="zh-CN" altLang="en-US"/>
              <a:t>之后的数组进行</a:t>
            </a:r>
            <a:r>
              <a:rPr lang="en-US" altLang="zh-CN"/>
              <a:t>dp</a:t>
            </a:r>
            <a:r>
              <a:rPr lang="zh-CN" altLang="en-US"/>
              <a:t>转移，</a:t>
            </a:r>
            <a:r>
              <a:rPr lang="en-US" altLang="zh-CN"/>
              <a:t>13n+4nlogn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4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终极做法：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我们知道</a:t>
            </a:r>
            <a:r>
              <a:rPr lang="en-US" altLang="zh-CN" smtClean="0"/>
              <a:t>dp[0]=[1 0 0 0 ...],DP[0]=[1 1 1 1 1...]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ntt</a:t>
            </a:r>
            <a:r>
              <a:rPr lang="zh-CN" altLang="en-US" smtClean="0"/>
              <a:t>中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我们预处理了</a:t>
            </a:r>
            <a:r>
              <a:rPr lang="en-US" altLang="zh-CN" smtClean="0"/>
              <a:t>wn[x]=g^x</a:t>
            </a:r>
          </a:p>
          <a:p>
            <a:pPr eaLnBrk="1" hangingPunct="1"/>
            <a:r>
              <a:rPr lang="en-US" altLang="zh-CN" smtClean="0"/>
              <a:t>dp[1]=[0 1 0 0 0],DP[1]=[wn[0],wn[1],wn[2]....]</a:t>
            </a:r>
          </a:p>
          <a:p>
            <a:pPr eaLnBrk="1" hangingPunct="1"/>
            <a:r>
              <a:rPr lang="zh-CN" altLang="en-US" smtClean="0"/>
              <a:t>这么，初始化的两次</a:t>
            </a:r>
            <a:r>
              <a:rPr lang="en-US" altLang="zh-CN" smtClean="0"/>
              <a:t>fft</a:t>
            </a:r>
            <a:r>
              <a:rPr lang="zh-CN" altLang="en-US" smtClean="0"/>
              <a:t>可以</a:t>
            </a:r>
            <a:r>
              <a:rPr lang="en-US" altLang="zh-CN" smtClean="0"/>
              <a:t>O(n)</a:t>
            </a:r>
            <a:r>
              <a:rPr lang="zh-CN" altLang="en-US" smtClean="0"/>
              <a:t>直接得出</a:t>
            </a:r>
            <a:endParaRPr lang="en-US" altLang="zh-CN" smtClean="0"/>
          </a:p>
        </p:txBody>
      </p:sp>
      <p:pic>
        <p:nvPicPr>
          <p:cNvPr id="71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2889250"/>
            <a:ext cx="609123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31825" y="1690688"/>
            <a:ext cx="10515600" cy="4351337"/>
          </a:xfrm>
        </p:spPr>
        <p:txBody>
          <a:bodyPr/>
          <a:lstStyle/>
          <a:p>
            <a:pPr eaLnBrk="1" hangingPunct="1"/>
            <a:r>
              <a:rPr lang="zh-CN" altLang="en-US" smtClean="0"/>
              <a:t>最后我们根据式子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我们只要求</a:t>
            </a:r>
            <a:r>
              <a:rPr lang="en-US" altLang="zh-CN" smtClean="0"/>
              <a:t>dp[h][n],</a:t>
            </a:r>
            <a:r>
              <a:rPr lang="zh-CN" altLang="en-US" smtClean="0"/>
              <a:t>已知了</a:t>
            </a:r>
            <a:r>
              <a:rPr lang="en-US" altLang="zh-CN" smtClean="0"/>
              <a:t>DP[h],</a:t>
            </a:r>
            <a:r>
              <a:rPr lang="zh-CN" altLang="en-US" smtClean="0"/>
              <a:t>直接</a:t>
            </a:r>
            <a:r>
              <a:rPr lang="en-US" altLang="zh-CN" smtClean="0"/>
              <a:t>O(n)</a:t>
            </a:r>
            <a:r>
              <a:rPr lang="zh-CN" altLang="en-US" smtClean="0"/>
              <a:t>算的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至此，这道</a:t>
            </a:r>
            <a:r>
              <a:rPr lang="en-US" altLang="zh-CN" smtClean="0"/>
              <a:t>ntt</a:t>
            </a:r>
            <a:r>
              <a:rPr lang="zh-CN" altLang="en-US" smtClean="0"/>
              <a:t>的题目可以不用</a:t>
            </a:r>
            <a:r>
              <a:rPr lang="en-US" altLang="zh-CN" smtClean="0"/>
              <a:t>ntt</a:t>
            </a:r>
            <a:r>
              <a:rPr lang="zh-CN" altLang="en-US" smtClean="0"/>
              <a:t>直接求的答案，复杂度</a:t>
            </a:r>
            <a:r>
              <a:rPr lang="en-US" altLang="zh-CN" smtClean="0"/>
              <a:t>O(n)</a:t>
            </a:r>
          </a:p>
          <a:p>
            <a:pPr eaLnBrk="1" hangingPunct="1"/>
            <a:r>
              <a:rPr lang="zh-CN" altLang="en-US" smtClean="0"/>
              <a:t>只要预处理</a:t>
            </a:r>
            <a:r>
              <a:rPr lang="en-US" altLang="zh-CN" smtClean="0"/>
              <a:t>wn[n]</a:t>
            </a:r>
            <a:r>
              <a:rPr lang="zh-CN" altLang="en-US" smtClean="0"/>
              <a:t>数组</a:t>
            </a:r>
            <a:endParaRPr lang="en-US" altLang="zh-CN" smtClean="0"/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492375"/>
            <a:ext cx="8761412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7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多项式逆元</a:t>
            </a:r>
            <a:endParaRPr lang="en-US" altLang="zh-CN" smtClean="0"/>
          </a:p>
        </p:txBody>
      </p:sp>
      <p:pic>
        <p:nvPicPr>
          <p:cNvPr id="17411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363" y="2387600"/>
            <a:ext cx="11120437" cy="1931988"/>
          </a:xfrm>
        </p:spPr>
      </p:pic>
    </p:spTree>
    <p:extLst>
      <p:ext uri="{BB962C8B-B14F-4D97-AF65-F5344CB8AC3E}">
        <p14:creationId xmlns:p14="http://schemas.microsoft.com/office/powerpoint/2010/main" val="7941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075488"/>
          </a:xfrm>
        </p:spPr>
      </p:pic>
    </p:spTree>
    <p:extLst>
      <p:ext uri="{BB962C8B-B14F-4D97-AF65-F5344CB8AC3E}">
        <p14:creationId xmlns:p14="http://schemas.microsoft.com/office/powerpoint/2010/main" val="28555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"/>
            <a:ext cx="12199938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求自然数幂和</a:t>
            </a:r>
            <a:endParaRPr lang="en-US" altLang="zh-CN" smtClean="0"/>
          </a:p>
        </p:txBody>
      </p:sp>
      <p:pic>
        <p:nvPicPr>
          <p:cNvPr id="20483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3413" y="2428875"/>
            <a:ext cx="4541837" cy="1809750"/>
          </a:xfrm>
        </p:spPr>
      </p:pic>
    </p:spTree>
    <p:extLst>
      <p:ext uri="{BB962C8B-B14F-4D97-AF65-F5344CB8AC3E}">
        <p14:creationId xmlns:p14="http://schemas.microsoft.com/office/powerpoint/2010/main" val="36358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9250" y="1690688"/>
            <a:ext cx="6116638" cy="1019175"/>
          </a:xfrm>
        </p:spPr>
      </p:pic>
      <p:pic>
        <p:nvPicPr>
          <p:cNvPr id="2150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790825"/>
            <a:ext cx="32781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4035425"/>
            <a:ext cx="932815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拉格朗日插值公式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22839" y="2043113"/>
                <a:ext cx="9809285" cy="112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9" y="2043113"/>
                <a:ext cx="9809285" cy="1125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ss1.bdstatic.com/-vo3dSag_xI4khGkpoWK1HF6hhy/baike/s%3D884/sign=fd0a22349fcad1c8d4bbf12f4b3e67c4/b7fd5266d0160924665c9000de0735fae6cd34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01229"/>
            <a:ext cx="12192000" cy="6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7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388" y="936625"/>
            <a:ext cx="11325225" cy="4618038"/>
          </a:xfrm>
        </p:spPr>
      </p:pic>
    </p:spTree>
    <p:extLst>
      <p:ext uri="{BB962C8B-B14F-4D97-AF65-F5344CB8AC3E}">
        <p14:creationId xmlns:p14="http://schemas.microsoft.com/office/powerpoint/2010/main" val="31260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线性递推</a:t>
            </a:r>
          </a:p>
        </p:txBody>
      </p:sp>
      <p:sp>
        <p:nvSpPr>
          <p:cNvPr id="23555" name="Rectangle 1"/>
          <p:cNvSpPr>
            <a:spLocks noGrp="1" noChangeArrowheads="1"/>
          </p:cNvSpPr>
          <p:nvPr>
            <p:ph idx="1"/>
          </p:nvPr>
        </p:nvSpPr>
        <p:spPr>
          <a:xfrm>
            <a:off x="1804988" y="2078038"/>
            <a:ext cx="8305800" cy="3600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800" smtClean="0">
                <a:latin typeface="Arial" panose="020B0604020202020204" pitchFamily="34" charset="0"/>
              </a:rPr>
              <a:t>A well-known linear recursive sequence f(n) is defined as follows. </a:t>
            </a:r>
            <a:br>
              <a:rPr lang="zh-CN" altLang="zh-CN" sz="1800" smtClean="0">
                <a:latin typeface="Arial" panose="020B0604020202020204" pitchFamily="34" charset="0"/>
              </a:rPr>
            </a:br>
            <a:r>
              <a:rPr lang="zh-CN" altLang="zh-CN" sz="1800" smtClean="0">
                <a:latin typeface="Arial" panose="020B0604020202020204" pitchFamily="34" charset="0"/>
              </a:rPr>
              <a:t/>
            </a:r>
            <a:br>
              <a:rPr lang="zh-CN" altLang="zh-CN" sz="1800" smtClean="0">
                <a:latin typeface="Arial" panose="020B0604020202020204" pitchFamily="34" charset="0"/>
              </a:rPr>
            </a:br>
            <a:r>
              <a:rPr lang="zh-CN" altLang="zh-CN" sz="1800" smtClean="0">
                <a:latin typeface="Arial" panose="020B0604020202020204" pitchFamily="34" charset="0"/>
              </a:rPr>
              <a:t>For k≤0, f(k)=1 </a:t>
            </a:r>
            <a:br>
              <a:rPr lang="zh-CN" altLang="zh-CN" sz="1800" smtClean="0">
                <a:latin typeface="Arial" panose="020B0604020202020204" pitchFamily="34" charset="0"/>
              </a:rPr>
            </a:br>
            <a:r>
              <a:rPr lang="zh-CN" altLang="zh-CN" sz="1800" smtClean="0">
                <a:latin typeface="Arial" panose="020B0604020202020204" pitchFamily="34" charset="0"/>
              </a:rPr>
              <a:t>For k≥1, f(k)=a*f(k - p)+b*f(k - q). </a:t>
            </a:r>
            <a:br>
              <a:rPr lang="zh-CN" altLang="zh-CN" sz="1800" smtClean="0">
                <a:latin typeface="Arial" panose="020B0604020202020204" pitchFamily="34" charset="0"/>
              </a:rPr>
            </a:br>
            <a:r>
              <a:rPr lang="zh-CN" altLang="zh-CN" sz="1800" smtClean="0">
                <a:latin typeface="Arial" panose="020B0604020202020204" pitchFamily="34" charset="0"/>
              </a:rPr>
              <a:t/>
            </a:r>
            <a:br>
              <a:rPr lang="zh-CN" altLang="zh-CN" sz="1800" smtClean="0">
                <a:latin typeface="Arial" panose="020B0604020202020204" pitchFamily="34" charset="0"/>
              </a:rPr>
            </a:br>
            <a:r>
              <a:rPr lang="zh-CN" altLang="zh-CN" sz="1800" smtClean="0">
                <a:latin typeface="Arial" panose="020B0604020202020204" pitchFamily="34" charset="0"/>
              </a:rPr>
              <a:t>Given n,a,b,p,q, find the value of f(n) modulo 119. </a:t>
            </a:r>
            <a:endParaRPr lang="en-US" altLang="zh-CN" sz="1800" smtClean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smtClean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smtClean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200" smtClean="0">
                <a:latin typeface="Arial" panose="020B0604020202020204" pitchFamily="34" charset="0"/>
              </a:rPr>
              <a:t>The input consists of several tests. For each tests: </a:t>
            </a:r>
            <a:br>
              <a:rPr lang="zh-CN" altLang="zh-CN" sz="2200" smtClean="0">
                <a:latin typeface="Arial" panose="020B0604020202020204" pitchFamily="34" charset="0"/>
              </a:rPr>
            </a:br>
            <a:r>
              <a:rPr lang="zh-CN" altLang="zh-CN" sz="2200" smtClean="0">
                <a:latin typeface="Arial" panose="020B0604020202020204" pitchFamily="34" charset="0"/>
              </a:rPr>
              <a:t/>
            </a:r>
            <a:br>
              <a:rPr lang="zh-CN" altLang="zh-CN" sz="2200" smtClean="0">
                <a:latin typeface="Arial" panose="020B0604020202020204" pitchFamily="34" charset="0"/>
              </a:rPr>
            </a:br>
            <a:r>
              <a:rPr lang="zh-CN" altLang="zh-CN" sz="2200" smtClean="0">
                <a:latin typeface="Arial" panose="020B0604020202020204" pitchFamily="34" charset="0"/>
              </a:rPr>
              <a:t>5 integers n,a,b,p,q (1≤n≤10 </a:t>
            </a:r>
            <a:r>
              <a:rPr lang="zh-CN" altLang="zh-CN" sz="2200" baseline="30000" smtClean="0">
                <a:latin typeface="Arial" panose="020B0604020202020204" pitchFamily="34" charset="0"/>
              </a:rPr>
              <a:t>9</a:t>
            </a:r>
            <a:r>
              <a:rPr lang="zh-CN" altLang="zh-CN" sz="2200" smtClean="0">
                <a:latin typeface="Arial" panose="020B0604020202020204" pitchFamily="34" charset="0"/>
              </a:rPr>
              <a:t>,0≤a,b≤10 </a:t>
            </a:r>
            <a:r>
              <a:rPr lang="zh-CN" altLang="zh-CN" sz="2200" baseline="30000" smtClean="0">
                <a:latin typeface="Arial" panose="020B0604020202020204" pitchFamily="34" charset="0"/>
              </a:rPr>
              <a:t>9</a:t>
            </a:r>
            <a:r>
              <a:rPr lang="zh-CN" altLang="zh-CN" sz="2200" smtClean="0">
                <a:latin typeface="Arial" panose="020B0604020202020204" pitchFamily="34" charset="0"/>
              </a:rPr>
              <a:t>,1≤p&lt;q≤10 </a:t>
            </a:r>
            <a:r>
              <a:rPr lang="zh-CN" altLang="zh-CN" sz="2200" baseline="30000" smtClean="0">
                <a:latin typeface="Arial" panose="020B0604020202020204" pitchFamily="34" charset="0"/>
              </a:rPr>
              <a:t>4</a:t>
            </a:r>
            <a:r>
              <a:rPr lang="zh-CN" altLang="zh-CN" sz="2200" smtClean="0">
                <a:latin typeface="Arial" panose="020B0604020202020204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23825"/>
            <a:ext cx="11025187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0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685800"/>
            <a:ext cx="96107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5724525" y="3640138"/>
            <a:ext cx="3657600" cy="17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39800"/>
            <a:ext cx="10501313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20688"/>
            <a:ext cx="11358562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3"/>
          <p:cNvSpPr txBox="1">
            <a:spLocks noChangeArrowheads="1"/>
          </p:cNvSpPr>
          <p:nvPr/>
        </p:nvSpPr>
        <p:spPr bwMode="auto">
          <a:xfrm>
            <a:off x="842963" y="4132263"/>
            <a:ext cx="9771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/>
              <a:t>只要求最下面一列 </a:t>
            </a:r>
            <a:r>
              <a:rPr lang="en-US" altLang="zh-CN" sz="3200"/>
              <a:t>h[n]=b1*h[k-1]+…bk*h[0]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6679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217613" y="520700"/>
            <a:ext cx="9421812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/>
              <a:t>对于这题，转移回去复杂度</a:t>
            </a:r>
            <a:r>
              <a:rPr lang="en-US" altLang="zh-CN" sz="3200"/>
              <a:t>O(n),</a:t>
            </a:r>
            <a:r>
              <a:rPr lang="zh-CN" altLang="en-US" sz="3200"/>
              <a:t>所以总体</a:t>
            </a:r>
            <a:r>
              <a:rPr lang="en-US" altLang="zh-CN" sz="3200"/>
              <a:t>nlognlogk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/>
              <a:t>n</a:t>
            </a:r>
            <a:r>
              <a:rPr lang="zh-CN" altLang="en-US" sz="3200"/>
              <a:t>是</a:t>
            </a:r>
            <a:r>
              <a:rPr lang="en-US" altLang="zh-CN" sz="3200"/>
              <a:t>n</a:t>
            </a:r>
            <a:r>
              <a:rPr lang="zh-CN" altLang="en-US" sz="3200"/>
              <a:t>阶齐次线性递归数列</a:t>
            </a: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/>
              <a:t>每次</a:t>
            </a:r>
            <a:r>
              <a:rPr lang="en-US" altLang="zh-CN" sz="3200"/>
              <a:t>nlogn fft</a:t>
            </a:r>
            <a:r>
              <a:rPr lang="zh-CN" altLang="en-US" sz="3200"/>
              <a:t>相乘，</a:t>
            </a:r>
            <a:r>
              <a:rPr lang="en-US" altLang="zh-CN" sz="3200"/>
              <a:t>n</a:t>
            </a:r>
            <a:r>
              <a:rPr lang="zh-CN" altLang="en-US" sz="3200"/>
              <a:t>还原</a:t>
            </a: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/>
              <a:t>那么如果是一般的</a:t>
            </a:r>
            <a:r>
              <a:rPr lang="en-US" altLang="zh-CN" sz="3200"/>
              <a:t>n</a:t>
            </a:r>
            <a:r>
              <a:rPr lang="zh-CN" altLang="en-US" sz="3200"/>
              <a:t>阶齐次线性递归数列，怎么办呢？</a:t>
            </a: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/>
              <a:t>每次</a:t>
            </a:r>
            <a:r>
              <a:rPr lang="en-US" altLang="zh-CN" sz="3200"/>
              <a:t>nlogn fft</a:t>
            </a:r>
            <a:r>
              <a:rPr lang="zh-CN" altLang="en-US" sz="3200"/>
              <a:t>相乘，</a:t>
            </a:r>
            <a:r>
              <a:rPr lang="en-US" altLang="zh-CN" sz="3200"/>
              <a:t>n^2</a:t>
            </a:r>
            <a:r>
              <a:rPr lang="zh-CN" altLang="en-US" sz="3200"/>
              <a:t>还原</a:t>
            </a: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8444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17663" y="869950"/>
            <a:ext cx="751681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我们算法的主要瓶颈在于还原的复杂度：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那么我们怎么快速地把一个</a:t>
            </a:r>
            <a:r>
              <a:rPr lang="en-US" altLang="zh-CN"/>
              <a:t>2n</a:t>
            </a:r>
            <a:r>
              <a:rPr lang="zh-CN" altLang="en-US"/>
              <a:t>项的多项式还原回</a:t>
            </a:r>
            <a:r>
              <a:rPr lang="en-US" altLang="zh-CN"/>
              <a:t>n</a:t>
            </a:r>
            <a:r>
              <a:rPr lang="zh-CN" altLang="en-US"/>
              <a:t>项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下面介绍一下多项式取模和除法</a:t>
            </a:r>
          </a:p>
        </p:txBody>
      </p:sp>
    </p:spTree>
    <p:extLst>
      <p:ext uri="{BB962C8B-B14F-4D97-AF65-F5344CB8AC3E}">
        <p14:creationId xmlns:p14="http://schemas.microsoft.com/office/powerpoint/2010/main" val="2875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31888"/>
            <a:ext cx="105362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00063"/>
            <a:ext cx="94773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0700" y="732692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dirty="0">
                <a:ea typeface="宋体" panose="02010600030101010101" pitchFamily="2" charset="-122"/>
              </a:rPr>
              <a:t>2.  </a:t>
            </a:r>
            <a:r>
              <a:rPr lang="en-US" altLang="zh-CN" sz="4000" dirty="0"/>
              <a:t>Burnside</a:t>
            </a:r>
            <a:r>
              <a:rPr lang="zh-CN" altLang="en-US" sz="4000" dirty="0"/>
              <a:t>引理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47875" y="1508980"/>
            <a:ext cx="8007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080808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Burnside</a:t>
            </a:r>
            <a:r>
              <a:rPr lang="zh-CN" altLang="en-US" dirty="0">
                <a:solidFill>
                  <a:srgbClr val="FF0000"/>
                </a:solidFill>
              </a:rPr>
              <a:t>引理</a:t>
            </a:r>
            <a:r>
              <a:rPr lang="en-US" altLang="zh-CN" dirty="0">
                <a:solidFill>
                  <a:srgbClr val="080808"/>
                </a:solidFill>
              </a:rPr>
              <a:t>)</a:t>
            </a:r>
            <a:r>
              <a:rPr lang="zh-CN" altLang="en-US" dirty="0">
                <a:solidFill>
                  <a:srgbClr val="080808"/>
                </a:solidFill>
              </a:rPr>
              <a:t>：设</a:t>
            </a:r>
            <a:r>
              <a:rPr lang="en-US" altLang="zh-CN" i="1" dirty="0">
                <a:solidFill>
                  <a:srgbClr val="080808"/>
                </a:solidFill>
              </a:rPr>
              <a:t>G</a:t>
            </a:r>
            <a:r>
              <a:rPr lang="en-US" altLang="zh-CN" dirty="0">
                <a:solidFill>
                  <a:srgbClr val="080808"/>
                </a:solidFill>
              </a:rPr>
              <a:t>={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1</a:t>
            </a:r>
            <a:r>
              <a:rPr lang="en-US" altLang="zh-CN" dirty="0">
                <a:solidFill>
                  <a:srgbClr val="080808"/>
                </a:solidFill>
              </a:rPr>
              <a:t>,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baseline="-25000" dirty="0">
                <a:solidFill>
                  <a:srgbClr val="080808"/>
                </a:solidFill>
              </a:rPr>
              <a:t>2</a:t>
            </a:r>
            <a:r>
              <a:rPr lang="en-US" altLang="zh-CN" dirty="0">
                <a:solidFill>
                  <a:srgbClr val="080808"/>
                </a:solidFill>
              </a:rPr>
              <a:t>,</a:t>
            </a:r>
            <a:r>
              <a:rPr lang="en-US" altLang="zh-CN" dirty="0">
                <a:solidFill>
                  <a:srgbClr val="080808"/>
                </a:solidFill>
                <a:latin typeface="Arial" panose="020B0604020202020204" pitchFamily="34" charset="0"/>
              </a:rPr>
              <a:t>…</a:t>
            </a:r>
            <a:r>
              <a:rPr lang="en-US" altLang="zh-CN" dirty="0">
                <a:solidFill>
                  <a:srgbClr val="080808"/>
                </a:solidFill>
              </a:rPr>
              <a:t>,</a:t>
            </a:r>
            <a:r>
              <a:rPr lang="en-US" altLang="zh-CN" i="1" dirty="0">
                <a:solidFill>
                  <a:srgbClr val="080808"/>
                </a:solidFill>
              </a:rPr>
              <a:t>a</a:t>
            </a:r>
            <a:r>
              <a:rPr lang="en-US" altLang="zh-CN" i="1" baseline="-25000" dirty="0">
                <a:solidFill>
                  <a:srgbClr val="080808"/>
                </a:solidFill>
              </a:rPr>
              <a:t>g</a:t>
            </a:r>
            <a:r>
              <a:rPr lang="en-US" altLang="zh-CN" dirty="0">
                <a:solidFill>
                  <a:srgbClr val="080808"/>
                </a:solidFill>
              </a:rPr>
              <a:t>}</a:t>
            </a:r>
            <a:r>
              <a:rPr lang="zh-CN" altLang="en-US" dirty="0">
                <a:solidFill>
                  <a:srgbClr val="080808"/>
                </a:solidFill>
              </a:rPr>
              <a:t>是</a:t>
            </a:r>
            <a:r>
              <a:rPr lang="en-US" altLang="zh-CN" dirty="0">
                <a:solidFill>
                  <a:srgbClr val="080808"/>
                </a:solidFill>
              </a:rPr>
              <a:t>[1,</a:t>
            </a:r>
            <a:r>
              <a:rPr lang="en-US" altLang="zh-CN" i="1" dirty="0">
                <a:solidFill>
                  <a:srgbClr val="080808"/>
                </a:solidFill>
              </a:rPr>
              <a:t>n</a:t>
            </a:r>
            <a:r>
              <a:rPr lang="en-US" altLang="zh-CN" dirty="0">
                <a:solidFill>
                  <a:srgbClr val="080808"/>
                </a:solidFill>
              </a:rPr>
              <a:t>]</a:t>
            </a:r>
            <a:r>
              <a:rPr lang="zh-CN" altLang="en-US" dirty="0">
                <a:solidFill>
                  <a:srgbClr val="080808"/>
                </a:solidFill>
              </a:rPr>
              <a:t>上的置换群。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6925" y="2453542"/>
            <a:ext cx="787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把每个置换都写成不相交的循环的乘积。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4225" y="4099780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/>
              <a:t>则不同的等价类的个数</a:t>
            </a:r>
            <a:r>
              <a:rPr kumimoji="1" lang="en-US" altLang="zh-CN" i="1"/>
              <a:t>L</a:t>
            </a:r>
            <a:r>
              <a:rPr kumimoji="1" lang="zh-CN" altLang="en-US"/>
              <a:t>为：</a:t>
            </a:r>
            <a:endParaRPr lang="zh-CN" alt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018019"/>
              </p:ext>
            </p:extLst>
          </p:nvPr>
        </p:nvGraphicFramePr>
        <p:xfrm>
          <a:off x="3267075" y="4625242"/>
          <a:ext cx="52212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5575300" imgH="927100" progId="Equation.DSMT4">
                  <p:embed/>
                </p:oleObj>
              </mc:Choice>
              <mc:Fallback>
                <p:oleObj name="Equation" r:id="rId3" imgW="5575300" imgH="927100" progId="Equation.DSMT4">
                  <p:embed/>
                  <p:pic>
                    <p:nvPicPr>
                      <p:cNvPr id="7229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4625242"/>
                        <a:ext cx="52212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54225" y="2956780"/>
            <a:ext cx="787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是在置换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的作用下不动点的个数。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054225" y="3475892"/>
            <a:ext cx="787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5002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[1,</a:t>
            </a:r>
            <a:r>
              <a:rPr lang="en-US" altLang="zh-CN" i="1"/>
              <a:t>n</a:t>
            </a:r>
            <a:r>
              <a:rPr lang="en-US" altLang="zh-CN"/>
              <a:t>]</a:t>
            </a:r>
            <a:r>
              <a:rPr lang="zh-CN" altLang="en-US"/>
              <a:t>在</a:t>
            </a:r>
            <a:r>
              <a:rPr lang="en-US" altLang="zh-CN" i="1"/>
              <a:t>G</a:t>
            </a:r>
            <a:r>
              <a:rPr lang="zh-CN" altLang="en-US"/>
              <a:t>的作用下被分成一些等价类。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30760"/>
              </p:ext>
            </p:extLst>
          </p:nvPr>
        </p:nvGraphicFramePr>
        <p:xfrm>
          <a:off x="3586163" y="5566630"/>
          <a:ext cx="4733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5054600" imgH="939800" progId="Equation.DSMT4">
                  <p:embed/>
                </p:oleObj>
              </mc:Choice>
              <mc:Fallback>
                <p:oleObj name="Equation" r:id="rId5" imgW="5054600" imgH="939800" progId="Equation.DSMT4">
                  <p:embed/>
                  <p:pic>
                    <p:nvPicPr>
                      <p:cNvPr id="7229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566630"/>
                        <a:ext cx="4733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0"/>
            <a:ext cx="8299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7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679575" y="1019175"/>
            <a:ext cx="728821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知道多项式取模的方法之后，如何使</a:t>
            </a:r>
            <a:r>
              <a:rPr lang="en-US" altLang="zh-CN"/>
              <a:t>2n</a:t>
            </a:r>
            <a:r>
              <a:rPr lang="zh-CN" altLang="en-US"/>
              <a:t>项的式子还原回</a:t>
            </a:r>
            <a:r>
              <a:rPr lang="en-US" altLang="zh-CN"/>
              <a:t>n</a:t>
            </a:r>
            <a:r>
              <a:rPr lang="zh-CN" altLang="en-US"/>
              <a:t>项？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假设</a:t>
            </a:r>
            <a:r>
              <a:rPr lang="en-US" altLang="zh-CN" smtClean="0"/>
              <a:t>A=M</a:t>
            </a:r>
            <a:r>
              <a:rPr lang="en-US" altLang="zh-CN" baseline="30000" smtClean="0"/>
              <a:t>6</a:t>
            </a:r>
            <a:r>
              <a:rPr lang="en-US" altLang="zh-CN" smtClean="0"/>
              <a:t>+2M</a:t>
            </a:r>
            <a:r>
              <a:rPr lang="en-US" altLang="zh-CN" baseline="30000" smtClean="0"/>
              <a:t>2</a:t>
            </a:r>
            <a:r>
              <a:rPr lang="en-US" altLang="zh-CN" smtClean="0"/>
              <a:t>+E,M</a:t>
            </a:r>
            <a:r>
              <a:rPr lang="en-US" altLang="zh-CN" baseline="30000" smtClean="0"/>
              <a:t>3</a:t>
            </a:r>
            <a:r>
              <a:rPr lang="en-US" altLang="zh-CN" smtClean="0"/>
              <a:t>=3M</a:t>
            </a:r>
            <a:r>
              <a:rPr lang="en-US" altLang="zh-CN" baseline="30000" smtClean="0"/>
              <a:t>2</a:t>
            </a:r>
            <a:r>
              <a:rPr lang="en-US" altLang="zh-CN" smtClean="0"/>
              <a:t>+M+1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mtClean="0"/>
              <a:t>B=M</a:t>
            </a:r>
            <a:r>
              <a:rPr lang="en-US" altLang="zh-CN" baseline="30000" smtClean="0"/>
              <a:t>3</a:t>
            </a:r>
            <a:r>
              <a:rPr lang="en-US" altLang="zh-CN" smtClean="0"/>
              <a:t>-3M</a:t>
            </a:r>
            <a:r>
              <a:rPr lang="en-US" altLang="zh-CN" baseline="30000" smtClean="0"/>
              <a:t>2</a:t>
            </a:r>
            <a:r>
              <a:rPr lang="en-US" altLang="zh-CN" smtClean="0"/>
              <a:t>-M-1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Ans=A%B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1"/>
          <p:cNvSpPr txBox="1">
            <a:spLocks noChangeArrowheads="1"/>
          </p:cNvSpPr>
          <p:nvPr/>
        </p:nvSpPr>
        <p:spPr bwMode="auto">
          <a:xfrm>
            <a:off x="1028700" y="395288"/>
            <a:ext cx="90201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[SDOI2015]</a:t>
            </a:r>
            <a:r>
              <a:rPr lang="zh-CN" altLang="en-US" sz="1800" b="1"/>
              <a:t>序列统计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小</a:t>
            </a:r>
            <a:r>
              <a:rPr lang="en-US" altLang="zh-CN" sz="1800"/>
              <a:t>C</a:t>
            </a:r>
            <a:r>
              <a:rPr lang="zh-CN" altLang="en-US" sz="1800"/>
              <a:t>有一个集合</a:t>
            </a:r>
            <a:r>
              <a:rPr lang="en-US" altLang="zh-CN" sz="1800"/>
              <a:t>S</a:t>
            </a:r>
            <a:r>
              <a:rPr lang="zh-CN" altLang="en-US" sz="1800"/>
              <a:t>，里面的元素都是小于</a:t>
            </a:r>
            <a:r>
              <a:rPr lang="en-US" altLang="zh-CN" sz="1800"/>
              <a:t>M</a:t>
            </a:r>
            <a:r>
              <a:rPr lang="zh-CN" altLang="en-US" sz="1800"/>
              <a:t>的非负整数。他用程序编写了一个数列生成器，可以生成一个长度为</a:t>
            </a:r>
            <a:r>
              <a:rPr lang="en-US" altLang="zh-CN" sz="1800"/>
              <a:t>N</a:t>
            </a:r>
            <a:r>
              <a:rPr lang="zh-CN" altLang="en-US" sz="1800"/>
              <a:t>的数列，数列中的每个数都属于集合</a:t>
            </a:r>
            <a:r>
              <a:rPr lang="en-US" altLang="zh-CN" sz="1800"/>
              <a:t>S</a:t>
            </a:r>
            <a:r>
              <a:rPr lang="zh-CN" altLang="en-US" sz="1800"/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小</a:t>
            </a:r>
            <a:r>
              <a:rPr lang="en-US" altLang="zh-CN" sz="1800"/>
              <a:t>C</a:t>
            </a:r>
            <a:r>
              <a:rPr lang="zh-CN" altLang="en-US" sz="1800"/>
              <a:t>用这个生成器生成了许多这样的数列。但是小</a:t>
            </a:r>
            <a:r>
              <a:rPr lang="en-US" altLang="zh-CN" sz="1800"/>
              <a:t>C</a:t>
            </a:r>
            <a:r>
              <a:rPr lang="zh-CN" altLang="en-US" sz="1800"/>
              <a:t>有一个问题需要你的帮助：给定整数</a:t>
            </a:r>
            <a:r>
              <a:rPr lang="en-US" altLang="zh-CN" sz="1800"/>
              <a:t>x</a:t>
            </a:r>
            <a:r>
              <a:rPr lang="zh-CN" altLang="en-US" sz="1800"/>
              <a:t>，求所有可以生成出的，且满足数列中所有数的乘积</a:t>
            </a:r>
            <a:r>
              <a:rPr lang="en-US" altLang="zh-CN" sz="1800"/>
              <a:t>mod M</a:t>
            </a:r>
            <a:r>
              <a:rPr lang="zh-CN" altLang="en-US" sz="1800"/>
              <a:t>的值等于</a:t>
            </a:r>
            <a:r>
              <a:rPr lang="en-US" altLang="zh-CN" sz="1800"/>
              <a:t>x</a:t>
            </a:r>
            <a:r>
              <a:rPr lang="zh-CN" altLang="en-US" sz="1800"/>
              <a:t>的不同的数列的有多少个。小</a:t>
            </a:r>
            <a:r>
              <a:rPr lang="en-US" altLang="zh-CN" sz="1800"/>
              <a:t>C</a:t>
            </a:r>
            <a:r>
              <a:rPr lang="zh-CN" altLang="en-US" sz="1800"/>
              <a:t>认为，两个数列</a:t>
            </a:r>
            <a:r>
              <a:rPr lang="en-US" altLang="zh-CN" sz="1800"/>
              <a:t>{Ai}</a:t>
            </a:r>
            <a:r>
              <a:rPr lang="zh-CN" altLang="en-US" sz="1800"/>
              <a:t>和</a:t>
            </a:r>
            <a:r>
              <a:rPr lang="en-US" altLang="zh-CN" sz="1800"/>
              <a:t>{Bi}</a:t>
            </a:r>
            <a:r>
              <a:rPr lang="zh-CN" altLang="en-US" sz="1800"/>
              <a:t>不同，当且仅当至少存在一个整数</a:t>
            </a:r>
            <a:r>
              <a:rPr lang="en-US" altLang="zh-CN" sz="1800"/>
              <a:t>i</a:t>
            </a:r>
            <a:r>
              <a:rPr lang="zh-CN" altLang="en-US" sz="1800"/>
              <a:t>，满足</a:t>
            </a:r>
            <a:r>
              <a:rPr lang="en-US" altLang="zh-CN" sz="1800"/>
              <a:t>Ai≠Bi</a:t>
            </a:r>
            <a:r>
              <a:rPr lang="zh-CN" altLang="en-US" sz="1800"/>
              <a:t>。另外，小</a:t>
            </a:r>
            <a:r>
              <a:rPr lang="en-US" altLang="zh-CN" sz="1800"/>
              <a:t>C</a:t>
            </a:r>
            <a:r>
              <a:rPr lang="zh-CN" altLang="en-US" sz="1800"/>
              <a:t>认为这个问题的答案可能很大，因此他只需要你帮助他求出答案</a:t>
            </a:r>
            <a:r>
              <a:rPr lang="en-US" altLang="zh-CN" sz="1800"/>
              <a:t>mod 1004535809</a:t>
            </a:r>
            <a:r>
              <a:rPr lang="zh-CN" altLang="en-US" sz="1800"/>
              <a:t>的值就可以了。</a:t>
            </a:r>
            <a:endParaRPr lang="en-US" altLang="zh-CN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可以生成的满足要求的不同的数列有</a:t>
            </a:r>
            <a:r>
              <a:rPr lang="en-US" altLang="zh-CN" sz="1800"/>
              <a:t>(1,1,1,1)</a:t>
            </a:r>
            <a:r>
              <a:rPr lang="zh-CN" altLang="en-US" sz="1800"/>
              <a:t>、</a:t>
            </a:r>
            <a:r>
              <a:rPr lang="en-US" altLang="zh-CN" sz="1800"/>
              <a:t>(1,1,2,2)</a:t>
            </a:r>
            <a:r>
              <a:rPr lang="zh-CN" altLang="en-US" sz="1800"/>
              <a:t>、</a:t>
            </a:r>
            <a:r>
              <a:rPr lang="en-US" altLang="zh-CN" sz="1800"/>
              <a:t>(1,2,1,2)</a:t>
            </a:r>
            <a:r>
              <a:rPr lang="zh-CN" altLang="en-US" sz="1800"/>
              <a:t>、</a:t>
            </a:r>
            <a:r>
              <a:rPr lang="en-US" altLang="zh-CN" sz="1800"/>
              <a:t>(1,2,2,1)</a:t>
            </a:r>
            <a:r>
              <a:rPr lang="zh-CN" altLang="en-US" sz="1800"/>
              <a:t>、</a:t>
            </a:r>
            <a:r>
              <a:rPr lang="en-US" altLang="zh-CN" sz="1800"/>
              <a:t>(2,1,1,2)</a:t>
            </a:r>
            <a:r>
              <a:rPr lang="zh-CN" altLang="en-US" sz="1800"/>
              <a:t>、</a:t>
            </a:r>
            <a:r>
              <a:rPr lang="en-US" altLang="zh-CN" sz="1800"/>
              <a:t>(2,1,2,1)</a:t>
            </a:r>
            <a:r>
              <a:rPr lang="zh-CN" altLang="en-US" sz="1800"/>
              <a:t>、</a:t>
            </a:r>
            <a:r>
              <a:rPr lang="en-US" altLang="zh-CN" sz="1800"/>
              <a:t>(2,2,1,1)</a:t>
            </a:r>
            <a:r>
              <a:rPr lang="zh-CN" altLang="en-US" sz="1800"/>
              <a:t>、</a:t>
            </a:r>
            <a:r>
              <a:rPr lang="en-US" altLang="zh-CN" sz="1800"/>
              <a:t>(2,2,2,2)</a:t>
            </a:r>
            <a:r>
              <a:rPr lang="zh-CN" altLang="en-US" sz="1800"/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/>
            </a:r>
            <a:br>
              <a:rPr lang="zh-CN" altLang="en-US" sz="1800"/>
            </a:br>
            <a:r>
              <a:rPr lang="en-US" altLang="zh-CN" sz="1800"/>
              <a:t>【</a:t>
            </a:r>
            <a:r>
              <a:rPr lang="zh-CN" altLang="en-US" sz="1800"/>
              <a:t>数据规模和约定</a:t>
            </a:r>
            <a:r>
              <a:rPr lang="en-US" altLang="zh-CN" sz="1800"/>
              <a:t>】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/>
            </a:r>
            <a:br>
              <a:rPr lang="en-US" altLang="zh-CN" sz="1800"/>
            </a:br>
            <a:r>
              <a:rPr lang="zh-CN" altLang="en-US" sz="1800"/>
              <a:t>对于</a:t>
            </a:r>
            <a:r>
              <a:rPr lang="en-US" altLang="zh-CN" sz="1800"/>
              <a:t>10%</a:t>
            </a:r>
            <a:r>
              <a:rPr lang="zh-CN" altLang="en-US" sz="1800"/>
              <a:t>的数据，</a:t>
            </a:r>
            <a:r>
              <a:rPr lang="en-US" altLang="zh-CN" sz="1800"/>
              <a:t>1&lt;=N&lt;=1000</a:t>
            </a:r>
            <a:r>
              <a:rPr lang="zh-CN" altLang="en-US" sz="1800"/>
              <a:t>；</a:t>
            </a:r>
            <a:br>
              <a:rPr lang="zh-CN" altLang="en-US" sz="1800"/>
            </a:br>
            <a:r>
              <a:rPr lang="zh-CN" altLang="en-US" sz="1800"/>
              <a:t>对于</a:t>
            </a:r>
            <a:r>
              <a:rPr lang="en-US" altLang="zh-CN" sz="1800"/>
              <a:t>30%</a:t>
            </a:r>
            <a:r>
              <a:rPr lang="zh-CN" altLang="en-US" sz="1800"/>
              <a:t>的数据，</a:t>
            </a:r>
            <a:r>
              <a:rPr lang="en-US" altLang="zh-CN" sz="1800"/>
              <a:t>3&lt;=M&lt;=100</a:t>
            </a:r>
            <a:r>
              <a:rPr lang="zh-CN" altLang="en-US" sz="1800"/>
              <a:t>；</a:t>
            </a:r>
            <a:br>
              <a:rPr lang="zh-CN" altLang="en-US" sz="1800"/>
            </a:br>
            <a:r>
              <a:rPr lang="zh-CN" altLang="en-US" sz="1800"/>
              <a:t>对于</a:t>
            </a:r>
            <a:r>
              <a:rPr lang="en-US" altLang="zh-CN" sz="1800"/>
              <a:t>60%</a:t>
            </a:r>
            <a:r>
              <a:rPr lang="zh-CN" altLang="en-US" sz="1800"/>
              <a:t>的数据，</a:t>
            </a:r>
            <a:r>
              <a:rPr lang="en-US" altLang="zh-CN" sz="1800"/>
              <a:t>3&lt;=M&lt;=800</a:t>
            </a:r>
            <a:r>
              <a:rPr lang="zh-CN" altLang="en-US" sz="1800"/>
              <a:t>；</a:t>
            </a:r>
            <a:br>
              <a:rPr lang="zh-CN" altLang="en-US" sz="1800"/>
            </a:br>
            <a:r>
              <a:rPr lang="zh-CN" altLang="en-US" sz="1800"/>
              <a:t>对于全部的数据，</a:t>
            </a:r>
            <a:r>
              <a:rPr lang="en-US" altLang="zh-CN" sz="1800"/>
              <a:t>1&lt;=N&lt;=10^9</a:t>
            </a:r>
            <a:r>
              <a:rPr lang="zh-CN" altLang="en-US" sz="1800"/>
              <a:t>，</a:t>
            </a:r>
            <a:r>
              <a:rPr lang="en-US" altLang="zh-CN" sz="1800"/>
              <a:t>3&lt;=M&lt;=8000</a:t>
            </a:r>
            <a:r>
              <a:rPr lang="zh-CN" altLang="en-US" sz="1800"/>
              <a:t>，</a:t>
            </a:r>
            <a:r>
              <a:rPr lang="en-US" altLang="zh-CN" sz="1800"/>
              <a:t>M</a:t>
            </a:r>
            <a:r>
              <a:rPr lang="zh-CN" altLang="en-US" sz="1800"/>
              <a:t>为质数，</a:t>
            </a:r>
            <a:r>
              <a:rPr lang="en-US" altLang="zh-CN" sz="1800"/>
              <a:t>1&lt;=x&lt;=M-1</a:t>
            </a:r>
            <a:r>
              <a:rPr lang="zh-CN" altLang="en-US" sz="1800"/>
              <a:t>，输入数据保证集合</a:t>
            </a:r>
            <a:r>
              <a:rPr lang="en-US" altLang="zh-CN" sz="1800"/>
              <a:t>S</a:t>
            </a:r>
            <a:r>
              <a:rPr lang="zh-CN" altLang="en-US" sz="1800"/>
              <a:t>中元素不重复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786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73113" y="623888"/>
            <a:ext cx="85645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设 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 </a:t>
            </a:r>
            <a:r>
              <a:rPr lang="zh-CN" altLang="en-US" sz="1800" dirty="0"/>
              <a:t>为前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个数乘积为 </a:t>
            </a:r>
            <a:r>
              <a:rPr lang="en-US" altLang="zh-CN" sz="1800" dirty="0"/>
              <a:t>j </a:t>
            </a:r>
            <a:r>
              <a:rPr lang="zh-CN" altLang="en-US" sz="1800" dirty="0"/>
              <a:t>的方案数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/>
              <a:t>Dp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</a:t>
            </a:r>
            <a:r>
              <a:rPr lang="zh-CN" altLang="en-US" sz="1800" dirty="0"/>
              <a:t>能转移到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][j*</a:t>
            </a:r>
            <a:r>
              <a:rPr lang="en-US" altLang="zh-CN" sz="1800" dirty="0" err="1"/>
              <a:t>x%m</a:t>
            </a:r>
            <a:r>
              <a:rPr lang="en-US" altLang="zh-CN" sz="1800" dirty="0"/>
              <a:t>] 1&lt;=x&lt;m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注意到，</a:t>
            </a:r>
            <a:r>
              <a:rPr lang="en-US" altLang="zh-CN" sz="1800" dirty="0"/>
              <a:t>M </a:t>
            </a:r>
            <a:r>
              <a:rPr lang="zh-CN" altLang="en-US" sz="1800" dirty="0"/>
              <a:t>是个质数，就说明 </a:t>
            </a:r>
            <a:r>
              <a:rPr lang="en-US" altLang="zh-CN" sz="1800" dirty="0"/>
              <a:t>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有原根并且我们可以很快的求出来。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于是对于 </a:t>
            </a:r>
            <a:r>
              <a:rPr lang="en-US" altLang="zh-CN" sz="1800" dirty="0"/>
              <a:t>1→M−1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中的每一个数都可以表示成原根的某次幂。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于是乘法可以转化为原根的幂的加法，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转移的时候就相当于做多项式乘法了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/>
              <a:t>模</a:t>
            </a:r>
            <a:r>
              <a:rPr lang="en-US" altLang="zh-CN" sz="1800" dirty="0"/>
              <a:t>m</a:t>
            </a:r>
            <a:r>
              <a:rPr lang="zh-CN" altLang="en-US" sz="1800" dirty="0"/>
              <a:t>有原根的充要条件是</a:t>
            </a:r>
            <a:r>
              <a:rPr lang="en-US" altLang="zh-CN" sz="1800" dirty="0"/>
              <a:t>m= 1,2,4,p,2p,p^n</a:t>
            </a:r>
            <a:r>
              <a:rPr lang="zh-CN" altLang="en-US" sz="1800" dirty="0"/>
              <a:t>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是奇质数，</a:t>
            </a:r>
            <a:r>
              <a:rPr lang="en-US" altLang="zh-CN" sz="1800" dirty="0"/>
              <a:t>n</a:t>
            </a:r>
            <a:r>
              <a:rPr lang="zh-CN" altLang="en-US" sz="1800" dirty="0"/>
              <a:t>是任意正整数</a:t>
            </a:r>
          </a:p>
        </p:txBody>
      </p:sp>
    </p:spTree>
    <p:extLst>
      <p:ext uri="{BB962C8B-B14F-4D97-AF65-F5344CB8AC3E}">
        <p14:creationId xmlns:p14="http://schemas.microsoft.com/office/powerpoint/2010/main" val="23879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1"/>
          <p:cNvSpPr txBox="1">
            <a:spLocks noChangeArrowheads="1"/>
          </p:cNvSpPr>
          <p:nvPr/>
        </p:nvSpPr>
        <p:spPr bwMode="auto">
          <a:xfrm>
            <a:off x="1108075" y="914400"/>
            <a:ext cx="85804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圆环上均匀分布有</a:t>
            </a:r>
            <a:r>
              <a:rPr lang="en-US" altLang="zh-CN" i="1"/>
              <a:t>m </a:t>
            </a:r>
            <a:r>
              <a:rPr lang="zh-CN" altLang="en-US"/>
              <a:t>个位置，有</a:t>
            </a:r>
            <a:r>
              <a:rPr lang="en-US" altLang="zh-CN" i="1"/>
              <a:t>n </a:t>
            </a:r>
            <a:r>
              <a:rPr lang="zh-CN" altLang="en-US"/>
              <a:t>只蚱蜢，⼀开始的时候第</a:t>
            </a:r>
            <a:r>
              <a:rPr lang="en-US" altLang="zh-CN" i="1"/>
              <a:t>i </a:t>
            </a:r>
            <a:r>
              <a:rPr lang="zh-CN" altLang="en-US"/>
              <a:t>只蚱蜢的位置是</a:t>
            </a:r>
            <a:r>
              <a:rPr lang="en-US" altLang="zh-CN" i="1"/>
              <a:t>Ai</a:t>
            </a:r>
            <a:r>
              <a:rPr lang="en-US" altLang="zh-CN"/>
              <a:t>, </a:t>
            </a:r>
            <a:r>
              <a:rPr lang="zh-CN" altLang="en-US"/>
              <a:t>蚱蜢们要跳</a:t>
            </a:r>
            <a:r>
              <a:rPr lang="en-US" altLang="zh-CN" i="1"/>
              <a:t>t </a:t>
            </a:r>
            <a:r>
              <a:rPr lang="zh-CN" altLang="en-US"/>
              <a:t>轮。对于每⼀轮，第</a:t>
            </a:r>
            <a:r>
              <a:rPr lang="en-US" altLang="zh-CN" i="1"/>
              <a:t>i </a:t>
            </a:r>
            <a:r>
              <a:rPr lang="zh-CN" altLang="en-US"/>
              <a:t>只蚱蜢会从它当前的位置跳到以圆环中⼼和第</a:t>
            </a:r>
            <a:r>
              <a:rPr lang="en-US" altLang="zh-CN" i="1"/>
              <a:t>i </a:t>
            </a:r>
            <a:r>
              <a:rPr lang="en-US" altLang="zh-CN"/>
              <a:t>+ 1 </a:t>
            </a:r>
            <a:r>
              <a:rPr lang="zh-CN" altLang="en-US"/>
              <a:t>只蚱蜢的连线的对称位置上。蚱蜢们每⼀轮都同时跳，问</a:t>
            </a:r>
            <a:r>
              <a:rPr lang="en-US" altLang="zh-CN" i="1"/>
              <a:t>t </a:t>
            </a:r>
            <a:r>
              <a:rPr lang="zh-CN" altLang="en-US"/>
              <a:t>轮后每只蚱蜢的位置。</a:t>
            </a: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N&lt;=100000,M&lt;=100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2286000" y="1838325"/>
            <a:ext cx="751681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循环卷积求出</a:t>
            </a:r>
            <a:r>
              <a:rPr lang="en-US" altLang="zh-CN" dirty="0"/>
              <a:t>(2</a:t>
            </a:r>
            <a:r>
              <a:rPr lang="en-US" altLang="zh-CN" i="1" dirty="0"/>
              <a:t>x </a:t>
            </a:r>
            <a:r>
              <a:rPr lang="zh-CN" altLang="en-US" i="1" dirty="0"/>
              <a:t>− </a:t>
            </a:r>
            <a:r>
              <a:rPr lang="en-US" altLang="zh-CN" dirty="0"/>
              <a:t>1)^</a:t>
            </a:r>
            <a:r>
              <a:rPr lang="en-US" altLang="zh-CN" i="1" dirty="0"/>
              <a:t>k 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A[k][0]=h0 *A[0]+…</a:t>
            </a:r>
            <a:r>
              <a:rPr lang="en-US" altLang="zh-CN" dirty="0" err="1"/>
              <a:t>hn</a:t>
            </a:r>
            <a:r>
              <a:rPr lang="en-US" altLang="zh-CN" dirty="0"/>
              <a:t>*A[n</a:t>
            </a:r>
            <a:r>
              <a:rPr lang="en-US" altLang="zh-CN" dirty="0" smtClean="0"/>
              <a:t>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表示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号人在第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轮的位置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A[0][0]=A[0]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A[1][0]=-A[0]+2A[1]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设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x^i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A[1][]=-1+2x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A[2][]=(-1+2x)(-1+2x)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多项式多点求值 </a:t>
            </a:r>
            <a:r>
              <a:rPr lang="en-US" altLang="zh-CN" smtClean="0"/>
              <a:t>nloglog</a:t>
            </a:r>
            <a:endParaRPr lang="zh-CN" altLang="en-US" smtClean="0"/>
          </a:p>
        </p:txBody>
      </p:sp>
      <p:pic>
        <p:nvPicPr>
          <p:cNvPr id="39939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38325"/>
            <a:ext cx="10126663" cy="3489325"/>
          </a:xfrm>
        </p:spPr>
      </p:pic>
    </p:spTree>
    <p:extLst>
      <p:ext uri="{BB962C8B-B14F-4D97-AF65-F5344CB8AC3E}">
        <p14:creationId xmlns:p14="http://schemas.microsoft.com/office/powerpoint/2010/main" val="6035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36563"/>
            <a:ext cx="87376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3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1222375" y="1423988"/>
            <a:ext cx="692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2800"/>
              <a:t>类似线段树树套树，自底向上</a:t>
            </a:r>
          </a:p>
        </p:txBody>
      </p:sp>
    </p:spTree>
    <p:extLst>
      <p:ext uri="{BB962C8B-B14F-4D97-AF65-F5344CB8AC3E}">
        <p14:creationId xmlns:p14="http://schemas.microsoft.com/office/powerpoint/2010/main" val="35630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Nim</a:t>
            </a:r>
            <a:r>
              <a:rPr lang="en-US" altLang="zh-CN" dirty="0" smtClean="0"/>
              <a:t> </a:t>
            </a:r>
          </a:p>
          <a:p>
            <a:r>
              <a:rPr lang="en-US" altLang="zh-CN" smtClean="0"/>
              <a:t>Bash </a:t>
            </a:r>
            <a:endParaRPr lang="en-US" altLang="zh-CN" dirty="0" smtClean="0"/>
          </a:p>
          <a:p>
            <a:r>
              <a:rPr lang="en-US" altLang="zh-CN" dirty="0" err="1" smtClean="0"/>
              <a:t>Wythoff</a:t>
            </a:r>
            <a:endParaRPr lang="en-US" altLang="zh-CN" dirty="0" smtClean="0"/>
          </a:p>
          <a:p>
            <a:r>
              <a:rPr lang="zh-CN" altLang="en-US" dirty="0" smtClean="0"/>
              <a:t>翻硬币游戏</a:t>
            </a:r>
            <a:endParaRPr lang="en-US" altLang="zh-CN" dirty="0" smtClean="0"/>
          </a:p>
          <a:p>
            <a:r>
              <a:rPr lang="zh-CN" altLang="en-US" dirty="0"/>
              <a:t>树</a:t>
            </a:r>
            <a:r>
              <a:rPr lang="zh-CN" altLang="en-US" smtClean="0"/>
              <a:t>上</a:t>
            </a:r>
            <a:r>
              <a:rPr lang="en-US" altLang="zh-CN" smtClean="0"/>
              <a:t>sg</a:t>
            </a:r>
          </a:p>
          <a:p>
            <a:r>
              <a:rPr lang="en-US" altLang="zh-CN"/>
              <a:t>Anti-sg </a:t>
            </a:r>
          </a:p>
          <a:p>
            <a:r>
              <a:rPr lang="en-US" altLang="zh-CN"/>
              <a:t>Every-sg </a:t>
            </a:r>
            <a:endParaRPr lang="en-US" altLang="zh-CN" dirty="0" smtClean="0"/>
          </a:p>
          <a:p>
            <a:r>
              <a:rPr lang="en-US" altLang="zh-CN" dirty="0" err="1" smtClean="0"/>
              <a:t>Nim</a:t>
            </a:r>
            <a:r>
              <a:rPr lang="zh-CN" altLang="en-US" dirty="0" smtClean="0"/>
              <a:t>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2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54823" y="697158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folHlink"/>
                </a:solidFill>
              </a:rPr>
              <a:t>例</a:t>
            </a:r>
            <a:r>
              <a:rPr kumimoji="1" lang="en-US" altLang="zh-CN">
                <a:solidFill>
                  <a:schemeClr val="folHlink"/>
                </a:solidFill>
              </a:rPr>
              <a:t>1</a:t>
            </a:r>
            <a:r>
              <a:rPr kumimoji="1" lang="en-US" altLang="zh-CN"/>
              <a:t>  4</a:t>
            </a:r>
            <a:r>
              <a:rPr kumimoji="1" lang="zh-CN" altLang="en-US"/>
              <a:t>个相同格子，用白蓝两种颜色着色，有多少种不同的方案？经过旋转后相同的方案算同一种。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954823" y="374515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ym typeface="Wingdings" panose="05000000000000000000" pitchFamily="2" charset="2"/>
              </a:rPr>
              <a:t>1. </a:t>
            </a:r>
            <a:r>
              <a:rPr kumimoji="1" lang="zh-CN" altLang="en-US">
                <a:sym typeface="Wingdings" panose="05000000000000000000" pitchFamily="2" charset="2"/>
              </a:rPr>
              <a:t>不动：</a:t>
            </a:r>
            <a:r>
              <a:rPr kumimoji="1" lang="en-US" altLang="zh-CN" i="1">
                <a:sym typeface="Wingdings" panose="05000000000000000000" pitchFamily="2" charset="2"/>
              </a:rPr>
              <a:t>a</a:t>
            </a:r>
            <a:r>
              <a:rPr kumimoji="1" lang="en-US" altLang="zh-CN" baseline="-25000">
                <a:sym typeface="Wingdings" panose="05000000000000000000" pitchFamily="2" charset="2"/>
              </a:rPr>
              <a:t>1</a:t>
            </a:r>
            <a:r>
              <a:rPr kumimoji="1" lang="en-US" altLang="zh-CN">
                <a:sym typeface="Wingdings" panose="05000000000000000000" pitchFamily="2" charset="2"/>
              </a:rPr>
              <a:t>=(1)(2)</a:t>
            </a:r>
            <a:r>
              <a:rPr kumimoji="1" lang="en-US" altLang="zh-CN">
                <a:latin typeface="Arial" panose="020B0604020202020204" pitchFamily="34" charset="0"/>
                <a:sym typeface="Wingdings" panose="05000000000000000000" pitchFamily="2" charset="2"/>
              </a:rPr>
              <a:t>…</a:t>
            </a:r>
            <a:r>
              <a:rPr kumimoji="1" lang="en-US" altLang="zh-CN">
                <a:sym typeface="Wingdings" panose="05000000000000000000" pitchFamily="2" charset="2"/>
              </a:rPr>
              <a:t>(16)</a:t>
            </a:r>
            <a:r>
              <a:rPr kumimoji="1" lang="zh-CN" altLang="en-US">
                <a:sym typeface="Wingdings" panose="05000000000000000000" pitchFamily="2" charset="2"/>
              </a:rPr>
              <a:t>；</a:t>
            </a:r>
            <a:endParaRPr kumimoji="1" lang="zh-CN" altLang="en-US" i="1" baseline="-25000"/>
          </a:p>
        </p:txBody>
      </p: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2488223" y="1749670"/>
            <a:ext cx="6705600" cy="2057400"/>
            <a:chOff x="720" y="1776"/>
            <a:chExt cx="4224" cy="1296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1248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440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248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440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720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72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91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91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912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91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104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72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72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72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91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91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91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912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104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177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H="1">
              <a:off x="177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flipH="1">
              <a:off x="177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196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177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177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 flipH="1">
              <a:off x="1776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96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1968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 flipH="1">
              <a:off x="196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H="1">
              <a:off x="1968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2160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1968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2544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 flipH="1">
              <a:off x="2544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254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>
              <a:off x="27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254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 flipH="1">
              <a:off x="2352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>
              <a:off x="2544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6"/>
            <p:cNvSpPr>
              <a:spLocks noChangeShapeType="1"/>
            </p:cNvSpPr>
            <p:nvPr/>
          </p:nvSpPr>
          <p:spPr bwMode="auto">
            <a:xfrm>
              <a:off x="2544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H="1">
              <a:off x="254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 flipH="1">
              <a:off x="2544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273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352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>
              <a:off x="292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 flipH="1">
              <a:off x="292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H="1">
              <a:off x="312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4"/>
            <p:cNvSpPr>
              <a:spLocks noChangeShapeType="1"/>
            </p:cNvSpPr>
            <p:nvPr/>
          </p:nvSpPr>
          <p:spPr bwMode="auto">
            <a:xfrm>
              <a:off x="3120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5"/>
            <p:cNvSpPr>
              <a:spLocks noChangeShapeType="1"/>
            </p:cNvSpPr>
            <p:nvPr/>
          </p:nvSpPr>
          <p:spPr bwMode="auto">
            <a:xfrm>
              <a:off x="3120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 flipH="1">
              <a:off x="312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 flipH="1">
              <a:off x="312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331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9"/>
            <p:cNvSpPr>
              <a:spLocks noChangeShapeType="1"/>
            </p:cNvSpPr>
            <p:nvPr/>
          </p:nvSpPr>
          <p:spPr bwMode="auto">
            <a:xfrm>
              <a:off x="331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70"/>
            <p:cNvSpPr>
              <a:spLocks noChangeShapeType="1"/>
            </p:cNvSpPr>
            <p:nvPr/>
          </p:nvSpPr>
          <p:spPr bwMode="auto">
            <a:xfrm flipH="1">
              <a:off x="312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71"/>
            <p:cNvSpPr>
              <a:spLocks noChangeShapeType="1"/>
            </p:cNvSpPr>
            <p:nvPr/>
          </p:nvSpPr>
          <p:spPr bwMode="auto">
            <a:xfrm flipH="1">
              <a:off x="312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>
              <a:off x="331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2928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Line 74"/>
            <p:cNvSpPr>
              <a:spLocks noChangeShapeType="1"/>
            </p:cNvSpPr>
            <p:nvPr/>
          </p:nvSpPr>
          <p:spPr bwMode="auto">
            <a:xfrm>
              <a:off x="345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75"/>
            <p:cNvSpPr>
              <a:spLocks noChangeShapeType="1"/>
            </p:cNvSpPr>
            <p:nvPr/>
          </p:nvSpPr>
          <p:spPr bwMode="auto">
            <a:xfrm flipH="1">
              <a:off x="345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6"/>
            <p:cNvSpPr>
              <a:spLocks noChangeShapeType="1"/>
            </p:cNvSpPr>
            <p:nvPr/>
          </p:nvSpPr>
          <p:spPr bwMode="auto">
            <a:xfrm flipH="1">
              <a:off x="345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8"/>
            <p:cNvSpPr>
              <a:spLocks noChangeShapeType="1"/>
            </p:cNvSpPr>
            <p:nvPr/>
          </p:nvSpPr>
          <p:spPr bwMode="auto">
            <a:xfrm>
              <a:off x="345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H="1">
              <a:off x="345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H="1">
              <a:off x="3456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>
              <a:off x="364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3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4"/>
            <p:cNvSpPr>
              <a:spLocks noChangeShapeType="1"/>
            </p:cNvSpPr>
            <p:nvPr/>
          </p:nvSpPr>
          <p:spPr bwMode="auto">
            <a:xfrm flipH="1">
              <a:off x="364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5"/>
            <p:cNvSpPr>
              <a:spLocks noChangeShapeType="1"/>
            </p:cNvSpPr>
            <p:nvPr/>
          </p:nvSpPr>
          <p:spPr bwMode="auto">
            <a:xfrm>
              <a:off x="3840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86"/>
            <p:cNvSpPr>
              <a:spLocks noChangeArrowheads="1"/>
            </p:cNvSpPr>
            <p:nvPr/>
          </p:nvSpPr>
          <p:spPr bwMode="auto">
            <a:xfrm>
              <a:off x="3648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Rectangle 87"/>
            <p:cNvSpPr>
              <a:spLocks noChangeArrowheads="1"/>
            </p:cNvSpPr>
            <p:nvPr/>
          </p:nvSpPr>
          <p:spPr bwMode="auto">
            <a:xfrm>
              <a:off x="3984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Rectangle 88"/>
            <p:cNvSpPr>
              <a:spLocks noChangeArrowheads="1"/>
            </p:cNvSpPr>
            <p:nvPr/>
          </p:nvSpPr>
          <p:spPr bwMode="auto">
            <a:xfrm>
              <a:off x="3984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Rectangle 89"/>
            <p:cNvSpPr>
              <a:spLocks noChangeArrowheads="1"/>
            </p:cNvSpPr>
            <p:nvPr/>
          </p:nvSpPr>
          <p:spPr bwMode="auto">
            <a:xfrm>
              <a:off x="4176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Line 90"/>
            <p:cNvSpPr>
              <a:spLocks noChangeShapeType="1"/>
            </p:cNvSpPr>
            <p:nvPr/>
          </p:nvSpPr>
          <p:spPr bwMode="auto">
            <a:xfrm>
              <a:off x="417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91"/>
            <p:cNvSpPr>
              <a:spLocks noChangeShapeType="1"/>
            </p:cNvSpPr>
            <p:nvPr/>
          </p:nvSpPr>
          <p:spPr bwMode="auto">
            <a:xfrm flipH="1">
              <a:off x="4176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92"/>
            <p:cNvSpPr>
              <a:spLocks noChangeShapeType="1"/>
            </p:cNvSpPr>
            <p:nvPr/>
          </p:nvSpPr>
          <p:spPr bwMode="auto">
            <a:xfrm flipH="1">
              <a:off x="417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3"/>
            <p:cNvSpPr>
              <a:spLocks noChangeShapeType="1"/>
            </p:cNvSpPr>
            <p:nvPr/>
          </p:nvSpPr>
          <p:spPr bwMode="auto">
            <a:xfrm>
              <a:off x="436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4"/>
            <p:cNvSpPr>
              <a:spLocks noChangeShapeType="1"/>
            </p:cNvSpPr>
            <p:nvPr/>
          </p:nvSpPr>
          <p:spPr bwMode="auto">
            <a:xfrm flipH="1">
              <a:off x="4176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>
              <a:off x="436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>
              <a:off x="4368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7"/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Rectangle 98"/>
            <p:cNvSpPr>
              <a:spLocks noChangeArrowheads="1"/>
            </p:cNvSpPr>
            <p:nvPr/>
          </p:nvSpPr>
          <p:spPr bwMode="auto">
            <a:xfrm>
              <a:off x="4560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Rectangle 99"/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>
              <a:off x="4560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1"/>
            <p:cNvSpPr>
              <a:spLocks noChangeShapeType="1"/>
            </p:cNvSpPr>
            <p:nvPr/>
          </p:nvSpPr>
          <p:spPr bwMode="auto">
            <a:xfrm flipH="1">
              <a:off x="4560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flipH="1">
              <a:off x="456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3"/>
            <p:cNvSpPr>
              <a:spLocks noChangeShapeType="1"/>
            </p:cNvSpPr>
            <p:nvPr/>
          </p:nvSpPr>
          <p:spPr bwMode="auto">
            <a:xfrm>
              <a:off x="475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04"/>
            <p:cNvSpPr>
              <a:spLocks noChangeShapeType="1"/>
            </p:cNvSpPr>
            <p:nvPr/>
          </p:nvSpPr>
          <p:spPr bwMode="auto">
            <a:xfrm flipH="1">
              <a:off x="456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05"/>
            <p:cNvSpPr>
              <a:spLocks noChangeShapeType="1"/>
            </p:cNvSpPr>
            <p:nvPr/>
          </p:nvSpPr>
          <p:spPr bwMode="auto">
            <a:xfrm>
              <a:off x="475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>
              <a:off x="4752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107"/>
            <p:cNvSpPr>
              <a:spLocks noChangeArrowheads="1"/>
            </p:cNvSpPr>
            <p:nvPr/>
          </p:nvSpPr>
          <p:spPr bwMode="auto">
            <a:xfrm>
              <a:off x="720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Rectangle 108"/>
            <p:cNvSpPr>
              <a:spLocks noChangeArrowheads="1"/>
            </p:cNvSpPr>
            <p:nvPr/>
          </p:nvSpPr>
          <p:spPr bwMode="auto">
            <a:xfrm>
              <a:off x="912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Rectangle 109"/>
            <p:cNvSpPr>
              <a:spLocks noChangeArrowheads="1"/>
            </p:cNvSpPr>
            <p:nvPr/>
          </p:nvSpPr>
          <p:spPr bwMode="auto">
            <a:xfrm>
              <a:off x="912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Line 110"/>
            <p:cNvSpPr>
              <a:spLocks noChangeShapeType="1"/>
            </p:cNvSpPr>
            <p:nvPr/>
          </p:nvSpPr>
          <p:spPr bwMode="auto">
            <a:xfrm>
              <a:off x="72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11"/>
            <p:cNvSpPr>
              <a:spLocks noChangeShapeType="1"/>
            </p:cNvSpPr>
            <p:nvPr/>
          </p:nvSpPr>
          <p:spPr bwMode="auto">
            <a:xfrm flipH="1">
              <a:off x="72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12"/>
            <p:cNvSpPr>
              <a:spLocks noChangeShapeType="1"/>
            </p:cNvSpPr>
            <p:nvPr/>
          </p:nvSpPr>
          <p:spPr bwMode="auto">
            <a:xfrm flipH="1">
              <a:off x="72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13"/>
            <p:cNvSpPr>
              <a:spLocks noChangeShapeType="1"/>
            </p:cNvSpPr>
            <p:nvPr/>
          </p:nvSpPr>
          <p:spPr bwMode="auto">
            <a:xfrm>
              <a:off x="91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4"/>
            <p:cNvSpPr>
              <a:spLocks noChangeShapeType="1"/>
            </p:cNvSpPr>
            <p:nvPr/>
          </p:nvSpPr>
          <p:spPr bwMode="auto">
            <a:xfrm flipH="1">
              <a:off x="72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5"/>
            <p:cNvSpPr>
              <a:spLocks noChangeShapeType="1"/>
            </p:cNvSpPr>
            <p:nvPr/>
          </p:nvSpPr>
          <p:spPr bwMode="auto">
            <a:xfrm>
              <a:off x="91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6"/>
            <p:cNvSpPr>
              <a:spLocks noChangeShapeType="1"/>
            </p:cNvSpPr>
            <p:nvPr/>
          </p:nvSpPr>
          <p:spPr bwMode="auto">
            <a:xfrm>
              <a:off x="91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117"/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Rectangle 118"/>
            <p:cNvSpPr>
              <a:spLocks noChangeArrowheads="1"/>
            </p:cNvSpPr>
            <p:nvPr/>
          </p:nvSpPr>
          <p:spPr bwMode="auto">
            <a:xfrm>
              <a:off x="1248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Rectangle 119"/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Line 120"/>
            <p:cNvSpPr>
              <a:spLocks noChangeShapeType="1"/>
            </p:cNvSpPr>
            <p:nvPr/>
          </p:nvSpPr>
          <p:spPr bwMode="auto">
            <a:xfrm>
              <a:off x="144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21"/>
            <p:cNvSpPr>
              <a:spLocks noChangeShapeType="1"/>
            </p:cNvSpPr>
            <p:nvPr/>
          </p:nvSpPr>
          <p:spPr bwMode="auto">
            <a:xfrm flipH="1">
              <a:off x="1451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2"/>
            <p:cNvSpPr>
              <a:spLocks noChangeShapeType="1"/>
            </p:cNvSpPr>
            <p:nvPr/>
          </p:nvSpPr>
          <p:spPr bwMode="auto">
            <a:xfrm flipH="1">
              <a:off x="1451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23"/>
            <p:cNvSpPr>
              <a:spLocks noChangeShapeType="1"/>
            </p:cNvSpPr>
            <p:nvPr/>
          </p:nvSpPr>
          <p:spPr bwMode="auto">
            <a:xfrm>
              <a:off x="163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24"/>
            <p:cNvSpPr>
              <a:spLocks noChangeShapeType="1"/>
            </p:cNvSpPr>
            <p:nvPr/>
          </p:nvSpPr>
          <p:spPr bwMode="auto">
            <a:xfrm flipH="1">
              <a:off x="1451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27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Rectangle 128"/>
            <p:cNvSpPr>
              <a:spLocks noChangeArrowheads="1"/>
            </p:cNvSpPr>
            <p:nvPr/>
          </p:nvSpPr>
          <p:spPr bwMode="auto">
            <a:xfrm>
              <a:off x="1776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Rectangle 129"/>
            <p:cNvSpPr>
              <a:spLocks noChangeArrowheads="1"/>
            </p:cNvSpPr>
            <p:nvPr/>
          </p:nvSpPr>
          <p:spPr bwMode="auto">
            <a:xfrm>
              <a:off x="2544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Line 130"/>
            <p:cNvSpPr>
              <a:spLocks noChangeShapeType="1"/>
            </p:cNvSpPr>
            <p:nvPr/>
          </p:nvSpPr>
          <p:spPr bwMode="auto">
            <a:xfrm>
              <a:off x="177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31"/>
            <p:cNvSpPr>
              <a:spLocks noChangeShapeType="1"/>
            </p:cNvSpPr>
            <p:nvPr/>
          </p:nvSpPr>
          <p:spPr bwMode="auto">
            <a:xfrm flipH="1">
              <a:off x="1776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32"/>
            <p:cNvSpPr>
              <a:spLocks noChangeShapeType="1"/>
            </p:cNvSpPr>
            <p:nvPr/>
          </p:nvSpPr>
          <p:spPr bwMode="auto">
            <a:xfrm flipH="1">
              <a:off x="1776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33"/>
            <p:cNvSpPr>
              <a:spLocks noChangeShapeType="1"/>
            </p:cNvSpPr>
            <p:nvPr/>
          </p:nvSpPr>
          <p:spPr bwMode="auto">
            <a:xfrm>
              <a:off x="19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4"/>
            <p:cNvSpPr>
              <a:spLocks noChangeShapeType="1"/>
            </p:cNvSpPr>
            <p:nvPr/>
          </p:nvSpPr>
          <p:spPr bwMode="auto">
            <a:xfrm flipH="1">
              <a:off x="1776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5"/>
            <p:cNvSpPr>
              <a:spLocks noChangeShapeType="1"/>
            </p:cNvSpPr>
            <p:nvPr/>
          </p:nvSpPr>
          <p:spPr bwMode="auto">
            <a:xfrm>
              <a:off x="19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36"/>
            <p:cNvSpPr>
              <a:spLocks noChangeShapeType="1"/>
            </p:cNvSpPr>
            <p:nvPr/>
          </p:nvSpPr>
          <p:spPr bwMode="auto">
            <a:xfrm>
              <a:off x="196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37"/>
            <p:cNvSpPr>
              <a:spLocks noChangeShapeType="1"/>
            </p:cNvSpPr>
            <p:nvPr/>
          </p:nvSpPr>
          <p:spPr bwMode="auto">
            <a:xfrm>
              <a:off x="196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38"/>
            <p:cNvSpPr>
              <a:spLocks noChangeShapeType="1"/>
            </p:cNvSpPr>
            <p:nvPr/>
          </p:nvSpPr>
          <p:spPr bwMode="auto">
            <a:xfrm flipH="1">
              <a:off x="196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9"/>
            <p:cNvSpPr>
              <a:spLocks noChangeShapeType="1"/>
            </p:cNvSpPr>
            <p:nvPr/>
          </p:nvSpPr>
          <p:spPr bwMode="auto">
            <a:xfrm flipH="1">
              <a:off x="196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0"/>
            <p:cNvSpPr>
              <a:spLocks noChangeShapeType="1"/>
            </p:cNvSpPr>
            <p:nvPr/>
          </p:nvSpPr>
          <p:spPr bwMode="auto">
            <a:xfrm>
              <a:off x="216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41"/>
            <p:cNvSpPr>
              <a:spLocks noChangeShapeType="1"/>
            </p:cNvSpPr>
            <p:nvPr/>
          </p:nvSpPr>
          <p:spPr bwMode="auto">
            <a:xfrm flipH="1">
              <a:off x="196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42"/>
            <p:cNvSpPr>
              <a:spLocks noChangeShapeType="1"/>
            </p:cNvSpPr>
            <p:nvPr/>
          </p:nvSpPr>
          <p:spPr bwMode="auto">
            <a:xfrm>
              <a:off x="216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3"/>
            <p:cNvSpPr>
              <a:spLocks noChangeShapeType="1"/>
            </p:cNvSpPr>
            <p:nvPr/>
          </p:nvSpPr>
          <p:spPr bwMode="auto">
            <a:xfrm>
              <a:off x="216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44"/>
            <p:cNvSpPr>
              <a:spLocks noChangeShapeType="1"/>
            </p:cNvSpPr>
            <p:nvPr/>
          </p:nvSpPr>
          <p:spPr bwMode="auto">
            <a:xfrm>
              <a:off x="235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45"/>
            <p:cNvSpPr>
              <a:spLocks noChangeShapeType="1"/>
            </p:cNvSpPr>
            <p:nvPr/>
          </p:nvSpPr>
          <p:spPr bwMode="auto">
            <a:xfrm flipH="1">
              <a:off x="2352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46"/>
            <p:cNvSpPr>
              <a:spLocks noChangeShapeType="1"/>
            </p:cNvSpPr>
            <p:nvPr/>
          </p:nvSpPr>
          <p:spPr bwMode="auto">
            <a:xfrm flipH="1">
              <a:off x="2352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47"/>
            <p:cNvSpPr>
              <a:spLocks noChangeShapeType="1"/>
            </p:cNvSpPr>
            <p:nvPr/>
          </p:nvSpPr>
          <p:spPr bwMode="auto">
            <a:xfrm>
              <a:off x="25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8"/>
            <p:cNvSpPr>
              <a:spLocks noChangeShapeType="1"/>
            </p:cNvSpPr>
            <p:nvPr/>
          </p:nvSpPr>
          <p:spPr bwMode="auto">
            <a:xfrm flipH="1">
              <a:off x="2352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49"/>
            <p:cNvSpPr>
              <a:spLocks noChangeShapeType="1"/>
            </p:cNvSpPr>
            <p:nvPr/>
          </p:nvSpPr>
          <p:spPr bwMode="auto">
            <a:xfrm>
              <a:off x="25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50"/>
            <p:cNvSpPr>
              <a:spLocks noChangeShapeType="1"/>
            </p:cNvSpPr>
            <p:nvPr/>
          </p:nvSpPr>
          <p:spPr bwMode="auto">
            <a:xfrm>
              <a:off x="25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1"/>
            <p:cNvSpPr>
              <a:spLocks noChangeShapeType="1"/>
            </p:cNvSpPr>
            <p:nvPr/>
          </p:nvSpPr>
          <p:spPr bwMode="auto">
            <a:xfrm>
              <a:off x="254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2"/>
            <p:cNvSpPr>
              <a:spLocks noChangeShapeType="1"/>
            </p:cNvSpPr>
            <p:nvPr/>
          </p:nvSpPr>
          <p:spPr bwMode="auto">
            <a:xfrm flipH="1">
              <a:off x="2544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53"/>
            <p:cNvSpPr>
              <a:spLocks noChangeShapeType="1"/>
            </p:cNvSpPr>
            <p:nvPr/>
          </p:nvSpPr>
          <p:spPr bwMode="auto">
            <a:xfrm flipH="1">
              <a:off x="254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54"/>
            <p:cNvSpPr>
              <a:spLocks noChangeShapeType="1"/>
            </p:cNvSpPr>
            <p:nvPr/>
          </p:nvSpPr>
          <p:spPr bwMode="auto">
            <a:xfrm>
              <a:off x="273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55"/>
            <p:cNvSpPr>
              <a:spLocks noChangeShapeType="1"/>
            </p:cNvSpPr>
            <p:nvPr/>
          </p:nvSpPr>
          <p:spPr bwMode="auto">
            <a:xfrm flipH="1">
              <a:off x="254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56"/>
            <p:cNvSpPr>
              <a:spLocks noChangeShapeType="1"/>
            </p:cNvSpPr>
            <p:nvPr/>
          </p:nvSpPr>
          <p:spPr bwMode="auto">
            <a:xfrm>
              <a:off x="273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7"/>
            <p:cNvSpPr>
              <a:spLocks noChangeShapeType="1"/>
            </p:cNvSpPr>
            <p:nvPr/>
          </p:nvSpPr>
          <p:spPr bwMode="auto">
            <a:xfrm>
              <a:off x="273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Rectangle 158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Rectangle 159"/>
            <p:cNvSpPr>
              <a:spLocks noChangeArrowheads="1"/>
            </p:cNvSpPr>
            <p:nvPr/>
          </p:nvSpPr>
          <p:spPr bwMode="auto">
            <a:xfrm>
              <a:off x="3120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Rectangle 160"/>
            <p:cNvSpPr>
              <a:spLocks noChangeArrowheads="1"/>
            </p:cNvSpPr>
            <p:nvPr/>
          </p:nvSpPr>
          <p:spPr bwMode="auto">
            <a:xfrm>
              <a:off x="3120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9" name="Line 161"/>
            <p:cNvSpPr>
              <a:spLocks noChangeShapeType="1"/>
            </p:cNvSpPr>
            <p:nvPr/>
          </p:nvSpPr>
          <p:spPr bwMode="auto">
            <a:xfrm>
              <a:off x="292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62"/>
            <p:cNvSpPr>
              <a:spLocks noChangeShapeType="1"/>
            </p:cNvSpPr>
            <p:nvPr/>
          </p:nvSpPr>
          <p:spPr bwMode="auto">
            <a:xfrm flipH="1">
              <a:off x="292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63"/>
            <p:cNvSpPr>
              <a:spLocks noChangeShapeType="1"/>
            </p:cNvSpPr>
            <p:nvPr/>
          </p:nvSpPr>
          <p:spPr bwMode="auto">
            <a:xfrm flipH="1">
              <a:off x="292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64"/>
            <p:cNvSpPr>
              <a:spLocks noChangeShapeType="1"/>
            </p:cNvSpPr>
            <p:nvPr/>
          </p:nvSpPr>
          <p:spPr bwMode="auto">
            <a:xfrm>
              <a:off x="31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65"/>
            <p:cNvSpPr>
              <a:spLocks noChangeShapeType="1"/>
            </p:cNvSpPr>
            <p:nvPr/>
          </p:nvSpPr>
          <p:spPr bwMode="auto">
            <a:xfrm>
              <a:off x="31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66"/>
            <p:cNvSpPr>
              <a:spLocks noChangeShapeType="1"/>
            </p:cNvSpPr>
            <p:nvPr/>
          </p:nvSpPr>
          <p:spPr bwMode="auto">
            <a:xfrm>
              <a:off x="292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 flipH="1">
              <a:off x="292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68"/>
            <p:cNvSpPr>
              <a:spLocks noChangeShapeType="1"/>
            </p:cNvSpPr>
            <p:nvPr/>
          </p:nvSpPr>
          <p:spPr bwMode="auto">
            <a:xfrm flipH="1">
              <a:off x="292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69"/>
            <p:cNvSpPr>
              <a:spLocks noChangeShapeType="1"/>
            </p:cNvSpPr>
            <p:nvPr/>
          </p:nvSpPr>
          <p:spPr bwMode="auto">
            <a:xfrm>
              <a:off x="312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70"/>
            <p:cNvSpPr>
              <a:spLocks noChangeShapeType="1"/>
            </p:cNvSpPr>
            <p:nvPr/>
          </p:nvSpPr>
          <p:spPr bwMode="auto">
            <a:xfrm>
              <a:off x="312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71"/>
            <p:cNvSpPr>
              <a:spLocks noChangeShapeType="1"/>
            </p:cNvSpPr>
            <p:nvPr/>
          </p:nvSpPr>
          <p:spPr bwMode="auto">
            <a:xfrm>
              <a:off x="420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72"/>
            <p:cNvSpPr>
              <a:spLocks noChangeShapeType="1"/>
            </p:cNvSpPr>
            <p:nvPr/>
          </p:nvSpPr>
          <p:spPr bwMode="auto">
            <a:xfrm flipH="1">
              <a:off x="420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73"/>
            <p:cNvSpPr>
              <a:spLocks noChangeShapeType="1"/>
            </p:cNvSpPr>
            <p:nvPr/>
          </p:nvSpPr>
          <p:spPr bwMode="auto">
            <a:xfrm flipH="1">
              <a:off x="4202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74"/>
            <p:cNvSpPr>
              <a:spLocks noChangeShapeType="1"/>
            </p:cNvSpPr>
            <p:nvPr/>
          </p:nvSpPr>
          <p:spPr bwMode="auto">
            <a:xfrm>
              <a:off x="439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75"/>
            <p:cNvSpPr>
              <a:spLocks noChangeShapeType="1"/>
            </p:cNvSpPr>
            <p:nvPr/>
          </p:nvSpPr>
          <p:spPr bwMode="auto">
            <a:xfrm>
              <a:off x="439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76"/>
            <p:cNvSpPr>
              <a:spLocks noChangeShapeType="1"/>
            </p:cNvSpPr>
            <p:nvPr/>
          </p:nvSpPr>
          <p:spPr bwMode="auto">
            <a:xfrm>
              <a:off x="420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77"/>
            <p:cNvSpPr>
              <a:spLocks noChangeShapeType="1"/>
            </p:cNvSpPr>
            <p:nvPr/>
          </p:nvSpPr>
          <p:spPr bwMode="auto">
            <a:xfrm flipH="1">
              <a:off x="4202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78"/>
            <p:cNvSpPr>
              <a:spLocks noChangeShapeType="1"/>
            </p:cNvSpPr>
            <p:nvPr/>
          </p:nvSpPr>
          <p:spPr bwMode="auto">
            <a:xfrm flipH="1">
              <a:off x="4202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79"/>
            <p:cNvSpPr>
              <a:spLocks noChangeShapeType="1"/>
            </p:cNvSpPr>
            <p:nvPr/>
          </p:nvSpPr>
          <p:spPr bwMode="auto">
            <a:xfrm>
              <a:off x="439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80"/>
            <p:cNvSpPr>
              <a:spLocks noChangeShapeType="1"/>
            </p:cNvSpPr>
            <p:nvPr/>
          </p:nvSpPr>
          <p:spPr bwMode="auto">
            <a:xfrm>
              <a:off x="439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181"/>
            <p:cNvSpPr>
              <a:spLocks noChangeArrowheads="1"/>
            </p:cNvSpPr>
            <p:nvPr/>
          </p:nvSpPr>
          <p:spPr bwMode="auto">
            <a:xfrm>
              <a:off x="4010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0" name="Rectangle 182"/>
            <p:cNvSpPr>
              <a:spLocks noChangeArrowheads="1"/>
            </p:cNvSpPr>
            <p:nvPr/>
          </p:nvSpPr>
          <p:spPr bwMode="auto">
            <a:xfrm>
              <a:off x="4010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1" name="Line 183"/>
            <p:cNvSpPr>
              <a:spLocks noChangeShapeType="1"/>
            </p:cNvSpPr>
            <p:nvPr/>
          </p:nvSpPr>
          <p:spPr bwMode="auto">
            <a:xfrm>
              <a:off x="401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84"/>
            <p:cNvSpPr>
              <a:spLocks noChangeShapeType="1"/>
            </p:cNvSpPr>
            <p:nvPr/>
          </p:nvSpPr>
          <p:spPr bwMode="auto">
            <a:xfrm>
              <a:off x="401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85"/>
            <p:cNvSpPr>
              <a:spLocks noChangeShapeType="1"/>
            </p:cNvSpPr>
            <p:nvPr/>
          </p:nvSpPr>
          <p:spPr bwMode="auto">
            <a:xfrm>
              <a:off x="401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86"/>
            <p:cNvSpPr>
              <a:spLocks noChangeShapeType="1"/>
            </p:cNvSpPr>
            <p:nvPr/>
          </p:nvSpPr>
          <p:spPr bwMode="auto">
            <a:xfrm>
              <a:off x="401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187"/>
            <p:cNvSpPr>
              <a:spLocks noChangeArrowheads="1"/>
            </p:cNvSpPr>
            <p:nvPr/>
          </p:nvSpPr>
          <p:spPr bwMode="auto">
            <a:xfrm>
              <a:off x="4752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6" name="Line 188"/>
            <p:cNvSpPr>
              <a:spLocks noChangeShapeType="1"/>
            </p:cNvSpPr>
            <p:nvPr/>
          </p:nvSpPr>
          <p:spPr bwMode="auto">
            <a:xfrm flipH="1">
              <a:off x="475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89"/>
            <p:cNvSpPr>
              <a:spLocks noChangeShapeType="1"/>
            </p:cNvSpPr>
            <p:nvPr/>
          </p:nvSpPr>
          <p:spPr bwMode="auto">
            <a:xfrm>
              <a:off x="47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90"/>
            <p:cNvSpPr>
              <a:spLocks noChangeShapeType="1"/>
            </p:cNvSpPr>
            <p:nvPr/>
          </p:nvSpPr>
          <p:spPr bwMode="auto">
            <a:xfrm flipH="1">
              <a:off x="475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91"/>
            <p:cNvSpPr>
              <a:spLocks noChangeShapeType="1"/>
            </p:cNvSpPr>
            <p:nvPr/>
          </p:nvSpPr>
          <p:spPr bwMode="auto">
            <a:xfrm flipH="1">
              <a:off x="4752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92"/>
            <p:cNvSpPr>
              <a:spLocks noChangeShapeType="1"/>
            </p:cNvSpPr>
            <p:nvPr/>
          </p:nvSpPr>
          <p:spPr bwMode="auto">
            <a:xfrm>
              <a:off x="494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93"/>
            <p:cNvSpPr>
              <a:spLocks noChangeShapeType="1"/>
            </p:cNvSpPr>
            <p:nvPr/>
          </p:nvSpPr>
          <p:spPr bwMode="auto">
            <a:xfrm>
              <a:off x="494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Rectangle 194"/>
            <p:cNvSpPr>
              <a:spLocks noChangeArrowheads="1"/>
            </p:cNvSpPr>
            <p:nvPr/>
          </p:nvSpPr>
          <p:spPr bwMode="auto">
            <a:xfrm>
              <a:off x="4560" y="264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3" name="Line 195"/>
            <p:cNvSpPr>
              <a:spLocks noChangeShapeType="1"/>
            </p:cNvSpPr>
            <p:nvPr/>
          </p:nvSpPr>
          <p:spPr bwMode="auto">
            <a:xfrm flipH="1">
              <a:off x="456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6"/>
            <p:cNvSpPr>
              <a:spLocks noChangeShapeType="1"/>
            </p:cNvSpPr>
            <p:nvPr/>
          </p:nvSpPr>
          <p:spPr bwMode="auto">
            <a:xfrm>
              <a:off x="456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97"/>
            <p:cNvSpPr>
              <a:spLocks noChangeShapeType="1"/>
            </p:cNvSpPr>
            <p:nvPr/>
          </p:nvSpPr>
          <p:spPr bwMode="auto">
            <a:xfrm flipH="1">
              <a:off x="456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98"/>
            <p:cNvSpPr>
              <a:spLocks noChangeShapeType="1"/>
            </p:cNvSpPr>
            <p:nvPr/>
          </p:nvSpPr>
          <p:spPr bwMode="auto">
            <a:xfrm flipH="1">
              <a:off x="456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99"/>
            <p:cNvSpPr>
              <a:spLocks noChangeShapeType="1"/>
            </p:cNvSpPr>
            <p:nvPr/>
          </p:nvSpPr>
          <p:spPr bwMode="auto">
            <a:xfrm>
              <a:off x="47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00"/>
            <p:cNvSpPr>
              <a:spLocks noChangeShapeType="1"/>
            </p:cNvSpPr>
            <p:nvPr/>
          </p:nvSpPr>
          <p:spPr bwMode="auto">
            <a:xfrm>
              <a:off x="47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01"/>
            <p:cNvSpPr>
              <a:spLocks noChangeShapeType="1"/>
            </p:cNvSpPr>
            <p:nvPr/>
          </p:nvSpPr>
          <p:spPr bwMode="auto">
            <a:xfrm>
              <a:off x="3456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02"/>
            <p:cNvSpPr>
              <a:spLocks noChangeShapeType="1"/>
            </p:cNvSpPr>
            <p:nvPr/>
          </p:nvSpPr>
          <p:spPr bwMode="auto">
            <a:xfrm flipH="1">
              <a:off x="3456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03"/>
            <p:cNvSpPr>
              <a:spLocks noChangeShapeType="1"/>
            </p:cNvSpPr>
            <p:nvPr/>
          </p:nvSpPr>
          <p:spPr bwMode="auto">
            <a:xfrm flipH="1">
              <a:off x="3456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04"/>
            <p:cNvSpPr>
              <a:spLocks noChangeShapeType="1"/>
            </p:cNvSpPr>
            <p:nvPr/>
          </p:nvSpPr>
          <p:spPr bwMode="auto">
            <a:xfrm>
              <a:off x="364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05"/>
            <p:cNvSpPr>
              <a:spLocks noChangeShapeType="1"/>
            </p:cNvSpPr>
            <p:nvPr/>
          </p:nvSpPr>
          <p:spPr bwMode="auto">
            <a:xfrm flipH="1">
              <a:off x="3456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06"/>
            <p:cNvSpPr>
              <a:spLocks noChangeShapeType="1"/>
            </p:cNvSpPr>
            <p:nvPr/>
          </p:nvSpPr>
          <p:spPr bwMode="auto">
            <a:xfrm>
              <a:off x="364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207"/>
            <p:cNvSpPr>
              <a:spLocks noChangeShapeType="1"/>
            </p:cNvSpPr>
            <p:nvPr/>
          </p:nvSpPr>
          <p:spPr bwMode="auto">
            <a:xfrm>
              <a:off x="364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208"/>
            <p:cNvSpPr>
              <a:spLocks noChangeShapeType="1"/>
            </p:cNvSpPr>
            <p:nvPr/>
          </p:nvSpPr>
          <p:spPr bwMode="auto">
            <a:xfrm>
              <a:off x="36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Rectangle 209"/>
            <p:cNvSpPr>
              <a:spLocks noChangeArrowheads="1"/>
            </p:cNvSpPr>
            <p:nvPr/>
          </p:nvSpPr>
          <p:spPr bwMode="auto">
            <a:xfrm>
              <a:off x="3456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8" name="Line 210"/>
            <p:cNvSpPr>
              <a:spLocks noChangeShapeType="1"/>
            </p:cNvSpPr>
            <p:nvPr/>
          </p:nvSpPr>
          <p:spPr bwMode="auto">
            <a:xfrm>
              <a:off x="3648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11"/>
            <p:cNvSpPr>
              <a:spLocks noChangeShapeType="1"/>
            </p:cNvSpPr>
            <p:nvPr/>
          </p:nvSpPr>
          <p:spPr bwMode="auto">
            <a:xfrm flipH="1">
              <a:off x="3648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12"/>
            <p:cNvSpPr>
              <a:spLocks noChangeShapeType="1"/>
            </p:cNvSpPr>
            <p:nvPr/>
          </p:nvSpPr>
          <p:spPr bwMode="auto">
            <a:xfrm flipH="1">
              <a:off x="364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13"/>
            <p:cNvSpPr>
              <a:spLocks noChangeShapeType="1"/>
            </p:cNvSpPr>
            <p:nvPr/>
          </p:nvSpPr>
          <p:spPr bwMode="auto">
            <a:xfrm>
              <a:off x="384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214"/>
            <p:cNvSpPr>
              <a:spLocks noChangeShapeType="1"/>
            </p:cNvSpPr>
            <p:nvPr/>
          </p:nvSpPr>
          <p:spPr bwMode="auto">
            <a:xfrm flipH="1">
              <a:off x="3648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15"/>
            <p:cNvSpPr>
              <a:spLocks noChangeShapeType="1"/>
            </p:cNvSpPr>
            <p:nvPr/>
          </p:nvSpPr>
          <p:spPr bwMode="auto">
            <a:xfrm>
              <a:off x="384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216"/>
            <p:cNvSpPr>
              <a:spLocks noChangeShapeType="1"/>
            </p:cNvSpPr>
            <p:nvPr/>
          </p:nvSpPr>
          <p:spPr bwMode="auto">
            <a:xfrm>
              <a:off x="3840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17"/>
            <p:cNvSpPr>
              <a:spLocks noChangeShapeType="1"/>
            </p:cNvSpPr>
            <p:nvPr/>
          </p:nvSpPr>
          <p:spPr bwMode="auto">
            <a:xfrm>
              <a:off x="38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218"/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7" name="Text Box 219"/>
            <p:cNvSpPr txBox="1">
              <a:spLocks noChangeArrowheads="1"/>
            </p:cNvSpPr>
            <p:nvPr/>
          </p:nvSpPr>
          <p:spPr bwMode="auto">
            <a:xfrm>
              <a:off x="816" y="2112"/>
              <a:ext cx="40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sz="2400" b="0">
                  <a:ea typeface="宋体" panose="02010600030101010101" pitchFamily="2" charset="-122"/>
                </a:rPr>
                <a:t>1         2         3          4          5         6         7          8</a:t>
              </a:r>
            </a:p>
          </p:txBody>
        </p:sp>
        <p:sp>
          <p:nvSpPr>
            <p:cNvPr id="208" name="Text Box 220"/>
            <p:cNvSpPr txBox="1">
              <a:spLocks noChangeArrowheads="1"/>
            </p:cNvSpPr>
            <p:nvPr/>
          </p:nvSpPr>
          <p:spPr bwMode="auto">
            <a:xfrm>
              <a:off x="768" y="2784"/>
              <a:ext cx="4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sz="2400" b="0">
                  <a:ea typeface="宋体" panose="02010600030101010101" pitchFamily="2" charset="-122"/>
                </a:rPr>
                <a:t> 9        10       11        12        13       14        15       16</a:t>
              </a:r>
            </a:p>
          </p:txBody>
        </p:sp>
      </p:grpSp>
      <p:sp>
        <p:nvSpPr>
          <p:cNvPr id="209" name="Rectangle 223"/>
          <p:cNvSpPr>
            <a:spLocks noChangeArrowheads="1"/>
          </p:cNvSpPr>
          <p:nvPr/>
        </p:nvSpPr>
        <p:spPr bwMode="auto">
          <a:xfrm>
            <a:off x="1954823" y="411187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ym typeface="Wingdings" panose="05000000000000000000" pitchFamily="2" charset="2"/>
              </a:rPr>
              <a:t>2. </a:t>
            </a:r>
            <a:r>
              <a:rPr kumimoji="1" lang="zh-CN" altLang="en-US">
                <a:sym typeface="Wingdings" panose="05000000000000000000" pitchFamily="2" charset="2"/>
              </a:rPr>
              <a:t>逆</a:t>
            </a:r>
            <a:r>
              <a:rPr kumimoji="1" lang="en-US" altLang="zh-CN">
                <a:sym typeface="Wingdings" panose="05000000000000000000" pitchFamily="2" charset="2"/>
              </a:rPr>
              <a:t>90</a:t>
            </a:r>
            <a:r>
              <a:rPr kumimoji="1" lang="zh-CN" altLang="en-US">
                <a:sym typeface="Wingdings" panose="05000000000000000000" pitchFamily="2" charset="2"/>
              </a:rPr>
              <a:t>度：</a:t>
            </a:r>
            <a:r>
              <a:rPr kumimoji="1" lang="en-US" altLang="zh-CN" i="1">
                <a:sym typeface="Wingdings" panose="05000000000000000000" pitchFamily="2" charset="2"/>
              </a:rPr>
              <a:t>a</a:t>
            </a:r>
            <a:r>
              <a:rPr kumimoji="1" lang="en-US" altLang="zh-CN" baseline="-25000">
                <a:sym typeface="Wingdings" panose="05000000000000000000" pitchFamily="2" charset="2"/>
              </a:rPr>
              <a:t>2</a:t>
            </a:r>
            <a:r>
              <a:rPr lang="en-US" altLang="zh-CN"/>
              <a:t>=(1)(2)(3456)(78910)(1112)(13141516)</a:t>
            </a:r>
            <a:r>
              <a:rPr lang="zh-CN" altLang="en-US"/>
              <a:t>；</a:t>
            </a:r>
          </a:p>
        </p:txBody>
      </p:sp>
      <p:sp>
        <p:nvSpPr>
          <p:cNvPr id="210" name="Rectangle 224"/>
          <p:cNvSpPr>
            <a:spLocks noChangeArrowheads="1"/>
          </p:cNvSpPr>
          <p:nvPr/>
        </p:nvSpPr>
        <p:spPr bwMode="auto">
          <a:xfrm>
            <a:off x="1954823" y="487387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ym typeface="Wingdings" panose="05000000000000000000" pitchFamily="2" charset="2"/>
              </a:rPr>
              <a:t>4. 180</a:t>
            </a:r>
            <a:r>
              <a:rPr kumimoji="1" lang="zh-CN" altLang="en-US">
                <a:sym typeface="Wingdings" panose="05000000000000000000" pitchFamily="2" charset="2"/>
              </a:rPr>
              <a:t>度：  </a:t>
            </a:r>
            <a:r>
              <a:rPr lang="en-US" altLang="zh-CN" i="1"/>
              <a:t>a</a:t>
            </a:r>
            <a:r>
              <a:rPr lang="en-US" altLang="zh-CN" baseline="-25000"/>
              <a:t>4</a:t>
            </a:r>
            <a:r>
              <a:rPr lang="en-US" altLang="zh-CN"/>
              <a:t>=(1)(2)(35)(46)(79)(810)(11)(12)(1315)(1416)</a:t>
            </a:r>
            <a:r>
              <a:rPr lang="zh-CN" altLang="en-US"/>
              <a:t>；</a:t>
            </a:r>
          </a:p>
        </p:txBody>
      </p:sp>
      <p:sp>
        <p:nvSpPr>
          <p:cNvPr id="211" name="Rectangle 225"/>
          <p:cNvSpPr>
            <a:spLocks noChangeArrowheads="1"/>
          </p:cNvSpPr>
          <p:nvPr/>
        </p:nvSpPr>
        <p:spPr bwMode="auto">
          <a:xfrm>
            <a:off x="1954823" y="449287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ym typeface="Wingdings" panose="05000000000000000000" pitchFamily="2" charset="2"/>
              </a:rPr>
              <a:t>3. </a:t>
            </a:r>
            <a:r>
              <a:rPr kumimoji="1" lang="zh-CN" altLang="en-US">
                <a:sym typeface="Wingdings" panose="05000000000000000000" pitchFamily="2" charset="2"/>
              </a:rPr>
              <a:t>顺</a:t>
            </a:r>
            <a:r>
              <a:rPr kumimoji="1" lang="en-US" altLang="zh-CN">
                <a:sym typeface="Wingdings" panose="05000000000000000000" pitchFamily="2" charset="2"/>
              </a:rPr>
              <a:t>90</a:t>
            </a:r>
            <a:r>
              <a:rPr kumimoji="1" lang="zh-CN" altLang="en-US">
                <a:sym typeface="Wingdings" panose="05000000000000000000" pitchFamily="2" charset="2"/>
              </a:rPr>
              <a:t>度：</a:t>
            </a:r>
            <a:r>
              <a:rPr kumimoji="1" lang="en-US" altLang="zh-CN" i="1">
                <a:sym typeface="Wingdings" panose="05000000000000000000" pitchFamily="2" charset="2"/>
              </a:rPr>
              <a:t>a</a:t>
            </a:r>
            <a:r>
              <a:rPr kumimoji="1" lang="en-US" altLang="zh-CN" baseline="-25000">
                <a:sym typeface="Wingdings" panose="05000000000000000000" pitchFamily="2" charset="2"/>
              </a:rPr>
              <a:t>3</a:t>
            </a:r>
            <a:r>
              <a:rPr lang="en-US" altLang="zh-CN"/>
              <a:t>=(1)(2)(6543)(10987)(1112)(16151413)</a:t>
            </a:r>
            <a:r>
              <a:rPr lang="zh-CN" altLang="en-US"/>
              <a:t>；</a:t>
            </a:r>
          </a:p>
        </p:txBody>
      </p:sp>
      <p:sp>
        <p:nvSpPr>
          <p:cNvPr id="212" name="Rectangle 226"/>
          <p:cNvSpPr>
            <a:spLocks noChangeArrowheads="1"/>
          </p:cNvSpPr>
          <p:nvPr/>
        </p:nvSpPr>
        <p:spPr bwMode="auto">
          <a:xfrm>
            <a:off x="1954823" y="575652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ym typeface="Wingdings" panose="05000000000000000000" pitchFamily="2" charset="2"/>
              </a:rPr>
              <a:t>因此不同的方案数为： </a:t>
            </a:r>
            <a:r>
              <a:rPr kumimoji="1" lang="en-US" altLang="zh-CN">
                <a:sym typeface="Wingdings" panose="05000000000000000000" pitchFamily="2" charset="2"/>
              </a:rPr>
              <a:t>(16+2+2+4)/4=6</a:t>
            </a:r>
            <a:r>
              <a:rPr kumimoji="1" lang="zh-CN" altLang="en-US">
                <a:sym typeface="Wingdings" panose="05000000000000000000" pitchFamily="2" charset="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9" grpId="0"/>
      <p:bldP spid="210" grpId="0"/>
      <p:bldP spid="211" grpId="0"/>
      <p:bldP spid="2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快速沃尔什变换 </a:t>
            </a:r>
            <a:r>
              <a:rPr lang="zh-CN" altLang="en-US" dirty="0">
                <a:solidFill>
                  <a:srgbClr val="FF0000"/>
                </a:solidFill>
              </a:rPr>
              <a:t>求</a:t>
            </a:r>
            <a:r>
              <a:rPr lang="en-US" altLang="zh-CN" dirty="0" smtClean="0">
                <a:solidFill>
                  <a:srgbClr val="FF0000"/>
                </a:solidFill>
              </a:rPr>
              <a:t>&amp;|^</a:t>
            </a:r>
          </a:p>
          <a:p>
            <a:r>
              <a:rPr lang="zh-CN" altLang="en-US" dirty="0" smtClean="0"/>
              <a:t>子集卷积</a:t>
            </a:r>
            <a:endParaRPr lang="en-US" altLang="zh-CN" dirty="0" smtClean="0"/>
          </a:p>
          <a:p>
            <a:r>
              <a:rPr lang="zh-CN" altLang="en-US" dirty="0" smtClean="0"/>
              <a:t>多项式逆元、除法、取模、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ln</a:t>
            </a:r>
            <a:r>
              <a:rPr lang="zh-CN" altLang="en-US" dirty="0"/>
              <a:t>、</a:t>
            </a:r>
            <a:r>
              <a:rPr lang="zh-CN" altLang="en-US" dirty="0" smtClean="0"/>
              <a:t>多点求值、快速插值、二维卷积</a:t>
            </a:r>
            <a:endParaRPr lang="en-US" altLang="zh-CN" dirty="0" smtClean="0"/>
          </a:p>
          <a:p>
            <a:r>
              <a:rPr lang="zh-CN" altLang="en-US" dirty="0" smtClean="0"/>
              <a:t>莫</a:t>
            </a:r>
            <a:r>
              <a:rPr lang="zh-CN" altLang="en-US" dirty="0"/>
              <a:t>涛</a:t>
            </a:r>
            <a:r>
              <a:rPr lang="en-US" altLang="zh-CN" dirty="0"/>
              <a:t>-</a:t>
            </a:r>
            <a:r>
              <a:rPr lang="zh-CN" altLang="en-US" dirty="0"/>
              <a:t>高斯消元解</a:t>
            </a:r>
            <a:r>
              <a:rPr lang="en-US" altLang="zh-CN" dirty="0"/>
              <a:t>XOR</a:t>
            </a:r>
            <a:r>
              <a:rPr lang="zh-CN" altLang="en-US" dirty="0" smtClean="0"/>
              <a:t>方程组</a:t>
            </a:r>
            <a:endParaRPr lang="en-US" altLang="zh-CN" dirty="0" smtClean="0"/>
          </a:p>
          <a:p>
            <a:r>
              <a:rPr lang="en-US" altLang="zh-CN" dirty="0" smtClean="0"/>
              <a:t>Pell</a:t>
            </a:r>
            <a:r>
              <a:rPr lang="zh-CN" altLang="en-US" dirty="0" smtClean="0"/>
              <a:t>方程 连分数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0392" y="395655"/>
            <a:ext cx="7658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Ploya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就是不动点的个数可以快速计算</a:t>
            </a:r>
            <a:endParaRPr lang="en-US" altLang="zh-CN" sz="2400" dirty="0" smtClean="0"/>
          </a:p>
          <a:p>
            <a:r>
              <a:rPr lang="zh-CN" altLang="en-US" sz="2400" dirty="0" smtClean="0"/>
              <a:t>每个周期</a:t>
            </a:r>
            <a:r>
              <a:rPr lang="en-US" altLang="zh-CN" sz="2400" dirty="0" smtClean="0"/>
              <a:t>^</a:t>
            </a:r>
            <a:r>
              <a:rPr lang="zh-CN" altLang="en-US" sz="2400" dirty="0" smtClean="0"/>
              <a:t>颜色个数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魔方</a:t>
            </a:r>
            <a:endParaRPr lang="en-US" altLang="zh-CN" sz="2400" dirty="0" smtClean="0"/>
          </a:p>
          <a:p>
            <a:r>
              <a:rPr lang="en-US" altLang="zh-CN" sz="2400" dirty="0" smtClean="0"/>
              <a:t>2.n*m</a:t>
            </a:r>
            <a:r>
              <a:rPr lang="zh-CN" altLang="en-US" sz="2400" dirty="0" smtClean="0"/>
              <a:t>无限平铺的网格图，有一个外星人喝醉了，喝醉后他会把颜色</a:t>
            </a:r>
            <a:r>
              <a:rPr lang="en-US" altLang="zh-CN" sz="2400" dirty="0" smtClean="0"/>
              <a:t>[1,2,3,4..k]</a:t>
            </a:r>
            <a:r>
              <a:rPr lang="zh-CN" altLang="en-US" sz="2400" dirty="0" smtClean="0"/>
              <a:t>看做</a:t>
            </a:r>
            <a:r>
              <a:rPr lang="en-US" altLang="zh-CN" sz="2400" dirty="0" smtClean="0"/>
              <a:t>[a1,a2..,ak]</a:t>
            </a:r>
          </a:p>
          <a:p>
            <a:r>
              <a:rPr lang="zh-CN" altLang="en-US" sz="2400" dirty="0" smtClean="0"/>
              <a:t>问有多少种不同的染色方案使喝醉前后看到的图像一样。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&lt;=1000,k&lt;=100</a:t>
            </a:r>
            <a:endParaRPr lang="en-US" altLang="zh-CN" sz="2400" dirty="0"/>
          </a:p>
          <a:p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80392" y="3868615"/>
                <a:ext cx="7772400" cy="252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𝑙𝑐𝑚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𝑛𝑚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𝑙𝑐𝑚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f[x] 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中颜色置换环长度是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因子的颜色个数，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很大但有用的只有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2" y="3868615"/>
                <a:ext cx="7772400" cy="2520305"/>
              </a:xfrm>
              <a:prstGeom prst="rect">
                <a:avLst/>
              </a:prstGeom>
              <a:blipFill>
                <a:blip r:embed="rId2"/>
                <a:stretch>
                  <a:fillRect l="-627" b="-2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8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5" y="2772180"/>
            <a:ext cx="8774725" cy="15904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94" y="1371299"/>
            <a:ext cx="4152381" cy="10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87062" y="4475285"/>
                <a:ext cx="6005146" cy="138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条件</a:t>
                </a:r>
                <a:r>
                  <a:rPr lang="en-US" altLang="zh-CN" sz="2400" dirty="0" smtClean="0"/>
                  <a:t>b&gt;=</a:t>
                </a:r>
                <a:r>
                  <a:rPr lang="en-US" altLang="zh-CN" sz="2400" smtClean="0"/>
                  <a:t>phi[p]</a:t>
                </a:r>
              </a:p>
              <a:p>
                <a:endParaRPr lang="en-US" altLang="zh-CN" sz="2400"/>
              </a:p>
              <a:p>
                <a:r>
                  <a:rPr lang="zh-CN" altLang="en-US" sz="2400" smtClean="0"/>
                  <a:t>类似可求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062" y="4475285"/>
                <a:ext cx="6005146" cy="1385444"/>
              </a:xfrm>
              <a:prstGeom prst="rect">
                <a:avLst/>
              </a:prstGeom>
              <a:blipFill>
                <a:blip r:embed="rId4"/>
                <a:stretch>
                  <a:fillRect l="-1624" t="-3084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80533" y="1126066"/>
                <a:ext cx="11099800" cy="387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/>
                  <a:t>1.</a:t>
                </a:r>
                <a:r>
                  <a:rPr lang="zh-CN" altLang="en-US" sz="2000" smtClean="0"/>
                  <a:t>引理：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b="0" smtClean="0"/>
              </a:p>
              <a:p>
                <a:r>
                  <a:rPr lang="en-US" altLang="zh-CN" sz="2000" smtClean="0"/>
                  <a:t>	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假设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smtClean="0"/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smtClean="0"/>
              </a:p>
              <a:p>
                <a:r>
                  <a:rPr lang="en-US" altLang="zh-CN" sz="2000" smtClean="0"/>
                  <a:t>	</a:t>
                </a:r>
                <a:r>
                  <a:rPr lang="zh-CN" altLang="en-US" sz="2000" smtClean="0"/>
                  <a:t>等价证明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=0 %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smtClean="0"/>
              </a:p>
              <a:p>
                <a:r>
                  <a:rPr lang="en-US" altLang="zh-CN" sz="2000"/>
                  <a:t>	</a:t>
                </a:r>
                <a:r>
                  <a:rPr lang="en-US" altLang="zh-CN" sz="2000" smtClean="0"/>
                  <a:t>1.1 </a:t>
                </a:r>
                <a:r>
                  <a:rPr lang="zh-CN" altLang="en-US" sz="2000" smtClean="0"/>
                  <a:t>如果</a:t>
                </a:r>
                <a:r>
                  <a:rPr lang="en-US" altLang="zh-CN" sz="2000" smtClean="0"/>
                  <a:t>a</a:t>
                </a:r>
                <a:r>
                  <a:rPr lang="zh-CN" altLang="en-US" sz="2000" smtClean="0"/>
                  <a:t>与</a:t>
                </a:r>
                <a:r>
                  <a:rPr lang="en-US" altLang="zh-CN" sz="2000" smtClean="0"/>
                  <a:t>p</a:t>
                </a:r>
                <a:r>
                  <a:rPr lang="zh-CN" altLang="en-US" sz="2000" smtClean="0"/>
                  <a:t>互质</a:t>
                </a:r>
                <a:endParaRPr lang="en-US" altLang="zh-CN" sz="2000" smtClean="0"/>
              </a:p>
              <a:p>
                <a:r>
                  <a:rPr lang="en-US" altLang="zh-CN" sz="2000"/>
                  <a:t>	</a:t>
                </a:r>
                <a:r>
                  <a:rPr lang="en-US" altLang="zh-CN" sz="200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%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smtClean="0"/>
              </a:p>
              <a:p>
                <a:r>
                  <a:rPr lang="en-US" altLang="zh-CN" sz="2000" smtClean="0"/>
                  <a:t>	1.2 a</a:t>
                </a:r>
                <a:r>
                  <a:rPr lang="zh-CN" altLang="en-US" sz="2000" smtClean="0"/>
                  <a:t>与</a:t>
                </a:r>
                <a:r>
                  <a:rPr lang="en-US" altLang="zh-CN" sz="2000" smtClean="0"/>
                  <a:t>p</a:t>
                </a:r>
                <a:r>
                  <a:rPr lang="zh-CN" altLang="en-US" sz="2000" smtClean="0"/>
                  <a:t>不互质，则</a:t>
                </a:r>
                <a:r>
                  <a:rPr lang="en-US" altLang="zh-CN" sz="2000" smtClean="0"/>
                  <a:t>p</a:t>
                </a:r>
                <a:r>
                  <a:rPr lang="zh-CN" altLang="en-US" sz="2000" smtClean="0"/>
                  <a:t>是</a:t>
                </a:r>
                <a:r>
                  <a:rPr lang="en-US" altLang="zh-CN" sz="2000" smtClean="0"/>
                  <a:t>a</a:t>
                </a:r>
                <a:r>
                  <a:rPr lang="zh-CN" altLang="en-US" sz="2000" smtClean="0"/>
                  <a:t>的约数</a:t>
                </a:r>
                <a:endParaRPr lang="en-US" altLang="zh-CN" sz="2000" smtClean="0"/>
              </a:p>
              <a:p>
                <a:r>
                  <a:rPr lang="en-US" altLang="zh-CN" sz="2000"/>
                  <a:t>	</a:t>
                </a:r>
                <a:r>
                  <a:rPr lang="en-US" altLang="zh-CN" sz="2000" smtClean="0"/>
                  <a:t>	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≥1+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b="0" smtClean="0"/>
              </a:p>
              <a:p>
                <a:r>
                  <a:rPr lang="en-US" altLang="zh-CN" sz="200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  %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b="0" smtClean="0"/>
              </a:p>
              <a:p>
                <a:r>
                  <a:rPr lang="en-US" altLang="zh-CN" sz="2000" smtClean="0"/>
                  <a:t>2.</a:t>
                </a:r>
                <a:r>
                  <a:rPr lang="zh-CN" altLang="en-US" sz="2000" smtClean="0"/>
                  <a:t>证得：</a:t>
                </a:r>
                <a:r>
                  <a:rPr lang="en-US" altLang="zh-CN" sz="200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endParaRPr lang="en-US" altLang="zh-CN" sz="2000" smtClean="0"/>
              </a:p>
              <a:p>
                <a:r>
                  <a:rPr lang="en-US" altLang="zh-CN" sz="200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000" smtClean="0"/>
              </a:p>
              <a:p>
                <a:r>
                  <a:rPr lang="en-US" altLang="zh-CN" sz="2000"/>
                  <a:t>	</a:t>
                </a:r>
                <a:endParaRPr lang="zh-CN" altLang="en-US" sz="20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3" y="1126066"/>
                <a:ext cx="11099800" cy="3877536"/>
              </a:xfrm>
              <a:prstGeom prst="rect">
                <a:avLst/>
              </a:prstGeom>
              <a:blipFill>
                <a:blip r:embed="rId2"/>
                <a:stretch>
                  <a:fillRect l="-549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89000" y="406400"/>
                <a:ext cx="8881533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%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406400"/>
                <a:ext cx="8881533" cy="486672"/>
              </a:xfrm>
              <a:prstGeom prst="rect">
                <a:avLst/>
              </a:prstGeom>
              <a:blipFill>
                <a:blip r:embed="rId3"/>
                <a:stretch>
                  <a:fillRect l="-6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58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87080"/>
            <a:ext cx="10401300" cy="65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1657</Words>
  <Application>Microsoft Office PowerPoint</Application>
  <PresentationFormat>宽屏</PresentationFormat>
  <Paragraphs>200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Wingdings</vt:lpstr>
      <vt:lpstr>Office 主题​​</vt:lpstr>
      <vt:lpstr>Equation</vt:lpstr>
      <vt:lpstr>数论选讲</vt:lpstr>
      <vt:lpstr>PowerPoint 演示文稿</vt:lpstr>
      <vt:lpstr>拉格朗日插值公式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Bsgs ---Baby step,Giant step</vt:lpstr>
      <vt:lpstr>Easy Homework </vt:lpstr>
      <vt:lpstr>PowerPoint 演示文稿</vt:lpstr>
      <vt:lpstr>PowerPoint 演示文稿</vt:lpstr>
      <vt:lpstr>类欧几里得</vt:lpstr>
      <vt:lpstr>PowerPoint 演示文稿</vt:lpstr>
      <vt:lpstr>cdoj1604</vt:lpstr>
      <vt:lpstr>PowerPoint 演示文稿</vt:lpstr>
      <vt:lpstr>FFT</vt:lpstr>
      <vt:lpstr>PowerPoint 演示文稿</vt:lpstr>
      <vt:lpstr>PowerPoint 演示文稿</vt:lpstr>
      <vt:lpstr>PowerPoint 演示文稿</vt:lpstr>
      <vt:lpstr>PowerPoint 演示文稿</vt:lpstr>
      <vt:lpstr>多项式逆元</vt:lpstr>
      <vt:lpstr>PowerPoint 演示文稿</vt:lpstr>
      <vt:lpstr>PowerPoint 演示文稿</vt:lpstr>
      <vt:lpstr>求自然数幂和</vt:lpstr>
      <vt:lpstr>PowerPoint 演示文稿</vt:lpstr>
      <vt:lpstr>PowerPoint 演示文稿</vt:lpstr>
      <vt:lpstr>线性递推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多项式多点求值 nloglog</vt:lpstr>
      <vt:lpstr>PowerPoint 演示文稿</vt:lpstr>
      <vt:lpstr>PowerPoint 演示文稿</vt:lpstr>
      <vt:lpstr>Sg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数论选讲</dc:title>
  <dc:creator>徐浩</dc:creator>
  <cp:lastModifiedBy>徐浩</cp:lastModifiedBy>
  <cp:revision>24</cp:revision>
  <dcterms:created xsi:type="dcterms:W3CDTF">2017-12-23T09:12:01Z</dcterms:created>
  <dcterms:modified xsi:type="dcterms:W3CDTF">2017-12-29T13:21:20Z</dcterms:modified>
</cp:coreProperties>
</file>