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7"/>
  </p:handoutMasterIdLst>
  <p:sldIdLst>
    <p:sldId id="256" r:id="rId3"/>
    <p:sldId id="262" r:id="rId5"/>
    <p:sldId id="389" r:id="rId6"/>
    <p:sldId id="390" r:id="rId7"/>
    <p:sldId id="391" r:id="rId8"/>
    <p:sldId id="392" r:id="rId9"/>
    <p:sldId id="393" r:id="rId10"/>
    <p:sldId id="394" r:id="rId11"/>
    <p:sldId id="395" r:id="rId12"/>
    <p:sldId id="396" r:id="rId13"/>
    <p:sldId id="397" r:id="rId14"/>
    <p:sldId id="398" r:id="rId15"/>
    <p:sldId id="399" r:id="rId16"/>
    <p:sldId id="400" r:id="rId17"/>
    <p:sldId id="401" r:id="rId18"/>
    <p:sldId id="402" r:id="rId19"/>
    <p:sldId id="403" r:id="rId20"/>
    <p:sldId id="404" r:id="rId21"/>
    <p:sldId id="405" r:id="rId22"/>
    <p:sldId id="406" r:id="rId23"/>
    <p:sldId id="382" r:id="rId24"/>
    <p:sldId id="388" r:id="rId25"/>
    <p:sldId id="313" r:id="rId26"/>
  </p:sldIdLst>
  <p:sldSz cx="9144000" cy="6858000" type="screen4x3"/>
  <p:notesSz cx="7315200" cy="9601200"/>
  <p:defaultTextStyle>
    <a:defPPr>
      <a:defRPr lang="pt-BR"/>
    </a:defPPr>
    <a:lvl1pPr algn="l" rtl="0" fontAlgn="base">
      <a:spcBef>
        <a:spcPct val="0"/>
      </a:spcBef>
      <a:spcAft>
        <a:spcPct val="0"/>
      </a:spcAft>
      <a:defRPr kern="1200">
        <a:solidFill>
          <a:srgbClr val="000066"/>
        </a:solidFill>
        <a:latin typeface="Arial" panose="020B0604020202020204" pitchFamily="34" charset="0"/>
        <a:ea typeface="+mn-ea"/>
        <a:cs typeface="+mn-cs"/>
      </a:defRPr>
    </a:lvl1pPr>
    <a:lvl2pPr marL="457200" algn="l" rtl="0" fontAlgn="base">
      <a:spcBef>
        <a:spcPct val="0"/>
      </a:spcBef>
      <a:spcAft>
        <a:spcPct val="0"/>
      </a:spcAft>
      <a:defRPr kern="1200">
        <a:solidFill>
          <a:srgbClr val="000066"/>
        </a:solidFill>
        <a:latin typeface="Arial" panose="020B0604020202020204" pitchFamily="34" charset="0"/>
        <a:ea typeface="+mn-ea"/>
        <a:cs typeface="+mn-cs"/>
      </a:defRPr>
    </a:lvl2pPr>
    <a:lvl3pPr marL="914400" algn="l" rtl="0" fontAlgn="base">
      <a:spcBef>
        <a:spcPct val="0"/>
      </a:spcBef>
      <a:spcAft>
        <a:spcPct val="0"/>
      </a:spcAft>
      <a:defRPr kern="1200">
        <a:solidFill>
          <a:srgbClr val="000066"/>
        </a:solidFill>
        <a:latin typeface="Arial" panose="020B0604020202020204" pitchFamily="34" charset="0"/>
        <a:ea typeface="+mn-ea"/>
        <a:cs typeface="+mn-cs"/>
      </a:defRPr>
    </a:lvl3pPr>
    <a:lvl4pPr marL="1371600" algn="l" rtl="0" fontAlgn="base">
      <a:spcBef>
        <a:spcPct val="0"/>
      </a:spcBef>
      <a:spcAft>
        <a:spcPct val="0"/>
      </a:spcAft>
      <a:defRPr kern="1200">
        <a:solidFill>
          <a:srgbClr val="000066"/>
        </a:solidFill>
        <a:latin typeface="Arial" panose="020B0604020202020204" pitchFamily="34" charset="0"/>
        <a:ea typeface="+mn-ea"/>
        <a:cs typeface="+mn-cs"/>
      </a:defRPr>
    </a:lvl4pPr>
    <a:lvl5pPr marL="1828800" algn="l" rtl="0" fontAlgn="base">
      <a:spcBef>
        <a:spcPct val="0"/>
      </a:spcBef>
      <a:spcAft>
        <a:spcPct val="0"/>
      </a:spcAft>
      <a:defRPr kern="1200">
        <a:solidFill>
          <a:srgbClr val="000066"/>
        </a:solidFill>
        <a:latin typeface="Arial" panose="020B0604020202020204" pitchFamily="34" charset="0"/>
        <a:ea typeface="+mn-ea"/>
        <a:cs typeface="+mn-cs"/>
      </a:defRPr>
    </a:lvl5pPr>
    <a:lvl6pPr marL="2286000" algn="l" defTabSz="914400" rtl="0" eaLnBrk="1" latinLnBrk="0" hangingPunct="1">
      <a:defRPr kern="1200">
        <a:solidFill>
          <a:srgbClr val="000066"/>
        </a:solidFill>
        <a:latin typeface="Arial" panose="020B0604020202020204" pitchFamily="34" charset="0"/>
        <a:ea typeface="+mn-ea"/>
        <a:cs typeface="+mn-cs"/>
      </a:defRPr>
    </a:lvl6pPr>
    <a:lvl7pPr marL="2743200" algn="l" defTabSz="914400" rtl="0" eaLnBrk="1" latinLnBrk="0" hangingPunct="1">
      <a:defRPr kern="1200">
        <a:solidFill>
          <a:srgbClr val="000066"/>
        </a:solidFill>
        <a:latin typeface="Arial" panose="020B0604020202020204" pitchFamily="34" charset="0"/>
        <a:ea typeface="+mn-ea"/>
        <a:cs typeface="+mn-cs"/>
      </a:defRPr>
    </a:lvl7pPr>
    <a:lvl8pPr marL="3200400" algn="l" defTabSz="914400" rtl="0" eaLnBrk="1" latinLnBrk="0" hangingPunct="1">
      <a:defRPr kern="1200">
        <a:solidFill>
          <a:srgbClr val="000066"/>
        </a:solidFill>
        <a:latin typeface="Arial" panose="020B0604020202020204" pitchFamily="34" charset="0"/>
        <a:ea typeface="+mn-ea"/>
        <a:cs typeface="+mn-cs"/>
      </a:defRPr>
    </a:lvl8pPr>
    <a:lvl9pPr marL="3657600" algn="l" defTabSz="914400" rtl="0" eaLnBrk="1" latinLnBrk="0" hangingPunct="1">
      <a:defRPr kern="1200">
        <a:solidFill>
          <a:srgbClr val="000066"/>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D15B43"/>
    <a:srgbClr val="6AE68A"/>
    <a:srgbClr val="990000"/>
    <a:srgbClr val="FFDD71"/>
    <a:srgbClr val="996600"/>
    <a:srgbClr val="A50021"/>
    <a:srgbClr val="003300"/>
    <a:srgbClr val="CCFFCC"/>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26" autoAdjust="0"/>
    <p:restoredTop sz="94434" autoAdjust="0"/>
  </p:normalViewPr>
  <p:slideViewPr>
    <p:cSldViewPr>
      <p:cViewPr varScale="1">
        <p:scale>
          <a:sx n="74" d="100"/>
          <a:sy n="74" d="100"/>
        </p:scale>
        <p:origin x="-1410" y="-90"/>
      </p:cViewPr>
      <p:guideLst>
        <p:guide orient="horz" pos="2160"/>
        <p:guide pos="2880"/>
      </p:guideLst>
    </p:cSldViewPr>
  </p:slideViewPr>
  <p:outlineViewPr>
    <p:cViewPr>
      <p:scale>
        <a:sx n="33" d="100"/>
        <a:sy n="33" d="100"/>
      </p:scale>
      <p:origin x="0" y="2694"/>
    </p:cViewPr>
  </p:outlineViewPr>
  <p:notesTextViewPr>
    <p:cViewPr>
      <p:scale>
        <a:sx n="100" d="100"/>
        <a:sy n="100" d="100"/>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1" y="0"/>
            <a:ext cx="3170717" cy="48059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4142776" y="0"/>
            <a:ext cx="3170717" cy="480598"/>
          </a:xfrm>
          <a:prstGeom prst="rect">
            <a:avLst/>
          </a:prstGeom>
        </p:spPr>
        <p:txBody>
          <a:bodyPr vert="horz" lIns="91440" tIns="45720" rIns="91440" bIns="45720" rtlCol="0"/>
          <a:lstStyle>
            <a:lvl1pPr algn="r">
              <a:defRPr sz="1200"/>
            </a:lvl1pPr>
          </a:lstStyle>
          <a:p>
            <a:fld id="{CAFD46DA-808E-42FB-AD57-4F60B9A4FBAA}" type="datetimeFigureOut">
              <a:rPr lang="pt-BR" smtClean="0"/>
            </a:fld>
            <a:endParaRPr lang="pt-BR"/>
          </a:p>
        </p:txBody>
      </p:sp>
      <p:sp>
        <p:nvSpPr>
          <p:cNvPr id="4" name="Espaço Reservado para Rodapé 3"/>
          <p:cNvSpPr>
            <a:spLocks noGrp="1"/>
          </p:cNvSpPr>
          <p:nvPr>
            <p:ph type="ftr" sz="quarter" idx="2"/>
          </p:nvPr>
        </p:nvSpPr>
        <p:spPr>
          <a:xfrm>
            <a:off x="1" y="9119069"/>
            <a:ext cx="3170717" cy="48059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4142776" y="9119069"/>
            <a:ext cx="3170717" cy="480597"/>
          </a:xfrm>
          <a:prstGeom prst="rect">
            <a:avLst/>
          </a:prstGeom>
        </p:spPr>
        <p:txBody>
          <a:bodyPr vert="horz" lIns="91440" tIns="45720" rIns="91440" bIns="45720" rtlCol="0" anchor="b"/>
          <a:lstStyle>
            <a:lvl1pPr algn="r">
              <a:defRPr sz="1200"/>
            </a:lvl1pPr>
          </a:lstStyle>
          <a:p>
            <a:fld id="{957B8736-84EB-4CBD-9D31-2BFF122EBCC1}" type="slidenum">
              <a:rPr lang="pt-BR" smtClean="0"/>
            </a:fld>
            <a:endParaRPr lang="pt-BR"/>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169009" cy="480598"/>
          </a:xfrm>
          <a:prstGeom prst="rect">
            <a:avLst/>
          </a:prstGeom>
          <a:noFill/>
          <a:ln w="9525">
            <a:noFill/>
            <a:miter lim="800000"/>
          </a:ln>
          <a:effectLst/>
        </p:spPr>
        <p:txBody>
          <a:bodyPr vert="horz" wrap="square" lIns="91440" tIns="45720" rIns="91440" bIns="45720" numCol="1" anchor="t" anchorCtr="0" compatLnSpc="1"/>
          <a:lstStyle>
            <a:lvl1pPr algn="l">
              <a:spcBef>
                <a:spcPct val="0"/>
              </a:spcBef>
              <a:defRPr sz="1200">
                <a:solidFill>
                  <a:schemeClr val="tx1"/>
                </a:solidFill>
                <a:latin typeface="Arial" panose="020B0604020202020204" pitchFamily="34" charset="0"/>
              </a:defRPr>
            </a:lvl1pPr>
          </a:lstStyle>
          <a:p>
            <a:pPr>
              <a:defRPr/>
            </a:pPr>
            <a:endParaRPr lang="pt-BR"/>
          </a:p>
        </p:txBody>
      </p:sp>
      <p:sp>
        <p:nvSpPr>
          <p:cNvPr id="17411" name="Rectangle 3"/>
          <p:cNvSpPr>
            <a:spLocks noGrp="1" noChangeArrowheads="1"/>
          </p:cNvSpPr>
          <p:nvPr>
            <p:ph type="dt" idx="1"/>
          </p:nvPr>
        </p:nvSpPr>
        <p:spPr bwMode="auto">
          <a:xfrm>
            <a:off x="4144484" y="0"/>
            <a:ext cx="3169009" cy="480598"/>
          </a:xfrm>
          <a:prstGeom prst="rect">
            <a:avLst/>
          </a:prstGeom>
          <a:noFill/>
          <a:ln w="9525">
            <a:noFill/>
            <a:miter lim="800000"/>
          </a:ln>
          <a:effectLst/>
        </p:spPr>
        <p:txBody>
          <a:bodyPr vert="horz" wrap="square" lIns="91440" tIns="45720" rIns="91440" bIns="45720" numCol="1" anchor="t" anchorCtr="0" compatLnSpc="1"/>
          <a:lstStyle>
            <a:lvl1pPr algn="r">
              <a:spcBef>
                <a:spcPct val="0"/>
              </a:spcBef>
              <a:defRPr sz="1200">
                <a:solidFill>
                  <a:schemeClr val="tx1"/>
                </a:solidFill>
                <a:latin typeface="Arial" panose="020B0604020202020204" pitchFamily="34" charset="0"/>
              </a:defRPr>
            </a:lvl1pPr>
          </a:lstStyle>
          <a:p>
            <a:pPr>
              <a:defRPr/>
            </a:pPr>
            <a:endParaRPr lang="pt-BR"/>
          </a:p>
        </p:txBody>
      </p:sp>
      <p:sp>
        <p:nvSpPr>
          <p:cNvPr id="7172"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ln>
        </p:spPr>
      </p:sp>
      <p:sp>
        <p:nvSpPr>
          <p:cNvPr id="17413" name="Rectangle 5"/>
          <p:cNvSpPr>
            <a:spLocks noGrp="1" noChangeArrowheads="1"/>
          </p:cNvSpPr>
          <p:nvPr>
            <p:ph type="body" sz="quarter" idx="3"/>
          </p:nvPr>
        </p:nvSpPr>
        <p:spPr bwMode="auto">
          <a:xfrm>
            <a:off x="731180" y="4560303"/>
            <a:ext cx="5852843" cy="4320770"/>
          </a:xfrm>
          <a:prstGeom prst="rect">
            <a:avLst/>
          </a:prstGeom>
          <a:noFill/>
          <a:ln w="9525">
            <a:noFill/>
            <a:miter lim="800000"/>
          </a:ln>
          <a:effectLst/>
        </p:spPr>
        <p:txBody>
          <a:bodyPr vert="horz" wrap="square" lIns="91440" tIns="45720" rIns="91440" bIns="45720" numCol="1" anchor="t" anchorCtr="0" compatLnSpc="1"/>
          <a:lstStyle/>
          <a:p>
            <a:pPr lvl="0"/>
            <a:r>
              <a:rPr lang="pt-BR" noProof="0" smtClean="0"/>
              <a:t>Clique para editar os estilos do texto mestre</a:t>
            </a:r>
            <a:endParaRPr lang="pt-BR" noProof="0" smtClean="0"/>
          </a:p>
          <a:p>
            <a:pPr lvl="1"/>
            <a:r>
              <a:rPr lang="pt-BR" noProof="0" smtClean="0"/>
              <a:t>Segundo nível</a:t>
            </a:r>
            <a:endParaRPr lang="pt-BR" noProof="0" smtClean="0"/>
          </a:p>
          <a:p>
            <a:pPr lvl="2"/>
            <a:r>
              <a:rPr lang="pt-BR" noProof="0" smtClean="0"/>
              <a:t>Terceiro nível</a:t>
            </a:r>
            <a:endParaRPr lang="pt-BR" noProof="0" smtClean="0"/>
          </a:p>
          <a:p>
            <a:pPr lvl="3"/>
            <a:r>
              <a:rPr lang="pt-BR" noProof="0" smtClean="0"/>
              <a:t>Quarto nível</a:t>
            </a:r>
            <a:endParaRPr lang="pt-BR" noProof="0" smtClean="0"/>
          </a:p>
          <a:p>
            <a:pPr lvl="4"/>
            <a:r>
              <a:rPr lang="pt-BR" noProof="0" smtClean="0"/>
              <a:t>Quinto nível</a:t>
            </a:r>
            <a:endParaRPr lang="pt-BR" noProof="0" smtClean="0"/>
          </a:p>
        </p:txBody>
      </p:sp>
      <p:sp>
        <p:nvSpPr>
          <p:cNvPr id="17414" name="Rectangle 6"/>
          <p:cNvSpPr>
            <a:spLocks noGrp="1" noChangeArrowheads="1"/>
          </p:cNvSpPr>
          <p:nvPr>
            <p:ph type="ftr" sz="quarter" idx="4"/>
          </p:nvPr>
        </p:nvSpPr>
        <p:spPr bwMode="auto">
          <a:xfrm>
            <a:off x="0" y="9119069"/>
            <a:ext cx="3169009" cy="480597"/>
          </a:xfrm>
          <a:prstGeom prst="rect">
            <a:avLst/>
          </a:prstGeom>
          <a:noFill/>
          <a:ln w="9525">
            <a:noFill/>
            <a:miter lim="800000"/>
          </a:ln>
          <a:effectLst/>
        </p:spPr>
        <p:txBody>
          <a:bodyPr vert="horz" wrap="square" lIns="91440" tIns="45720" rIns="91440" bIns="45720" numCol="1" anchor="b" anchorCtr="0" compatLnSpc="1"/>
          <a:lstStyle>
            <a:lvl1pPr algn="l">
              <a:spcBef>
                <a:spcPct val="0"/>
              </a:spcBef>
              <a:defRPr sz="1200">
                <a:solidFill>
                  <a:schemeClr val="tx1"/>
                </a:solidFill>
                <a:latin typeface="Arial" panose="020B0604020202020204" pitchFamily="34" charset="0"/>
              </a:defRPr>
            </a:lvl1pPr>
          </a:lstStyle>
          <a:p>
            <a:pPr>
              <a:defRPr/>
            </a:pPr>
            <a:endParaRPr lang="pt-BR"/>
          </a:p>
        </p:txBody>
      </p:sp>
      <p:sp>
        <p:nvSpPr>
          <p:cNvPr id="17415" name="Rectangle 7"/>
          <p:cNvSpPr>
            <a:spLocks noGrp="1" noChangeArrowheads="1"/>
          </p:cNvSpPr>
          <p:nvPr>
            <p:ph type="sldNum" sz="quarter" idx="5"/>
          </p:nvPr>
        </p:nvSpPr>
        <p:spPr bwMode="auto">
          <a:xfrm>
            <a:off x="4144484" y="9119069"/>
            <a:ext cx="3169009" cy="480597"/>
          </a:xfrm>
          <a:prstGeom prst="rect">
            <a:avLst/>
          </a:prstGeom>
          <a:noFill/>
          <a:ln w="9525">
            <a:noFill/>
            <a:miter lim="800000"/>
          </a:ln>
          <a:effectLst/>
        </p:spPr>
        <p:txBody>
          <a:bodyPr vert="horz" wrap="square" lIns="91440" tIns="45720" rIns="91440" bIns="45720" numCol="1" anchor="b" anchorCtr="0" compatLnSpc="1"/>
          <a:lstStyle>
            <a:lvl1pPr algn="r">
              <a:spcBef>
                <a:spcPct val="0"/>
              </a:spcBef>
              <a:defRPr sz="1200">
                <a:solidFill>
                  <a:schemeClr val="tx1"/>
                </a:solidFill>
                <a:latin typeface="Arial" panose="020B0604020202020204" pitchFamily="34" charset="0"/>
              </a:defRPr>
            </a:lvl1pPr>
          </a:lstStyle>
          <a:p>
            <a:pPr>
              <a:defRPr/>
            </a:pPr>
            <a:fld id="{21484ED7-9AF8-49DF-9FBB-913439409FAE}" type="slidenum">
              <a:rPr lang="pt-BR"/>
            </a:fld>
            <a:endParaRPr lang="pt-B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Espaço Reservado para Imagem de Slide 1"/>
          <p:cNvSpPr>
            <a:spLocks noGrp="1" noRot="1" noChangeAspect="1" noTextEdit="1"/>
          </p:cNvSpPr>
          <p:nvPr>
            <p:ph type="sldImg"/>
          </p:nvPr>
        </p:nvSpPr>
        <p:spPr/>
      </p:sp>
      <p:sp>
        <p:nvSpPr>
          <p:cNvPr id="8195" name="Espaço Reservado para Anotações 2"/>
          <p:cNvSpPr>
            <a:spLocks noGrp="1"/>
          </p:cNvSpPr>
          <p:nvPr>
            <p:ph type="body" idx="1"/>
          </p:nvPr>
        </p:nvSpPr>
        <p:spPr>
          <a:noFill/>
        </p:spPr>
        <p:txBody>
          <a:bodyPr/>
          <a:lstStyle/>
          <a:p>
            <a:r>
              <a:rPr lang="pt-BR" smtClean="0"/>
              <a:t>Curso CAPM: https://www.youtube.com/playlist?list=PLqdbJp55yaKllcrCKNpyu3rQ6Ss8Y_N_J</a:t>
            </a:r>
            <a:endParaRPr lang="pt-B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pic>
        <p:nvPicPr>
          <p:cNvPr id="4" name="Imagem 2" descr="PROJECAO_Sem_fundo_branco.png"/>
          <p:cNvPicPr>
            <a:picLocks noChangeAspect="1"/>
          </p:cNvPicPr>
          <p:nvPr userDrawn="1"/>
        </p:nvPicPr>
        <p:blipFill>
          <a:blip r:embed="rId2" cstate="print"/>
          <a:srcRect/>
          <a:stretch>
            <a:fillRect/>
          </a:stretch>
        </p:blipFill>
        <p:spPr bwMode="auto">
          <a:xfrm>
            <a:off x="3106738" y="285750"/>
            <a:ext cx="2930525" cy="682625"/>
          </a:xfrm>
          <a:prstGeom prst="rect">
            <a:avLst/>
          </a:prstGeom>
          <a:noFill/>
          <a:ln w="9525">
            <a:noFill/>
            <a:miter lim="800000"/>
            <a:headEnd/>
            <a:tailEnd/>
          </a:ln>
        </p:spPr>
      </p:pic>
      <p:sp>
        <p:nvSpPr>
          <p:cNvPr id="2" name="Título 1"/>
          <p:cNvSpPr>
            <a:spLocks noGrp="1"/>
          </p:cNvSpPr>
          <p:nvPr>
            <p:ph type="ctrTitle" hasCustomPrompt="1"/>
          </p:nvPr>
        </p:nvSpPr>
        <p:spPr>
          <a:xfrm>
            <a:off x="685800" y="2130425"/>
            <a:ext cx="7772400" cy="1470025"/>
          </a:xfrm>
          <a:prstGeom prst="rect">
            <a:avLst/>
          </a:prstGeom>
        </p:spPr>
        <p:txBody>
          <a:bodyPr/>
          <a:lstStyle/>
          <a:p>
            <a:r>
              <a:rPr lang="pt-BR" smtClean="0"/>
              <a:t>Clique para editar o estilo do título mestre</a:t>
            </a:r>
            <a:endParaRPr lang="pt-BR"/>
          </a:p>
        </p:txBody>
      </p:sp>
      <p:sp>
        <p:nvSpPr>
          <p:cNvPr id="3" name="Subtítulo 2"/>
          <p:cNvSpPr>
            <a:spLocks noGrp="1"/>
          </p:cNvSpPr>
          <p:nvPr>
            <p:ph type="subTitle" idx="1" hasCustomPrompt="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smtClean="0"/>
              <a:t>Clique para editar o estilo do subtítulo mestre</a:t>
            </a:r>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57200" y="274638"/>
            <a:ext cx="8229600" cy="1143000"/>
          </a:xfrm>
          <a:prstGeom prst="rect">
            <a:avLst/>
          </a:prstGeom>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hasCustomPrompt="1"/>
          </p:nvPr>
        </p:nvSpPr>
        <p:spPr>
          <a:xfrm>
            <a:off x="457200" y="1600200"/>
            <a:ext cx="8229600" cy="4525963"/>
          </a:xfrm>
          <a:prstGeom prst="rect">
            <a:avLst/>
          </a:prstGeom>
        </p:spPr>
        <p:txBody>
          <a:bodyPr vert="eaVert"/>
          <a:lstStyle/>
          <a:p>
            <a:pPr lvl="0"/>
            <a:r>
              <a:rPr lang="pt-BR" smtClean="0"/>
              <a:t>Clique para editar os estilos do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hasCustomPrompt="1"/>
          </p:nvPr>
        </p:nvSpPr>
        <p:spPr>
          <a:xfrm>
            <a:off x="6629400" y="274638"/>
            <a:ext cx="2057400" cy="5851525"/>
          </a:xfrm>
          <a:prstGeom prst="rect">
            <a:avLst/>
          </a:prstGeo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hasCustomPrompt="1"/>
          </p:nvPr>
        </p:nvSpPr>
        <p:spPr>
          <a:xfrm>
            <a:off x="457200" y="274638"/>
            <a:ext cx="6019800" cy="5851525"/>
          </a:xfrm>
          <a:prstGeom prst="rect">
            <a:avLst/>
          </a:prstGeom>
        </p:spPr>
        <p:txBody>
          <a:bodyPr vert="eaVert"/>
          <a:lstStyle/>
          <a:p>
            <a:pPr lvl="0"/>
            <a:r>
              <a:rPr lang="pt-BR" smtClean="0"/>
              <a:t>Clique para editar os estilos do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57200" y="274638"/>
            <a:ext cx="8229600" cy="1143000"/>
          </a:xfrm>
          <a:prstGeom prst="rect">
            <a:avLst/>
          </a:prstGeom>
        </p:spPr>
        <p:txBody>
          <a:bodyPr/>
          <a:lstStyle/>
          <a:p>
            <a:r>
              <a:rPr lang="pt-BR" smtClean="0"/>
              <a:t>Clique para editar o estilo do título mestre</a:t>
            </a:r>
            <a:endParaRPr lang="pt-BR"/>
          </a:p>
        </p:txBody>
      </p:sp>
      <p:sp>
        <p:nvSpPr>
          <p:cNvPr id="3" name="Espaço Reservado para Conteúdo 2"/>
          <p:cNvSpPr>
            <a:spLocks noGrp="1"/>
          </p:cNvSpPr>
          <p:nvPr>
            <p:ph idx="1" hasCustomPrompt="1"/>
          </p:nvPr>
        </p:nvSpPr>
        <p:spPr>
          <a:xfrm>
            <a:off x="457200" y="1600200"/>
            <a:ext cx="8229600" cy="4525963"/>
          </a:xfrm>
          <a:prstGeom prst="rect">
            <a:avLst/>
          </a:prstGeom>
        </p:spPr>
        <p:txBody>
          <a:bodyPr/>
          <a:lstStyle/>
          <a:p>
            <a:pPr lvl="0"/>
            <a:r>
              <a:rPr lang="pt-BR" smtClean="0"/>
              <a:t>Clique para editar os estilos do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722313" y="4406900"/>
            <a:ext cx="7772400" cy="1362075"/>
          </a:xfrm>
          <a:prstGeom prst="rect">
            <a:avLst/>
          </a:prstGeo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hasCustomPrompt="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smtClean="0"/>
              <a:t>Clique para editar os estilos do texto mestre</a:t>
            </a:r>
            <a:endParaRPr lang="pt-BR"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57200" y="274638"/>
            <a:ext cx="8229600" cy="1143000"/>
          </a:xfrm>
          <a:prstGeom prst="rect">
            <a:avLst/>
          </a:prstGeom>
        </p:spPr>
        <p:txBody>
          <a:bodyPr/>
          <a:lstStyle/>
          <a:p>
            <a:r>
              <a:rPr lang="pt-BR" smtClean="0"/>
              <a:t>Clique para editar o estilo do título mestre</a:t>
            </a:r>
            <a:endParaRPr lang="pt-BR"/>
          </a:p>
        </p:txBody>
      </p:sp>
      <p:sp>
        <p:nvSpPr>
          <p:cNvPr id="3" name="Espaço Reservado para Conteúdo 2"/>
          <p:cNvSpPr>
            <a:spLocks noGrp="1"/>
          </p:cNvSpPr>
          <p:nvPr>
            <p:ph sz="half" idx="1" hasCustomPrompt="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Conteúdo 3"/>
          <p:cNvSpPr>
            <a:spLocks noGrp="1"/>
          </p:cNvSpPr>
          <p:nvPr>
            <p:ph sz="half" idx="2" hasCustomPrompt="1"/>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57200" y="274638"/>
            <a:ext cx="8229600" cy="1143000"/>
          </a:xfrm>
          <a:prstGeom prst="rect">
            <a:avLst/>
          </a:prstGeom>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hasCustomPrompt="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endParaRPr lang="pt-BR" smtClean="0"/>
          </a:p>
        </p:txBody>
      </p:sp>
      <p:sp>
        <p:nvSpPr>
          <p:cNvPr id="4" name="Espaço Reservado para Conteúdo 3"/>
          <p:cNvSpPr>
            <a:spLocks noGrp="1"/>
          </p:cNvSpPr>
          <p:nvPr>
            <p:ph sz="half" idx="2" hasCustomPrompt="1"/>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5" name="Espaço Reservado para Texto 4"/>
          <p:cNvSpPr>
            <a:spLocks noGrp="1"/>
          </p:cNvSpPr>
          <p:nvPr>
            <p:ph type="body" sz="quarter" idx="3" hasCustomPrompt="1"/>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endParaRPr lang="pt-BR" smtClean="0"/>
          </a:p>
        </p:txBody>
      </p:sp>
      <p:sp>
        <p:nvSpPr>
          <p:cNvPr id="6" name="Espaço Reservado para Conteúdo 5"/>
          <p:cNvSpPr>
            <a:spLocks noGrp="1"/>
          </p:cNvSpPr>
          <p:nvPr>
            <p:ph sz="quarter" idx="4" hasCustomPrompt="1"/>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57200" y="274638"/>
            <a:ext cx="8229600" cy="1143000"/>
          </a:xfrm>
          <a:prstGeom prst="rect">
            <a:avLst/>
          </a:prstGeom>
        </p:spPr>
        <p:txBody>
          <a:bodyPr/>
          <a:lstStyle/>
          <a:p>
            <a:r>
              <a:rPr lang="pt-BR" smtClean="0"/>
              <a:t>Clique para editar o estilo do título mestre</a:t>
            </a:r>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57200" y="273050"/>
            <a:ext cx="3008313" cy="1162050"/>
          </a:xfrm>
          <a:prstGeom prst="rect">
            <a:avLst/>
          </a:prstGeo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hasCustomPrompt="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Texto 3"/>
          <p:cNvSpPr>
            <a:spLocks noGrp="1"/>
          </p:cNvSpPr>
          <p:nvPr>
            <p:ph type="body" sz="half" idx="2" hasCustomPrompt="1"/>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endParaRPr lang="pt-BR"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792288" y="4800600"/>
            <a:ext cx="5486400" cy="566738"/>
          </a:xfrm>
          <a:prstGeom prst="rect">
            <a:avLst/>
          </a:prstGeo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smtClean="0"/>
          </a:p>
        </p:txBody>
      </p:sp>
      <p:sp>
        <p:nvSpPr>
          <p:cNvPr id="4" name="Espaço Reservado para Texto 3"/>
          <p:cNvSpPr>
            <a:spLocks noGrp="1"/>
          </p:cNvSpPr>
          <p:nvPr>
            <p:ph type="body" sz="half" idx="2" hasCustomPrompt="1"/>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endParaRPr lang="pt-BR"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fundo_PPT_02"/>
          <p:cNvPicPr>
            <a:picLocks noChangeAspect="1" noChangeArrowheads="1"/>
          </p:cNvPicPr>
          <p:nvPr userDrawn="1"/>
        </p:nvPicPr>
        <p:blipFill>
          <a:blip r:embed="rId12" cstate="print"/>
          <a:srcRect/>
          <a:stretch>
            <a:fillRect/>
          </a:stretch>
        </p:blipFill>
        <p:spPr bwMode="auto">
          <a:xfrm>
            <a:off x="0" y="-6350"/>
            <a:ext cx="9144000" cy="6864350"/>
          </a:xfrm>
          <a:prstGeom prst="rect">
            <a:avLst/>
          </a:prstGeom>
          <a:gradFill rotWithShape="1">
            <a:gsLst>
              <a:gs pos="0">
                <a:srgbClr val="0000FF"/>
              </a:gs>
              <a:gs pos="100000">
                <a:schemeClr val="tx2"/>
              </a:gs>
            </a:gsLst>
            <a:lin ang="5400000" scaled="1"/>
          </a:gradFill>
          <a:ln w="9525" algn="ctr">
            <a:solidFill>
              <a:schemeClr val="tx1"/>
            </a:solid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NULL" TargetMode="Externa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hyperlink" Target="https://tutorialehtml.com/pt/html-tutorial-paragrafo/" TargetMode="External"/><Relationship Id="rId1" Type="http://schemas.openxmlformats.org/officeDocument/2006/relationships/hyperlink" Target="http://php.net/manual/pt_BR/history.php.php"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9512" y="1844824"/>
            <a:ext cx="8712968" cy="2520280"/>
          </a:xfrm>
        </p:spPr>
        <p:txBody>
          <a:bodyPr/>
          <a:lstStyle/>
          <a:p>
            <a:r>
              <a:rPr lang="pt-BR" sz="4000" b="1" dirty="0" smtClean="0"/>
              <a:t>Design para WEB</a:t>
            </a:r>
            <a:br>
              <a:rPr lang="pt-BR" b="1" dirty="0" smtClean="0"/>
            </a:br>
            <a:br>
              <a:rPr lang="pt-BR" b="1" dirty="0" smtClean="0"/>
            </a:br>
            <a:r>
              <a:rPr lang="pt-BR" sz="3800" b="1" dirty="0" smtClean="0">
                <a:solidFill>
                  <a:srgbClr val="FF0000"/>
                </a:solidFill>
                <a:effectLst>
                  <a:outerShdw blurRad="38100" dist="38100" dir="2700000" algn="tl">
                    <a:srgbClr val="000000">
                      <a:alpha val="43137"/>
                    </a:srgbClr>
                  </a:outerShdw>
                </a:effectLst>
              </a:rPr>
              <a:t>AULA 3 – Links </a:t>
            </a:r>
            <a:r>
              <a:rPr lang="pt-BR" sz="3800" b="1" dirty="0">
                <a:solidFill>
                  <a:srgbClr val="FF0000"/>
                </a:solidFill>
                <a:effectLst>
                  <a:outerShdw blurRad="38100" dist="38100" dir="2700000" algn="tl">
                    <a:srgbClr val="000000">
                      <a:alpha val="43137"/>
                    </a:srgbClr>
                  </a:outerShdw>
                </a:effectLst>
              </a:rPr>
              <a:t>/ Âncoras. </a:t>
            </a:r>
            <a:endParaRPr lang="pt-BR" sz="3800" dirty="0">
              <a:solidFill>
                <a:srgbClr val="FF0000"/>
              </a:solidFill>
              <a:effectLst>
                <a:outerShdw blurRad="38100" dist="38100" dir="2700000" algn="tl">
                  <a:srgbClr val="000000">
                    <a:alpha val="43137"/>
                  </a:srgbClr>
                </a:outerShdw>
              </a:effectLst>
            </a:endParaRPr>
          </a:p>
        </p:txBody>
      </p:sp>
      <p:sp>
        <p:nvSpPr>
          <p:cNvPr id="3" name="Subtítulo 2"/>
          <p:cNvSpPr>
            <a:spLocks noGrp="1"/>
          </p:cNvSpPr>
          <p:nvPr>
            <p:ph type="subTitle" idx="1"/>
          </p:nvPr>
        </p:nvSpPr>
        <p:spPr>
          <a:xfrm>
            <a:off x="1371600" y="5085184"/>
            <a:ext cx="6400800" cy="1176536"/>
          </a:xfrm>
        </p:spPr>
        <p:txBody>
          <a:bodyPr/>
          <a:lstStyle/>
          <a:p>
            <a:r>
              <a:rPr lang="pt-BR" sz="2800" dirty="0" smtClean="0"/>
              <a:t>Prof. João Paulo Pimentel</a:t>
            </a:r>
            <a:endParaRPr lang="pt-BR" sz="2800" dirty="0" smtClean="0"/>
          </a:p>
          <a:p>
            <a:r>
              <a:rPr lang="pt-BR" sz="2800" dirty="0" smtClean="0"/>
              <a:t>joao.pimentel@projecao.br</a:t>
            </a:r>
            <a:endParaRPr lang="pt-BR" sz="2800" dirty="0"/>
          </a:p>
        </p:txBody>
      </p:sp>
      <p:pic>
        <p:nvPicPr>
          <p:cNvPr id="4" name="Imagem 1" descr="cid:image001.jpg@01D27C9C.A6834990"/>
          <p:cNvPicPr>
            <a:picLocks noChangeAspect="1" noChangeArrowheads="1"/>
          </p:cNvPicPr>
          <p:nvPr/>
        </p:nvPicPr>
        <p:blipFill>
          <a:blip r:embed="rId1" r:link="rId2">
            <a:extLst>
              <a:ext uri="{28A0092B-C50C-407E-A947-70E740481C1C}">
                <a14:useLocalDpi xmlns:a14="http://schemas.microsoft.com/office/drawing/2010/main" val="0"/>
              </a:ext>
            </a:extLst>
          </a:blip>
          <a:srcRect/>
          <a:stretch>
            <a:fillRect/>
          </a:stretch>
        </p:blipFill>
        <p:spPr bwMode="auto">
          <a:xfrm>
            <a:off x="2195736" y="188640"/>
            <a:ext cx="4752528" cy="1250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11560" y="58614"/>
            <a:ext cx="7920880" cy="634082"/>
          </a:xfrm>
        </p:spPr>
        <p:txBody>
          <a:bodyPr/>
          <a:lstStyle/>
          <a:p>
            <a:r>
              <a:rPr lang="pt-BR" sz="3600" b="1" dirty="0">
                <a:solidFill>
                  <a:schemeClr val="tx1"/>
                </a:solidFill>
                <a:effectLst>
                  <a:outerShdw blurRad="38100" dist="38100" dir="2700000" algn="tl">
                    <a:srgbClr val="000000">
                      <a:alpha val="43137"/>
                    </a:srgbClr>
                  </a:outerShdw>
                </a:effectLst>
              </a:rPr>
              <a:t>Links / Âncoras</a:t>
            </a:r>
            <a:endParaRPr lang="pt-BR" sz="3600" b="1" dirty="0">
              <a:solidFill>
                <a:schemeClr val="tx1"/>
              </a:solidFill>
              <a:effectLst>
                <a:outerShdw blurRad="38100" dist="38100" dir="2700000" algn="tl">
                  <a:srgbClr val="000000">
                    <a:alpha val="43137"/>
                  </a:srgbClr>
                </a:outerShdw>
              </a:effectLst>
            </a:endParaRPr>
          </a:p>
        </p:txBody>
      </p:sp>
      <p:sp>
        <p:nvSpPr>
          <p:cNvPr id="2" name="CaixaDeTexto 1"/>
          <p:cNvSpPr txBox="1"/>
          <p:nvPr/>
        </p:nvSpPr>
        <p:spPr>
          <a:xfrm>
            <a:off x="703911" y="908720"/>
            <a:ext cx="7920880" cy="523220"/>
          </a:xfrm>
          <a:prstGeom prst="rect">
            <a:avLst/>
          </a:prstGeom>
          <a:noFill/>
        </p:spPr>
        <p:txBody>
          <a:bodyPr wrap="square" rtlCol="0">
            <a:spAutoFit/>
          </a:bodyPr>
          <a:lstStyle/>
          <a:p>
            <a:pPr marL="342900" indent="-342900" algn="just">
              <a:buFont typeface="Arial" panose="020B0604020202020204" pitchFamily="34" charset="0"/>
              <a:buChar char="•"/>
            </a:pPr>
            <a:r>
              <a:rPr lang="pt-BR" sz="2800" dirty="0" smtClean="0">
                <a:solidFill>
                  <a:schemeClr val="tx1"/>
                </a:solidFill>
              </a:rPr>
              <a:t>Não conseguiu visualizar?</a:t>
            </a:r>
            <a:endParaRPr lang="pt-BR" sz="2400" dirty="0">
              <a:solidFill>
                <a:schemeClr val="tx1"/>
              </a:solidFill>
            </a:endParaRPr>
          </a:p>
        </p:txBody>
      </p:sp>
      <p:pic>
        <p:nvPicPr>
          <p:cNvPr id="266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0608" y="1647322"/>
            <a:ext cx="8067486" cy="4176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11560" y="58614"/>
            <a:ext cx="7920880" cy="634082"/>
          </a:xfrm>
        </p:spPr>
        <p:txBody>
          <a:bodyPr/>
          <a:lstStyle/>
          <a:p>
            <a:r>
              <a:rPr lang="pt-BR" sz="3600" b="1" dirty="0">
                <a:solidFill>
                  <a:schemeClr val="tx1"/>
                </a:solidFill>
                <a:effectLst>
                  <a:outerShdw blurRad="38100" dist="38100" dir="2700000" algn="tl">
                    <a:srgbClr val="000000">
                      <a:alpha val="43137"/>
                    </a:srgbClr>
                  </a:outerShdw>
                </a:effectLst>
              </a:rPr>
              <a:t>Links / Âncoras</a:t>
            </a:r>
            <a:endParaRPr lang="pt-BR" sz="3600" b="1" dirty="0">
              <a:solidFill>
                <a:schemeClr val="tx1"/>
              </a:solidFill>
              <a:effectLst>
                <a:outerShdw blurRad="38100" dist="38100" dir="2700000" algn="tl">
                  <a:srgbClr val="000000">
                    <a:alpha val="43137"/>
                  </a:srgbClr>
                </a:outerShdw>
              </a:effectLst>
            </a:endParaRPr>
          </a:p>
        </p:txBody>
      </p:sp>
      <p:sp>
        <p:nvSpPr>
          <p:cNvPr id="2" name="CaixaDeTexto 1"/>
          <p:cNvSpPr txBox="1"/>
          <p:nvPr/>
        </p:nvSpPr>
        <p:spPr>
          <a:xfrm>
            <a:off x="703911" y="908720"/>
            <a:ext cx="7920880" cy="4832092"/>
          </a:xfrm>
          <a:prstGeom prst="rect">
            <a:avLst/>
          </a:prstGeom>
          <a:noFill/>
        </p:spPr>
        <p:txBody>
          <a:bodyPr wrap="square" rtlCol="0">
            <a:spAutoFit/>
          </a:bodyPr>
          <a:lstStyle/>
          <a:p>
            <a:pPr marL="342900" indent="-342900" algn="just">
              <a:buFont typeface="Arial" panose="020B0604020202020204" pitchFamily="34" charset="0"/>
              <a:buChar char="•"/>
            </a:pPr>
            <a:r>
              <a:rPr lang="pt-BR" sz="2800" dirty="0" smtClean="0">
                <a:solidFill>
                  <a:schemeClr val="tx1"/>
                </a:solidFill>
              </a:rPr>
              <a:t>Vamos acrescentar </a:t>
            </a:r>
            <a:r>
              <a:rPr lang="pt-BR" sz="2800" dirty="0" err="1" smtClean="0">
                <a:solidFill>
                  <a:schemeClr val="tx1"/>
                </a:solidFill>
              </a:rPr>
              <a:t>tag’s</a:t>
            </a:r>
            <a:r>
              <a:rPr lang="pt-BR" sz="2800" dirty="0" smtClean="0">
                <a:solidFill>
                  <a:schemeClr val="tx1"/>
                </a:solidFill>
              </a:rPr>
              <a:t> de pular linha para os links descerem na página:</a:t>
            </a:r>
            <a:endParaRPr lang="pt-BR" sz="2800" dirty="0" smtClean="0">
              <a:solidFill>
                <a:schemeClr val="tx1"/>
              </a:solidFill>
            </a:endParaRPr>
          </a:p>
          <a:p>
            <a:pPr marL="342900" indent="-342900" algn="just">
              <a:buFont typeface="Arial" panose="020B0604020202020204" pitchFamily="34" charset="0"/>
              <a:buChar char="•"/>
            </a:pPr>
            <a:endParaRPr lang="pt-BR" sz="2800" dirty="0">
              <a:solidFill>
                <a:schemeClr val="tx1"/>
              </a:solidFill>
            </a:endParaRPr>
          </a:p>
          <a:p>
            <a:pPr marL="342900" indent="-342900" algn="just">
              <a:buFont typeface="Arial" panose="020B0604020202020204" pitchFamily="34" charset="0"/>
              <a:buChar char="•"/>
            </a:pPr>
            <a:endParaRPr lang="pt-BR" sz="2800" dirty="0" smtClean="0">
              <a:solidFill>
                <a:schemeClr val="tx1"/>
              </a:solidFill>
            </a:endParaRPr>
          </a:p>
          <a:p>
            <a:pPr marL="342900" indent="-342900" algn="just">
              <a:buFont typeface="Arial" panose="020B0604020202020204" pitchFamily="34" charset="0"/>
              <a:buChar char="•"/>
            </a:pPr>
            <a:endParaRPr lang="pt-BR" sz="2800" dirty="0">
              <a:solidFill>
                <a:schemeClr val="tx1"/>
              </a:solidFill>
            </a:endParaRPr>
          </a:p>
          <a:p>
            <a:pPr marL="342900" indent="-342900" algn="just">
              <a:buFont typeface="Arial" panose="020B0604020202020204" pitchFamily="34" charset="0"/>
              <a:buChar char="•"/>
            </a:pPr>
            <a:endParaRPr lang="pt-BR" sz="2800" dirty="0" smtClean="0">
              <a:solidFill>
                <a:schemeClr val="tx1"/>
              </a:solidFill>
            </a:endParaRPr>
          </a:p>
          <a:p>
            <a:pPr marL="342900" indent="-342900" algn="just">
              <a:buFont typeface="Arial" panose="020B0604020202020204" pitchFamily="34" charset="0"/>
              <a:buChar char="•"/>
            </a:pPr>
            <a:endParaRPr lang="pt-BR" sz="2800" dirty="0">
              <a:solidFill>
                <a:schemeClr val="tx1"/>
              </a:solidFill>
            </a:endParaRPr>
          </a:p>
          <a:p>
            <a:pPr marL="342900" indent="-342900" algn="just">
              <a:buFont typeface="Arial" panose="020B0604020202020204" pitchFamily="34" charset="0"/>
              <a:buChar char="•"/>
            </a:pPr>
            <a:endParaRPr lang="pt-BR" sz="2800" dirty="0" smtClean="0">
              <a:solidFill>
                <a:schemeClr val="tx1"/>
              </a:solidFill>
            </a:endParaRPr>
          </a:p>
          <a:p>
            <a:pPr marL="342900" indent="-342900" algn="just">
              <a:buFont typeface="Arial" panose="020B0604020202020204" pitchFamily="34" charset="0"/>
              <a:buChar char="•"/>
            </a:pPr>
            <a:endParaRPr lang="pt-BR" sz="2800" dirty="0">
              <a:solidFill>
                <a:schemeClr val="tx1"/>
              </a:solidFill>
            </a:endParaRPr>
          </a:p>
          <a:p>
            <a:pPr marL="342900" indent="-342900" algn="just">
              <a:buFont typeface="Arial" panose="020B0604020202020204" pitchFamily="34" charset="0"/>
              <a:buChar char="•"/>
            </a:pPr>
            <a:endParaRPr lang="pt-BR" sz="2800" dirty="0" smtClean="0">
              <a:solidFill>
                <a:schemeClr val="tx1"/>
              </a:solidFill>
            </a:endParaRPr>
          </a:p>
          <a:p>
            <a:pPr marL="342900" indent="-342900" algn="just">
              <a:buFont typeface="Arial" panose="020B0604020202020204" pitchFamily="34" charset="0"/>
              <a:buChar char="•"/>
            </a:pPr>
            <a:r>
              <a:rPr lang="pt-BR" sz="2800" dirty="0" smtClean="0">
                <a:solidFill>
                  <a:schemeClr val="tx1"/>
                </a:solidFill>
              </a:rPr>
              <a:t>Salve o aula3.html e teste agora!!!!</a:t>
            </a:r>
            <a:endParaRPr lang="pt-BR" sz="2400" dirty="0">
              <a:solidFill>
                <a:schemeClr val="tx1"/>
              </a:solidFill>
            </a:endParaRPr>
          </a:p>
        </p:txBody>
      </p:sp>
      <p:sp>
        <p:nvSpPr>
          <p:cNvPr id="3" name="Retângulo 2"/>
          <p:cNvSpPr/>
          <p:nvPr/>
        </p:nvSpPr>
        <p:spPr>
          <a:xfrm>
            <a:off x="395536" y="2708920"/>
            <a:ext cx="8424935" cy="1569660"/>
          </a:xfrm>
          <a:prstGeom prst="rect">
            <a:avLst/>
          </a:prstGeom>
        </p:spPr>
        <p:txBody>
          <a:bodyPr wrap="square">
            <a:spAutoFit/>
          </a:bodyPr>
          <a:lstStyle/>
          <a:p>
            <a:r>
              <a:rPr lang="pt-BR" sz="2400" dirty="0"/>
              <a: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a:t>
            </a:r>
            <a:endParaRPr lang="pt-BR" sz="2400" dirty="0"/>
          </a:p>
          <a:p>
            <a:r>
              <a:rPr lang="pt-BR" sz="2400" dirty="0"/>
              <a: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a:t>
            </a:r>
            <a:endParaRPr lang="pt-BR" sz="2400" dirty="0"/>
          </a:p>
          <a:p>
            <a:r>
              <a:rPr lang="pt-BR" sz="2400" dirty="0"/>
              <a: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a:t>
            </a:r>
            <a:endParaRPr lang="pt-BR" sz="2400" dirty="0"/>
          </a:p>
          <a:p>
            <a:r>
              <a:rPr lang="pt-BR" sz="2400" dirty="0"/>
              <a: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a:t>
            </a:r>
            <a:endParaRPr lang="pt-BR"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11560" y="58614"/>
            <a:ext cx="7920880" cy="634082"/>
          </a:xfrm>
        </p:spPr>
        <p:txBody>
          <a:bodyPr/>
          <a:lstStyle/>
          <a:p>
            <a:r>
              <a:rPr lang="pt-BR" sz="3600" b="1" dirty="0">
                <a:solidFill>
                  <a:schemeClr val="tx1"/>
                </a:solidFill>
                <a:effectLst>
                  <a:outerShdw blurRad="38100" dist="38100" dir="2700000" algn="tl">
                    <a:srgbClr val="000000">
                      <a:alpha val="43137"/>
                    </a:srgbClr>
                  </a:outerShdw>
                </a:effectLst>
              </a:rPr>
              <a:t>Links / Âncoras</a:t>
            </a:r>
            <a:endParaRPr lang="pt-BR" sz="3600" b="1" dirty="0">
              <a:solidFill>
                <a:schemeClr val="tx1"/>
              </a:solidFill>
              <a:effectLst>
                <a:outerShdw blurRad="38100" dist="38100" dir="2700000" algn="tl">
                  <a:srgbClr val="000000">
                    <a:alpha val="43137"/>
                  </a:srgbClr>
                </a:outerShdw>
              </a:effectLst>
            </a:endParaRPr>
          </a:p>
        </p:txBody>
      </p:sp>
      <p:sp>
        <p:nvSpPr>
          <p:cNvPr id="2" name="CaixaDeTexto 1"/>
          <p:cNvSpPr txBox="1"/>
          <p:nvPr/>
        </p:nvSpPr>
        <p:spPr>
          <a:xfrm>
            <a:off x="395536" y="908720"/>
            <a:ext cx="8496944" cy="3908762"/>
          </a:xfrm>
          <a:prstGeom prst="rect">
            <a:avLst/>
          </a:prstGeom>
          <a:noFill/>
        </p:spPr>
        <p:txBody>
          <a:bodyPr wrap="square" rtlCol="0">
            <a:spAutoFit/>
          </a:bodyPr>
          <a:lstStyle/>
          <a:p>
            <a:pPr marL="342900" indent="-342900" algn="just">
              <a:buFont typeface="Arial" panose="020B0604020202020204" pitchFamily="34" charset="0"/>
              <a:buChar char="•"/>
            </a:pPr>
            <a:r>
              <a:rPr lang="pt-BR" sz="2800" b="1" dirty="0">
                <a:solidFill>
                  <a:schemeClr val="tx1"/>
                </a:solidFill>
              </a:rPr>
              <a:t>HTML - Link de </a:t>
            </a:r>
            <a:r>
              <a:rPr lang="pt-BR" sz="2800" b="1" dirty="0" smtClean="0">
                <a:solidFill>
                  <a:schemeClr val="tx1"/>
                </a:solidFill>
              </a:rPr>
              <a:t>E-mail</a:t>
            </a:r>
            <a:endParaRPr lang="pt-BR" sz="2800" b="1" dirty="0" smtClean="0">
              <a:solidFill>
                <a:schemeClr val="tx1"/>
              </a:solidFill>
            </a:endParaRPr>
          </a:p>
          <a:p>
            <a:pPr marL="342900" indent="-342900" algn="just">
              <a:buFont typeface="Arial" panose="020B0604020202020204" pitchFamily="34" charset="0"/>
              <a:buChar char="•"/>
            </a:pPr>
            <a:endParaRPr lang="pt-BR" sz="2800" dirty="0">
              <a:solidFill>
                <a:schemeClr val="tx1"/>
              </a:solidFill>
            </a:endParaRPr>
          </a:p>
          <a:p>
            <a:pPr marL="342900" indent="-342900" algn="just">
              <a:buFont typeface="Arial" panose="020B0604020202020204" pitchFamily="34" charset="0"/>
              <a:buChar char="•"/>
            </a:pPr>
            <a:r>
              <a:rPr lang="pt-BR" sz="2400" dirty="0">
                <a:solidFill>
                  <a:schemeClr val="tx1"/>
                </a:solidFill>
              </a:rPr>
              <a:t>Fazer um link de e-mail é bem simples. Se você quer que </a:t>
            </a:r>
            <a:r>
              <a:rPr lang="pt-BR" sz="2400" dirty="0" smtClean="0">
                <a:solidFill>
                  <a:schemeClr val="tx1"/>
                </a:solidFill>
              </a:rPr>
              <a:t>alguém </a:t>
            </a:r>
            <a:r>
              <a:rPr lang="pt-BR" sz="2400" dirty="0">
                <a:solidFill>
                  <a:schemeClr val="tx1"/>
                </a:solidFill>
              </a:rPr>
              <a:t>te escreva um e-mail, a melhor maneira seria colocar a disposição um link com o seu e-mail e </a:t>
            </a:r>
            <a:r>
              <a:rPr lang="pt-BR" sz="2400" dirty="0" smtClean="0">
                <a:solidFill>
                  <a:schemeClr val="tx1"/>
                </a:solidFill>
              </a:rPr>
              <a:t>pré-estabelecer </a:t>
            </a:r>
            <a:r>
              <a:rPr lang="pt-BR" sz="2400" dirty="0">
                <a:solidFill>
                  <a:schemeClr val="tx1"/>
                </a:solidFill>
              </a:rPr>
              <a:t>os assuntos</a:t>
            </a:r>
            <a:r>
              <a:rPr lang="pt-BR" sz="2400" dirty="0" smtClean="0">
                <a:solidFill>
                  <a:schemeClr val="tx1"/>
                </a:solidFill>
              </a:rPr>
              <a:t>.</a:t>
            </a:r>
            <a:endParaRPr lang="pt-BR" sz="2400" dirty="0" smtClean="0">
              <a:solidFill>
                <a:schemeClr val="tx1"/>
              </a:solidFill>
            </a:endParaRPr>
          </a:p>
          <a:p>
            <a:pPr marL="342900" indent="-342900" algn="just">
              <a:buFont typeface="Arial" panose="020B0604020202020204" pitchFamily="34" charset="0"/>
              <a:buChar char="•"/>
            </a:pPr>
            <a:endParaRPr lang="pt-BR" sz="2400" dirty="0">
              <a:solidFill>
                <a:schemeClr val="tx1"/>
              </a:solidFill>
            </a:endParaRPr>
          </a:p>
          <a:p>
            <a:pPr algn="just"/>
            <a:r>
              <a:rPr lang="pt-BR" sz="2400" b="1" dirty="0">
                <a:latin typeface="Courier New" panose="02070309020205020404" pitchFamily="49" charset="0"/>
                <a:cs typeface="Courier New" panose="02070309020205020404" pitchFamily="49" charset="0"/>
              </a:rPr>
              <a:t>&lt;a </a:t>
            </a:r>
            <a:r>
              <a:rPr lang="pt-BR" sz="2400" dirty="0" err="1">
                <a:latin typeface="Courier New" panose="02070309020205020404" pitchFamily="49" charset="0"/>
                <a:cs typeface="Courier New" panose="02070309020205020404" pitchFamily="49" charset="0"/>
              </a:rPr>
              <a:t>href</a:t>
            </a:r>
            <a:r>
              <a:rPr lang="pt-BR" sz="2400" dirty="0">
                <a:latin typeface="Courier New" panose="02070309020205020404" pitchFamily="49" charset="0"/>
                <a:cs typeface="Courier New" panose="02070309020205020404" pitchFamily="49" charset="0"/>
              </a:rPr>
              <a:t>="</a:t>
            </a:r>
            <a:r>
              <a:rPr lang="pt-BR" sz="2400" b="1" dirty="0" smtClean="0">
                <a:latin typeface="Courier New" panose="02070309020205020404" pitchFamily="49" charset="0"/>
                <a:cs typeface="Courier New" panose="02070309020205020404" pitchFamily="49" charset="0"/>
              </a:rPr>
              <a:t>mailto</a:t>
            </a:r>
            <a:r>
              <a:rPr lang="pt-BR" sz="2400" dirty="0" smtClean="0">
                <a:latin typeface="Courier New" panose="02070309020205020404" pitchFamily="49" charset="0"/>
                <a:cs typeface="Courier New" panose="02070309020205020404" pitchFamily="49" charset="0"/>
              </a:rPr>
              <a:t>:jpapim@gmail.com?</a:t>
            </a:r>
            <a:r>
              <a:rPr lang="pt-BR" sz="2400" b="1" dirty="0" smtClean="0">
                <a:latin typeface="Courier New" panose="02070309020205020404" pitchFamily="49" charset="0"/>
                <a:cs typeface="Courier New" panose="02070309020205020404" pitchFamily="49" charset="0"/>
              </a:rPr>
              <a:t>subject</a:t>
            </a:r>
            <a:r>
              <a:rPr lang="pt-BR" sz="2400" dirty="0" smtClean="0">
                <a:latin typeface="Courier New" panose="02070309020205020404" pitchFamily="49" charset="0"/>
                <a:cs typeface="Courier New" panose="02070309020205020404" pitchFamily="49" charset="0"/>
              </a:rPr>
              <a:t>=Assunto do e-mail </a:t>
            </a:r>
            <a:r>
              <a:rPr lang="pt-BR" sz="2400" dirty="0">
                <a:latin typeface="Courier New" panose="02070309020205020404" pitchFamily="49" charset="0"/>
                <a:cs typeface="Courier New" panose="02070309020205020404" pitchFamily="49" charset="0"/>
              </a:rPr>
              <a:t>" &gt;</a:t>
            </a:r>
            <a:r>
              <a:rPr lang="pt-BR" sz="2400" b="1" dirty="0">
                <a:latin typeface="Courier New" panose="02070309020205020404" pitchFamily="49" charset="0"/>
                <a:cs typeface="Courier New" panose="02070309020205020404" pitchFamily="49" charset="0"/>
              </a:rPr>
              <a:t>Perguntas </a:t>
            </a:r>
            <a:r>
              <a:rPr lang="pt-BR" sz="2400" b="1" dirty="0" smtClean="0">
                <a:latin typeface="Courier New" panose="02070309020205020404" pitchFamily="49" charset="0"/>
                <a:cs typeface="Courier New" panose="02070309020205020404" pitchFamily="49" charset="0"/>
              </a:rPr>
              <a:t>aqui &lt;/</a:t>
            </a:r>
            <a:r>
              <a:rPr lang="pt-BR" sz="2400" b="1" dirty="0">
                <a:latin typeface="Courier New" panose="02070309020205020404" pitchFamily="49" charset="0"/>
                <a:cs typeface="Courier New" panose="02070309020205020404" pitchFamily="49" charset="0"/>
              </a:rPr>
              <a:t>a&gt;</a:t>
            </a:r>
            <a:endParaRPr lang="pt-BR" sz="2400" b="1" dirty="0">
              <a:solidFill>
                <a:schemeClr val="tx1"/>
              </a:solidFill>
              <a:latin typeface="Courier New" panose="02070309020205020404" pitchFamily="49" charset="0"/>
              <a:cs typeface="Courier New" panose="02070309020205020404" pitchFamily="49" charset="0"/>
            </a:endParaRPr>
          </a:p>
        </p:txBody>
      </p:sp>
      <p:pic>
        <p:nvPicPr>
          <p:cNvPr id="276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5616" y="4941168"/>
            <a:ext cx="2808312" cy="10531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2266" y="4817482"/>
            <a:ext cx="3324110" cy="17766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11560" y="58614"/>
            <a:ext cx="7920880" cy="634082"/>
          </a:xfrm>
        </p:spPr>
        <p:txBody>
          <a:bodyPr/>
          <a:lstStyle/>
          <a:p>
            <a:r>
              <a:rPr lang="pt-BR" sz="3600" b="1" dirty="0">
                <a:solidFill>
                  <a:schemeClr val="tx1"/>
                </a:solidFill>
                <a:effectLst>
                  <a:outerShdw blurRad="38100" dist="38100" dir="2700000" algn="tl">
                    <a:srgbClr val="000000">
                      <a:alpha val="43137"/>
                    </a:srgbClr>
                  </a:outerShdw>
                </a:effectLst>
              </a:rPr>
              <a:t>Links / Âncoras</a:t>
            </a:r>
            <a:endParaRPr lang="pt-BR" sz="3600" b="1" dirty="0">
              <a:solidFill>
                <a:schemeClr val="tx1"/>
              </a:solidFill>
              <a:effectLst>
                <a:outerShdw blurRad="38100" dist="38100" dir="2700000" algn="tl">
                  <a:srgbClr val="000000">
                    <a:alpha val="43137"/>
                  </a:srgbClr>
                </a:outerShdw>
              </a:effectLst>
            </a:endParaRPr>
          </a:p>
        </p:txBody>
      </p:sp>
      <p:sp>
        <p:nvSpPr>
          <p:cNvPr id="2" name="CaixaDeTexto 1"/>
          <p:cNvSpPr txBox="1"/>
          <p:nvPr/>
        </p:nvSpPr>
        <p:spPr>
          <a:xfrm>
            <a:off x="703911" y="908720"/>
            <a:ext cx="7920880" cy="2985433"/>
          </a:xfrm>
          <a:prstGeom prst="rect">
            <a:avLst/>
          </a:prstGeom>
          <a:noFill/>
        </p:spPr>
        <p:txBody>
          <a:bodyPr wrap="square" rtlCol="0">
            <a:spAutoFit/>
          </a:bodyPr>
          <a:lstStyle/>
          <a:p>
            <a:pPr marL="342900" indent="-342900" algn="just">
              <a:buFont typeface="Arial" panose="020B0604020202020204" pitchFamily="34" charset="0"/>
              <a:buChar char="•"/>
            </a:pPr>
            <a:r>
              <a:rPr lang="pt-BR" sz="2800" dirty="0">
                <a:solidFill>
                  <a:schemeClr val="tx1"/>
                </a:solidFill>
              </a:rPr>
              <a:t>No caso de o assunto não ser suficiente e você quer adicionar algo ao conteúdo do e-mail, pode fazê-lo com a ajuda do próximo código</a:t>
            </a:r>
            <a:r>
              <a:rPr lang="pt-BR" sz="2800" dirty="0" smtClean="0">
                <a:solidFill>
                  <a:schemeClr val="tx1"/>
                </a:solidFill>
              </a:rPr>
              <a:t>:</a:t>
            </a:r>
            <a:endParaRPr lang="pt-BR" sz="2800" dirty="0" smtClean="0">
              <a:solidFill>
                <a:schemeClr val="tx1"/>
              </a:solidFill>
            </a:endParaRPr>
          </a:p>
          <a:p>
            <a:pPr marL="342900" indent="-342900" algn="just">
              <a:buFont typeface="Arial" panose="020B0604020202020204" pitchFamily="34" charset="0"/>
              <a:buChar char="•"/>
            </a:pPr>
            <a:endParaRPr lang="pt-BR" sz="2800" dirty="0">
              <a:solidFill>
                <a:schemeClr val="tx1"/>
              </a:solidFill>
            </a:endParaRPr>
          </a:p>
          <a:p>
            <a:pPr algn="just"/>
            <a:r>
              <a:rPr lang="pt-BR" sz="2400" b="1" dirty="0">
                <a:solidFill>
                  <a:schemeClr val="tx1"/>
                </a:solidFill>
              </a:rPr>
              <a:t>&lt;a </a:t>
            </a:r>
            <a:r>
              <a:rPr lang="pt-BR" sz="2400" dirty="0" err="1">
                <a:solidFill>
                  <a:schemeClr val="tx1"/>
                </a:solidFill>
              </a:rPr>
              <a:t>href</a:t>
            </a:r>
            <a:r>
              <a:rPr lang="pt-BR" sz="2400" dirty="0">
                <a:solidFill>
                  <a:schemeClr val="tx1"/>
                </a:solidFill>
              </a:rPr>
              <a:t>="</a:t>
            </a:r>
            <a:r>
              <a:rPr lang="pt-BR" sz="2400" b="1" dirty="0">
                <a:solidFill>
                  <a:schemeClr val="tx1"/>
                </a:solidFill>
              </a:rPr>
              <a:t>mailto</a:t>
            </a:r>
            <a:r>
              <a:rPr lang="pt-BR" sz="2400" dirty="0">
                <a:solidFill>
                  <a:schemeClr val="tx1"/>
                </a:solidFill>
              </a:rPr>
              <a:t>:jpapim@gmail.com?</a:t>
            </a:r>
            <a:r>
              <a:rPr lang="pt-BR" sz="2400" b="1" dirty="0">
                <a:solidFill>
                  <a:schemeClr val="tx1"/>
                </a:solidFill>
              </a:rPr>
              <a:t>subject</a:t>
            </a:r>
            <a:r>
              <a:rPr lang="pt-BR" sz="2400" dirty="0">
                <a:solidFill>
                  <a:schemeClr val="tx1"/>
                </a:solidFill>
              </a:rPr>
              <a:t>=Assunto do </a:t>
            </a:r>
            <a:r>
              <a:rPr lang="pt-BR" sz="2400" dirty="0" err="1">
                <a:solidFill>
                  <a:schemeClr val="tx1"/>
                </a:solidFill>
              </a:rPr>
              <a:t>e-mail</a:t>
            </a:r>
            <a:r>
              <a:rPr lang="pt-BR" sz="2400" b="1" dirty="0" err="1">
                <a:solidFill>
                  <a:schemeClr val="tx1"/>
                </a:solidFill>
              </a:rPr>
              <a:t>&amp;body</a:t>
            </a:r>
            <a:r>
              <a:rPr lang="pt-BR" sz="2400" dirty="0">
                <a:solidFill>
                  <a:schemeClr val="tx1"/>
                </a:solidFill>
              </a:rPr>
              <a:t>=Texto do e-mail " &gt;</a:t>
            </a:r>
            <a:r>
              <a:rPr lang="pt-BR" sz="2400" b="1" dirty="0">
                <a:solidFill>
                  <a:schemeClr val="tx1"/>
                </a:solidFill>
              </a:rPr>
              <a:t>Perguntas aqui&lt;/a&gt;</a:t>
            </a:r>
            <a:endParaRPr lang="pt-BR" sz="2400" b="1" dirty="0">
              <a:solidFill>
                <a:schemeClr val="tx1"/>
              </a:solidFill>
            </a:endParaRPr>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7584" y="4414609"/>
            <a:ext cx="2808312" cy="10531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3898514"/>
            <a:ext cx="3024336" cy="214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11560" y="58614"/>
            <a:ext cx="7920880" cy="634082"/>
          </a:xfrm>
        </p:spPr>
        <p:txBody>
          <a:bodyPr/>
          <a:lstStyle/>
          <a:p>
            <a:r>
              <a:rPr lang="pt-BR" sz="3600" b="1" dirty="0">
                <a:solidFill>
                  <a:schemeClr val="tx1"/>
                </a:solidFill>
                <a:effectLst>
                  <a:outerShdw blurRad="38100" dist="38100" dir="2700000" algn="tl">
                    <a:srgbClr val="000000">
                      <a:alpha val="43137"/>
                    </a:srgbClr>
                  </a:outerShdw>
                </a:effectLst>
              </a:rPr>
              <a:t>Links / Âncoras</a:t>
            </a:r>
            <a:endParaRPr lang="pt-BR" sz="3600" b="1" dirty="0">
              <a:solidFill>
                <a:schemeClr val="tx1"/>
              </a:solidFill>
              <a:effectLst>
                <a:outerShdw blurRad="38100" dist="38100" dir="2700000" algn="tl">
                  <a:srgbClr val="000000">
                    <a:alpha val="43137"/>
                  </a:srgbClr>
                </a:outerShdw>
              </a:effectLst>
            </a:endParaRPr>
          </a:p>
        </p:txBody>
      </p:sp>
      <p:sp>
        <p:nvSpPr>
          <p:cNvPr id="2" name="CaixaDeTexto 1"/>
          <p:cNvSpPr txBox="1"/>
          <p:nvPr/>
        </p:nvSpPr>
        <p:spPr>
          <a:xfrm>
            <a:off x="703911" y="908720"/>
            <a:ext cx="7920880" cy="3539430"/>
          </a:xfrm>
          <a:prstGeom prst="rect">
            <a:avLst/>
          </a:prstGeom>
          <a:noFill/>
        </p:spPr>
        <p:txBody>
          <a:bodyPr wrap="square" rtlCol="0">
            <a:spAutoFit/>
          </a:bodyPr>
          <a:lstStyle/>
          <a:p>
            <a:pPr marL="342900" indent="-342900" algn="just">
              <a:buFont typeface="Arial" panose="020B0604020202020204" pitchFamily="34" charset="0"/>
              <a:buChar char="•"/>
            </a:pPr>
            <a:r>
              <a:rPr lang="pt-BR" sz="2800" b="1" dirty="0">
                <a:solidFill>
                  <a:schemeClr val="tx1"/>
                </a:solidFill>
              </a:rPr>
              <a:t>HTML - Links de </a:t>
            </a:r>
            <a:r>
              <a:rPr lang="pt-BR" sz="2800" b="1" dirty="0" smtClean="0">
                <a:solidFill>
                  <a:schemeClr val="tx1"/>
                </a:solidFill>
              </a:rPr>
              <a:t>Download</a:t>
            </a:r>
            <a:endParaRPr lang="pt-BR" sz="2800" b="1" dirty="0" smtClean="0">
              <a:solidFill>
                <a:schemeClr val="tx1"/>
              </a:solidFill>
            </a:endParaRPr>
          </a:p>
          <a:p>
            <a:pPr marL="342900" indent="-342900" algn="just">
              <a:buFont typeface="Arial" panose="020B0604020202020204" pitchFamily="34" charset="0"/>
              <a:buChar char="•"/>
            </a:pPr>
            <a:endParaRPr lang="pt-BR" sz="2800" dirty="0">
              <a:solidFill>
                <a:schemeClr val="tx1"/>
              </a:solidFill>
            </a:endParaRPr>
          </a:p>
          <a:p>
            <a:pPr marL="342900" indent="-342900" algn="just">
              <a:buFont typeface="Arial" panose="020B0604020202020204" pitchFamily="34" charset="0"/>
              <a:buChar char="•"/>
            </a:pPr>
            <a:r>
              <a:rPr lang="pt-BR" sz="2400" dirty="0">
                <a:solidFill>
                  <a:schemeClr val="tx1"/>
                </a:solidFill>
              </a:rPr>
              <a:t>Os links de download se parecem com um link normal de </a:t>
            </a:r>
            <a:r>
              <a:rPr lang="pt-BR" sz="2400" dirty="0" smtClean="0">
                <a:solidFill>
                  <a:schemeClr val="tx1"/>
                </a:solidFill>
              </a:rPr>
              <a:t>texto, mas no lugar de chamar uma página, direciona para um download.</a:t>
            </a:r>
            <a:endParaRPr lang="pt-BR" sz="2400" dirty="0" smtClean="0">
              <a:solidFill>
                <a:schemeClr val="tx1"/>
              </a:solidFill>
            </a:endParaRPr>
          </a:p>
          <a:p>
            <a:pPr marL="342900" indent="-342900" algn="just">
              <a:buFont typeface="Arial" panose="020B0604020202020204" pitchFamily="34" charset="0"/>
              <a:buChar char="•"/>
            </a:pPr>
            <a:endParaRPr lang="pt-BR" sz="2400" dirty="0">
              <a:solidFill>
                <a:schemeClr val="tx1"/>
              </a:solidFill>
            </a:endParaRPr>
          </a:p>
          <a:p>
            <a:pPr marL="342900" indent="-342900" algn="just">
              <a:buFont typeface="Arial" panose="020B0604020202020204" pitchFamily="34" charset="0"/>
              <a:buChar char="•"/>
            </a:pPr>
            <a:r>
              <a:rPr lang="pt-BR" sz="2400" b="1" dirty="0">
                <a:solidFill>
                  <a:schemeClr val="tx1"/>
                </a:solidFill>
              </a:rPr>
              <a:t>&lt;a </a:t>
            </a:r>
            <a:r>
              <a:rPr lang="pt-BR" sz="2400" b="1" dirty="0" err="1">
                <a:solidFill>
                  <a:schemeClr val="tx1"/>
                </a:solidFill>
              </a:rPr>
              <a:t>href</a:t>
            </a:r>
            <a:r>
              <a:rPr lang="pt-BR" sz="2400" dirty="0">
                <a:solidFill>
                  <a:schemeClr val="tx1"/>
                </a:solidFill>
              </a:rPr>
              <a:t>="http</a:t>
            </a:r>
            <a:r>
              <a:rPr lang="pt-BR" sz="2400" dirty="0" smtClean="0">
                <a:solidFill>
                  <a:schemeClr val="tx1"/>
                </a:solidFill>
              </a:rPr>
              <a:t>://meto10.projecao.br/DocumentodeRequisitos</a:t>
            </a:r>
            <a:r>
              <a:rPr lang="pt-BR" sz="2400" b="1" dirty="0" smtClean="0">
                <a:solidFill>
                  <a:schemeClr val="tx1"/>
                </a:solidFill>
              </a:rPr>
              <a:t>.doc</a:t>
            </a:r>
            <a:r>
              <a:rPr lang="pt-BR" sz="2400" dirty="0" smtClean="0">
                <a:solidFill>
                  <a:schemeClr val="tx1"/>
                </a:solidFill>
              </a:rPr>
              <a:t>"&gt;</a:t>
            </a:r>
            <a:r>
              <a:rPr lang="pt-BR" sz="2400" b="1" dirty="0">
                <a:solidFill>
                  <a:schemeClr val="tx1"/>
                </a:solidFill>
              </a:rPr>
              <a:t>Documento de </a:t>
            </a:r>
            <a:r>
              <a:rPr lang="pt-BR" sz="2400" b="1" dirty="0" smtClean="0">
                <a:solidFill>
                  <a:schemeClr val="tx1"/>
                </a:solidFill>
              </a:rPr>
              <a:t>Requisitos&lt;/</a:t>
            </a:r>
            <a:r>
              <a:rPr lang="pt-BR" sz="2400" b="1" dirty="0">
                <a:solidFill>
                  <a:schemeClr val="tx1"/>
                </a:solidFill>
              </a:rPr>
              <a:t>a&gt;</a:t>
            </a:r>
            <a:endParaRPr lang="pt-BR" sz="2400" b="1" dirty="0">
              <a:solidFill>
                <a:schemeClr val="tx1"/>
              </a:solidFill>
            </a:endParaRPr>
          </a:p>
        </p:txBody>
      </p:sp>
      <p:pic>
        <p:nvPicPr>
          <p:cNvPr id="296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0919" y="5048342"/>
            <a:ext cx="3344830" cy="570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6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4413101"/>
            <a:ext cx="3486764" cy="2410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11560" y="58614"/>
            <a:ext cx="7920880" cy="634082"/>
          </a:xfrm>
        </p:spPr>
        <p:txBody>
          <a:bodyPr/>
          <a:lstStyle/>
          <a:p>
            <a:r>
              <a:rPr lang="pt-BR" sz="3600" b="1" dirty="0">
                <a:solidFill>
                  <a:schemeClr val="tx1"/>
                </a:solidFill>
                <a:effectLst>
                  <a:outerShdw blurRad="38100" dist="38100" dir="2700000" algn="tl">
                    <a:srgbClr val="000000">
                      <a:alpha val="43137"/>
                    </a:srgbClr>
                  </a:outerShdw>
                </a:effectLst>
              </a:rPr>
              <a:t>Links / Âncoras</a:t>
            </a:r>
            <a:endParaRPr lang="pt-BR" sz="3600" b="1" dirty="0">
              <a:solidFill>
                <a:schemeClr val="tx1"/>
              </a:solidFill>
              <a:effectLst>
                <a:outerShdw blurRad="38100" dist="38100" dir="2700000" algn="tl">
                  <a:srgbClr val="000000">
                    <a:alpha val="43137"/>
                  </a:srgbClr>
                </a:outerShdw>
              </a:effectLst>
            </a:endParaRPr>
          </a:p>
        </p:txBody>
      </p:sp>
      <p:sp>
        <p:nvSpPr>
          <p:cNvPr id="2" name="CaixaDeTexto 1"/>
          <p:cNvSpPr txBox="1"/>
          <p:nvPr/>
        </p:nvSpPr>
        <p:spPr>
          <a:xfrm>
            <a:off x="703911" y="908720"/>
            <a:ext cx="7920880" cy="3908762"/>
          </a:xfrm>
          <a:prstGeom prst="rect">
            <a:avLst/>
          </a:prstGeom>
          <a:noFill/>
        </p:spPr>
        <p:txBody>
          <a:bodyPr wrap="square" rtlCol="0">
            <a:spAutoFit/>
          </a:bodyPr>
          <a:lstStyle/>
          <a:p>
            <a:pPr marL="342900" indent="-342900" algn="just">
              <a:buFont typeface="Arial" panose="020B0604020202020204" pitchFamily="34" charset="0"/>
              <a:buChar char="•"/>
            </a:pPr>
            <a:r>
              <a:rPr lang="pt-BR" sz="2800" b="1" dirty="0">
                <a:solidFill>
                  <a:schemeClr val="tx1"/>
                </a:solidFill>
              </a:rPr>
              <a:t>HTML - Default link/Base </a:t>
            </a:r>
            <a:r>
              <a:rPr lang="pt-BR" sz="2800" b="1" dirty="0" smtClean="0">
                <a:solidFill>
                  <a:schemeClr val="tx1"/>
                </a:solidFill>
              </a:rPr>
              <a:t>link</a:t>
            </a:r>
            <a:endParaRPr lang="pt-BR" sz="2800" b="1" dirty="0" smtClean="0">
              <a:solidFill>
                <a:schemeClr val="tx1"/>
              </a:solidFill>
            </a:endParaRPr>
          </a:p>
          <a:p>
            <a:pPr marL="342900" indent="-342900" algn="just">
              <a:buFont typeface="Arial" panose="020B0604020202020204" pitchFamily="34" charset="0"/>
              <a:buChar char="•"/>
            </a:pPr>
            <a:endParaRPr lang="pt-BR" sz="2800" dirty="0">
              <a:solidFill>
                <a:schemeClr val="tx1"/>
              </a:solidFill>
            </a:endParaRPr>
          </a:p>
          <a:p>
            <a:pPr marL="342900" indent="-342900" algn="just">
              <a:buFont typeface="Arial" panose="020B0604020202020204" pitchFamily="34" charset="0"/>
              <a:buChar char="•"/>
            </a:pPr>
            <a:r>
              <a:rPr lang="pt-BR" sz="2400" dirty="0" smtClean="0">
                <a:solidFill>
                  <a:schemeClr val="tx1"/>
                </a:solidFill>
              </a:rPr>
              <a:t>Use a </a:t>
            </a:r>
            <a:r>
              <a:rPr lang="pt-BR" sz="2400" dirty="0" err="1">
                <a:solidFill>
                  <a:schemeClr val="tx1"/>
                </a:solidFill>
              </a:rPr>
              <a:t>tag</a:t>
            </a:r>
            <a:r>
              <a:rPr lang="pt-BR" sz="2400" dirty="0">
                <a:solidFill>
                  <a:schemeClr val="tx1"/>
                </a:solidFill>
              </a:rPr>
              <a:t> &lt;base&gt; no </a:t>
            </a:r>
            <a:r>
              <a:rPr lang="pt-BR" sz="2400" dirty="0" smtClean="0">
                <a:solidFill>
                  <a:schemeClr val="tx1"/>
                </a:solidFill>
              </a:rPr>
              <a:t>interior </a:t>
            </a:r>
            <a:r>
              <a:rPr lang="pt-BR" sz="2400" dirty="0">
                <a:solidFill>
                  <a:schemeClr val="tx1"/>
                </a:solidFill>
              </a:rPr>
              <a:t>do elemento &lt;</a:t>
            </a:r>
            <a:r>
              <a:rPr lang="pt-BR" sz="2400" dirty="0" err="1">
                <a:solidFill>
                  <a:schemeClr val="tx1"/>
                </a:solidFill>
              </a:rPr>
              <a:t>head</a:t>
            </a:r>
            <a:r>
              <a:rPr lang="pt-BR" sz="2400" dirty="0">
                <a:solidFill>
                  <a:schemeClr val="tx1"/>
                </a:solidFill>
              </a:rPr>
              <a:t>&gt; para colocar um link base. Isso é necessário caso você tenha em algum lugar um link que não funciona ou um caso de um destino que não </a:t>
            </a:r>
            <a:r>
              <a:rPr lang="pt-BR" sz="2400" dirty="0" smtClean="0">
                <a:solidFill>
                  <a:schemeClr val="tx1"/>
                </a:solidFill>
              </a:rPr>
              <a:t>existe mais. </a:t>
            </a:r>
            <a:r>
              <a:rPr lang="pt-BR" sz="2400" dirty="0">
                <a:solidFill>
                  <a:schemeClr val="tx1"/>
                </a:solidFill>
              </a:rPr>
              <a:t>O link base envia o usuário a um endereço específico. Geralmente para a página inicial, mas pode ser para qualquer outra página, eventualmente uma feita com esse propósito.</a:t>
            </a:r>
            <a:endParaRPr lang="pt-BR" sz="2400" dirty="0">
              <a:solidFill>
                <a:schemeClr val="tx1"/>
              </a:solidFill>
            </a:endParaRPr>
          </a:p>
        </p:txBody>
      </p:sp>
      <p:pic>
        <p:nvPicPr>
          <p:cNvPr id="307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1731" y="4817482"/>
            <a:ext cx="8085239" cy="1776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11560" y="58614"/>
            <a:ext cx="7920880" cy="634082"/>
          </a:xfrm>
        </p:spPr>
        <p:txBody>
          <a:bodyPr/>
          <a:lstStyle/>
          <a:p>
            <a:r>
              <a:rPr lang="pt-BR" sz="3600" b="1" dirty="0">
                <a:solidFill>
                  <a:schemeClr val="tx1"/>
                </a:solidFill>
                <a:effectLst>
                  <a:outerShdw blurRad="38100" dist="38100" dir="2700000" algn="tl">
                    <a:srgbClr val="000000">
                      <a:alpha val="43137"/>
                    </a:srgbClr>
                  </a:outerShdw>
                </a:effectLst>
              </a:rPr>
              <a:t>Links / Âncoras</a:t>
            </a:r>
            <a:endParaRPr lang="pt-BR" sz="3600" b="1" dirty="0">
              <a:solidFill>
                <a:schemeClr val="tx1"/>
              </a:solidFill>
              <a:effectLst>
                <a:outerShdw blurRad="38100" dist="38100" dir="2700000" algn="tl">
                  <a:srgbClr val="000000">
                    <a:alpha val="43137"/>
                  </a:srgbClr>
                </a:outerShdw>
              </a:effectLst>
            </a:endParaRPr>
          </a:p>
        </p:txBody>
      </p:sp>
      <p:sp>
        <p:nvSpPr>
          <p:cNvPr id="2" name="CaixaDeTexto 1"/>
          <p:cNvSpPr txBox="1"/>
          <p:nvPr/>
        </p:nvSpPr>
        <p:spPr>
          <a:xfrm>
            <a:off x="703911" y="908720"/>
            <a:ext cx="7920880" cy="5386090"/>
          </a:xfrm>
          <a:prstGeom prst="rect">
            <a:avLst/>
          </a:prstGeom>
          <a:noFill/>
        </p:spPr>
        <p:txBody>
          <a:bodyPr wrap="square" rtlCol="0">
            <a:spAutoFit/>
          </a:bodyPr>
          <a:lstStyle/>
          <a:p>
            <a:pPr marL="342900" indent="-342900" algn="just">
              <a:buFont typeface="Arial" panose="020B0604020202020204" pitchFamily="34" charset="0"/>
              <a:buChar char="•"/>
            </a:pPr>
            <a:r>
              <a:rPr lang="pt-BR" sz="2800" b="1" dirty="0">
                <a:solidFill>
                  <a:schemeClr val="tx1"/>
                </a:solidFill>
              </a:rPr>
              <a:t>HTML - Links de </a:t>
            </a:r>
            <a:r>
              <a:rPr lang="pt-BR" sz="2800" b="1" dirty="0" smtClean="0">
                <a:solidFill>
                  <a:schemeClr val="tx1"/>
                </a:solidFill>
              </a:rPr>
              <a:t>Imagens</a:t>
            </a:r>
            <a:endParaRPr lang="pt-BR" sz="2800" b="1" dirty="0" smtClean="0">
              <a:solidFill>
                <a:schemeClr val="tx1"/>
              </a:solidFill>
            </a:endParaRPr>
          </a:p>
          <a:p>
            <a:pPr marL="342900" indent="-342900" algn="just">
              <a:buFont typeface="Arial" panose="020B0604020202020204" pitchFamily="34" charset="0"/>
              <a:buChar char="•"/>
            </a:pPr>
            <a:endParaRPr lang="pt-BR" sz="2800" dirty="0">
              <a:solidFill>
                <a:schemeClr val="tx1"/>
              </a:solidFill>
            </a:endParaRPr>
          </a:p>
          <a:p>
            <a:pPr marL="342900" indent="-342900" algn="just">
              <a:buFont typeface="Arial" panose="020B0604020202020204" pitchFamily="34" charset="0"/>
              <a:buChar char="•"/>
            </a:pPr>
            <a:r>
              <a:rPr lang="pt-BR" sz="2400" dirty="0">
                <a:solidFill>
                  <a:schemeClr val="tx1"/>
                </a:solidFill>
              </a:rPr>
              <a:t>Com a ajuda de imagens você pode dar um pouco de cor e vida para a sua página de web. </a:t>
            </a:r>
            <a:r>
              <a:rPr lang="pt-BR" sz="2400" dirty="0" smtClean="0">
                <a:solidFill>
                  <a:schemeClr val="tx1"/>
                </a:solidFill>
              </a:rPr>
              <a:t>Transformar a </a:t>
            </a:r>
            <a:r>
              <a:rPr lang="pt-BR" sz="2400" dirty="0">
                <a:solidFill>
                  <a:schemeClr val="tx1"/>
                </a:solidFill>
              </a:rPr>
              <a:t>imagem em um link não é difícil. Você apenas precisa introduzir a fonte da imagem dentro da </a:t>
            </a:r>
            <a:r>
              <a:rPr lang="pt-BR" sz="2400" dirty="0" err="1">
                <a:solidFill>
                  <a:schemeClr val="tx1"/>
                </a:solidFill>
              </a:rPr>
              <a:t>tag</a:t>
            </a:r>
            <a:r>
              <a:rPr lang="pt-BR" sz="2400" dirty="0">
                <a:solidFill>
                  <a:schemeClr val="tx1"/>
                </a:solidFill>
              </a:rPr>
              <a:t> </a:t>
            </a:r>
            <a:r>
              <a:rPr lang="pt-BR" sz="2400" dirty="0" err="1">
                <a:solidFill>
                  <a:schemeClr val="tx1"/>
                </a:solidFill>
              </a:rPr>
              <a:t>img</a:t>
            </a:r>
            <a:r>
              <a:rPr lang="pt-BR" sz="2400" dirty="0">
                <a:solidFill>
                  <a:schemeClr val="tx1"/>
                </a:solidFill>
              </a:rPr>
              <a:t> e colocar dentro de uma </a:t>
            </a:r>
            <a:r>
              <a:rPr lang="pt-BR" sz="2400" dirty="0" err="1">
                <a:solidFill>
                  <a:schemeClr val="tx1"/>
                </a:solidFill>
              </a:rPr>
              <a:t>tag</a:t>
            </a:r>
            <a:r>
              <a:rPr lang="pt-BR" sz="2400" dirty="0">
                <a:solidFill>
                  <a:schemeClr val="tx1"/>
                </a:solidFill>
              </a:rPr>
              <a:t> de link. Só isso</a:t>
            </a:r>
            <a:r>
              <a:rPr lang="pt-BR" sz="2400" dirty="0" smtClean="0">
                <a:solidFill>
                  <a:schemeClr val="tx1"/>
                </a:solidFill>
              </a:rPr>
              <a:t>.</a:t>
            </a:r>
            <a:endParaRPr lang="pt-BR" sz="2400" dirty="0" smtClean="0">
              <a:solidFill>
                <a:schemeClr val="tx1"/>
              </a:solidFill>
            </a:endParaRPr>
          </a:p>
          <a:p>
            <a:pPr marL="342900" indent="-342900" algn="just">
              <a:buFont typeface="Arial" panose="020B0604020202020204" pitchFamily="34" charset="0"/>
              <a:buChar char="•"/>
            </a:pPr>
            <a:endParaRPr lang="pt-BR" sz="2400" dirty="0">
              <a:solidFill>
                <a:schemeClr val="tx1"/>
              </a:solidFill>
            </a:endParaRPr>
          </a:p>
          <a:p>
            <a:pPr algn="just"/>
            <a:r>
              <a:rPr lang="pt-BR" sz="2400" b="1" dirty="0">
                <a:solidFill>
                  <a:schemeClr val="tx1"/>
                </a:solidFill>
                <a:latin typeface="Courier New" panose="02070309020205020404" pitchFamily="49" charset="0"/>
                <a:cs typeface="Courier New" panose="02070309020205020404" pitchFamily="49" charset="0"/>
              </a:rPr>
              <a:t>&lt;a </a:t>
            </a:r>
            <a:r>
              <a:rPr lang="pt-BR" sz="2400" b="1" dirty="0" err="1" smtClean="0">
                <a:solidFill>
                  <a:schemeClr val="tx1"/>
                </a:solidFill>
                <a:latin typeface="Courier New" panose="02070309020205020404" pitchFamily="49" charset="0"/>
                <a:cs typeface="Courier New" panose="02070309020205020404" pitchFamily="49" charset="0"/>
              </a:rPr>
              <a:t>href</a:t>
            </a:r>
            <a:r>
              <a:rPr lang="pt-BR" sz="2400" dirty="0" smtClean="0">
                <a:solidFill>
                  <a:schemeClr val="tx1"/>
                </a:solidFill>
                <a:latin typeface="Courier New" panose="02070309020205020404" pitchFamily="49" charset="0"/>
                <a:cs typeface="Courier New" panose="02070309020205020404" pitchFamily="49" charset="0"/>
              </a:rPr>
              <a:t>="http</a:t>
            </a:r>
            <a:r>
              <a:rPr lang="pt-BR" sz="2400" dirty="0">
                <a:solidFill>
                  <a:schemeClr val="tx1"/>
                </a:solidFill>
                <a:latin typeface="Courier New" panose="02070309020205020404" pitchFamily="49" charset="0"/>
                <a:cs typeface="Courier New" panose="02070309020205020404" pitchFamily="49" charset="0"/>
              </a:rPr>
              <a:t>://www.google.com</a:t>
            </a:r>
            <a:r>
              <a:rPr lang="pt-BR" sz="2400" dirty="0" smtClean="0">
                <a:solidFill>
                  <a:schemeClr val="tx1"/>
                </a:solidFill>
                <a:latin typeface="Courier New" panose="02070309020205020404" pitchFamily="49" charset="0"/>
                <a:cs typeface="Courier New" panose="02070309020205020404" pitchFamily="49" charset="0"/>
              </a:rPr>
              <a:t>/"</a:t>
            </a:r>
            <a:endParaRPr lang="pt-BR" sz="2400" dirty="0" smtClean="0">
              <a:solidFill>
                <a:schemeClr val="tx1"/>
              </a:solidFill>
              <a:latin typeface="Courier New" panose="02070309020205020404" pitchFamily="49" charset="0"/>
              <a:cs typeface="Courier New" panose="02070309020205020404" pitchFamily="49" charset="0"/>
            </a:endParaRPr>
          </a:p>
          <a:p>
            <a:pPr algn="just"/>
            <a:r>
              <a:rPr lang="pt-BR" sz="2400" dirty="0">
                <a:solidFill>
                  <a:schemeClr val="tx1"/>
                </a:solidFill>
                <a:latin typeface="Courier New" panose="02070309020205020404" pitchFamily="49" charset="0"/>
                <a:cs typeface="Courier New" panose="02070309020205020404" pitchFamily="49" charset="0"/>
              </a:rPr>
              <a:t> </a:t>
            </a:r>
            <a:r>
              <a:rPr lang="pt-BR" sz="2400" dirty="0" smtClean="0">
                <a:solidFill>
                  <a:schemeClr val="tx1"/>
                </a:solidFill>
                <a:latin typeface="Courier New" panose="02070309020205020404" pitchFamily="49" charset="0"/>
                <a:cs typeface="Courier New" panose="02070309020205020404" pitchFamily="49" charset="0"/>
              </a:rPr>
              <a:t>  </a:t>
            </a:r>
            <a:r>
              <a:rPr lang="pt-BR" sz="2400" b="1" dirty="0" err="1">
                <a:solidFill>
                  <a:schemeClr val="tx1"/>
                </a:solidFill>
                <a:latin typeface="Courier New" panose="02070309020205020404" pitchFamily="49" charset="0"/>
                <a:cs typeface="Courier New" panose="02070309020205020404" pitchFamily="49" charset="0"/>
              </a:rPr>
              <a:t>title</a:t>
            </a:r>
            <a:r>
              <a:rPr lang="pt-BR" sz="2400" dirty="0">
                <a:solidFill>
                  <a:schemeClr val="tx1"/>
                </a:solidFill>
                <a:latin typeface="Courier New" panose="02070309020205020404" pitchFamily="49" charset="0"/>
                <a:cs typeface="Courier New" panose="02070309020205020404" pitchFamily="49" charset="0"/>
              </a:rPr>
              <a:t>="Imagem para Link" &gt;</a:t>
            </a:r>
            <a:endParaRPr lang="pt-BR" sz="2400" dirty="0">
              <a:solidFill>
                <a:schemeClr val="tx1"/>
              </a:solidFill>
              <a:latin typeface="Courier New" panose="02070309020205020404" pitchFamily="49" charset="0"/>
              <a:cs typeface="Courier New" panose="02070309020205020404" pitchFamily="49" charset="0"/>
            </a:endParaRPr>
          </a:p>
          <a:p>
            <a:pPr algn="just"/>
            <a:r>
              <a:rPr lang="pt-BR" sz="2400" dirty="0">
                <a:solidFill>
                  <a:schemeClr val="tx1"/>
                </a:solidFill>
                <a:latin typeface="Courier New" panose="02070309020205020404" pitchFamily="49" charset="0"/>
                <a:cs typeface="Courier New" panose="02070309020205020404" pitchFamily="49" charset="0"/>
              </a:rPr>
              <a:t>&lt;</a:t>
            </a:r>
            <a:r>
              <a:rPr lang="pt-BR" sz="2400" b="1" dirty="0" err="1">
                <a:solidFill>
                  <a:schemeClr val="tx1"/>
                </a:solidFill>
                <a:latin typeface="Courier New" panose="02070309020205020404" pitchFamily="49" charset="0"/>
                <a:cs typeface="Courier New" panose="02070309020205020404" pitchFamily="49" charset="0"/>
              </a:rPr>
              <a:t>img</a:t>
            </a:r>
            <a:r>
              <a:rPr lang="pt-BR" sz="2400" dirty="0">
                <a:solidFill>
                  <a:schemeClr val="tx1"/>
                </a:solidFill>
                <a:latin typeface="Courier New" panose="02070309020205020404" pitchFamily="49" charset="0"/>
                <a:cs typeface="Courier New" panose="02070309020205020404" pitchFamily="49" charset="0"/>
              </a:rPr>
              <a:t> </a:t>
            </a:r>
            <a:r>
              <a:rPr lang="pt-BR" sz="2400" b="1" dirty="0" err="1">
                <a:solidFill>
                  <a:schemeClr val="tx1"/>
                </a:solidFill>
                <a:latin typeface="Courier New" panose="02070309020205020404" pitchFamily="49" charset="0"/>
                <a:cs typeface="Courier New" panose="02070309020205020404" pitchFamily="49" charset="0"/>
              </a:rPr>
              <a:t>alt</a:t>
            </a:r>
            <a:r>
              <a:rPr lang="pt-BR" sz="2400" dirty="0">
                <a:solidFill>
                  <a:schemeClr val="tx1"/>
                </a:solidFill>
                <a:latin typeface="Courier New" panose="02070309020205020404" pitchFamily="49" charset="0"/>
                <a:cs typeface="Courier New" panose="02070309020205020404" pitchFamily="49" charset="0"/>
              </a:rPr>
              <a:t>="Texto Alternativo se a imagem não aparecer" </a:t>
            </a:r>
            <a:r>
              <a:rPr lang="pt-BR" sz="2400" b="1" dirty="0" err="1">
                <a:solidFill>
                  <a:schemeClr val="tx1"/>
                </a:solidFill>
                <a:latin typeface="Courier New" panose="02070309020205020404" pitchFamily="49" charset="0"/>
                <a:cs typeface="Courier New" panose="02070309020205020404" pitchFamily="49" charset="0"/>
              </a:rPr>
              <a:t>src</a:t>
            </a:r>
            <a:r>
              <a:rPr lang="pt-BR" sz="2400" dirty="0">
                <a:solidFill>
                  <a:schemeClr val="tx1"/>
                </a:solidFill>
                <a:latin typeface="Courier New" panose="02070309020205020404" pitchFamily="49" charset="0"/>
                <a:cs typeface="Courier New" panose="02070309020205020404" pitchFamily="49" charset="0"/>
              </a:rPr>
              <a:t>="image.jpg" </a:t>
            </a:r>
            <a:r>
              <a:rPr lang="pt-BR" sz="2400" b="1" dirty="0" err="1">
                <a:solidFill>
                  <a:schemeClr val="tx1"/>
                </a:solidFill>
                <a:latin typeface="Courier New" panose="02070309020205020404" pitchFamily="49" charset="0"/>
                <a:cs typeface="Courier New" panose="02070309020205020404" pitchFamily="49" charset="0"/>
              </a:rPr>
              <a:t>width</a:t>
            </a:r>
            <a:r>
              <a:rPr lang="pt-BR" sz="2400" dirty="0">
                <a:solidFill>
                  <a:schemeClr val="tx1"/>
                </a:solidFill>
                <a:latin typeface="Courier New" panose="02070309020205020404" pitchFamily="49" charset="0"/>
                <a:cs typeface="Courier New" panose="02070309020205020404" pitchFamily="49" charset="0"/>
              </a:rPr>
              <a:t>="120" </a:t>
            </a:r>
            <a:r>
              <a:rPr lang="pt-BR" sz="2400" b="1" dirty="0" err="1">
                <a:solidFill>
                  <a:schemeClr val="tx1"/>
                </a:solidFill>
                <a:latin typeface="Courier New" panose="02070309020205020404" pitchFamily="49" charset="0"/>
                <a:cs typeface="Courier New" panose="02070309020205020404" pitchFamily="49" charset="0"/>
              </a:rPr>
              <a:t>height</a:t>
            </a:r>
            <a:r>
              <a:rPr lang="pt-BR" sz="2400" dirty="0">
                <a:solidFill>
                  <a:schemeClr val="tx1"/>
                </a:solidFill>
                <a:latin typeface="Courier New" panose="02070309020205020404" pitchFamily="49" charset="0"/>
                <a:cs typeface="Courier New" panose="02070309020205020404" pitchFamily="49" charset="0"/>
              </a:rPr>
              <a:t>="75" /&gt;</a:t>
            </a:r>
            <a:endParaRPr lang="pt-BR" sz="2400" dirty="0">
              <a:solidFill>
                <a:schemeClr val="tx1"/>
              </a:solidFill>
              <a:latin typeface="Courier New" panose="02070309020205020404" pitchFamily="49" charset="0"/>
              <a:cs typeface="Courier New" panose="02070309020205020404" pitchFamily="49" charset="0"/>
            </a:endParaRPr>
          </a:p>
          <a:p>
            <a:pPr algn="just"/>
            <a:r>
              <a:rPr lang="pt-BR" sz="2400" b="1" dirty="0">
                <a:solidFill>
                  <a:schemeClr val="tx1"/>
                </a:solidFill>
                <a:latin typeface="Courier New" panose="02070309020205020404" pitchFamily="49" charset="0"/>
                <a:cs typeface="Courier New" panose="02070309020205020404" pitchFamily="49" charset="0"/>
              </a:rPr>
              <a:t>&lt;/a&gt;</a:t>
            </a:r>
            <a:endParaRPr lang="pt-BR" sz="2400" b="1" dirty="0">
              <a:solidFill>
                <a:schemeClr val="tx1"/>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11560" y="58614"/>
            <a:ext cx="7920880" cy="634082"/>
          </a:xfrm>
        </p:spPr>
        <p:txBody>
          <a:bodyPr/>
          <a:lstStyle/>
          <a:p>
            <a:r>
              <a:rPr lang="pt-BR" sz="3600" b="1" dirty="0">
                <a:solidFill>
                  <a:schemeClr val="tx1"/>
                </a:solidFill>
                <a:effectLst>
                  <a:outerShdw blurRad="38100" dist="38100" dir="2700000" algn="tl">
                    <a:srgbClr val="000000">
                      <a:alpha val="43137"/>
                    </a:srgbClr>
                  </a:outerShdw>
                </a:effectLst>
              </a:rPr>
              <a:t>Links / Âncoras</a:t>
            </a:r>
            <a:endParaRPr lang="pt-BR" sz="3600" b="1" dirty="0">
              <a:solidFill>
                <a:schemeClr val="tx1"/>
              </a:solidFill>
              <a:effectLst>
                <a:outerShdw blurRad="38100" dist="38100" dir="2700000" algn="tl">
                  <a:srgbClr val="000000">
                    <a:alpha val="43137"/>
                  </a:srgbClr>
                </a:outerShdw>
              </a:effectLst>
            </a:endParaRPr>
          </a:p>
        </p:txBody>
      </p:sp>
      <p:sp>
        <p:nvSpPr>
          <p:cNvPr id="2" name="CaixaDeTexto 1"/>
          <p:cNvSpPr txBox="1"/>
          <p:nvPr/>
        </p:nvSpPr>
        <p:spPr>
          <a:xfrm>
            <a:off x="703911" y="908720"/>
            <a:ext cx="7920880" cy="5262979"/>
          </a:xfrm>
          <a:prstGeom prst="rect">
            <a:avLst/>
          </a:prstGeom>
          <a:noFill/>
        </p:spPr>
        <p:txBody>
          <a:bodyPr wrap="square" rtlCol="0">
            <a:spAutoFit/>
          </a:bodyPr>
          <a:lstStyle/>
          <a:p>
            <a:pPr marL="342900" indent="-342900" algn="just">
              <a:buFont typeface="Arial" panose="020B0604020202020204" pitchFamily="34" charset="0"/>
              <a:buChar char="•"/>
            </a:pPr>
            <a:r>
              <a:rPr lang="pt-BR" sz="2400" dirty="0">
                <a:solidFill>
                  <a:schemeClr val="tx1"/>
                </a:solidFill>
              </a:rPr>
              <a:t>Em alguns casos, por default, alguns navegadores adicionam </a:t>
            </a:r>
            <a:r>
              <a:rPr lang="pt-BR" sz="2400" dirty="0" smtClean="0">
                <a:solidFill>
                  <a:schemeClr val="tx1"/>
                </a:solidFill>
              </a:rPr>
              <a:t>bordas nas </a:t>
            </a:r>
            <a:r>
              <a:rPr lang="pt-BR" sz="2400" dirty="0">
                <a:solidFill>
                  <a:schemeClr val="tx1"/>
                </a:solidFill>
              </a:rPr>
              <a:t>imagens usadas como links, por ser fácil de diferenciar de uma imagem normal. Então para você não ter problemas para ver por causa do navegador, nós podemos definir um valor de borda</a:t>
            </a:r>
            <a:r>
              <a:rPr lang="pt-BR" sz="2400" dirty="0" smtClean="0">
                <a:solidFill>
                  <a:schemeClr val="tx1"/>
                </a:solidFill>
              </a:rPr>
              <a:t>.</a:t>
            </a:r>
            <a:endParaRPr lang="pt-BR" sz="2400" dirty="0" smtClean="0">
              <a:solidFill>
                <a:schemeClr val="tx1"/>
              </a:solidFill>
            </a:endParaRPr>
          </a:p>
          <a:p>
            <a:pPr marL="342900" indent="-342900" algn="just">
              <a:buFont typeface="Arial" panose="020B0604020202020204" pitchFamily="34" charset="0"/>
              <a:buChar char="•"/>
            </a:pPr>
            <a:endParaRPr lang="pt-BR" sz="2400" dirty="0">
              <a:solidFill>
                <a:schemeClr val="tx1"/>
              </a:solidFill>
            </a:endParaRPr>
          </a:p>
          <a:p>
            <a:pPr algn="just"/>
            <a:r>
              <a:rPr lang="pt-BR" sz="2400" b="1" dirty="0">
                <a:solidFill>
                  <a:schemeClr val="tx1"/>
                </a:solidFill>
                <a:latin typeface="Courier New" panose="02070309020205020404" pitchFamily="49" charset="0"/>
                <a:cs typeface="Courier New" panose="02070309020205020404" pitchFamily="49" charset="0"/>
              </a:rPr>
              <a:t>&lt;a </a:t>
            </a:r>
            <a:r>
              <a:rPr lang="pt-BR" sz="2400" b="1" dirty="0" err="1">
                <a:solidFill>
                  <a:schemeClr val="tx1"/>
                </a:solidFill>
                <a:latin typeface="Courier New" panose="02070309020205020404" pitchFamily="49" charset="0"/>
                <a:cs typeface="Courier New" panose="02070309020205020404" pitchFamily="49" charset="0"/>
              </a:rPr>
              <a:t>href</a:t>
            </a:r>
            <a:r>
              <a:rPr lang="pt-BR" sz="2400" dirty="0">
                <a:solidFill>
                  <a:schemeClr val="tx1"/>
                </a:solidFill>
                <a:latin typeface="Courier New" panose="02070309020205020404" pitchFamily="49" charset="0"/>
                <a:cs typeface="Courier New" panose="02070309020205020404" pitchFamily="49" charset="0"/>
              </a:rPr>
              <a:t>="http://www.google.com/"</a:t>
            </a:r>
            <a:endParaRPr lang="pt-BR" sz="2400" dirty="0">
              <a:solidFill>
                <a:schemeClr val="tx1"/>
              </a:solidFill>
              <a:latin typeface="Courier New" panose="02070309020205020404" pitchFamily="49" charset="0"/>
              <a:cs typeface="Courier New" panose="02070309020205020404" pitchFamily="49" charset="0"/>
            </a:endParaRPr>
          </a:p>
          <a:p>
            <a:pPr algn="just"/>
            <a:r>
              <a:rPr lang="pt-BR" sz="2400" dirty="0">
                <a:solidFill>
                  <a:schemeClr val="tx1"/>
                </a:solidFill>
                <a:latin typeface="Courier New" panose="02070309020205020404" pitchFamily="49" charset="0"/>
                <a:cs typeface="Courier New" panose="02070309020205020404" pitchFamily="49" charset="0"/>
              </a:rPr>
              <a:t>   </a:t>
            </a:r>
            <a:r>
              <a:rPr lang="pt-BR" sz="2400" b="1" dirty="0" err="1">
                <a:solidFill>
                  <a:schemeClr val="tx1"/>
                </a:solidFill>
                <a:latin typeface="Courier New" panose="02070309020205020404" pitchFamily="49" charset="0"/>
                <a:cs typeface="Courier New" panose="02070309020205020404" pitchFamily="49" charset="0"/>
              </a:rPr>
              <a:t>title</a:t>
            </a:r>
            <a:r>
              <a:rPr lang="pt-BR" sz="2400" dirty="0">
                <a:solidFill>
                  <a:schemeClr val="tx1"/>
                </a:solidFill>
                <a:latin typeface="Courier New" panose="02070309020205020404" pitchFamily="49" charset="0"/>
                <a:cs typeface="Courier New" panose="02070309020205020404" pitchFamily="49" charset="0"/>
              </a:rPr>
              <a:t>="Imagem para Link" &gt;</a:t>
            </a:r>
            <a:endParaRPr lang="pt-BR" sz="2400" dirty="0">
              <a:solidFill>
                <a:schemeClr val="tx1"/>
              </a:solidFill>
              <a:latin typeface="Courier New" panose="02070309020205020404" pitchFamily="49" charset="0"/>
              <a:cs typeface="Courier New" panose="02070309020205020404" pitchFamily="49" charset="0"/>
            </a:endParaRPr>
          </a:p>
          <a:p>
            <a:pPr algn="just"/>
            <a:r>
              <a:rPr lang="pt-BR" sz="2400" dirty="0">
                <a:solidFill>
                  <a:schemeClr val="tx1"/>
                </a:solidFill>
                <a:latin typeface="Courier New" panose="02070309020205020404" pitchFamily="49" charset="0"/>
                <a:cs typeface="Courier New" panose="02070309020205020404" pitchFamily="49" charset="0"/>
              </a:rPr>
              <a:t>&lt;</a:t>
            </a:r>
            <a:r>
              <a:rPr lang="pt-BR" sz="2400" b="1" dirty="0" err="1">
                <a:solidFill>
                  <a:schemeClr val="tx1"/>
                </a:solidFill>
                <a:latin typeface="Courier New" panose="02070309020205020404" pitchFamily="49" charset="0"/>
                <a:cs typeface="Courier New" panose="02070309020205020404" pitchFamily="49" charset="0"/>
              </a:rPr>
              <a:t>img</a:t>
            </a:r>
            <a:r>
              <a:rPr lang="pt-BR" sz="2400" dirty="0">
                <a:solidFill>
                  <a:schemeClr val="tx1"/>
                </a:solidFill>
                <a:latin typeface="Courier New" panose="02070309020205020404" pitchFamily="49" charset="0"/>
                <a:cs typeface="Courier New" panose="02070309020205020404" pitchFamily="49" charset="0"/>
              </a:rPr>
              <a:t> </a:t>
            </a:r>
            <a:r>
              <a:rPr lang="pt-BR" sz="2400" b="1" dirty="0" err="1">
                <a:solidFill>
                  <a:schemeClr val="tx1"/>
                </a:solidFill>
                <a:latin typeface="Courier New" panose="02070309020205020404" pitchFamily="49" charset="0"/>
                <a:cs typeface="Courier New" panose="02070309020205020404" pitchFamily="49" charset="0"/>
              </a:rPr>
              <a:t>alt</a:t>
            </a:r>
            <a:r>
              <a:rPr lang="pt-BR" sz="2400" dirty="0">
                <a:solidFill>
                  <a:schemeClr val="tx1"/>
                </a:solidFill>
                <a:latin typeface="Courier New" panose="02070309020205020404" pitchFamily="49" charset="0"/>
                <a:cs typeface="Courier New" panose="02070309020205020404" pitchFamily="49" charset="0"/>
              </a:rPr>
              <a:t>="Texto Alternativo se a imagem não aparecer" </a:t>
            </a:r>
            <a:r>
              <a:rPr lang="pt-BR" sz="2400" b="1" dirty="0" err="1">
                <a:solidFill>
                  <a:schemeClr val="tx1"/>
                </a:solidFill>
                <a:latin typeface="Courier New" panose="02070309020205020404" pitchFamily="49" charset="0"/>
                <a:cs typeface="Courier New" panose="02070309020205020404" pitchFamily="49" charset="0"/>
              </a:rPr>
              <a:t>src</a:t>
            </a:r>
            <a:r>
              <a:rPr lang="pt-BR" sz="2400" dirty="0">
                <a:solidFill>
                  <a:schemeClr val="tx1"/>
                </a:solidFill>
                <a:latin typeface="Courier New" panose="02070309020205020404" pitchFamily="49" charset="0"/>
                <a:cs typeface="Courier New" panose="02070309020205020404" pitchFamily="49" charset="0"/>
              </a:rPr>
              <a:t>="image.jpg" </a:t>
            </a:r>
            <a:r>
              <a:rPr lang="pt-BR" sz="2400" b="1" dirty="0" err="1">
                <a:solidFill>
                  <a:schemeClr val="tx1"/>
                </a:solidFill>
                <a:latin typeface="Courier New" panose="02070309020205020404" pitchFamily="49" charset="0"/>
                <a:cs typeface="Courier New" panose="02070309020205020404" pitchFamily="49" charset="0"/>
              </a:rPr>
              <a:t>width</a:t>
            </a:r>
            <a:r>
              <a:rPr lang="pt-BR" sz="2400" dirty="0">
                <a:solidFill>
                  <a:schemeClr val="tx1"/>
                </a:solidFill>
                <a:latin typeface="Courier New" panose="02070309020205020404" pitchFamily="49" charset="0"/>
                <a:cs typeface="Courier New" panose="02070309020205020404" pitchFamily="49" charset="0"/>
              </a:rPr>
              <a:t>="120" </a:t>
            </a:r>
            <a:r>
              <a:rPr lang="pt-BR" sz="2400" b="1" dirty="0" err="1">
                <a:solidFill>
                  <a:schemeClr val="tx1"/>
                </a:solidFill>
                <a:latin typeface="Courier New" panose="02070309020205020404" pitchFamily="49" charset="0"/>
                <a:cs typeface="Courier New" panose="02070309020205020404" pitchFamily="49" charset="0"/>
              </a:rPr>
              <a:t>height</a:t>
            </a:r>
            <a:r>
              <a:rPr lang="pt-BR" sz="2400" dirty="0">
                <a:solidFill>
                  <a:schemeClr val="tx1"/>
                </a:solidFill>
                <a:latin typeface="Courier New" panose="02070309020205020404" pitchFamily="49" charset="0"/>
                <a:cs typeface="Courier New" panose="02070309020205020404" pitchFamily="49" charset="0"/>
              </a:rPr>
              <a:t>="</a:t>
            </a:r>
            <a:r>
              <a:rPr lang="pt-BR" sz="2400" dirty="0" smtClean="0">
                <a:solidFill>
                  <a:schemeClr val="tx1"/>
                </a:solidFill>
                <a:latin typeface="Courier New" panose="02070309020205020404" pitchFamily="49" charset="0"/>
                <a:cs typeface="Courier New" panose="02070309020205020404" pitchFamily="49" charset="0"/>
              </a:rPr>
              <a:t>75</a:t>
            </a:r>
            <a:r>
              <a:rPr lang="pt-BR" sz="2400" dirty="0">
                <a:solidFill>
                  <a:schemeClr val="tx1"/>
                </a:solidFill>
                <a:latin typeface="Courier New" panose="02070309020205020404" pitchFamily="49" charset="0"/>
                <a:cs typeface="Courier New" panose="02070309020205020404" pitchFamily="49" charset="0"/>
              </a:rPr>
              <a:t>" </a:t>
            </a:r>
            <a:r>
              <a:rPr lang="pt-BR" sz="2400" b="1" dirty="0" err="1">
                <a:solidFill>
                  <a:schemeClr val="tx1"/>
                </a:solidFill>
                <a:latin typeface="Courier New" panose="02070309020205020404" pitchFamily="49" charset="0"/>
                <a:cs typeface="Courier New" panose="02070309020205020404" pitchFamily="49" charset="0"/>
              </a:rPr>
              <a:t>border</a:t>
            </a:r>
            <a:r>
              <a:rPr lang="pt-BR" sz="2400" dirty="0">
                <a:solidFill>
                  <a:schemeClr val="tx1"/>
                </a:solidFill>
                <a:latin typeface="Courier New" panose="02070309020205020404" pitchFamily="49" charset="0"/>
                <a:cs typeface="Courier New" panose="02070309020205020404" pitchFamily="49" charset="0"/>
              </a:rPr>
              <a:t>="</a:t>
            </a:r>
            <a:r>
              <a:rPr lang="pt-BR" sz="2400" dirty="0" smtClean="0">
                <a:solidFill>
                  <a:schemeClr val="tx1"/>
                </a:solidFill>
                <a:latin typeface="Courier New" panose="02070309020205020404" pitchFamily="49" charset="0"/>
                <a:cs typeface="Courier New" panose="02070309020205020404" pitchFamily="49" charset="0"/>
              </a:rPr>
              <a:t>5</a:t>
            </a:r>
            <a:r>
              <a:rPr lang="pt-BR" sz="2400" dirty="0">
                <a:solidFill>
                  <a:schemeClr val="tx1"/>
                </a:solidFill>
                <a:latin typeface="Courier New" panose="02070309020205020404" pitchFamily="49" charset="0"/>
                <a:cs typeface="Courier New" panose="02070309020205020404" pitchFamily="49" charset="0"/>
              </a:rPr>
              <a:t>" </a:t>
            </a:r>
            <a:r>
              <a:rPr lang="pt-BR" sz="2400" b="1" dirty="0" err="1">
                <a:solidFill>
                  <a:schemeClr val="tx1"/>
                </a:solidFill>
                <a:latin typeface="Courier New" panose="02070309020205020404" pitchFamily="49" charset="0"/>
                <a:cs typeface="Courier New" panose="02070309020205020404" pitchFamily="49" charset="0"/>
              </a:rPr>
              <a:t>style</a:t>
            </a:r>
            <a:r>
              <a:rPr lang="pt-BR" sz="2400" dirty="0">
                <a:solidFill>
                  <a:schemeClr val="tx1"/>
                </a:solidFill>
                <a:latin typeface="Courier New" panose="02070309020205020404" pitchFamily="49" charset="0"/>
                <a:cs typeface="Courier New" panose="02070309020205020404" pitchFamily="49" charset="0"/>
              </a:rPr>
              <a:t>="border:5px </a:t>
            </a:r>
            <a:r>
              <a:rPr lang="pt-BR" sz="2400" dirty="0" err="1">
                <a:solidFill>
                  <a:schemeClr val="tx1"/>
                </a:solidFill>
                <a:latin typeface="Courier New" panose="02070309020205020404" pitchFamily="49" charset="0"/>
                <a:cs typeface="Courier New" panose="02070309020205020404" pitchFamily="49" charset="0"/>
              </a:rPr>
              <a:t>solid</a:t>
            </a:r>
            <a:r>
              <a:rPr lang="pt-BR" sz="2400" dirty="0">
                <a:solidFill>
                  <a:schemeClr val="tx1"/>
                </a:solidFill>
                <a:latin typeface="Courier New" panose="02070309020205020404" pitchFamily="49" charset="0"/>
                <a:cs typeface="Courier New" panose="02070309020205020404" pitchFamily="49" charset="0"/>
              </a:rPr>
              <a:t> #337AB7" /&gt;</a:t>
            </a:r>
            <a:endParaRPr lang="pt-BR" sz="2400" dirty="0">
              <a:solidFill>
                <a:schemeClr val="tx1"/>
              </a:solidFill>
              <a:latin typeface="Courier New" panose="02070309020205020404" pitchFamily="49" charset="0"/>
              <a:cs typeface="Courier New" panose="02070309020205020404" pitchFamily="49" charset="0"/>
            </a:endParaRPr>
          </a:p>
          <a:p>
            <a:pPr algn="just"/>
            <a:r>
              <a:rPr lang="pt-BR" sz="2400" b="1" dirty="0">
                <a:solidFill>
                  <a:schemeClr val="tx1"/>
                </a:solidFill>
                <a:latin typeface="Courier New" panose="02070309020205020404" pitchFamily="49" charset="0"/>
                <a:cs typeface="Courier New" panose="02070309020205020404" pitchFamily="49" charset="0"/>
              </a:rPr>
              <a:t>&lt;/a&gt;</a:t>
            </a:r>
            <a:endParaRPr lang="pt-BR" sz="2400" b="1" dirty="0">
              <a:solidFill>
                <a:schemeClr val="tx1"/>
              </a:solidFill>
              <a:latin typeface="Courier New" panose="02070309020205020404" pitchFamily="49" charset="0"/>
              <a:cs typeface="Courier New" panose="02070309020205020404" pitchFamily="49" charset="0"/>
            </a:endParaRPr>
          </a:p>
          <a:p>
            <a:pPr marL="342900" indent="-342900" algn="just">
              <a:buFont typeface="Arial" panose="020B0604020202020204" pitchFamily="34" charset="0"/>
              <a:buChar char="•"/>
            </a:pPr>
            <a:endParaRPr lang="pt-BR" sz="2400" dirty="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11560" y="58614"/>
            <a:ext cx="7920880" cy="634082"/>
          </a:xfrm>
        </p:spPr>
        <p:txBody>
          <a:bodyPr/>
          <a:lstStyle/>
          <a:p>
            <a:r>
              <a:rPr lang="pt-BR" sz="3600" b="1" dirty="0">
                <a:solidFill>
                  <a:schemeClr val="tx1"/>
                </a:solidFill>
                <a:effectLst>
                  <a:outerShdw blurRad="38100" dist="38100" dir="2700000" algn="tl">
                    <a:srgbClr val="000000">
                      <a:alpha val="43137"/>
                    </a:srgbClr>
                  </a:outerShdw>
                </a:effectLst>
              </a:rPr>
              <a:t>Links / Âncoras</a:t>
            </a:r>
            <a:endParaRPr lang="pt-BR" sz="3600" b="1" dirty="0">
              <a:solidFill>
                <a:schemeClr val="tx1"/>
              </a:solidFill>
              <a:effectLst>
                <a:outerShdw blurRad="38100" dist="38100" dir="2700000" algn="tl">
                  <a:srgbClr val="000000">
                    <a:alpha val="43137"/>
                  </a:srgbClr>
                </a:outerShdw>
              </a:effectLst>
            </a:endParaRPr>
          </a:p>
        </p:txBody>
      </p:sp>
      <p:sp>
        <p:nvSpPr>
          <p:cNvPr id="2" name="CaixaDeTexto 1"/>
          <p:cNvSpPr txBox="1"/>
          <p:nvPr/>
        </p:nvSpPr>
        <p:spPr>
          <a:xfrm>
            <a:off x="703911" y="908720"/>
            <a:ext cx="7920880" cy="830997"/>
          </a:xfrm>
          <a:prstGeom prst="rect">
            <a:avLst/>
          </a:prstGeom>
          <a:noFill/>
        </p:spPr>
        <p:txBody>
          <a:bodyPr wrap="square" rtlCol="0">
            <a:spAutoFit/>
          </a:bodyPr>
          <a:lstStyle/>
          <a:p>
            <a:pPr marL="342900" indent="-342900" algn="just">
              <a:buFont typeface="Arial" panose="020B0604020202020204" pitchFamily="34" charset="0"/>
              <a:buChar char="•"/>
            </a:pPr>
            <a:r>
              <a:rPr lang="pt-BR" sz="2400" dirty="0" smtClean="0">
                <a:solidFill>
                  <a:schemeClr val="tx1"/>
                </a:solidFill>
              </a:rPr>
              <a:t>Executando no browser...</a:t>
            </a:r>
            <a:endParaRPr lang="pt-BR" sz="2400" b="1" dirty="0">
              <a:solidFill>
                <a:schemeClr val="tx1"/>
              </a:solidFill>
              <a:latin typeface="Courier New" panose="02070309020205020404" pitchFamily="49" charset="0"/>
              <a:cs typeface="Courier New" panose="02070309020205020404" pitchFamily="49" charset="0"/>
            </a:endParaRPr>
          </a:p>
          <a:p>
            <a:pPr marL="342900" indent="-342900" algn="just">
              <a:buFont typeface="Arial" panose="020B0604020202020204" pitchFamily="34" charset="0"/>
              <a:buChar char="•"/>
            </a:pPr>
            <a:endParaRPr lang="pt-BR" sz="2400" dirty="0">
              <a:solidFill>
                <a:schemeClr val="tx1"/>
              </a:solidFill>
            </a:endParaRPr>
          </a:p>
        </p:txBody>
      </p:sp>
      <p:pic>
        <p:nvPicPr>
          <p:cNvPr id="317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27784" y="1412776"/>
            <a:ext cx="3672408" cy="46533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11560" y="58614"/>
            <a:ext cx="7920880" cy="634082"/>
          </a:xfrm>
        </p:spPr>
        <p:txBody>
          <a:bodyPr/>
          <a:lstStyle/>
          <a:p>
            <a:r>
              <a:rPr lang="pt-BR" sz="3600" b="1" dirty="0">
                <a:solidFill>
                  <a:schemeClr val="tx1"/>
                </a:solidFill>
                <a:effectLst>
                  <a:outerShdw blurRad="38100" dist="38100" dir="2700000" algn="tl">
                    <a:srgbClr val="000000">
                      <a:alpha val="43137"/>
                    </a:srgbClr>
                  </a:outerShdw>
                </a:effectLst>
              </a:rPr>
              <a:t>Links / Âncoras</a:t>
            </a:r>
            <a:endParaRPr lang="pt-BR" sz="3600" b="1" dirty="0">
              <a:solidFill>
                <a:schemeClr val="tx1"/>
              </a:solidFill>
              <a:effectLst>
                <a:outerShdw blurRad="38100" dist="38100" dir="2700000" algn="tl">
                  <a:srgbClr val="000000">
                    <a:alpha val="43137"/>
                  </a:srgbClr>
                </a:outerShdw>
              </a:effectLst>
            </a:endParaRPr>
          </a:p>
        </p:txBody>
      </p:sp>
      <p:sp>
        <p:nvSpPr>
          <p:cNvPr id="2" name="CaixaDeTexto 1"/>
          <p:cNvSpPr txBox="1"/>
          <p:nvPr/>
        </p:nvSpPr>
        <p:spPr>
          <a:xfrm>
            <a:off x="703911" y="908720"/>
            <a:ext cx="7920880" cy="4832092"/>
          </a:xfrm>
          <a:prstGeom prst="rect">
            <a:avLst/>
          </a:prstGeom>
          <a:noFill/>
        </p:spPr>
        <p:txBody>
          <a:bodyPr wrap="square" rtlCol="0">
            <a:spAutoFit/>
          </a:bodyPr>
          <a:lstStyle/>
          <a:p>
            <a:pPr marL="342900" indent="-342900" algn="just">
              <a:buFont typeface="Arial" panose="020B0604020202020204" pitchFamily="34" charset="0"/>
              <a:buChar char="•"/>
            </a:pPr>
            <a:r>
              <a:rPr lang="pt-BR" sz="2800" b="1" dirty="0">
                <a:solidFill>
                  <a:schemeClr val="tx1"/>
                </a:solidFill>
              </a:rPr>
              <a:t>HTML - </a:t>
            </a:r>
            <a:r>
              <a:rPr lang="pt-BR" sz="2800" b="1" dirty="0" smtClean="0">
                <a:solidFill>
                  <a:schemeClr val="tx1"/>
                </a:solidFill>
              </a:rPr>
              <a:t>Miniaturas</a:t>
            </a:r>
            <a:endParaRPr lang="pt-BR" sz="2800" b="1" dirty="0">
              <a:solidFill>
                <a:schemeClr val="tx1"/>
              </a:solidFill>
            </a:endParaRPr>
          </a:p>
          <a:p>
            <a:pPr marL="342900" indent="-342900" algn="just">
              <a:buFont typeface="Arial" panose="020B0604020202020204" pitchFamily="34" charset="0"/>
              <a:buChar char="•"/>
            </a:pPr>
            <a:endParaRPr lang="pt-BR" sz="2400" dirty="0">
              <a:solidFill>
                <a:schemeClr val="tx1"/>
              </a:solidFill>
            </a:endParaRPr>
          </a:p>
          <a:p>
            <a:pPr marL="342900" indent="-342900" algn="just">
              <a:buFont typeface="Arial" panose="020B0604020202020204" pitchFamily="34" charset="0"/>
              <a:buChar char="•"/>
            </a:pPr>
            <a:r>
              <a:rPr lang="pt-BR" sz="2400" dirty="0">
                <a:solidFill>
                  <a:schemeClr val="tx1"/>
                </a:solidFill>
              </a:rPr>
              <a:t>As miniaturas são versões pequenas (com menos KB) de alguma imagem com maior e melhor qualidade. Para fazer uma miniatura, salve a imagem em pior qualidade e menores dimensões. Então faça dessa imagem um link que leva até a imagem original de maior dimensão e qualidade</a:t>
            </a:r>
            <a:r>
              <a:rPr lang="pt-BR" sz="2400" dirty="0" smtClean="0">
                <a:solidFill>
                  <a:schemeClr val="tx1"/>
                </a:solidFill>
              </a:rPr>
              <a:t>.</a:t>
            </a:r>
            <a:endParaRPr lang="pt-BR" sz="2400" dirty="0" smtClean="0">
              <a:solidFill>
                <a:schemeClr val="tx1"/>
              </a:solidFill>
            </a:endParaRPr>
          </a:p>
          <a:p>
            <a:pPr marL="342900" indent="-342900" algn="just">
              <a:buFont typeface="Arial" panose="020B0604020202020204" pitchFamily="34" charset="0"/>
              <a:buChar char="•"/>
            </a:pPr>
            <a:endParaRPr lang="pt-BR" sz="2400" dirty="0">
              <a:solidFill>
                <a:schemeClr val="tx1"/>
              </a:solidFill>
            </a:endParaRPr>
          </a:p>
          <a:p>
            <a:pPr algn="just"/>
            <a:r>
              <a:rPr lang="pt-BR" sz="2200" b="1" dirty="0">
                <a:solidFill>
                  <a:schemeClr val="tx1"/>
                </a:solidFill>
                <a:latin typeface="Courier New" panose="02070309020205020404" pitchFamily="49" charset="0"/>
                <a:cs typeface="Courier New" panose="02070309020205020404" pitchFamily="49" charset="0"/>
              </a:rPr>
              <a:t>&lt;a </a:t>
            </a:r>
            <a:r>
              <a:rPr lang="pt-BR" sz="2200" dirty="0" err="1">
                <a:solidFill>
                  <a:schemeClr val="tx1"/>
                </a:solidFill>
                <a:latin typeface="Courier New" panose="02070309020205020404" pitchFamily="49" charset="0"/>
                <a:cs typeface="Courier New" panose="02070309020205020404" pitchFamily="49" charset="0"/>
              </a:rPr>
              <a:t>href</a:t>
            </a:r>
            <a:r>
              <a:rPr lang="pt-BR" sz="2200" dirty="0">
                <a:solidFill>
                  <a:schemeClr val="tx1"/>
                </a:solidFill>
                <a:latin typeface="Courier New" panose="02070309020205020404" pitchFamily="49" charset="0"/>
                <a:cs typeface="Courier New" panose="02070309020205020404" pitchFamily="49" charset="0"/>
              </a:rPr>
              <a:t>="image.jpg" </a:t>
            </a:r>
            <a:r>
              <a:rPr lang="pt-BR" sz="2200" dirty="0" err="1">
                <a:solidFill>
                  <a:schemeClr val="tx1"/>
                </a:solidFill>
                <a:latin typeface="Courier New" panose="02070309020205020404" pitchFamily="49" charset="0"/>
                <a:cs typeface="Courier New" panose="02070309020205020404" pitchFamily="49" charset="0"/>
              </a:rPr>
              <a:t>title</a:t>
            </a:r>
            <a:r>
              <a:rPr lang="pt-BR" sz="2200" dirty="0">
                <a:solidFill>
                  <a:schemeClr val="tx1"/>
                </a:solidFill>
                <a:latin typeface="Courier New" panose="02070309020205020404" pitchFamily="49" charset="0"/>
                <a:cs typeface="Courier New" panose="02070309020205020404" pitchFamily="49" charset="0"/>
              </a:rPr>
              <a:t>="Imagem pequena"&gt;</a:t>
            </a:r>
            <a:endParaRPr lang="pt-BR" sz="2200" dirty="0">
              <a:solidFill>
                <a:schemeClr val="tx1"/>
              </a:solidFill>
              <a:latin typeface="Courier New" panose="02070309020205020404" pitchFamily="49" charset="0"/>
              <a:cs typeface="Courier New" panose="02070309020205020404" pitchFamily="49" charset="0"/>
            </a:endParaRPr>
          </a:p>
          <a:p>
            <a:pPr algn="just"/>
            <a:r>
              <a:rPr lang="pt-BR" sz="2200" dirty="0">
                <a:solidFill>
                  <a:schemeClr val="tx1"/>
                </a:solidFill>
                <a:latin typeface="Courier New" panose="02070309020205020404" pitchFamily="49" charset="0"/>
                <a:cs typeface="Courier New" panose="02070309020205020404" pitchFamily="49" charset="0"/>
              </a:rPr>
              <a:t>	&lt;</a:t>
            </a:r>
            <a:r>
              <a:rPr lang="pt-BR" sz="2200" b="1" dirty="0" err="1">
                <a:solidFill>
                  <a:schemeClr val="tx1"/>
                </a:solidFill>
                <a:latin typeface="Courier New" panose="02070309020205020404" pitchFamily="49" charset="0"/>
                <a:cs typeface="Courier New" panose="02070309020205020404" pitchFamily="49" charset="0"/>
              </a:rPr>
              <a:t>img</a:t>
            </a:r>
            <a:r>
              <a:rPr lang="pt-BR" sz="2200" dirty="0">
                <a:solidFill>
                  <a:schemeClr val="tx1"/>
                </a:solidFill>
                <a:latin typeface="Courier New" panose="02070309020205020404" pitchFamily="49" charset="0"/>
                <a:cs typeface="Courier New" panose="02070309020205020404" pitchFamily="49" charset="0"/>
              </a:rPr>
              <a:t> </a:t>
            </a:r>
            <a:r>
              <a:rPr lang="pt-BR" sz="2200" b="1" dirty="0" err="1">
                <a:solidFill>
                  <a:schemeClr val="tx1"/>
                </a:solidFill>
                <a:latin typeface="Courier New" panose="02070309020205020404" pitchFamily="49" charset="0"/>
                <a:cs typeface="Courier New" panose="02070309020205020404" pitchFamily="49" charset="0"/>
              </a:rPr>
              <a:t>alt</a:t>
            </a:r>
            <a:r>
              <a:rPr lang="pt-BR" sz="2200" dirty="0">
                <a:solidFill>
                  <a:schemeClr val="tx1"/>
                </a:solidFill>
                <a:latin typeface="Courier New" panose="02070309020205020404" pitchFamily="49" charset="0"/>
                <a:cs typeface="Courier New" panose="02070309020205020404" pitchFamily="49" charset="0"/>
              </a:rPr>
              <a:t>="Texto Alternativo"</a:t>
            </a:r>
            <a:endParaRPr lang="pt-BR" sz="2200" dirty="0" smtClean="0">
              <a:solidFill>
                <a:schemeClr val="tx1"/>
              </a:solidFill>
              <a:latin typeface="Courier New" panose="02070309020205020404" pitchFamily="49" charset="0"/>
              <a:cs typeface="Courier New" panose="02070309020205020404" pitchFamily="49" charset="0"/>
            </a:endParaRPr>
          </a:p>
          <a:p>
            <a:pPr algn="just"/>
            <a:r>
              <a:rPr lang="pt-BR" sz="2200" dirty="0">
                <a:solidFill>
                  <a:schemeClr val="tx1"/>
                </a:solidFill>
                <a:latin typeface="Courier New" panose="02070309020205020404" pitchFamily="49" charset="0"/>
                <a:cs typeface="Courier New" panose="02070309020205020404" pitchFamily="49" charset="0"/>
              </a:rPr>
              <a:t> </a:t>
            </a:r>
            <a:r>
              <a:rPr lang="pt-BR" sz="2200" dirty="0" smtClean="0">
                <a:solidFill>
                  <a:schemeClr val="tx1"/>
                </a:solidFill>
                <a:latin typeface="Courier New" panose="02070309020205020404" pitchFamily="49" charset="0"/>
                <a:cs typeface="Courier New" panose="02070309020205020404" pitchFamily="49" charset="0"/>
              </a:rPr>
              <a:t>  </a:t>
            </a:r>
            <a:r>
              <a:rPr lang="pt-BR" sz="2200" b="1" dirty="0" err="1">
                <a:solidFill>
                  <a:schemeClr val="tx1"/>
                </a:solidFill>
                <a:latin typeface="Courier New" panose="02070309020205020404" pitchFamily="49" charset="0"/>
                <a:cs typeface="Courier New" panose="02070309020205020404" pitchFamily="49" charset="0"/>
              </a:rPr>
              <a:t>src</a:t>
            </a:r>
            <a:r>
              <a:rPr lang="pt-BR" sz="2200" dirty="0">
                <a:solidFill>
                  <a:schemeClr val="tx1"/>
                </a:solidFill>
                <a:latin typeface="Courier New" panose="02070309020205020404" pitchFamily="49" charset="0"/>
                <a:cs typeface="Courier New" panose="02070309020205020404" pitchFamily="49" charset="0"/>
              </a:rPr>
              <a:t>="image.jpg" </a:t>
            </a:r>
            <a:r>
              <a:rPr lang="pt-BR" sz="2200" dirty="0" err="1">
                <a:solidFill>
                  <a:schemeClr val="tx1"/>
                </a:solidFill>
                <a:latin typeface="Courier New" panose="02070309020205020404" pitchFamily="49" charset="0"/>
                <a:cs typeface="Courier New" panose="02070309020205020404" pitchFamily="49" charset="0"/>
              </a:rPr>
              <a:t>width</a:t>
            </a:r>
            <a:r>
              <a:rPr lang="pt-BR" sz="2200" dirty="0">
                <a:solidFill>
                  <a:schemeClr val="tx1"/>
                </a:solidFill>
                <a:latin typeface="Courier New" panose="02070309020205020404" pitchFamily="49" charset="0"/>
                <a:cs typeface="Courier New" panose="02070309020205020404" pitchFamily="49" charset="0"/>
              </a:rPr>
              <a:t>="66" </a:t>
            </a:r>
            <a:r>
              <a:rPr lang="pt-BR" sz="2200" dirty="0" err="1">
                <a:solidFill>
                  <a:schemeClr val="tx1"/>
                </a:solidFill>
                <a:latin typeface="Courier New" panose="02070309020205020404" pitchFamily="49" charset="0"/>
                <a:cs typeface="Courier New" panose="02070309020205020404" pitchFamily="49" charset="0"/>
              </a:rPr>
              <a:t>height</a:t>
            </a:r>
            <a:r>
              <a:rPr lang="pt-BR" sz="2200" dirty="0">
                <a:solidFill>
                  <a:schemeClr val="tx1"/>
                </a:solidFill>
                <a:latin typeface="Courier New" panose="02070309020205020404" pitchFamily="49" charset="0"/>
                <a:cs typeface="Courier New" panose="02070309020205020404" pitchFamily="49" charset="0"/>
              </a:rPr>
              <a:t>="49" /&gt;</a:t>
            </a:r>
            <a:endParaRPr lang="pt-BR" sz="2200" dirty="0">
              <a:solidFill>
                <a:schemeClr val="tx1"/>
              </a:solidFill>
              <a:latin typeface="Courier New" panose="02070309020205020404" pitchFamily="49" charset="0"/>
              <a:cs typeface="Courier New" panose="02070309020205020404" pitchFamily="49" charset="0"/>
            </a:endParaRPr>
          </a:p>
          <a:p>
            <a:pPr algn="just"/>
            <a:r>
              <a:rPr lang="pt-BR" sz="2200" b="1" dirty="0">
                <a:solidFill>
                  <a:schemeClr val="tx1"/>
                </a:solidFill>
                <a:latin typeface="Courier New" panose="02070309020205020404" pitchFamily="49" charset="0"/>
                <a:cs typeface="Courier New" panose="02070309020205020404" pitchFamily="49" charset="0"/>
              </a:rPr>
              <a:t>&lt;/a&gt;</a:t>
            </a:r>
            <a:endParaRPr lang="pt-BR" sz="2200" b="1" dirty="0">
              <a:solidFill>
                <a:schemeClr val="tx1"/>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11560" y="58614"/>
            <a:ext cx="7920880" cy="634082"/>
          </a:xfrm>
        </p:spPr>
        <p:txBody>
          <a:bodyPr/>
          <a:lstStyle/>
          <a:p>
            <a:r>
              <a:rPr lang="pt-BR" sz="3600" b="1" dirty="0" smtClean="0">
                <a:solidFill>
                  <a:schemeClr val="tx1"/>
                </a:solidFill>
                <a:effectLst>
                  <a:outerShdw blurRad="38100" dist="38100" dir="2700000" algn="tl">
                    <a:srgbClr val="000000">
                      <a:alpha val="43137"/>
                    </a:srgbClr>
                  </a:outerShdw>
                </a:effectLst>
              </a:rPr>
              <a:t>Roteiro da Aula</a:t>
            </a:r>
            <a:endParaRPr lang="pt-BR" sz="3600" b="1" dirty="0">
              <a:effectLst>
                <a:outerShdw blurRad="38100" dist="38100" dir="2700000" algn="tl">
                  <a:srgbClr val="000000">
                    <a:alpha val="43137"/>
                  </a:srgbClr>
                </a:outerShdw>
              </a:effectLst>
            </a:endParaRPr>
          </a:p>
        </p:txBody>
      </p:sp>
      <p:sp>
        <p:nvSpPr>
          <p:cNvPr id="2" name="CaixaDeTexto 1"/>
          <p:cNvSpPr txBox="1"/>
          <p:nvPr/>
        </p:nvSpPr>
        <p:spPr>
          <a:xfrm>
            <a:off x="557547" y="1013154"/>
            <a:ext cx="8208911" cy="954107"/>
          </a:xfrm>
          <a:prstGeom prst="rect">
            <a:avLst/>
          </a:prstGeom>
          <a:noFill/>
        </p:spPr>
        <p:txBody>
          <a:bodyPr wrap="square" rtlCol="0">
            <a:spAutoFit/>
          </a:bodyPr>
          <a:lstStyle/>
          <a:p>
            <a:pPr marL="342900" indent="-342900" algn="just">
              <a:buFont typeface="Arial" panose="020B0604020202020204" pitchFamily="34" charset="0"/>
              <a:buChar char="•"/>
            </a:pPr>
            <a:r>
              <a:rPr lang="pt-BR" sz="2800" dirty="0" smtClean="0">
                <a:solidFill>
                  <a:schemeClr val="tx1"/>
                </a:solidFill>
              </a:rPr>
              <a:t>Links </a:t>
            </a:r>
            <a:r>
              <a:rPr lang="pt-BR" sz="2800" dirty="0">
                <a:solidFill>
                  <a:schemeClr val="tx1"/>
                </a:solidFill>
              </a:rPr>
              <a:t>/ Âncoras. </a:t>
            </a:r>
            <a:endParaRPr lang="pt-BR" sz="2800" dirty="0" smtClean="0">
              <a:solidFill>
                <a:schemeClr val="tx1"/>
              </a:solidFill>
            </a:endParaRPr>
          </a:p>
          <a:p>
            <a:pPr marL="342900" indent="-342900" algn="just">
              <a:buFont typeface="Arial" panose="020B0604020202020204" pitchFamily="34" charset="0"/>
              <a:buChar char="•"/>
            </a:pPr>
            <a:r>
              <a:rPr lang="pt-BR" sz="2800" dirty="0" smtClean="0">
                <a:solidFill>
                  <a:schemeClr val="tx1"/>
                </a:solidFill>
              </a:rPr>
              <a:t>Desenvolvimento </a:t>
            </a:r>
            <a:r>
              <a:rPr lang="pt-BR" sz="2800" dirty="0">
                <a:solidFill>
                  <a:schemeClr val="tx1"/>
                </a:solidFill>
              </a:rPr>
              <a:t>de páginas WEB.</a:t>
            </a:r>
            <a:endParaRPr lang="pt-BR" sz="2800" dirty="0" smtClean="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11560" y="58614"/>
            <a:ext cx="7920880" cy="634082"/>
          </a:xfrm>
        </p:spPr>
        <p:txBody>
          <a:bodyPr/>
          <a:lstStyle/>
          <a:p>
            <a:r>
              <a:rPr lang="pt-BR" sz="3600" b="1" dirty="0">
                <a:solidFill>
                  <a:schemeClr val="tx1"/>
                </a:solidFill>
                <a:effectLst>
                  <a:outerShdw blurRad="38100" dist="38100" dir="2700000" algn="tl">
                    <a:srgbClr val="000000">
                      <a:alpha val="43137"/>
                    </a:srgbClr>
                  </a:outerShdw>
                </a:effectLst>
              </a:rPr>
              <a:t>Links / Âncoras</a:t>
            </a:r>
            <a:endParaRPr lang="pt-BR" sz="3600" b="1" dirty="0">
              <a:solidFill>
                <a:schemeClr val="tx1"/>
              </a:solidFill>
              <a:effectLst>
                <a:outerShdw blurRad="38100" dist="38100" dir="2700000" algn="tl">
                  <a:srgbClr val="000000">
                    <a:alpha val="43137"/>
                  </a:srgbClr>
                </a:outerShdw>
              </a:effectLst>
            </a:endParaRPr>
          </a:p>
        </p:txBody>
      </p:sp>
      <p:sp>
        <p:nvSpPr>
          <p:cNvPr id="2" name="CaixaDeTexto 1"/>
          <p:cNvSpPr txBox="1"/>
          <p:nvPr/>
        </p:nvSpPr>
        <p:spPr>
          <a:xfrm>
            <a:off x="703911" y="908720"/>
            <a:ext cx="7920880" cy="1261884"/>
          </a:xfrm>
          <a:prstGeom prst="rect">
            <a:avLst/>
          </a:prstGeom>
          <a:noFill/>
        </p:spPr>
        <p:txBody>
          <a:bodyPr wrap="square" rtlCol="0">
            <a:spAutoFit/>
          </a:bodyPr>
          <a:lstStyle/>
          <a:p>
            <a:pPr marL="342900" indent="-342900" algn="just">
              <a:buFont typeface="Arial" panose="020B0604020202020204" pitchFamily="34" charset="0"/>
              <a:buChar char="•"/>
            </a:pPr>
            <a:r>
              <a:rPr lang="pt-BR" sz="2800" b="1" dirty="0">
                <a:solidFill>
                  <a:schemeClr val="tx1"/>
                </a:solidFill>
              </a:rPr>
              <a:t>HTML - </a:t>
            </a:r>
            <a:r>
              <a:rPr lang="pt-BR" sz="2800" b="1" dirty="0" smtClean="0">
                <a:solidFill>
                  <a:schemeClr val="tx1"/>
                </a:solidFill>
              </a:rPr>
              <a:t>Miniaturas</a:t>
            </a:r>
            <a:endParaRPr lang="pt-BR" sz="2800" b="1" dirty="0">
              <a:solidFill>
                <a:schemeClr val="tx1"/>
              </a:solidFill>
            </a:endParaRPr>
          </a:p>
          <a:p>
            <a:pPr marL="342900" indent="-342900" algn="just">
              <a:buFont typeface="Arial" panose="020B0604020202020204" pitchFamily="34" charset="0"/>
              <a:buChar char="•"/>
            </a:pPr>
            <a:endParaRPr lang="pt-BR" sz="2400" dirty="0">
              <a:solidFill>
                <a:schemeClr val="tx1"/>
              </a:solidFill>
            </a:endParaRPr>
          </a:p>
          <a:p>
            <a:pPr marL="342900" indent="-342900" algn="just">
              <a:buFont typeface="Arial" panose="020B0604020202020204" pitchFamily="34" charset="0"/>
              <a:buChar char="•"/>
            </a:pPr>
            <a:r>
              <a:rPr lang="pt-BR" sz="2400" dirty="0" smtClean="0">
                <a:solidFill>
                  <a:schemeClr val="tx1"/>
                </a:solidFill>
              </a:rPr>
              <a:t>Executando no browser...</a:t>
            </a:r>
            <a:endParaRPr lang="pt-BR" sz="2200" b="1" dirty="0">
              <a:solidFill>
                <a:schemeClr val="tx1"/>
              </a:solidFill>
              <a:latin typeface="Courier New" panose="02070309020205020404" pitchFamily="49" charset="0"/>
              <a:cs typeface="Courier New" panose="02070309020205020404" pitchFamily="49" charset="0"/>
            </a:endParaRPr>
          </a:p>
        </p:txBody>
      </p:sp>
      <p:pic>
        <p:nvPicPr>
          <p:cNvPr id="327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91680" y="3621646"/>
            <a:ext cx="70485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7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2636912"/>
            <a:ext cx="3340549" cy="2302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11560" y="58614"/>
            <a:ext cx="7920880" cy="634082"/>
          </a:xfrm>
        </p:spPr>
        <p:txBody>
          <a:bodyPr/>
          <a:lstStyle/>
          <a:p>
            <a:r>
              <a:rPr lang="pt-BR" sz="3600" b="1" dirty="0" smtClean="0">
                <a:solidFill>
                  <a:schemeClr val="tx1"/>
                </a:solidFill>
                <a:effectLst>
                  <a:outerShdw blurRad="38100" dist="38100" dir="2700000" algn="tl">
                    <a:srgbClr val="000000">
                      <a:alpha val="43137"/>
                    </a:srgbClr>
                  </a:outerShdw>
                </a:effectLst>
              </a:rPr>
              <a:t>Exercício para enviar no Blog</a:t>
            </a:r>
            <a:endParaRPr lang="pt-BR" sz="3600" b="1" dirty="0">
              <a:effectLst>
                <a:outerShdw blurRad="38100" dist="38100" dir="2700000" algn="tl">
                  <a:srgbClr val="000000">
                    <a:alpha val="43137"/>
                  </a:srgbClr>
                </a:outerShdw>
              </a:effectLst>
            </a:endParaRPr>
          </a:p>
        </p:txBody>
      </p:sp>
      <p:sp>
        <p:nvSpPr>
          <p:cNvPr id="2" name="CaixaDeTexto 1"/>
          <p:cNvSpPr txBox="1"/>
          <p:nvPr/>
        </p:nvSpPr>
        <p:spPr>
          <a:xfrm>
            <a:off x="703911" y="980728"/>
            <a:ext cx="7920880" cy="7355860"/>
          </a:xfrm>
          <a:prstGeom prst="rect">
            <a:avLst/>
          </a:prstGeom>
          <a:noFill/>
        </p:spPr>
        <p:txBody>
          <a:bodyPr wrap="square" rtlCol="0">
            <a:spAutoFit/>
          </a:bodyPr>
          <a:lstStyle/>
          <a:p>
            <a:pPr marL="457200" indent="-457200" algn="just">
              <a:buAutoNum type="arabicParenR"/>
            </a:pPr>
            <a:r>
              <a:rPr lang="pt-BR" sz="2400" dirty="0" smtClean="0">
                <a:solidFill>
                  <a:schemeClr val="tx1"/>
                </a:solidFill>
              </a:rPr>
              <a:t>Construa uma página envolvendo:</a:t>
            </a:r>
            <a:endParaRPr lang="pt-BR" sz="2400" dirty="0" smtClean="0">
              <a:solidFill>
                <a:schemeClr val="tx1"/>
              </a:solidFill>
            </a:endParaRPr>
          </a:p>
          <a:p>
            <a:pPr marL="914400" lvl="1" indent="-457200" algn="just">
              <a:buFont typeface="Wingdings" panose="05000000000000000000" pitchFamily="2" charset="2"/>
              <a:buChar char="v"/>
            </a:pPr>
            <a:r>
              <a:rPr lang="pt-BR" sz="2400" i="1" dirty="0" smtClean="0">
                <a:solidFill>
                  <a:schemeClr val="tx1"/>
                </a:solidFill>
              </a:rPr>
              <a:t>Parágrafos</a:t>
            </a:r>
            <a:endParaRPr lang="pt-BR" sz="2400" i="1" dirty="0" smtClean="0">
              <a:solidFill>
                <a:schemeClr val="tx1"/>
              </a:solidFill>
            </a:endParaRPr>
          </a:p>
          <a:p>
            <a:pPr marL="914400" lvl="1" indent="-457200" algn="just">
              <a:buFont typeface="Wingdings" panose="05000000000000000000" pitchFamily="2" charset="2"/>
              <a:buChar char="v"/>
            </a:pPr>
            <a:r>
              <a:rPr lang="pt-BR" sz="2400" i="1" dirty="0" smtClean="0">
                <a:solidFill>
                  <a:schemeClr val="tx1"/>
                </a:solidFill>
              </a:rPr>
              <a:t>Textos de formatos diferentes</a:t>
            </a:r>
            <a:endParaRPr lang="pt-BR" sz="2400" i="1" dirty="0" smtClean="0">
              <a:solidFill>
                <a:schemeClr val="tx1"/>
              </a:solidFill>
            </a:endParaRPr>
          </a:p>
          <a:p>
            <a:pPr marL="914400" lvl="1" indent="-457200" algn="just">
              <a:buFont typeface="Wingdings" panose="05000000000000000000" pitchFamily="2" charset="2"/>
              <a:buChar char="v"/>
            </a:pPr>
            <a:r>
              <a:rPr lang="pt-BR" sz="2400" i="1" dirty="0" smtClean="0">
                <a:solidFill>
                  <a:schemeClr val="tx1"/>
                </a:solidFill>
              </a:rPr>
              <a:t>Imagens</a:t>
            </a:r>
            <a:endParaRPr lang="pt-BR" sz="2400" i="1" dirty="0" smtClean="0">
              <a:solidFill>
                <a:schemeClr val="tx1"/>
              </a:solidFill>
            </a:endParaRPr>
          </a:p>
          <a:p>
            <a:pPr marL="914400" lvl="1" indent="-457200" algn="just">
              <a:buFont typeface="Wingdings" panose="05000000000000000000" pitchFamily="2" charset="2"/>
              <a:buChar char="v"/>
            </a:pPr>
            <a:r>
              <a:rPr lang="pt-BR" sz="2400" i="1" dirty="0" smtClean="0">
                <a:solidFill>
                  <a:schemeClr val="tx1"/>
                </a:solidFill>
              </a:rPr>
              <a:t>Quebra de Linhas</a:t>
            </a:r>
            <a:endParaRPr lang="pt-BR" sz="2400" i="1" dirty="0" smtClean="0">
              <a:solidFill>
                <a:schemeClr val="tx1"/>
              </a:solidFill>
            </a:endParaRPr>
          </a:p>
          <a:p>
            <a:pPr marL="914400" lvl="1" indent="-457200" algn="just">
              <a:buFont typeface="Wingdings" panose="05000000000000000000" pitchFamily="2" charset="2"/>
              <a:buChar char="v"/>
            </a:pPr>
            <a:r>
              <a:rPr lang="pt-BR" sz="2400" i="1" dirty="0" smtClean="0">
                <a:solidFill>
                  <a:schemeClr val="tx1"/>
                </a:solidFill>
              </a:rPr>
              <a:t>Linhas Horizontais</a:t>
            </a:r>
            <a:endParaRPr lang="pt-BR" sz="2400" i="1" dirty="0" smtClean="0">
              <a:solidFill>
                <a:schemeClr val="tx1"/>
              </a:solidFill>
            </a:endParaRPr>
          </a:p>
          <a:p>
            <a:pPr marL="914400" lvl="1" indent="-457200" algn="just">
              <a:buFont typeface="Wingdings" panose="05000000000000000000" pitchFamily="2" charset="2"/>
              <a:buChar char="v"/>
            </a:pPr>
            <a:r>
              <a:rPr lang="pt-BR" sz="2400" i="1" dirty="0" smtClean="0">
                <a:solidFill>
                  <a:schemeClr val="tx1"/>
                </a:solidFill>
              </a:rPr>
              <a:t>Links e Âncoras</a:t>
            </a:r>
            <a:endParaRPr lang="pt-BR" sz="2400" i="1" dirty="0" smtClean="0">
              <a:solidFill>
                <a:schemeClr val="tx1"/>
              </a:solidFill>
            </a:endParaRPr>
          </a:p>
          <a:p>
            <a:pPr marL="914400" lvl="1" indent="-457200" algn="just">
              <a:buFont typeface="Wingdings" panose="05000000000000000000" pitchFamily="2" charset="2"/>
              <a:buChar char="v"/>
            </a:pPr>
            <a:r>
              <a:rPr lang="pt-BR" sz="2400" i="1" dirty="0" smtClean="0">
                <a:solidFill>
                  <a:schemeClr val="tx1"/>
                </a:solidFill>
              </a:rPr>
              <a:t>Links de Imagens</a:t>
            </a:r>
            <a:endParaRPr lang="pt-BR" sz="2400" i="1" dirty="0" smtClean="0">
              <a:solidFill>
                <a:schemeClr val="tx1"/>
              </a:solidFill>
            </a:endParaRPr>
          </a:p>
          <a:p>
            <a:pPr marL="914400" lvl="1" indent="-457200" algn="just">
              <a:buFont typeface="Wingdings" panose="05000000000000000000" pitchFamily="2" charset="2"/>
              <a:buChar char="v"/>
            </a:pPr>
            <a:r>
              <a:rPr lang="pt-BR" sz="2400" i="1" dirty="0" smtClean="0">
                <a:solidFill>
                  <a:schemeClr val="tx1"/>
                </a:solidFill>
              </a:rPr>
              <a:t>Links com miniaturas de imagens.</a:t>
            </a:r>
            <a:endParaRPr lang="pt-BR" sz="2400" i="1" dirty="0" smtClean="0">
              <a:solidFill>
                <a:schemeClr val="tx1"/>
              </a:solidFill>
            </a:endParaRPr>
          </a:p>
          <a:p>
            <a:pPr marL="914400" lvl="1" indent="-457200" algn="just">
              <a:buFont typeface="Wingdings" panose="05000000000000000000" pitchFamily="2" charset="2"/>
              <a:buChar char="v"/>
            </a:pPr>
            <a:endParaRPr lang="pt-BR" sz="2400" i="1" dirty="0">
              <a:solidFill>
                <a:schemeClr val="tx1"/>
              </a:solidFill>
            </a:endParaRPr>
          </a:p>
          <a:p>
            <a:pPr marL="914400" lvl="1" indent="-457200" algn="just">
              <a:buFont typeface="Wingdings" panose="05000000000000000000" pitchFamily="2" charset="2"/>
              <a:buChar char="v"/>
            </a:pPr>
            <a:endParaRPr lang="pt-BR" sz="2400" i="1" dirty="0" smtClean="0">
              <a:solidFill>
                <a:schemeClr val="tx1"/>
              </a:solidFill>
            </a:endParaRPr>
          </a:p>
          <a:p>
            <a:pPr marL="914400" lvl="1" indent="-457200" algn="just">
              <a:buFont typeface="Wingdings" panose="05000000000000000000" pitchFamily="2" charset="2"/>
              <a:buChar char="v"/>
            </a:pPr>
            <a:r>
              <a:rPr lang="pt-BR" sz="2400" i="1" dirty="0" smtClean="0">
                <a:solidFill>
                  <a:schemeClr val="tx1"/>
                </a:solidFill>
              </a:rPr>
              <a:t>Ou seja, tudo que aprendemos da aula 1 até a 3.</a:t>
            </a:r>
            <a:endParaRPr lang="pt-BR" sz="2400" i="1" dirty="0" smtClean="0">
              <a:solidFill>
                <a:schemeClr val="tx1"/>
              </a:solidFill>
            </a:endParaRPr>
          </a:p>
          <a:p>
            <a:pPr marL="914400" lvl="1" indent="-457200" algn="just">
              <a:buFont typeface="Wingdings" panose="05000000000000000000" pitchFamily="2" charset="2"/>
              <a:buChar char="v"/>
            </a:pPr>
            <a:r>
              <a:rPr lang="pt-BR" sz="2400" i="1" dirty="0" err="1" smtClean="0">
                <a:solidFill>
                  <a:schemeClr val="tx1"/>
                </a:solidFill>
              </a:rPr>
              <a:t>Obs</a:t>
            </a:r>
            <a:r>
              <a:rPr lang="pt-BR" sz="2400" i="1" dirty="0" smtClean="0">
                <a:solidFill>
                  <a:schemeClr val="tx1"/>
                </a:solidFill>
              </a:rPr>
              <a:t>: poderá atualizar o seu currículo da aula passada incluindo links, âncoras e etc...</a:t>
            </a:r>
            <a:endParaRPr lang="pt-BR" sz="2400" i="1" dirty="0" smtClean="0">
              <a:solidFill>
                <a:schemeClr val="tx1"/>
              </a:solidFill>
            </a:endParaRPr>
          </a:p>
          <a:p>
            <a:pPr marL="914400" lvl="1" indent="-457200" algn="just">
              <a:buFont typeface="Wingdings" panose="05000000000000000000" pitchFamily="2" charset="2"/>
              <a:buChar char="v"/>
            </a:pPr>
            <a:endParaRPr lang="pt-BR" sz="2400" i="1" dirty="0" smtClean="0">
              <a:solidFill>
                <a:schemeClr val="tx1"/>
              </a:solidFill>
            </a:endParaRPr>
          </a:p>
          <a:p>
            <a:pPr marL="914400" lvl="1" indent="-457200" algn="just">
              <a:buFont typeface="Wingdings" panose="05000000000000000000" pitchFamily="2" charset="2"/>
              <a:buChar char="v"/>
            </a:pPr>
            <a:endParaRPr lang="pt-BR" sz="2400" i="1" dirty="0">
              <a:solidFill>
                <a:schemeClr val="tx1"/>
              </a:solidFill>
            </a:endParaRPr>
          </a:p>
          <a:p>
            <a:pPr marL="342900" indent="-342900" algn="just">
              <a:buFont typeface="Arial" panose="020B0604020202020204" pitchFamily="34" charset="0"/>
              <a:buChar char="•"/>
            </a:pPr>
            <a:endParaRPr lang="pt-BR" sz="2400" b="1" dirty="0" smtClean="0">
              <a:solidFill>
                <a:schemeClr val="tx1"/>
              </a:solidFill>
            </a:endParaRPr>
          </a:p>
          <a:p>
            <a:pPr algn="just"/>
            <a:br>
              <a:rPr lang="pt-BR" sz="3200" dirty="0">
                <a:solidFill>
                  <a:schemeClr val="tx1"/>
                </a:solidFill>
              </a:rPr>
            </a:br>
            <a:endParaRPr lang="pt-BR" sz="3200" dirty="0" smtClean="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11560" y="58614"/>
            <a:ext cx="7920880" cy="634082"/>
          </a:xfrm>
        </p:spPr>
        <p:txBody>
          <a:bodyPr/>
          <a:lstStyle/>
          <a:p>
            <a:r>
              <a:rPr lang="pt-BR" sz="3600" b="1" dirty="0" smtClean="0">
                <a:solidFill>
                  <a:schemeClr val="tx1"/>
                </a:solidFill>
                <a:effectLst>
                  <a:outerShdw blurRad="38100" dist="38100" dir="2700000" algn="tl">
                    <a:srgbClr val="000000">
                      <a:alpha val="43137"/>
                    </a:srgbClr>
                  </a:outerShdw>
                </a:effectLst>
              </a:rPr>
              <a:t>Referências</a:t>
            </a:r>
            <a:endParaRPr lang="pt-BR" sz="3600" b="1" dirty="0">
              <a:effectLst>
                <a:outerShdw blurRad="38100" dist="38100" dir="2700000" algn="tl">
                  <a:srgbClr val="000000">
                    <a:alpha val="43137"/>
                  </a:srgbClr>
                </a:outerShdw>
              </a:effectLst>
            </a:endParaRPr>
          </a:p>
        </p:txBody>
      </p:sp>
      <p:sp>
        <p:nvSpPr>
          <p:cNvPr id="2" name="CaixaDeTexto 1"/>
          <p:cNvSpPr txBox="1"/>
          <p:nvPr/>
        </p:nvSpPr>
        <p:spPr>
          <a:xfrm>
            <a:off x="703911" y="980728"/>
            <a:ext cx="7920880" cy="6617196"/>
          </a:xfrm>
          <a:prstGeom prst="rect">
            <a:avLst/>
          </a:prstGeom>
          <a:noFill/>
        </p:spPr>
        <p:txBody>
          <a:bodyPr wrap="square" rtlCol="0">
            <a:spAutoFit/>
          </a:bodyPr>
          <a:lstStyle/>
          <a:p>
            <a:r>
              <a:rPr lang="pt-BR" sz="2800" dirty="0">
                <a:solidFill>
                  <a:schemeClr val="tx1"/>
                </a:solidFill>
                <a:latin typeface="Times New Roman" panose="02020603050405020304" pitchFamily="18" charset="0"/>
                <a:cs typeface="Times New Roman" panose="02020603050405020304" pitchFamily="18" charset="0"/>
                <a:hlinkClick r:id="rId1"/>
              </a:rPr>
              <a:t>Livros:</a:t>
            </a:r>
            <a:endParaRPr lang="pt-BR" sz="2800" dirty="0">
              <a:solidFill>
                <a:schemeClr val="tx1"/>
              </a:solidFill>
              <a:latin typeface="Times New Roman" panose="02020603050405020304" pitchFamily="18" charset="0"/>
              <a:cs typeface="Times New Roman" panose="02020603050405020304" pitchFamily="18" charset="0"/>
            </a:endParaRPr>
          </a:p>
          <a:p>
            <a:pPr marL="0" indent="0">
              <a:buNone/>
            </a:pPr>
            <a:r>
              <a:rPr lang="pt-BR" sz="2800" dirty="0">
                <a:solidFill>
                  <a:schemeClr val="tx1"/>
                </a:solidFill>
                <a:latin typeface="Times New Roman" panose="02020603050405020304" pitchFamily="18" charset="0"/>
                <a:cs typeface="Times New Roman" panose="02020603050405020304" pitchFamily="18" charset="0"/>
              </a:rPr>
              <a:t>DEITEL, H. M.; DEITEL, P. J.; NIETO, T. R.; FURMANKIEWICZ, Edson. Internet &amp; world </a:t>
            </a:r>
            <a:r>
              <a:rPr lang="pt-BR" sz="2800" dirty="0" err="1">
                <a:solidFill>
                  <a:schemeClr val="tx1"/>
                </a:solidFill>
                <a:latin typeface="Times New Roman" panose="02020603050405020304" pitchFamily="18" charset="0"/>
                <a:cs typeface="Times New Roman" panose="02020603050405020304" pitchFamily="18" charset="0"/>
              </a:rPr>
              <a:t>wide</a:t>
            </a:r>
            <a:r>
              <a:rPr lang="pt-BR" sz="2800" dirty="0">
                <a:solidFill>
                  <a:schemeClr val="tx1"/>
                </a:solidFill>
                <a:latin typeface="Times New Roman" panose="02020603050405020304" pitchFamily="18" charset="0"/>
                <a:cs typeface="Times New Roman" panose="02020603050405020304" pitchFamily="18" charset="0"/>
              </a:rPr>
              <a:t> web: como programar. Porto Alegre: </a:t>
            </a:r>
            <a:r>
              <a:rPr lang="pt-BR" sz="2800" dirty="0" err="1">
                <a:solidFill>
                  <a:schemeClr val="tx1"/>
                </a:solidFill>
                <a:latin typeface="Times New Roman" panose="02020603050405020304" pitchFamily="18" charset="0"/>
                <a:cs typeface="Times New Roman" panose="02020603050405020304" pitchFamily="18" charset="0"/>
              </a:rPr>
              <a:t>Bookman</a:t>
            </a:r>
            <a:r>
              <a:rPr lang="pt-BR" sz="2800" dirty="0" smtClean="0">
                <a:solidFill>
                  <a:schemeClr val="tx1"/>
                </a:solidFill>
                <a:latin typeface="Times New Roman" panose="02020603050405020304" pitchFamily="18" charset="0"/>
                <a:cs typeface="Times New Roman" panose="02020603050405020304" pitchFamily="18" charset="0"/>
              </a:rPr>
              <a:t>.</a:t>
            </a:r>
            <a:endParaRPr lang="pt-BR" sz="2800"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pt-BR" sz="2800" dirty="0">
              <a:solidFill>
                <a:schemeClr val="tx1"/>
              </a:solidFill>
              <a:latin typeface="Times New Roman" panose="02020603050405020304" pitchFamily="18" charset="0"/>
              <a:cs typeface="Times New Roman" panose="02020603050405020304" pitchFamily="18" charset="0"/>
            </a:endParaRPr>
          </a:p>
          <a:p>
            <a:pPr marL="0" indent="0">
              <a:buNone/>
            </a:pPr>
            <a:r>
              <a:rPr lang="pt-BR" sz="2800" dirty="0" smtClean="0">
                <a:solidFill>
                  <a:schemeClr val="tx1"/>
                </a:solidFill>
                <a:latin typeface="Times New Roman" panose="02020603050405020304" pitchFamily="18" charset="0"/>
                <a:cs typeface="Times New Roman" panose="02020603050405020304" pitchFamily="18" charset="0"/>
              </a:rPr>
              <a:t>Site:</a:t>
            </a:r>
            <a:endParaRPr lang="pt-BR" sz="2800"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pt-BR" sz="2800" dirty="0">
              <a:solidFill>
                <a:schemeClr val="tx1"/>
              </a:solidFill>
              <a:latin typeface="Times New Roman" panose="02020603050405020304" pitchFamily="18" charset="0"/>
              <a:cs typeface="Times New Roman" panose="02020603050405020304" pitchFamily="18" charset="0"/>
            </a:endParaRPr>
          </a:p>
          <a:p>
            <a:r>
              <a:rPr lang="pt-BR" sz="2800" dirty="0">
                <a:solidFill>
                  <a:schemeClr val="tx1"/>
                </a:solidFill>
                <a:hlinkClick r:id="rId2"/>
              </a:rPr>
              <a:t>https://tutorialehtml.com/pt/html-tutorial-paragrafo/</a:t>
            </a:r>
            <a:endParaRPr lang="pt-BR" sz="2800" dirty="0">
              <a:solidFill>
                <a:schemeClr val="tx1"/>
              </a:solidFill>
            </a:endParaRPr>
          </a:p>
          <a:p>
            <a:pPr marL="0" indent="0">
              <a:buNone/>
            </a:pPr>
            <a:endParaRPr lang="pt-BR" sz="2800" dirty="0">
              <a:solidFill>
                <a:schemeClr val="tx1"/>
              </a:solidFill>
              <a:latin typeface="Times New Roman" panose="02020603050405020304" pitchFamily="18" charset="0"/>
              <a:cs typeface="Times New Roman" panose="02020603050405020304" pitchFamily="18" charset="0"/>
            </a:endParaRPr>
          </a:p>
          <a:p>
            <a:pPr marL="0" indent="0">
              <a:buNone/>
            </a:pPr>
            <a:endParaRPr lang="pt-BR" sz="2800" dirty="0">
              <a:solidFill>
                <a:schemeClr val="tx1"/>
              </a:solidFill>
              <a:latin typeface="Times New Roman" panose="02020603050405020304" pitchFamily="18" charset="0"/>
              <a:cs typeface="Times New Roman" panose="02020603050405020304" pitchFamily="18" charset="0"/>
            </a:endParaRPr>
          </a:p>
          <a:p>
            <a:pPr marL="0" indent="0">
              <a:buNone/>
            </a:pPr>
            <a:endParaRPr lang="pt-BR" sz="2800" dirty="0">
              <a:solidFill>
                <a:schemeClr val="tx1"/>
              </a:solidFill>
              <a:latin typeface="Times New Roman" panose="02020603050405020304" pitchFamily="18" charset="0"/>
              <a:cs typeface="Times New Roman" panose="02020603050405020304" pitchFamily="18" charset="0"/>
              <a:hlinkClick r:id="rId1"/>
            </a:endParaRPr>
          </a:p>
          <a:p>
            <a:pPr algn="just"/>
            <a:endParaRPr lang="pt-BR" sz="2400" dirty="0" smtClean="0">
              <a:solidFill>
                <a:schemeClr val="tx1"/>
              </a:solidFill>
            </a:endParaRPr>
          </a:p>
          <a:p>
            <a:pPr algn="just"/>
            <a:br>
              <a:rPr lang="pt-BR" sz="3200" dirty="0">
                <a:solidFill>
                  <a:schemeClr val="tx1"/>
                </a:solidFill>
              </a:rPr>
            </a:br>
            <a:endParaRPr lang="pt-BR" sz="3200" dirty="0" smtClean="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706090"/>
          </a:xfrm>
        </p:spPr>
        <p:txBody>
          <a:bodyPr/>
          <a:lstStyle/>
          <a:p>
            <a:r>
              <a:rPr lang="pt-BR" sz="3600" b="1" dirty="0" smtClean="0">
                <a:solidFill>
                  <a:schemeClr val="tx1"/>
                </a:solidFill>
                <a:effectLst>
                  <a:outerShdw blurRad="38100" dist="38100" dir="2700000" algn="tl">
                    <a:srgbClr val="000000">
                      <a:alpha val="43137"/>
                    </a:srgbClr>
                  </a:outerShdw>
                </a:effectLst>
              </a:rPr>
              <a:t>BOM DIA!!!!</a:t>
            </a:r>
            <a:endParaRPr lang="pt-BR" sz="3600" dirty="0"/>
          </a:p>
        </p:txBody>
      </p:sp>
      <p:sp>
        <p:nvSpPr>
          <p:cNvPr id="3" name="Espaço Reservado para Conteúdo 2"/>
          <p:cNvSpPr>
            <a:spLocks noGrp="1"/>
          </p:cNvSpPr>
          <p:nvPr>
            <p:ph idx="1"/>
          </p:nvPr>
        </p:nvSpPr>
        <p:spPr>
          <a:xfrm>
            <a:off x="467544" y="1196752"/>
            <a:ext cx="8229600" cy="4525963"/>
          </a:xfrm>
        </p:spPr>
        <p:txBody>
          <a:bodyPr/>
          <a:lstStyle/>
          <a:p>
            <a:pPr marL="0" indent="0" algn="just">
              <a:buNone/>
            </a:pPr>
            <a:endParaRPr lang="pt-BR" sz="2800" dirty="0" smtClean="0"/>
          </a:p>
          <a:p>
            <a:pPr marL="0" indent="0" algn="just">
              <a:buNone/>
            </a:pPr>
            <a:endParaRPr lang="pt-BR" sz="2800" dirty="0"/>
          </a:p>
          <a:p>
            <a:pPr marL="0" indent="0" algn="just">
              <a:buNone/>
            </a:pPr>
            <a:endParaRPr lang="pt-BR" sz="2800" dirty="0" smtClean="0"/>
          </a:p>
          <a:p>
            <a:pPr marL="0" indent="0" algn="just">
              <a:buNone/>
            </a:pPr>
            <a:r>
              <a:rPr lang="pt-BR" sz="2800" dirty="0"/>
              <a:t>	</a:t>
            </a:r>
            <a:r>
              <a:rPr lang="pt-BR" sz="4800" dirty="0"/>
              <a:t> </a:t>
            </a:r>
            <a:r>
              <a:rPr lang="pt-BR" sz="4800" dirty="0" smtClean="0"/>
              <a:t> Até a próxima aula...</a:t>
            </a:r>
            <a:endParaRPr lang="pt-BR" sz="4800" dirty="0"/>
          </a:p>
          <a:p>
            <a:endParaRPr lang="pt-BR" sz="4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11560" y="58614"/>
            <a:ext cx="7920880" cy="634082"/>
          </a:xfrm>
        </p:spPr>
        <p:txBody>
          <a:bodyPr/>
          <a:lstStyle/>
          <a:p>
            <a:r>
              <a:rPr lang="pt-BR" sz="3600" b="1" dirty="0">
                <a:solidFill>
                  <a:schemeClr val="tx1"/>
                </a:solidFill>
                <a:effectLst>
                  <a:outerShdw blurRad="38100" dist="38100" dir="2700000" algn="tl">
                    <a:srgbClr val="000000">
                      <a:alpha val="43137"/>
                    </a:srgbClr>
                  </a:outerShdw>
                </a:effectLst>
              </a:rPr>
              <a:t>Links / Âncoras</a:t>
            </a:r>
            <a:endParaRPr lang="pt-BR" sz="3600" b="1" dirty="0">
              <a:solidFill>
                <a:schemeClr val="tx1"/>
              </a:solidFill>
              <a:effectLst>
                <a:outerShdw blurRad="38100" dist="38100" dir="2700000" algn="tl">
                  <a:srgbClr val="000000">
                    <a:alpha val="43137"/>
                  </a:srgbClr>
                </a:outerShdw>
              </a:effectLst>
            </a:endParaRPr>
          </a:p>
        </p:txBody>
      </p:sp>
      <p:sp>
        <p:nvSpPr>
          <p:cNvPr id="2" name="CaixaDeTexto 1"/>
          <p:cNvSpPr txBox="1"/>
          <p:nvPr/>
        </p:nvSpPr>
        <p:spPr>
          <a:xfrm>
            <a:off x="703911" y="908720"/>
            <a:ext cx="7920880" cy="4585871"/>
          </a:xfrm>
          <a:prstGeom prst="rect">
            <a:avLst/>
          </a:prstGeom>
          <a:noFill/>
        </p:spPr>
        <p:txBody>
          <a:bodyPr wrap="square" rtlCol="0">
            <a:spAutoFit/>
          </a:bodyPr>
          <a:lstStyle/>
          <a:p>
            <a:pPr marL="342900" indent="-342900" algn="just">
              <a:buFont typeface="Arial" panose="020B0604020202020204" pitchFamily="34" charset="0"/>
              <a:buChar char="•"/>
            </a:pPr>
            <a:r>
              <a:rPr lang="pt-BR" sz="2800" b="1" dirty="0" smtClean="0">
                <a:solidFill>
                  <a:schemeClr val="tx1"/>
                </a:solidFill>
              </a:rPr>
              <a:t>Utilizando Links em HTML – </a:t>
            </a:r>
            <a:r>
              <a:rPr lang="pt-BR" sz="2800" b="1" dirty="0" err="1" smtClean="0">
                <a:solidFill>
                  <a:schemeClr val="tx1"/>
                </a:solidFill>
              </a:rPr>
              <a:t>Tag</a:t>
            </a:r>
            <a:r>
              <a:rPr lang="pt-BR" sz="2800" b="1" dirty="0" smtClean="0">
                <a:solidFill>
                  <a:schemeClr val="tx1"/>
                </a:solidFill>
              </a:rPr>
              <a:t> &lt;a&gt;</a:t>
            </a:r>
            <a:endParaRPr lang="pt-BR" sz="2800" b="1" dirty="0" smtClean="0">
              <a:solidFill>
                <a:schemeClr val="tx1"/>
              </a:solidFill>
            </a:endParaRPr>
          </a:p>
          <a:p>
            <a:pPr marL="342900" indent="-342900" algn="just">
              <a:buFont typeface="Arial" panose="020B0604020202020204" pitchFamily="34" charset="0"/>
              <a:buChar char="•"/>
            </a:pPr>
            <a:endParaRPr lang="pt-BR" sz="2400" dirty="0">
              <a:solidFill>
                <a:schemeClr val="tx1"/>
              </a:solidFill>
            </a:endParaRPr>
          </a:p>
          <a:p>
            <a:pPr marL="342900" indent="-342900" algn="just">
              <a:buFont typeface="Arial" panose="020B0604020202020204" pitchFamily="34" charset="0"/>
              <a:buChar char="•"/>
            </a:pPr>
            <a:r>
              <a:rPr lang="pt-BR" sz="2400" dirty="0" smtClean="0">
                <a:solidFill>
                  <a:schemeClr val="tx1"/>
                </a:solidFill>
              </a:rPr>
              <a:t>Com a </a:t>
            </a:r>
            <a:r>
              <a:rPr lang="pt-BR" sz="2400" b="1" dirty="0" err="1" smtClean="0">
                <a:solidFill>
                  <a:schemeClr val="tx1"/>
                </a:solidFill>
              </a:rPr>
              <a:t>Tag</a:t>
            </a:r>
            <a:r>
              <a:rPr lang="pt-BR" sz="2400" b="1" dirty="0" smtClean="0">
                <a:solidFill>
                  <a:schemeClr val="tx1"/>
                </a:solidFill>
              </a:rPr>
              <a:t> &lt;a&gt;, </a:t>
            </a:r>
            <a:r>
              <a:rPr lang="pt-BR" sz="2400" dirty="0" smtClean="0">
                <a:solidFill>
                  <a:schemeClr val="tx1"/>
                </a:solidFill>
              </a:rPr>
              <a:t>o  </a:t>
            </a:r>
            <a:r>
              <a:rPr lang="pt-BR" sz="2400" dirty="0">
                <a:solidFill>
                  <a:schemeClr val="tx1"/>
                </a:solidFill>
              </a:rPr>
              <a:t>atributo "</a:t>
            </a:r>
            <a:r>
              <a:rPr lang="pt-BR" sz="2400" b="1" dirty="0" err="1">
                <a:solidFill>
                  <a:schemeClr val="tx1"/>
                </a:solidFill>
              </a:rPr>
              <a:t>href</a:t>
            </a:r>
            <a:r>
              <a:rPr lang="pt-BR" sz="2400" dirty="0">
                <a:solidFill>
                  <a:schemeClr val="tx1"/>
                </a:solidFill>
              </a:rPr>
              <a:t>" nomeia a </a:t>
            </a:r>
            <a:r>
              <a:rPr lang="pt-BR" sz="2400" dirty="0" smtClean="0">
                <a:solidFill>
                  <a:schemeClr val="tx1"/>
                </a:solidFill>
              </a:rPr>
              <a:t>conexão </a:t>
            </a:r>
            <a:r>
              <a:rPr lang="pt-BR" sz="2400" dirty="0">
                <a:solidFill>
                  <a:schemeClr val="tx1"/>
                </a:solidFill>
              </a:rPr>
              <a:t>com outra página de web. Na verdade é o lugar para onde serão enviados os usuários que clicarem no link.</a:t>
            </a:r>
            <a:endParaRPr lang="pt-BR" sz="2400" dirty="0">
              <a:solidFill>
                <a:schemeClr val="tx1"/>
              </a:solidFill>
            </a:endParaRPr>
          </a:p>
          <a:p>
            <a:pPr marL="342900" indent="-342900" algn="just">
              <a:buFont typeface="Arial" panose="020B0604020202020204" pitchFamily="34" charset="0"/>
              <a:buChar char="•"/>
            </a:pPr>
            <a:endParaRPr lang="pt-BR" sz="2400" dirty="0">
              <a:solidFill>
                <a:schemeClr val="tx1"/>
              </a:solidFill>
            </a:endParaRPr>
          </a:p>
          <a:p>
            <a:pPr marL="342900" indent="-342900" algn="just">
              <a:buFont typeface="Arial" panose="020B0604020202020204" pitchFamily="34" charset="0"/>
              <a:buChar char="•"/>
            </a:pPr>
            <a:r>
              <a:rPr lang="pt-BR" sz="2400" dirty="0">
                <a:solidFill>
                  <a:schemeClr val="tx1"/>
                </a:solidFill>
              </a:rPr>
              <a:t>Links podem ser:</a:t>
            </a:r>
            <a:endParaRPr lang="pt-BR" sz="2400" dirty="0">
              <a:solidFill>
                <a:schemeClr val="tx1"/>
              </a:solidFill>
            </a:endParaRPr>
          </a:p>
          <a:p>
            <a:pPr marL="342900" indent="-342900" algn="just">
              <a:buFont typeface="Arial" panose="020B0604020202020204" pitchFamily="34" charset="0"/>
              <a:buChar char="•"/>
            </a:pPr>
            <a:endParaRPr lang="pt-BR" sz="2400" dirty="0">
              <a:solidFill>
                <a:schemeClr val="tx1"/>
              </a:solidFill>
            </a:endParaRPr>
          </a:p>
          <a:p>
            <a:pPr marL="342900" indent="-342900" algn="just">
              <a:buFont typeface="Arial" panose="020B0604020202020204" pitchFamily="34" charset="0"/>
              <a:buChar char="•"/>
            </a:pPr>
            <a:r>
              <a:rPr lang="pt-BR" sz="2400" b="1" dirty="0">
                <a:solidFill>
                  <a:schemeClr val="tx1"/>
                </a:solidFill>
              </a:rPr>
              <a:t>Internos</a:t>
            </a:r>
            <a:r>
              <a:rPr lang="pt-BR" sz="2400" dirty="0">
                <a:solidFill>
                  <a:schemeClr val="tx1"/>
                </a:solidFill>
              </a:rPr>
              <a:t> - para lugares específicos da página (</a:t>
            </a:r>
            <a:r>
              <a:rPr lang="pt-BR" sz="2400" b="1" dirty="0">
                <a:solidFill>
                  <a:schemeClr val="tx1"/>
                </a:solidFill>
              </a:rPr>
              <a:t>ancoras</a:t>
            </a:r>
            <a:r>
              <a:rPr lang="pt-BR" sz="2400" dirty="0" smtClean="0">
                <a:solidFill>
                  <a:schemeClr val="tx1"/>
                </a:solidFill>
              </a:rPr>
              <a:t>);</a:t>
            </a:r>
            <a:endParaRPr lang="pt-BR" sz="2400" dirty="0">
              <a:solidFill>
                <a:schemeClr val="tx1"/>
              </a:solidFill>
            </a:endParaRPr>
          </a:p>
          <a:p>
            <a:pPr marL="342900" indent="-342900" algn="just">
              <a:buFont typeface="Arial" panose="020B0604020202020204" pitchFamily="34" charset="0"/>
              <a:buChar char="•"/>
            </a:pPr>
            <a:r>
              <a:rPr lang="pt-BR" sz="2400" b="1" dirty="0">
                <a:solidFill>
                  <a:schemeClr val="tx1"/>
                </a:solidFill>
              </a:rPr>
              <a:t>Locais</a:t>
            </a:r>
            <a:r>
              <a:rPr lang="pt-BR" sz="2400" dirty="0">
                <a:solidFill>
                  <a:schemeClr val="tx1"/>
                </a:solidFill>
              </a:rPr>
              <a:t> - para páginas do mesmo </a:t>
            </a:r>
            <a:r>
              <a:rPr lang="pt-BR" sz="2400" dirty="0" smtClean="0">
                <a:solidFill>
                  <a:schemeClr val="tx1"/>
                </a:solidFill>
              </a:rPr>
              <a:t>domínio;</a:t>
            </a:r>
            <a:endParaRPr lang="pt-BR" sz="2400" dirty="0">
              <a:solidFill>
                <a:schemeClr val="tx1"/>
              </a:solidFill>
            </a:endParaRPr>
          </a:p>
          <a:p>
            <a:pPr marL="342900" indent="-342900" algn="just">
              <a:buFont typeface="Arial" panose="020B0604020202020204" pitchFamily="34" charset="0"/>
              <a:buChar char="•"/>
            </a:pPr>
            <a:r>
              <a:rPr lang="pt-BR" sz="2400" b="1" dirty="0">
                <a:solidFill>
                  <a:schemeClr val="tx1"/>
                </a:solidFill>
              </a:rPr>
              <a:t>Globais</a:t>
            </a:r>
            <a:r>
              <a:rPr lang="pt-BR" sz="2400" dirty="0">
                <a:solidFill>
                  <a:schemeClr val="tx1"/>
                </a:solidFill>
              </a:rPr>
              <a:t> - para outros domínios, fora do </a:t>
            </a:r>
            <a:r>
              <a:rPr lang="pt-BR" sz="2400" dirty="0" smtClean="0">
                <a:solidFill>
                  <a:schemeClr val="tx1"/>
                </a:solidFill>
              </a:rPr>
              <a:t>site;</a:t>
            </a:r>
            <a:endParaRPr lang="pt-BR" sz="2400"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11560" y="58614"/>
            <a:ext cx="7920880" cy="634082"/>
          </a:xfrm>
        </p:spPr>
        <p:txBody>
          <a:bodyPr/>
          <a:lstStyle/>
          <a:p>
            <a:r>
              <a:rPr lang="pt-BR" sz="3600" b="1" dirty="0">
                <a:solidFill>
                  <a:schemeClr val="tx1"/>
                </a:solidFill>
                <a:effectLst>
                  <a:outerShdw blurRad="38100" dist="38100" dir="2700000" algn="tl">
                    <a:srgbClr val="000000">
                      <a:alpha val="43137"/>
                    </a:srgbClr>
                  </a:outerShdw>
                </a:effectLst>
              </a:rPr>
              <a:t>Links / Âncoras</a:t>
            </a:r>
            <a:endParaRPr lang="pt-BR" sz="3600" b="1" dirty="0">
              <a:solidFill>
                <a:schemeClr val="tx1"/>
              </a:solidFill>
              <a:effectLst>
                <a:outerShdw blurRad="38100" dist="38100" dir="2700000" algn="tl">
                  <a:srgbClr val="000000">
                    <a:alpha val="43137"/>
                  </a:srgbClr>
                </a:outerShdw>
              </a:effectLst>
            </a:endParaRPr>
          </a:p>
        </p:txBody>
      </p:sp>
      <p:sp>
        <p:nvSpPr>
          <p:cNvPr id="2" name="CaixaDeTexto 1"/>
          <p:cNvSpPr txBox="1"/>
          <p:nvPr/>
        </p:nvSpPr>
        <p:spPr>
          <a:xfrm>
            <a:off x="703911" y="908720"/>
            <a:ext cx="7920880" cy="2616101"/>
          </a:xfrm>
          <a:prstGeom prst="rect">
            <a:avLst/>
          </a:prstGeom>
          <a:noFill/>
        </p:spPr>
        <p:txBody>
          <a:bodyPr wrap="square" rtlCol="0">
            <a:spAutoFit/>
          </a:bodyPr>
          <a:lstStyle/>
          <a:p>
            <a:pPr marL="342900" indent="-342900" algn="just">
              <a:buFont typeface="Arial" panose="020B0604020202020204" pitchFamily="34" charset="0"/>
              <a:buChar char="•"/>
            </a:pPr>
            <a:r>
              <a:rPr lang="pt-BR" sz="2800" b="1" dirty="0">
                <a:solidFill>
                  <a:schemeClr val="tx1"/>
                </a:solidFill>
              </a:rPr>
              <a:t>Interno</a:t>
            </a:r>
            <a:r>
              <a:rPr lang="pt-BR" sz="2800" dirty="0">
                <a:solidFill>
                  <a:schemeClr val="tx1"/>
                </a:solidFill>
              </a:rPr>
              <a:t> - </a:t>
            </a:r>
            <a:r>
              <a:rPr lang="pt-BR" sz="2800" dirty="0" err="1">
                <a:solidFill>
                  <a:schemeClr val="tx1"/>
                </a:solidFill>
              </a:rPr>
              <a:t>href</a:t>
            </a:r>
            <a:r>
              <a:rPr lang="pt-BR" sz="2800" dirty="0">
                <a:solidFill>
                  <a:schemeClr val="tx1"/>
                </a:solidFill>
              </a:rPr>
              <a:t>="</a:t>
            </a:r>
            <a:r>
              <a:rPr lang="pt-BR" sz="2800" b="1" dirty="0">
                <a:solidFill>
                  <a:schemeClr val="tx1"/>
                </a:solidFill>
              </a:rPr>
              <a:t>#</a:t>
            </a:r>
            <a:r>
              <a:rPr lang="pt-BR" sz="2800" dirty="0" err="1" smtClean="0">
                <a:solidFill>
                  <a:schemeClr val="tx1"/>
                </a:solidFill>
              </a:rPr>
              <a:t>anchorname</a:t>
            </a:r>
            <a:r>
              <a:rPr lang="pt-BR" sz="2800" dirty="0" smtClean="0">
                <a:solidFill>
                  <a:schemeClr val="tx1"/>
                </a:solidFill>
              </a:rPr>
              <a:t>“</a:t>
            </a:r>
            <a:endParaRPr lang="pt-BR" sz="2800" dirty="0" smtClean="0">
              <a:solidFill>
                <a:schemeClr val="tx1"/>
              </a:solidFill>
            </a:endParaRPr>
          </a:p>
          <a:p>
            <a:pPr marL="342900" indent="-342900" algn="just">
              <a:buFont typeface="Arial" panose="020B0604020202020204" pitchFamily="34" charset="0"/>
              <a:buChar char="•"/>
            </a:pPr>
            <a:endParaRPr lang="pt-BR" sz="2800" dirty="0">
              <a:solidFill>
                <a:schemeClr val="tx1"/>
              </a:solidFill>
            </a:endParaRPr>
          </a:p>
          <a:p>
            <a:pPr marL="342900" indent="-342900" algn="just">
              <a:buFont typeface="Arial" panose="020B0604020202020204" pitchFamily="34" charset="0"/>
              <a:buChar char="•"/>
            </a:pPr>
            <a:r>
              <a:rPr lang="pt-BR" sz="2800" b="1" dirty="0">
                <a:solidFill>
                  <a:schemeClr val="tx1"/>
                </a:solidFill>
              </a:rPr>
              <a:t>Local</a:t>
            </a:r>
            <a:r>
              <a:rPr lang="pt-BR" sz="2800" dirty="0">
                <a:solidFill>
                  <a:schemeClr val="tx1"/>
                </a:solidFill>
              </a:rPr>
              <a:t> - </a:t>
            </a:r>
            <a:r>
              <a:rPr lang="pt-BR" sz="2800" dirty="0" err="1">
                <a:solidFill>
                  <a:schemeClr val="tx1"/>
                </a:solidFill>
              </a:rPr>
              <a:t>href</a:t>
            </a:r>
            <a:r>
              <a:rPr lang="pt-BR" sz="2800" dirty="0">
                <a:solidFill>
                  <a:schemeClr val="tx1"/>
                </a:solidFill>
              </a:rPr>
              <a:t>="../</a:t>
            </a:r>
            <a:r>
              <a:rPr lang="pt-BR" sz="2800" dirty="0" err="1" smtClean="0">
                <a:solidFill>
                  <a:schemeClr val="tx1"/>
                </a:solidFill>
              </a:rPr>
              <a:t>img</a:t>
            </a:r>
            <a:r>
              <a:rPr lang="pt-BR" sz="2800" dirty="0" smtClean="0">
                <a:solidFill>
                  <a:schemeClr val="tx1"/>
                </a:solidFill>
              </a:rPr>
              <a:t>/foto.jpg“</a:t>
            </a:r>
            <a:endParaRPr lang="pt-BR" sz="2800" dirty="0" smtClean="0">
              <a:solidFill>
                <a:schemeClr val="tx1"/>
              </a:solidFill>
            </a:endParaRPr>
          </a:p>
          <a:p>
            <a:pPr marL="342900" indent="-342900" algn="just">
              <a:buFont typeface="Arial" panose="020B0604020202020204" pitchFamily="34" charset="0"/>
              <a:buChar char="•"/>
            </a:pPr>
            <a:endParaRPr lang="pt-BR" sz="2800" dirty="0">
              <a:solidFill>
                <a:schemeClr val="tx1"/>
              </a:solidFill>
            </a:endParaRPr>
          </a:p>
          <a:p>
            <a:pPr marL="342900" indent="-342900" algn="just">
              <a:buFont typeface="Arial" panose="020B0604020202020204" pitchFamily="34" charset="0"/>
              <a:buChar char="•"/>
            </a:pPr>
            <a:r>
              <a:rPr lang="pt-BR" sz="2800" b="1" dirty="0">
                <a:solidFill>
                  <a:schemeClr val="tx1"/>
                </a:solidFill>
              </a:rPr>
              <a:t>Global</a:t>
            </a:r>
            <a:r>
              <a:rPr lang="pt-BR" sz="2800" dirty="0">
                <a:solidFill>
                  <a:schemeClr val="tx1"/>
                </a:solidFill>
              </a:rPr>
              <a:t> - </a:t>
            </a:r>
            <a:r>
              <a:rPr lang="pt-BR" sz="2800" dirty="0" err="1" smtClean="0">
                <a:solidFill>
                  <a:schemeClr val="tx1"/>
                </a:solidFill>
              </a:rPr>
              <a:t>href</a:t>
            </a:r>
            <a:r>
              <a:rPr lang="pt-BR" sz="2800" dirty="0" smtClean="0">
                <a:solidFill>
                  <a:schemeClr val="tx1"/>
                </a:solidFill>
              </a:rPr>
              <a:t>="http</a:t>
            </a:r>
            <a:r>
              <a:rPr lang="pt-BR" sz="2800" dirty="0">
                <a:solidFill>
                  <a:schemeClr val="tx1"/>
                </a:solidFill>
              </a:rPr>
              <a:t>://</a:t>
            </a:r>
            <a:r>
              <a:rPr lang="pt-BR" sz="2800" dirty="0" smtClean="0">
                <a:solidFill>
                  <a:schemeClr val="tx1"/>
                </a:solidFill>
              </a:rPr>
              <a:t>www.global.com/"</a:t>
            </a:r>
            <a:endParaRPr lang="pt-BR" sz="2800" dirty="0" smtClean="0">
              <a:solidFill>
                <a:schemeClr val="tx1"/>
              </a:solidFill>
            </a:endParaRPr>
          </a:p>
          <a:p>
            <a:pPr marL="342900" indent="-342900" algn="just">
              <a:buFont typeface="Arial" panose="020B0604020202020204" pitchFamily="34" charset="0"/>
              <a:buChar char="•"/>
            </a:pPr>
            <a:endParaRPr lang="pt-BR" sz="2400" dirty="0" smtClean="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11560" y="58614"/>
            <a:ext cx="7920880" cy="634082"/>
          </a:xfrm>
        </p:spPr>
        <p:txBody>
          <a:bodyPr/>
          <a:lstStyle/>
          <a:p>
            <a:r>
              <a:rPr lang="pt-BR" sz="3600" b="1" dirty="0">
                <a:solidFill>
                  <a:schemeClr val="tx1"/>
                </a:solidFill>
                <a:effectLst>
                  <a:outerShdw blurRad="38100" dist="38100" dir="2700000" algn="tl">
                    <a:srgbClr val="000000">
                      <a:alpha val="43137"/>
                    </a:srgbClr>
                  </a:outerShdw>
                </a:effectLst>
              </a:rPr>
              <a:t>Links / Âncoras</a:t>
            </a:r>
            <a:endParaRPr lang="pt-BR" sz="3600" b="1" dirty="0">
              <a:solidFill>
                <a:schemeClr val="tx1"/>
              </a:solidFill>
              <a:effectLst>
                <a:outerShdw blurRad="38100" dist="38100" dir="2700000" algn="tl">
                  <a:srgbClr val="000000">
                    <a:alpha val="43137"/>
                  </a:srgbClr>
                </a:outerShdw>
              </a:effectLst>
            </a:endParaRPr>
          </a:p>
        </p:txBody>
      </p:sp>
      <p:sp>
        <p:nvSpPr>
          <p:cNvPr id="2" name="CaixaDeTexto 1"/>
          <p:cNvSpPr txBox="1"/>
          <p:nvPr/>
        </p:nvSpPr>
        <p:spPr>
          <a:xfrm>
            <a:off x="703911" y="908720"/>
            <a:ext cx="7920880" cy="5632311"/>
          </a:xfrm>
          <a:prstGeom prst="rect">
            <a:avLst/>
          </a:prstGeom>
          <a:noFill/>
        </p:spPr>
        <p:txBody>
          <a:bodyPr wrap="square" rtlCol="0">
            <a:spAutoFit/>
          </a:bodyPr>
          <a:lstStyle/>
          <a:p>
            <a:pPr marL="342900" indent="-342900" algn="just">
              <a:buFont typeface="Arial" panose="020B0604020202020204" pitchFamily="34" charset="0"/>
              <a:buChar char="•"/>
            </a:pPr>
            <a:r>
              <a:rPr lang="pt-BR" sz="2800" b="1" dirty="0">
                <a:solidFill>
                  <a:schemeClr val="tx1"/>
                </a:solidFill>
              </a:rPr>
              <a:t>HTML - Links de </a:t>
            </a:r>
            <a:r>
              <a:rPr lang="pt-BR" sz="2800" b="1" dirty="0" smtClean="0">
                <a:solidFill>
                  <a:schemeClr val="tx1"/>
                </a:solidFill>
              </a:rPr>
              <a:t>Texto (para sites)</a:t>
            </a:r>
            <a:endParaRPr lang="pt-BR" sz="2800" b="1" dirty="0">
              <a:solidFill>
                <a:schemeClr val="tx1"/>
              </a:solidFill>
            </a:endParaRPr>
          </a:p>
          <a:p>
            <a:pPr marL="342900" indent="-342900" algn="just">
              <a:buFont typeface="Arial" panose="020B0604020202020204" pitchFamily="34" charset="0"/>
              <a:buChar char="•"/>
            </a:pPr>
            <a:endParaRPr lang="pt-BR" sz="2800" dirty="0" smtClean="0">
              <a:solidFill>
                <a:schemeClr val="tx1"/>
              </a:solidFill>
            </a:endParaRPr>
          </a:p>
          <a:p>
            <a:pPr marL="342900" indent="-342900" algn="just">
              <a:buFont typeface="Arial" panose="020B0604020202020204" pitchFamily="34" charset="0"/>
              <a:buChar char="•"/>
            </a:pPr>
            <a:r>
              <a:rPr lang="pt-BR" sz="2800" dirty="0">
                <a:solidFill>
                  <a:schemeClr val="tx1"/>
                </a:solidFill>
              </a:rPr>
              <a:t>Para marcar o início e do fim de uma âncora pode ser usado &lt;a</a:t>
            </a:r>
            <a:r>
              <a:rPr lang="pt-BR" sz="2800" dirty="0" smtClean="0">
                <a:solidFill>
                  <a:schemeClr val="tx1"/>
                </a:solidFill>
              </a:rPr>
              <a:t>&gt; &lt;/</a:t>
            </a:r>
            <a:r>
              <a:rPr lang="pt-BR" sz="2800" dirty="0">
                <a:solidFill>
                  <a:schemeClr val="tx1"/>
                </a:solidFill>
              </a:rPr>
              <a:t>a&gt;. Escolha o tipo de atributo que você precisa e coloque dentro da </a:t>
            </a:r>
            <a:r>
              <a:rPr lang="pt-BR" sz="2800" dirty="0" err="1">
                <a:solidFill>
                  <a:schemeClr val="tx1"/>
                </a:solidFill>
              </a:rPr>
              <a:t>tag</a:t>
            </a:r>
            <a:r>
              <a:rPr lang="pt-BR" sz="2800" dirty="0" smtClean="0">
                <a:solidFill>
                  <a:schemeClr val="tx1"/>
                </a:solidFill>
              </a:rPr>
              <a:t>.</a:t>
            </a:r>
            <a:endParaRPr lang="pt-BR" sz="2800" dirty="0" smtClean="0">
              <a:solidFill>
                <a:schemeClr val="tx1"/>
              </a:solidFill>
            </a:endParaRPr>
          </a:p>
          <a:p>
            <a:pPr marL="342900" indent="-342900" algn="just">
              <a:buFont typeface="Arial" panose="020B0604020202020204" pitchFamily="34" charset="0"/>
              <a:buChar char="•"/>
            </a:pPr>
            <a:endParaRPr lang="pt-BR" sz="2800" dirty="0">
              <a:solidFill>
                <a:schemeClr val="tx1"/>
              </a:solidFill>
            </a:endParaRPr>
          </a:p>
          <a:p>
            <a:pPr marL="342900" indent="-342900" algn="just">
              <a:buFont typeface="Arial" panose="020B0604020202020204" pitchFamily="34" charset="0"/>
              <a:buChar char="•"/>
            </a:pPr>
            <a:r>
              <a:rPr lang="pt-BR" sz="2800" dirty="0" smtClean="0">
                <a:solidFill>
                  <a:schemeClr val="tx1"/>
                </a:solidFill>
              </a:rPr>
              <a:t>Exemplo</a:t>
            </a:r>
            <a:r>
              <a:rPr lang="pt-BR" sz="2800" dirty="0">
                <a:solidFill>
                  <a:schemeClr val="tx1"/>
                </a:solidFill>
              </a:rPr>
              <a:t>:</a:t>
            </a:r>
            <a:endParaRPr lang="pt-BR" sz="2800" dirty="0">
              <a:solidFill>
                <a:schemeClr val="tx1"/>
              </a:solidFill>
            </a:endParaRPr>
          </a:p>
          <a:p>
            <a:pPr algn="just"/>
            <a:r>
              <a:rPr lang="pt-BR" sz="2800" b="1" dirty="0" smtClean="0">
                <a:solidFill>
                  <a:srgbClr val="002060"/>
                </a:solidFill>
                <a:latin typeface="Courier New" panose="02070309020205020404" pitchFamily="49" charset="0"/>
                <a:cs typeface="Courier New" panose="02070309020205020404" pitchFamily="49" charset="0"/>
              </a:rPr>
              <a:t>&lt;</a:t>
            </a:r>
            <a:r>
              <a:rPr lang="pt-BR" sz="2800" b="1" dirty="0">
                <a:solidFill>
                  <a:srgbClr val="002060"/>
                </a:solidFill>
                <a:latin typeface="Courier New" panose="02070309020205020404" pitchFamily="49" charset="0"/>
                <a:cs typeface="Courier New" panose="02070309020205020404" pitchFamily="49" charset="0"/>
              </a:rPr>
              <a:t>a </a:t>
            </a:r>
            <a:r>
              <a:rPr lang="pt-BR" sz="2800" b="1" dirty="0" err="1" smtClean="0">
                <a:solidFill>
                  <a:srgbClr val="002060"/>
                </a:solidFill>
                <a:latin typeface="Courier New" panose="02070309020205020404" pitchFamily="49" charset="0"/>
                <a:cs typeface="Courier New" panose="02070309020205020404" pitchFamily="49" charset="0"/>
              </a:rPr>
              <a:t>href</a:t>
            </a:r>
            <a:r>
              <a:rPr lang="pt-BR" sz="2800" dirty="0" smtClean="0">
                <a:solidFill>
                  <a:srgbClr val="002060"/>
                </a:solidFill>
                <a:latin typeface="Courier New" panose="02070309020205020404" pitchFamily="49" charset="0"/>
                <a:cs typeface="Courier New" panose="02070309020205020404" pitchFamily="49" charset="0"/>
              </a:rPr>
              <a:t>="http</a:t>
            </a:r>
            <a:r>
              <a:rPr lang="pt-BR" sz="2800" dirty="0">
                <a:solidFill>
                  <a:srgbClr val="002060"/>
                </a:solidFill>
                <a:latin typeface="Courier New" panose="02070309020205020404" pitchFamily="49" charset="0"/>
                <a:cs typeface="Courier New" panose="02070309020205020404" pitchFamily="49" charset="0"/>
              </a:rPr>
              <a:t>://</a:t>
            </a:r>
            <a:r>
              <a:rPr lang="pt-BR" sz="2800" dirty="0" smtClean="0">
                <a:solidFill>
                  <a:srgbClr val="002060"/>
                </a:solidFill>
                <a:latin typeface="Courier New" panose="02070309020205020404" pitchFamily="49" charset="0"/>
                <a:cs typeface="Courier New" panose="02070309020205020404" pitchFamily="49" charset="0"/>
              </a:rPr>
              <a:t>www.google.com" </a:t>
            </a:r>
            <a:endParaRPr lang="pt-BR" sz="2800" dirty="0" smtClean="0">
              <a:solidFill>
                <a:srgbClr val="002060"/>
              </a:solidFill>
              <a:latin typeface="Courier New" panose="02070309020205020404" pitchFamily="49" charset="0"/>
              <a:cs typeface="Courier New" panose="02070309020205020404" pitchFamily="49" charset="0"/>
            </a:endParaRPr>
          </a:p>
          <a:p>
            <a:pPr algn="just"/>
            <a:r>
              <a:rPr lang="pt-BR" sz="2800" dirty="0" smtClean="0">
                <a:solidFill>
                  <a:srgbClr val="002060"/>
                </a:solidFill>
                <a:latin typeface="Courier New" panose="02070309020205020404" pitchFamily="49" charset="0"/>
                <a:cs typeface="Courier New" panose="02070309020205020404" pitchFamily="49" charset="0"/>
              </a:rPr>
              <a:t> </a:t>
            </a:r>
            <a:r>
              <a:rPr lang="pt-BR" sz="2800" b="1" dirty="0" err="1" smtClean="0">
                <a:solidFill>
                  <a:srgbClr val="002060"/>
                </a:solidFill>
                <a:latin typeface="Courier New" panose="02070309020205020404" pitchFamily="49" charset="0"/>
                <a:cs typeface="Courier New" panose="02070309020205020404" pitchFamily="49" charset="0"/>
              </a:rPr>
              <a:t>target</a:t>
            </a:r>
            <a:r>
              <a:rPr lang="pt-BR" sz="2800" dirty="0" smtClean="0">
                <a:solidFill>
                  <a:srgbClr val="002060"/>
                </a:solidFill>
                <a:latin typeface="Courier New" panose="02070309020205020404" pitchFamily="49" charset="0"/>
                <a:cs typeface="Courier New" panose="02070309020205020404" pitchFamily="49" charset="0"/>
              </a:rPr>
              <a:t>="_</a:t>
            </a:r>
            <a:r>
              <a:rPr lang="pt-BR" sz="2800" dirty="0" err="1" smtClean="0">
                <a:solidFill>
                  <a:srgbClr val="002060"/>
                </a:solidFill>
                <a:latin typeface="Courier New" panose="02070309020205020404" pitchFamily="49" charset="0"/>
                <a:cs typeface="Courier New" panose="02070309020205020404" pitchFamily="49" charset="0"/>
              </a:rPr>
              <a:t>blank</a:t>
            </a:r>
            <a:r>
              <a:rPr lang="pt-BR" sz="2800" dirty="0" smtClean="0">
                <a:solidFill>
                  <a:srgbClr val="002060"/>
                </a:solidFill>
                <a:latin typeface="Courier New" panose="02070309020205020404" pitchFamily="49" charset="0"/>
                <a:cs typeface="Courier New" panose="02070309020205020404" pitchFamily="49" charset="0"/>
              </a:rPr>
              <a:t>" </a:t>
            </a:r>
            <a:r>
              <a:rPr lang="pt-BR" sz="2800" b="1" dirty="0" err="1" smtClean="0">
                <a:solidFill>
                  <a:srgbClr val="002060"/>
                </a:solidFill>
                <a:latin typeface="Courier New" panose="02070309020205020404" pitchFamily="49" charset="0"/>
                <a:cs typeface="Courier New" panose="02070309020205020404" pitchFamily="49" charset="0"/>
              </a:rPr>
              <a:t>title</a:t>
            </a:r>
            <a:r>
              <a:rPr lang="pt-BR" sz="2800" dirty="0" smtClean="0">
                <a:solidFill>
                  <a:srgbClr val="002060"/>
                </a:solidFill>
                <a:latin typeface="Courier New" panose="02070309020205020404" pitchFamily="49" charset="0"/>
                <a:cs typeface="Courier New" panose="02070309020205020404" pitchFamily="49" charset="0"/>
              </a:rPr>
              <a:t>=</a:t>
            </a:r>
            <a:r>
              <a:rPr lang="pt-BR" sz="2800" dirty="0">
                <a:solidFill>
                  <a:srgbClr val="002060"/>
                </a:solidFill>
                <a:latin typeface="Courier New" panose="02070309020205020404" pitchFamily="49" charset="0"/>
                <a:cs typeface="Courier New" panose="02070309020205020404" pitchFamily="49" charset="0"/>
              </a:rPr>
              <a:t>"</a:t>
            </a:r>
            <a:r>
              <a:rPr lang="pt-BR" sz="2800" dirty="0" smtClean="0">
                <a:solidFill>
                  <a:srgbClr val="002060"/>
                </a:solidFill>
                <a:latin typeface="Courier New" panose="02070309020205020404" pitchFamily="49" charset="0"/>
                <a:cs typeface="Courier New" panose="02070309020205020404" pitchFamily="49" charset="0"/>
              </a:rPr>
              <a:t>Google"&gt;Google</a:t>
            </a:r>
            <a:endParaRPr lang="pt-BR" sz="2800" dirty="0" smtClean="0">
              <a:solidFill>
                <a:srgbClr val="002060"/>
              </a:solidFill>
              <a:latin typeface="Courier New" panose="02070309020205020404" pitchFamily="49" charset="0"/>
              <a:cs typeface="Courier New" panose="02070309020205020404" pitchFamily="49" charset="0"/>
            </a:endParaRPr>
          </a:p>
          <a:p>
            <a:pPr algn="just"/>
            <a:r>
              <a:rPr lang="pt-BR" sz="2800" dirty="0" smtClean="0">
                <a:solidFill>
                  <a:srgbClr val="002060"/>
                </a:solidFill>
                <a:latin typeface="Courier New" panose="02070309020205020404" pitchFamily="49" charset="0"/>
                <a:cs typeface="Courier New" panose="02070309020205020404" pitchFamily="49" charset="0"/>
              </a:rPr>
              <a:t> </a:t>
            </a:r>
            <a:r>
              <a:rPr lang="pt-BR" sz="2800" b="1" dirty="0" smtClean="0">
                <a:solidFill>
                  <a:srgbClr val="002060"/>
                </a:solidFill>
                <a:latin typeface="Courier New" panose="02070309020205020404" pitchFamily="49" charset="0"/>
                <a:cs typeface="Courier New" panose="02070309020205020404" pitchFamily="49" charset="0"/>
              </a:rPr>
              <a:t>&lt;/a&gt;</a:t>
            </a:r>
            <a:endParaRPr lang="pt-BR" sz="2800" b="1" dirty="0" smtClean="0">
              <a:solidFill>
                <a:srgbClr val="002060"/>
              </a:solidFill>
              <a:latin typeface="Courier New" panose="02070309020205020404" pitchFamily="49" charset="0"/>
              <a:cs typeface="Courier New" panose="02070309020205020404" pitchFamily="49" charset="0"/>
            </a:endParaRPr>
          </a:p>
          <a:p>
            <a:pPr marL="342900" indent="-342900" algn="just">
              <a:buFont typeface="Arial" panose="020B0604020202020204" pitchFamily="34" charset="0"/>
              <a:buChar char="•"/>
            </a:pPr>
            <a:endParaRPr lang="pt-BR" sz="2400"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11560" y="58614"/>
            <a:ext cx="7920880" cy="634082"/>
          </a:xfrm>
        </p:spPr>
        <p:txBody>
          <a:bodyPr/>
          <a:lstStyle/>
          <a:p>
            <a:r>
              <a:rPr lang="pt-BR" sz="3600" b="1" dirty="0">
                <a:solidFill>
                  <a:schemeClr val="tx1"/>
                </a:solidFill>
                <a:effectLst>
                  <a:outerShdw blurRad="38100" dist="38100" dir="2700000" algn="tl">
                    <a:srgbClr val="000000">
                      <a:alpha val="43137"/>
                    </a:srgbClr>
                  </a:outerShdw>
                </a:effectLst>
              </a:rPr>
              <a:t>Links / Âncoras</a:t>
            </a:r>
            <a:endParaRPr lang="pt-BR" sz="3600" b="1" dirty="0">
              <a:solidFill>
                <a:schemeClr val="tx1"/>
              </a:solidFill>
              <a:effectLst>
                <a:outerShdw blurRad="38100" dist="38100" dir="2700000" algn="tl">
                  <a:srgbClr val="000000">
                    <a:alpha val="43137"/>
                  </a:srgbClr>
                </a:outerShdw>
              </a:effectLst>
            </a:endParaRPr>
          </a:p>
        </p:txBody>
      </p:sp>
      <p:sp>
        <p:nvSpPr>
          <p:cNvPr id="2" name="CaixaDeTexto 1"/>
          <p:cNvSpPr txBox="1"/>
          <p:nvPr/>
        </p:nvSpPr>
        <p:spPr>
          <a:xfrm>
            <a:off x="703911" y="908720"/>
            <a:ext cx="7920880" cy="1384995"/>
          </a:xfrm>
          <a:prstGeom prst="rect">
            <a:avLst/>
          </a:prstGeom>
          <a:noFill/>
        </p:spPr>
        <p:txBody>
          <a:bodyPr wrap="square" rtlCol="0">
            <a:spAutoFit/>
          </a:bodyPr>
          <a:lstStyle/>
          <a:p>
            <a:pPr marL="342900" indent="-342900" algn="just">
              <a:buFont typeface="Arial" panose="020B0604020202020204" pitchFamily="34" charset="0"/>
              <a:buChar char="•"/>
            </a:pPr>
            <a:r>
              <a:rPr lang="pt-BR" sz="2800" dirty="0" smtClean="0">
                <a:solidFill>
                  <a:schemeClr val="tx1"/>
                </a:solidFill>
              </a:rPr>
              <a:t>Vamos desenvolver uma nova página chamada de </a:t>
            </a:r>
            <a:r>
              <a:rPr lang="pt-BR" sz="2800" b="1" dirty="0" smtClean="0">
                <a:solidFill>
                  <a:schemeClr val="tx1"/>
                </a:solidFill>
              </a:rPr>
              <a:t>aula3.html</a:t>
            </a:r>
            <a:r>
              <a:rPr lang="pt-BR" sz="2800" dirty="0" smtClean="0">
                <a:solidFill>
                  <a:schemeClr val="tx1"/>
                </a:solidFill>
              </a:rPr>
              <a:t> com o seguinte código:</a:t>
            </a:r>
            <a:endParaRPr lang="pt-BR" sz="2400" dirty="0">
              <a:solidFill>
                <a:schemeClr val="tx1"/>
              </a:solidFill>
            </a:endParaRPr>
          </a:p>
        </p:txBody>
      </p:sp>
      <p:pic>
        <p:nvPicPr>
          <p:cNvPr id="2457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3225" y="2399613"/>
            <a:ext cx="8157247" cy="40537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11560" y="58614"/>
            <a:ext cx="7920880" cy="634082"/>
          </a:xfrm>
        </p:spPr>
        <p:txBody>
          <a:bodyPr/>
          <a:lstStyle/>
          <a:p>
            <a:r>
              <a:rPr lang="pt-BR" sz="3600" b="1" dirty="0">
                <a:solidFill>
                  <a:schemeClr val="tx1"/>
                </a:solidFill>
                <a:effectLst>
                  <a:outerShdw blurRad="38100" dist="38100" dir="2700000" algn="tl">
                    <a:srgbClr val="000000">
                      <a:alpha val="43137"/>
                    </a:srgbClr>
                  </a:outerShdw>
                </a:effectLst>
              </a:rPr>
              <a:t>Links / Âncoras</a:t>
            </a:r>
            <a:endParaRPr lang="pt-BR" sz="3600" b="1" dirty="0">
              <a:solidFill>
                <a:schemeClr val="tx1"/>
              </a:solidFill>
              <a:effectLst>
                <a:outerShdw blurRad="38100" dist="38100" dir="2700000" algn="tl">
                  <a:srgbClr val="000000">
                    <a:alpha val="43137"/>
                  </a:srgbClr>
                </a:outerShdw>
              </a:effectLst>
            </a:endParaRPr>
          </a:p>
        </p:txBody>
      </p:sp>
      <p:sp>
        <p:nvSpPr>
          <p:cNvPr id="2" name="CaixaDeTexto 1"/>
          <p:cNvSpPr txBox="1"/>
          <p:nvPr/>
        </p:nvSpPr>
        <p:spPr>
          <a:xfrm>
            <a:off x="703911" y="908720"/>
            <a:ext cx="7920880" cy="2431435"/>
          </a:xfrm>
          <a:prstGeom prst="rect">
            <a:avLst/>
          </a:prstGeom>
          <a:noFill/>
        </p:spPr>
        <p:txBody>
          <a:bodyPr wrap="square" rtlCol="0">
            <a:spAutoFit/>
          </a:bodyPr>
          <a:lstStyle/>
          <a:p>
            <a:pPr marL="342900" indent="-342900" algn="just">
              <a:buFont typeface="Arial" panose="020B0604020202020204" pitchFamily="34" charset="0"/>
              <a:buChar char="•"/>
            </a:pPr>
            <a:r>
              <a:rPr lang="pt-BR" sz="2800" b="1" dirty="0">
                <a:solidFill>
                  <a:schemeClr val="tx1"/>
                </a:solidFill>
              </a:rPr>
              <a:t>HTML - Link </a:t>
            </a:r>
            <a:r>
              <a:rPr lang="pt-BR" sz="2800" b="1" dirty="0" err="1" smtClean="0">
                <a:solidFill>
                  <a:schemeClr val="tx1"/>
                </a:solidFill>
              </a:rPr>
              <a:t>Targets</a:t>
            </a:r>
            <a:endParaRPr lang="pt-BR" sz="2800" b="1" dirty="0" smtClean="0">
              <a:solidFill>
                <a:schemeClr val="tx1"/>
              </a:solidFill>
            </a:endParaRPr>
          </a:p>
          <a:p>
            <a:pPr marL="342900" indent="-342900" algn="just">
              <a:buFont typeface="Arial" panose="020B0604020202020204" pitchFamily="34" charset="0"/>
              <a:buChar char="•"/>
            </a:pPr>
            <a:endParaRPr lang="pt-BR" sz="2800" dirty="0">
              <a:solidFill>
                <a:schemeClr val="tx1"/>
              </a:solidFill>
            </a:endParaRPr>
          </a:p>
          <a:p>
            <a:pPr marL="342900" indent="-342900" algn="just">
              <a:buFont typeface="Arial" panose="020B0604020202020204" pitchFamily="34" charset="0"/>
              <a:buChar char="•"/>
            </a:pPr>
            <a:r>
              <a:rPr lang="pt-BR" sz="2400" dirty="0">
                <a:solidFill>
                  <a:schemeClr val="tx1"/>
                </a:solidFill>
              </a:rPr>
              <a:t>O atributo "</a:t>
            </a:r>
            <a:r>
              <a:rPr lang="pt-BR" sz="2400" b="1" dirty="0" err="1">
                <a:solidFill>
                  <a:schemeClr val="tx1"/>
                </a:solidFill>
              </a:rPr>
              <a:t>target</a:t>
            </a:r>
            <a:r>
              <a:rPr lang="pt-BR" sz="2400" dirty="0">
                <a:solidFill>
                  <a:schemeClr val="tx1"/>
                </a:solidFill>
              </a:rPr>
              <a:t>" diz ao navegador se ele precisa abrir outra página na mesma janela ou em outra</a:t>
            </a:r>
            <a:r>
              <a:rPr lang="pt-BR" sz="2400" dirty="0" smtClean="0">
                <a:solidFill>
                  <a:schemeClr val="tx1"/>
                </a:solidFill>
              </a:rPr>
              <a:t>.</a:t>
            </a:r>
            <a:endParaRPr lang="pt-BR" sz="2400" dirty="0" smtClean="0">
              <a:solidFill>
                <a:schemeClr val="tx1"/>
              </a:solidFill>
            </a:endParaRPr>
          </a:p>
          <a:p>
            <a:pPr marL="342900" indent="-342900" algn="just">
              <a:buFont typeface="Arial" panose="020B0604020202020204" pitchFamily="34" charset="0"/>
              <a:buChar char="•"/>
            </a:pPr>
            <a:endParaRPr lang="pt-BR" sz="2400" dirty="0">
              <a:solidFill>
                <a:schemeClr val="tx1"/>
              </a:solidFill>
            </a:endParaRPr>
          </a:p>
          <a:p>
            <a:pPr marL="342900" indent="-342900" algn="just">
              <a:buFont typeface="Arial" panose="020B0604020202020204" pitchFamily="34" charset="0"/>
              <a:buChar char="•"/>
            </a:pPr>
            <a:endParaRPr lang="pt-BR" sz="2400" dirty="0">
              <a:solidFill>
                <a:schemeClr val="tx1"/>
              </a:solidFill>
            </a:endParaRPr>
          </a:p>
        </p:txBody>
      </p:sp>
      <p:pic>
        <p:nvPicPr>
          <p:cNvPr id="2560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9890" y="2924944"/>
            <a:ext cx="8606184" cy="2998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11560" y="58614"/>
            <a:ext cx="7920880" cy="634082"/>
          </a:xfrm>
        </p:spPr>
        <p:txBody>
          <a:bodyPr/>
          <a:lstStyle/>
          <a:p>
            <a:r>
              <a:rPr lang="pt-BR" sz="3600" b="1" dirty="0">
                <a:solidFill>
                  <a:schemeClr val="tx1"/>
                </a:solidFill>
                <a:effectLst>
                  <a:outerShdw blurRad="38100" dist="38100" dir="2700000" algn="tl">
                    <a:srgbClr val="000000">
                      <a:alpha val="43137"/>
                    </a:srgbClr>
                  </a:outerShdw>
                </a:effectLst>
              </a:rPr>
              <a:t>Links / Âncoras</a:t>
            </a:r>
            <a:endParaRPr lang="pt-BR" sz="3600" b="1" dirty="0">
              <a:solidFill>
                <a:schemeClr val="tx1"/>
              </a:solidFill>
              <a:effectLst>
                <a:outerShdw blurRad="38100" dist="38100" dir="2700000" algn="tl">
                  <a:srgbClr val="000000">
                    <a:alpha val="43137"/>
                  </a:srgbClr>
                </a:outerShdw>
              </a:effectLst>
            </a:endParaRPr>
          </a:p>
        </p:txBody>
      </p:sp>
      <p:sp>
        <p:nvSpPr>
          <p:cNvPr id="2" name="CaixaDeTexto 1"/>
          <p:cNvSpPr txBox="1"/>
          <p:nvPr/>
        </p:nvSpPr>
        <p:spPr>
          <a:xfrm>
            <a:off x="703911" y="908720"/>
            <a:ext cx="7920880" cy="5016758"/>
          </a:xfrm>
          <a:prstGeom prst="rect">
            <a:avLst/>
          </a:prstGeom>
          <a:noFill/>
        </p:spPr>
        <p:txBody>
          <a:bodyPr wrap="square" rtlCol="0">
            <a:spAutoFit/>
          </a:bodyPr>
          <a:lstStyle/>
          <a:p>
            <a:pPr marL="342900" indent="-342900" algn="just">
              <a:buFont typeface="Arial" panose="020B0604020202020204" pitchFamily="34" charset="0"/>
              <a:buChar char="•"/>
            </a:pPr>
            <a:r>
              <a:rPr lang="pt-BR" sz="2800" b="1" dirty="0">
                <a:solidFill>
                  <a:schemeClr val="tx1"/>
                </a:solidFill>
              </a:rPr>
              <a:t>HTML </a:t>
            </a:r>
            <a:r>
              <a:rPr lang="pt-BR" sz="2800" b="1" dirty="0" smtClean="0">
                <a:solidFill>
                  <a:schemeClr val="tx1"/>
                </a:solidFill>
              </a:rPr>
              <a:t>– Âncora</a:t>
            </a:r>
            <a:endParaRPr lang="pt-BR" sz="2800" b="1" dirty="0" smtClean="0">
              <a:solidFill>
                <a:schemeClr val="tx1"/>
              </a:solidFill>
            </a:endParaRPr>
          </a:p>
          <a:p>
            <a:pPr marL="342900" indent="-342900" algn="just">
              <a:buFont typeface="Arial" panose="020B0604020202020204" pitchFamily="34" charset="0"/>
              <a:buChar char="•"/>
            </a:pPr>
            <a:endParaRPr lang="pt-BR" sz="2800" dirty="0">
              <a:solidFill>
                <a:schemeClr val="tx1"/>
              </a:solidFill>
            </a:endParaRPr>
          </a:p>
          <a:p>
            <a:pPr marL="342900" indent="-342900" algn="just">
              <a:buFont typeface="Arial" panose="020B0604020202020204" pitchFamily="34" charset="0"/>
              <a:buChar char="•"/>
            </a:pPr>
            <a:r>
              <a:rPr lang="pt-BR" sz="2400" dirty="0">
                <a:solidFill>
                  <a:schemeClr val="tx1"/>
                </a:solidFill>
              </a:rPr>
              <a:t>É usada para </a:t>
            </a:r>
            <a:r>
              <a:rPr lang="pt-BR" sz="2400" dirty="0" err="1">
                <a:solidFill>
                  <a:schemeClr val="tx1"/>
                </a:solidFill>
              </a:rPr>
              <a:t>lincar</a:t>
            </a:r>
            <a:r>
              <a:rPr lang="pt-BR" sz="2400" dirty="0">
                <a:solidFill>
                  <a:schemeClr val="tx1"/>
                </a:solidFill>
              </a:rPr>
              <a:t> duas seções da mesma página. Desta forma temos que nomear essas seções. Para isso </a:t>
            </a:r>
            <a:r>
              <a:rPr lang="pt-BR" sz="2400" dirty="0" smtClean="0">
                <a:solidFill>
                  <a:schemeClr val="tx1"/>
                </a:solidFill>
              </a:rPr>
              <a:t>vamos acrescentar o código abaixo no nosso exemplo </a:t>
            </a:r>
            <a:r>
              <a:rPr lang="pt-BR" sz="2400" b="1" dirty="0" smtClean="0">
                <a:solidFill>
                  <a:schemeClr val="tx1"/>
                </a:solidFill>
              </a:rPr>
              <a:t>aula3.html</a:t>
            </a:r>
            <a:r>
              <a:rPr lang="pt-BR" sz="2400" dirty="0" smtClean="0">
                <a:solidFill>
                  <a:schemeClr val="tx1"/>
                </a:solidFill>
              </a:rPr>
              <a:t>.</a:t>
            </a:r>
            <a:endParaRPr lang="pt-BR" sz="2400" dirty="0" smtClean="0">
              <a:solidFill>
                <a:schemeClr val="tx1"/>
              </a:solidFill>
            </a:endParaRPr>
          </a:p>
          <a:p>
            <a:pPr marL="342900" indent="-342900" algn="just">
              <a:buFont typeface="Arial" panose="020B0604020202020204" pitchFamily="34" charset="0"/>
              <a:buChar char="•"/>
            </a:pPr>
            <a:endParaRPr lang="pt-BR" sz="2400" dirty="0">
              <a:solidFill>
                <a:schemeClr val="tx1"/>
              </a:solidFill>
            </a:endParaRPr>
          </a:p>
          <a:p>
            <a:pPr algn="just"/>
            <a:r>
              <a:rPr lang="pt-BR" sz="2400" dirty="0">
                <a:latin typeface="Courier New" panose="02070309020205020404" pitchFamily="49" charset="0"/>
                <a:cs typeface="Courier New" panose="02070309020205020404" pitchFamily="49" charset="0"/>
              </a:rPr>
              <a:t>&lt;h1&gt;HTML - Hipertexto de Referência / </a:t>
            </a:r>
            <a:r>
              <a:rPr lang="pt-BR" sz="2400" dirty="0" err="1" smtClean="0">
                <a:latin typeface="Courier New" panose="02070309020205020404" pitchFamily="49" charset="0"/>
                <a:cs typeface="Courier New" panose="02070309020205020404" pitchFamily="49" charset="0"/>
              </a:rPr>
              <a:t>href</a:t>
            </a:r>
            <a:endParaRPr lang="pt-BR" sz="2400" dirty="0" smtClean="0">
              <a:latin typeface="Courier New" panose="02070309020205020404" pitchFamily="49" charset="0"/>
              <a:cs typeface="Courier New" panose="02070309020205020404" pitchFamily="49" charset="0"/>
            </a:endParaRPr>
          </a:p>
          <a:p>
            <a:pPr algn="just"/>
            <a:r>
              <a:rPr lang="pt-BR" sz="2400" dirty="0" smtClean="0">
                <a:latin typeface="Courier New" panose="02070309020205020404" pitchFamily="49" charset="0"/>
                <a:cs typeface="Courier New" panose="02070309020205020404" pitchFamily="49" charset="0"/>
              </a:rPr>
              <a:t>&lt;</a:t>
            </a:r>
            <a:r>
              <a:rPr lang="pt-BR" sz="2400" dirty="0">
                <a:latin typeface="Courier New" panose="02070309020205020404" pitchFamily="49" charset="0"/>
                <a:cs typeface="Courier New" panose="02070309020205020404" pitchFamily="49" charset="0"/>
              </a:rPr>
              <a:t>a </a:t>
            </a:r>
            <a:r>
              <a:rPr lang="pt-BR" sz="2400" b="1" dirty="0" err="1">
                <a:latin typeface="Courier New" panose="02070309020205020404" pitchFamily="49" charset="0"/>
                <a:cs typeface="Courier New" panose="02070309020205020404" pitchFamily="49" charset="0"/>
              </a:rPr>
              <a:t>name</a:t>
            </a:r>
            <a:r>
              <a:rPr lang="pt-BR" sz="2400" dirty="0">
                <a:latin typeface="Courier New" panose="02070309020205020404" pitchFamily="49" charset="0"/>
                <a:cs typeface="Courier New" panose="02070309020205020404" pitchFamily="49" charset="0"/>
              </a:rPr>
              <a:t>="</a:t>
            </a:r>
            <a:r>
              <a:rPr lang="pt-BR" sz="2400" b="1" dirty="0">
                <a:latin typeface="Courier New" panose="02070309020205020404" pitchFamily="49" charset="0"/>
                <a:cs typeface="Courier New" panose="02070309020205020404" pitchFamily="49" charset="0"/>
              </a:rPr>
              <a:t>top</a:t>
            </a:r>
            <a:r>
              <a:rPr lang="pt-BR" sz="2400" dirty="0">
                <a:latin typeface="Courier New" panose="02070309020205020404" pitchFamily="49" charset="0"/>
                <a:cs typeface="Courier New" panose="02070309020205020404" pitchFamily="49" charset="0"/>
              </a:rPr>
              <a:t>"&gt;&lt;/a</a:t>
            </a:r>
            <a:r>
              <a:rPr lang="pt-BR" sz="2400" dirty="0" smtClean="0">
                <a:latin typeface="Courier New" panose="02070309020205020404" pitchFamily="49" charset="0"/>
                <a:cs typeface="Courier New" panose="02070309020205020404" pitchFamily="49" charset="0"/>
              </a:rPr>
              <a:t>&gt;&lt;/</a:t>
            </a:r>
            <a:r>
              <a:rPr lang="pt-BR" sz="2400" dirty="0">
                <a:latin typeface="Courier New" panose="02070309020205020404" pitchFamily="49" charset="0"/>
                <a:cs typeface="Courier New" panose="02070309020205020404" pitchFamily="49" charset="0"/>
              </a:rPr>
              <a:t>h1&gt; </a:t>
            </a:r>
            <a:endParaRPr lang="pt-BR" sz="2400" dirty="0" smtClean="0">
              <a:latin typeface="Courier New" panose="02070309020205020404" pitchFamily="49" charset="0"/>
              <a:cs typeface="Courier New" panose="02070309020205020404" pitchFamily="49" charset="0"/>
            </a:endParaRPr>
          </a:p>
          <a:p>
            <a:pPr algn="just"/>
            <a:r>
              <a:rPr lang="pt-BR" sz="2400" dirty="0" smtClean="0">
                <a:latin typeface="Courier New" panose="02070309020205020404" pitchFamily="49" charset="0"/>
                <a:cs typeface="Courier New" panose="02070309020205020404" pitchFamily="49" charset="0"/>
              </a:rPr>
              <a:t>&lt;</a:t>
            </a:r>
            <a:r>
              <a:rPr lang="pt-BR" sz="2400" dirty="0">
                <a:latin typeface="Courier New" panose="02070309020205020404" pitchFamily="49" charset="0"/>
                <a:cs typeface="Courier New" panose="02070309020205020404" pitchFamily="49" charset="0"/>
              </a:rPr>
              <a:t>h2&gt;HTML - Links de </a:t>
            </a:r>
            <a:r>
              <a:rPr lang="pt-BR" sz="2400" dirty="0" smtClean="0">
                <a:latin typeface="Courier New" panose="02070309020205020404" pitchFamily="49" charset="0"/>
                <a:cs typeface="Courier New" panose="02070309020205020404" pitchFamily="49" charset="0"/>
              </a:rPr>
              <a:t>Texto</a:t>
            </a:r>
            <a:endParaRPr lang="pt-BR" sz="2400" dirty="0" smtClean="0">
              <a:latin typeface="Courier New" panose="02070309020205020404" pitchFamily="49" charset="0"/>
              <a:cs typeface="Courier New" panose="02070309020205020404" pitchFamily="49" charset="0"/>
            </a:endParaRPr>
          </a:p>
          <a:p>
            <a:pPr algn="just"/>
            <a:r>
              <a:rPr lang="pt-BR" sz="2400" dirty="0" smtClean="0">
                <a:latin typeface="Courier New" panose="02070309020205020404" pitchFamily="49" charset="0"/>
                <a:cs typeface="Courier New" panose="02070309020205020404" pitchFamily="49" charset="0"/>
              </a:rPr>
              <a:t>&lt;</a:t>
            </a:r>
            <a:r>
              <a:rPr lang="pt-BR" sz="2400" dirty="0">
                <a:latin typeface="Courier New" panose="02070309020205020404" pitchFamily="49" charset="0"/>
                <a:cs typeface="Courier New" panose="02070309020205020404" pitchFamily="49" charset="0"/>
              </a:rPr>
              <a:t>a </a:t>
            </a:r>
            <a:r>
              <a:rPr lang="pt-BR" sz="2400" b="1" dirty="0" err="1">
                <a:latin typeface="Courier New" panose="02070309020205020404" pitchFamily="49" charset="0"/>
                <a:cs typeface="Courier New" panose="02070309020205020404" pitchFamily="49" charset="0"/>
              </a:rPr>
              <a:t>name</a:t>
            </a:r>
            <a:r>
              <a:rPr lang="pt-BR" sz="2400" dirty="0">
                <a:latin typeface="Courier New" panose="02070309020205020404" pitchFamily="49" charset="0"/>
                <a:cs typeface="Courier New" panose="02070309020205020404" pitchFamily="49" charset="0"/>
              </a:rPr>
              <a:t>="</a:t>
            </a:r>
            <a:r>
              <a:rPr lang="pt-BR" sz="2400" b="1" dirty="0" err="1">
                <a:latin typeface="Courier New" panose="02070309020205020404" pitchFamily="49" charset="0"/>
                <a:cs typeface="Courier New" panose="02070309020205020404" pitchFamily="49" charset="0"/>
              </a:rPr>
              <a:t>text</a:t>
            </a:r>
            <a:r>
              <a:rPr lang="pt-BR" sz="2400" dirty="0">
                <a:latin typeface="Courier New" panose="02070309020205020404" pitchFamily="49" charset="0"/>
                <a:cs typeface="Courier New" panose="02070309020205020404" pitchFamily="49" charset="0"/>
              </a:rPr>
              <a:t>"&gt;&lt;/a&gt;&lt;/h2&gt; </a:t>
            </a:r>
            <a:endParaRPr lang="pt-BR" sz="2400" dirty="0" smtClean="0">
              <a:latin typeface="Courier New" panose="02070309020205020404" pitchFamily="49" charset="0"/>
              <a:cs typeface="Courier New" panose="02070309020205020404" pitchFamily="49" charset="0"/>
            </a:endParaRPr>
          </a:p>
          <a:p>
            <a:pPr algn="just"/>
            <a:r>
              <a:rPr lang="pt-BR" sz="2400" dirty="0" smtClean="0">
                <a:latin typeface="Courier New" panose="02070309020205020404" pitchFamily="49" charset="0"/>
                <a:cs typeface="Courier New" panose="02070309020205020404" pitchFamily="49" charset="0"/>
              </a:rPr>
              <a:t>&lt;</a:t>
            </a:r>
            <a:r>
              <a:rPr lang="pt-BR" sz="2400" dirty="0">
                <a:latin typeface="Courier New" panose="02070309020205020404" pitchFamily="49" charset="0"/>
                <a:cs typeface="Courier New" panose="02070309020205020404" pitchFamily="49" charset="0"/>
              </a:rPr>
              <a:t>h2&gt;HTML - Texto de </a:t>
            </a:r>
            <a:r>
              <a:rPr lang="pt-BR" sz="2400" dirty="0" smtClean="0">
                <a:latin typeface="Courier New" panose="02070309020205020404" pitchFamily="49" charset="0"/>
                <a:cs typeface="Courier New" panose="02070309020205020404" pitchFamily="49" charset="0"/>
              </a:rPr>
              <a:t>E-mail</a:t>
            </a:r>
            <a:endParaRPr lang="pt-BR" sz="2400" dirty="0" smtClean="0">
              <a:latin typeface="Courier New" panose="02070309020205020404" pitchFamily="49" charset="0"/>
              <a:cs typeface="Courier New" panose="02070309020205020404" pitchFamily="49" charset="0"/>
            </a:endParaRPr>
          </a:p>
          <a:p>
            <a:pPr algn="just"/>
            <a:r>
              <a:rPr lang="pt-BR" sz="2400" dirty="0" smtClean="0">
                <a:latin typeface="Courier New" panose="02070309020205020404" pitchFamily="49" charset="0"/>
                <a:cs typeface="Courier New" panose="02070309020205020404" pitchFamily="49" charset="0"/>
              </a:rPr>
              <a:t>&lt;</a:t>
            </a:r>
            <a:r>
              <a:rPr lang="pt-BR" sz="2400" dirty="0">
                <a:latin typeface="Courier New" panose="02070309020205020404" pitchFamily="49" charset="0"/>
                <a:cs typeface="Courier New" panose="02070309020205020404" pitchFamily="49" charset="0"/>
              </a:rPr>
              <a:t>a </a:t>
            </a:r>
            <a:r>
              <a:rPr lang="pt-BR" sz="2400" b="1" dirty="0" err="1">
                <a:latin typeface="Courier New" panose="02070309020205020404" pitchFamily="49" charset="0"/>
                <a:cs typeface="Courier New" panose="02070309020205020404" pitchFamily="49" charset="0"/>
              </a:rPr>
              <a:t>name</a:t>
            </a:r>
            <a:r>
              <a:rPr lang="pt-BR" sz="2400" dirty="0">
                <a:latin typeface="Courier New" panose="02070309020205020404" pitchFamily="49" charset="0"/>
                <a:cs typeface="Courier New" panose="02070309020205020404" pitchFamily="49" charset="0"/>
              </a:rPr>
              <a:t>="</a:t>
            </a:r>
            <a:r>
              <a:rPr lang="pt-BR" sz="2400" b="1" dirty="0" err="1">
                <a:latin typeface="Courier New" panose="02070309020205020404" pitchFamily="49" charset="0"/>
                <a:cs typeface="Courier New" panose="02070309020205020404" pitchFamily="49" charset="0"/>
              </a:rPr>
              <a:t>email</a:t>
            </a:r>
            <a:r>
              <a:rPr lang="pt-BR" sz="2400" dirty="0">
                <a:latin typeface="Courier New" panose="02070309020205020404" pitchFamily="49" charset="0"/>
                <a:cs typeface="Courier New" panose="02070309020205020404" pitchFamily="49" charset="0"/>
              </a:rPr>
              <a:t>"&gt;&lt;/a&gt; &lt;/h2&gt;</a:t>
            </a:r>
            <a:endParaRPr lang="pt-BR" sz="2400" dirty="0">
              <a:solidFill>
                <a:schemeClr val="tx1"/>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11560" y="58614"/>
            <a:ext cx="7920880" cy="634082"/>
          </a:xfrm>
        </p:spPr>
        <p:txBody>
          <a:bodyPr/>
          <a:lstStyle/>
          <a:p>
            <a:r>
              <a:rPr lang="pt-BR" sz="3600" b="1" dirty="0">
                <a:solidFill>
                  <a:schemeClr val="tx1"/>
                </a:solidFill>
                <a:effectLst>
                  <a:outerShdw blurRad="38100" dist="38100" dir="2700000" algn="tl">
                    <a:srgbClr val="000000">
                      <a:alpha val="43137"/>
                    </a:srgbClr>
                  </a:outerShdw>
                </a:effectLst>
              </a:rPr>
              <a:t>Links / Âncoras</a:t>
            </a:r>
            <a:endParaRPr lang="pt-BR" sz="3600" b="1" dirty="0">
              <a:solidFill>
                <a:schemeClr val="tx1"/>
              </a:solidFill>
              <a:effectLst>
                <a:outerShdw blurRad="38100" dist="38100" dir="2700000" algn="tl">
                  <a:srgbClr val="000000">
                    <a:alpha val="43137"/>
                  </a:srgbClr>
                </a:outerShdw>
              </a:effectLst>
            </a:endParaRPr>
          </a:p>
        </p:txBody>
      </p:sp>
      <p:sp>
        <p:nvSpPr>
          <p:cNvPr id="2" name="CaixaDeTexto 1"/>
          <p:cNvSpPr txBox="1"/>
          <p:nvPr/>
        </p:nvSpPr>
        <p:spPr>
          <a:xfrm>
            <a:off x="703911" y="908720"/>
            <a:ext cx="7920880" cy="4831080"/>
          </a:xfrm>
          <a:prstGeom prst="rect">
            <a:avLst/>
          </a:prstGeom>
          <a:noFill/>
        </p:spPr>
        <p:txBody>
          <a:bodyPr wrap="square" rtlCol="0">
            <a:spAutoFit/>
          </a:bodyPr>
          <a:lstStyle/>
          <a:p>
            <a:pPr marL="342900" indent="-342900" algn="just">
              <a:buFont typeface="Arial" panose="020B0604020202020204" pitchFamily="34" charset="0"/>
              <a:buChar char="•"/>
            </a:pPr>
            <a:r>
              <a:rPr lang="pt-BR" sz="2800" dirty="0">
                <a:solidFill>
                  <a:schemeClr val="tx1"/>
                </a:solidFill>
              </a:rPr>
              <a:t>Depois temos que fazer um código para o link, colocando primeiro o nome da âncora</a:t>
            </a:r>
            <a:r>
              <a:rPr lang="pt-BR" sz="2800" dirty="0" smtClean="0">
                <a:solidFill>
                  <a:schemeClr val="tx1"/>
                </a:solidFill>
              </a:rPr>
              <a:t>.</a:t>
            </a:r>
            <a:endParaRPr lang="pt-BR" sz="2800" dirty="0" smtClean="0">
              <a:solidFill>
                <a:schemeClr val="tx1"/>
              </a:solidFill>
            </a:endParaRPr>
          </a:p>
          <a:p>
            <a:pPr marL="342900" indent="-342900" algn="just">
              <a:buFont typeface="Arial" panose="020B0604020202020204" pitchFamily="34" charset="0"/>
              <a:buChar char="•"/>
            </a:pPr>
            <a:endParaRPr lang="pt-BR" sz="2800" dirty="0">
              <a:solidFill>
                <a:schemeClr val="tx1"/>
              </a:solidFill>
            </a:endParaRPr>
          </a:p>
          <a:p>
            <a:pPr algn="just"/>
            <a:r>
              <a:rPr lang="pt-BR" sz="2800" dirty="0">
                <a:solidFill>
                  <a:schemeClr val="tx1"/>
                </a:solidFill>
                <a:latin typeface="Courier New" panose="02070309020205020404" pitchFamily="49" charset="0"/>
                <a:cs typeface="Courier New" panose="02070309020205020404" pitchFamily="49" charset="0"/>
              </a:rPr>
              <a:t>&lt;a </a:t>
            </a:r>
            <a:r>
              <a:rPr lang="pt-BR" sz="2800" dirty="0" err="1">
                <a:solidFill>
                  <a:schemeClr val="tx1"/>
                </a:solidFill>
                <a:latin typeface="Courier New" panose="02070309020205020404" pitchFamily="49" charset="0"/>
                <a:cs typeface="Courier New" panose="02070309020205020404" pitchFamily="49" charset="0"/>
              </a:rPr>
              <a:t>href</a:t>
            </a:r>
            <a:r>
              <a:rPr lang="pt-BR" sz="2800" dirty="0">
                <a:solidFill>
                  <a:schemeClr val="tx1"/>
                </a:solidFill>
                <a:latin typeface="Courier New" panose="02070309020205020404" pitchFamily="49" charset="0"/>
                <a:cs typeface="Courier New" panose="02070309020205020404" pitchFamily="49" charset="0"/>
              </a:rPr>
              <a:t>="#top"&gt;Ir para cima&lt;/a&gt;</a:t>
            </a:r>
            <a:endParaRPr lang="pt-BR" sz="2800" dirty="0">
              <a:solidFill>
                <a:schemeClr val="tx1"/>
              </a:solidFill>
              <a:latin typeface="Courier New" panose="02070309020205020404" pitchFamily="49" charset="0"/>
              <a:cs typeface="Courier New" panose="02070309020205020404" pitchFamily="49" charset="0"/>
            </a:endParaRPr>
          </a:p>
          <a:p>
            <a:pPr algn="just"/>
            <a:r>
              <a:rPr lang="pt-BR" sz="2800" dirty="0">
                <a:solidFill>
                  <a:schemeClr val="tx1"/>
                </a:solidFill>
                <a:latin typeface="Courier New" panose="02070309020205020404" pitchFamily="49" charset="0"/>
                <a:cs typeface="Courier New" panose="02070309020205020404" pitchFamily="49" charset="0"/>
              </a:rPr>
              <a:t>&lt;a </a:t>
            </a:r>
            <a:r>
              <a:rPr lang="pt-BR" sz="2800" dirty="0" err="1">
                <a:solidFill>
                  <a:schemeClr val="tx1"/>
                </a:solidFill>
                <a:latin typeface="Courier New" panose="02070309020205020404" pitchFamily="49" charset="0"/>
                <a:cs typeface="Courier New" panose="02070309020205020404" pitchFamily="49" charset="0"/>
              </a:rPr>
              <a:t>href</a:t>
            </a:r>
            <a:r>
              <a:rPr lang="pt-BR" sz="2800" dirty="0">
                <a:solidFill>
                  <a:schemeClr val="tx1"/>
                </a:solidFill>
                <a:latin typeface="Courier New" panose="02070309020205020404" pitchFamily="49" charset="0"/>
                <a:cs typeface="Courier New" panose="02070309020205020404" pitchFamily="49" charset="0"/>
              </a:rPr>
              <a:t>="#</a:t>
            </a:r>
            <a:r>
              <a:rPr lang="pt-BR" sz="2800" dirty="0" err="1">
                <a:solidFill>
                  <a:schemeClr val="tx1"/>
                </a:solidFill>
                <a:latin typeface="Courier New" panose="02070309020205020404" pitchFamily="49" charset="0"/>
                <a:cs typeface="Courier New" panose="02070309020205020404" pitchFamily="49" charset="0"/>
              </a:rPr>
              <a:t>text</a:t>
            </a:r>
            <a:r>
              <a:rPr lang="pt-BR" sz="2800" dirty="0">
                <a:solidFill>
                  <a:schemeClr val="tx1"/>
                </a:solidFill>
                <a:latin typeface="Courier New" panose="02070309020205020404" pitchFamily="49" charset="0"/>
                <a:cs typeface="Courier New" panose="02070309020205020404" pitchFamily="49" charset="0"/>
              </a:rPr>
              <a:t>"&gt;Aprender sobre links de texto&lt;/a&gt;</a:t>
            </a:r>
            <a:endParaRPr lang="pt-BR" sz="2800" dirty="0">
              <a:solidFill>
                <a:schemeClr val="tx1"/>
              </a:solidFill>
              <a:latin typeface="Courier New" panose="02070309020205020404" pitchFamily="49" charset="0"/>
              <a:cs typeface="Courier New" panose="02070309020205020404" pitchFamily="49" charset="0"/>
            </a:endParaRPr>
          </a:p>
          <a:p>
            <a:pPr algn="just"/>
            <a:r>
              <a:rPr lang="pt-BR" sz="2800" dirty="0">
                <a:solidFill>
                  <a:schemeClr val="tx1"/>
                </a:solidFill>
                <a:latin typeface="Courier New" panose="02070309020205020404" pitchFamily="49" charset="0"/>
                <a:cs typeface="Courier New" panose="02070309020205020404" pitchFamily="49" charset="0"/>
              </a:rPr>
              <a:t>&lt;a </a:t>
            </a:r>
            <a:r>
              <a:rPr lang="pt-BR" sz="2800" dirty="0" err="1">
                <a:solidFill>
                  <a:schemeClr val="tx1"/>
                </a:solidFill>
                <a:latin typeface="Courier New" panose="02070309020205020404" pitchFamily="49" charset="0"/>
                <a:cs typeface="Courier New" panose="02070309020205020404" pitchFamily="49" charset="0"/>
              </a:rPr>
              <a:t>href</a:t>
            </a:r>
            <a:r>
              <a:rPr lang="pt-BR" sz="2800" dirty="0">
                <a:solidFill>
                  <a:schemeClr val="tx1"/>
                </a:solidFill>
                <a:latin typeface="Courier New" panose="02070309020205020404" pitchFamily="49" charset="0"/>
                <a:cs typeface="Courier New" panose="02070309020205020404" pitchFamily="49" charset="0"/>
              </a:rPr>
              <a:t>="#</a:t>
            </a:r>
            <a:r>
              <a:rPr lang="pt-BR" sz="2800" dirty="0" err="1">
                <a:solidFill>
                  <a:schemeClr val="tx1"/>
                </a:solidFill>
                <a:latin typeface="Courier New" panose="02070309020205020404" pitchFamily="49" charset="0"/>
                <a:cs typeface="Courier New" panose="02070309020205020404" pitchFamily="49" charset="0"/>
              </a:rPr>
              <a:t>email</a:t>
            </a:r>
            <a:r>
              <a:rPr lang="pt-BR" sz="2800" dirty="0">
                <a:solidFill>
                  <a:schemeClr val="tx1"/>
                </a:solidFill>
                <a:latin typeface="Courier New" panose="02070309020205020404" pitchFamily="49" charset="0"/>
                <a:cs typeface="Courier New" panose="02070309020205020404" pitchFamily="49" charset="0"/>
              </a:rPr>
              <a:t>"&gt;Aprender </a:t>
            </a:r>
            <a:r>
              <a:rPr lang="pt-BR" sz="2800" dirty="0" smtClean="0">
                <a:solidFill>
                  <a:schemeClr val="tx1"/>
                </a:solidFill>
                <a:latin typeface="Courier New" panose="02070309020205020404" pitchFamily="49" charset="0"/>
                <a:cs typeface="Courier New" panose="02070309020205020404" pitchFamily="49" charset="0"/>
              </a:rPr>
              <a:t>sobre</a:t>
            </a:r>
            <a:endParaRPr lang="pt-BR" sz="2800" dirty="0" smtClean="0">
              <a:solidFill>
                <a:schemeClr val="tx1"/>
              </a:solidFill>
              <a:latin typeface="Courier New" panose="02070309020205020404" pitchFamily="49" charset="0"/>
              <a:cs typeface="Courier New" panose="02070309020205020404" pitchFamily="49" charset="0"/>
            </a:endParaRPr>
          </a:p>
          <a:p>
            <a:pPr algn="just"/>
            <a:r>
              <a:rPr lang="pt-BR" sz="2800" dirty="0" smtClean="0">
                <a:solidFill>
                  <a:schemeClr val="tx1"/>
                </a:solidFill>
                <a:latin typeface="Courier New" panose="02070309020205020404" pitchFamily="49" charset="0"/>
                <a:cs typeface="Courier New" panose="02070309020205020404" pitchFamily="49" charset="0"/>
              </a:rPr>
              <a:t> </a:t>
            </a:r>
            <a:r>
              <a:rPr lang="pt-BR" sz="2800" dirty="0">
                <a:solidFill>
                  <a:schemeClr val="tx1"/>
                </a:solidFill>
                <a:latin typeface="Courier New" panose="02070309020205020404" pitchFamily="49" charset="0"/>
                <a:cs typeface="Courier New" panose="02070309020205020404" pitchFamily="49" charset="0"/>
              </a:rPr>
              <a:t>endereços de e-mail&lt;/a&gt;</a:t>
            </a:r>
            <a:endParaRPr lang="pt-BR" sz="2800" dirty="0" smtClean="0">
              <a:solidFill>
                <a:schemeClr val="tx1"/>
              </a:solidFill>
              <a:latin typeface="Courier New" panose="02070309020205020404" pitchFamily="49" charset="0"/>
              <a:cs typeface="Courier New" panose="02070309020205020404" pitchFamily="49" charset="0"/>
            </a:endParaRPr>
          </a:p>
          <a:p>
            <a:pPr marL="342900" indent="-342900" algn="just">
              <a:buFont typeface="Arial" panose="020B0604020202020204" pitchFamily="34" charset="0"/>
              <a:buChar char="•"/>
            </a:pPr>
            <a:endParaRPr lang="pt-BR" sz="2800" dirty="0">
              <a:solidFill>
                <a:schemeClr val="tx1"/>
              </a:solidFill>
            </a:endParaRPr>
          </a:p>
          <a:p>
            <a:pPr marL="342900" indent="-342900" algn="just">
              <a:buFont typeface="Arial" panose="020B0604020202020204" pitchFamily="34" charset="0"/>
              <a:buChar char="•"/>
            </a:pPr>
            <a:r>
              <a:rPr lang="pt-BR" sz="2800" dirty="0" smtClean="0">
                <a:solidFill>
                  <a:schemeClr val="tx1"/>
                </a:solidFill>
              </a:rPr>
              <a:t>Acrescente o código acima no exemplo </a:t>
            </a:r>
            <a:r>
              <a:rPr lang="pt-BR" sz="2800" b="1" dirty="0" smtClean="0">
                <a:solidFill>
                  <a:schemeClr val="tx1"/>
                </a:solidFill>
              </a:rPr>
              <a:t>aula4.html</a:t>
            </a:r>
            <a:r>
              <a:rPr lang="pt-BR" sz="2800" dirty="0" smtClean="0">
                <a:solidFill>
                  <a:schemeClr val="tx1"/>
                </a:solidFill>
              </a:rPr>
              <a:t> e salve.</a:t>
            </a:r>
            <a:endParaRPr lang="pt-BR" sz="2800" dirty="0">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sign padrão">
  <a:themeElements>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sign padrão">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ctr" defTabSz="914400" rtl="0" eaLnBrk="1" fontAlgn="base" latinLnBrk="0" hangingPunct="1">
          <a:lnSpc>
            <a:spcPct val="100000"/>
          </a:lnSpc>
          <a:spcBef>
            <a:spcPct val="50000"/>
          </a:spcBef>
          <a:spcAft>
            <a:spcPct val="0"/>
          </a:spcAft>
          <a:buClrTx/>
          <a:buSzTx/>
          <a:buFontTx/>
          <a:buNone/>
          <a:defRPr kumimoji="0" lang="pt-BR" sz="1800" b="0" i="0" u="none" strike="noStrike" cap="none" normalizeH="0" baseline="0" smtClean="0">
            <a:ln>
              <a:noFill/>
            </a:ln>
            <a:solidFill>
              <a:srgbClr val="000066"/>
            </a:solidFill>
            <a:effectLst/>
            <a:latin typeface="Arial" panose="020B0604020202020204"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ctr" defTabSz="914400" rtl="0" eaLnBrk="1" fontAlgn="base" latinLnBrk="0" hangingPunct="1">
          <a:lnSpc>
            <a:spcPct val="100000"/>
          </a:lnSpc>
          <a:spcBef>
            <a:spcPct val="50000"/>
          </a:spcBef>
          <a:spcAft>
            <a:spcPct val="0"/>
          </a:spcAft>
          <a:buClrTx/>
          <a:buSzTx/>
          <a:buFontTx/>
          <a:buNone/>
          <a:defRPr kumimoji="0" lang="pt-BR" sz="1800" b="0" i="0" u="none" strike="noStrike" cap="none" normalizeH="0" baseline="0" smtClean="0">
            <a:ln>
              <a:noFill/>
            </a:ln>
            <a:solidFill>
              <a:srgbClr val="000066"/>
            </a:solidFill>
            <a:effectLst/>
            <a:latin typeface="Arial" panose="020B0604020202020204" pitchFamily="34" charset="0"/>
          </a:defRPr>
        </a:defPPr>
      </a:lstStyle>
    </a:lnDef>
  </a:objectDefaults>
  <a:extraClrSchemeLst>
    <a:extraClrScheme>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sign padrã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sign padrã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sign padrã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sign padrã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sign padrã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sign padrã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sign padrã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sign padrã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sign padrã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sign padrã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sign padrã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5369</Words>
  <Application>WPS Presentation</Application>
  <PresentationFormat>Apresentação na tela (4:3)</PresentationFormat>
  <Paragraphs>213</Paragraphs>
  <Slides>23</Slides>
  <Notes>22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Arial</vt:lpstr>
      <vt:lpstr>SimSun</vt:lpstr>
      <vt:lpstr>Wingdings</vt:lpstr>
      <vt:lpstr>Courier New</vt:lpstr>
      <vt:lpstr>Microsoft YaHei</vt:lpstr>
      <vt:lpstr>Arial Unicode MS</vt:lpstr>
      <vt:lpstr>Times New Roman</vt:lpstr>
      <vt:lpstr>Design padrão</vt:lpstr>
      <vt:lpstr>Design para WEB  AULA 3 – Links / Âncoras. </vt:lpstr>
      <vt:lpstr>Roteiro da Aula</vt:lpstr>
      <vt:lpstr>Links / Âncoras</vt:lpstr>
      <vt:lpstr>Links / Âncoras</vt:lpstr>
      <vt:lpstr>Links / Âncoras</vt:lpstr>
      <vt:lpstr>Links / Âncoras</vt:lpstr>
      <vt:lpstr>Links / Âncoras</vt:lpstr>
      <vt:lpstr>Links / Âncoras</vt:lpstr>
      <vt:lpstr>Links / Âncoras</vt:lpstr>
      <vt:lpstr>Links / Âncoras</vt:lpstr>
      <vt:lpstr>Links / Âncoras</vt:lpstr>
      <vt:lpstr>Links / Âncoras</vt:lpstr>
      <vt:lpstr>Links / Âncoras</vt:lpstr>
      <vt:lpstr>Links / Âncoras</vt:lpstr>
      <vt:lpstr>Links / Âncoras</vt:lpstr>
      <vt:lpstr>Links / Âncoras</vt:lpstr>
      <vt:lpstr>Links / Âncoras</vt:lpstr>
      <vt:lpstr>Links / Âncoras</vt:lpstr>
      <vt:lpstr>Links / Âncoras</vt:lpstr>
      <vt:lpstr>Links / Âncoras</vt:lpstr>
      <vt:lpstr>Exercício para enviar no Blog</vt:lpstr>
      <vt:lpstr>Referências</vt:lpstr>
      <vt:lpstr>BOM DIA!!!!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Planejamento Estratégico</dc:title>
  <dc:creator>João Paulo Pimentel</dc:creator>
  <dc:subject>Gestão de TI</dc:subject>
  <cp:lastModifiedBy>profe</cp:lastModifiedBy>
  <cp:revision>362</cp:revision>
  <cp:lastPrinted>2017-10-05T21:33:00Z</cp:lastPrinted>
  <dcterms:created xsi:type="dcterms:W3CDTF">2007-10-18T12:39:00Z</dcterms:created>
  <dcterms:modified xsi:type="dcterms:W3CDTF">2022-04-04T12:38:43Z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D955AA5568D8483F92F4AE86A00EE938</vt:lpwstr>
  </property>
  <property fmtid="{D5CDD505-2E9C-101B-9397-08002B2CF9AE}" pid="3" name="KSOProductBuildVer">
    <vt:lpwstr>1046-11.2.0.11042</vt:lpwstr>
  </property>
</Properties>
</file>