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60606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9918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>
                <a:solidFill>
                  <a:srgbClr val="E2492F"/>
                </a:solidFill>
                <a:latin typeface="Lobster Two"/>
                <a:ea typeface="Lobster Two"/>
                <a:cs typeface="Lobster Two"/>
                <a:sym typeface="Lobster Two"/>
              </a:rPr>
              <a:t>Framework para jogos em linha de comando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3196871"/>
            <a:ext cx="7772400" cy="1638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 sz="2400">
                <a:solidFill>
                  <a:srgbClr val="F1FDD1"/>
                </a:solidFill>
                <a:latin typeface="Impact"/>
                <a:ea typeface="Impact"/>
                <a:cs typeface="Impact"/>
                <a:sym typeface="Impact"/>
              </a:rPr>
              <a:t>Bledson Kivy</a:t>
            </a:r>
          </a:p>
          <a:p>
            <a:pPr rtl="0">
              <a:spcBef>
                <a:spcPts val="0"/>
              </a:spcBef>
              <a:buNone/>
            </a:pPr>
            <a:r>
              <a:rPr lang="pt-BR" sz="2400">
                <a:solidFill>
                  <a:srgbClr val="F1FDD1"/>
                </a:solidFill>
                <a:latin typeface="Impact"/>
                <a:ea typeface="Impact"/>
                <a:cs typeface="Impact"/>
                <a:sym typeface="Impact"/>
              </a:rPr>
              <a:t>João Matias</a:t>
            </a:r>
          </a:p>
          <a:p>
            <a:pPr>
              <a:spcBef>
                <a:spcPts val="0"/>
              </a:spcBef>
              <a:buNone/>
            </a:pPr>
            <a:r>
              <a:rPr lang="pt-BR" sz="2400">
                <a:solidFill>
                  <a:srgbClr val="F1FDD1"/>
                </a:solidFill>
                <a:latin typeface="Impact"/>
                <a:ea typeface="Impact"/>
                <a:cs typeface="Impact"/>
                <a:sym typeface="Impact"/>
              </a:rPr>
              <a:t>Larissa Noronha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60606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>
                <a:solidFill>
                  <a:srgbClr val="E2492F"/>
                </a:solidFill>
                <a:latin typeface="Lobster Two"/>
                <a:ea typeface="Lobster Two"/>
                <a:cs typeface="Lobster Two"/>
                <a:sym typeface="Lobster Two"/>
              </a:rPr>
              <a:t>Características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pt-BR" sz="2400">
                <a:solidFill>
                  <a:srgbClr val="F1FDD1"/>
                </a:solidFill>
                <a:latin typeface="Impact"/>
                <a:ea typeface="Impact"/>
                <a:cs typeface="Impact"/>
                <a:sym typeface="Impact"/>
              </a:rPr>
              <a:t>Facilidade na criação de: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1FDD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 algn="ctr">
              <a:spcBef>
                <a:spcPts val="0"/>
              </a:spcBef>
              <a:buNone/>
            </a:pPr>
            <a:r>
              <a:rPr lang="pt-BR" sz="2400">
                <a:solidFill>
                  <a:srgbClr val="F1FDD1"/>
                </a:solidFill>
                <a:latin typeface="Impact"/>
                <a:ea typeface="Impact"/>
                <a:cs typeface="Impact"/>
                <a:sym typeface="Impact"/>
              </a:rPr>
              <a:t>Representação Visual (signos)</a:t>
            </a:r>
          </a:p>
          <a:p>
            <a:pPr rtl="0" algn="ctr">
              <a:spcBef>
                <a:spcPts val="0"/>
              </a:spcBef>
              <a:buNone/>
            </a:pPr>
            <a:r>
              <a:rPr lang="pt-BR" sz="2400">
                <a:solidFill>
                  <a:srgbClr val="F1FDD1"/>
                </a:solidFill>
                <a:latin typeface="Impact"/>
                <a:ea typeface="Impact"/>
                <a:cs typeface="Impact"/>
                <a:sym typeface="Impact"/>
              </a:rPr>
              <a:t>Definição de regras (ruleset)</a:t>
            </a:r>
          </a:p>
          <a:p>
            <a:pPr rtl="0" algn="ctr">
              <a:spcBef>
                <a:spcPts val="0"/>
              </a:spcBef>
              <a:buNone/>
            </a:pPr>
            <a:r>
              <a:rPr lang="pt-BR" sz="2400">
                <a:solidFill>
                  <a:srgbClr val="F1FDD1"/>
                </a:solidFill>
                <a:latin typeface="Impact"/>
                <a:ea typeface="Impact"/>
                <a:cs typeface="Impact"/>
                <a:sym typeface="Impact"/>
              </a:rPr>
              <a:t>Eventos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pt-BR" sz="2400">
                <a:solidFill>
                  <a:srgbClr val="F1FDD1"/>
                </a:solidFill>
                <a:latin typeface="Impact"/>
                <a:ea typeface="Impact"/>
                <a:cs typeface="Impact"/>
                <a:sym typeface="Impact"/>
              </a:rPr>
              <a:t>Controles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>
                <a:solidFill>
                  <a:srgbClr val="E2492F"/>
                </a:solidFill>
                <a:latin typeface="Lobster Two"/>
                <a:ea typeface="Lobster Two"/>
                <a:cs typeface="Lobster Two"/>
                <a:sym typeface="Lobster Two"/>
              </a:rPr>
              <a:t>Exemplos</a:t>
            </a:r>
          </a:p>
        </p:txBody>
      </p:sp>
      <p:sp>
        <p:nvSpPr>
          <p:cNvPr id="43" name="Shape 43"/>
          <p:cNvSpPr/>
          <p:nvPr/>
        </p:nvSpPr>
        <p:spPr>
          <a:xfrm>
            <a:off x="3306075" y="2153550"/>
            <a:ext cx="2476199" cy="1323599"/>
          </a:xfrm>
          <a:prstGeom prst="rect">
            <a:avLst/>
          </a:prstGeom>
          <a:solidFill>
            <a:srgbClr val="060606"/>
          </a:solidFill>
          <a:ln cap="flat" cmpd="sng" w="19050">
            <a:solidFill>
              <a:srgbClr val="0606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1FDD1"/>
              </a:solidFill>
              <a:latin typeface="Impact"/>
              <a:ea typeface="Impact"/>
              <a:cs typeface="Impact"/>
              <a:sym typeface="Impact"/>
            </a:endParaRP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1FDD1"/>
              </a:solidFill>
              <a:latin typeface="Impact"/>
              <a:ea typeface="Impact"/>
              <a:cs typeface="Impact"/>
              <a:sym typeface="Impact"/>
            </a:endParaRPr>
          </a:p>
          <a:p>
            <a:pPr rtl="0" algn="ctr">
              <a:spcBef>
                <a:spcPts val="0"/>
              </a:spcBef>
              <a:buNone/>
            </a:pPr>
            <a:r>
              <a:rPr lang="pt-BR" sz="2400">
                <a:solidFill>
                  <a:srgbClr val="F1FDD1"/>
                </a:solidFill>
                <a:latin typeface="Impact"/>
                <a:ea typeface="Impact"/>
                <a:cs typeface="Impact"/>
                <a:sym typeface="Impact"/>
              </a:rPr>
              <a:t>Quiz matemático</a:t>
            </a:r>
          </a:p>
          <a:p>
            <a:pPr rtl="0" algn="ctr">
              <a:spcBef>
                <a:spcPts val="0"/>
              </a:spcBef>
              <a:buNone/>
            </a:pPr>
            <a:r>
              <a:rPr lang="pt-BR" sz="2400">
                <a:solidFill>
                  <a:srgbClr val="F1FDD1"/>
                </a:solidFill>
                <a:latin typeface="Impact"/>
                <a:ea typeface="Impact"/>
                <a:cs typeface="Impact"/>
                <a:sym typeface="Impact"/>
              </a:rPr>
              <a:t>Caça-palavras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pt-BR" sz="2400">
                <a:solidFill>
                  <a:srgbClr val="F1FDD1"/>
                </a:solidFill>
                <a:latin typeface="Impact"/>
                <a:ea typeface="Impact"/>
                <a:cs typeface="Impact"/>
                <a:sym typeface="Impact"/>
              </a:rPr>
              <a:t>Adivinhação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60606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>
                <a:solidFill>
                  <a:srgbClr val="E2492F"/>
                </a:solidFill>
                <a:latin typeface="Lobster Two"/>
                <a:ea typeface="Lobster Two"/>
                <a:cs typeface="Lobster Two"/>
                <a:sym typeface="Lobster Two"/>
              </a:rPr>
              <a:t>Pontos flexíveis (hot spots)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1FDD1"/>
              </a:solidFill>
              <a:latin typeface="Impact"/>
              <a:ea typeface="Impact"/>
              <a:cs typeface="Impact"/>
              <a:sym typeface="Impact"/>
            </a:endParaRPr>
          </a:p>
          <a:p>
            <a:pPr rtl="0" algn="ctr">
              <a:spcBef>
                <a:spcPts val="0"/>
              </a:spcBef>
              <a:buNone/>
            </a:pPr>
            <a:r>
              <a:rPr lang="pt-BR" sz="2400">
                <a:solidFill>
                  <a:srgbClr val="F1FDD1"/>
                </a:solidFill>
                <a:latin typeface="Impact"/>
                <a:ea typeface="Impact"/>
                <a:cs typeface="Impact"/>
                <a:sym typeface="Impact"/>
              </a:rPr>
              <a:t>Jogadores e personagens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pt-BR" sz="2400">
                <a:solidFill>
                  <a:srgbClr val="F1FDD1"/>
                </a:solidFill>
                <a:latin typeface="Impact"/>
                <a:ea typeface="Impact"/>
                <a:cs typeface="Impact"/>
                <a:sym typeface="Impact"/>
              </a:rPr>
              <a:t>Regras do jogo</a:t>
            </a:r>
          </a:p>
          <a:p>
            <a:pPr rtl="0" algn="ctr">
              <a:spcBef>
                <a:spcPts val="0"/>
              </a:spcBef>
              <a:buNone/>
            </a:pPr>
            <a:r>
              <a:rPr lang="pt-BR" sz="2400">
                <a:solidFill>
                  <a:srgbClr val="F1FDD1"/>
                </a:solidFill>
                <a:latin typeface="Impact"/>
                <a:ea typeface="Impact"/>
                <a:cs typeface="Impact"/>
                <a:sym typeface="Impact"/>
              </a:rPr>
              <a:t>Representação visual</a:t>
            </a:r>
          </a:p>
          <a:p>
            <a:pPr rtl="0" algn="ctr">
              <a:spcBef>
                <a:spcPts val="0"/>
              </a:spcBef>
              <a:buNone/>
            </a:pPr>
            <a:r>
              <a:rPr lang="pt-BR" sz="2400">
                <a:solidFill>
                  <a:srgbClr val="F1FDD1"/>
                </a:solidFill>
                <a:latin typeface="Impact"/>
                <a:ea typeface="Impact"/>
                <a:cs typeface="Impact"/>
                <a:sym typeface="Impact"/>
              </a:rPr>
              <a:t>Eventos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pt-BR" sz="2400">
                <a:solidFill>
                  <a:srgbClr val="F1FDD1"/>
                </a:solidFill>
                <a:latin typeface="Impact"/>
                <a:ea typeface="Impact"/>
                <a:cs typeface="Impact"/>
                <a:sym typeface="Impact"/>
              </a:rPr>
              <a:t>Controles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6060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>
                <a:solidFill>
                  <a:srgbClr val="E2492F"/>
                </a:solidFill>
                <a:latin typeface="Lobster Two"/>
                <a:ea typeface="Lobster Two"/>
                <a:cs typeface="Lobster Two"/>
                <a:sym typeface="Lobster Two"/>
              </a:rPr>
              <a:t>Pontos fixos (frozen spots)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1FDD1"/>
              </a:solidFill>
              <a:latin typeface="Impact"/>
              <a:ea typeface="Impact"/>
              <a:cs typeface="Impact"/>
              <a:sym typeface="Impact"/>
            </a:endParaRPr>
          </a:p>
          <a:p>
            <a:pPr rtl="0" algn="ctr">
              <a:spcBef>
                <a:spcPts val="0"/>
              </a:spcBef>
              <a:buNone/>
            </a:pPr>
            <a:r>
              <a:rPr lang="pt-BR" sz="2400">
                <a:solidFill>
                  <a:srgbClr val="F1FDD1"/>
                </a:solidFill>
                <a:latin typeface="Impact"/>
                <a:ea typeface="Impact"/>
                <a:cs typeface="Impact"/>
                <a:sym typeface="Impact"/>
              </a:rPr>
              <a:t>Pontuação e Ranking</a:t>
            </a:r>
          </a:p>
          <a:p>
            <a:pPr rtl="0" algn="ctr">
              <a:spcBef>
                <a:spcPts val="0"/>
              </a:spcBef>
              <a:buNone/>
            </a:pPr>
            <a:r>
              <a:rPr lang="pt-BR" sz="2400">
                <a:solidFill>
                  <a:srgbClr val="F1FDD1"/>
                </a:solidFill>
                <a:latin typeface="Impact"/>
                <a:ea typeface="Impact"/>
                <a:cs typeface="Impact"/>
                <a:sym typeface="Impact"/>
              </a:rPr>
              <a:t>Telas principais (Iniciar, Opções, Fim de jogo)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1FDD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