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8A081-9BE5-40B6-954D-83F594D88733}" v="5" dt="2024-10-24T20:52:5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15B20-5466-AB53-A3DC-45CEE3F5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/>
          </a:bodyPr>
          <a:lstStyle/>
          <a:p>
            <a:pPr algn="l"/>
            <a:r>
              <a:rPr lang="ru-RU" sz="2600">
                <a:solidFill>
                  <a:schemeClr val="tx2">
                    <a:alpha val="80000"/>
                  </a:schemeClr>
                </a:solidFill>
              </a:rPr>
              <a:t>зеленые здания и технологии энергоэффективного строительства — архитектурные решения и строительные технологии, направленные на снижение энергопотребления и улучшение экологических характеристик зданий.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5DD04F-5F66-C13C-AC88-B43E0FAA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593" y="725465"/>
            <a:ext cx="4612131" cy="2232201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solidFill>
                  <a:schemeClr val="tx2">
                    <a:alpha val="80000"/>
                  </a:schemeClr>
                </a:solidFill>
              </a:rPr>
              <a:t>Работу выполнил: Ларионов А. Д.</a:t>
            </a:r>
          </a:p>
          <a:p>
            <a:pPr algn="l"/>
            <a:r>
              <a:rPr lang="ru-RU" dirty="0">
                <a:solidFill>
                  <a:schemeClr val="tx2">
                    <a:alpha val="80000"/>
                  </a:schemeClr>
                </a:solidFill>
              </a:rPr>
              <a:t>Студент группы 3406</a:t>
            </a:r>
          </a:p>
        </p:txBody>
      </p:sp>
      <p:pic>
        <p:nvPicPr>
          <p:cNvPr id="4" name="Picture 3" descr="Изображение выглядит как зеленый, творческий подход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5C30626-DA68-1692-D0F2-24292DD0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578" r="2" b="23247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70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EAB4C-F2BD-E935-E657-8FCA5A4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B Sans Text"/>
              </a:rPr>
              <a:t>Что такое зеленое строительство?</a:t>
            </a:r>
            <a:br>
              <a:rPr lang="ru-RU" b="1" i="0" dirty="0">
                <a:effectLst/>
                <a:latin typeface="SB Sans Tex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94C97-17C5-8634-CB4F-9D2E7B01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B Sans Text"/>
              </a:rPr>
              <a:t>Зеленое строительство – это комплексный подход к проектированию, возведению и эксплуатации зданий, основанный на принципах экологической устойчивости, энергоэффективности и ресурсосбережения. Основная цель зеленого строительства заключается в создании объектов недвижимости, которые гармонично вписываются в природную среду, минимально воздействуют на нее и обеспечивают комфортное проживание и работу людей.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0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15A79-2DAE-CAF3-E8A4-C37B22AD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ru-RU" sz="4100" b="1" i="0">
                <a:effectLst/>
                <a:latin typeface="SB Sans Text"/>
              </a:rPr>
              <a:t>Принципы зеленого строительства</a:t>
            </a:r>
            <a:br>
              <a:rPr lang="ru-RU" sz="4100" b="1" i="0">
                <a:effectLst/>
                <a:latin typeface="SB Sans Text"/>
              </a:rPr>
            </a:br>
            <a:endParaRPr lang="ru-RU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53B30-7AEE-0858-2AC7-9CB021E2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ru-RU" sz="1700" b="1" i="0">
                <a:effectLst/>
                <a:latin typeface="SB Sans Text"/>
              </a:rPr>
              <a:t>Энергоэффективность</a:t>
            </a:r>
          </a:p>
          <a:p>
            <a:r>
              <a:rPr lang="ru-RU" sz="1700" b="1" i="0">
                <a:effectLst/>
                <a:latin typeface="SB Sans Text"/>
              </a:rPr>
              <a:t>Рациональное использование водных ресурсов</a:t>
            </a:r>
          </a:p>
          <a:p>
            <a:r>
              <a:rPr lang="ru-RU" sz="1700" b="1" i="0">
                <a:effectLst/>
                <a:latin typeface="SB Sans Text"/>
              </a:rPr>
              <a:t>Применение экологически чистых материалов</a:t>
            </a:r>
            <a:endParaRPr lang="ru-RU" sz="1700" b="1">
              <a:latin typeface="SB Sans Text"/>
            </a:endParaRPr>
          </a:p>
          <a:p>
            <a:r>
              <a:rPr lang="ru-RU" sz="1700" b="1" i="0">
                <a:effectLst/>
                <a:latin typeface="SB Sans Text"/>
              </a:rPr>
              <a:t>Минимизация отходов</a:t>
            </a:r>
          </a:p>
          <a:p>
            <a:r>
              <a:rPr lang="ru-RU" sz="1700" b="1" i="0">
                <a:effectLst/>
                <a:latin typeface="SB Sans Text"/>
              </a:rPr>
              <a:t>Создание здоровой внутренней среды</a:t>
            </a:r>
            <a:endParaRPr lang="ru-RU" sz="1700" b="1">
              <a:latin typeface="SB Sans Text"/>
            </a:endParaRPr>
          </a:p>
          <a:p>
            <a:r>
              <a:rPr lang="ru-RU" sz="1700" b="1" i="0">
                <a:effectLst/>
                <a:latin typeface="SB Sans Text"/>
              </a:rPr>
              <a:t>Интеграция с природой</a:t>
            </a:r>
          </a:p>
          <a:p>
            <a:r>
              <a:rPr lang="ru-RU" sz="1700" b="1" i="0">
                <a:effectLst/>
                <a:latin typeface="SB Sans Text"/>
              </a:rPr>
              <a:t>Учет жизненного цикла здания</a:t>
            </a:r>
            <a:endParaRPr lang="ru-RU" sz="1700" b="1">
              <a:latin typeface="SB Sans Text"/>
            </a:endParaRPr>
          </a:p>
          <a:p>
            <a:endParaRPr lang="ru-RU" sz="1700"/>
          </a:p>
        </p:txBody>
      </p:sp>
      <p:pic>
        <p:nvPicPr>
          <p:cNvPr id="5" name="Рисунок 4" descr="Изображение выглядит как на открытом воздухе, облако, небо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BD564AB2-0673-32D3-44F7-4A9CF5C3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27847" b="-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20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0B669-0D18-E6BC-EB68-8F2E473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ru-RU" sz="3700" b="1" i="0">
                <a:effectLst/>
                <a:latin typeface="SB Sans Text"/>
              </a:rPr>
              <a:t>Преимущества зеленого строительства</a:t>
            </a:r>
            <a:br>
              <a:rPr lang="ru-RU" sz="3700" b="1" i="0">
                <a:effectLst/>
                <a:latin typeface="SB Sans Text"/>
              </a:rPr>
            </a:b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52DBE-FC2B-12F9-CFB8-7C1BFC6A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ru-RU" sz="1800" b="1" i="0">
                <a:effectLst/>
                <a:latin typeface="SB Sans Text"/>
              </a:rPr>
              <a:t>Экономические выгоды</a:t>
            </a:r>
          </a:p>
          <a:p>
            <a:r>
              <a:rPr lang="ru-RU" sz="1800" b="1" i="0">
                <a:effectLst/>
                <a:latin typeface="SB Sans Text"/>
              </a:rPr>
              <a:t>Экологические преимущества</a:t>
            </a:r>
            <a:endParaRPr lang="ru-RU" sz="1800" b="1">
              <a:latin typeface="SB Sans Text"/>
            </a:endParaRPr>
          </a:p>
          <a:p>
            <a:r>
              <a:rPr lang="ru-RU" sz="1800" b="1" i="0">
                <a:effectLst/>
                <a:latin typeface="SB Sans Text"/>
              </a:rPr>
              <a:t>Социальные аспекты</a:t>
            </a:r>
          </a:p>
          <a:p>
            <a:r>
              <a:rPr lang="ru-RU" sz="1800" b="1" i="0">
                <a:effectLst/>
                <a:latin typeface="SB Sans Text"/>
              </a:rPr>
              <a:t>Инновации и технологическое развитие</a:t>
            </a:r>
            <a:endParaRPr lang="ru-RU" sz="1800" b="1">
              <a:latin typeface="SB Sans Text"/>
            </a:endParaRPr>
          </a:p>
          <a:p>
            <a:endParaRPr lang="ru-RU" sz="1800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на открытом воздухе, дерево, небо, архитектура&#10;&#10;Автоматически созданное описание">
            <a:extLst>
              <a:ext uri="{FF2B5EF4-FFF2-40B4-BE49-F238E27FC236}">
                <a16:creationId xmlns:a16="http://schemas.microsoft.com/office/drawing/2014/main" id="{888C30E5-BB46-CF9D-F8B7-AB229B25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3" r="1" b="8337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910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1B661-AFF8-4415-AFC2-06BEDF8F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92C8C7-F634-4E4E-9337-1DD729F03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B1E1560-2494-48C4-8C7D-76B08E345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BDF430-D054-4C47-A961-B75CC49E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9E0FE1-B67D-4C0E-8B31-E1673074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F964B7-75E5-4E43-8EDE-23C9330F3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D9641D-6C16-4175-AF11-74F5666B3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C404BC8-8F76-4417-82DA-8FB9F2CD2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B4B165-7B21-4F29-8055-930FB5E39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89F617-36E6-438A-A986-81F65B284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CEBCF6-09F0-4397-BF9A-123D5FD59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2329DF-7CD0-4985-95AD-F613CBCB9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AA8FFD-0BDD-422D-9C6E-62D532E9D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8C8D01-4470-4950-804B-431FBFE05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410B0D-8337-4153-B6CA-20D951C81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425AE0-A91B-412F-A25D-748457A36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F9D585-72F8-447C-AC7A-FFE455C1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3A11EE-588A-48F0-84B7-11E692517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18F23C-ADF0-4C0A-BCFB-6FAB3EA3C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E8DE207-6E42-4BA9-8901-919BF2456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2184A20-651D-4115-821E-1EB9A6F17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E0DF30-30A9-42D9-A112-BF807094C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D608BD-A509-4D14-A858-AEF5EE0B8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AF46B-3D9E-4619-A9EA-9C24D7392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7C7DB7-C7B1-482D-A7B6-9BD3EB6EE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79BAAC-A99A-468C-AFAE-99CDEA9E9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47E8A0-6209-4A2C-9AE0-38569A32C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2774775-2A2D-4E2A-9867-A801C4A42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00DC8-8337-417C-AC95-1100DF4B0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EB98B6-4ED1-45A4-9107-A1396F746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8539FA-6B5F-4551-803C-60A3ACCB7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42BA0AC-1FED-4500-9D9D-ADD865CC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237A8A1-0297-4852-9B8C-50D7B6F4C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D477C4-906E-4639-AFDE-8A76770F5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2F9A1BC-0A16-4F56-8BD6-73CE9D350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54D671E-EDE2-4A9E-8FA4-6D998E019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6D782B0-8ED6-4AF5-8579-3D1268504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9815FC-6211-435F-9A66-A73D0C4F4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4E2063-2578-438C-9195-ACB2E24D0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52A756-DD56-4AF2-AF34-E9B87591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EEAF50-767B-4CAB-A3D2-CEA65DEAC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DE2A59-9065-4480-B984-F65EBF08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730D72-C5B6-4A05-BE63-696EAF286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BC8A10-22C5-4397-860C-530E5EDE1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8B8F5EA-B3C3-4404-A9E8-6A2C535B8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5228E6E-AFB0-45E9-B796-BC67340E0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39B436F-5C93-4C35-8F4D-C698E8A5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DFE4FD-36CE-4571-AF4A-53E499A7A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54A977-7F90-4F48-AA63-9DB2B7CB7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FD0BB3-BED0-4E7D-913F-75BC12D0A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CA7483-AC83-4813-9B83-8BBF75567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9613F85-12CD-439D-9CB9-FDF5312A3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B1675E8-3CDF-4A09-9AD8-B4C1065BC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E9B9D4F-BF53-40B8-A4A5-B2CBE2537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85F471-679E-4165-9E7E-43E502158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D08D1BC-CD0F-4CBA-A65F-7A91898E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8E1DF84-5CB1-4B3E-8BE0-45171A7B4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7265B8C-7DEC-416A-95A6-AC665E51D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1219E3-4DCD-4B9E-AFFD-F4945641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A495408-A993-4643-B6E4-DE9206ECE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FB1CC40-D434-4175-85C5-7E01FEAD5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54CD09-BFDA-49C5-BB0F-6530F861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FE8985A-5D02-41A6-A8F5-9DF620DEB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CADA5D4-0372-442C-90EF-0396D6E7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003C602-C1C8-4B24-BECF-475828EE1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4D66FD5-74DE-4D91-9A5C-2F32197F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5364D7A-B2D0-46C3-BA70-2FB6FA400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AB6E1E8-1044-4645-BB84-718D5E70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563AF2-F998-480C-8629-929DD20A8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645474E-722C-4EDF-99D0-CC25C2A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B39AE16-054C-45DA-91DB-B6617A80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DFC5BDF-E2E6-4B43-934E-74A7BA127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EAA744-4740-434F-815A-6DA7FFC9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8C4B081-FEC8-448A-9433-DB2F9CB5D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5B3CEE8-A310-497B-A3AE-67875127A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F633FDE-DEB5-43D6-8AEE-74941CC87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E4C2A34-B786-41BF-84AA-2590CCCE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6D5F86-27B5-4093-92BF-5E270F048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F7CAE2-5136-491B-BAD2-57C460D3D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842A01-D2C9-4F26-B5F9-3BE2845AF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3E3FBAA-B814-43DA-B389-B4531C81E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B6F1519-B5AA-4970-90F7-F16500D04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E7442C-369B-4CCA-AD2F-2731AB0D3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A8EA1D3-AEA4-4E4A-9B8A-E5C66CEBB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E33F98E-A377-4195-9EEA-836C9A387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11AB1E6-23FE-4F71-9A41-0401E7A0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ED0F75-165B-4029-869C-26BDFD876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355063-A393-472D-BADC-B38471BA8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BCBFA7-6610-44AE-BDF4-E426F07C0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0D776EA-84F3-4ADC-98A4-5D253ACB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939BA7C-816F-4B15-8BA6-AFA345EFA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58FC50C-24F9-413D-8DAE-96CFBD29D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90A53D9-94F7-44DC-83C0-962C97E32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8876F-6835-2360-C502-26A6D0BC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511414"/>
            <a:ext cx="6542916" cy="2732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i="0">
                <a:effectLst/>
              </a:rPr>
              <a:t>Примеры успешных проектов</a:t>
            </a:r>
            <a:br>
              <a:rPr lang="en-US" sz="4600" b="1" i="0">
                <a:effectLst/>
              </a:rPr>
            </a:br>
            <a:endParaRPr lang="en-US" sz="4600"/>
          </a:p>
        </p:txBody>
      </p:sp>
      <p:pic>
        <p:nvPicPr>
          <p:cNvPr id="9" name="Рисунок 8" descr="Изображение выглядит как текст, на открытом воздухе, небо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FE4CB3D8-E274-316C-00C0-AC46A0AB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/>
          <a:stretch/>
        </p:blipFill>
        <p:spPr>
          <a:xfrm>
            <a:off x="20" y="10"/>
            <a:ext cx="4067627" cy="3580813"/>
          </a:xfrm>
          <a:custGeom>
            <a:avLst/>
            <a:gdLst/>
            <a:ahLst/>
            <a:cxnLst/>
            <a:rect l="l" t="t" r="r" b="b"/>
            <a:pathLst>
              <a:path w="4067647" h="3580823">
                <a:moveTo>
                  <a:pt x="0" y="0"/>
                </a:moveTo>
                <a:lnTo>
                  <a:pt x="4067647" y="0"/>
                </a:lnTo>
                <a:lnTo>
                  <a:pt x="4067647" y="3562877"/>
                </a:lnTo>
                <a:lnTo>
                  <a:pt x="3612323" y="3578141"/>
                </a:lnTo>
                <a:cubicBezTo>
                  <a:pt x="2779094" y="3591572"/>
                  <a:pt x="1800050" y="3555887"/>
                  <a:pt x="547602" y="3441294"/>
                </a:cubicBezTo>
                <a:lnTo>
                  <a:pt x="0" y="3387876"/>
                </a:lnTo>
                <a:close/>
              </a:path>
            </a:pathLst>
          </a:custGeom>
        </p:spPr>
      </p:pic>
      <p:pic>
        <p:nvPicPr>
          <p:cNvPr id="5" name="Объект 4" descr="Изображение выглядит как на открытом воздухе, небо, дерево, архитектура&#10;&#10;Автоматически созданное описание">
            <a:extLst>
              <a:ext uri="{FF2B5EF4-FFF2-40B4-BE49-F238E27FC236}">
                <a16:creationId xmlns:a16="http://schemas.microsoft.com/office/drawing/2014/main" id="{4D442968-3BC9-C7F4-1BA4-E926F2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1" r="21690"/>
          <a:stretch/>
        </p:blipFill>
        <p:spPr>
          <a:xfrm>
            <a:off x="4062921" y="10"/>
            <a:ext cx="4067647" cy="3563026"/>
          </a:xfrm>
          <a:custGeom>
            <a:avLst/>
            <a:gdLst/>
            <a:ahLst/>
            <a:cxnLst/>
            <a:rect l="l" t="t" r="r" b="b"/>
            <a:pathLst>
              <a:path w="4067647" h="3563036">
                <a:moveTo>
                  <a:pt x="0" y="0"/>
                </a:moveTo>
                <a:lnTo>
                  <a:pt x="4067647" y="0"/>
                </a:lnTo>
                <a:lnTo>
                  <a:pt x="4067647" y="3119416"/>
                </a:lnTo>
                <a:lnTo>
                  <a:pt x="3819702" y="3146522"/>
                </a:lnTo>
                <a:cubicBezTo>
                  <a:pt x="2516293" y="3302040"/>
                  <a:pt x="1534273" y="3488330"/>
                  <a:pt x="230865" y="3555296"/>
                </a:cubicBezTo>
                <a:lnTo>
                  <a:pt x="0" y="3563036"/>
                </a:lnTo>
                <a:close/>
              </a:path>
            </a:pathLst>
          </a:custGeom>
        </p:spPr>
      </p:pic>
      <p:pic>
        <p:nvPicPr>
          <p:cNvPr id="7" name="Рисунок 6" descr="Изображение выглядит как архитектура, облако, небо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522120B9-179F-1034-02F2-2D3EEF669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r="-2" b="-2"/>
          <a:stretch/>
        </p:blipFill>
        <p:spPr>
          <a:xfrm>
            <a:off x="8130567" y="10"/>
            <a:ext cx="4052113" cy="3119406"/>
          </a:xfrm>
          <a:custGeom>
            <a:avLst/>
            <a:gdLst/>
            <a:ahLst/>
            <a:cxnLst/>
            <a:rect l="l" t="t" r="r" b="b"/>
            <a:pathLst>
              <a:path w="4052113" h="3119416">
                <a:moveTo>
                  <a:pt x="0" y="0"/>
                </a:moveTo>
                <a:lnTo>
                  <a:pt x="4052113" y="0"/>
                </a:lnTo>
                <a:lnTo>
                  <a:pt x="4052113" y="2908695"/>
                </a:lnTo>
                <a:cubicBezTo>
                  <a:pt x="2528494" y="2908695"/>
                  <a:pt x="1385780" y="2977962"/>
                  <a:pt x="433518" y="3072023"/>
                </a:cubicBezTo>
                <a:lnTo>
                  <a:pt x="0" y="3119416"/>
                </a:lnTo>
                <a:close/>
              </a:path>
            </a:pathLst>
          </a:custGeom>
        </p:spPr>
      </p:pic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76D19F5-E2A5-4478-90C3-A3928D98F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8921" y="4348942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525E2-E155-587E-9E2A-5F83540E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EED18-00E2-9532-F702-60A184BA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4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F14AA72-ADFA-47ED-22EE-C05FB5AE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790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3E2"/>
      </a:lt2>
      <a:accent1>
        <a:srgbClr val="25AECE"/>
      </a:accent1>
      <a:accent2>
        <a:srgbClr val="14B690"/>
      </a:accent2>
      <a:accent3>
        <a:srgbClr val="21B856"/>
      </a:accent3>
      <a:accent4>
        <a:srgbClr val="1FBC14"/>
      </a:accent4>
      <a:accent5>
        <a:srgbClr val="67B320"/>
      </a:accent5>
      <a:accent6>
        <a:srgbClr val="9AA912"/>
      </a:accent6>
      <a:hlink>
        <a:srgbClr val="4F9230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Posterama</vt:lpstr>
      <vt:lpstr>SB Sans Text</vt:lpstr>
      <vt:lpstr>SineVTI</vt:lpstr>
      <vt:lpstr>зеленые здания и технологии энергоэффективного строительства — архитектурные решения и строительные технологии, направленные на снижение энергопотребления и улучшение экологических характеристик зданий.</vt:lpstr>
      <vt:lpstr>Что такое зеленое строительство? </vt:lpstr>
      <vt:lpstr>Принципы зеленого строительства </vt:lpstr>
      <vt:lpstr>Преимущества зеленого строительства </vt:lpstr>
      <vt:lpstr>Примеры успешных проектов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Ларионов</dc:creator>
  <cp:lastModifiedBy>Артём Ларионов</cp:lastModifiedBy>
  <cp:revision>1</cp:revision>
  <dcterms:created xsi:type="dcterms:W3CDTF">2024-10-24T20:42:45Z</dcterms:created>
  <dcterms:modified xsi:type="dcterms:W3CDTF">2024-10-24T20:55:43Z</dcterms:modified>
</cp:coreProperties>
</file>