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8" r:id="rId7"/>
    <p:sldId id="259" r:id="rId8"/>
    <p:sldId id="315" r:id="rId9"/>
    <p:sldId id="274" r:id="rId10"/>
    <p:sldId id="316" r:id="rId11"/>
    <p:sldId id="317" r:id="rId12"/>
    <p:sldId id="318" r:id="rId13"/>
    <p:sldId id="319" r:id="rId14"/>
    <p:sldId id="320" r:id="rId15"/>
    <p:sldId id="311" r:id="rId16"/>
    <p:sldId id="321" r:id="rId17"/>
    <p:sldId id="322" r:id="rId18"/>
    <p:sldId id="328" r:id="rId19"/>
    <p:sldId id="323" r:id="rId20"/>
    <p:sldId id="329" r:id="rId21"/>
    <p:sldId id="324" r:id="rId22"/>
    <p:sldId id="330" r:id="rId23"/>
    <p:sldId id="325" r:id="rId24"/>
    <p:sldId id="331" r:id="rId25"/>
    <p:sldId id="326" r:id="rId26"/>
    <p:sldId id="327" r:id="rId27"/>
    <p:sldId id="312" r:id="rId28"/>
    <p:sldId id="282" r:id="rId29"/>
    <p:sldId id="345" r:id="rId30"/>
    <p:sldId id="346" r:id="rId31"/>
    <p:sldId id="347" r:id="rId32"/>
    <p:sldId id="348" r:id="rId33"/>
    <p:sldId id="349" r:id="rId34"/>
    <p:sldId id="350" r:id="rId35"/>
    <p:sldId id="313" r:id="rId36"/>
    <p:sldId id="344" r:id="rId37"/>
    <p:sldId id="351" r:id="rId38"/>
    <p:sldId id="352" r:id="rId39"/>
    <p:sldId id="353" r:id="rId40"/>
    <p:sldId id="354" r:id="rId41"/>
    <p:sldId id="355" r:id="rId42"/>
    <p:sldId id="314" r:id="rId43"/>
    <p:sldId id="305" r:id="rId44"/>
    <p:sldId id="332" r:id="rId45"/>
    <p:sldId id="333" r:id="rId46"/>
    <p:sldId id="335" r:id="rId47"/>
    <p:sldId id="336" r:id="rId48"/>
    <p:sldId id="337" r:id="rId49"/>
    <p:sldId id="338" r:id="rId50"/>
    <p:sldId id="339" r:id="rId51"/>
    <p:sldId id="340" r:id="rId52"/>
    <p:sldId id="341" r:id="rId53"/>
    <p:sldId id="342" r:id="rId54"/>
    <p:sldId id="343" r:id="rId55"/>
    <p:sldId id="272" r:id="rId56"/>
    <p:sldId id="270" r:id="rId57"/>
    <p:sldId id="273" r:id="rId58"/>
  </p:sldIdLst>
  <p:sldSz cx="12192000" cy="6858000"/>
  <p:notesSz cx="6858000" cy="9144000"/>
  <p:embeddedFontLst>
    <p:embeddedFont>
      <p:font typeface="Open Sans" panose="020B0604020202020204" charset="0"/>
      <p:regular r:id="rId59"/>
      <p:bold r:id="rId60"/>
      <p:italic r:id="rId61"/>
      <p:boldItalic r:id="rId62"/>
    </p:embeddedFont>
    <p:embeddedFont>
      <p:font typeface="Calibri" panose="020F0502020204030204" pitchFamily="34" charset="0"/>
      <p:regular r:id="rId63"/>
      <p:bold r:id="rId64"/>
      <p:italic r:id="rId65"/>
      <p:boldItalic r:id="rId66"/>
    </p:embeddedFont>
    <p:embeddedFont>
      <p:font typeface="Proxima Nova Black" panose="020B0604020202020204" charset="0"/>
      <p:bold r:id="rId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46" d="100"/>
          <a:sy n="46" d="100"/>
        </p:scale>
        <p:origin x="78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font" Target="fonts/font5.fntdata"/><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font" Target="fonts/font8.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font" Target="fonts/font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4.fntdata"/><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hyperlink" Target="https://culttt.com/2012/10/29/javascript-control-flow-structures/" TargetMode="External"/><Relationship Id="rId2" Type="http://schemas.openxmlformats.org/officeDocument/2006/relationships/hyperlink" Target="https://www.w3schools.com/js/js_reserved.asp" TargetMode="External"/><Relationship Id="rId1" Type="http://schemas.openxmlformats.org/officeDocument/2006/relationships/slideLayout" Target="../slideLayouts/slideLayout2.xml"/><Relationship Id="rId4" Type="http://schemas.openxmlformats.org/officeDocument/2006/relationships/hyperlink" Target="https://medium.com/launch-school/javascript-expressions-and-statements-4d32ac9c0e74"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08" y="174928"/>
            <a:ext cx="12390783" cy="6683071"/>
          </a:xfrm>
        </p:spPr>
        <p:txBody>
          <a:bodyPr/>
          <a:lstStyle/>
          <a:p>
            <a:pPr>
              <a:spcBef>
                <a:spcPts val="0"/>
              </a:spcBef>
            </a:pPr>
            <a:r>
              <a:rPr lang="en-US" b="1" dirty="0"/>
              <a:t>Syntax </a:t>
            </a:r>
            <a:r>
              <a:rPr lang="en-US" b="1" dirty="0" err="1" smtClean="0"/>
              <a:t>JS</a:t>
            </a:r>
            <a:r>
              <a:rPr lang="en-US" b="1"/>
              <a:t/>
            </a:r>
            <a:br>
              <a:rPr lang="en-US" b="1"/>
            </a:br>
            <a:r>
              <a:rPr lang="en-US" b="1" smtClean="0"/>
              <a:t>Part 1</a:t>
            </a:r>
            <a:r>
              <a:rPr lang="en-US" b="1" dirty="0"/>
              <a:t/>
            </a:r>
            <a:br>
              <a:rPr lang="en-US" b="1" dirty="0"/>
            </a:b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a:t>by </a:t>
            </a:r>
            <a:r>
              <a:rPr lang="en-US" dirty="0" smtClean="0"/>
              <a:t>Stanislav Larionov</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758241"/>
          </a:xfrm>
        </p:spPr>
        <p:txBody>
          <a:bodyPr/>
          <a:lstStyle/>
          <a:p>
            <a:r>
              <a:rPr lang="en-US" sz="4800" b="1" dirty="0" smtClean="0">
                <a:latin typeface="Proxima Nova Black" panose="02000506030000020004" pitchFamily="50" charset="0"/>
                <a:ea typeface="+mj-ea"/>
                <a:cs typeface="+mj-cs"/>
              </a:rPr>
              <a:t>Other </a:t>
            </a:r>
            <a:r>
              <a:rPr lang="en-US" sz="4800" b="1" dirty="0">
                <a:latin typeface="Proxima Nova Black" panose="02000506030000020004" pitchFamily="50" charset="0"/>
                <a:ea typeface="+mj-ea"/>
                <a:cs typeface="+mj-cs"/>
              </a:rPr>
              <a:t>Reserved Words</a:t>
            </a:r>
          </a:p>
        </p:txBody>
      </p:sp>
      <p:sp>
        <p:nvSpPr>
          <p:cNvPr id="3" name="Прямоугольник 2"/>
          <p:cNvSpPr/>
          <p:nvPr/>
        </p:nvSpPr>
        <p:spPr>
          <a:xfrm>
            <a:off x="551541" y="1680550"/>
            <a:ext cx="11232628" cy="1292662"/>
          </a:xfrm>
          <a:prstGeom prst="rect">
            <a:avLst/>
          </a:prstGeom>
        </p:spPr>
        <p:txBody>
          <a:bodyPr wrap="square">
            <a:spAutoFit/>
          </a:bodyPr>
          <a:lstStyle/>
          <a:p>
            <a:pPr marL="342900" indent="-342900">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Java Reserved Words</a:t>
            </a:r>
          </a:p>
          <a:p>
            <a:pPr marL="342900" indent="-342900">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HTML tag name and Window objects and properties</a:t>
            </a:r>
          </a:p>
          <a:p>
            <a:pPr marL="342900" indent="-342900">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HTML Event Handlers</a:t>
            </a:r>
          </a:p>
          <a:p>
            <a:endParaRPr lang="en-US" b="1" dirty="0"/>
          </a:p>
        </p:txBody>
      </p:sp>
      <p:sp>
        <p:nvSpPr>
          <p:cNvPr id="4" name="Прямоугольник 3"/>
          <p:cNvSpPr/>
          <p:nvPr/>
        </p:nvSpPr>
        <p:spPr>
          <a:xfrm>
            <a:off x="855345" y="5832988"/>
            <a:ext cx="4660058" cy="369332"/>
          </a:xfrm>
          <a:prstGeom prst="rect">
            <a:avLst/>
          </a:prstGeom>
        </p:spPr>
        <p:txBody>
          <a:bodyPr wrap="none">
            <a:spAutoFit/>
          </a:bodyPr>
          <a:lstStyle/>
          <a:p>
            <a:r>
              <a:rPr lang="en-US" dirty="0"/>
              <a:t>https://www.w3schools.com/js/js_reserved.asp</a:t>
            </a:r>
          </a:p>
        </p:txBody>
      </p:sp>
    </p:spTree>
    <p:extLst>
      <p:ext uri="{BB962C8B-B14F-4D97-AF65-F5344CB8AC3E}">
        <p14:creationId xmlns:p14="http://schemas.microsoft.com/office/powerpoint/2010/main" val="3440542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Operators</a:t>
            </a:r>
          </a:p>
        </p:txBody>
      </p:sp>
    </p:spTree>
    <p:extLst>
      <p:ext uri="{BB962C8B-B14F-4D97-AF65-F5344CB8AC3E}">
        <p14:creationId xmlns:p14="http://schemas.microsoft.com/office/powerpoint/2010/main" val="3318398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22751" y="392663"/>
            <a:ext cx="11361417" cy="4166458"/>
          </a:xfrm>
          <a:prstGeom prst="rect">
            <a:avLst/>
          </a:prstGeom>
        </p:spPr>
        <p:txBody>
          <a:bodyPr wrap="square">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smtClean="0">
                <a:latin typeface="Open Sans" panose="020B0606030504020204" pitchFamily="34" charset="0"/>
                <a:ea typeface="Open Sans" panose="020B0606030504020204" pitchFamily="34" charset="0"/>
                <a:cs typeface="Open Sans" panose="020B0606030504020204" pitchFamily="34" charset="0"/>
              </a:rPr>
              <a:t>   An </a:t>
            </a:r>
            <a:r>
              <a:rPr lang="en-US" sz="2000" dirty="0">
                <a:latin typeface="Open Sans" panose="020B0606030504020204" pitchFamily="34" charset="0"/>
                <a:ea typeface="Open Sans" panose="020B0606030504020204" pitchFamily="34" charset="0"/>
                <a:cs typeface="Open Sans" panose="020B0606030504020204" pitchFamily="34" charset="0"/>
              </a:rPr>
              <a:t>operator is capable of manipulating a certain value or operand. Operators are used to perform specific mathematical and logical computations on operands. In other words, we can say that an operator operates the operands. In JavaScript operators are used for compare values, perform arithmetic operations etc. There are various operators supported by JavaScript:</a:t>
            </a:r>
            <a:br>
              <a:rPr lang="en-US" sz="2000" dirty="0">
                <a:latin typeface="Open Sans" panose="020B0606030504020204" pitchFamily="34" charset="0"/>
                <a:ea typeface="Open Sans" panose="020B0606030504020204" pitchFamily="34" charset="0"/>
                <a:cs typeface="Open Sans" panose="020B0606030504020204" pitchFamily="34" charset="0"/>
              </a:rPr>
            </a:b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Arithmetic Operators</a:t>
            </a:r>
          </a:p>
          <a:p>
            <a:pPr marL="342900" indent="-342900">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Comparison Operators</a:t>
            </a:r>
          </a:p>
          <a:p>
            <a:pPr marL="342900" indent="-342900">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Logical Operators</a:t>
            </a:r>
          </a:p>
          <a:p>
            <a:pPr marL="342900" indent="-342900">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Assignment Operators</a:t>
            </a:r>
          </a:p>
          <a:p>
            <a:pPr marL="342900" indent="-342900">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Ternary Operators</a:t>
            </a:r>
          </a:p>
          <a:p>
            <a:pPr marL="342900" indent="-342900">
              <a:buFont typeface="Arial" panose="020B0604020202020204" pitchFamily="34" charset="0"/>
              <a:buChar char="•"/>
            </a:pPr>
            <a:r>
              <a:rPr lang="en-US" sz="2000" dirty="0" err="1">
                <a:latin typeface="Open Sans" panose="020B0606030504020204" pitchFamily="34" charset="0"/>
                <a:ea typeface="Open Sans" panose="020B0606030504020204" pitchFamily="34" charset="0"/>
                <a:cs typeface="Open Sans" panose="020B0606030504020204" pitchFamily="34" charset="0"/>
              </a:rPr>
              <a:t>typeof</a:t>
            </a:r>
            <a:r>
              <a:rPr lang="en-US" sz="2000" dirty="0">
                <a:latin typeface="Open Sans" panose="020B0606030504020204" pitchFamily="34" charset="0"/>
                <a:ea typeface="Open Sans" panose="020B0606030504020204" pitchFamily="34" charset="0"/>
                <a:cs typeface="Open Sans" panose="020B0606030504020204" pitchFamily="34" charset="0"/>
              </a:rPr>
              <a:t> Operator</a:t>
            </a:r>
          </a:p>
          <a:p>
            <a:endParaRPr lang="en-US" b="1" dirty="0"/>
          </a:p>
        </p:txBody>
      </p:sp>
    </p:spTree>
    <p:extLst>
      <p:ext uri="{BB962C8B-B14F-4D97-AF65-F5344CB8AC3E}">
        <p14:creationId xmlns:p14="http://schemas.microsoft.com/office/powerpoint/2010/main" val="2891884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758241"/>
          </a:xfrm>
        </p:spPr>
        <p:txBody>
          <a:bodyPr/>
          <a:lstStyle/>
          <a:p>
            <a:r>
              <a:rPr lang="en-US" sz="4800" b="1" dirty="0" smtClean="0">
                <a:latin typeface="Proxima Nova Black" panose="02000506030000020004" pitchFamily="50" charset="0"/>
                <a:ea typeface="+mj-ea"/>
                <a:cs typeface="+mj-cs"/>
              </a:rPr>
              <a:t>Arithmetic </a:t>
            </a:r>
            <a:r>
              <a:rPr lang="en-US" sz="4800" b="1" dirty="0">
                <a:latin typeface="Proxima Nova Black" panose="02000506030000020004" pitchFamily="50" charset="0"/>
                <a:ea typeface="+mj-ea"/>
                <a:cs typeface="+mj-cs"/>
              </a:rPr>
              <a:t>Operators</a:t>
            </a:r>
          </a:p>
        </p:txBody>
      </p:sp>
      <p:sp>
        <p:nvSpPr>
          <p:cNvPr id="3" name="Прямоугольник 2"/>
          <p:cNvSpPr/>
          <p:nvPr/>
        </p:nvSpPr>
        <p:spPr>
          <a:xfrm>
            <a:off x="551541" y="1680550"/>
            <a:ext cx="11232628" cy="369332"/>
          </a:xfrm>
          <a:prstGeom prst="rect">
            <a:avLst/>
          </a:prstGeom>
        </p:spPr>
        <p:txBody>
          <a:bodyPr wrap="square">
            <a:spAutoFit/>
          </a:bodyPr>
          <a:lstStyle/>
          <a:p>
            <a:endParaRPr lang="en-US" b="1" dirty="0"/>
          </a:p>
        </p:txBody>
      </p:sp>
      <p:graphicFrame>
        <p:nvGraphicFramePr>
          <p:cNvPr id="11" name="Таблица 10"/>
          <p:cNvGraphicFramePr>
            <a:graphicFrameLocks noGrp="1"/>
          </p:cNvGraphicFramePr>
          <p:nvPr>
            <p:extLst>
              <p:ext uri="{D42A27DB-BD31-4B8C-83A1-F6EECF244321}">
                <p14:modId xmlns:p14="http://schemas.microsoft.com/office/powerpoint/2010/main" val="586371675"/>
              </p:ext>
            </p:extLst>
          </p:nvPr>
        </p:nvGraphicFramePr>
        <p:xfrm>
          <a:off x="531255" y="1450634"/>
          <a:ext cx="7133823" cy="2560320"/>
        </p:xfrm>
        <a:graphic>
          <a:graphicData uri="http://schemas.openxmlformats.org/drawingml/2006/table">
            <a:tbl>
              <a:tblPr/>
              <a:tblGrid>
                <a:gridCol w="699978"/>
                <a:gridCol w="6433845"/>
              </a:tblGrid>
              <a:tr h="0">
                <a:tc>
                  <a:txBody>
                    <a:bodyPr/>
                    <a:lstStyle/>
                    <a:p>
                      <a:pPr algn="ctr"/>
                      <a:r>
                        <a:rPr lang="en-US" dirty="0"/>
                        <a:t>+ </a:t>
                      </a:r>
                    </a:p>
                  </a:txBody>
                  <a:tcPr anchor="ctr">
                    <a:lnL>
                      <a:noFill/>
                    </a:lnL>
                    <a:lnR>
                      <a:noFill/>
                    </a:lnR>
                    <a:lnT>
                      <a:noFill/>
                    </a:lnT>
                    <a:lnB>
                      <a:noFill/>
                    </a:lnB>
                  </a:tcPr>
                </a:tc>
                <a:tc>
                  <a:txBody>
                    <a:bodyPr/>
                    <a:lstStyle/>
                    <a:p>
                      <a:r>
                        <a:rPr lang="en-US"/>
                        <a:t>Adds two numeric operands. </a:t>
                      </a:r>
                    </a:p>
                  </a:txBody>
                  <a:tcPr anchor="ctr">
                    <a:lnL>
                      <a:noFill/>
                    </a:lnL>
                    <a:lnR>
                      <a:noFill/>
                    </a:lnR>
                    <a:lnT>
                      <a:noFill/>
                    </a:lnT>
                    <a:lnB>
                      <a:noFill/>
                    </a:lnB>
                  </a:tcPr>
                </a:tc>
              </a:tr>
              <a:tr h="0">
                <a:tc>
                  <a:txBody>
                    <a:bodyPr/>
                    <a:lstStyle/>
                    <a:p>
                      <a:pPr algn="ctr"/>
                      <a:r>
                        <a:rPr lang="en-US"/>
                        <a:t>- </a:t>
                      </a:r>
                    </a:p>
                  </a:txBody>
                  <a:tcPr anchor="ctr">
                    <a:lnL>
                      <a:noFill/>
                    </a:lnL>
                    <a:lnR>
                      <a:noFill/>
                    </a:lnR>
                    <a:lnT>
                      <a:noFill/>
                    </a:lnT>
                    <a:lnB>
                      <a:noFill/>
                    </a:lnB>
                  </a:tcPr>
                </a:tc>
                <a:tc>
                  <a:txBody>
                    <a:bodyPr/>
                    <a:lstStyle/>
                    <a:p>
                      <a:r>
                        <a:rPr lang="en-US"/>
                        <a:t>Subtract right operand from left operand </a:t>
                      </a:r>
                    </a:p>
                  </a:txBody>
                  <a:tcPr anchor="ctr">
                    <a:lnL>
                      <a:noFill/>
                    </a:lnL>
                    <a:lnR>
                      <a:noFill/>
                    </a:lnR>
                    <a:lnT>
                      <a:noFill/>
                    </a:lnT>
                    <a:lnB>
                      <a:noFill/>
                    </a:lnB>
                  </a:tcPr>
                </a:tc>
              </a:tr>
              <a:tr h="0">
                <a:tc>
                  <a:txBody>
                    <a:bodyPr/>
                    <a:lstStyle/>
                    <a:p>
                      <a:pPr algn="ctr"/>
                      <a:r>
                        <a:rPr lang="en-US"/>
                        <a:t>* </a:t>
                      </a:r>
                    </a:p>
                  </a:txBody>
                  <a:tcPr anchor="ctr">
                    <a:lnL>
                      <a:noFill/>
                    </a:lnL>
                    <a:lnR>
                      <a:noFill/>
                    </a:lnR>
                    <a:lnT>
                      <a:noFill/>
                    </a:lnT>
                    <a:lnB>
                      <a:noFill/>
                    </a:lnB>
                  </a:tcPr>
                </a:tc>
                <a:tc>
                  <a:txBody>
                    <a:bodyPr/>
                    <a:lstStyle/>
                    <a:p>
                      <a:r>
                        <a:rPr lang="en-US"/>
                        <a:t>Multiply two numeric operands. </a:t>
                      </a:r>
                    </a:p>
                  </a:txBody>
                  <a:tcPr anchor="ctr">
                    <a:lnL>
                      <a:noFill/>
                    </a:lnL>
                    <a:lnR>
                      <a:noFill/>
                    </a:lnR>
                    <a:lnT>
                      <a:noFill/>
                    </a:lnT>
                    <a:lnB>
                      <a:noFill/>
                    </a:lnB>
                  </a:tcPr>
                </a:tc>
              </a:tr>
              <a:tr h="0">
                <a:tc>
                  <a:txBody>
                    <a:bodyPr/>
                    <a:lstStyle/>
                    <a:p>
                      <a:pPr algn="ctr"/>
                      <a:r>
                        <a:rPr lang="en-US"/>
                        <a:t>/ </a:t>
                      </a:r>
                    </a:p>
                  </a:txBody>
                  <a:tcPr anchor="ctr">
                    <a:lnL>
                      <a:noFill/>
                    </a:lnL>
                    <a:lnR>
                      <a:noFill/>
                    </a:lnR>
                    <a:lnT>
                      <a:noFill/>
                    </a:lnT>
                    <a:lnB>
                      <a:noFill/>
                    </a:lnB>
                  </a:tcPr>
                </a:tc>
                <a:tc>
                  <a:txBody>
                    <a:bodyPr/>
                    <a:lstStyle/>
                    <a:p>
                      <a:r>
                        <a:rPr lang="en-US" dirty="0"/>
                        <a:t>Divide left operand by right operand. </a:t>
                      </a:r>
                    </a:p>
                  </a:txBody>
                  <a:tcPr anchor="ctr">
                    <a:lnL>
                      <a:noFill/>
                    </a:lnL>
                    <a:lnR>
                      <a:noFill/>
                    </a:lnR>
                    <a:lnT>
                      <a:noFill/>
                    </a:lnT>
                    <a:lnB>
                      <a:noFill/>
                    </a:lnB>
                  </a:tcPr>
                </a:tc>
              </a:tr>
              <a:tr h="0">
                <a:tc>
                  <a:txBody>
                    <a:bodyPr/>
                    <a:lstStyle/>
                    <a:p>
                      <a:pPr algn="ctr"/>
                      <a:r>
                        <a:rPr lang="en-US"/>
                        <a:t>% </a:t>
                      </a:r>
                    </a:p>
                  </a:txBody>
                  <a:tcPr anchor="ctr">
                    <a:lnL>
                      <a:noFill/>
                    </a:lnL>
                    <a:lnR>
                      <a:noFill/>
                    </a:lnR>
                    <a:lnT>
                      <a:noFill/>
                    </a:lnT>
                    <a:lnB>
                      <a:noFill/>
                    </a:lnB>
                  </a:tcPr>
                </a:tc>
                <a:tc>
                  <a:txBody>
                    <a:bodyPr/>
                    <a:lstStyle/>
                    <a:p>
                      <a:r>
                        <a:rPr lang="en-US"/>
                        <a:t>Modulus operator. Returns remainder of two operands. </a:t>
                      </a:r>
                    </a:p>
                  </a:txBody>
                  <a:tcPr anchor="ctr">
                    <a:lnL>
                      <a:noFill/>
                    </a:lnL>
                    <a:lnR>
                      <a:noFill/>
                    </a:lnR>
                    <a:lnT>
                      <a:noFill/>
                    </a:lnT>
                    <a:lnB>
                      <a:noFill/>
                    </a:lnB>
                  </a:tcPr>
                </a:tc>
              </a:tr>
              <a:tr h="0">
                <a:tc>
                  <a:txBody>
                    <a:bodyPr/>
                    <a:lstStyle/>
                    <a:p>
                      <a:pPr algn="ctr"/>
                      <a:r>
                        <a:rPr lang="en-US"/>
                        <a:t>++ </a:t>
                      </a:r>
                    </a:p>
                  </a:txBody>
                  <a:tcPr anchor="ctr">
                    <a:lnL>
                      <a:noFill/>
                    </a:lnL>
                    <a:lnR>
                      <a:noFill/>
                    </a:lnR>
                    <a:lnT>
                      <a:noFill/>
                    </a:lnT>
                    <a:lnB>
                      <a:noFill/>
                    </a:lnB>
                  </a:tcPr>
                </a:tc>
                <a:tc>
                  <a:txBody>
                    <a:bodyPr/>
                    <a:lstStyle/>
                    <a:p>
                      <a:r>
                        <a:rPr lang="en-US"/>
                        <a:t>Increment operator. Increase operand value by one. </a:t>
                      </a:r>
                    </a:p>
                  </a:txBody>
                  <a:tcPr anchor="ctr">
                    <a:lnL>
                      <a:noFill/>
                    </a:lnL>
                    <a:lnR>
                      <a:noFill/>
                    </a:lnR>
                    <a:lnT>
                      <a:noFill/>
                    </a:lnT>
                    <a:lnB>
                      <a:noFill/>
                    </a:lnB>
                  </a:tcPr>
                </a:tc>
              </a:tr>
              <a:tr h="0">
                <a:tc>
                  <a:txBody>
                    <a:bodyPr/>
                    <a:lstStyle/>
                    <a:p>
                      <a:pPr algn="ctr"/>
                      <a:r>
                        <a:rPr lang="en-US" dirty="0"/>
                        <a:t>-- </a:t>
                      </a:r>
                    </a:p>
                  </a:txBody>
                  <a:tcPr anchor="ctr">
                    <a:lnL>
                      <a:noFill/>
                    </a:lnL>
                    <a:lnR>
                      <a:noFill/>
                    </a:lnR>
                    <a:lnT>
                      <a:noFill/>
                    </a:lnT>
                    <a:lnB>
                      <a:noFill/>
                    </a:lnB>
                  </a:tcPr>
                </a:tc>
                <a:tc>
                  <a:txBody>
                    <a:bodyPr/>
                    <a:lstStyle/>
                    <a:p>
                      <a:r>
                        <a:rPr lang="en-US" dirty="0"/>
                        <a:t>Decrement operator. Decrease value by one.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486719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758241"/>
          </a:xfrm>
        </p:spPr>
        <p:txBody>
          <a:bodyPr/>
          <a:lstStyle/>
          <a:p>
            <a:r>
              <a:rPr lang="en-US" sz="4800" b="1" dirty="0" smtClean="0">
                <a:latin typeface="Proxima Nova Black" panose="02000506030000020004" pitchFamily="50" charset="0"/>
                <a:ea typeface="+mj-ea"/>
                <a:cs typeface="+mj-cs"/>
              </a:rPr>
              <a:t>Arithmetic </a:t>
            </a:r>
            <a:r>
              <a:rPr lang="en-US" sz="4800" b="1" dirty="0">
                <a:latin typeface="Proxima Nova Black" panose="02000506030000020004" pitchFamily="50" charset="0"/>
                <a:ea typeface="+mj-ea"/>
                <a:cs typeface="+mj-cs"/>
              </a:rPr>
              <a:t>Operators</a:t>
            </a:r>
          </a:p>
        </p:txBody>
      </p:sp>
      <p:sp>
        <p:nvSpPr>
          <p:cNvPr id="7" name="Прямоугольник 6"/>
          <p:cNvSpPr/>
          <p:nvPr/>
        </p:nvSpPr>
        <p:spPr>
          <a:xfrm>
            <a:off x="531255" y="1010245"/>
            <a:ext cx="7740203" cy="5847755"/>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Y = 5 + 5 gives Y = 10</a:t>
            </a:r>
          </a:p>
          <a:p>
            <a:r>
              <a:rPr lang="en-US" sz="2000" dirty="0">
                <a:latin typeface="Open Sans" panose="020B0604020202020204" charset="0"/>
                <a:ea typeface="Open Sans" panose="020B0604020202020204" charset="0"/>
                <a:cs typeface="Open Sans" panose="020B0604020202020204" charset="0"/>
              </a:rPr>
              <a:t>Y = "Geeks" + "for" + "Geeks" gives Y = "</a:t>
            </a:r>
            <a:r>
              <a:rPr lang="en-US" sz="2000" dirty="0" err="1">
                <a:latin typeface="Open Sans" panose="020B0604020202020204" charset="0"/>
                <a:ea typeface="Open Sans" panose="020B0604020202020204" charset="0"/>
                <a:cs typeface="Open Sans" panose="020B0604020202020204" charset="0"/>
              </a:rPr>
              <a:t>GeeksforGeeks</a:t>
            </a:r>
            <a:r>
              <a:rPr lang="en-US" sz="2000" dirty="0">
                <a:latin typeface="Open Sans" panose="020B0604020202020204" charset="0"/>
                <a:ea typeface="Open Sans" panose="020B0604020202020204" charset="0"/>
                <a:cs typeface="Open Sans" panose="020B0604020202020204" charset="0"/>
              </a:rPr>
              <a:t>"</a:t>
            </a:r>
          </a:p>
          <a:p>
            <a:r>
              <a:rPr lang="en-US" sz="2000" dirty="0">
                <a:latin typeface="Open Sans" panose="020B0604020202020204" charset="0"/>
                <a:ea typeface="Open Sans" panose="020B0604020202020204" charset="0"/>
                <a:cs typeface="Open Sans" panose="020B0604020202020204" charset="0"/>
              </a:rPr>
              <a:t>Y = "Geeks" + 4 + "Geeks" gives Y = "Geeks4Geeks"</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Y = 5 - 3 gives Y = 2 </a:t>
            </a:r>
          </a:p>
          <a:p>
            <a:r>
              <a:rPr lang="en-US" sz="2000" dirty="0">
                <a:latin typeface="Open Sans" panose="020B0604020202020204" charset="0"/>
                <a:ea typeface="Open Sans" panose="020B0604020202020204" charset="0"/>
                <a:cs typeface="Open Sans" panose="020B0604020202020204" charset="0"/>
              </a:rPr>
              <a:t>Y = 5 * 5 gives Y = 25</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Y = 5 / 5 gives Y = 1</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A % B means remainder (A/B)</a:t>
            </a:r>
          </a:p>
          <a:p>
            <a:r>
              <a:rPr lang="en-US" sz="2000" dirty="0">
                <a:latin typeface="Open Sans" panose="020B0604020202020204" charset="0"/>
                <a:ea typeface="Open Sans" panose="020B0604020202020204" charset="0"/>
                <a:cs typeface="Open Sans" panose="020B0604020202020204" charset="0"/>
              </a:rPr>
              <a:t>     Y = 5 % 4 gives Y = 1</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let A = 10 and Y = A + + then A = 11, Y=10</a:t>
            </a:r>
          </a:p>
          <a:p>
            <a:r>
              <a:rPr lang="en-US" sz="2000" dirty="0">
                <a:latin typeface="Open Sans" panose="020B0604020202020204" charset="0"/>
                <a:ea typeface="Open Sans" panose="020B0604020202020204" charset="0"/>
                <a:cs typeface="Open Sans" panose="020B0604020202020204" charset="0"/>
              </a:rPr>
              <a:t> if  A = 10 and Y = + + A then A = 11, Y=11</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let A = 10 and Y = A - - then A = 9, Y=10</a:t>
            </a:r>
          </a:p>
          <a:p>
            <a:r>
              <a:rPr lang="en-US" sz="2000" dirty="0">
                <a:latin typeface="Open Sans" panose="020B0604020202020204" charset="0"/>
                <a:ea typeface="Open Sans" panose="020B0604020202020204" charset="0"/>
                <a:cs typeface="Open Sans" panose="020B0604020202020204" charset="0"/>
              </a:rPr>
              <a:t> if  A = 10 and Y = - - A then A = 9, Y=9</a:t>
            </a:r>
          </a:p>
          <a:p>
            <a:endParaRPr lang="en-US" dirty="0"/>
          </a:p>
          <a:p>
            <a:r>
              <a:rPr lang="en-US" dirty="0"/>
              <a:t> </a:t>
            </a:r>
          </a:p>
        </p:txBody>
      </p:sp>
    </p:spTree>
    <p:extLst>
      <p:ext uri="{BB962C8B-B14F-4D97-AF65-F5344CB8AC3E}">
        <p14:creationId xmlns:p14="http://schemas.microsoft.com/office/powerpoint/2010/main" val="3038679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758241"/>
          </a:xfrm>
        </p:spPr>
        <p:txBody>
          <a:bodyPr/>
          <a:lstStyle/>
          <a:p>
            <a:r>
              <a:rPr lang="en-US" sz="4800" b="1" dirty="0" smtClean="0">
                <a:latin typeface="Proxima Nova Black" panose="02000506030000020004" pitchFamily="50" charset="0"/>
                <a:ea typeface="+mj-ea"/>
                <a:cs typeface="+mj-cs"/>
              </a:rPr>
              <a:t>Comparison </a:t>
            </a:r>
            <a:r>
              <a:rPr lang="en-US" sz="4800" b="1" dirty="0">
                <a:latin typeface="Proxima Nova Black" panose="02000506030000020004" pitchFamily="50" charset="0"/>
                <a:ea typeface="+mj-ea"/>
                <a:cs typeface="+mj-cs"/>
              </a:rPr>
              <a:t>Operators</a:t>
            </a:r>
          </a:p>
        </p:txBody>
      </p:sp>
      <p:sp>
        <p:nvSpPr>
          <p:cNvPr id="3" name="Прямоугольник 2"/>
          <p:cNvSpPr/>
          <p:nvPr/>
        </p:nvSpPr>
        <p:spPr>
          <a:xfrm>
            <a:off x="551541" y="1680550"/>
            <a:ext cx="11232628" cy="369332"/>
          </a:xfrm>
          <a:prstGeom prst="rect">
            <a:avLst/>
          </a:prstGeom>
        </p:spPr>
        <p:txBody>
          <a:bodyPr wrap="square">
            <a:spAutoFit/>
          </a:bodyPr>
          <a:lstStyle/>
          <a:p>
            <a:endParaRPr lang="en-US" b="1" dirty="0"/>
          </a:p>
        </p:txBody>
      </p:sp>
      <p:graphicFrame>
        <p:nvGraphicFramePr>
          <p:cNvPr id="2" name="Таблица 1"/>
          <p:cNvGraphicFramePr>
            <a:graphicFrameLocks noGrp="1"/>
          </p:cNvGraphicFramePr>
          <p:nvPr>
            <p:extLst>
              <p:ext uri="{D42A27DB-BD31-4B8C-83A1-F6EECF244321}">
                <p14:modId xmlns:p14="http://schemas.microsoft.com/office/powerpoint/2010/main" val="2111248050"/>
              </p:ext>
            </p:extLst>
          </p:nvPr>
        </p:nvGraphicFramePr>
        <p:xfrm>
          <a:off x="709411" y="1254231"/>
          <a:ext cx="10515600" cy="3383280"/>
        </p:xfrm>
        <a:graphic>
          <a:graphicData uri="http://schemas.openxmlformats.org/drawingml/2006/table">
            <a:tbl>
              <a:tblPr/>
              <a:tblGrid>
                <a:gridCol w="964843"/>
                <a:gridCol w="9550757"/>
              </a:tblGrid>
              <a:tr h="0">
                <a:tc>
                  <a:txBody>
                    <a:bodyPr/>
                    <a:lstStyle/>
                    <a:p>
                      <a:pPr algn="ctr"/>
                      <a:r>
                        <a:rPr lang="en-US"/>
                        <a:t>== </a:t>
                      </a:r>
                    </a:p>
                  </a:txBody>
                  <a:tcPr anchor="ctr">
                    <a:lnL>
                      <a:noFill/>
                    </a:lnL>
                    <a:lnR>
                      <a:noFill/>
                    </a:lnR>
                    <a:lnT>
                      <a:noFill/>
                    </a:lnT>
                    <a:lnB>
                      <a:noFill/>
                    </a:lnB>
                  </a:tcPr>
                </a:tc>
                <a:tc>
                  <a:txBody>
                    <a:bodyPr/>
                    <a:lstStyle/>
                    <a:p>
                      <a:r>
                        <a:rPr lang="en-US"/>
                        <a:t>Compares the equality of two operands without considering type. </a:t>
                      </a:r>
                    </a:p>
                  </a:txBody>
                  <a:tcPr anchor="ctr">
                    <a:lnL>
                      <a:noFill/>
                    </a:lnL>
                    <a:lnR>
                      <a:noFill/>
                    </a:lnR>
                    <a:lnT>
                      <a:noFill/>
                    </a:lnT>
                    <a:lnB>
                      <a:noFill/>
                    </a:lnB>
                  </a:tcPr>
                </a:tc>
              </a:tr>
              <a:tr h="0">
                <a:tc>
                  <a:txBody>
                    <a:bodyPr/>
                    <a:lstStyle/>
                    <a:p>
                      <a:pPr algn="ctr"/>
                      <a:r>
                        <a:rPr lang="en-US"/>
                        <a:t>=== </a:t>
                      </a:r>
                    </a:p>
                  </a:txBody>
                  <a:tcPr anchor="ctr">
                    <a:lnL>
                      <a:noFill/>
                    </a:lnL>
                    <a:lnR>
                      <a:noFill/>
                    </a:lnR>
                    <a:lnT>
                      <a:noFill/>
                    </a:lnT>
                    <a:lnB>
                      <a:noFill/>
                    </a:lnB>
                  </a:tcPr>
                </a:tc>
                <a:tc>
                  <a:txBody>
                    <a:bodyPr/>
                    <a:lstStyle/>
                    <a:p>
                      <a:r>
                        <a:rPr lang="en-US"/>
                        <a:t>Compares equality of two operands with type. </a:t>
                      </a:r>
                    </a:p>
                  </a:txBody>
                  <a:tcPr anchor="ctr">
                    <a:lnL>
                      <a:noFill/>
                    </a:lnL>
                    <a:lnR>
                      <a:noFill/>
                    </a:lnR>
                    <a:lnT>
                      <a:noFill/>
                    </a:lnT>
                    <a:lnB>
                      <a:noFill/>
                    </a:lnB>
                  </a:tcPr>
                </a:tc>
              </a:tr>
              <a:tr h="0">
                <a:tc>
                  <a:txBody>
                    <a:bodyPr/>
                    <a:lstStyle/>
                    <a:p>
                      <a:pPr algn="ctr"/>
                      <a:r>
                        <a:rPr lang="en-US"/>
                        <a:t>!= </a:t>
                      </a:r>
                    </a:p>
                  </a:txBody>
                  <a:tcPr anchor="ctr">
                    <a:lnL>
                      <a:noFill/>
                    </a:lnL>
                    <a:lnR>
                      <a:noFill/>
                    </a:lnR>
                    <a:lnT>
                      <a:noFill/>
                    </a:lnT>
                    <a:lnB>
                      <a:noFill/>
                    </a:lnB>
                  </a:tcPr>
                </a:tc>
                <a:tc>
                  <a:txBody>
                    <a:bodyPr/>
                    <a:lstStyle/>
                    <a:p>
                      <a:r>
                        <a:rPr lang="en-US"/>
                        <a:t>Compares inequality of two operands. </a:t>
                      </a:r>
                    </a:p>
                  </a:txBody>
                  <a:tcPr anchor="ctr">
                    <a:lnL>
                      <a:noFill/>
                    </a:lnL>
                    <a:lnR>
                      <a:noFill/>
                    </a:lnR>
                    <a:lnT>
                      <a:noFill/>
                    </a:lnT>
                    <a:lnB>
                      <a:noFill/>
                    </a:lnB>
                  </a:tcPr>
                </a:tc>
              </a:tr>
              <a:tr h="0">
                <a:tc>
                  <a:txBody>
                    <a:bodyPr/>
                    <a:lstStyle/>
                    <a:p>
                      <a:pPr algn="ctr"/>
                      <a:r>
                        <a:rPr lang="en-US"/>
                        <a:t>&gt; </a:t>
                      </a:r>
                    </a:p>
                  </a:txBody>
                  <a:tcPr anchor="ctr">
                    <a:lnL>
                      <a:noFill/>
                    </a:lnL>
                    <a:lnR>
                      <a:noFill/>
                    </a:lnR>
                    <a:lnT>
                      <a:noFill/>
                    </a:lnT>
                    <a:lnB>
                      <a:noFill/>
                    </a:lnB>
                  </a:tcPr>
                </a:tc>
                <a:tc>
                  <a:txBody>
                    <a:bodyPr/>
                    <a:lstStyle/>
                    <a:p>
                      <a:r>
                        <a:rPr lang="en-US"/>
                        <a:t>Checks whether left side value is greater than right side value. If yes then returns true otherwise false. </a:t>
                      </a:r>
                    </a:p>
                  </a:txBody>
                  <a:tcPr anchor="ctr">
                    <a:lnL>
                      <a:noFill/>
                    </a:lnL>
                    <a:lnR>
                      <a:noFill/>
                    </a:lnR>
                    <a:lnT>
                      <a:noFill/>
                    </a:lnT>
                    <a:lnB>
                      <a:noFill/>
                    </a:lnB>
                  </a:tcPr>
                </a:tc>
              </a:tr>
              <a:tr h="0">
                <a:tc>
                  <a:txBody>
                    <a:bodyPr/>
                    <a:lstStyle/>
                    <a:p>
                      <a:pPr algn="ctr"/>
                      <a:r>
                        <a:rPr lang="en-US"/>
                        <a:t>&lt; </a:t>
                      </a:r>
                    </a:p>
                  </a:txBody>
                  <a:tcPr anchor="ctr">
                    <a:lnL>
                      <a:noFill/>
                    </a:lnL>
                    <a:lnR>
                      <a:noFill/>
                    </a:lnR>
                    <a:lnT>
                      <a:noFill/>
                    </a:lnT>
                    <a:lnB>
                      <a:noFill/>
                    </a:lnB>
                  </a:tcPr>
                </a:tc>
                <a:tc>
                  <a:txBody>
                    <a:bodyPr/>
                    <a:lstStyle/>
                    <a:p>
                      <a:r>
                        <a:rPr lang="en-US"/>
                        <a:t>Checks whether left operand is less than right operand. If yes then returns true otherwise false. </a:t>
                      </a:r>
                    </a:p>
                  </a:txBody>
                  <a:tcPr anchor="ctr">
                    <a:lnL>
                      <a:noFill/>
                    </a:lnL>
                    <a:lnR>
                      <a:noFill/>
                    </a:lnR>
                    <a:lnT>
                      <a:noFill/>
                    </a:lnT>
                    <a:lnB>
                      <a:noFill/>
                    </a:lnB>
                  </a:tcPr>
                </a:tc>
              </a:tr>
              <a:tr h="0">
                <a:tc>
                  <a:txBody>
                    <a:bodyPr/>
                    <a:lstStyle/>
                    <a:p>
                      <a:pPr algn="ctr"/>
                      <a:r>
                        <a:rPr lang="en-US"/>
                        <a:t>&gt;= </a:t>
                      </a:r>
                    </a:p>
                  </a:txBody>
                  <a:tcPr anchor="ctr">
                    <a:lnL>
                      <a:noFill/>
                    </a:lnL>
                    <a:lnR>
                      <a:noFill/>
                    </a:lnR>
                    <a:lnT>
                      <a:noFill/>
                    </a:lnT>
                    <a:lnB>
                      <a:noFill/>
                    </a:lnB>
                  </a:tcPr>
                </a:tc>
                <a:tc>
                  <a:txBody>
                    <a:bodyPr/>
                    <a:lstStyle/>
                    <a:p>
                      <a:r>
                        <a:rPr lang="en-US"/>
                        <a:t>Checks whether left operand is greater than or equal to right operand. If yes then returns true otherwise false. </a:t>
                      </a:r>
                    </a:p>
                  </a:txBody>
                  <a:tcPr anchor="ctr">
                    <a:lnL>
                      <a:noFill/>
                    </a:lnL>
                    <a:lnR>
                      <a:noFill/>
                    </a:lnR>
                    <a:lnT>
                      <a:noFill/>
                    </a:lnT>
                    <a:lnB>
                      <a:noFill/>
                    </a:lnB>
                  </a:tcPr>
                </a:tc>
              </a:tr>
              <a:tr h="0">
                <a:tc>
                  <a:txBody>
                    <a:bodyPr/>
                    <a:lstStyle/>
                    <a:p>
                      <a:pPr algn="ctr"/>
                      <a:r>
                        <a:rPr lang="en-US" dirty="0"/>
                        <a:t>&lt;= </a:t>
                      </a:r>
                    </a:p>
                  </a:txBody>
                  <a:tcPr anchor="ctr">
                    <a:lnL>
                      <a:noFill/>
                    </a:lnL>
                    <a:lnR>
                      <a:noFill/>
                    </a:lnR>
                    <a:lnT>
                      <a:noFill/>
                    </a:lnT>
                    <a:lnB>
                      <a:noFill/>
                    </a:lnB>
                  </a:tcPr>
                </a:tc>
                <a:tc>
                  <a:txBody>
                    <a:bodyPr/>
                    <a:lstStyle/>
                    <a:p>
                      <a:r>
                        <a:rPr lang="en-US" dirty="0"/>
                        <a:t>Checks whether left operand is less than or equal to right operand. If yes then returns true otherwise false.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598501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758241"/>
          </a:xfrm>
        </p:spPr>
        <p:txBody>
          <a:bodyPr/>
          <a:lstStyle/>
          <a:p>
            <a:r>
              <a:rPr lang="en-US" sz="4800" b="1" dirty="0" smtClean="0">
                <a:latin typeface="Proxima Nova Black" panose="02000506030000020004" pitchFamily="50" charset="0"/>
                <a:ea typeface="+mj-ea"/>
                <a:cs typeface="+mj-cs"/>
              </a:rPr>
              <a:t>Comparison </a:t>
            </a:r>
            <a:r>
              <a:rPr lang="en-US" sz="4800" b="1" dirty="0">
                <a:latin typeface="Proxima Nova Black" panose="02000506030000020004" pitchFamily="50" charset="0"/>
                <a:ea typeface="+mj-ea"/>
                <a:cs typeface="+mj-cs"/>
              </a:rPr>
              <a:t>Operators</a:t>
            </a:r>
          </a:p>
        </p:txBody>
      </p:sp>
      <p:sp>
        <p:nvSpPr>
          <p:cNvPr id="4" name="Прямоугольник 3"/>
          <p:cNvSpPr/>
          <p:nvPr/>
        </p:nvSpPr>
        <p:spPr>
          <a:xfrm>
            <a:off x="626772" y="1395701"/>
            <a:ext cx="6096000" cy="3477875"/>
          </a:xfrm>
          <a:prstGeom prst="rect">
            <a:avLst/>
          </a:prstGeom>
        </p:spPr>
        <p:txBody>
          <a:bodyPr>
            <a:spAutoFit/>
          </a:bodyPr>
          <a:lstStyle/>
          <a:p>
            <a:r>
              <a:rPr lang="en-US" sz="2000" dirty="0">
                <a:latin typeface="Open Sans" panose="020B0604020202020204" charset="0"/>
                <a:ea typeface="Open Sans" panose="020B0604020202020204" charset="0"/>
                <a:cs typeface="Open Sans" panose="020B0604020202020204" charset="0"/>
              </a:rPr>
              <a:t>Y = 5 and X = 6</a:t>
            </a:r>
          </a:p>
          <a:p>
            <a:r>
              <a:rPr lang="en-US" sz="2000" dirty="0">
                <a:latin typeface="Open Sans" panose="020B0604020202020204" charset="0"/>
                <a:ea typeface="Open Sans" panose="020B0604020202020204" charset="0"/>
                <a:cs typeface="Open Sans" panose="020B0604020202020204" charset="0"/>
              </a:rPr>
              <a:t>Y = = X is false.</a:t>
            </a:r>
          </a:p>
          <a:p>
            <a:endParaRPr lang="en-US" sz="2000" dirty="0">
              <a:latin typeface="Open Sans" panose="020B0604020202020204" charset="0"/>
              <a:ea typeface="Open Sans" panose="020B0604020202020204" charset="0"/>
              <a:cs typeface="Open Sans" panose="020B0604020202020204" charset="0"/>
            </a:endParaRPr>
          </a:p>
          <a:p>
            <a:r>
              <a:rPr lang="en-US" sz="2000" dirty="0" smtClean="0">
                <a:latin typeface="Open Sans" panose="020B0604020202020204" charset="0"/>
                <a:ea typeface="Open Sans" panose="020B0604020202020204" charset="0"/>
                <a:cs typeface="Open Sans" panose="020B0604020202020204" charset="0"/>
              </a:rPr>
              <a:t>X </a:t>
            </a:r>
            <a:r>
              <a:rPr lang="en-US" sz="2000" dirty="0">
                <a:latin typeface="Open Sans" panose="020B0604020202020204" charset="0"/>
                <a:ea typeface="Open Sans" panose="020B0604020202020204" charset="0"/>
                <a:cs typeface="Open Sans" panose="020B0604020202020204" charset="0"/>
              </a:rPr>
              <a:t>= 10 then X = = = "10" is false.</a:t>
            </a:r>
          </a:p>
          <a:p>
            <a:r>
              <a:rPr lang="en-US" sz="2000" dirty="0">
                <a:latin typeface="Open Sans" panose="020B0604020202020204" charset="0"/>
                <a:ea typeface="Open Sans" panose="020B0604020202020204" charset="0"/>
                <a:cs typeface="Open Sans" panose="020B0604020202020204" charset="0"/>
              </a:rPr>
              <a:t>X = = = 10 is true.</a:t>
            </a:r>
          </a:p>
          <a:p>
            <a:endParaRPr lang="en-US" sz="2000" dirty="0">
              <a:latin typeface="Open Sans" panose="020B0604020202020204" charset="0"/>
              <a:ea typeface="Open Sans" panose="020B0604020202020204" charset="0"/>
              <a:cs typeface="Open Sans" panose="020B0604020202020204" charset="0"/>
            </a:endParaRPr>
          </a:p>
          <a:p>
            <a:r>
              <a:rPr lang="en-US" sz="2000" dirty="0" smtClean="0">
                <a:latin typeface="Open Sans" panose="020B0604020202020204" charset="0"/>
                <a:ea typeface="Open Sans" panose="020B0604020202020204" charset="0"/>
                <a:cs typeface="Open Sans" panose="020B0604020202020204" charset="0"/>
              </a:rPr>
              <a:t>X </a:t>
            </a:r>
            <a:r>
              <a:rPr lang="en-US" sz="2000" dirty="0">
                <a:latin typeface="Open Sans" panose="020B0604020202020204" charset="0"/>
                <a:ea typeface="Open Sans" panose="020B0604020202020204" charset="0"/>
                <a:cs typeface="Open Sans" panose="020B0604020202020204" charset="0"/>
              </a:rPr>
              <a:t>= 10 then X ! = 11 is true. </a:t>
            </a:r>
          </a:p>
          <a:p>
            <a:r>
              <a:rPr lang="en-US" sz="2000" dirty="0" smtClean="0">
                <a:latin typeface="Open Sans" panose="020B0604020202020204" charset="0"/>
                <a:ea typeface="Open Sans" panose="020B0604020202020204" charset="0"/>
                <a:cs typeface="Open Sans" panose="020B0604020202020204" charset="0"/>
              </a:rPr>
              <a:t>X </a:t>
            </a:r>
            <a:r>
              <a:rPr lang="en-US" sz="2000" dirty="0">
                <a:latin typeface="Open Sans" panose="020B0604020202020204" charset="0"/>
                <a:ea typeface="Open Sans" panose="020B0604020202020204" charset="0"/>
                <a:cs typeface="Open Sans" panose="020B0604020202020204" charset="0"/>
              </a:rPr>
              <a:t>= 10 then X &gt; 11 is false. </a:t>
            </a:r>
          </a:p>
          <a:p>
            <a:r>
              <a:rPr lang="en-US" sz="2000" dirty="0" smtClean="0">
                <a:latin typeface="Open Sans" panose="020B0604020202020204" charset="0"/>
                <a:ea typeface="Open Sans" panose="020B0604020202020204" charset="0"/>
                <a:cs typeface="Open Sans" panose="020B0604020202020204" charset="0"/>
              </a:rPr>
              <a:t>X </a:t>
            </a:r>
            <a:r>
              <a:rPr lang="en-US" sz="2000" dirty="0">
                <a:latin typeface="Open Sans" panose="020B0604020202020204" charset="0"/>
                <a:ea typeface="Open Sans" panose="020B0604020202020204" charset="0"/>
                <a:cs typeface="Open Sans" panose="020B0604020202020204" charset="0"/>
              </a:rPr>
              <a:t>= 10 then X &lt; 11 is true.</a:t>
            </a:r>
          </a:p>
          <a:p>
            <a:r>
              <a:rPr lang="en-US" sz="2000" dirty="0" smtClean="0">
                <a:latin typeface="Open Sans" panose="020B0604020202020204" charset="0"/>
                <a:ea typeface="Open Sans" panose="020B0604020202020204" charset="0"/>
                <a:cs typeface="Open Sans" panose="020B0604020202020204" charset="0"/>
              </a:rPr>
              <a:t>X </a:t>
            </a:r>
            <a:r>
              <a:rPr lang="en-US" sz="2000" dirty="0">
                <a:latin typeface="Open Sans" panose="020B0604020202020204" charset="0"/>
                <a:ea typeface="Open Sans" panose="020B0604020202020204" charset="0"/>
                <a:cs typeface="Open Sans" panose="020B0604020202020204" charset="0"/>
              </a:rPr>
              <a:t>= 10 then X &gt; = 11 is false. </a:t>
            </a:r>
          </a:p>
          <a:p>
            <a:r>
              <a:rPr lang="en-US" sz="2000" dirty="0" smtClean="0">
                <a:latin typeface="Open Sans" panose="020B0604020202020204" charset="0"/>
                <a:ea typeface="Open Sans" panose="020B0604020202020204" charset="0"/>
                <a:cs typeface="Open Sans" panose="020B0604020202020204" charset="0"/>
              </a:rPr>
              <a:t>X </a:t>
            </a:r>
            <a:r>
              <a:rPr lang="en-US" sz="2000" dirty="0">
                <a:latin typeface="Open Sans" panose="020B0604020202020204" charset="0"/>
                <a:ea typeface="Open Sans" panose="020B0604020202020204" charset="0"/>
                <a:cs typeface="Open Sans" panose="020B0604020202020204" charset="0"/>
              </a:rPr>
              <a:t>= 10 then X &lt; = 10 is true. </a:t>
            </a:r>
          </a:p>
        </p:txBody>
      </p:sp>
    </p:spTree>
    <p:extLst>
      <p:ext uri="{BB962C8B-B14F-4D97-AF65-F5344CB8AC3E}">
        <p14:creationId xmlns:p14="http://schemas.microsoft.com/office/powerpoint/2010/main" val="1439424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758241"/>
          </a:xfrm>
        </p:spPr>
        <p:txBody>
          <a:bodyPr/>
          <a:lstStyle/>
          <a:p>
            <a:r>
              <a:rPr lang="en-US" sz="4800" b="1" dirty="0" smtClean="0">
                <a:latin typeface="Proxima Nova Black" panose="02000506030000020004" pitchFamily="50" charset="0"/>
                <a:ea typeface="+mj-ea"/>
                <a:cs typeface="+mj-cs"/>
              </a:rPr>
              <a:t>Logical </a:t>
            </a:r>
            <a:r>
              <a:rPr lang="en-US" sz="4800" b="1" dirty="0">
                <a:latin typeface="Proxima Nova Black" panose="02000506030000020004" pitchFamily="50" charset="0"/>
                <a:ea typeface="+mj-ea"/>
                <a:cs typeface="+mj-cs"/>
              </a:rPr>
              <a:t>Operators</a:t>
            </a:r>
          </a:p>
        </p:txBody>
      </p:sp>
      <p:sp>
        <p:nvSpPr>
          <p:cNvPr id="3" name="Прямоугольник 2"/>
          <p:cNvSpPr/>
          <p:nvPr/>
        </p:nvSpPr>
        <p:spPr>
          <a:xfrm>
            <a:off x="551541" y="1680550"/>
            <a:ext cx="11232628" cy="369332"/>
          </a:xfrm>
          <a:prstGeom prst="rect">
            <a:avLst/>
          </a:prstGeom>
        </p:spPr>
        <p:txBody>
          <a:bodyPr wrap="square">
            <a:spAutoFit/>
          </a:bodyPr>
          <a:lstStyle/>
          <a:p>
            <a:endParaRPr lang="en-US" b="1" dirty="0"/>
          </a:p>
        </p:txBody>
      </p:sp>
      <p:graphicFrame>
        <p:nvGraphicFramePr>
          <p:cNvPr id="2" name="Таблица 1"/>
          <p:cNvGraphicFramePr>
            <a:graphicFrameLocks noGrp="1"/>
          </p:cNvGraphicFramePr>
          <p:nvPr>
            <p:extLst>
              <p:ext uri="{D42A27DB-BD31-4B8C-83A1-F6EECF244321}">
                <p14:modId xmlns:p14="http://schemas.microsoft.com/office/powerpoint/2010/main" val="477733015"/>
              </p:ext>
            </p:extLst>
          </p:nvPr>
        </p:nvGraphicFramePr>
        <p:xfrm>
          <a:off x="413196" y="1680549"/>
          <a:ext cx="10881575" cy="1693715"/>
        </p:xfrm>
        <a:graphic>
          <a:graphicData uri="http://schemas.openxmlformats.org/drawingml/2006/table">
            <a:tbl>
              <a:tblPr/>
              <a:tblGrid>
                <a:gridCol w="798515"/>
                <a:gridCol w="10083060"/>
              </a:tblGrid>
              <a:tr h="658667">
                <a:tc>
                  <a:txBody>
                    <a:bodyPr/>
                    <a:lstStyle/>
                    <a:p>
                      <a:pPr algn="ctr"/>
                      <a:r>
                        <a:rPr lang="en-US"/>
                        <a:t>&amp;&amp; </a:t>
                      </a:r>
                    </a:p>
                  </a:txBody>
                  <a:tcPr anchor="ctr">
                    <a:lnL>
                      <a:noFill/>
                    </a:lnL>
                    <a:lnR>
                      <a:noFill/>
                    </a:lnR>
                    <a:lnT>
                      <a:noFill/>
                    </a:lnT>
                    <a:lnB>
                      <a:noFill/>
                    </a:lnB>
                  </a:tcPr>
                </a:tc>
                <a:tc>
                  <a:txBody>
                    <a:bodyPr/>
                    <a:lstStyle/>
                    <a:p>
                      <a:r>
                        <a:rPr lang="en-US"/>
                        <a:t>&amp;&amp; is known as AND operator. It checks whether two operands are non-zero (0, false, undefined, null or "" are considered as zero), if yes then returns 1 otherwise 0. </a:t>
                      </a:r>
                    </a:p>
                  </a:txBody>
                  <a:tcPr anchor="ctr">
                    <a:lnL>
                      <a:noFill/>
                    </a:lnL>
                    <a:lnR>
                      <a:noFill/>
                    </a:lnR>
                    <a:lnT>
                      <a:noFill/>
                    </a:lnT>
                    <a:lnB>
                      <a:noFill/>
                    </a:lnB>
                  </a:tcPr>
                </a:tc>
              </a:tr>
              <a:tr h="658667">
                <a:tc>
                  <a:txBody>
                    <a:bodyPr/>
                    <a:lstStyle/>
                    <a:p>
                      <a:pPr algn="ctr"/>
                      <a:r>
                        <a:rPr lang="en-US"/>
                        <a:t>|| </a:t>
                      </a:r>
                    </a:p>
                  </a:txBody>
                  <a:tcPr anchor="ctr">
                    <a:lnL>
                      <a:noFill/>
                    </a:lnL>
                    <a:lnR>
                      <a:noFill/>
                    </a:lnR>
                    <a:lnT>
                      <a:noFill/>
                    </a:lnT>
                    <a:lnB>
                      <a:noFill/>
                    </a:lnB>
                  </a:tcPr>
                </a:tc>
                <a:tc>
                  <a:txBody>
                    <a:bodyPr/>
                    <a:lstStyle/>
                    <a:p>
                      <a:r>
                        <a:rPr lang="en-US"/>
                        <a:t>|| is known as OR operator. It checks whether any one of the two operands is non-zero (0, false, undefined, null or "" is considered as zero). </a:t>
                      </a:r>
                    </a:p>
                  </a:txBody>
                  <a:tcPr anchor="ctr">
                    <a:lnL>
                      <a:noFill/>
                    </a:lnL>
                    <a:lnR>
                      <a:noFill/>
                    </a:lnR>
                    <a:lnT>
                      <a:noFill/>
                    </a:lnT>
                    <a:lnB>
                      <a:noFill/>
                    </a:lnB>
                  </a:tcPr>
                </a:tc>
              </a:tr>
              <a:tr h="376381">
                <a:tc>
                  <a:txBody>
                    <a:bodyPr/>
                    <a:lstStyle/>
                    <a:p>
                      <a:pPr algn="ctr"/>
                      <a:r>
                        <a:rPr lang="en-US" dirty="0"/>
                        <a:t>! </a:t>
                      </a:r>
                    </a:p>
                  </a:txBody>
                  <a:tcPr anchor="ctr">
                    <a:lnL>
                      <a:noFill/>
                    </a:lnL>
                    <a:lnR>
                      <a:noFill/>
                    </a:lnR>
                    <a:lnT>
                      <a:noFill/>
                    </a:lnT>
                    <a:lnB>
                      <a:noFill/>
                    </a:lnB>
                  </a:tcPr>
                </a:tc>
                <a:tc>
                  <a:txBody>
                    <a:bodyPr/>
                    <a:lstStyle/>
                    <a:p>
                      <a:r>
                        <a:rPr lang="en-US" dirty="0"/>
                        <a:t>! is known as NOT operator. It reverses the </a:t>
                      </a:r>
                      <a:r>
                        <a:rPr lang="en-US" dirty="0" err="1"/>
                        <a:t>boolean</a:t>
                      </a:r>
                      <a:r>
                        <a:rPr lang="en-US" dirty="0"/>
                        <a:t> result of the operand (or condition)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236661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758241"/>
          </a:xfrm>
        </p:spPr>
        <p:txBody>
          <a:bodyPr/>
          <a:lstStyle/>
          <a:p>
            <a:r>
              <a:rPr lang="en-US" sz="4800" b="1" dirty="0" smtClean="0">
                <a:latin typeface="Proxima Nova Black" panose="02000506030000020004" pitchFamily="50" charset="0"/>
                <a:ea typeface="+mj-ea"/>
                <a:cs typeface="+mj-cs"/>
              </a:rPr>
              <a:t>Logical </a:t>
            </a:r>
            <a:r>
              <a:rPr lang="en-US" sz="4800" b="1" dirty="0">
                <a:latin typeface="Proxima Nova Black" panose="02000506030000020004" pitchFamily="50" charset="0"/>
                <a:ea typeface="+mj-ea"/>
                <a:cs typeface="+mj-cs"/>
              </a:rPr>
              <a:t>Operators</a:t>
            </a:r>
          </a:p>
        </p:txBody>
      </p:sp>
      <p:sp>
        <p:nvSpPr>
          <p:cNvPr id="4" name="Прямоугольник 3"/>
          <p:cNvSpPr/>
          <p:nvPr/>
        </p:nvSpPr>
        <p:spPr>
          <a:xfrm>
            <a:off x="531255" y="1244528"/>
            <a:ext cx="6096000" cy="3046988"/>
          </a:xfrm>
          <a:prstGeom prst="rect">
            <a:avLst/>
          </a:prstGeom>
        </p:spPr>
        <p:txBody>
          <a:bodyPr>
            <a:spAutoFit/>
          </a:bodyPr>
          <a:lstStyle/>
          <a:p>
            <a:r>
              <a:rPr lang="en-US" sz="2400" dirty="0">
                <a:latin typeface="Open Sans" panose="020B0604020202020204" charset="0"/>
                <a:ea typeface="Open Sans" panose="020B0604020202020204" charset="0"/>
                <a:cs typeface="Open Sans" panose="020B0604020202020204" charset="0"/>
              </a:rPr>
              <a:t>Y = 5 and X = 6</a:t>
            </a:r>
          </a:p>
          <a:p>
            <a:r>
              <a:rPr lang="en-US" sz="2400" dirty="0">
                <a:latin typeface="Open Sans" panose="020B0604020202020204" charset="0"/>
                <a:ea typeface="Open Sans" panose="020B0604020202020204" charset="0"/>
                <a:cs typeface="Open Sans" panose="020B0604020202020204" charset="0"/>
              </a:rPr>
              <a:t>Y &amp;&amp; X is true. </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Y = 5 and X = 0</a:t>
            </a:r>
          </a:p>
          <a:p>
            <a:r>
              <a:rPr lang="en-US" sz="2400" dirty="0">
                <a:latin typeface="Open Sans" panose="020B0604020202020204" charset="0"/>
                <a:ea typeface="Open Sans" panose="020B0604020202020204" charset="0"/>
                <a:cs typeface="Open Sans" panose="020B0604020202020204" charset="0"/>
              </a:rPr>
              <a:t>Y || X is true. </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Y = 5 and X = 0</a:t>
            </a:r>
          </a:p>
          <a:p>
            <a:r>
              <a:rPr lang="en-US" sz="2400" dirty="0">
                <a:latin typeface="Open Sans" panose="020B0604020202020204" charset="0"/>
                <a:ea typeface="Open Sans" panose="020B0604020202020204" charset="0"/>
                <a:cs typeface="Open Sans" panose="020B0604020202020204" charset="0"/>
              </a:rPr>
              <a:t>!(Y || X) is false.</a:t>
            </a:r>
          </a:p>
        </p:txBody>
      </p:sp>
    </p:spTree>
    <p:extLst>
      <p:ext uri="{BB962C8B-B14F-4D97-AF65-F5344CB8AC3E}">
        <p14:creationId xmlns:p14="http://schemas.microsoft.com/office/powerpoint/2010/main" val="3960893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758241"/>
          </a:xfrm>
        </p:spPr>
        <p:txBody>
          <a:bodyPr/>
          <a:lstStyle/>
          <a:p>
            <a:r>
              <a:rPr lang="en-US" sz="4800" b="1" dirty="0" smtClean="0">
                <a:latin typeface="Proxima Nova Black" panose="02000506030000020004" pitchFamily="50" charset="0"/>
                <a:ea typeface="+mj-ea"/>
                <a:cs typeface="+mj-cs"/>
              </a:rPr>
              <a:t>Assignment </a:t>
            </a:r>
            <a:r>
              <a:rPr lang="en-US" sz="4800" b="1" dirty="0">
                <a:latin typeface="Proxima Nova Black" panose="02000506030000020004" pitchFamily="50" charset="0"/>
                <a:ea typeface="+mj-ea"/>
                <a:cs typeface="+mj-cs"/>
              </a:rPr>
              <a:t>Operators</a:t>
            </a:r>
          </a:p>
        </p:txBody>
      </p:sp>
      <p:sp>
        <p:nvSpPr>
          <p:cNvPr id="3" name="Прямоугольник 2"/>
          <p:cNvSpPr/>
          <p:nvPr/>
        </p:nvSpPr>
        <p:spPr>
          <a:xfrm>
            <a:off x="551541" y="1680550"/>
            <a:ext cx="11232628" cy="369332"/>
          </a:xfrm>
          <a:prstGeom prst="rect">
            <a:avLst/>
          </a:prstGeom>
        </p:spPr>
        <p:txBody>
          <a:bodyPr wrap="square">
            <a:spAutoFit/>
          </a:bodyPr>
          <a:lstStyle/>
          <a:p>
            <a:endParaRPr lang="en-US" b="1" dirty="0"/>
          </a:p>
        </p:txBody>
      </p:sp>
      <p:graphicFrame>
        <p:nvGraphicFramePr>
          <p:cNvPr id="2" name="Таблица 1"/>
          <p:cNvGraphicFramePr>
            <a:graphicFrameLocks noGrp="1"/>
          </p:cNvGraphicFramePr>
          <p:nvPr>
            <p:extLst>
              <p:ext uri="{D42A27DB-BD31-4B8C-83A1-F6EECF244321}">
                <p14:modId xmlns:p14="http://schemas.microsoft.com/office/powerpoint/2010/main" val="3074267127"/>
              </p:ext>
            </p:extLst>
          </p:nvPr>
        </p:nvGraphicFramePr>
        <p:xfrm>
          <a:off x="531255" y="1501505"/>
          <a:ext cx="10515600" cy="2468880"/>
        </p:xfrm>
        <a:graphic>
          <a:graphicData uri="http://schemas.openxmlformats.org/drawingml/2006/table">
            <a:tbl>
              <a:tblPr/>
              <a:tblGrid>
                <a:gridCol w="784538"/>
                <a:gridCol w="9731062"/>
              </a:tblGrid>
              <a:tr h="0">
                <a:tc>
                  <a:txBody>
                    <a:bodyPr/>
                    <a:lstStyle/>
                    <a:p>
                      <a:pPr algn="ctr"/>
                      <a:r>
                        <a:rPr lang="en-US"/>
                        <a:t>= </a:t>
                      </a:r>
                    </a:p>
                  </a:txBody>
                  <a:tcPr anchor="ctr">
                    <a:lnL>
                      <a:noFill/>
                    </a:lnL>
                    <a:lnR>
                      <a:noFill/>
                    </a:lnR>
                    <a:lnT>
                      <a:noFill/>
                    </a:lnT>
                    <a:lnB>
                      <a:noFill/>
                    </a:lnB>
                  </a:tcPr>
                </a:tc>
                <a:tc>
                  <a:txBody>
                    <a:bodyPr/>
                    <a:lstStyle/>
                    <a:p>
                      <a:r>
                        <a:rPr lang="en-US"/>
                        <a:t>Assigns right operand value to left operand. </a:t>
                      </a:r>
                    </a:p>
                  </a:txBody>
                  <a:tcPr anchor="ctr">
                    <a:lnL>
                      <a:noFill/>
                    </a:lnL>
                    <a:lnR>
                      <a:noFill/>
                    </a:lnR>
                    <a:lnT>
                      <a:noFill/>
                    </a:lnT>
                    <a:lnB>
                      <a:noFill/>
                    </a:lnB>
                  </a:tcPr>
                </a:tc>
              </a:tr>
              <a:tr h="0">
                <a:tc>
                  <a:txBody>
                    <a:bodyPr/>
                    <a:lstStyle/>
                    <a:p>
                      <a:pPr algn="ctr"/>
                      <a:r>
                        <a:rPr lang="en-US"/>
                        <a:t>+= </a:t>
                      </a:r>
                    </a:p>
                  </a:txBody>
                  <a:tcPr anchor="ctr">
                    <a:lnL>
                      <a:noFill/>
                    </a:lnL>
                    <a:lnR>
                      <a:noFill/>
                    </a:lnR>
                    <a:lnT>
                      <a:noFill/>
                    </a:lnT>
                    <a:lnB>
                      <a:noFill/>
                    </a:lnB>
                  </a:tcPr>
                </a:tc>
                <a:tc>
                  <a:txBody>
                    <a:bodyPr/>
                    <a:lstStyle/>
                    <a:p>
                      <a:r>
                        <a:rPr lang="en-US" dirty="0"/>
                        <a:t>Sums up left and right operand values and assign the result to the left operand. </a:t>
                      </a:r>
                    </a:p>
                  </a:txBody>
                  <a:tcPr anchor="ctr">
                    <a:lnL>
                      <a:noFill/>
                    </a:lnL>
                    <a:lnR>
                      <a:noFill/>
                    </a:lnR>
                    <a:lnT>
                      <a:noFill/>
                    </a:lnT>
                    <a:lnB>
                      <a:noFill/>
                    </a:lnB>
                  </a:tcPr>
                </a:tc>
              </a:tr>
              <a:tr h="0">
                <a:tc>
                  <a:txBody>
                    <a:bodyPr/>
                    <a:lstStyle/>
                    <a:p>
                      <a:pPr algn="ctr"/>
                      <a:r>
                        <a:rPr lang="en-US"/>
                        <a:t>-= </a:t>
                      </a:r>
                    </a:p>
                  </a:txBody>
                  <a:tcPr anchor="ctr">
                    <a:lnL>
                      <a:noFill/>
                    </a:lnL>
                    <a:lnR>
                      <a:noFill/>
                    </a:lnR>
                    <a:lnT>
                      <a:noFill/>
                    </a:lnT>
                    <a:lnB>
                      <a:noFill/>
                    </a:lnB>
                  </a:tcPr>
                </a:tc>
                <a:tc>
                  <a:txBody>
                    <a:bodyPr/>
                    <a:lstStyle/>
                    <a:p>
                      <a:r>
                        <a:rPr lang="en-US"/>
                        <a:t>Subtract right operand value from left operand value and assign the result to the left operand. </a:t>
                      </a:r>
                    </a:p>
                  </a:txBody>
                  <a:tcPr anchor="ctr">
                    <a:lnL>
                      <a:noFill/>
                    </a:lnL>
                    <a:lnR>
                      <a:noFill/>
                    </a:lnR>
                    <a:lnT>
                      <a:noFill/>
                    </a:lnT>
                    <a:lnB>
                      <a:noFill/>
                    </a:lnB>
                  </a:tcPr>
                </a:tc>
              </a:tr>
              <a:tr h="0">
                <a:tc>
                  <a:txBody>
                    <a:bodyPr/>
                    <a:lstStyle/>
                    <a:p>
                      <a:pPr algn="ctr"/>
                      <a:r>
                        <a:rPr lang="en-US"/>
                        <a:t>*= </a:t>
                      </a:r>
                    </a:p>
                  </a:txBody>
                  <a:tcPr anchor="ctr">
                    <a:lnL>
                      <a:noFill/>
                    </a:lnL>
                    <a:lnR>
                      <a:noFill/>
                    </a:lnR>
                    <a:lnT>
                      <a:noFill/>
                    </a:lnT>
                    <a:lnB>
                      <a:noFill/>
                    </a:lnB>
                  </a:tcPr>
                </a:tc>
                <a:tc>
                  <a:txBody>
                    <a:bodyPr/>
                    <a:lstStyle/>
                    <a:p>
                      <a:r>
                        <a:rPr lang="en-US"/>
                        <a:t>Multiply left and right operand values and assign the result to the left operand. </a:t>
                      </a:r>
                    </a:p>
                  </a:txBody>
                  <a:tcPr anchor="ctr">
                    <a:lnL>
                      <a:noFill/>
                    </a:lnL>
                    <a:lnR>
                      <a:noFill/>
                    </a:lnR>
                    <a:lnT>
                      <a:noFill/>
                    </a:lnT>
                    <a:lnB>
                      <a:noFill/>
                    </a:lnB>
                  </a:tcPr>
                </a:tc>
              </a:tr>
              <a:tr h="0">
                <a:tc>
                  <a:txBody>
                    <a:bodyPr/>
                    <a:lstStyle/>
                    <a:p>
                      <a:pPr algn="ctr"/>
                      <a:r>
                        <a:rPr lang="en-US"/>
                        <a:t>/= </a:t>
                      </a:r>
                    </a:p>
                  </a:txBody>
                  <a:tcPr anchor="ctr">
                    <a:lnL>
                      <a:noFill/>
                    </a:lnL>
                    <a:lnR>
                      <a:noFill/>
                    </a:lnR>
                    <a:lnT>
                      <a:noFill/>
                    </a:lnT>
                    <a:lnB>
                      <a:noFill/>
                    </a:lnB>
                  </a:tcPr>
                </a:tc>
                <a:tc>
                  <a:txBody>
                    <a:bodyPr/>
                    <a:lstStyle/>
                    <a:p>
                      <a:r>
                        <a:rPr lang="en-US"/>
                        <a:t>Divide left operand value by right operand value and assign the result to the left operand. </a:t>
                      </a:r>
                    </a:p>
                  </a:txBody>
                  <a:tcPr anchor="ctr">
                    <a:lnL>
                      <a:noFill/>
                    </a:lnL>
                    <a:lnR>
                      <a:noFill/>
                    </a:lnR>
                    <a:lnT>
                      <a:noFill/>
                    </a:lnT>
                    <a:lnB>
                      <a:noFill/>
                    </a:lnB>
                  </a:tcPr>
                </a:tc>
              </a:tr>
              <a:tr h="0">
                <a:tc>
                  <a:txBody>
                    <a:bodyPr/>
                    <a:lstStyle/>
                    <a:p>
                      <a:pPr algn="ctr"/>
                      <a:r>
                        <a:rPr lang="en-US" dirty="0"/>
                        <a:t>%= </a:t>
                      </a:r>
                    </a:p>
                  </a:txBody>
                  <a:tcPr anchor="ctr">
                    <a:lnL>
                      <a:noFill/>
                    </a:lnL>
                    <a:lnR>
                      <a:noFill/>
                    </a:lnR>
                    <a:lnT>
                      <a:noFill/>
                    </a:lnT>
                    <a:lnB>
                      <a:noFill/>
                    </a:lnB>
                  </a:tcPr>
                </a:tc>
                <a:tc>
                  <a:txBody>
                    <a:bodyPr/>
                    <a:lstStyle/>
                    <a:p>
                      <a:r>
                        <a:rPr lang="en-US" dirty="0"/>
                        <a:t>Get the modulus of left operand divide by right operand and assign resulted modulus to the left operand.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090166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85800"/>
            <a:ext cx="10820400" cy="1714502"/>
          </a:xfrm>
        </p:spPr>
        <p:txBody>
          <a:bodyPr/>
          <a:lstStyle/>
          <a:p>
            <a:r>
              <a:rPr lang="en-US" dirty="0"/>
              <a:t>AGENDA</a:t>
            </a:r>
            <a:endParaRPr lang="uk-UA" dirty="0"/>
          </a:p>
        </p:txBody>
      </p:sp>
      <p:sp>
        <p:nvSpPr>
          <p:cNvPr id="5" name="Text Placeholder 4"/>
          <p:cNvSpPr>
            <a:spLocks noGrp="1"/>
          </p:cNvSpPr>
          <p:nvPr>
            <p:ph type="body" sz="quarter" idx="10"/>
          </p:nvPr>
        </p:nvSpPr>
        <p:spPr>
          <a:xfrm>
            <a:off x="685799" y="2400301"/>
            <a:ext cx="8702899" cy="3810000"/>
          </a:xfrm>
        </p:spPr>
        <p:txBody>
          <a:bodyPr/>
          <a:lstStyle/>
          <a:p>
            <a:pPr marL="342900" indent="-342900">
              <a:buFont typeface="Arial" panose="020B0604020202020204" pitchFamily="34" charset="0"/>
              <a:buChar char="•"/>
            </a:pPr>
            <a:r>
              <a:rPr lang="en-US" dirty="0" smtClean="0"/>
              <a:t>Keywords </a:t>
            </a:r>
          </a:p>
          <a:p>
            <a:pPr marL="342900" indent="-342900">
              <a:buFont typeface="Arial" panose="020B0604020202020204" pitchFamily="34" charset="0"/>
              <a:buChar char="•"/>
            </a:pPr>
            <a:r>
              <a:rPr lang="en-US" dirty="0" smtClean="0"/>
              <a:t>Operators</a:t>
            </a:r>
          </a:p>
          <a:p>
            <a:pPr marL="342900" indent="-342900">
              <a:buFont typeface="Arial" panose="020B0604020202020204" pitchFamily="34" charset="0"/>
              <a:buChar char="•"/>
            </a:pPr>
            <a:r>
              <a:rPr lang="en-US" dirty="0" smtClean="0"/>
              <a:t>Expressions</a:t>
            </a:r>
          </a:p>
          <a:p>
            <a:pPr marL="342900" indent="-342900">
              <a:buFont typeface="Arial" panose="020B0604020202020204" pitchFamily="34" charset="0"/>
              <a:buChar char="•"/>
            </a:pPr>
            <a:r>
              <a:rPr lang="en-US" dirty="0" smtClean="0"/>
              <a:t>Statement</a:t>
            </a:r>
          </a:p>
          <a:p>
            <a:pPr marL="342900" indent="-342900">
              <a:buFont typeface="Arial" panose="020B0604020202020204" pitchFamily="34" charset="0"/>
              <a:buChar char="•"/>
            </a:pPr>
            <a:r>
              <a:rPr lang="en-US" dirty="0" smtClean="0"/>
              <a:t>Control Flow</a:t>
            </a:r>
            <a:endParaRPr lang="en-US" dirty="0"/>
          </a:p>
        </p:txBody>
      </p:sp>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758241"/>
          </a:xfrm>
        </p:spPr>
        <p:txBody>
          <a:bodyPr/>
          <a:lstStyle/>
          <a:p>
            <a:r>
              <a:rPr lang="en-US" sz="4800" b="1" dirty="0" smtClean="0">
                <a:latin typeface="Proxima Nova Black" panose="02000506030000020004" pitchFamily="50" charset="0"/>
                <a:ea typeface="+mj-ea"/>
                <a:cs typeface="+mj-cs"/>
              </a:rPr>
              <a:t>Assignment </a:t>
            </a:r>
            <a:r>
              <a:rPr lang="en-US" sz="4800" b="1" dirty="0">
                <a:latin typeface="Proxima Nova Black" panose="02000506030000020004" pitchFamily="50" charset="0"/>
                <a:ea typeface="+mj-ea"/>
                <a:cs typeface="+mj-cs"/>
              </a:rPr>
              <a:t>Operators</a:t>
            </a:r>
          </a:p>
        </p:txBody>
      </p:sp>
      <p:sp>
        <p:nvSpPr>
          <p:cNvPr id="4" name="Прямоугольник 3"/>
          <p:cNvSpPr/>
          <p:nvPr/>
        </p:nvSpPr>
        <p:spPr>
          <a:xfrm>
            <a:off x="704045" y="1518153"/>
            <a:ext cx="6096000" cy="3416320"/>
          </a:xfrm>
          <a:prstGeom prst="rect">
            <a:avLst/>
          </a:prstGeom>
        </p:spPr>
        <p:txBody>
          <a:bodyPr>
            <a:spAutoFit/>
          </a:bodyPr>
          <a:lstStyle/>
          <a:p>
            <a:r>
              <a:rPr lang="en-US" sz="2400" dirty="0">
                <a:latin typeface="Open Sans" panose="020B0604020202020204" charset="0"/>
                <a:ea typeface="Open Sans" panose="020B0604020202020204" charset="0"/>
                <a:cs typeface="Open Sans" panose="020B0604020202020204" charset="0"/>
              </a:rPr>
              <a:t> If A = 10 and Y = A then Y = 10</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Y += 1 gives Y = Y + 1 </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Y -= 1 gives Y = Y - 1 </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Y *= A is equivalent to Y = Y * A</a:t>
            </a:r>
          </a:p>
          <a:p>
            <a:r>
              <a:rPr lang="en-US" sz="2400" dirty="0">
                <a:latin typeface="Open Sans" panose="020B0604020202020204" charset="0"/>
                <a:ea typeface="Open Sans" panose="020B0604020202020204" charset="0"/>
                <a:cs typeface="Open Sans" panose="020B0604020202020204" charset="0"/>
              </a:rPr>
              <a:t>Y /= A is equivalent to Y = Y / A</a:t>
            </a:r>
          </a:p>
          <a:p>
            <a:r>
              <a:rPr lang="en-US" sz="2400" dirty="0">
                <a:latin typeface="Open Sans" panose="020B0604020202020204" charset="0"/>
                <a:ea typeface="Open Sans" panose="020B0604020202020204" charset="0"/>
                <a:cs typeface="Open Sans" panose="020B0604020202020204" charset="0"/>
              </a:rPr>
              <a:t>Y %= A is equivalent to Y = Y % A</a:t>
            </a:r>
          </a:p>
        </p:txBody>
      </p:sp>
    </p:spTree>
    <p:extLst>
      <p:ext uri="{BB962C8B-B14F-4D97-AF65-F5344CB8AC3E}">
        <p14:creationId xmlns:p14="http://schemas.microsoft.com/office/powerpoint/2010/main" val="2146054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758241"/>
          </a:xfrm>
        </p:spPr>
        <p:txBody>
          <a:bodyPr/>
          <a:lstStyle/>
          <a:p>
            <a:r>
              <a:rPr lang="en-US" sz="4800" b="1" dirty="0" smtClean="0">
                <a:latin typeface="Proxima Nova Black" panose="02000506030000020004" pitchFamily="50" charset="0"/>
                <a:ea typeface="+mj-ea"/>
                <a:cs typeface="+mj-cs"/>
              </a:rPr>
              <a:t>Ternary </a:t>
            </a:r>
            <a:r>
              <a:rPr lang="en-US" sz="4800" b="1" dirty="0">
                <a:latin typeface="Proxima Nova Black" panose="02000506030000020004" pitchFamily="50" charset="0"/>
                <a:ea typeface="+mj-ea"/>
                <a:cs typeface="+mj-cs"/>
              </a:rPr>
              <a:t>Operators</a:t>
            </a:r>
          </a:p>
        </p:txBody>
      </p:sp>
      <p:sp>
        <p:nvSpPr>
          <p:cNvPr id="2" name="Rectangle 1"/>
          <p:cNvSpPr>
            <a:spLocks noChangeArrowheads="1"/>
          </p:cNvSpPr>
          <p:nvPr/>
        </p:nvSpPr>
        <p:spPr bwMode="auto">
          <a:xfrm>
            <a:off x="862885" y="1542521"/>
            <a:ext cx="723792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200000"/>
              </a:lnSpc>
              <a:spcBef>
                <a:spcPct val="0"/>
              </a:spcBef>
              <a:spcAft>
                <a:spcPct val="0"/>
              </a:spcAft>
            </a:pPr>
            <a:r>
              <a:rPr kumimoji="0" lang="en-US" sz="2400" b="0" i="0" u="none" strike="noStrike" cap="none" normalizeH="0" baseline="0" dirty="0" smtClean="0">
                <a:ln>
                  <a:noFill/>
                </a:ln>
                <a:solidFill>
                  <a:schemeClr val="tx1"/>
                </a:solidFill>
                <a:effectLst/>
                <a:latin typeface="Open Sans" panose="020B0604020202020204" charset="0"/>
                <a:ea typeface="Open Sans" panose="020B0604020202020204" charset="0"/>
                <a:cs typeface="Open Sans" panose="020B0604020202020204" charset="0"/>
              </a:rPr>
              <a:t>&lt;condition&gt; ? &lt;value1&gt; : &lt;</a:t>
            </a:r>
            <a:r>
              <a:rPr lang="en-US" sz="2400" dirty="0" smtClean="0">
                <a:latin typeface="Open Sans" panose="020B0604020202020204" charset="0"/>
                <a:ea typeface="Open Sans" panose="020B0604020202020204" charset="0"/>
                <a:cs typeface="Open Sans" panose="020B0604020202020204" charset="0"/>
              </a:rPr>
              <a:t>value2&gt;</a:t>
            </a:r>
          </a:p>
          <a:p>
            <a:pPr lvl="0" eaLnBrk="0" fontAlgn="base" hangingPunct="0">
              <a:lnSpc>
                <a:spcPct val="200000"/>
              </a:lnSpc>
              <a:spcBef>
                <a:spcPct val="0"/>
              </a:spcBef>
              <a:spcAft>
                <a:spcPct val="0"/>
              </a:spcAft>
            </a:pPr>
            <a:r>
              <a:rPr lang="en-US" sz="2400" dirty="0">
                <a:latin typeface="Open Sans" panose="020B0604020202020204" charset="0"/>
                <a:ea typeface="Open Sans" panose="020B0604020202020204" charset="0"/>
                <a:cs typeface="Open Sans" panose="020B0604020202020204" charset="0"/>
              </a:rPr>
              <a:t>&lt;condition&gt; ||</a:t>
            </a:r>
            <a:r>
              <a:rPr lang="en-US" sz="2400" dirty="0" smtClean="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&lt;</a:t>
            </a:r>
            <a:r>
              <a:rPr lang="en-US" sz="2400" dirty="0" smtClean="0">
                <a:latin typeface="Open Sans" panose="020B0604020202020204" charset="0"/>
                <a:ea typeface="Open Sans" panose="020B0604020202020204" charset="0"/>
                <a:cs typeface="Open Sans" panose="020B0604020202020204" charset="0"/>
              </a:rPr>
              <a:t>value&gt; </a:t>
            </a:r>
          </a:p>
        </p:txBody>
      </p:sp>
    </p:spTree>
    <p:extLst>
      <p:ext uri="{BB962C8B-B14F-4D97-AF65-F5344CB8AC3E}">
        <p14:creationId xmlns:p14="http://schemas.microsoft.com/office/powerpoint/2010/main" val="591132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758241"/>
          </a:xfrm>
        </p:spPr>
        <p:txBody>
          <a:bodyPr/>
          <a:lstStyle/>
          <a:p>
            <a:r>
              <a:rPr lang="en-US" sz="4800" b="1" dirty="0" err="1" smtClean="0">
                <a:latin typeface="Proxima Nova Black" panose="02000506030000020004" pitchFamily="50" charset="0"/>
                <a:ea typeface="+mj-ea"/>
                <a:cs typeface="+mj-cs"/>
              </a:rPr>
              <a:t>typeOf</a:t>
            </a:r>
            <a:r>
              <a:rPr lang="en-US" sz="4800" b="1" dirty="0" smtClean="0">
                <a:latin typeface="Proxima Nova Black" panose="02000506030000020004" pitchFamily="50" charset="0"/>
                <a:ea typeface="+mj-ea"/>
                <a:cs typeface="+mj-cs"/>
              </a:rPr>
              <a:t> </a:t>
            </a:r>
            <a:r>
              <a:rPr lang="en-US" sz="4800" b="1" dirty="0">
                <a:latin typeface="Proxima Nova Black" panose="02000506030000020004" pitchFamily="50" charset="0"/>
                <a:ea typeface="+mj-ea"/>
                <a:cs typeface="+mj-cs"/>
              </a:rPr>
              <a:t>Operator</a:t>
            </a:r>
          </a:p>
        </p:txBody>
      </p:sp>
      <p:sp>
        <p:nvSpPr>
          <p:cNvPr id="3" name="Прямоугольник 2"/>
          <p:cNvSpPr/>
          <p:nvPr/>
        </p:nvSpPr>
        <p:spPr>
          <a:xfrm>
            <a:off x="551541" y="1680550"/>
            <a:ext cx="11232628" cy="369332"/>
          </a:xfrm>
          <a:prstGeom prst="rect">
            <a:avLst/>
          </a:prstGeom>
        </p:spPr>
        <p:txBody>
          <a:bodyPr wrap="square">
            <a:spAutoFit/>
          </a:bodyPr>
          <a:lstStyle/>
          <a:p>
            <a:endParaRPr lang="en-US" b="1" dirty="0"/>
          </a:p>
        </p:txBody>
      </p:sp>
      <p:sp>
        <p:nvSpPr>
          <p:cNvPr id="2" name="Прямоугольник 1"/>
          <p:cNvSpPr/>
          <p:nvPr/>
        </p:nvSpPr>
        <p:spPr>
          <a:xfrm>
            <a:off x="716923" y="1357064"/>
            <a:ext cx="9946784" cy="3170099"/>
          </a:xfrm>
          <a:prstGeom prst="rect">
            <a:avLst/>
          </a:prstGeom>
        </p:spPr>
        <p:txBody>
          <a:bodyPr wrap="square">
            <a:spAutoFit/>
          </a:bodyPr>
          <a:lstStyle/>
          <a:p>
            <a:r>
              <a:rPr lang="en-US" sz="2000" dirty="0" err="1">
                <a:solidFill>
                  <a:srgbClr val="0000CD"/>
                </a:solidFill>
              </a:rPr>
              <a:t>typeof</a:t>
            </a:r>
            <a:r>
              <a:rPr lang="en-US" sz="2000" dirty="0">
                <a:solidFill>
                  <a:srgbClr val="000000"/>
                </a:solidFill>
              </a:rPr>
              <a:t> </a:t>
            </a:r>
            <a:r>
              <a:rPr lang="en-US" sz="2000" dirty="0">
                <a:solidFill>
                  <a:srgbClr val="A52A2A"/>
                </a:solidFill>
              </a:rPr>
              <a:t>"John"</a:t>
            </a:r>
            <a:r>
              <a:rPr lang="en-US" sz="2000" dirty="0">
                <a:solidFill>
                  <a:srgbClr val="000000"/>
                </a:solidFill>
              </a:rPr>
              <a:t>                 </a:t>
            </a:r>
            <a:r>
              <a:rPr lang="en-US" sz="2000" dirty="0" smtClean="0">
                <a:solidFill>
                  <a:srgbClr val="000000"/>
                </a:solidFill>
              </a:rPr>
              <a:t>		 </a:t>
            </a:r>
            <a:r>
              <a:rPr lang="en-US" sz="2000" dirty="0" smtClean="0">
                <a:solidFill>
                  <a:srgbClr val="008000"/>
                </a:solidFill>
              </a:rPr>
              <a:t>// </a:t>
            </a:r>
            <a:r>
              <a:rPr lang="en-US" sz="2000" dirty="0">
                <a:solidFill>
                  <a:srgbClr val="008000"/>
                </a:solidFill>
              </a:rPr>
              <a:t>Returns string </a:t>
            </a:r>
            <a:br>
              <a:rPr lang="en-US" sz="2000" dirty="0">
                <a:solidFill>
                  <a:srgbClr val="008000"/>
                </a:solidFill>
              </a:rPr>
            </a:br>
            <a:r>
              <a:rPr lang="en-US" sz="2000" dirty="0" err="1">
                <a:solidFill>
                  <a:srgbClr val="0000CD"/>
                </a:solidFill>
              </a:rPr>
              <a:t>typeof</a:t>
            </a:r>
            <a:r>
              <a:rPr lang="en-US" sz="2000" dirty="0">
                <a:solidFill>
                  <a:srgbClr val="000000"/>
                </a:solidFill>
              </a:rPr>
              <a:t> </a:t>
            </a:r>
            <a:r>
              <a:rPr lang="en-US" sz="2000" dirty="0">
                <a:solidFill>
                  <a:srgbClr val="FF0000"/>
                </a:solidFill>
              </a:rPr>
              <a:t>3.14</a:t>
            </a:r>
            <a:r>
              <a:rPr lang="en-US" sz="2000" dirty="0">
                <a:solidFill>
                  <a:srgbClr val="000000"/>
                </a:solidFill>
              </a:rPr>
              <a:t>                  </a:t>
            </a:r>
            <a:r>
              <a:rPr lang="en-US" sz="2000" dirty="0" smtClean="0">
                <a:solidFill>
                  <a:srgbClr val="000000"/>
                </a:solidFill>
              </a:rPr>
              <a:t>		 </a:t>
            </a:r>
            <a:r>
              <a:rPr lang="en-US" sz="2000" dirty="0">
                <a:solidFill>
                  <a:srgbClr val="008000"/>
                </a:solidFill>
              </a:rPr>
              <a:t>// Returns number</a:t>
            </a:r>
            <a:br>
              <a:rPr lang="en-US" sz="2000" dirty="0">
                <a:solidFill>
                  <a:srgbClr val="008000"/>
                </a:solidFill>
              </a:rPr>
            </a:br>
            <a:r>
              <a:rPr lang="en-US" sz="2000" dirty="0" err="1">
                <a:solidFill>
                  <a:srgbClr val="0000CD"/>
                </a:solidFill>
              </a:rPr>
              <a:t>typeof</a:t>
            </a:r>
            <a:r>
              <a:rPr lang="en-US" sz="2000" dirty="0">
                <a:solidFill>
                  <a:srgbClr val="000000"/>
                </a:solidFill>
              </a:rPr>
              <a:t> </a:t>
            </a:r>
            <a:r>
              <a:rPr lang="en-US" sz="2000" dirty="0" err="1">
                <a:solidFill>
                  <a:srgbClr val="0000CD"/>
                </a:solidFill>
              </a:rPr>
              <a:t>NaN</a:t>
            </a:r>
            <a:r>
              <a:rPr lang="en-US" sz="2000" dirty="0">
                <a:solidFill>
                  <a:srgbClr val="000000"/>
                </a:solidFill>
              </a:rPr>
              <a:t>                    </a:t>
            </a:r>
            <a:r>
              <a:rPr lang="en-US" sz="2000" dirty="0" smtClean="0">
                <a:solidFill>
                  <a:srgbClr val="000000"/>
                </a:solidFill>
              </a:rPr>
              <a:t>		 </a:t>
            </a:r>
            <a:r>
              <a:rPr lang="en-US" sz="2000" dirty="0" smtClean="0">
                <a:solidFill>
                  <a:srgbClr val="008000"/>
                </a:solidFill>
              </a:rPr>
              <a:t>// </a:t>
            </a:r>
            <a:r>
              <a:rPr lang="en-US" sz="2000" dirty="0">
                <a:solidFill>
                  <a:srgbClr val="008000"/>
                </a:solidFill>
              </a:rPr>
              <a:t>Returns number</a:t>
            </a:r>
            <a:br>
              <a:rPr lang="en-US" sz="2000" dirty="0">
                <a:solidFill>
                  <a:srgbClr val="008000"/>
                </a:solidFill>
              </a:rPr>
            </a:br>
            <a:r>
              <a:rPr lang="en-US" sz="2000" dirty="0" err="1">
                <a:solidFill>
                  <a:srgbClr val="0000CD"/>
                </a:solidFill>
              </a:rPr>
              <a:t>typeof</a:t>
            </a:r>
            <a:r>
              <a:rPr lang="en-US" sz="2000" dirty="0">
                <a:solidFill>
                  <a:srgbClr val="000000"/>
                </a:solidFill>
              </a:rPr>
              <a:t> </a:t>
            </a:r>
            <a:r>
              <a:rPr lang="en-US" sz="2000" dirty="0">
                <a:solidFill>
                  <a:srgbClr val="0000CD"/>
                </a:solidFill>
              </a:rPr>
              <a:t>false</a:t>
            </a:r>
            <a:r>
              <a:rPr lang="en-US" sz="2000" dirty="0">
                <a:solidFill>
                  <a:srgbClr val="000000"/>
                </a:solidFill>
              </a:rPr>
              <a:t>                 </a:t>
            </a:r>
            <a:r>
              <a:rPr lang="en-US" sz="2000" dirty="0" smtClean="0">
                <a:solidFill>
                  <a:srgbClr val="000000"/>
                </a:solidFill>
              </a:rPr>
              <a:t>		</a:t>
            </a:r>
            <a:r>
              <a:rPr lang="en-US" sz="2000" dirty="0" smtClean="0">
                <a:solidFill>
                  <a:srgbClr val="FF0000"/>
                </a:solidFill>
              </a:rPr>
              <a:t> </a:t>
            </a:r>
            <a:r>
              <a:rPr lang="en-US" sz="2000" dirty="0">
                <a:solidFill>
                  <a:srgbClr val="008000"/>
                </a:solidFill>
              </a:rPr>
              <a:t>// Returns </a:t>
            </a:r>
            <a:r>
              <a:rPr lang="en-US" sz="2000" dirty="0" err="1">
                <a:solidFill>
                  <a:srgbClr val="008000"/>
                </a:solidFill>
              </a:rPr>
              <a:t>boolean</a:t>
            </a:r>
            <a:r>
              <a:rPr lang="en-US" sz="2000" dirty="0">
                <a:solidFill>
                  <a:srgbClr val="008000"/>
                </a:solidFill>
              </a:rPr>
              <a:t/>
            </a:r>
            <a:br>
              <a:rPr lang="en-US" sz="2000" dirty="0">
                <a:solidFill>
                  <a:srgbClr val="008000"/>
                </a:solidFill>
              </a:rPr>
            </a:br>
            <a:r>
              <a:rPr lang="en-US" sz="2000" dirty="0" err="1">
                <a:solidFill>
                  <a:srgbClr val="0000CD"/>
                </a:solidFill>
              </a:rPr>
              <a:t>typeof</a:t>
            </a:r>
            <a:r>
              <a:rPr lang="en-US" sz="2000" dirty="0">
                <a:solidFill>
                  <a:srgbClr val="000000"/>
                </a:solidFill>
              </a:rPr>
              <a:t> [</a:t>
            </a:r>
            <a:r>
              <a:rPr lang="en-US" sz="2000" dirty="0">
                <a:solidFill>
                  <a:srgbClr val="FF0000"/>
                </a:solidFill>
              </a:rPr>
              <a:t>1</a:t>
            </a:r>
            <a:r>
              <a:rPr lang="en-US" sz="2000" dirty="0">
                <a:solidFill>
                  <a:srgbClr val="000000"/>
                </a:solidFill>
              </a:rPr>
              <a:t>, </a:t>
            </a:r>
            <a:r>
              <a:rPr lang="en-US" sz="2000" dirty="0">
                <a:solidFill>
                  <a:srgbClr val="FF0000"/>
                </a:solidFill>
              </a:rPr>
              <a:t>2</a:t>
            </a:r>
            <a:r>
              <a:rPr lang="en-US" sz="2000" dirty="0">
                <a:solidFill>
                  <a:srgbClr val="000000"/>
                </a:solidFill>
              </a:rPr>
              <a:t>, </a:t>
            </a:r>
            <a:r>
              <a:rPr lang="en-US" sz="2000" dirty="0">
                <a:solidFill>
                  <a:srgbClr val="FF0000"/>
                </a:solidFill>
              </a:rPr>
              <a:t>3</a:t>
            </a:r>
            <a:r>
              <a:rPr lang="en-US" sz="2000" dirty="0">
                <a:solidFill>
                  <a:srgbClr val="000000"/>
                </a:solidFill>
              </a:rPr>
              <a:t>, </a:t>
            </a:r>
            <a:r>
              <a:rPr lang="en-US" sz="2000" dirty="0">
                <a:solidFill>
                  <a:srgbClr val="FF0000"/>
                </a:solidFill>
              </a:rPr>
              <a:t>4</a:t>
            </a:r>
            <a:r>
              <a:rPr lang="en-US" sz="2000" dirty="0">
                <a:solidFill>
                  <a:srgbClr val="000000"/>
                </a:solidFill>
              </a:rPr>
              <a:t>]           </a:t>
            </a:r>
            <a:r>
              <a:rPr lang="en-US" sz="2000" dirty="0" smtClean="0">
                <a:solidFill>
                  <a:srgbClr val="000000"/>
                </a:solidFill>
              </a:rPr>
              <a:t>		 </a:t>
            </a:r>
            <a:r>
              <a:rPr lang="en-US" sz="2000" dirty="0" smtClean="0">
                <a:solidFill>
                  <a:srgbClr val="008000"/>
                </a:solidFill>
              </a:rPr>
              <a:t>// </a:t>
            </a:r>
            <a:r>
              <a:rPr lang="en-US" sz="2000" dirty="0">
                <a:solidFill>
                  <a:srgbClr val="008000"/>
                </a:solidFill>
              </a:rPr>
              <a:t>Returns object</a:t>
            </a:r>
            <a:br>
              <a:rPr lang="en-US" sz="2000" dirty="0">
                <a:solidFill>
                  <a:srgbClr val="008000"/>
                </a:solidFill>
              </a:rPr>
            </a:br>
            <a:r>
              <a:rPr lang="en-US" sz="2000" dirty="0" err="1">
                <a:solidFill>
                  <a:srgbClr val="0000CD"/>
                </a:solidFill>
              </a:rPr>
              <a:t>typeof</a:t>
            </a:r>
            <a:r>
              <a:rPr lang="en-US" sz="2000" dirty="0">
                <a:solidFill>
                  <a:srgbClr val="000000"/>
                </a:solidFill>
              </a:rPr>
              <a:t> {</a:t>
            </a:r>
            <a:r>
              <a:rPr lang="en-US" sz="2000" dirty="0" err="1">
                <a:solidFill>
                  <a:srgbClr val="000000"/>
                </a:solidFill>
              </a:rPr>
              <a:t>name:</a:t>
            </a:r>
            <a:r>
              <a:rPr lang="en-US" sz="2000" dirty="0" err="1">
                <a:solidFill>
                  <a:srgbClr val="A52A2A"/>
                </a:solidFill>
              </a:rPr>
              <a:t>'John</a:t>
            </a:r>
            <a:r>
              <a:rPr lang="en-US" sz="2000" dirty="0">
                <a:solidFill>
                  <a:srgbClr val="A52A2A"/>
                </a:solidFill>
              </a:rPr>
              <a:t>'</a:t>
            </a:r>
            <a:r>
              <a:rPr lang="en-US" sz="2000" dirty="0">
                <a:solidFill>
                  <a:srgbClr val="000000"/>
                </a:solidFill>
              </a:rPr>
              <a:t>, age:</a:t>
            </a:r>
            <a:r>
              <a:rPr lang="en-US" sz="2000" dirty="0">
                <a:solidFill>
                  <a:srgbClr val="FF0000"/>
                </a:solidFill>
              </a:rPr>
              <a:t>34</a:t>
            </a:r>
            <a:r>
              <a:rPr lang="en-US" sz="2000" dirty="0">
                <a:solidFill>
                  <a:srgbClr val="000000"/>
                </a:solidFill>
              </a:rPr>
              <a:t>}  </a:t>
            </a:r>
            <a:r>
              <a:rPr lang="en-US" sz="2000" dirty="0" smtClean="0">
                <a:solidFill>
                  <a:srgbClr val="000000"/>
                </a:solidFill>
              </a:rPr>
              <a:t>	</a:t>
            </a:r>
            <a:r>
              <a:rPr lang="en-US" sz="2000" dirty="0" smtClean="0">
                <a:solidFill>
                  <a:srgbClr val="FF0000"/>
                </a:solidFill>
              </a:rPr>
              <a:t> </a:t>
            </a:r>
            <a:r>
              <a:rPr lang="en-US" sz="2000" dirty="0">
                <a:solidFill>
                  <a:srgbClr val="008000"/>
                </a:solidFill>
              </a:rPr>
              <a:t>// Returns object</a:t>
            </a:r>
            <a:br>
              <a:rPr lang="en-US" sz="2000" dirty="0">
                <a:solidFill>
                  <a:srgbClr val="008000"/>
                </a:solidFill>
              </a:rPr>
            </a:br>
            <a:r>
              <a:rPr lang="en-US" sz="2000" dirty="0" err="1">
                <a:solidFill>
                  <a:srgbClr val="0000CD"/>
                </a:solidFill>
              </a:rPr>
              <a:t>typeof</a:t>
            </a:r>
            <a:r>
              <a:rPr lang="en-US" sz="2000" dirty="0">
                <a:solidFill>
                  <a:srgbClr val="000000"/>
                </a:solidFill>
              </a:rPr>
              <a:t> </a:t>
            </a:r>
            <a:r>
              <a:rPr lang="en-US" sz="2000" dirty="0">
                <a:solidFill>
                  <a:srgbClr val="0000CD"/>
                </a:solidFill>
              </a:rPr>
              <a:t>new</a:t>
            </a:r>
            <a:r>
              <a:rPr lang="en-US" sz="2000" dirty="0">
                <a:solidFill>
                  <a:srgbClr val="000000"/>
                </a:solidFill>
              </a:rPr>
              <a:t> Date()             </a:t>
            </a:r>
            <a:r>
              <a:rPr lang="en-US" sz="2000" dirty="0" smtClean="0">
                <a:solidFill>
                  <a:srgbClr val="000000"/>
                </a:solidFill>
              </a:rPr>
              <a:t>		 </a:t>
            </a:r>
            <a:r>
              <a:rPr lang="en-US" sz="2000" dirty="0" smtClean="0">
                <a:solidFill>
                  <a:srgbClr val="008000"/>
                </a:solidFill>
              </a:rPr>
              <a:t>// </a:t>
            </a:r>
            <a:r>
              <a:rPr lang="en-US" sz="2000" dirty="0">
                <a:solidFill>
                  <a:srgbClr val="008000"/>
                </a:solidFill>
              </a:rPr>
              <a:t>Returns object</a:t>
            </a:r>
            <a:br>
              <a:rPr lang="en-US" sz="2000" dirty="0">
                <a:solidFill>
                  <a:srgbClr val="008000"/>
                </a:solidFill>
              </a:rPr>
            </a:br>
            <a:r>
              <a:rPr lang="en-US" sz="2000" dirty="0" err="1">
                <a:solidFill>
                  <a:srgbClr val="0000CD"/>
                </a:solidFill>
              </a:rPr>
              <a:t>typeof</a:t>
            </a:r>
            <a:r>
              <a:rPr lang="en-US" sz="2000" dirty="0">
                <a:solidFill>
                  <a:srgbClr val="000000"/>
                </a:solidFill>
              </a:rPr>
              <a:t> </a:t>
            </a:r>
            <a:r>
              <a:rPr lang="en-US" sz="2000" dirty="0">
                <a:solidFill>
                  <a:srgbClr val="0000CD"/>
                </a:solidFill>
              </a:rPr>
              <a:t>function</a:t>
            </a:r>
            <a:r>
              <a:rPr lang="en-US" sz="2000" dirty="0">
                <a:solidFill>
                  <a:srgbClr val="000000"/>
                </a:solidFill>
              </a:rPr>
              <a:t> () {}        </a:t>
            </a:r>
            <a:r>
              <a:rPr lang="en-US" sz="2000" dirty="0" smtClean="0">
                <a:solidFill>
                  <a:srgbClr val="000000"/>
                </a:solidFill>
              </a:rPr>
              <a:t>		 </a:t>
            </a:r>
            <a:r>
              <a:rPr lang="en-US" sz="2000" dirty="0">
                <a:solidFill>
                  <a:srgbClr val="008000"/>
                </a:solidFill>
              </a:rPr>
              <a:t>// Returns function</a:t>
            </a:r>
            <a:br>
              <a:rPr lang="en-US" sz="2000" dirty="0">
                <a:solidFill>
                  <a:srgbClr val="008000"/>
                </a:solidFill>
              </a:rPr>
            </a:br>
            <a:r>
              <a:rPr lang="en-US" sz="2000" dirty="0" err="1">
                <a:solidFill>
                  <a:srgbClr val="0000CD"/>
                </a:solidFill>
              </a:rPr>
              <a:t>typeof</a:t>
            </a:r>
            <a:r>
              <a:rPr lang="en-US" sz="2000" dirty="0">
                <a:solidFill>
                  <a:srgbClr val="000000"/>
                </a:solidFill>
              </a:rPr>
              <a:t> </a:t>
            </a:r>
            <a:r>
              <a:rPr lang="en-US" sz="2000" dirty="0" err="1">
                <a:solidFill>
                  <a:srgbClr val="000000"/>
                </a:solidFill>
              </a:rPr>
              <a:t>myCar</a:t>
            </a:r>
            <a:r>
              <a:rPr lang="en-US" sz="2000" dirty="0">
                <a:solidFill>
                  <a:srgbClr val="000000"/>
                </a:solidFill>
              </a:rPr>
              <a:t>                  </a:t>
            </a:r>
            <a:r>
              <a:rPr lang="en-US" sz="2000" dirty="0" smtClean="0">
                <a:solidFill>
                  <a:srgbClr val="000000"/>
                </a:solidFill>
              </a:rPr>
              <a:t>		 </a:t>
            </a:r>
            <a:r>
              <a:rPr lang="en-US" sz="2000" dirty="0" smtClean="0">
                <a:solidFill>
                  <a:srgbClr val="008000"/>
                </a:solidFill>
              </a:rPr>
              <a:t>// </a:t>
            </a:r>
            <a:r>
              <a:rPr lang="en-US" sz="2000" dirty="0">
                <a:solidFill>
                  <a:srgbClr val="008000"/>
                </a:solidFill>
              </a:rPr>
              <a:t>Returns undefined (if </a:t>
            </a:r>
            <a:r>
              <a:rPr lang="en-US" sz="2000" dirty="0" err="1">
                <a:solidFill>
                  <a:srgbClr val="008000"/>
                </a:solidFill>
              </a:rPr>
              <a:t>myCar</a:t>
            </a:r>
            <a:r>
              <a:rPr lang="en-US" sz="2000" dirty="0">
                <a:solidFill>
                  <a:srgbClr val="008000"/>
                </a:solidFill>
              </a:rPr>
              <a:t> is not declared)</a:t>
            </a:r>
            <a:br>
              <a:rPr lang="en-US" sz="2000" dirty="0">
                <a:solidFill>
                  <a:srgbClr val="008000"/>
                </a:solidFill>
              </a:rPr>
            </a:br>
            <a:r>
              <a:rPr lang="en-US" sz="2000" dirty="0" err="1">
                <a:solidFill>
                  <a:srgbClr val="0000CD"/>
                </a:solidFill>
              </a:rPr>
              <a:t>typeof</a:t>
            </a:r>
            <a:r>
              <a:rPr lang="en-US" sz="2000" dirty="0">
                <a:solidFill>
                  <a:srgbClr val="000000"/>
                </a:solidFill>
              </a:rPr>
              <a:t> </a:t>
            </a:r>
            <a:r>
              <a:rPr lang="en-US" sz="2000" dirty="0">
                <a:solidFill>
                  <a:srgbClr val="0000CD"/>
                </a:solidFill>
              </a:rPr>
              <a:t>null</a:t>
            </a:r>
            <a:r>
              <a:rPr lang="en-US" sz="2000" dirty="0">
                <a:solidFill>
                  <a:srgbClr val="000000"/>
                </a:solidFill>
              </a:rPr>
              <a:t>                   </a:t>
            </a:r>
            <a:r>
              <a:rPr lang="en-US" sz="2000" dirty="0" smtClean="0">
                <a:solidFill>
                  <a:srgbClr val="000000"/>
                </a:solidFill>
              </a:rPr>
              <a:t>		 </a:t>
            </a:r>
            <a:r>
              <a:rPr lang="en-US" sz="2000" dirty="0" smtClean="0">
                <a:solidFill>
                  <a:srgbClr val="008000"/>
                </a:solidFill>
              </a:rPr>
              <a:t>// </a:t>
            </a:r>
            <a:r>
              <a:rPr lang="en-US" sz="2000" dirty="0">
                <a:solidFill>
                  <a:srgbClr val="008000"/>
                </a:solidFill>
              </a:rPr>
              <a:t>Returns object </a:t>
            </a:r>
            <a:endParaRPr lang="en-US" sz="2000" dirty="0"/>
          </a:p>
        </p:txBody>
      </p:sp>
    </p:spTree>
    <p:extLst>
      <p:ext uri="{BB962C8B-B14F-4D97-AF65-F5344CB8AC3E}">
        <p14:creationId xmlns:p14="http://schemas.microsoft.com/office/powerpoint/2010/main" val="1221718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Expressions</a:t>
            </a:r>
          </a:p>
        </p:txBody>
      </p:sp>
    </p:spTree>
    <p:extLst>
      <p:ext uri="{BB962C8B-B14F-4D97-AF65-F5344CB8AC3E}">
        <p14:creationId xmlns:p14="http://schemas.microsoft.com/office/powerpoint/2010/main" val="2080068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10614"/>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Expressions</a:t>
            </a:r>
            <a:endParaRPr lang="en-US" sz="4800" b="1" dirty="0"/>
          </a:p>
        </p:txBody>
      </p:sp>
      <p:sp>
        <p:nvSpPr>
          <p:cNvPr id="5" name="Прямоугольник 4"/>
          <p:cNvSpPr/>
          <p:nvPr/>
        </p:nvSpPr>
        <p:spPr>
          <a:xfrm>
            <a:off x="794196" y="1920772"/>
            <a:ext cx="10036935" cy="1323439"/>
          </a:xfrm>
          <a:prstGeom prst="rect">
            <a:avLst/>
          </a:prstGeom>
        </p:spPr>
        <p:txBody>
          <a:bodyPr wrap="square">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Any unit of code that can be evaluated to a value is an expression. Since expressions produce values, they can appear anywhere in a program where JavaScript expects a value such as the arguments of a function invocation. As per the </a:t>
            </a:r>
            <a:r>
              <a:rPr lang="en-US" sz="2000" dirty="0" err="1">
                <a:latin typeface="Open Sans" panose="020B0606030504020204" pitchFamily="34" charset="0"/>
                <a:ea typeface="Open Sans" panose="020B0606030504020204" pitchFamily="34" charset="0"/>
                <a:cs typeface="Open Sans" panose="020B0606030504020204" pitchFamily="34" charset="0"/>
              </a:rPr>
              <a:t>MDN</a:t>
            </a:r>
            <a:r>
              <a:rPr lang="en-US" sz="2000" dirty="0">
                <a:latin typeface="Open Sans" panose="020B0606030504020204" pitchFamily="34" charset="0"/>
                <a:ea typeface="Open Sans" panose="020B0606030504020204" pitchFamily="34" charset="0"/>
                <a:cs typeface="Open Sans" panose="020B0606030504020204" pitchFamily="34" charset="0"/>
              </a:rPr>
              <a:t> documentation, JavaScript has the following expression categories.</a:t>
            </a:r>
          </a:p>
        </p:txBody>
      </p:sp>
    </p:spTree>
    <p:extLst>
      <p:ext uri="{BB962C8B-B14F-4D97-AF65-F5344CB8AC3E}">
        <p14:creationId xmlns:p14="http://schemas.microsoft.com/office/powerpoint/2010/main" val="2642028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10614"/>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Arithmetic Expressions</a:t>
            </a:r>
            <a:endParaRPr lang="en-US" sz="4800" b="1" dirty="0"/>
          </a:p>
        </p:txBody>
      </p:sp>
      <p:sp>
        <p:nvSpPr>
          <p:cNvPr id="5" name="Прямоугольник 4"/>
          <p:cNvSpPr/>
          <p:nvPr/>
        </p:nvSpPr>
        <p:spPr>
          <a:xfrm>
            <a:off x="685800" y="1457133"/>
            <a:ext cx="10036935" cy="400110"/>
          </a:xfrm>
          <a:prstGeom prst="rect">
            <a:avLst/>
          </a:prstGeom>
        </p:spPr>
        <p:txBody>
          <a:bodyPr wrap="square">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Arithmetic </a:t>
            </a:r>
            <a:r>
              <a:rPr lang="en-US" sz="2000" dirty="0">
                <a:latin typeface="Open Sans" panose="020B0606030504020204" pitchFamily="34" charset="0"/>
                <a:ea typeface="Open Sans" panose="020B0606030504020204" pitchFamily="34" charset="0"/>
                <a:cs typeface="Open Sans" panose="020B0606030504020204" pitchFamily="34" charset="0"/>
              </a:rPr>
              <a:t>expressions evaluate to a numeric value. Examples include the following</a:t>
            </a:r>
          </a:p>
        </p:txBody>
      </p:sp>
      <p:sp>
        <p:nvSpPr>
          <p:cNvPr id="2" name="Прямоугольник 1"/>
          <p:cNvSpPr/>
          <p:nvPr/>
        </p:nvSpPr>
        <p:spPr>
          <a:xfrm>
            <a:off x="871469" y="2381243"/>
            <a:ext cx="9676327" cy="923330"/>
          </a:xfrm>
          <a:prstGeom prst="rect">
            <a:avLst/>
          </a:prstGeom>
        </p:spPr>
        <p:txBody>
          <a:bodyPr wrap="square">
            <a:spAutoFit/>
          </a:bodyPr>
          <a:lstStyle/>
          <a:p>
            <a:r>
              <a:rPr lang="en-US" dirty="0"/>
              <a:t>10;     // Here 10 is an expression that is evaluated to the numeric value 10 by the </a:t>
            </a:r>
            <a:r>
              <a:rPr lang="en-US" dirty="0" err="1"/>
              <a:t>JS</a:t>
            </a:r>
            <a:r>
              <a:rPr lang="en-US" dirty="0"/>
              <a:t> interpreter</a:t>
            </a:r>
          </a:p>
          <a:p>
            <a:endParaRPr lang="en-US" dirty="0"/>
          </a:p>
          <a:p>
            <a:r>
              <a:rPr lang="en-US" dirty="0"/>
              <a:t>10+13; // This is another expression that is evaluated to produce the numeric value 23</a:t>
            </a:r>
          </a:p>
        </p:txBody>
      </p:sp>
    </p:spTree>
    <p:extLst>
      <p:ext uri="{BB962C8B-B14F-4D97-AF65-F5344CB8AC3E}">
        <p14:creationId xmlns:p14="http://schemas.microsoft.com/office/powerpoint/2010/main" val="3724376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10614"/>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String Expressions</a:t>
            </a:r>
            <a:endParaRPr lang="en-US" sz="4800" b="1" dirty="0"/>
          </a:p>
        </p:txBody>
      </p:sp>
      <p:sp>
        <p:nvSpPr>
          <p:cNvPr id="5" name="Прямоугольник 4"/>
          <p:cNvSpPr/>
          <p:nvPr/>
        </p:nvSpPr>
        <p:spPr>
          <a:xfrm>
            <a:off x="685800" y="1457133"/>
            <a:ext cx="10036935" cy="707886"/>
          </a:xfrm>
          <a:prstGeom prst="rect">
            <a:avLst/>
          </a:prstGeom>
        </p:spPr>
        <p:txBody>
          <a:bodyPr wrap="square">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String expressions are expressions that evaluate to a string. Examples include the following</a:t>
            </a:r>
          </a:p>
        </p:txBody>
      </p:sp>
      <p:sp>
        <p:nvSpPr>
          <p:cNvPr id="2" name="Прямоугольник 1"/>
          <p:cNvSpPr/>
          <p:nvPr/>
        </p:nvSpPr>
        <p:spPr>
          <a:xfrm>
            <a:off x="871469" y="2381243"/>
            <a:ext cx="9676327" cy="954107"/>
          </a:xfrm>
          <a:prstGeom prst="rect">
            <a:avLst/>
          </a:prstGeom>
        </p:spPr>
        <p:txBody>
          <a:bodyPr wrap="square">
            <a:spAutoFit/>
          </a:bodyPr>
          <a:lstStyle/>
          <a:p>
            <a:r>
              <a:rPr lang="en-US" sz="2800" dirty="0">
                <a:latin typeface="Open Sans" panose="020B0604020202020204" charset="0"/>
                <a:ea typeface="Open Sans" panose="020B0604020202020204" charset="0"/>
                <a:cs typeface="Open Sans" panose="020B0604020202020204" charset="0"/>
              </a:rPr>
              <a:t>'hello';</a:t>
            </a:r>
          </a:p>
          <a:p>
            <a:r>
              <a:rPr lang="en-US" sz="2800" dirty="0">
                <a:latin typeface="Open Sans" panose="020B0604020202020204" charset="0"/>
                <a:ea typeface="Open Sans" panose="020B0604020202020204" charset="0"/>
                <a:cs typeface="Open Sans" panose="020B0604020202020204" charset="0"/>
              </a:rPr>
              <a:t>'hello' + 'world'; // evaluates to the string 'hello world'</a:t>
            </a:r>
          </a:p>
        </p:txBody>
      </p:sp>
    </p:spTree>
    <p:extLst>
      <p:ext uri="{BB962C8B-B14F-4D97-AF65-F5344CB8AC3E}">
        <p14:creationId xmlns:p14="http://schemas.microsoft.com/office/powerpoint/2010/main" val="321301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10614"/>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Logical </a:t>
            </a:r>
            <a:r>
              <a:rPr lang="en-US" sz="4800" b="1" dirty="0" smtClean="0"/>
              <a:t>Expressions</a:t>
            </a:r>
            <a:endParaRPr lang="en-US" sz="4800" b="1" dirty="0"/>
          </a:p>
        </p:txBody>
      </p:sp>
      <p:sp>
        <p:nvSpPr>
          <p:cNvPr id="5" name="Прямоугольник 4"/>
          <p:cNvSpPr/>
          <p:nvPr/>
        </p:nvSpPr>
        <p:spPr>
          <a:xfrm>
            <a:off x="685800" y="1457133"/>
            <a:ext cx="10036935" cy="1015663"/>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Expressions that evaluate to the </a:t>
            </a:r>
            <a:r>
              <a:rPr lang="en-US" sz="2000" dirty="0" err="1">
                <a:latin typeface="Open Sans" panose="020B0604020202020204" charset="0"/>
                <a:ea typeface="Open Sans" panose="020B0604020202020204" charset="0"/>
                <a:cs typeface="Open Sans" panose="020B0604020202020204" charset="0"/>
              </a:rPr>
              <a:t>boolean</a:t>
            </a:r>
            <a:r>
              <a:rPr lang="en-US" sz="2000" dirty="0">
                <a:latin typeface="Open Sans" panose="020B0604020202020204" charset="0"/>
                <a:ea typeface="Open Sans" panose="020B0604020202020204" charset="0"/>
                <a:cs typeface="Open Sans" panose="020B0604020202020204" charset="0"/>
              </a:rPr>
              <a:t> value true or false are considered to be logical expressions. This set of expressions often involve the usage of logical operators &amp;&amp; (AND), ||(OR) and !(NOT). Examples include</a:t>
            </a:r>
          </a:p>
        </p:txBody>
      </p:sp>
      <p:sp>
        <p:nvSpPr>
          <p:cNvPr id="3" name="Прямоугольник 2"/>
          <p:cNvSpPr/>
          <p:nvPr/>
        </p:nvSpPr>
        <p:spPr>
          <a:xfrm>
            <a:off x="685800" y="3012308"/>
            <a:ext cx="8213502" cy="1938992"/>
          </a:xfrm>
          <a:prstGeom prst="rect">
            <a:avLst/>
          </a:prstGeom>
        </p:spPr>
        <p:txBody>
          <a:bodyPr wrap="square">
            <a:spAutoFit/>
          </a:bodyPr>
          <a:lstStyle/>
          <a:p>
            <a:r>
              <a:rPr lang="en-US" sz="2400" dirty="0">
                <a:latin typeface="Open Sans" panose="020B0604020202020204" charset="0"/>
                <a:ea typeface="Open Sans" panose="020B0604020202020204" charset="0"/>
                <a:cs typeface="Open Sans" panose="020B0604020202020204" charset="0"/>
              </a:rPr>
              <a:t>10 &gt; 9;   // evaluates to </a:t>
            </a:r>
            <a:r>
              <a:rPr lang="en-US" sz="2400" dirty="0" err="1">
                <a:latin typeface="Open Sans" panose="020B0604020202020204" charset="0"/>
                <a:ea typeface="Open Sans" panose="020B0604020202020204" charset="0"/>
                <a:cs typeface="Open Sans" panose="020B0604020202020204" charset="0"/>
              </a:rPr>
              <a:t>boolean</a:t>
            </a:r>
            <a:r>
              <a:rPr lang="en-US" sz="2400" dirty="0">
                <a:latin typeface="Open Sans" panose="020B0604020202020204" charset="0"/>
                <a:ea typeface="Open Sans" panose="020B0604020202020204" charset="0"/>
                <a:cs typeface="Open Sans" panose="020B0604020202020204" charset="0"/>
              </a:rPr>
              <a:t> value true</a:t>
            </a:r>
          </a:p>
          <a:p>
            <a:r>
              <a:rPr lang="en-US" sz="2400" dirty="0">
                <a:latin typeface="Open Sans" panose="020B0604020202020204" charset="0"/>
                <a:ea typeface="Open Sans" panose="020B0604020202020204" charset="0"/>
                <a:cs typeface="Open Sans" panose="020B0604020202020204" charset="0"/>
              </a:rPr>
              <a:t>10 &lt; 20;  // evaluates to </a:t>
            </a:r>
            <a:r>
              <a:rPr lang="en-US" sz="2400" dirty="0" err="1">
                <a:latin typeface="Open Sans" panose="020B0604020202020204" charset="0"/>
                <a:ea typeface="Open Sans" panose="020B0604020202020204" charset="0"/>
                <a:cs typeface="Open Sans" panose="020B0604020202020204" charset="0"/>
              </a:rPr>
              <a:t>boolean</a:t>
            </a:r>
            <a:r>
              <a:rPr lang="en-US" sz="2400" dirty="0">
                <a:latin typeface="Open Sans" panose="020B0604020202020204" charset="0"/>
                <a:ea typeface="Open Sans" panose="020B0604020202020204" charset="0"/>
                <a:cs typeface="Open Sans" panose="020B0604020202020204" charset="0"/>
              </a:rPr>
              <a:t> value false</a:t>
            </a:r>
          </a:p>
          <a:p>
            <a:r>
              <a:rPr lang="en-US" sz="2400" dirty="0">
                <a:latin typeface="Open Sans" panose="020B0604020202020204" charset="0"/>
                <a:ea typeface="Open Sans" panose="020B0604020202020204" charset="0"/>
                <a:cs typeface="Open Sans" panose="020B0604020202020204" charset="0"/>
              </a:rPr>
              <a:t>true;     //evaluates to </a:t>
            </a:r>
            <a:r>
              <a:rPr lang="en-US" sz="2400" dirty="0" err="1">
                <a:latin typeface="Open Sans" panose="020B0604020202020204" charset="0"/>
                <a:ea typeface="Open Sans" panose="020B0604020202020204" charset="0"/>
                <a:cs typeface="Open Sans" panose="020B0604020202020204" charset="0"/>
              </a:rPr>
              <a:t>boolean</a:t>
            </a:r>
            <a:r>
              <a:rPr lang="en-US" sz="2400" dirty="0">
                <a:latin typeface="Open Sans" panose="020B0604020202020204" charset="0"/>
                <a:ea typeface="Open Sans" panose="020B0604020202020204" charset="0"/>
                <a:cs typeface="Open Sans" panose="020B0604020202020204" charset="0"/>
              </a:rPr>
              <a:t> value true</a:t>
            </a:r>
          </a:p>
          <a:p>
            <a:r>
              <a:rPr lang="en-US" sz="2400" dirty="0">
                <a:latin typeface="Open Sans" panose="020B0604020202020204" charset="0"/>
                <a:ea typeface="Open Sans" panose="020B0604020202020204" charset="0"/>
                <a:cs typeface="Open Sans" panose="020B0604020202020204" charset="0"/>
              </a:rPr>
              <a:t>a===20 &amp;&amp; b===30; // evaluates to true or false based on the values of a and b</a:t>
            </a:r>
          </a:p>
        </p:txBody>
      </p:sp>
    </p:spTree>
    <p:extLst>
      <p:ext uri="{BB962C8B-B14F-4D97-AF65-F5344CB8AC3E}">
        <p14:creationId xmlns:p14="http://schemas.microsoft.com/office/powerpoint/2010/main" val="4040133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10614"/>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Primary Expressions</a:t>
            </a:r>
          </a:p>
        </p:txBody>
      </p:sp>
      <p:sp>
        <p:nvSpPr>
          <p:cNvPr id="5" name="Прямоугольник 4"/>
          <p:cNvSpPr/>
          <p:nvPr/>
        </p:nvSpPr>
        <p:spPr>
          <a:xfrm>
            <a:off x="685800" y="1457133"/>
            <a:ext cx="10036935" cy="707886"/>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Primary expressions refer to stand alone expressions such as literal values, certain keywords and variable values. Examples include the following</a:t>
            </a:r>
          </a:p>
        </p:txBody>
      </p:sp>
      <p:sp>
        <p:nvSpPr>
          <p:cNvPr id="3" name="Прямоугольник 2"/>
          <p:cNvSpPr/>
          <p:nvPr/>
        </p:nvSpPr>
        <p:spPr>
          <a:xfrm>
            <a:off x="685800" y="3012307"/>
            <a:ext cx="8754414" cy="1938992"/>
          </a:xfrm>
          <a:prstGeom prst="rect">
            <a:avLst/>
          </a:prstGeom>
        </p:spPr>
        <p:txBody>
          <a:bodyPr wrap="square">
            <a:spAutoFit/>
          </a:bodyPr>
          <a:lstStyle/>
          <a:p>
            <a:r>
              <a:rPr lang="en-US" sz="2400" dirty="0">
                <a:latin typeface="Open Sans" panose="020B0604020202020204" charset="0"/>
                <a:ea typeface="Open Sans" panose="020B0604020202020204" charset="0"/>
                <a:cs typeface="Open Sans" panose="020B0604020202020204" charset="0"/>
              </a:rPr>
              <a:t>'hello world'; // A string literal</a:t>
            </a:r>
          </a:p>
          <a:p>
            <a:r>
              <a:rPr lang="en-US" sz="2400" dirty="0">
                <a:latin typeface="Open Sans" panose="020B0604020202020204" charset="0"/>
                <a:ea typeface="Open Sans" panose="020B0604020202020204" charset="0"/>
                <a:cs typeface="Open Sans" panose="020B0604020202020204" charset="0"/>
              </a:rPr>
              <a:t>23;            // A numeric literal</a:t>
            </a:r>
          </a:p>
          <a:p>
            <a:r>
              <a:rPr lang="en-US" sz="2400" dirty="0">
                <a:latin typeface="Open Sans" panose="020B0604020202020204" charset="0"/>
                <a:ea typeface="Open Sans" panose="020B0604020202020204" charset="0"/>
                <a:cs typeface="Open Sans" panose="020B0604020202020204" charset="0"/>
              </a:rPr>
              <a:t>true;          // Boolean value true</a:t>
            </a:r>
          </a:p>
          <a:p>
            <a:r>
              <a:rPr lang="en-US" sz="2400" dirty="0">
                <a:latin typeface="Open Sans" panose="020B0604020202020204" charset="0"/>
                <a:ea typeface="Open Sans" panose="020B0604020202020204" charset="0"/>
                <a:cs typeface="Open Sans" panose="020B0604020202020204" charset="0"/>
              </a:rPr>
              <a:t>sum;           // Value of variable sum</a:t>
            </a:r>
          </a:p>
          <a:p>
            <a:r>
              <a:rPr lang="en-US" sz="2400" dirty="0">
                <a:latin typeface="Open Sans" panose="020B0604020202020204" charset="0"/>
                <a:ea typeface="Open Sans" panose="020B0604020202020204" charset="0"/>
                <a:cs typeface="Open Sans" panose="020B0604020202020204" charset="0"/>
              </a:rPr>
              <a:t>this;          // A keyword that evaluates to the current object</a:t>
            </a:r>
          </a:p>
        </p:txBody>
      </p:sp>
    </p:spTree>
    <p:extLst>
      <p:ext uri="{BB962C8B-B14F-4D97-AF65-F5344CB8AC3E}">
        <p14:creationId xmlns:p14="http://schemas.microsoft.com/office/powerpoint/2010/main" val="695104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10614"/>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Left-hand-side Expressions</a:t>
            </a:r>
            <a:endParaRPr lang="en-US" sz="4800" b="1" dirty="0"/>
          </a:p>
        </p:txBody>
      </p:sp>
      <p:sp>
        <p:nvSpPr>
          <p:cNvPr id="5" name="Прямоугольник 4"/>
          <p:cNvSpPr/>
          <p:nvPr/>
        </p:nvSpPr>
        <p:spPr>
          <a:xfrm>
            <a:off x="685800" y="1457133"/>
            <a:ext cx="10036935" cy="1015663"/>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Also known as </a:t>
            </a:r>
            <a:r>
              <a:rPr lang="en-US" sz="2000" dirty="0" err="1">
                <a:latin typeface="Open Sans" panose="020B0604020202020204" charset="0"/>
                <a:ea typeface="Open Sans" panose="020B0604020202020204" charset="0"/>
                <a:cs typeface="Open Sans" panose="020B0604020202020204" charset="0"/>
              </a:rPr>
              <a:t>lvalues</a:t>
            </a:r>
            <a:r>
              <a:rPr lang="en-US" sz="2000" dirty="0">
                <a:latin typeface="Open Sans" panose="020B0604020202020204" charset="0"/>
                <a:ea typeface="Open Sans" panose="020B0604020202020204" charset="0"/>
                <a:cs typeface="Open Sans" panose="020B0604020202020204" charset="0"/>
              </a:rPr>
              <a:t>, left-hand-side expressions are those that can appear on the left side of an assignment expression. Examples of left-hand-side expressions include the following</a:t>
            </a:r>
          </a:p>
        </p:txBody>
      </p:sp>
      <p:sp>
        <p:nvSpPr>
          <p:cNvPr id="3" name="Прямоугольник 2"/>
          <p:cNvSpPr/>
          <p:nvPr/>
        </p:nvSpPr>
        <p:spPr>
          <a:xfrm>
            <a:off x="917620" y="2627342"/>
            <a:ext cx="8754414" cy="3539430"/>
          </a:xfrm>
          <a:prstGeom prst="rect">
            <a:avLst/>
          </a:prstGeom>
        </p:spPr>
        <p:txBody>
          <a:bodyPr wrap="square">
            <a:spAutoFit/>
          </a:bodyPr>
          <a:lstStyle/>
          <a:p>
            <a:r>
              <a:rPr lang="en-US" sz="1400" dirty="0">
                <a:latin typeface="Open Sans" panose="020B0604020202020204" charset="0"/>
                <a:ea typeface="Open Sans" panose="020B0604020202020204" charset="0"/>
                <a:cs typeface="Open Sans" panose="020B0604020202020204" charset="0"/>
              </a:rPr>
              <a:t>// variables such as </a:t>
            </a:r>
            <a:r>
              <a:rPr lang="en-US" sz="1400" dirty="0" err="1">
                <a:latin typeface="Open Sans" panose="020B0604020202020204" charset="0"/>
                <a:ea typeface="Open Sans" panose="020B0604020202020204" charset="0"/>
                <a:cs typeface="Open Sans" panose="020B0604020202020204" charset="0"/>
              </a:rPr>
              <a:t>i</a:t>
            </a:r>
            <a:r>
              <a:rPr lang="en-US" sz="1400" dirty="0">
                <a:latin typeface="Open Sans" panose="020B0604020202020204" charset="0"/>
                <a:ea typeface="Open Sans" panose="020B0604020202020204" charset="0"/>
                <a:cs typeface="Open Sans" panose="020B0604020202020204" charset="0"/>
              </a:rPr>
              <a:t> and total</a:t>
            </a:r>
          </a:p>
          <a:p>
            <a:r>
              <a:rPr lang="en-US" sz="1400" dirty="0" err="1">
                <a:latin typeface="Open Sans" panose="020B0604020202020204" charset="0"/>
                <a:ea typeface="Open Sans" panose="020B0604020202020204" charset="0"/>
                <a:cs typeface="Open Sans" panose="020B0604020202020204" charset="0"/>
              </a:rPr>
              <a:t>i</a:t>
            </a:r>
            <a:r>
              <a:rPr lang="en-US" sz="1400" dirty="0">
                <a:latin typeface="Open Sans" panose="020B0604020202020204" charset="0"/>
                <a:ea typeface="Open Sans" panose="020B0604020202020204" charset="0"/>
                <a:cs typeface="Open Sans" panose="020B0604020202020204" charset="0"/>
              </a:rPr>
              <a:t> = 10;</a:t>
            </a:r>
          </a:p>
          <a:p>
            <a:r>
              <a:rPr lang="en-US" sz="1400" dirty="0">
                <a:latin typeface="Open Sans" panose="020B0604020202020204" charset="0"/>
                <a:ea typeface="Open Sans" panose="020B0604020202020204" charset="0"/>
                <a:cs typeface="Open Sans" panose="020B0604020202020204" charset="0"/>
              </a:rPr>
              <a:t>total = 0;</a:t>
            </a:r>
          </a:p>
          <a:p>
            <a:endParaRPr lang="en-US" sz="1400" dirty="0">
              <a:latin typeface="Open Sans" panose="020B0604020202020204" charset="0"/>
              <a:ea typeface="Open Sans" panose="020B0604020202020204" charset="0"/>
              <a:cs typeface="Open Sans" panose="020B0604020202020204" charset="0"/>
            </a:endParaRPr>
          </a:p>
          <a:p>
            <a:r>
              <a:rPr lang="en-US" sz="1400" dirty="0">
                <a:latin typeface="Open Sans" panose="020B0604020202020204" charset="0"/>
                <a:ea typeface="Open Sans" panose="020B0604020202020204" charset="0"/>
                <a:cs typeface="Open Sans" panose="020B0604020202020204" charset="0"/>
              </a:rPr>
              <a:t>// properties of objects</a:t>
            </a:r>
          </a:p>
          <a:p>
            <a:endParaRPr lang="en-US" sz="1400" dirty="0">
              <a:latin typeface="Open Sans" panose="020B0604020202020204" charset="0"/>
              <a:ea typeface="Open Sans" panose="020B0604020202020204" charset="0"/>
              <a:cs typeface="Open Sans" panose="020B0604020202020204" charset="0"/>
            </a:endParaRPr>
          </a:p>
          <a:p>
            <a:r>
              <a:rPr lang="en-US" sz="1400" dirty="0" err="1">
                <a:latin typeface="Open Sans" panose="020B0604020202020204" charset="0"/>
                <a:ea typeface="Open Sans" panose="020B0604020202020204" charset="0"/>
                <a:cs typeface="Open Sans" panose="020B0604020202020204" charset="0"/>
              </a:rPr>
              <a:t>var</a:t>
            </a:r>
            <a:r>
              <a:rPr lang="en-US" sz="1400" dirty="0">
                <a:latin typeface="Open Sans" panose="020B0604020202020204" charset="0"/>
                <a:ea typeface="Open Sans" panose="020B0604020202020204" charset="0"/>
                <a:cs typeface="Open Sans" panose="020B0604020202020204" charset="0"/>
              </a:rPr>
              <a:t> </a:t>
            </a:r>
            <a:r>
              <a:rPr lang="en-US" sz="1400" dirty="0" err="1">
                <a:latin typeface="Open Sans" panose="020B0604020202020204" charset="0"/>
                <a:ea typeface="Open Sans" panose="020B0604020202020204" charset="0"/>
                <a:cs typeface="Open Sans" panose="020B0604020202020204" charset="0"/>
              </a:rPr>
              <a:t>obj</a:t>
            </a:r>
            <a:r>
              <a:rPr lang="en-US" sz="1400" dirty="0">
                <a:latin typeface="Open Sans" panose="020B0604020202020204" charset="0"/>
                <a:ea typeface="Open Sans" panose="020B0604020202020204" charset="0"/>
                <a:cs typeface="Open Sans" panose="020B0604020202020204" charset="0"/>
              </a:rPr>
              <a:t> = {}; // an empty object with no properties</a:t>
            </a:r>
          </a:p>
          <a:p>
            <a:r>
              <a:rPr lang="en-US" sz="1400" dirty="0" err="1">
                <a:latin typeface="Open Sans" panose="020B0604020202020204" charset="0"/>
                <a:ea typeface="Open Sans" panose="020B0604020202020204" charset="0"/>
                <a:cs typeface="Open Sans" panose="020B0604020202020204" charset="0"/>
              </a:rPr>
              <a:t>obj.x</a:t>
            </a:r>
            <a:r>
              <a:rPr lang="en-US" sz="1400" dirty="0">
                <a:latin typeface="Open Sans" panose="020B0604020202020204" charset="0"/>
                <a:ea typeface="Open Sans" panose="020B0604020202020204" charset="0"/>
                <a:cs typeface="Open Sans" panose="020B0604020202020204" charset="0"/>
              </a:rPr>
              <a:t> = 10; // an assignment expression</a:t>
            </a:r>
          </a:p>
          <a:p>
            <a:endParaRPr lang="en-US" sz="1400" dirty="0">
              <a:latin typeface="Open Sans" panose="020B0604020202020204" charset="0"/>
              <a:ea typeface="Open Sans" panose="020B0604020202020204" charset="0"/>
              <a:cs typeface="Open Sans" panose="020B0604020202020204" charset="0"/>
            </a:endParaRPr>
          </a:p>
          <a:p>
            <a:r>
              <a:rPr lang="en-US" sz="1400" dirty="0">
                <a:latin typeface="Open Sans" panose="020B0604020202020204" charset="0"/>
                <a:ea typeface="Open Sans" panose="020B0604020202020204" charset="0"/>
                <a:cs typeface="Open Sans" panose="020B0604020202020204" charset="0"/>
              </a:rPr>
              <a:t>// elements of arrays</a:t>
            </a:r>
          </a:p>
          <a:p>
            <a:r>
              <a:rPr lang="en-US" sz="1400" dirty="0">
                <a:latin typeface="Open Sans" panose="020B0604020202020204" charset="0"/>
                <a:ea typeface="Open Sans" panose="020B0604020202020204" charset="0"/>
                <a:cs typeface="Open Sans" panose="020B0604020202020204" charset="0"/>
              </a:rPr>
              <a:t>array[0] = 20;</a:t>
            </a:r>
          </a:p>
          <a:p>
            <a:r>
              <a:rPr lang="en-US" sz="1400" dirty="0">
                <a:latin typeface="Open Sans" panose="020B0604020202020204" charset="0"/>
                <a:ea typeface="Open Sans" panose="020B0604020202020204" charset="0"/>
                <a:cs typeface="Open Sans" panose="020B0604020202020204" charset="0"/>
              </a:rPr>
              <a:t>array[1] = 'hello';</a:t>
            </a:r>
          </a:p>
          <a:p>
            <a:endParaRPr lang="en-US" sz="1400" dirty="0">
              <a:latin typeface="Open Sans" panose="020B0604020202020204" charset="0"/>
              <a:ea typeface="Open Sans" panose="020B0604020202020204" charset="0"/>
              <a:cs typeface="Open Sans" panose="020B0604020202020204" charset="0"/>
            </a:endParaRPr>
          </a:p>
          <a:p>
            <a:r>
              <a:rPr lang="en-US" sz="1400" dirty="0">
                <a:latin typeface="Open Sans" panose="020B0604020202020204" charset="0"/>
                <a:ea typeface="Open Sans" panose="020B0604020202020204" charset="0"/>
                <a:cs typeface="Open Sans" panose="020B0604020202020204" charset="0"/>
              </a:rPr>
              <a:t>// Invalid left-hand-side errors</a:t>
            </a:r>
          </a:p>
          <a:p>
            <a:r>
              <a:rPr lang="en-US" sz="1400" dirty="0">
                <a:latin typeface="Open Sans" panose="020B0604020202020204" charset="0"/>
                <a:ea typeface="Open Sans" panose="020B0604020202020204" charset="0"/>
                <a:cs typeface="Open Sans" panose="020B0604020202020204" charset="0"/>
              </a:rPr>
              <a:t>++(a+1); // </a:t>
            </a:r>
            <a:r>
              <a:rPr lang="en-US" sz="1400" dirty="0" err="1">
                <a:latin typeface="Open Sans" panose="020B0604020202020204" charset="0"/>
                <a:ea typeface="Open Sans" panose="020B0604020202020204" charset="0"/>
                <a:cs typeface="Open Sans" panose="020B0604020202020204" charset="0"/>
              </a:rPr>
              <a:t>SyntaxError</a:t>
            </a:r>
            <a:r>
              <a:rPr lang="en-US" sz="1400" dirty="0">
                <a:latin typeface="Open Sans" panose="020B0604020202020204" charset="0"/>
                <a:ea typeface="Open Sans" panose="020B0604020202020204" charset="0"/>
                <a:cs typeface="Open Sans" panose="020B0604020202020204" charset="0"/>
              </a:rPr>
              <a:t>. Attempting to increment or decrement an expression that is not an </a:t>
            </a:r>
            <a:r>
              <a:rPr lang="en-US" sz="1400" dirty="0" err="1">
                <a:latin typeface="Open Sans" panose="020B0604020202020204" charset="0"/>
                <a:ea typeface="Open Sans" panose="020B0604020202020204" charset="0"/>
                <a:cs typeface="Open Sans" panose="020B0604020202020204" charset="0"/>
              </a:rPr>
              <a:t>lvalue</a:t>
            </a:r>
            <a:r>
              <a:rPr lang="en-US" sz="1400" dirty="0">
                <a:latin typeface="Open Sans" panose="020B0604020202020204" charset="0"/>
                <a:ea typeface="Open Sans" panose="020B0604020202020204" charset="0"/>
                <a:cs typeface="Open Sans" panose="020B0604020202020204" charset="0"/>
              </a:rPr>
              <a:t> will lead to errors.</a:t>
            </a:r>
          </a:p>
        </p:txBody>
      </p:sp>
    </p:spTree>
    <p:extLst>
      <p:ext uri="{BB962C8B-B14F-4D97-AF65-F5344CB8AC3E}">
        <p14:creationId xmlns:p14="http://schemas.microsoft.com/office/powerpoint/2010/main" val="358785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Keywords</a:t>
            </a:r>
          </a:p>
        </p:txBody>
      </p:sp>
    </p:spTree>
    <p:extLst>
      <p:ext uri="{BB962C8B-B14F-4D97-AF65-F5344CB8AC3E}">
        <p14:creationId xmlns:p14="http://schemas.microsoft.com/office/powerpoint/2010/main" val="6583801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10614"/>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Assignment </a:t>
            </a:r>
            <a:r>
              <a:rPr lang="en-US" sz="4800" b="1" dirty="0" smtClean="0"/>
              <a:t>Expressions</a:t>
            </a:r>
            <a:endParaRPr lang="en-US" sz="4800" b="1" dirty="0"/>
          </a:p>
        </p:txBody>
      </p:sp>
      <p:sp>
        <p:nvSpPr>
          <p:cNvPr id="5" name="Прямоугольник 4"/>
          <p:cNvSpPr/>
          <p:nvPr/>
        </p:nvSpPr>
        <p:spPr>
          <a:xfrm>
            <a:off x="685800" y="1457133"/>
            <a:ext cx="10036935" cy="707886"/>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When expressions use the = operator to assign a value to a variable, it is called an assignment expression. Examples include</a:t>
            </a:r>
          </a:p>
        </p:txBody>
      </p:sp>
      <p:sp>
        <p:nvSpPr>
          <p:cNvPr id="3" name="Прямоугольник 2"/>
          <p:cNvSpPr/>
          <p:nvPr/>
        </p:nvSpPr>
        <p:spPr>
          <a:xfrm>
            <a:off x="917620" y="2627342"/>
            <a:ext cx="8754414" cy="1631216"/>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average = 55;</a:t>
            </a:r>
          </a:p>
          <a:p>
            <a:endParaRPr lang="en-US" sz="2000" dirty="0">
              <a:latin typeface="Open Sans" panose="020B0604020202020204" charset="0"/>
              <a:ea typeface="Open Sans" panose="020B0604020202020204" charset="0"/>
              <a:cs typeface="Open Sans" panose="020B0604020202020204" charset="0"/>
            </a:endParaRPr>
          </a:p>
          <a:p>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b = (a = 1); // here the assignment expression (a = 1) evaluates to a value that is assigned to the variable b. b = (a = 1) is another assignment expression. </a:t>
            </a:r>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is not part of the expression.</a:t>
            </a:r>
          </a:p>
        </p:txBody>
      </p:sp>
    </p:spTree>
    <p:extLst>
      <p:ext uri="{BB962C8B-B14F-4D97-AF65-F5344CB8AC3E}">
        <p14:creationId xmlns:p14="http://schemas.microsoft.com/office/powerpoint/2010/main" val="5348192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Statement</a:t>
            </a:r>
            <a:br>
              <a:rPr lang="en-US" dirty="0"/>
            </a:br>
            <a:endParaRPr lang="en-US" dirty="0"/>
          </a:p>
        </p:txBody>
      </p:sp>
    </p:spTree>
    <p:extLst>
      <p:ext uri="{BB962C8B-B14F-4D97-AF65-F5344CB8AC3E}">
        <p14:creationId xmlns:p14="http://schemas.microsoft.com/office/powerpoint/2010/main" val="2956936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Statements</a:t>
            </a:r>
          </a:p>
        </p:txBody>
      </p:sp>
      <p:sp>
        <p:nvSpPr>
          <p:cNvPr id="10" name="Rectangle 7"/>
          <p:cNvSpPr>
            <a:spLocks noGrp="1" noChangeArrowheads="1"/>
          </p:cNvSpPr>
          <p:nvPr>
            <p:ph type="body" sz="quarter" idx="10"/>
          </p:nvPr>
        </p:nvSpPr>
        <p:spPr bwMode="auto">
          <a:xfrm>
            <a:off x="943894" y="1977452"/>
            <a:ext cx="7551747" cy="199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Aft>
                <a:spcPct val="0"/>
              </a:spcAft>
            </a:pPr>
            <a:r>
              <a:rPr lang="en-US" dirty="0"/>
              <a:t>A statement is an instruction to perform a specific action</a:t>
            </a:r>
            <a:r>
              <a:rPr lang="en-US" dirty="0" smtClean="0"/>
              <a:t>.</a:t>
            </a:r>
          </a:p>
          <a:p>
            <a:pPr lvl="0" fontAlgn="base">
              <a:spcAft>
                <a:spcPct val="0"/>
              </a:spcAft>
            </a:pPr>
            <a:r>
              <a:rPr lang="en-US" dirty="0" smtClean="0"/>
              <a:t> </a:t>
            </a:r>
            <a:r>
              <a:rPr lang="en-US" dirty="0"/>
              <a:t>Such actions include creating a variable or a function, </a:t>
            </a:r>
            <a:r>
              <a:rPr lang="en-US" dirty="0" smtClean="0"/>
              <a:t>looping</a:t>
            </a:r>
          </a:p>
          <a:p>
            <a:pPr lvl="0" fontAlgn="base">
              <a:spcAft>
                <a:spcPct val="0"/>
              </a:spcAft>
            </a:pPr>
            <a:r>
              <a:rPr lang="en-US" dirty="0" smtClean="0"/>
              <a:t> </a:t>
            </a:r>
            <a:r>
              <a:rPr lang="en-US" dirty="0"/>
              <a:t>through an array of elements, evaluating code based on </a:t>
            </a:r>
            <a:r>
              <a:rPr lang="en-US" dirty="0" smtClean="0"/>
              <a:t>a</a:t>
            </a:r>
          </a:p>
          <a:p>
            <a:pPr lvl="0" fontAlgn="base">
              <a:spcAft>
                <a:spcPct val="0"/>
              </a:spcAft>
            </a:pPr>
            <a:r>
              <a:rPr lang="en-US" dirty="0" smtClean="0"/>
              <a:t> </a:t>
            </a:r>
            <a:r>
              <a:rPr lang="en-US" dirty="0"/>
              <a:t>specific condition etc. JavaScript programs are actually a </a:t>
            </a:r>
            <a:endParaRPr lang="en-US" dirty="0" smtClean="0"/>
          </a:p>
          <a:p>
            <a:pPr lvl="0" fontAlgn="base">
              <a:spcAft>
                <a:spcPct val="0"/>
              </a:spcAft>
            </a:pPr>
            <a:r>
              <a:rPr lang="en-US" dirty="0" smtClean="0"/>
              <a:t>sequence </a:t>
            </a:r>
            <a:r>
              <a:rPr lang="en-US" dirty="0"/>
              <a:t>of statements.</a:t>
            </a:r>
            <a:endParaRPr lang="uk-UA" dirty="0"/>
          </a:p>
        </p:txBody>
      </p:sp>
    </p:spTree>
    <p:extLst>
      <p:ext uri="{BB962C8B-B14F-4D97-AF65-F5344CB8AC3E}">
        <p14:creationId xmlns:p14="http://schemas.microsoft.com/office/powerpoint/2010/main" val="30149293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Declaration </a:t>
            </a:r>
            <a:r>
              <a:rPr lang="en-US" sz="4800" b="1" dirty="0" smtClean="0"/>
              <a:t>Statements</a:t>
            </a:r>
            <a:endParaRPr lang="en-US" sz="4800" b="1" dirty="0"/>
          </a:p>
        </p:txBody>
      </p:sp>
      <p:sp>
        <p:nvSpPr>
          <p:cNvPr id="10" name="Rectangle 7"/>
          <p:cNvSpPr>
            <a:spLocks noGrp="1" noChangeArrowheads="1"/>
          </p:cNvSpPr>
          <p:nvPr>
            <p:ph type="body" sz="quarter" idx="10"/>
          </p:nvPr>
        </p:nvSpPr>
        <p:spPr bwMode="auto">
          <a:xfrm>
            <a:off x="685800" y="1327217"/>
            <a:ext cx="7839967" cy="774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Aft>
                <a:spcPct val="0"/>
              </a:spcAft>
            </a:pPr>
            <a:r>
              <a:rPr lang="en-US" dirty="0"/>
              <a:t>Such type of statements create variables and functions by using </a:t>
            </a:r>
            <a:endParaRPr lang="en-US" dirty="0" smtClean="0"/>
          </a:p>
          <a:p>
            <a:pPr lvl="0" fontAlgn="base">
              <a:spcAft>
                <a:spcPct val="0"/>
              </a:spcAft>
            </a:pPr>
            <a:r>
              <a:rPr lang="en-US" dirty="0" smtClean="0"/>
              <a:t>the </a:t>
            </a:r>
            <a:r>
              <a:rPr lang="en-US" dirty="0" err="1"/>
              <a:t>var</a:t>
            </a:r>
            <a:r>
              <a:rPr lang="en-US" dirty="0"/>
              <a:t> and function statements respectively</a:t>
            </a:r>
            <a:endParaRPr lang="uk-UA" dirty="0"/>
          </a:p>
        </p:txBody>
      </p:sp>
      <p:sp>
        <p:nvSpPr>
          <p:cNvPr id="2" name="Прямоугольник 1"/>
          <p:cNvSpPr/>
          <p:nvPr/>
        </p:nvSpPr>
        <p:spPr>
          <a:xfrm>
            <a:off x="1296473" y="2277799"/>
            <a:ext cx="6096000" cy="3693319"/>
          </a:xfrm>
          <a:prstGeom prst="rect">
            <a:avLst/>
          </a:prstGeom>
        </p:spPr>
        <p:txBody>
          <a:bodyPr>
            <a:spAutoFit/>
          </a:bodyPr>
          <a:lstStyle/>
          <a:p>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sum;</a:t>
            </a:r>
          </a:p>
          <a:p>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average;</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 In the following example, </a:t>
            </a:r>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total is the statement and total = 0 is an assignment expression</a:t>
            </a:r>
          </a:p>
          <a:p>
            <a:endParaRPr lang="en-US" dirty="0">
              <a:latin typeface="Open Sans" panose="020B0604020202020204" charset="0"/>
              <a:ea typeface="Open Sans" panose="020B0604020202020204" charset="0"/>
              <a:cs typeface="Open Sans" panose="020B0604020202020204" charset="0"/>
            </a:endParaRPr>
          </a:p>
          <a:p>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total = 0;</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 A function declaration statement </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function greet(message) {</a:t>
            </a:r>
          </a:p>
          <a:p>
            <a:r>
              <a:rPr lang="en-US" dirty="0">
                <a:latin typeface="Open Sans" panose="020B0604020202020204" charset="0"/>
                <a:ea typeface="Open Sans" panose="020B0604020202020204" charset="0"/>
                <a:cs typeface="Open Sans" panose="020B0604020202020204" charset="0"/>
              </a:rPr>
              <a:t>  console.log(message);</a:t>
            </a:r>
          </a:p>
          <a:p>
            <a:r>
              <a:rPr lang="en-US" dirty="0">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33453113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Expression Statements</a:t>
            </a:r>
          </a:p>
        </p:txBody>
      </p:sp>
      <p:sp>
        <p:nvSpPr>
          <p:cNvPr id="10" name="Rectangle 7"/>
          <p:cNvSpPr>
            <a:spLocks noGrp="1" noChangeArrowheads="1"/>
          </p:cNvSpPr>
          <p:nvPr>
            <p:ph type="body" sz="quarter" idx="10"/>
          </p:nvPr>
        </p:nvSpPr>
        <p:spPr bwMode="auto">
          <a:xfrm>
            <a:off x="774993" y="1342688"/>
            <a:ext cx="10731207" cy="117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Aft>
                <a:spcPct val="0"/>
              </a:spcAft>
            </a:pPr>
            <a:r>
              <a:rPr lang="en-US" dirty="0"/>
              <a:t>Wherever JavaScript expects a statement, you can also write an expression. </a:t>
            </a:r>
            <a:endParaRPr lang="en-US" dirty="0" smtClean="0"/>
          </a:p>
          <a:p>
            <a:pPr lvl="0" fontAlgn="base">
              <a:spcAft>
                <a:spcPct val="0"/>
              </a:spcAft>
            </a:pPr>
            <a:r>
              <a:rPr lang="en-US" dirty="0" smtClean="0"/>
              <a:t>Such </a:t>
            </a:r>
            <a:r>
              <a:rPr lang="en-US" dirty="0"/>
              <a:t>statements are referred to as expression statements. </a:t>
            </a:r>
            <a:endParaRPr lang="en-US" dirty="0" smtClean="0"/>
          </a:p>
          <a:p>
            <a:pPr lvl="0" fontAlgn="base">
              <a:spcAft>
                <a:spcPct val="0"/>
              </a:spcAft>
            </a:pPr>
            <a:r>
              <a:rPr lang="en-US" dirty="0" smtClean="0"/>
              <a:t>But </a:t>
            </a:r>
            <a:r>
              <a:rPr lang="en-US" dirty="0"/>
              <a:t>the reverse does not hold. You cannot use a statement in the place of an expression.</a:t>
            </a:r>
            <a:endParaRPr lang="uk-UA" dirty="0"/>
          </a:p>
        </p:txBody>
      </p:sp>
      <p:sp>
        <p:nvSpPr>
          <p:cNvPr id="3" name="Прямоугольник 2"/>
          <p:cNvSpPr/>
          <p:nvPr/>
        </p:nvSpPr>
        <p:spPr>
          <a:xfrm>
            <a:off x="1129047" y="2828630"/>
            <a:ext cx="8117983" cy="2554545"/>
          </a:xfrm>
          <a:prstGeom prst="rect">
            <a:avLst/>
          </a:prstGeom>
        </p:spPr>
        <p:txBody>
          <a:bodyPr wrap="square">
            <a:spAutoFit/>
          </a:bodyPr>
          <a:lstStyle/>
          <a:p>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a = </a:t>
            </a:r>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b; // leads to an error cause you cannot use a statement in the place of an expression</a:t>
            </a:r>
          </a:p>
          <a:p>
            <a:endParaRPr lang="en-US" sz="2000" dirty="0">
              <a:latin typeface="Open Sans" panose="020B0604020202020204" charset="0"/>
              <a:ea typeface="Open Sans" panose="020B0604020202020204" charset="0"/>
              <a:cs typeface="Open Sans" panose="020B0604020202020204" charset="0"/>
            </a:endParaRPr>
          </a:p>
          <a:p>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a = (b = 1); // since (b = 1) is an assignment expression and not a statement, this is a perfectly acceptable line of code</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console.log(</a:t>
            </a:r>
            <a:r>
              <a:rPr lang="en-US" sz="2000" dirty="0" err="1">
                <a:latin typeface="Open Sans" panose="020B0604020202020204" charset="0"/>
                <a:ea typeface="Open Sans" panose="020B0604020202020204" charset="0"/>
                <a:cs typeface="Open Sans" panose="020B0604020202020204" charset="0"/>
              </a:rPr>
              <a:t>var</a:t>
            </a:r>
            <a:r>
              <a:rPr lang="en-US" sz="2000" dirty="0">
                <a:latin typeface="Open Sans" panose="020B0604020202020204" charset="0"/>
                <a:ea typeface="Open Sans" panose="020B0604020202020204" charset="0"/>
                <a:cs typeface="Open Sans" panose="020B0604020202020204" charset="0"/>
              </a:rPr>
              <a:t> a); // results in error as you can pass only expressions as a function argument</a:t>
            </a:r>
          </a:p>
        </p:txBody>
      </p:sp>
    </p:spTree>
    <p:extLst>
      <p:ext uri="{BB962C8B-B14F-4D97-AF65-F5344CB8AC3E}">
        <p14:creationId xmlns:p14="http://schemas.microsoft.com/office/powerpoint/2010/main" val="13084233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Loops and Jumps</a:t>
            </a:r>
          </a:p>
        </p:txBody>
      </p:sp>
      <p:sp>
        <p:nvSpPr>
          <p:cNvPr id="5" name="Прямоугольник 4"/>
          <p:cNvSpPr/>
          <p:nvPr/>
        </p:nvSpPr>
        <p:spPr>
          <a:xfrm>
            <a:off x="685800" y="1714502"/>
            <a:ext cx="10312757" cy="1569660"/>
          </a:xfrm>
          <a:prstGeom prst="rect">
            <a:avLst/>
          </a:prstGeom>
        </p:spPr>
        <p:txBody>
          <a:bodyPr wrap="square">
            <a:spAutoFit/>
          </a:bodyPr>
          <a:lstStyle/>
          <a:p>
            <a:r>
              <a:rPr lang="en-US" sz="2400" dirty="0">
                <a:latin typeface="Open Sans" panose="020B0604020202020204" charset="0"/>
                <a:ea typeface="Open Sans" panose="020B0604020202020204" charset="0"/>
                <a:cs typeface="Open Sans" panose="020B0604020202020204" charset="0"/>
              </a:rPr>
              <a:t>Looping statements includes the following statements: while, do/while, for and for/in. Jump statements are used to make the JavaScript interpreter jump to a specific location within the program. Examples of jump statements includes break, continue, return and throw.</a:t>
            </a:r>
          </a:p>
        </p:txBody>
      </p:sp>
    </p:spTree>
    <p:extLst>
      <p:ext uri="{BB962C8B-B14F-4D97-AF65-F5344CB8AC3E}">
        <p14:creationId xmlns:p14="http://schemas.microsoft.com/office/powerpoint/2010/main" val="407913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3200" b="1" dirty="0"/>
              <a:t>Function Expressions </a:t>
            </a:r>
            <a:r>
              <a:rPr lang="en-US" sz="3200" b="1" dirty="0" err="1"/>
              <a:t>vs</a:t>
            </a:r>
            <a:r>
              <a:rPr lang="en-US" sz="3200" b="1" dirty="0"/>
              <a:t> Function Declarations:</a:t>
            </a:r>
          </a:p>
        </p:txBody>
      </p:sp>
      <p:sp>
        <p:nvSpPr>
          <p:cNvPr id="5" name="Прямоугольник 4"/>
          <p:cNvSpPr/>
          <p:nvPr/>
        </p:nvSpPr>
        <p:spPr>
          <a:xfrm>
            <a:off x="685800" y="1714502"/>
            <a:ext cx="10312757" cy="3785652"/>
          </a:xfrm>
          <a:prstGeom prst="rect">
            <a:avLst/>
          </a:prstGeom>
        </p:spPr>
        <p:txBody>
          <a:bodyPr wrap="square">
            <a:spAutoFit/>
          </a:bodyPr>
          <a:lstStyle/>
          <a:p>
            <a:r>
              <a:rPr lang="en-US" sz="2400" dirty="0">
                <a:latin typeface="Open Sans" panose="020B0604020202020204" charset="0"/>
                <a:ea typeface="Open Sans" panose="020B0604020202020204" charset="0"/>
                <a:cs typeface="Open Sans" panose="020B0604020202020204" charset="0"/>
              </a:rPr>
              <a:t>A function expression, particularly a named function expression, and a function declaration may look the same but their behavior is very different.</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A function expression is part of a variable assignment expression and may or may not contain a name. Since this type of function appears after the assignment operator =, it is evaluated as an expression. Function expressions are typically used to assign a function to a variable. Function expressions are evaluated only when the interpreter reaches the line of code where function expressions are located.</a:t>
            </a:r>
          </a:p>
        </p:txBody>
      </p:sp>
    </p:spTree>
    <p:extLst>
      <p:ext uri="{BB962C8B-B14F-4D97-AF65-F5344CB8AC3E}">
        <p14:creationId xmlns:p14="http://schemas.microsoft.com/office/powerpoint/2010/main" val="33995692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3200" b="1" dirty="0"/>
              <a:t>Function Expressions </a:t>
            </a:r>
            <a:r>
              <a:rPr lang="en-US" sz="3200" b="1" dirty="0" err="1"/>
              <a:t>vs</a:t>
            </a:r>
            <a:r>
              <a:rPr lang="en-US" sz="3200" b="1" dirty="0"/>
              <a:t> Function Declarations:</a:t>
            </a:r>
          </a:p>
        </p:txBody>
      </p:sp>
      <p:sp>
        <p:nvSpPr>
          <p:cNvPr id="2" name="Прямоугольник 1"/>
          <p:cNvSpPr/>
          <p:nvPr/>
        </p:nvSpPr>
        <p:spPr>
          <a:xfrm>
            <a:off x="794197" y="1453346"/>
            <a:ext cx="9637690" cy="4524315"/>
          </a:xfrm>
          <a:prstGeom prst="rect">
            <a:avLst/>
          </a:prstGeom>
        </p:spPr>
        <p:txBody>
          <a:bodyPr wrap="square">
            <a:spAutoFit/>
          </a:bodyPr>
          <a:lstStyle/>
          <a:p>
            <a:r>
              <a:rPr lang="en-US" dirty="0">
                <a:latin typeface="Open Sans" panose="020B0604020202020204" charset="0"/>
                <a:ea typeface="Open Sans" panose="020B0604020202020204" charset="0"/>
                <a:cs typeface="Open Sans" panose="020B0604020202020204" charset="0"/>
              </a:rPr>
              <a:t>// A function expression. We assign a function to the variable </a:t>
            </a:r>
            <a:r>
              <a:rPr lang="en-US" dirty="0" err="1">
                <a:latin typeface="Open Sans" panose="020B0604020202020204" charset="0"/>
                <a:ea typeface="Open Sans" panose="020B0604020202020204" charset="0"/>
                <a:cs typeface="Open Sans" panose="020B0604020202020204" charset="0"/>
              </a:rPr>
              <a:t>num</a:t>
            </a:r>
            <a:r>
              <a:rPr lang="en-US" dirty="0">
                <a:latin typeface="Open Sans" panose="020B0604020202020204" charset="0"/>
                <a:ea typeface="Open Sans" panose="020B0604020202020204" charset="0"/>
                <a:cs typeface="Open Sans" panose="020B0604020202020204" charset="0"/>
              </a:rPr>
              <a:t> and use it to call the function.</a:t>
            </a:r>
          </a:p>
          <a:p>
            <a:endParaRPr lang="en-US" dirty="0">
              <a:latin typeface="Open Sans" panose="020B0604020202020204" charset="0"/>
              <a:ea typeface="Open Sans" panose="020B0604020202020204" charset="0"/>
              <a:cs typeface="Open Sans" panose="020B0604020202020204" charset="0"/>
            </a:endParaRPr>
          </a:p>
          <a:p>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num</a:t>
            </a:r>
            <a:r>
              <a:rPr lang="en-US" dirty="0">
                <a:latin typeface="Open Sans" panose="020B0604020202020204" charset="0"/>
                <a:ea typeface="Open Sans" panose="020B0604020202020204" charset="0"/>
                <a:cs typeface="Open Sans" panose="020B0604020202020204" charset="0"/>
              </a:rPr>
              <a:t> = function message(x) {</a:t>
            </a:r>
          </a:p>
          <a:p>
            <a:r>
              <a:rPr lang="en-US" dirty="0">
                <a:latin typeface="Open Sans" panose="020B0604020202020204" charset="0"/>
                <a:ea typeface="Open Sans" panose="020B0604020202020204" charset="0"/>
                <a:cs typeface="Open Sans" panose="020B0604020202020204" charset="0"/>
              </a:rPr>
              <a:t>            return x + x;</a:t>
            </a:r>
          </a:p>
          <a:p>
            <a:r>
              <a:rPr lang="en-US" dirty="0">
                <a:latin typeface="Open Sans" panose="020B0604020202020204" charset="0"/>
                <a:ea typeface="Open Sans" panose="020B0604020202020204" charset="0"/>
                <a:cs typeface="Open Sans" panose="020B0604020202020204" charset="0"/>
              </a:rPr>
              <a:t>          }</a:t>
            </a:r>
          </a:p>
          <a:p>
            <a:endParaRPr lang="en-US" dirty="0">
              <a:latin typeface="Open Sans" panose="020B0604020202020204" charset="0"/>
              <a:ea typeface="Open Sans" panose="020B0604020202020204" charset="0"/>
              <a:cs typeface="Open Sans" panose="020B0604020202020204" charset="0"/>
            </a:endParaRPr>
          </a:p>
          <a:p>
            <a:r>
              <a:rPr lang="en-US" dirty="0" err="1">
                <a:latin typeface="Open Sans" panose="020B0604020202020204" charset="0"/>
                <a:ea typeface="Open Sans" panose="020B0604020202020204" charset="0"/>
                <a:cs typeface="Open Sans" panose="020B0604020202020204" charset="0"/>
              </a:rPr>
              <a:t>num</a:t>
            </a:r>
            <a:r>
              <a:rPr lang="en-US" dirty="0">
                <a:latin typeface="Open Sans" panose="020B0604020202020204" charset="0"/>
                <a:ea typeface="Open Sans" panose="020B0604020202020204" charset="0"/>
                <a:cs typeface="Open Sans" panose="020B0604020202020204" charset="0"/>
              </a:rPr>
              <a:t>(7); // returns 14</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 An anonymous function expression. Behaves exactly like a named function expression.</a:t>
            </a:r>
          </a:p>
          <a:p>
            <a:endParaRPr lang="en-US" dirty="0">
              <a:latin typeface="Open Sans" panose="020B0604020202020204" charset="0"/>
              <a:ea typeface="Open Sans" panose="020B0604020202020204" charset="0"/>
              <a:cs typeface="Open Sans" panose="020B0604020202020204" charset="0"/>
            </a:endParaRPr>
          </a:p>
          <a:p>
            <a:r>
              <a:rPr lang="en-US" dirty="0" err="1">
                <a:latin typeface="Open Sans" panose="020B0604020202020204" charset="0"/>
                <a:ea typeface="Open Sans" panose="020B0604020202020204" charset="0"/>
                <a:cs typeface="Open Sans" panose="020B0604020202020204" charset="0"/>
              </a:rPr>
              <a:t>var</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num</a:t>
            </a:r>
            <a:r>
              <a:rPr lang="en-US" dirty="0">
                <a:latin typeface="Open Sans" panose="020B0604020202020204" charset="0"/>
                <a:ea typeface="Open Sans" panose="020B0604020202020204" charset="0"/>
                <a:cs typeface="Open Sans" panose="020B0604020202020204" charset="0"/>
              </a:rPr>
              <a:t> = function (x) {</a:t>
            </a:r>
          </a:p>
          <a:p>
            <a:r>
              <a:rPr lang="en-US" dirty="0">
                <a:latin typeface="Open Sans" panose="020B0604020202020204" charset="0"/>
                <a:ea typeface="Open Sans" panose="020B0604020202020204" charset="0"/>
                <a:cs typeface="Open Sans" panose="020B0604020202020204" charset="0"/>
              </a:rPr>
              <a:t>            return x + x;</a:t>
            </a:r>
          </a:p>
          <a:p>
            <a:r>
              <a:rPr lang="en-US" dirty="0">
                <a:latin typeface="Open Sans" panose="020B0604020202020204" charset="0"/>
                <a:ea typeface="Open Sans" panose="020B0604020202020204" charset="0"/>
                <a:cs typeface="Open Sans" panose="020B0604020202020204" charset="0"/>
              </a:rPr>
              <a:t>          }</a:t>
            </a:r>
          </a:p>
          <a:p>
            <a:endParaRPr lang="en-US" dirty="0">
              <a:latin typeface="Open Sans" panose="020B0604020202020204" charset="0"/>
              <a:ea typeface="Open Sans" panose="020B0604020202020204" charset="0"/>
              <a:cs typeface="Open Sans" panose="020B0604020202020204" charset="0"/>
            </a:endParaRPr>
          </a:p>
          <a:p>
            <a:r>
              <a:rPr lang="en-US" dirty="0" err="1">
                <a:latin typeface="Open Sans" panose="020B0604020202020204" charset="0"/>
                <a:ea typeface="Open Sans" panose="020B0604020202020204" charset="0"/>
                <a:cs typeface="Open Sans" panose="020B0604020202020204" charset="0"/>
              </a:rPr>
              <a:t>num</a:t>
            </a:r>
            <a:r>
              <a:rPr lang="en-US" dirty="0">
                <a:latin typeface="Open Sans" panose="020B0604020202020204" charset="0"/>
                <a:ea typeface="Open Sans" panose="020B0604020202020204" charset="0"/>
                <a:cs typeface="Open Sans" panose="020B0604020202020204" charset="0"/>
              </a:rPr>
              <a:t>(7); // returns 14</a:t>
            </a:r>
          </a:p>
        </p:txBody>
      </p:sp>
    </p:spTree>
    <p:extLst>
      <p:ext uri="{BB962C8B-B14F-4D97-AF65-F5344CB8AC3E}">
        <p14:creationId xmlns:p14="http://schemas.microsoft.com/office/powerpoint/2010/main" val="150416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Flow</a:t>
            </a:r>
            <a:br>
              <a:rPr lang="en-US" dirty="0"/>
            </a:br>
            <a:endParaRPr lang="en-US" dirty="0"/>
          </a:p>
        </p:txBody>
      </p:sp>
    </p:spTree>
    <p:extLst>
      <p:ext uri="{BB962C8B-B14F-4D97-AF65-F5344CB8AC3E}">
        <p14:creationId xmlns:p14="http://schemas.microsoft.com/office/powerpoint/2010/main" val="18325836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87887"/>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Control </a:t>
            </a:r>
            <a:r>
              <a:rPr lang="en-US" sz="4800" b="1" dirty="0"/>
              <a:t>Flow </a:t>
            </a:r>
          </a:p>
        </p:txBody>
      </p:sp>
      <p:sp>
        <p:nvSpPr>
          <p:cNvPr id="7" name="Прямоугольник 6"/>
          <p:cNvSpPr/>
          <p:nvPr/>
        </p:nvSpPr>
        <p:spPr>
          <a:xfrm>
            <a:off x="685800" y="1817741"/>
            <a:ext cx="10449060" cy="2677656"/>
          </a:xfrm>
          <a:prstGeom prst="rect">
            <a:avLst/>
          </a:prstGeom>
        </p:spPr>
        <p:txBody>
          <a:bodyPr wrap="square">
            <a:spAutoFit/>
          </a:bodyPr>
          <a:lstStyle/>
          <a:p>
            <a:r>
              <a:rPr lang="en-US" sz="2800" dirty="0">
                <a:latin typeface="Open Sans" panose="020B0604020202020204" charset="0"/>
                <a:ea typeface="Open Sans" panose="020B0604020202020204" charset="0"/>
                <a:cs typeface="Open Sans" panose="020B0604020202020204" charset="0"/>
              </a:rPr>
              <a:t>Control Flow Structures are an important aspect of programming languages that allow your code to take certain actions based on a variety of scenarios. Control Flow is a fundamental concept in programming that allows you to dictate how your code runs under different conditions or until a certain condition is met.</a:t>
            </a:r>
          </a:p>
        </p:txBody>
      </p:sp>
    </p:spTree>
    <p:extLst>
      <p:ext uri="{BB962C8B-B14F-4D97-AF65-F5344CB8AC3E}">
        <p14:creationId xmlns:p14="http://schemas.microsoft.com/office/powerpoint/2010/main" val="2918358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577937"/>
          </a:xfrm>
        </p:spPr>
        <p:txBody>
          <a:bodyPr/>
          <a:lstStyle/>
          <a:p>
            <a:r>
              <a:rPr lang="en-US" sz="4800" b="1" dirty="0" smtClean="0">
                <a:latin typeface="Proxima Nova Black" panose="02000506030000020004" pitchFamily="50" charset="0"/>
                <a:ea typeface="+mj-ea"/>
                <a:cs typeface="+mj-cs"/>
              </a:rPr>
              <a:t>What </a:t>
            </a:r>
            <a:r>
              <a:rPr lang="en-US" sz="4800" b="1" dirty="0">
                <a:latin typeface="Proxima Nova Black" panose="02000506030000020004" pitchFamily="50" charset="0"/>
                <a:ea typeface="+mj-ea"/>
                <a:cs typeface="+mj-cs"/>
              </a:rPr>
              <a:t>are keywords?</a:t>
            </a:r>
          </a:p>
        </p:txBody>
      </p:sp>
      <p:sp>
        <p:nvSpPr>
          <p:cNvPr id="3" name="Прямоугольник 2"/>
          <p:cNvSpPr/>
          <p:nvPr/>
        </p:nvSpPr>
        <p:spPr>
          <a:xfrm>
            <a:off x="531255" y="1408837"/>
            <a:ext cx="10853025" cy="1746888"/>
          </a:xfrm>
          <a:prstGeom prst="rect">
            <a:avLst/>
          </a:prstGeom>
        </p:spPr>
        <p:txBody>
          <a:bodyPr wrap="square">
            <a:spAutoFit/>
          </a:bodyPr>
          <a:lstStyle/>
          <a:p>
            <a:r>
              <a:rPr lang="en-US" sz="2688" dirty="0">
                <a:latin typeface="Open Sans" panose="020B0606030504020204" pitchFamily="34" charset="0"/>
                <a:ea typeface="Open Sans" panose="020B0606030504020204" pitchFamily="34" charset="0"/>
                <a:cs typeface="Open Sans" panose="020B0606030504020204" pitchFamily="34" charset="0"/>
              </a:rPr>
              <a:t>Keywords are reserved words in JavaScript which you cannot use to name the variables labels or function names. Here are a total of 63 keywords which </a:t>
            </a:r>
            <a:r>
              <a:rPr lang="en-US" sz="2688" dirty="0" smtClean="0">
                <a:latin typeface="Open Sans" panose="020B0606030504020204" pitchFamily="34" charset="0"/>
                <a:ea typeface="Open Sans" panose="020B0606030504020204" pitchFamily="34" charset="0"/>
                <a:cs typeface="Open Sans" panose="020B0606030504020204" pitchFamily="34" charset="0"/>
              </a:rPr>
              <a:t>JavaScript </a:t>
            </a:r>
            <a:r>
              <a:rPr lang="en-US" sz="2688" dirty="0">
                <a:latin typeface="Open Sans" panose="020B0606030504020204" pitchFamily="34" charset="0"/>
                <a:ea typeface="Open Sans" panose="020B0606030504020204" pitchFamily="34" charset="0"/>
                <a:cs typeface="Open Sans" panose="020B0606030504020204" pitchFamily="34" charset="0"/>
              </a:rPr>
              <a:t>provides the programmers. All of them are shown in the below-mentioned diagram</a:t>
            </a:r>
          </a:p>
        </p:txBody>
      </p:sp>
    </p:spTree>
    <p:extLst>
      <p:ext uri="{BB962C8B-B14F-4D97-AF65-F5344CB8AC3E}">
        <p14:creationId xmlns:p14="http://schemas.microsoft.com/office/powerpoint/2010/main" val="3864652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87887"/>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If</a:t>
            </a:r>
            <a:r>
              <a:rPr lang="en-US" sz="4800" b="1" dirty="0"/>
              <a:t>, Else, Else if</a:t>
            </a:r>
          </a:p>
        </p:txBody>
      </p:sp>
      <p:sp>
        <p:nvSpPr>
          <p:cNvPr id="7" name="Прямоугольник 6"/>
          <p:cNvSpPr/>
          <p:nvPr/>
        </p:nvSpPr>
        <p:spPr>
          <a:xfrm>
            <a:off x="2295659" y="1895015"/>
            <a:ext cx="10449060" cy="3108543"/>
          </a:xfrm>
          <a:prstGeom prst="rect">
            <a:avLst/>
          </a:prstGeom>
        </p:spPr>
        <p:txBody>
          <a:bodyPr wrap="square">
            <a:spAutoFit/>
          </a:bodyPr>
          <a:lstStyle/>
          <a:p>
            <a:r>
              <a:rPr lang="en-US" sz="2800" dirty="0">
                <a:latin typeface="Open Sans" panose="020B0604020202020204" charset="0"/>
                <a:ea typeface="Open Sans" panose="020B0604020202020204" charset="0"/>
                <a:cs typeface="Open Sans" panose="020B0604020202020204" charset="0"/>
              </a:rPr>
              <a:t>if(1 &gt; 0){  </a:t>
            </a:r>
          </a:p>
          <a:p>
            <a:r>
              <a:rPr lang="en-US" sz="2800" dirty="0">
                <a:latin typeface="Open Sans" panose="020B0604020202020204" charset="0"/>
                <a:ea typeface="Open Sans" panose="020B0604020202020204" charset="0"/>
                <a:cs typeface="Open Sans" panose="020B0604020202020204" charset="0"/>
              </a:rPr>
              <a:t>alert("True");  </a:t>
            </a:r>
          </a:p>
          <a:p>
            <a:r>
              <a:rPr lang="en-US" sz="2800" dirty="0">
                <a:latin typeface="Open Sans" panose="020B0604020202020204" charset="0"/>
                <a:ea typeface="Open Sans" panose="020B0604020202020204" charset="0"/>
                <a:cs typeface="Open Sans" panose="020B0604020202020204" charset="0"/>
              </a:rPr>
              <a:t>} </a:t>
            </a:r>
            <a:endParaRPr lang="en-US" sz="2800" dirty="0" smtClean="0">
              <a:latin typeface="Open Sans" panose="020B0604020202020204" charset="0"/>
              <a:ea typeface="Open Sans" panose="020B0604020202020204" charset="0"/>
              <a:cs typeface="Open Sans" panose="020B0604020202020204" charset="0"/>
            </a:endParaRPr>
          </a:p>
          <a:p>
            <a:endParaRPr lang="en-US" sz="2800" dirty="0" smtClean="0">
              <a:latin typeface="Open Sans" panose="020B0604020202020204" charset="0"/>
              <a:ea typeface="Open Sans" panose="020B0604020202020204" charset="0"/>
              <a:cs typeface="Open Sans" panose="020B0604020202020204" charset="0"/>
            </a:endParaRPr>
          </a:p>
          <a:p>
            <a:r>
              <a:rPr lang="en-US" sz="2800" dirty="0">
                <a:latin typeface="Open Sans" panose="020B0604020202020204" charset="0"/>
                <a:ea typeface="Open Sans" panose="020B0604020202020204" charset="0"/>
                <a:cs typeface="Open Sans" panose="020B0604020202020204" charset="0"/>
              </a:rPr>
              <a:t>if(0 &gt; 1){  </a:t>
            </a:r>
          </a:p>
          <a:p>
            <a:r>
              <a:rPr lang="en-US" sz="2800" dirty="0">
                <a:solidFill>
                  <a:srgbClr val="FF0000"/>
                </a:solidFill>
                <a:latin typeface="Open Sans" panose="020B0604020202020204" charset="0"/>
                <a:ea typeface="Open Sans" panose="020B0604020202020204" charset="0"/>
                <a:cs typeface="Open Sans" panose="020B0604020202020204" charset="0"/>
              </a:rPr>
              <a:t>alert("True");  </a:t>
            </a:r>
          </a:p>
          <a:p>
            <a:r>
              <a:rPr lang="en-US" sz="2800" dirty="0">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628242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87887"/>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If</a:t>
            </a:r>
            <a:r>
              <a:rPr lang="en-US" sz="4800" b="1" dirty="0"/>
              <a:t>, Else, Else if</a:t>
            </a:r>
          </a:p>
        </p:txBody>
      </p:sp>
      <p:sp>
        <p:nvSpPr>
          <p:cNvPr id="7" name="Прямоугольник 6"/>
          <p:cNvSpPr/>
          <p:nvPr/>
        </p:nvSpPr>
        <p:spPr>
          <a:xfrm>
            <a:off x="2153992" y="2010924"/>
            <a:ext cx="10449060" cy="2246769"/>
          </a:xfrm>
          <a:prstGeom prst="rect">
            <a:avLst/>
          </a:prstGeom>
        </p:spPr>
        <p:txBody>
          <a:bodyPr wrap="square">
            <a:spAutoFit/>
          </a:bodyPr>
          <a:lstStyle/>
          <a:p>
            <a:r>
              <a:rPr lang="en-US" sz="2800" dirty="0">
                <a:latin typeface="Open Sans" panose="020B0604020202020204" charset="0"/>
                <a:ea typeface="Open Sans" panose="020B0604020202020204" charset="0"/>
                <a:cs typeface="Open Sans" panose="020B0604020202020204" charset="0"/>
              </a:rPr>
              <a:t>if(0 &gt; 1){  </a:t>
            </a:r>
          </a:p>
          <a:p>
            <a:r>
              <a:rPr lang="en-US" sz="2800" dirty="0">
                <a:latin typeface="Open Sans" panose="020B0604020202020204" charset="0"/>
                <a:ea typeface="Open Sans" panose="020B0604020202020204" charset="0"/>
                <a:cs typeface="Open Sans" panose="020B0604020202020204" charset="0"/>
              </a:rPr>
              <a:t>alert("True");  </a:t>
            </a:r>
          </a:p>
          <a:p>
            <a:r>
              <a:rPr lang="en-US" sz="2800" dirty="0">
                <a:latin typeface="Open Sans" panose="020B0604020202020204" charset="0"/>
                <a:ea typeface="Open Sans" panose="020B0604020202020204" charset="0"/>
                <a:cs typeface="Open Sans" panose="020B0604020202020204" charset="0"/>
              </a:rPr>
              <a:t>}else{  </a:t>
            </a:r>
          </a:p>
          <a:p>
            <a:r>
              <a:rPr lang="en-US" sz="2800" dirty="0">
                <a:latin typeface="Open Sans" panose="020B0604020202020204" charset="0"/>
                <a:ea typeface="Open Sans" panose="020B0604020202020204" charset="0"/>
                <a:cs typeface="Open Sans" panose="020B0604020202020204" charset="0"/>
              </a:rPr>
              <a:t>alert("False");  </a:t>
            </a:r>
          </a:p>
          <a:p>
            <a:r>
              <a:rPr lang="en-US" sz="2800" dirty="0">
                <a:latin typeface="Open Sans" panose="020B060402020202020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5880423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87887"/>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If</a:t>
            </a:r>
            <a:r>
              <a:rPr lang="en-US" sz="4800" b="1" dirty="0"/>
              <a:t>, Else, Else if</a:t>
            </a:r>
          </a:p>
        </p:txBody>
      </p:sp>
      <p:sp>
        <p:nvSpPr>
          <p:cNvPr id="7" name="Прямоугольник 6"/>
          <p:cNvSpPr/>
          <p:nvPr/>
        </p:nvSpPr>
        <p:spPr>
          <a:xfrm>
            <a:off x="570962" y="2049561"/>
            <a:ext cx="4554830" cy="2246769"/>
          </a:xfrm>
          <a:prstGeom prst="rect">
            <a:avLst/>
          </a:prstGeom>
        </p:spPr>
        <p:txBody>
          <a:bodyPr wrap="square">
            <a:spAutoFit/>
          </a:bodyPr>
          <a:lstStyle/>
          <a:p>
            <a:r>
              <a:rPr lang="en-US" sz="2800" dirty="0">
                <a:latin typeface="Open Sans" panose="020B0604020202020204" charset="0"/>
                <a:ea typeface="Open Sans" panose="020B0604020202020204" charset="0"/>
                <a:cs typeface="Open Sans" panose="020B0604020202020204" charset="0"/>
              </a:rPr>
              <a:t>if(0 &gt; 1){  </a:t>
            </a:r>
          </a:p>
          <a:p>
            <a:r>
              <a:rPr lang="en-US" sz="2800" dirty="0">
                <a:latin typeface="Open Sans" panose="020B0604020202020204" charset="0"/>
                <a:ea typeface="Open Sans" panose="020B0604020202020204" charset="0"/>
                <a:cs typeface="Open Sans" panose="020B0604020202020204" charset="0"/>
              </a:rPr>
              <a:t>alert("0 is greater than 1");  </a:t>
            </a:r>
          </a:p>
          <a:p>
            <a:r>
              <a:rPr lang="en-US" sz="2800" dirty="0">
                <a:latin typeface="Open Sans" panose="020B0604020202020204" charset="0"/>
                <a:ea typeface="Open Sans" panose="020B0604020202020204" charset="0"/>
                <a:cs typeface="Open Sans" panose="020B0604020202020204" charset="0"/>
              </a:rPr>
              <a:t>}else if(9 &gt; 3){  </a:t>
            </a:r>
          </a:p>
          <a:p>
            <a:r>
              <a:rPr lang="en-US" sz="2800" dirty="0">
                <a:latin typeface="Open Sans" panose="020B0604020202020204" charset="0"/>
                <a:ea typeface="Open Sans" panose="020B0604020202020204" charset="0"/>
                <a:cs typeface="Open Sans" panose="020B0604020202020204" charset="0"/>
              </a:rPr>
              <a:t>alert("9 is greater than 3");  </a:t>
            </a:r>
          </a:p>
          <a:p>
            <a:r>
              <a:rPr lang="en-US" sz="2800" dirty="0">
                <a:latin typeface="Open Sans" panose="020B0604020202020204" charset="0"/>
                <a:ea typeface="Open Sans" panose="020B0604020202020204" charset="0"/>
                <a:cs typeface="Open Sans" panose="020B0604020202020204" charset="0"/>
              </a:rPr>
              <a:t>} </a:t>
            </a:r>
          </a:p>
        </p:txBody>
      </p:sp>
      <p:sp>
        <p:nvSpPr>
          <p:cNvPr id="2" name="Прямоугольник 1"/>
          <p:cNvSpPr/>
          <p:nvPr/>
        </p:nvSpPr>
        <p:spPr>
          <a:xfrm>
            <a:off x="6096000" y="2049561"/>
            <a:ext cx="6096000" cy="3539430"/>
          </a:xfrm>
          <a:prstGeom prst="rect">
            <a:avLst/>
          </a:prstGeom>
        </p:spPr>
        <p:txBody>
          <a:bodyPr>
            <a:spAutoFit/>
          </a:bodyPr>
          <a:lstStyle/>
          <a:p>
            <a:r>
              <a:rPr lang="en-US" sz="2800" dirty="0">
                <a:latin typeface="Open Sans" panose="020B0604020202020204" charset="0"/>
                <a:ea typeface="Open Sans" panose="020B0604020202020204" charset="0"/>
                <a:cs typeface="Open Sans" panose="020B0604020202020204" charset="0"/>
              </a:rPr>
              <a:t>if(23 &gt; 34){  </a:t>
            </a:r>
          </a:p>
          <a:p>
            <a:r>
              <a:rPr lang="en-US" sz="2800" dirty="0">
                <a:latin typeface="Open Sans" panose="020B0604020202020204" charset="0"/>
                <a:ea typeface="Open Sans" panose="020B0604020202020204" charset="0"/>
                <a:cs typeface="Open Sans" panose="020B0604020202020204" charset="0"/>
              </a:rPr>
              <a:t>alert("23 is greater than 34");  </a:t>
            </a:r>
          </a:p>
          <a:p>
            <a:r>
              <a:rPr lang="en-US" sz="2800" dirty="0">
                <a:latin typeface="Open Sans" panose="020B0604020202020204" charset="0"/>
                <a:ea typeface="Open Sans" panose="020B0604020202020204" charset="0"/>
                <a:cs typeface="Open Sans" panose="020B0604020202020204" charset="0"/>
              </a:rPr>
              <a:t>}else if(45 &gt; 65){  </a:t>
            </a:r>
          </a:p>
          <a:p>
            <a:r>
              <a:rPr lang="en-US" sz="2800" dirty="0">
                <a:latin typeface="Open Sans" panose="020B0604020202020204" charset="0"/>
                <a:ea typeface="Open Sans" panose="020B0604020202020204" charset="0"/>
                <a:cs typeface="Open Sans" panose="020B0604020202020204" charset="0"/>
              </a:rPr>
              <a:t>alert("45 is greater than 65");  </a:t>
            </a:r>
          </a:p>
          <a:p>
            <a:r>
              <a:rPr lang="en-US" sz="2800" dirty="0">
                <a:latin typeface="Open Sans" panose="020B0604020202020204" charset="0"/>
                <a:ea typeface="Open Sans" panose="020B0604020202020204" charset="0"/>
                <a:cs typeface="Open Sans" panose="020B0604020202020204" charset="0"/>
              </a:rPr>
              <a:t>}else{  </a:t>
            </a:r>
          </a:p>
          <a:p>
            <a:r>
              <a:rPr lang="en-US" sz="2800" dirty="0">
                <a:latin typeface="Open Sans" panose="020B0604020202020204" charset="0"/>
                <a:ea typeface="Open Sans" panose="020B0604020202020204" charset="0"/>
                <a:cs typeface="Open Sans" panose="020B0604020202020204" charset="0"/>
              </a:rPr>
              <a:t>alert("None of the statements are true");  </a:t>
            </a:r>
          </a:p>
          <a:p>
            <a:r>
              <a:rPr lang="en-US" sz="2800" dirty="0">
                <a:latin typeface="Open Sans" panose="020B060402020202020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16683147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87887"/>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Nesting</a:t>
            </a:r>
            <a:endParaRPr lang="en-US" sz="9600" b="1" dirty="0"/>
          </a:p>
        </p:txBody>
      </p:sp>
      <p:sp>
        <p:nvSpPr>
          <p:cNvPr id="3" name="Прямоугольник 2"/>
          <p:cNvSpPr/>
          <p:nvPr/>
        </p:nvSpPr>
        <p:spPr>
          <a:xfrm>
            <a:off x="961622" y="1988335"/>
            <a:ext cx="6096000" cy="3539430"/>
          </a:xfrm>
          <a:prstGeom prst="rect">
            <a:avLst/>
          </a:prstGeom>
        </p:spPr>
        <p:txBody>
          <a:bodyPr>
            <a:spAutoFit/>
          </a:bodyPr>
          <a:lstStyle/>
          <a:p>
            <a:r>
              <a:rPr lang="en-US" sz="2800" dirty="0" err="1">
                <a:latin typeface="Open Sans" panose="020B0604020202020204" charset="0"/>
                <a:ea typeface="Open Sans" panose="020B0604020202020204" charset="0"/>
                <a:cs typeface="Open Sans" panose="020B0604020202020204" charset="0"/>
              </a:rPr>
              <a:t>var</a:t>
            </a:r>
            <a:r>
              <a:rPr lang="en-US" sz="2800" dirty="0">
                <a:latin typeface="Open Sans" panose="020B0604020202020204" charset="0"/>
                <a:ea typeface="Open Sans" panose="020B0604020202020204" charset="0"/>
                <a:cs typeface="Open Sans" panose="020B0604020202020204" charset="0"/>
              </a:rPr>
              <a:t> sky = "blue";  </a:t>
            </a:r>
          </a:p>
          <a:p>
            <a:r>
              <a:rPr lang="en-US" sz="2800" dirty="0" err="1">
                <a:latin typeface="Open Sans" panose="020B0604020202020204" charset="0"/>
                <a:ea typeface="Open Sans" panose="020B0604020202020204" charset="0"/>
                <a:cs typeface="Open Sans" panose="020B0604020202020204" charset="0"/>
              </a:rPr>
              <a:t>var</a:t>
            </a:r>
            <a:r>
              <a:rPr lang="en-US" sz="2800" dirty="0">
                <a:latin typeface="Open Sans" panose="020B0604020202020204" charset="0"/>
                <a:ea typeface="Open Sans" panose="020B0604020202020204" charset="0"/>
                <a:cs typeface="Open Sans" panose="020B0604020202020204" charset="0"/>
              </a:rPr>
              <a:t> grass = "green";  </a:t>
            </a:r>
          </a:p>
          <a:p>
            <a:r>
              <a:rPr lang="en-US" sz="2800" dirty="0">
                <a:latin typeface="Open Sans" panose="020B0604020202020204" charset="0"/>
                <a:ea typeface="Open Sans" panose="020B0604020202020204" charset="0"/>
                <a:cs typeface="Open Sans" panose="020B0604020202020204" charset="0"/>
              </a:rPr>
              <a:t>if(sky === "blue"){  </a:t>
            </a:r>
          </a:p>
          <a:p>
            <a:r>
              <a:rPr lang="en-US" sz="2800" dirty="0">
                <a:latin typeface="Open Sans" panose="020B0604020202020204" charset="0"/>
                <a:ea typeface="Open Sans" panose="020B0604020202020204" charset="0"/>
                <a:cs typeface="Open Sans" panose="020B0604020202020204" charset="0"/>
              </a:rPr>
              <a:t>if(grass === "green"){  </a:t>
            </a:r>
          </a:p>
          <a:p>
            <a:r>
              <a:rPr lang="en-US" sz="2800" dirty="0">
                <a:latin typeface="Open Sans" panose="020B0604020202020204" charset="0"/>
                <a:ea typeface="Open Sans" panose="020B0604020202020204" charset="0"/>
                <a:cs typeface="Open Sans" panose="020B0604020202020204" charset="0"/>
              </a:rPr>
              <a:t>alert("The sky is blue and the grass is green");  </a:t>
            </a:r>
          </a:p>
          <a:p>
            <a:r>
              <a:rPr lang="en-US" sz="2800" dirty="0">
                <a:latin typeface="Open Sans" panose="020B0604020202020204" charset="0"/>
                <a:ea typeface="Open Sans" panose="020B0604020202020204" charset="0"/>
                <a:cs typeface="Open Sans" panose="020B0604020202020204" charset="0"/>
              </a:rPr>
              <a:t>}  </a:t>
            </a:r>
          </a:p>
          <a:p>
            <a:r>
              <a:rPr lang="en-US" sz="2800" dirty="0">
                <a:latin typeface="Open Sans" panose="020B060402020202020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27138445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87887"/>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And</a:t>
            </a:r>
            <a:r>
              <a:rPr lang="en-US" sz="4800" b="1" dirty="0"/>
              <a:t>, Or</a:t>
            </a:r>
            <a:endParaRPr lang="en-US" sz="9600" b="1" dirty="0"/>
          </a:p>
        </p:txBody>
      </p:sp>
      <p:sp>
        <p:nvSpPr>
          <p:cNvPr id="2" name="Прямоугольник 1"/>
          <p:cNvSpPr/>
          <p:nvPr/>
        </p:nvSpPr>
        <p:spPr>
          <a:xfrm>
            <a:off x="420709" y="1595021"/>
            <a:ext cx="9792237" cy="4524315"/>
          </a:xfrm>
          <a:prstGeom prst="rect">
            <a:avLst/>
          </a:prstGeom>
        </p:spPr>
        <p:txBody>
          <a:bodyPr wrap="square">
            <a:spAutoFit/>
          </a:bodyPr>
          <a:lstStyle/>
          <a:p>
            <a:r>
              <a:rPr lang="en-US" sz="2400" dirty="0" err="1">
                <a:latin typeface="Open Sans" panose="020B0604020202020204" charset="0"/>
                <a:ea typeface="Open Sans" panose="020B0604020202020204" charset="0"/>
                <a:cs typeface="Open Sans" panose="020B0604020202020204" charset="0"/>
              </a:rPr>
              <a:t>var</a:t>
            </a:r>
            <a:r>
              <a:rPr lang="en-US" sz="2400" dirty="0">
                <a:latin typeface="Open Sans" panose="020B0604020202020204" charset="0"/>
                <a:ea typeface="Open Sans" panose="020B0604020202020204" charset="0"/>
                <a:cs typeface="Open Sans" panose="020B0604020202020204" charset="0"/>
              </a:rPr>
              <a:t> sky = "blue";  </a:t>
            </a:r>
          </a:p>
          <a:p>
            <a:r>
              <a:rPr lang="en-US" sz="2400" dirty="0" err="1">
                <a:latin typeface="Open Sans" panose="020B0604020202020204" charset="0"/>
                <a:ea typeface="Open Sans" panose="020B0604020202020204" charset="0"/>
                <a:cs typeface="Open Sans" panose="020B0604020202020204" charset="0"/>
              </a:rPr>
              <a:t>var</a:t>
            </a:r>
            <a:r>
              <a:rPr lang="en-US" sz="2400" dirty="0">
                <a:latin typeface="Open Sans" panose="020B0604020202020204" charset="0"/>
                <a:ea typeface="Open Sans" panose="020B0604020202020204" charset="0"/>
                <a:cs typeface="Open Sans" panose="020B0604020202020204" charset="0"/>
              </a:rPr>
              <a:t> grass = "green";</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 If the sky is blue AND the grass is green  </a:t>
            </a:r>
          </a:p>
          <a:p>
            <a:r>
              <a:rPr lang="en-US" sz="2400" dirty="0">
                <a:latin typeface="Open Sans" panose="020B0604020202020204" charset="0"/>
                <a:ea typeface="Open Sans" panose="020B0604020202020204" charset="0"/>
                <a:cs typeface="Open Sans" panose="020B0604020202020204" charset="0"/>
              </a:rPr>
              <a:t>if(sky === "blue" &amp;&amp; grass === "green"){  </a:t>
            </a:r>
          </a:p>
          <a:p>
            <a:r>
              <a:rPr lang="en-US" sz="2400" dirty="0">
                <a:latin typeface="Open Sans" panose="020B0604020202020204" charset="0"/>
                <a:ea typeface="Open Sans" panose="020B0604020202020204" charset="0"/>
                <a:cs typeface="Open Sans" panose="020B0604020202020204" charset="0"/>
              </a:rPr>
              <a:t>alert("The sky is blue and the grass is green");  </a:t>
            </a:r>
          </a:p>
          <a:p>
            <a:r>
              <a:rPr lang="en-US" sz="2400" dirty="0">
                <a:latin typeface="Open Sans" panose="020B0604020202020204" charset="0"/>
                <a:ea typeface="Open Sans" panose="020B0604020202020204" charset="0"/>
                <a:cs typeface="Open Sans" panose="020B0604020202020204" charset="0"/>
              </a:rPr>
              <a:t>}</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 If the sky is blue OR the grass is green.  </a:t>
            </a:r>
          </a:p>
          <a:p>
            <a:r>
              <a:rPr lang="en-US" sz="2400" dirty="0">
                <a:latin typeface="Open Sans" panose="020B0604020202020204" charset="0"/>
                <a:ea typeface="Open Sans" panose="020B0604020202020204" charset="0"/>
                <a:cs typeface="Open Sans" panose="020B0604020202020204" charset="0"/>
              </a:rPr>
              <a:t>if(sky === "blue" || grass === "green"){  </a:t>
            </a:r>
          </a:p>
          <a:p>
            <a:r>
              <a:rPr lang="en-US" sz="2400" dirty="0">
                <a:latin typeface="Open Sans" panose="020B0604020202020204" charset="0"/>
                <a:ea typeface="Open Sans" panose="020B0604020202020204" charset="0"/>
                <a:cs typeface="Open Sans" panose="020B0604020202020204" charset="0"/>
              </a:rPr>
              <a:t>alert("The sky might be blue and / or the grass might be green");  </a:t>
            </a:r>
          </a:p>
          <a:p>
            <a:r>
              <a:rPr lang="en-US" sz="2400" dirty="0">
                <a:latin typeface="Open Sans" panose="020B060402020202020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35418364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87887"/>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Switch</a:t>
            </a:r>
            <a:endParaRPr lang="en-US" sz="9600" b="1" dirty="0"/>
          </a:p>
        </p:txBody>
      </p:sp>
      <p:sp>
        <p:nvSpPr>
          <p:cNvPr id="3" name="Прямоугольник 2"/>
          <p:cNvSpPr/>
          <p:nvPr/>
        </p:nvSpPr>
        <p:spPr>
          <a:xfrm>
            <a:off x="407831" y="1287887"/>
            <a:ext cx="6096000" cy="5632311"/>
          </a:xfrm>
          <a:prstGeom prst="rect">
            <a:avLst/>
          </a:prstGeom>
        </p:spPr>
        <p:txBody>
          <a:bodyPr>
            <a:spAutoFit/>
          </a:bodyPr>
          <a:lstStyle/>
          <a:p>
            <a:r>
              <a:rPr lang="en-US" sz="2400" dirty="0">
                <a:latin typeface="Open Sans" panose="020B0604020202020204" charset="0"/>
                <a:ea typeface="Open Sans" panose="020B0604020202020204" charset="0"/>
                <a:cs typeface="Open Sans" panose="020B0604020202020204" charset="0"/>
              </a:rPr>
              <a:t> </a:t>
            </a:r>
            <a:r>
              <a:rPr lang="en-US" sz="2400" dirty="0" err="1">
                <a:latin typeface="Open Sans" panose="020B0604020202020204" charset="0"/>
                <a:ea typeface="Open Sans" panose="020B0604020202020204" charset="0"/>
                <a:cs typeface="Open Sans" panose="020B0604020202020204" charset="0"/>
              </a:rPr>
              <a:t>var</a:t>
            </a:r>
            <a:r>
              <a:rPr lang="en-US" sz="2400" dirty="0">
                <a:latin typeface="Open Sans" panose="020B0604020202020204" charset="0"/>
                <a:ea typeface="Open Sans" panose="020B0604020202020204" charset="0"/>
                <a:cs typeface="Open Sans" panose="020B0604020202020204" charset="0"/>
              </a:rPr>
              <a:t> trees = "green";</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switch (trees) {  </a:t>
            </a:r>
          </a:p>
          <a:p>
            <a:r>
              <a:rPr lang="en-US" sz="2400" dirty="0">
                <a:latin typeface="Open Sans" panose="020B0604020202020204" charset="0"/>
                <a:ea typeface="Open Sans" panose="020B0604020202020204" charset="0"/>
                <a:cs typeface="Open Sans" panose="020B0604020202020204" charset="0"/>
              </a:rPr>
              <a:t> case "purple":  </a:t>
            </a:r>
          </a:p>
          <a:p>
            <a:r>
              <a:rPr lang="en-US" sz="2400" dirty="0">
                <a:latin typeface="Open Sans" panose="020B0604020202020204" charset="0"/>
                <a:ea typeface="Open Sans" panose="020B0604020202020204" charset="0"/>
                <a:cs typeface="Open Sans" panose="020B0604020202020204" charset="0"/>
              </a:rPr>
              <a:t> alert("Trees are purple");  </a:t>
            </a:r>
          </a:p>
          <a:p>
            <a:r>
              <a:rPr lang="en-US" sz="2400" dirty="0">
                <a:latin typeface="Open Sans" panose="020B0604020202020204" charset="0"/>
                <a:ea typeface="Open Sans" panose="020B0604020202020204" charset="0"/>
                <a:cs typeface="Open Sans" panose="020B0604020202020204" charset="0"/>
              </a:rPr>
              <a:t>  </a:t>
            </a:r>
            <a:r>
              <a:rPr lang="en-US" sz="2400" dirty="0" smtClean="0">
                <a:latin typeface="Open Sans" panose="020B0604020202020204" charset="0"/>
                <a:ea typeface="Open Sans" panose="020B0604020202020204" charset="0"/>
                <a:cs typeface="Open Sans" panose="020B0604020202020204" charset="0"/>
              </a:rPr>
              <a:t> break</a:t>
            </a:r>
            <a:r>
              <a:rPr lang="en-US" sz="2400" dirty="0">
                <a:latin typeface="Open Sans" panose="020B0604020202020204" charset="0"/>
                <a:ea typeface="Open Sans" panose="020B0604020202020204" charset="0"/>
                <a:cs typeface="Open Sans" panose="020B0604020202020204" charset="0"/>
              </a:rPr>
              <a:t>;  </a:t>
            </a:r>
          </a:p>
          <a:p>
            <a:r>
              <a:rPr lang="en-US" sz="2400" dirty="0">
                <a:latin typeface="Open Sans" panose="020B0604020202020204" charset="0"/>
                <a:ea typeface="Open Sans" panose="020B0604020202020204" charset="0"/>
                <a:cs typeface="Open Sans" panose="020B0604020202020204" charset="0"/>
              </a:rPr>
              <a:t> case "pink":  </a:t>
            </a:r>
          </a:p>
          <a:p>
            <a:r>
              <a:rPr lang="en-US" sz="2400" dirty="0">
                <a:latin typeface="Open Sans" panose="020B0604020202020204" charset="0"/>
                <a:ea typeface="Open Sans" panose="020B0604020202020204" charset="0"/>
                <a:cs typeface="Open Sans" panose="020B0604020202020204" charset="0"/>
              </a:rPr>
              <a:t> alert("Trees are pink");  </a:t>
            </a:r>
          </a:p>
          <a:p>
            <a:r>
              <a:rPr lang="en-US" sz="2400" dirty="0" smtClean="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break;  </a:t>
            </a:r>
          </a:p>
          <a:p>
            <a:r>
              <a:rPr lang="en-US" sz="2400" dirty="0">
                <a:latin typeface="Open Sans" panose="020B0604020202020204" charset="0"/>
                <a:ea typeface="Open Sans" panose="020B0604020202020204" charset="0"/>
                <a:cs typeface="Open Sans" panose="020B0604020202020204" charset="0"/>
              </a:rPr>
              <a:t> case "green":  </a:t>
            </a:r>
          </a:p>
          <a:p>
            <a:r>
              <a:rPr lang="en-US" sz="2400" dirty="0">
                <a:latin typeface="Open Sans" panose="020B0604020202020204" charset="0"/>
                <a:ea typeface="Open Sans" panose="020B0604020202020204" charset="0"/>
                <a:cs typeface="Open Sans" panose="020B0604020202020204" charset="0"/>
              </a:rPr>
              <a:t> alert("Trees are green");  </a:t>
            </a:r>
          </a:p>
          <a:p>
            <a:r>
              <a:rPr lang="en-US" sz="2400" dirty="0">
                <a:latin typeface="Open Sans" panose="020B0604020202020204" charset="0"/>
                <a:ea typeface="Open Sans" panose="020B0604020202020204" charset="0"/>
                <a:cs typeface="Open Sans" panose="020B0604020202020204" charset="0"/>
              </a:rPr>
              <a:t> </a:t>
            </a:r>
            <a:r>
              <a:rPr lang="en-US" sz="2400" dirty="0" smtClean="0">
                <a:latin typeface="Open Sans" panose="020B0604020202020204" charset="0"/>
                <a:ea typeface="Open Sans" panose="020B0604020202020204" charset="0"/>
                <a:cs typeface="Open Sans" panose="020B0604020202020204" charset="0"/>
              </a:rPr>
              <a:t>  break</a:t>
            </a:r>
            <a:r>
              <a:rPr lang="en-US" sz="2400" dirty="0">
                <a:latin typeface="Open Sans" panose="020B0604020202020204" charset="0"/>
                <a:ea typeface="Open Sans" panose="020B0604020202020204" charset="0"/>
                <a:cs typeface="Open Sans" panose="020B0604020202020204" charset="0"/>
              </a:rPr>
              <a:t>;  </a:t>
            </a:r>
          </a:p>
          <a:p>
            <a:r>
              <a:rPr lang="en-US" sz="2400" dirty="0">
                <a:latin typeface="Open Sans" panose="020B0604020202020204" charset="0"/>
                <a:ea typeface="Open Sans" panose="020B0604020202020204" charset="0"/>
                <a:cs typeface="Open Sans" panose="020B0604020202020204" charset="0"/>
              </a:rPr>
              <a:t> default:  </a:t>
            </a:r>
          </a:p>
          <a:p>
            <a:r>
              <a:rPr lang="en-US" sz="2400" dirty="0">
                <a:latin typeface="Open Sans" panose="020B0604020202020204" charset="0"/>
                <a:ea typeface="Open Sans" panose="020B0604020202020204" charset="0"/>
                <a:cs typeface="Open Sans" panose="020B0604020202020204" charset="0"/>
              </a:rPr>
              <a:t> alert("Trees are an unknown </a:t>
            </a:r>
            <a:r>
              <a:rPr lang="en-US" sz="2400" dirty="0" err="1">
                <a:latin typeface="Open Sans" panose="020B0604020202020204" charset="0"/>
                <a:ea typeface="Open Sans" panose="020B0604020202020204" charset="0"/>
                <a:cs typeface="Open Sans" panose="020B0604020202020204" charset="0"/>
              </a:rPr>
              <a:t>colour</a:t>
            </a:r>
            <a:r>
              <a:rPr lang="en-US" sz="2400" dirty="0">
                <a:latin typeface="Open Sans" panose="020B0604020202020204" charset="0"/>
                <a:ea typeface="Open Sans" panose="020B0604020202020204" charset="0"/>
                <a:cs typeface="Open Sans" panose="020B0604020202020204" charset="0"/>
              </a:rPr>
              <a:t>");  </a:t>
            </a:r>
          </a:p>
          <a:p>
            <a:r>
              <a:rPr lang="en-US" sz="2400" dirty="0">
                <a:latin typeface="Open Sans" panose="020B0604020202020204" charset="0"/>
                <a:ea typeface="Open Sans" panose="020B0604020202020204" charset="0"/>
                <a:cs typeface="Open Sans" panose="020B0604020202020204" charset="0"/>
              </a:rPr>
              <a:t> } </a:t>
            </a:r>
          </a:p>
        </p:txBody>
      </p:sp>
    </p:spTree>
    <p:extLst>
      <p:ext uri="{BB962C8B-B14F-4D97-AF65-F5344CB8AC3E}">
        <p14:creationId xmlns:p14="http://schemas.microsoft.com/office/powerpoint/2010/main" val="24173891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87887"/>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For </a:t>
            </a:r>
            <a:endParaRPr lang="en-US" sz="9600" b="1" dirty="0"/>
          </a:p>
        </p:txBody>
      </p:sp>
      <p:sp>
        <p:nvSpPr>
          <p:cNvPr id="4" name="Прямоугольник 3"/>
          <p:cNvSpPr/>
          <p:nvPr/>
        </p:nvSpPr>
        <p:spPr>
          <a:xfrm>
            <a:off x="685800" y="1885509"/>
            <a:ext cx="6096000" cy="1200329"/>
          </a:xfrm>
          <a:prstGeom prst="rect">
            <a:avLst/>
          </a:prstGeom>
        </p:spPr>
        <p:txBody>
          <a:bodyPr>
            <a:spAutoFit/>
          </a:bodyPr>
          <a:lstStyle/>
          <a:p>
            <a:r>
              <a:rPr lang="en-US" sz="2400" dirty="0">
                <a:latin typeface="Open Sans" panose="020B0604020202020204" charset="0"/>
                <a:ea typeface="Open Sans" panose="020B0604020202020204" charset="0"/>
                <a:cs typeface="Open Sans" panose="020B0604020202020204" charset="0"/>
              </a:rPr>
              <a:t>for(</a:t>
            </a:r>
            <a:r>
              <a:rPr lang="en-US" sz="2400" dirty="0" err="1">
                <a:latin typeface="Open Sans" panose="020B0604020202020204" charset="0"/>
                <a:ea typeface="Open Sans" panose="020B0604020202020204" charset="0"/>
                <a:cs typeface="Open Sans" panose="020B0604020202020204" charset="0"/>
              </a:rPr>
              <a:t>i</a:t>
            </a:r>
            <a:r>
              <a:rPr lang="en-US" sz="2400" dirty="0">
                <a:latin typeface="Open Sans" panose="020B0604020202020204" charset="0"/>
                <a:ea typeface="Open Sans" panose="020B0604020202020204" charset="0"/>
                <a:cs typeface="Open Sans" panose="020B0604020202020204" charset="0"/>
              </a:rPr>
              <a:t>=0; </a:t>
            </a:r>
            <a:r>
              <a:rPr lang="en-US" sz="2400" dirty="0" err="1">
                <a:latin typeface="Open Sans" panose="020B0604020202020204" charset="0"/>
                <a:ea typeface="Open Sans" panose="020B0604020202020204" charset="0"/>
                <a:cs typeface="Open Sans" panose="020B0604020202020204" charset="0"/>
              </a:rPr>
              <a:t>i</a:t>
            </a:r>
            <a:r>
              <a:rPr lang="en-US" sz="2400" dirty="0">
                <a:latin typeface="Open Sans" panose="020B0604020202020204" charset="0"/>
                <a:ea typeface="Open Sans" panose="020B0604020202020204" charset="0"/>
                <a:cs typeface="Open Sans" panose="020B0604020202020204" charset="0"/>
              </a:rPr>
              <a:t>&lt;10; </a:t>
            </a:r>
            <a:r>
              <a:rPr lang="en-US" sz="2400" dirty="0" err="1">
                <a:latin typeface="Open Sans" panose="020B0604020202020204" charset="0"/>
                <a:ea typeface="Open Sans" panose="020B0604020202020204" charset="0"/>
                <a:cs typeface="Open Sans" panose="020B0604020202020204" charset="0"/>
              </a:rPr>
              <a:t>i</a:t>
            </a:r>
            <a:r>
              <a:rPr lang="en-US" sz="2400" dirty="0">
                <a:latin typeface="Open Sans" panose="020B0604020202020204" charset="0"/>
                <a:ea typeface="Open Sans" panose="020B0604020202020204" charset="0"/>
                <a:cs typeface="Open Sans" panose="020B0604020202020204" charset="0"/>
              </a:rPr>
              <a:t>++){  </a:t>
            </a:r>
          </a:p>
          <a:p>
            <a:r>
              <a:rPr lang="en-US" sz="2400" dirty="0">
                <a:latin typeface="Open Sans" panose="020B0604020202020204" charset="0"/>
                <a:ea typeface="Open Sans" panose="020B0604020202020204" charset="0"/>
                <a:cs typeface="Open Sans" panose="020B0604020202020204" charset="0"/>
              </a:rPr>
              <a:t> alert("Hello x " + </a:t>
            </a:r>
            <a:r>
              <a:rPr lang="en-US" sz="2400" dirty="0" err="1">
                <a:latin typeface="Open Sans" panose="020B0604020202020204" charset="0"/>
                <a:ea typeface="Open Sans" panose="020B0604020202020204" charset="0"/>
                <a:cs typeface="Open Sans" panose="020B0604020202020204" charset="0"/>
              </a:rPr>
              <a:t>i</a:t>
            </a:r>
            <a:r>
              <a:rPr lang="en-US" sz="2400" dirty="0">
                <a:latin typeface="Open Sans" panose="020B0604020202020204" charset="0"/>
                <a:ea typeface="Open Sans" panose="020B0604020202020204" charset="0"/>
                <a:cs typeface="Open Sans" panose="020B0604020202020204" charset="0"/>
              </a:rPr>
              <a:t>);  </a:t>
            </a:r>
          </a:p>
          <a:p>
            <a:r>
              <a:rPr lang="en-US" sz="2400" dirty="0">
                <a:latin typeface="Open Sans" panose="020B0604020202020204" charset="0"/>
                <a:ea typeface="Open Sans" panose="020B0604020202020204" charset="0"/>
                <a:cs typeface="Open Sans" panose="020B0604020202020204" charset="0"/>
              </a:rPr>
              <a:t> } </a:t>
            </a:r>
          </a:p>
        </p:txBody>
      </p:sp>
      <p:sp>
        <p:nvSpPr>
          <p:cNvPr id="5" name="Прямоугольник 4"/>
          <p:cNvSpPr/>
          <p:nvPr/>
        </p:nvSpPr>
        <p:spPr>
          <a:xfrm>
            <a:off x="5031347" y="1885509"/>
            <a:ext cx="6096000" cy="2308324"/>
          </a:xfrm>
          <a:prstGeom prst="rect">
            <a:avLst/>
          </a:prstGeom>
        </p:spPr>
        <p:txBody>
          <a:bodyPr>
            <a:spAutoFit/>
          </a:bodyPr>
          <a:lstStyle/>
          <a:p>
            <a:r>
              <a:rPr lang="en-US" sz="2400" dirty="0" err="1">
                <a:latin typeface="Open Sans" panose="020B0604020202020204" charset="0"/>
                <a:ea typeface="Open Sans" panose="020B0604020202020204" charset="0"/>
                <a:cs typeface="Open Sans" panose="020B0604020202020204" charset="0"/>
              </a:rPr>
              <a:t>var</a:t>
            </a:r>
            <a:r>
              <a:rPr lang="en-US" sz="2400" dirty="0">
                <a:latin typeface="Open Sans" panose="020B0604020202020204" charset="0"/>
                <a:ea typeface="Open Sans" panose="020B0604020202020204" charset="0"/>
                <a:cs typeface="Open Sans" panose="020B0604020202020204" charset="0"/>
              </a:rPr>
              <a:t> length = </a:t>
            </a:r>
            <a:r>
              <a:rPr lang="en-US" sz="2400" dirty="0" err="1">
                <a:latin typeface="Open Sans" panose="020B0604020202020204" charset="0"/>
                <a:ea typeface="Open Sans" panose="020B0604020202020204" charset="0"/>
                <a:cs typeface="Open Sans" panose="020B0604020202020204" charset="0"/>
              </a:rPr>
              <a:t>rappers.length</a:t>
            </a:r>
            <a:r>
              <a:rPr lang="en-US" sz="2400" dirty="0">
                <a:latin typeface="Open Sans" panose="020B0604020202020204" charset="0"/>
                <a:ea typeface="Open Sans" panose="020B0604020202020204" charset="0"/>
                <a:cs typeface="Open Sans" panose="020B0604020202020204" charset="0"/>
              </a:rPr>
              <a:t>;</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 Loop through the array  </a:t>
            </a:r>
          </a:p>
          <a:p>
            <a:r>
              <a:rPr lang="en-US" sz="2400" dirty="0">
                <a:latin typeface="Open Sans" panose="020B0604020202020204" charset="0"/>
                <a:ea typeface="Open Sans" panose="020B0604020202020204" charset="0"/>
                <a:cs typeface="Open Sans" panose="020B0604020202020204" charset="0"/>
              </a:rPr>
              <a:t>for(</a:t>
            </a:r>
            <a:r>
              <a:rPr lang="en-US" sz="2400" dirty="0" err="1">
                <a:latin typeface="Open Sans" panose="020B0604020202020204" charset="0"/>
                <a:ea typeface="Open Sans" panose="020B0604020202020204" charset="0"/>
                <a:cs typeface="Open Sans" panose="020B0604020202020204" charset="0"/>
              </a:rPr>
              <a:t>i</a:t>
            </a:r>
            <a:r>
              <a:rPr lang="en-US" sz="2400" dirty="0">
                <a:latin typeface="Open Sans" panose="020B0604020202020204" charset="0"/>
                <a:ea typeface="Open Sans" panose="020B0604020202020204" charset="0"/>
                <a:cs typeface="Open Sans" panose="020B0604020202020204" charset="0"/>
              </a:rPr>
              <a:t>=0; </a:t>
            </a:r>
            <a:r>
              <a:rPr lang="en-US" sz="2400" dirty="0" err="1">
                <a:latin typeface="Open Sans" panose="020B0604020202020204" charset="0"/>
                <a:ea typeface="Open Sans" panose="020B0604020202020204" charset="0"/>
                <a:cs typeface="Open Sans" panose="020B0604020202020204" charset="0"/>
              </a:rPr>
              <a:t>i</a:t>
            </a:r>
            <a:r>
              <a:rPr lang="en-US" sz="2400" dirty="0">
                <a:latin typeface="Open Sans" panose="020B0604020202020204" charset="0"/>
                <a:ea typeface="Open Sans" panose="020B0604020202020204" charset="0"/>
                <a:cs typeface="Open Sans" panose="020B0604020202020204" charset="0"/>
              </a:rPr>
              <a:t> &lt; length; </a:t>
            </a:r>
            <a:r>
              <a:rPr lang="en-US" sz="2400" dirty="0" err="1">
                <a:latin typeface="Open Sans" panose="020B0604020202020204" charset="0"/>
                <a:ea typeface="Open Sans" panose="020B0604020202020204" charset="0"/>
                <a:cs typeface="Open Sans" panose="020B0604020202020204" charset="0"/>
              </a:rPr>
              <a:t>i</a:t>
            </a:r>
            <a:r>
              <a:rPr lang="en-US" sz="2400" dirty="0">
                <a:latin typeface="Open Sans" panose="020B0604020202020204" charset="0"/>
                <a:ea typeface="Open Sans" panose="020B0604020202020204" charset="0"/>
                <a:cs typeface="Open Sans" panose="020B0604020202020204" charset="0"/>
              </a:rPr>
              <a:t>++){  </a:t>
            </a:r>
          </a:p>
          <a:p>
            <a:r>
              <a:rPr lang="en-US" sz="2400" dirty="0">
                <a:latin typeface="Open Sans" panose="020B0604020202020204" charset="0"/>
                <a:ea typeface="Open Sans" panose="020B0604020202020204" charset="0"/>
                <a:cs typeface="Open Sans" panose="020B0604020202020204" charset="0"/>
              </a:rPr>
              <a:t>console.log(rappers[</a:t>
            </a:r>
            <a:r>
              <a:rPr lang="en-US" sz="2400" dirty="0" err="1">
                <a:latin typeface="Open Sans" panose="020B0604020202020204" charset="0"/>
                <a:ea typeface="Open Sans" panose="020B0604020202020204" charset="0"/>
                <a:cs typeface="Open Sans" panose="020B0604020202020204" charset="0"/>
              </a:rPr>
              <a:t>i</a:t>
            </a:r>
            <a:r>
              <a:rPr lang="en-US" sz="2400" dirty="0">
                <a:latin typeface="Open Sans" panose="020B0604020202020204" charset="0"/>
                <a:ea typeface="Open Sans" panose="020B0604020202020204" charset="0"/>
                <a:cs typeface="Open Sans" panose="020B0604020202020204" charset="0"/>
              </a:rPr>
              <a:t>]);  </a:t>
            </a:r>
          </a:p>
          <a:p>
            <a:r>
              <a:rPr lang="en-US" sz="2400" dirty="0">
                <a:latin typeface="Open Sans" panose="020B060402020202020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16385502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87887"/>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smtClean="0"/>
              <a:t>For in </a:t>
            </a:r>
            <a:endParaRPr lang="en-US" sz="9600" b="1" dirty="0"/>
          </a:p>
        </p:txBody>
      </p:sp>
      <p:sp>
        <p:nvSpPr>
          <p:cNvPr id="4" name="Прямоугольник 3"/>
          <p:cNvSpPr/>
          <p:nvPr/>
        </p:nvSpPr>
        <p:spPr>
          <a:xfrm>
            <a:off x="685800" y="1885509"/>
            <a:ext cx="6096000" cy="1938992"/>
          </a:xfrm>
          <a:prstGeom prst="rect">
            <a:avLst/>
          </a:prstGeom>
        </p:spPr>
        <p:txBody>
          <a:bodyPr>
            <a:spAutoFit/>
          </a:bodyPr>
          <a:lstStyle/>
          <a:p>
            <a:r>
              <a:rPr lang="en-US" sz="2400" dirty="0" err="1">
                <a:latin typeface="Open Sans" panose="020B0604020202020204" charset="0"/>
                <a:ea typeface="Open Sans" panose="020B0604020202020204" charset="0"/>
                <a:cs typeface="Open Sans" panose="020B0604020202020204" charset="0"/>
              </a:rPr>
              <a:t>var</a:t>
            </a:r>
            <a:r>
              <a:rPr lang="en-US" sz="2400" dirty="0">
                <a:latin typeface="Open Sans" panose="020B0604020202020204" charset="0"/>
                <a:ea typeface="Open Sans" panose="020B0604020202020204" charset="0"/>
                <a:cs typeface="Open Sans" panose="020B0604020202020204" charset="0"/>
              </a:rPr>
              <a:t> cat = {  </a:t>
            </a:r>
          </a:p>
          <a:p>
            <a:r>
              <a:rPr lang="en-US" sz="2400" dirty="0">
                <a:latin typeface="Open Sans" panose="020B0604020202020204" charset="0"/>
                <a:ea typeface="Open Sans" panose="020B0604020202020204" charset="0"/>
                <a:cs typeface="Open Sans" panose="020B0604020202020204" charset="0"/>
              </a:rPr>
              <a:t>name: "Francine",  </a:t>
            </a:r>
          </a:p>
          <a:p>
            <a:r>
              <a:rPr lang="en-US" sz="2400" dirty="0">
                <a:latin typeface="Open Sans" panose="020B0604020202020204" charset="0"/>
                <a:ea typeface="Open Sans" panose="020B0604020202020204" charset="0"/>
                <a:cs typeface="Open Sans" panose="020B0604020202020204" charset="0"/>
              </a:rPr>
              <a:t>age: "2 months",  </a:t>
            </a:r>
          </a:p>
          <a:p>
            <a:r>
              <a:rPr lang="en-US" sz="2400" dirty="0" err="1">
                <a:latin typeface="Open Sans" panose="020B0604020202020204" charset="0"/>
                <a:ea typeface="Open Sans" panose="020B0604020202020204" charset="0"/>
                <a:cs typeface="Open Sans" panose="020B0604020202020204" charset="0"/>
              </a:rPr>
              <a:t>colour</a:t>
            </a:r>
            <a:r>
              <a:rPr lang="en-US" sz="2400" dirty="0">
                <a:latin typeface="Open Sans" panose="020B0604020202020204" charset="0"/>
                <a:ea typeface="Open Sans" panose="020B0604020202020204" charset="0"/>
                <a:cs typeface="Open Sans" panose="020B0604020202020204" charset="0"/>
              </a:rPr>
              <a:t>: "grey",  </a:t>
            </a:r>
          </a:p>
          <a:p>
            <a:r>
              <a:rPr lang="en-US" sz="2400" dirty="0">
                <a:latin typeface="Open Sans" panose="020B0604020202020204" charset="0"/>
                <a:ea typeface="Open Sans" panose="020B0604020202020204" charset="0"/>
                <a:cs typeface="Open Sans" panose="020B0604020202020204" charset="0"/>
              </a:rPr>
              <a:t>} </a:t>
            </a:r>
          </a:p>
        </p:txBody>
      </p:sp>
      <p:sp>
        <p:nvSpPr>
          <p:cNvPr id="5" name="Прямоугольник 4"/>
          <p:cNvSpPr/>
          <p:nvPr/>
        </p:nvSpPr>
        <p:spPr>
          <a:xfrm>
            <a:off x="685800" y="4268101"/>
            <a:ext cx="7840014" cy="1200329"/>
          </a:xfrm>
          <a:prstGeom prst="rect">
            <a:avLst/>
          </a:prstGeom>
        </p:spPr>
        <p:txBody>
          <a:bodyPr wrap="square">
            <a:spAutoFit/>
          </a:bodyPr>
          <a:lstStyle/>
          <a:p>
            <a:r>
              <a:rPr lang="en-US" sz="2400" dirty="0" smtClean="0">
                <a:latin typeface="Open Sans" panose="020B0604020202020204" charset="0"/>
                <a:ea typeface="Open Sans" panose="020B0604020202020204" charset="0"/>
                <a:cs typeface="Open Sans" panose="020B0604020202020204" charset="0"/>
              </a:rPr>
              <a:t>for </a:t>
            </a:r>
            <a:r>
              <a:rPr lang="en-US" sz="2400" dirty="0">
                <a:latin typeface="Open Sans" panose="020B0604020202020204" charset="0"/>
                <a:ea typeface="Open Sans" panose="020B0604020202020204" charset="0"/>
                <a:cs typeface="Open Sans" panose="020B0604020202020204" charset="0"/>
              </a:rPr>
              <a:t>(</a:t>
            </a:r>
            <a:r>
              <a:rPr lang="en-US" sz="2400" dirty="0" err="1">
                <a:latin typeface="Open Sans" panose="020B0604020202020204" charset="0"/>
                <a:ea typeface="Open Sans" panose="020B0604020202020204" charset="0"/>
                <a:cs typeface="Open Sans" panose="020B0604020202020204" charset="0"/>
              </a:rPr>
              <a:t>var</a:t>
            </a:r>
            <a:r>
              <a:rPr lang="en-US" sz="2400" dirty="0">
                <a:latin typeface="Open Sans" panose="020B0604020202020204" charset="0"/>
                <a:ea typeface="Open Sans" panose="020B0604020202020204" charset="0"/>
                <a:cs typeface="Open Sans" panose="020B0604020202020204" charset="0"/>
              </a:rPr>
              <a:t> property in cat) {  </a:t>
            </a:r>
          </a:p>
          <a:p>
            <a:r>
              <a:rPr lang="en-US" sz="2400" dirty="0">
                <a:latin typeface="Open Sans" panose="020B0604020202020204" charset="0"/>
                <a:ea typeface="Open Sans" panose="020B0604020202020204" charset="0"/>
                <a:cs typeface="Open Sans" panose="020B0604020202020204" charset="0"/>
              </a:rPr>
              <a:t>console.log(property + ": " + cat[property]);  </a:t>
            </a:r>
          </a:p>
          <a:p>
            <a:r>
              <a:rPr lang="en-US" sz="2400" dirty="0">
                <a:latin typeface="Open Sans" panose="020B060402020202020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40171567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87887"/>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While</a:t>
            </a:r>
            <a:endParaRPr lang="en-US" sz="9600" b="1" dirty="0"/>
          </a:p>
        </p:txBody>
      </p:sp>
      <p:sp>
        <p:nvSpPr>
          <p:cNvPr id="2" name="Прямоугольник 1"/>
          <p:cNvSpPr/>
          <p:nvPr/>
        </p:nvSpPr>
        <p:spPr>
          <a:xfrm>
            <a:off x="685800" y="1756309"/>
            <a:ext cx="6096000" cy="4154984"/>
          </a:xfrm>
          <a:prstGeom prst="rect">
            <a:avLst/>
          </a:prstGeom>
        </p:spPr>
        <p:txBody>
          <a:bodyPr>
            <a:spAutoFit/>
          </a:bodyPr>
          <a:lstStyle/>
          <a:p>
            <a:r>
              <a:rPr lang="nn-NO" sz="2400" dirty="0">
                <a:latin typeface="Open Sans" panose="020B0604020202020204" charset="0"/>
                <a:ea typeface="Open Sans" panose="020B0604020202020204" charset="0"/>
                <a:cs typeface="Open Sans" panose="020B0604020202020204" charset="0"/>
              </a:rPr>
              <a:t>// While  </a:t>
            </a:r>
          </a:p>
          <a:p>
            <a:r>
              <a:rPr lang="nn-NO" sz="2400" dirty="0">
                <a:latin typeface="Open Sans" panose="020B0604020202020204" charset="0"/>
                <a:ea typeface="Open Sans" panose="020B0604020202020204" charset="0"/>
                <a:cs typeface="Open Sans" panose="020B0604020202020204" charset="0"/>
              </a:rPr>
              <a:t>var i = 0;  </a:t>
            </a:r>
          </a:p>
          <a:p>
            <a:r>
              <a:rPr lang="nn-NO" sz="2400" dirty="0">
                <a:latin typeface="Open Sans" panose="020B0604020202020204" charset="0"/>
                <a:ea typeface="Open Sans" panose="020B0604020202020204" charset="0"/>
                <a:cs typeface="Open Sans" panose="020B0604020202020204" charset="0"/>
              </a:rPr>
              <a:t>while(i &lt;= 100){  </a:t>
            </a:r>
          </a:p>
          <a:p>
            <a:r>
              <a:rPr lang="nn-NO" sz="2400" dirty="0">
                <a:latin typeface="Open Sans" panose="020B0604020202020204" charset="0"/>
                <a:ea typeface="Open Sans" panose="020B0604020202020204" charset="0"/>
                <a:cs typeface="Open Sans" panose="020B0604020202020204" charset="0"/>
              </a:rPr>
              <a:t>console.log(i);  </a:t>
            </a:r>
          </a:p>
          <a:p>
            <a:r>
              <a:rPr lang="nn-NO" sz="2400" dirty="0">
                <a:latin typeface="Open Sans" panose="020B0604020202020204" charset="0"/>
                <a:ea typeface="Open Sans" panose="020B0604020202020204" charset="0"/>
                <a:cs typeface="Open Sans" panose="020B0604020202020204" charset="0"/>
              </a:rPr>
              <a:t>i++;  </a:t>
            </a:r>
          </a:p>
          <a:p>
            <a:r>
              <a:rPr lang="nn-NO" sz="2400" dirty="0">
                <a:latin typeface="Open Sans" panose="020B0604020202020204" charset="0"/>
                <a:ea typeface="Open Sans" panose="020B0604020202020204" charset="0"/>
                <a:cs typeface="Open Sans" panose="020B0604020202020204" charset="0"/>
              </a:rPr>
              <a:t>}</a:t>
            </a:r>
          </a:p>
          <a:p>
            <a:endParaRPr lang="nn-NO" sz="2400" dirty="0">
              <a:latin typeface="Open Sans" panose="020B0604020202020204" charset="0"/>
              <a:ea typeface="Open Sans" panose="020B0604020202020204" charset="0"/>
              <a:cs typeface="Open Sans" panose="020B0604020202020204" charset="0"/>
            </a:endParaRPr>
          </a:p>
          <a:p>
            <a:r>
              <a:rPr lang="nn-NO" sz="2400" dirty="0">
                <a:latin typeface="Open Sans" panose="020B0604020202020204" charset="0"/>
                <a:ea typeface="Open Sans" panose="020B0604020202020204" charset="0"/>
                <a:cs typeface="Open Sans" panose="020B0604020202020204" charset="0"/>
              </a:rPr>
              <a:t>// For  </a:t>
            </a:r>
          </a:p>
          <a:p>
            <a:r>
              <a:rPr lang="nn-NO" sz="2400" dirty="0">
                <a:latin typeface="Open Sans" panose="020B0604020202020204" charset="0"/>
                <a:ea typeface="Open Sans" panose="020B0604020202020204" charset="0"/>
                <a:cs typeface="Open Sans" panose="020B0604020202020204" charset="0"/>
              </a:rPr>
              <a:t>for(i=0; i&lt;=100; i++){  </a:t>
            </a:r>
          </a:p>
          <a:p>
            <a:r>
              <a:rPr lang="nn-NO" sz="2400" dirty="0">
                <a:latin typeface="Open Sans" panose="020B0604020202020204" charset="0"/>
                <a:ea typeface="Open Sans" panose="020B0604020202020204" charset="0"/>
                <a:cs typeface="Open Sans" panose="020B0604020202020204" charset="0"/>
              </a:rPr>
              <a:t>console.log(i);  </a:t>
            </a:r>
          </a:p>
          <a:p>
            <a:r>
              <a:rPr lang="nn-NO" sz="2400" dirty="0">
                <a:latin typeface="Open Sans" panose="020B0604020202020204" charset="0"/>
                <a:ea typeface="Open Sans" panose="020B0604020202020204" charset="0"/>
                <a:cs typeface="Open Sans" panose="020B0604020202020204" charset="0"/>
              </a:rPr>
              <a:t>} </a:t>
            </a:r>
            <a:endParaRPr lang="en-US"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3748870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87887"/>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Do While</a:t>
            </a:r>
            <a:endParaRPr lang="en-US" sz="9600" b="1" dirty="0"/>
          </a:p>
        </p:txBody>
      </p:sp>
      <p:sp>
        <p:nvSpPr>
          <p:cNvPr id="2" name="Прямоугольник 1"/>
          <p:cNvSpPr/>
          <p:nvPr/>
        </p:nvSpPr>
        <p:spPr>
          <a:xfrm>
            <a:off x="685800" y="1756309"/>
            <a:ext cx="6096000" cy="2308324"/>
          </a:xfrm>
          <a:prstGeom prst="rect">
            <a:avLst/>
          </a:prstGeom>
        </p:spPr>
        <p:txBody>
          <a:bodyPr>
            <a:spAutoFit/>
          </a:bodyPr>
          <a:lstStyle/>
          <a:p>
            <a:r>
              <a:rPr lang="nn-NO" sz="2400" dirty="0">
                <a:latin typeface="Open Sans" panose="020B0604020202020204" charset="0"/>
                <a:ea typeface="Open Sans" panose="020B0604020202020204" charset="0"/>
                <a:cs typeface="Open Sans" panose="020B0604020202020204" charset="0"/>
              </a:rPr>
              <a:t> var i = 0;</a:t>
            </a:r>
          </a:p>
          <a:p>
            <a:endParaRPr lang="nn-NO" sz="2400" dirty="0">
              <a:latin typeface="Open Sans" panose="020B0604020202020204" charset="0"/>
              <a:ea typeface="Open Sans" panose="020B0604020202020204" charset="0"/>
              <a:cs typeface="Open Sans" panose="020B0604020202020204" charset="0"/>
            </a:endParaRPr>
          </a:p>
          <a:p>
            <a:r>
              <a:rPr lang="nn-NO" sz="2400" dirty="0">
                <a:latin typeface="Open Sans" panose="020B0604020202020204" charset="0"/>
                <a:ea typeface="Open Sans" panose="020B0604020202020204" charset="0"/>
                <a:cs typeface="Open Sans" panose="020B0604020202020204" charset="0"/>
              </a:rPr>
              <a:t>do{  </a:t>
            </a:r>
          </a:p>
          <a:p>
            <a:r>
              <a:rPr lang="nn-NO" sz="2400" dirty="0">
                <a:latin typeface="Open Sans" panose="020B0604020202020204" charset="0"/>
                <a:ea typeface="Open Sans" panose="020B0604020202020204" charset="0"/>
                <a:cs typeface="Open Sans" panose="020B0604020202020204" charset="0"/>
              </a:rPr>
              <a:t> alert("i = " + i);  </a:t>
            </a:r>
          </a:p>
          <a:p>
            <a:r>
              <a:rPr lang="nn-NO" sz="2400" dirty="0">
                <a:latin typeface="Open Sans" panose="020B0604020202020204" charset="0"/>
                <a:ea typeface="Open Sans" panose="020B0604020202020204" charset="0"/>
                <a:cs typeface="Open Sans" panose="020B0604020202020204" charset="0"/>
              </a:rPr>
              <a:t> i++;  </a:t>
            </a:r>
          </a:p>
          <a:p>
            <a:r>
              <a:rPr lang="nn-NO" sz="2400" dirty="0">
                <a:latin typeface="Open Sans" panose="020B0604020202020204" charset="0"/>
                <a:ea typeface="Open Sans" panose="020B0604020202020204" charset="0"/>
                <a:cs typeface="Open Sans" panose="020B0604020202020204" charset="0"/>
              </a:rPr>
              <a:t> } while(i &lt; 100); </a:t>
            </a:r>
            <a:endParaRPr lang="en-US"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126019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577937"/>
          </a:xfrm>
        </p:spPr>
        <p:txBody>
          <a:bodyPr/>
          <a:lstStyle/>
          <a:p>
            <a:pPr defTabSz="384047">
              <a:spcBef>
                <a:spcPts val="600"/>
              </a:spcBef>
              <a:defRPr sz="2688"/>
            </a:pPr>
            <a:r>
              <a:rPr lang="en-US" sz="4800" b="1" dirty="0">
                <a:latin typeface="Proxima Nova Black" panose="02000506030000020004" pitchFamily="50" charset="0"/>
                <a:ea typeface="+mj-ea"/>
                <a:cs typeface="+mj-cs"/>
              </a:rPr>
              <a:t>Keywords</a:t>
            </a:r>
          </a:p>
        </p:txBody>
      </p:sp>
      <p:graphicFrame>
        <p:nvGraphicFramePr>
          <p:cNvPr id="2" name="Таблица 1"/>
          <p:cNvGraphicFramePr>
            <a:graphicFrameLocks noGrp="1"/>
          </p:cNvGraphicFramePr>
          <p:nvPr>
            <p:extLst>
              <p:ext uri="{D42A27DB-BD31-4B8C-83A1-F6EECF244321}">
                <p14:modId xmlns:p14="http://schemas.microsoft.com/office/powerpoint/2010/main" val="4210730805"/>
              </p:ext>
            </p:extLst>
          </p:nvPr>
        </p:nvGraphicFramePr>
        <p:xfrm>
          <a:off x="525217" y="924097"/>
          <a:ext cx="9106892" cy="5476960"/>
        </p:xfrm>
        <a:graphic>
          <a:graphicData uri="http://schemas.openxmlformats.org/drawingml/2006/table">
            <a:tbl>
              <a:tblPr/>
              <a:tblGrid>
                <a:gridCol w="2276723"/>
                <a:gridCol w="2276723"/>
                <a:gridCol w="2276723"/>
                <a:gridCol w="2276723"/>
              </a:tblGrid>
              <a:tr h="318146">
                <a:tc>
                  <a:txBody>
                    <a:bodyPr/>
                    <a:lstStyle/>
                    <a:p>
                      <a:pPr marL="0" algn="l" defTabSz="914400" rtl="0" eaLnBrk="1" latinLnBrk="0" hangingPunct="1"/>
                      <a:r>
                        <a:rPr lang="en-US" sz="18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arguments</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await*</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break</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byte</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case</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catch</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char</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class*</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const</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continue</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debugger</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default</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delete</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do</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else</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enum*</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eval</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export*</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extends*</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false</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final</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finally</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for</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function</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goto</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if</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implements</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import*</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in</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instanceof</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int</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interface</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let*</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long</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native</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new</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null</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package</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private</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protected</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public</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return</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static</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super*</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switch</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synchronized</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this</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throw</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throws</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transient</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true</a:t>
                      </a:r>
                    </a:p>
                  </a:txBody>
                  <a:tcPr marL="67990" marR="67990" marT="33995" marB="33995" anchor="ctr">
                    <a:lnL>
                      <a:noFill/>
                    </a:lnL>
                    <a:lnR>
                      <a:noFill/>
                    </a:lnR>
                    <a:lnT>
                      <a:noFill/>
                    </a:lnT>
                    <a:lnB>
                      <a:noFill/>
                    </a:lnB>
                  </a:tcPr>
                </a:tc>
              </a:tr>
              <a:tr h="318146">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try</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typeof</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var</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void</a:t>
                      </a:r>
                    </a:p>
                  </a:txBody>
                  <a:tcPr marL="67990" marR="67990" marT="33995" marB="33995" anchor="ctr">
                    <a:lnL>
                      <a:noFill/>
                    </a:lnL>
                    <a:lnR>
                      <a:noFill/>
                    </a:lnR>
                    <a:lnT>
                      <a:noFill/>
                    </a:lnT>
                    <a:lnB>
                      <a:noFill/>
                    </a:lnB>
                  </a:tcPr>
                </a:tc>
              </a:tr>
              <a:tr h="338753">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volatile</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while</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a:solidFill>
                            <a:schemeClr val="tx1"/>
                          </a:solidFill>
                          <a:latin typeface="Open Sans" panose="020B0606030504020204" pitchFamily="34" charset="0"/>
                          <a:ea typeface="Open Sans" panose="020B0606030504020204" pitchFamily="34" charset="0"/>
                          <a:cs typeface="Open Sans" panose="020B0606030504020204" pitchFamily="34" charset="0"/>
                        </a:rPr>
                        <a:t>with</a:t>
                      </a:r>
                    </a:p>
                  </a:txBody>
                  <a:tcPr marL="67990" marR="67990" marT="33995" marB="33995" anchor="ctr">
                    <a:lnL>
                      <a:noFill/>
                    </a:lnL>
                    <a:lnR>
                      <a:noFill/>
                    </a:lnR>
                    <a:lnT>
                      <a:noFill/>
                    </a:lnT>
                    <a:lnB>
                      <a:noFill/>
                    </a:lnB>
                  </a:tcPr>
                </a:tc>
                <a:tc>
                  <a:txBody>
                    <a:bodyPr/>
                    <a:lstStyle/>
                    <a:p>
                      <a:pPr marL="0" algn="l" defTabSz="914400" rtl="0" eaLnBrk="1" latinLnBrk="0" hangingPunct="1"/>
                      <a:r>
                        <a:rPr lang="en-US" sz="18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yield</a:t>
                      </a:r>
                    </a:p>
                  </a:txBody>
                  <a:tcPr marL="67990" marR="67990" marT="33995" marB="33995" anchor="ctr">
                    <a:lnL>
                      <a:noFill/>
                    </a:lnL>
                    <a:lnR>
                      <a:noFill/>
                    </a:lnR>
                    <a:lnT>
                      <a:noFill/>
                    </a:lnT>
                    <a:lnB>
                      <a:noFill/>
                    </a:lnB>
                  </a:tcPr>
                </a:tc>
              </a:tr>
            </a:tbl>
          </a:graphicData>
        </a:graphic>
      </p:graphicFrame>
    </p:spTree>
    <p:extLst>
      <p:ext uri="{BB962C8B-B14F-4D97-AF65-F5344CB8AC3E}">
        <p14:creationId xmlns:p14="http://schemas.microsoft.com/office/powerpoint/2010/main" val="38022155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287887"/>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Breaks</a:t>
            </a:r>
            <a:endParaRPr lang="en-US" sz="9600" b="1" dirty="0"/>
          </a:p>
        </p:txBody>
      </p:sp>
      <p:sp>
        <p:nvSpPr>
          <p:cNvPr id="2" name="Прямоугольник 1"/>
          <p:cNvSpPr/>
          <p:nvPr/>
        </p:nvSpPr>
        <p:spPr>
          <a:xfrm>
            <a:off x="866103" y="1287887"/>
            <a:ext cx="6616521" cy="4893647"/>
          </a:xfrm>
          <a:prstGeom prst="rect">
            <a:avLst/>
          </a:prstGeom>
        </p:spPr>
        <p:txBody>
          <a:bodyPr wrap="square">
            <a:spAutoFit/>
          </a:bodyPr>
          <a:lstStyle/>
          <a:p>
            <a:r>
              <a:rPr lang="nn-NO" sz="2400" dirty="0">
                <a:latin typeface="Open Sans" panose="020B0604020202020204" charset="0"/>
                <a:ea typeface="Open Sans" panose="020B0604020202020204" charset="0"/>
                <a:cs typeface="Open Sans" panose="020B0604020202020204" charset="0"/>
              </a:rPr>
              <a:t>  var log = ["Good", "Good", "Good", "Error", "Good"];  </a:t>
            </a:r>
          </a:p>
          <a:p>
            <a:r>
              <a:rPr lang="nn-NO" sz="2400" dirty="0">
                <a:latin typeface="Open Sans" panose="020B0604020202020204" charset="0"/>
                <a:ea typeface="Open Sans" panose="020B0604020202020204" charset="0"/>
                <a:cs typeface="Open Sans" panose="020B0604020202020204" charset="0"/>
              </a:rPr>
              <a:t> var length = log.length;</a:t>
            </a:r>
          </a:p>
          <a:p>
            <a:endParaRPr lang="nn-NO" sz="2400" dirty="0">
              <a:latin typeface="Open Sans" panose="020B0604020202020204" charset="0"/>
              <a:ea typeface="Open Sans" panose="020B0604020202020204" charset="0"/>
              <a:cs typeface="Open Sans" panose="020B0604020202020204" charset="0"/>
            </a:endParaRPr>
          </a:p>
          <a:p>
            <a:r>
              <a:rPr lang="nn-NO" sz="2400" dirty="0">
                <a:latin typeface="Open Sans" panose="020B0604020202020204" charset="0"/>
                <a:ea typeface="Open Sans" panose="020B0604020202020204" charset="0"/>
                <a:cs typeface="Open Sans" panose="020B0604020202020204" charset="0"/>
              </a:rPr>
              <a:t>for(i=0; i&lt;length; i++){</a:t>
            </a:r>
          </a:p>
          <a:p>
            <a:endParaRPr lang="nn-NO" sz="2400" dirty="0">
              <a:latin typeface="Open Sans" panose="020B0604020202020204" charset="0"/>
              <a:ea typeface="Open Sans" panose="020B0604020202020204" charset="0"/>
              <a:cs typeface="Open Sans" panose="020B0604020202020204" charset="0"/>
            </a:endParaRPr>
          </a:p>
          <a:p>
            <a:r>
              <a:rPr lang="nn-NO" sz="2400" dirty="0">
                <a:latin typeface="Open Sans" panose="020B0604020202020204" charset="0"/>
                <a:ea typeface="Open Sans" panose="020B0604020202020204" charset="0"/>
                <a:cs typeface="Open Sans" panose="020B0604020202020204" charset="0"/>
              </a:rPr>
              <a:t> if(log[i] === "Good"){  </a:t>
            </a:r>
          </a:p>
          <a:p>
            <a:r>
              <a:rPr lang="nn-NO" sz="2400" dirty="0">
                <a:latin typeface="Open Sans" panose="020B0604020202020204" charset="0"/>
                <a:ea typeface="Open Sans" panose="020B0604020202020204" charset="0"/>
                <a:cs typeface="Open Sans" panose="020B0604020202020204" charset="0"/>
              </a:rPr>
              <a:t> console.log("System running ok");  </a:t>
            </a:r>
          </a:p>
          <a:p>
            <a:r>
              <a:rPr lang="nn-NO" sz="2400" dirty="0">
                <a:latin typeface="Open Sans" panose="020B0604020202020204" charset="0"/>
                <a:ea typeface="Open Sans" panose="020B0604020202020204" charset="0"/>
                <a:cs typeface="Open Sans" panose="020B0604020202020204" charset="0"/>
              </a:rPr>
              <a:t> }else{  </a:t>
            </a:r>
          </a:p>
          <a:p>
            <a:r>
              <a:rPr lang="nn-NO" sz="2400" dirty="0">
                <a:latin typeface="Open Sans" panose="020B0604020202020204" charset="0"/>
                <a:ea typeface="Open Sans" panose="020B0604020202020204" charset="0"/>
                <a:cs typeface="Open Sans" panose="020B0604020202020204" charset="0"/>
              </a:rPr>
              <a:t> alert("OMG there’s an error!");  </a:t>
            </a:r>
          </a:p>
          <a:p>
            <a:r>
              <a:rPr lang="nn-NO" sz="2400" dirty="0">
                <a:latin typeface="Open Sans" panose="020B0604020202020204" charset="0"/>
                <a:ea typeface="Open Sans" panose="020B0604020202020204" charset="0"/>
                <a:cs typeface="Open Sans" panose="020B0604020202020204" charset="0"/>
              </a:rPr>
              <a:t> break;  </a:t>
            </a:r>
          </a:p>
          <a:p>
            <a:r>
              <a:rPr lang="nn-NO" sz="2400" dirty="0">
                <a:latin typeface="Open Sans" panose="020B0604020202020204" charset="0"/>
                <a:ea typeface="Open Sans" panose="020B0604020202020204" charset="0"/>
                <a:cs typeface="Open Sans" panose="020B0604020202020204" charset="0"/>
              </a:rPr>
              <a:t> </a:t>
            </a:r>
            <a:r>
              <a:rPr lang="nn-NO" sz="2400" dirty="0" smtClean="0">
                <a:latin typeface="Open Sans" panose="020B0604020202020204" charset="0"/>
                <a:ea typeface="Open Sans" panose="020B0604020202020204" charset="0"/>
                <a:cs typeface="Open Sans" panose="020B0604020202020204" charset="0"/>
              </a:rPr>
              <a:t>}</a:t>
            </a:r>
            <a:endParaRPr lang="nn-NO" sz="2400" dirty="0">
              <a:latin typeface="Open Sans" panose="020B0604020202020204" charset="0"/>
              <a:ea typeface="Open Sans" panose="020B0604020202020204" charset="0"/>
              <a:cs typeface="Open Sans" panose="020B0604020202020204" charset="0"/>
            </a:endParaRPr>
          </a:p>
          <a:p>
            <a:r>
              <a:rPr lang="nn-NO" sz="2400" dirty="0">
                <a:latin typeface="Open Sans" panose="020B0604020202020204" charset="0"/>
                <a:ea typeface="Open Sans" panose="020B0604020202020204" charset="0"/>
                <a:cs typeface="Open Sans" panose="020B0604020202020204" charset="0"/>
              </a:rPr>
              <a:t>} </a:t>
            </a:r>
            <a:endParaRPr lang="en-US"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6076316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134" y="196403"/>
            <a:ext cx="10820400" cy="2546798"/>
          </a:xfrm>
        </p:spPr>
        <p:txBody>
          <a:bodyPr/>
          <a:lstStyle/>
          <a:p>
            <a:r>
              <a:rPr lang="en-US" dirty="0"/>
              <a:t>USEFUL </a:t>
            </a:r>
            <a:r>
              <a:rPr lang="en-US" dirty="0" smtClean="0"/>
              <a:t>LINKS</a:t>
            </a:r>
            <a:br>
              <a:rPr lang="en-US" dirty="0" smtClean="0"/>
            </a:br>
            <a:endParaRPr lang="uk-UA" dirty="0"/>
          </a:p>
        </p:txBody>
      </p:sp>
      <p:sp>
        <p:nvSpPr>
          <p:cNvPr id="2" name="Прямоугольник 1"/>
          <p:cNvSpPr/>
          <p:nvPr/>
        </p:nvSpPr>
        <p:spPr>
          <a:xfrm>
            <a:off x="544133" y="3517959"/>
            <a:ext cx="11240035" cy="1477328"/>
          </a:xfrm>
          <a:prstGeom prst="rect">
            <a:avLst/>
          </a:prstGeom>
        </p:spPr>
        <p:txBody>
          <a:bodyPr wrap="square">
            <a:spAutoFit/>
          </a:bodyPr>
          <a:lstStyle/>
          <a:p>
            <a:r>
              <a:rPr lang="en-US" dirty="0">
                <a:hlinkClick r:id="rId2"/>
              </a:rPr>
              <a:t>https://</a:t>
            </a:r>
            <a:r>
              <a:rPr lang="en-US" dirty="0" smtClean="0">
                <a:hlinkClick r:id="rId2"/>
              </a:rPr>
              <a:t>www.w3schools.com/js/js_reserved.asp</a:t>
            </a:r>
            <a:endParaRPr lang="en-US" dirty="0" smtClean="0"/>
          </a:p>
          <a:p>
            <a:r>
              <a:rPr lang="en-US" dirty="0">
                <a:hlinkClick r:id="rId3"/>
              </a:rPr>
              <a:t>https://culttt.com/2012/10/29/javascript-control-flow-structures</a:t>
            </a:r>
            <a:r>
              <a:rPr lang="en-US" dirty="0" smtClean="0">
                <a:hlinkClick r:id="rId3"/>
              </a:rPr>
              <a:t>/</a:t>
            </a:r>
            <a:endParaRPr lang="en-US" dirty="0" smtClean="0"/>
          </a:p>
          <a:p>
            <a:r>
              <a:rPr lang="en-US" dirty="0">
                <a:hlinkClick r:id="rId4"/>
              </a:rPr>
              <a:t>https://</a:t>
            </a:r>
            <a:r>
              <a:rPr lang="en-US" dirty="0" smtClean="0">
                <a:hlinkClick r:id="rId4"/>
              </a:rPr>
              <a:t>medium.com/launch-school/javascript-expressions-and-statements-4d32ac9c0e74</a:t>
            </a:r>
            <a:endParaRPr lang="en-US" dirty="0" smtClean="0"/>
          </a:p>
          <a:p>
            <a:endParaRPr lang="en-US" dirty="0" smtClean="0"/>
          </a:p>
          <a:p>
            <a:endParaRPr lang="uk-UA" dirty="0"/>
          </a:p>
        </p:txBody>
      </p:sp>
    </p:spTree>
    <p:extLst>
      <p:ext uri="{BB962C8B-B14F-4D97-AF65-F5344CB8AC3E}">
        <p14:creationId xmlns:p14="http://schemas.microsoft.com/office/powerpoint/2010/main" val="172216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a:t>
            </a:r>
            <a:endParaRPr lang="uk-UA" dirty="0"/>
          </a:p>
        </p:txBody>
      </p:sp>
    </p:spTree>
    <p:extLst>
      <p:ext uri="{BB962C8B-B14F-4D97-AF65-F5344CB8AC3E}">
        <p14:creationId xmlns:p14="http://schemas.microsoft.com/office/powerpoint/2010/main" val="2216897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endParaRPr lang="uk-UA" dirty="0"/>
          </a:p>
        </p:txBody>
      </p:sp>
    </p:spTree>
    <p:extLst>
      <p:ext uri="{BB962C8B-B14F-4D97-AF65-F5344CB8AC3E}">
        <p14:creationId xmlns:p14="http://schemas.microsoft.com/office/powerpoint/2010/main" val="3285299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577937"/>
          </a:xfrm>
        </p:spPr>
        <p:txBody>
          <a:bodyPr/>
          <a:lstStyle/>
          <a:p>
            <a:pPr defTabSz="384047">
              <a:spcBef>
                <a:spcPts val="600"/>
              </a:spcBef>
              <a:defRPr sz="2688"/>
            </a:pPr>
            <a:r>
              <a:rPr lang="en-US" sz="4800" b="1" dirty="0" smtClean="0">
                <a:latin typeface="Proxima Nova Black" panose="02000506030000020004" pitchFamily="50" charset="0"/>
                <a:ea typeface="+mj-ea"/>
                <a:cs typeface="+mj-cs"/>
              </a:rPr>
              <a:t>ECMAScript5 </a:t>
            </a:r>
            <a:r>
              <a:rPr lang="en-US" sz="4800" b="1" dirty="0">
                <a:latin typeface="Proxima Nova Black" panose="02000506030000020004" pitchFamily="50" charset="0"/>
                <a:ea typeface="+mj-ea"/>
                <a:cs typeface="+mj-cs"/>
              </a:rPr>
              <a:t>New Keywords</a:t>
            </a:r>
          </a:p>
          <a:p>
            <a:pPr defTabSz="384047">
              <a:spcBef>
                <a:spcPts val="600"/>
              </a:spcBef>
              <a:defRPr sz="2688"/>
            </a:pPr>
            <a:endParaRPr lang="en-US" sz="4800" b="1" dirty="0">
              <a:latin typeface="Proxima Nova Black" panose="02000506030000020004" pitchFamily="50" charset="0"/>
              <a:ea typeface="+mj-ea"/>
              <a:cs typeface="+mj-cs"/>
            </a:endParaRPr>
          </a:p>
        </p:txBody>
      </p:sp>
      <p:graphicFrame>
        <p:nvGraphicFramePr>
          <p:cNvPr id="3" name="Таблица 2"/>
          <p:cNvGraphicFramePr>
            <a:graphicFrameLocks noGrp="1"/>
          </p:cNvGraphicFramePr>
          <p:nvPr>
            <p:extLst>
              <p:ext uri="{D42A27DB-BD31-4B8C-83A1-F6EECF244321}">
                <p14:modId xmlns:p14="http://schemas.microsoft.com/office/powerpoint/2010/main" val="4021833039"/>
              </p:ext>
            </p:extLst>
          </p:nvPr>
        </p:nvGraphicFramePr>
        <p:xfrm>
          <a:off x="531255" y="1600994"/>
          <a:ext cx="10532985" cy="1368965"/>
        </p:xfrm>
        <a:graphic>
          <a:graphicData uri="http://schemas.openxmlformats.org/drawingml/2006/table">
            <a:tbl>
              <a:tblPr/>
              <a:tblGrid>
                <a:gridCol w="2628900"/>
                <a:gridCol w="2628900"/>
                <a:gridCol w="2628900"/>
                <a:gridCol w="2646285"/>
              </a:tblGrid>
              <a:tr h="867886">
                <a:tc>
                  <a:txBody>
                    <a:bodyPr/>
                    <a:lstStyle/>
                    <a:p>
                      <a:r>
                        <a:rPr lang="en-US" sz="2688"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class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enum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export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2688"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extends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10686">
                <a:tc>
                  <a:txBody>
                    <a:bodyPr/>
                    <a:lstStyle/>
                    <a:p>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import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688"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super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00505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577937"/>
          </a:xfrm>
        </p:spPr>
        <p:txBody>
          <a:bodyPr/>
          <a:lstStyle/>
          <a:p>
            <a:pPr defTabSz="384047">
              <a:spcBef>
                <a:spcPts val="600"/>
              </a:spcBef>
              <a:defRPr sz="2688"/>
            </a:pPr>
            <a:r>
              <a:rPr lang="en-US" sz="4800" b="1" dirty="0" smtClean="0">
                <a:latin typeface="Proxima Nova Black" panose="02000506030000020004" pitchFamily="50" charset="0"/>
                <a:ea typeface="+mj-ea"/>
                <a:cs typeface="+mj-cs"/>
              </a:rPr>
              <a:t>Removed </a:t>
            </a:r>
            <a:r>
              <a:rPr lang="en-US" sz="4800" b="1" dirty="0">
                <a:latin typeface="Proxima Nova Black" panose="02000506030000020004" pitchFamily="50" charset="0"/>
                <a:ea typeface="+mj-ea"/>
                <a:cs typeface="+mj-cs"/>
              </a:rPr>
              <a:t>Reserved Words </a:t>
            </a:r>
          </a:p>
          <a:p>
            <a:pPr defTabSz="384047">
              <a:spcBef>
                <a:spcPts val="600"/>
              </a:spcBef>
              <a:defRPr sz="2688"/>
            </a:pPr>
            <a:endParaRPr lang="en-US" sz="4800" b="1" dirty="0">
              <a:latin typeface="Proxima Nova Black" panose="02000506030000020004" pitchFamily="50" charset="0"/>
              <a:ea typeface="+mj-ea"/>
              <a:cs typeface="+mj-cs"/>
            </a:endParaRPr>
          </a:p>
          <a:p>
            <a:pPr defTabSz="384047">
              <a:spcBef>
                <a:spcPts val="600"/>
              </a:spcBef>
              <a:defRPr sz="2688"/>
            </a:pPr>
            <a:endParaRPr lang="en-US" sz="4800" b="1" dirty="0">
              <a:latin typeface="Proxima Nova Black" panose="02000506030000020004" pitchFamily="50" charset="0"/>
              <a:ea typeface="+mj-ea"/>
              <a:cs typeface="+mj-cs"/>
            </a:endParaRPr>
          </a:p>
        </p:txBody>
      </p:sp>
      <p:graphicFrame>
        <p:nvGraphicFramePr>
          <p:cNvPr id="2" name="Таблица 1"/>
          <p:cNvGraphicFramePr>
            <a:graphicFrameLocks noGrp="1"/>
          </p:cNvGraphicFramePr>
          <p:nvPr>
            <p:extLst>
              <p:ext uri="{D42A27DB-BD31-4B8C-83A1-F6EECF244321}">
                <p14:modId xmlns:p14="http://schemas.microsoft.com/office/powerpoint/2010/main" val="719181657"/>
              </p:ext>
            </p:extLst>
          </p:nvPr>
        </p:nvGraphicFramePr>
        <p:xfrm>
          <a:off x="531255" y="2766854"/>
          <a:ext cx="10515600" cy="2004316"/>
        </p:xfrm>
        <a:graphic>
          <a:graphicData uri="http://schemas.openxmlformats.org/drawingml/2006/table">
            <a:tbl>
              <a:tblPr/>
              <a:tblGrid>
                <a:gridCol w="2628900"/>
                <a:gridCol w="2628900"/>
                <a:gridCol w="2628900"/>
                <a:gridCol w="2628900"/>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a:t>
                      </a:r>
                    </a:p>
                  </a:txBody>
                  <a:tcPr anchor="ctr">
                    <a:lnL>
                      <a:noFill/>
                    </a:lnL>
                    <a:lnR>
                      <a:noFill/>
                    </a:lnR>
                    <a:lnT>
                      <a:noFill/>
                    </a:lnT>
                    <a:lnB>
                      <a:noFill/>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p>
                  </a:txBody>
                  <a:tcPr anchor="ctr">
                    <a:lnL>
                      <a:noFill/>
                    </a:lnL>
                    <a:lnR>
                      <a:noFill/>
                    </a:lnR>
                    <a:lnT>
                      <a:noFill/>
                    </a:lnT>
                    <a:lnB>
                      <a:noFill/>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byte</a:t>
                      </a:r>
                    </a:p>
                  </a:txBody>
                  <a:tcPr anchor="ctr">
                    <a:lnL>
                      <a:noFill/>
                    </a:lnL>
                    <a:lnR>
                      <a:noFill/>
                    </a:lnR>
                    <a:lnT>
                      <a:noFill/>
                    </a:lnT>
                    <a:lnB>
                      <a:noFill/>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char</a:t>
                      </a:r>
                    </a:p>
                  </a:txBody>
                  <a:tcPr anchor="ctr">
                    <a:lnL>
                      <a:noFill/>
                    </a:lnL>
                    <a:lnR>
                      <a:noFill/>
                    </a:lnR>
                    <a:lnT>
                      <a:noFill/>
                    </a:lnT>
                    <a:lnB>
                      <a:noFill/>
                    </a:lnB>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p>
                  </a:txBody>
                  <a:tcPr anchor="ctr">
                    <a:lnL>
                      <a:noFill/>
                    </a:lnL>
                    <a:lnR>
                      <a:noFill/>
                    </a:lnR>
                    <a:lnT>
                      <a:noFill/>
                    </a:lnT>
                    <a:lnB>
                      <a:noFill/>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final</a:t>
                      </a:r>
                    </a:p>
                  </a:txBody>
                  <a:tcPr anchor="ctr">
                    <a:lnL>
                      <a:noFill/>
                    </a:lnL>
                    <a:lnR>
                      <a:noFill/>
                    </a:lnR>
                    <a:lnT>
                      <a:noFill/>
                    </a:lnT>
                    <a:lnB>
                      <a:noFill/>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p>
                  </a:txBody>
                  <a:tcPr anchor="ctr">
                    <a:lnL>
                      <a:noFill/>
                    </a:lnL>
                    <a:lnR>
                      <a:noFill/>
                    </a:lnR>
                    <a:lnT>
                      <a:noFill/>
                    </a:lnT>
                    <a:lnB>
                      <a:noFill/>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goto</a:t>
                      </a:r>
                      <a:endParaRPr lang="en-US" sz="2688" kern="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lnL>
                      <a:noFill/>
                    </a:lnL>
                    <a:lnR>
                      <a:noFill/>
                    </a:lnR>
                    <a:lnT>
                      <a:noFill/>
                    </a:lnT>
                    <a:lnB>
                      <a:noFill/>
                    </a:lnB>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int</a:t>
                      </a:r>
                    </a:p>
                  </a:txBody>
                  <a:tcPr anchor="ctr">
                    <a:lnL>
                      <a:noFill/>
                    </a:lnL>
                    <a:lnR>
                      <a:noFill/>
                    </a:lnR>
                    <a:lnT>
                      <a:noFill/>
                    </a:lnT>
                    <a:lnB>
                      <a:noFill/>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long</a:t>
                      </a:r>
                    </a:p>
                  </a:txBody>
                  <a:tcPr anchor="ctr">
                    <a:lnL>
                      <a:noFill/>
                    </a:lnL>
                    <a:lnR>
                      <a:noFill/>
                    </a:lnR>
                    <a:lnT>
                      <a:noFill/>
                    </a:lnT>
                    <a:lnB>
                      <a:noFill/>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native</a:t>
                      </a:r>
                    </a:p>
                  </a:txBody>
                  <a:tcPr anchor="ctr">
                    <a:lnL>
                      <a:noFill/>
                    </a:lnL>
                    <a:lnR>
                      <a:noFill/>
                    </a:lnR>
                    <a:lnT>
                      <a:noFill/>
                    </a:lnT>
                    <a:lnB>
                      <a:noFill/>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p>
                  </a:txBody>
                  <a:tcPr anchor="ctr">
                    <a:lnL>
                      <a:noFill/>
                    </a:lnL>
                    <a:lnR>
                      <a:noFill/>
                    </a:lnR>
                    <a:lnT>
                      <a:noFill/>
                    </a:lnT>
                    <a:lnB>
                      <a:noFill/>
                    </a:lnB>
                  </a:tcPr>
                </a:tc>
              </a:tr>
              <a:tr h="3878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synchronized</a:t>
                      </a:r>
                    </a:p>
                  </a:txBody>
                  <a:tcPr anchor="ctr">
                    <a:lnL>
                      <a:noFill/>
                    </a:lnL>
                    <a:lnR>
                      <a:noFill/>
                    </a:lnR>
                    <a:lnT>
                      <a:noFill/>
                    </a:lnT>
                    <a:lnB>
                      <a:noFill/>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throws</a:t>
                      </a:r>
                    </a:p>
                  </a:txBody>
                  <a:tcPr anchor="ctr">
                    <a:lnL>
                      <a:noFill/>
                    </a:lnL>
                    <a:lnR>
                      <a:noFill/>
                    </a:lnR>
                    <a:lnT>
                      <a:noFill/>
                    </a:lnT>
                    <a:lnB>
                      <a:noFill/>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a:solidFill>
                            <a:schemeClr val="tx1"/>
                          </a:solidFill>
                          <a:latin typeface="Open Sans" panose="020B0606030504020204" pitchFamily="34" charset="0"/>
                          <a:ea typeface="Open Sans" panose="020B0606030504020204" pitchFamily="34" charset="0"/>
                          <a:cs typeface="Open Sans" panose="020B0606030504020204" pitchFamily="34" charset="0"/>
                        </a:rPr>
                        <a:t>transient</a:t>
                      </a:r>
                    </a:p>
                  </a:txBody>
                  <a:tcPr anchor="ctr">
                    <a:lnL>
                      <a:noFill/>
                    </a:lnL>
                    <a:lnR>
                      <a:noFill/>
                    </a:lnR>
                    <a:lnT>
                      <a:noFill/>
                    </a:lnT>
                    <a:lnB>
                      <a:noFill/>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volatile</a:t>
                      </a:r>
                    </a:p>
                  </a:txBody>
                  <a:tcPr anchor="ctr">
                    <a:lnL>
                      <a:noFill/>
                    </a:lnL>
                    <a:lnR>
                      <a:noFill/>
                    </a:lnR>
                    <a:lnT>
                      <a:noFill/>
                    </a:lnT>
                    <a:lnB>
                      <a:noFill/>
                    </a:lnB>
                  </a:tcPr>
                </a:tc>
              </a:tr>
            </a:tbl>
          </a:graphicData>
        </a:graphic>
      </p:graphicFrame>
      <p:sp>
        <p:nvSpPr>
          <p:cNvPr id="4" name="Rectangle 1"/>
          <p:cNvSpPr>
            <a:spLocks noChangeArrowheads="1"/>
          </p:cNvSpPr>
          <p:nvPr/>
        </p:nvSpPr>
        <p:spPr bwMode="auto">
          <a:xfrm rot="10800000" flipV="1">
            <a:off x="531255" y="888230"/>
            <a:ext cx="11369040" cy="1196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88" dirty="0">
                <a:latin typeface="Open Sans" panose="020B0606030504020204" pitchFamily="34" charset="0"/>
                <a:ea typeface="Open Sans" panose="020B0606030504020204" pitchFamily="34" charset="0"/>
                <a:cs typeface="Open Sans" panose="020B0606030504020204" pitchFamily="34" charset="0"/>
              </a:rPr>
              <a:t>The following reserved words have been removed from the </a:t>
            </a:r>
            <a:r>
              <a:rPr lang="en-US" sz="2688" dirty="0" err="1">
                <a:latin typeface="Open Sans" panose="020B0606030504020204" pitchFamily="34" charset="0"/>
                <a:ea typeface="Open Sans" panose="020B0606030504020204" pitchFamily="34" charset="0"/>
                <a:cs typeface="Open Sans" panose="020B0606030504020204" pitchFamily="34" charset="0"/>
              </a:rPr>
              <a:t>ECMAScript</a:t>
            </a:r>
            <a:r>
              <a:rPr lang="en-US" sz="2688" dirty="0">
                <a:latin typeface="Open Sans" panose="020B0606030504020204" pitchFamily="34" charset="0"/>
                <a:ea typeface="Open Sans" panose="020B0606030504020204" pitchFamily="34" charset="0"/>
                <a:cs typeface="Open Sans" panose="020B0606030504020204" pitchFamily="34" charset="0"/>
              </a:rPr>
              <a:t> 5/6 standard: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2763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1376427"/>
          </a:xfrm>
        </p:spPr>
        <p:txBody>
          <a:bodyPr/>
          <a:lstStyle/>
          <a:p>
            <a:pPr defTabSz="384047">
              <a:spcBef>
                <a:spcPts val="600"/>
              </a:spcBef>
              <a:defRPr sz="2688"/>
            </a:pPr>
            <a:r>
              <a:rPr lang="en-US" sz="4800" b="1" dirty="0" smtClean="0">
                <a:latin typeface="Proxima Nova Black" panose="02000506030000020004" pitchFamily="50" charset="0"/>
                <a:ea typeface="+mj-ea"/>
                <a:cs typeface="+mj-cs"/>
              </a:rPr>
              <a:t>JavaScript </a:t>
            </a:r>
            <a:r>
              <a:rPr lang="en-US" sz="4800" b="1" dirty="0">
                <a:latin typeface="Proxima Nova Black" panose="02000506030000020004" pitchFamily="50" charset="0"/>
                <a:ea typeface="+mj-ea"/>
                <a:cs typeface="+mj-cs"/>
              </a:rPr>
              <a:t>Objects, Properties, and Methods</a:t>
            </a:r>
          </a:p>
          <a:p>
            <a:pPr defTabSz="384047">
              <a:spcBef>
                <a:spcPts val="600"/>
              </a:spcBef>
              <a:defRPr sz="2688"/>
            </a:pPr>
            <a:endParaRPr lang="en-US" sz="4800" b="1" dirty="0">
              <a:latin typeface="Proxima Nova Black" panose="02000506030000020004" pitchFamily="50" charset="0"/>
              <a:ea typeface="+mj-ea"/>
              <a:cs typeface="+mj-cs"/>
            </a:endParaRPr>
          </a:p>
          <a:p>
            <a:pPr defTabSz="384047">
              <a:spcBef>
                <a:spcPts val="600"/>
              </a:spcBef>
              <a:defRPr sz="2688"/>
            </a:pPr>
            <a:endParaRPr lang="en-US" sz="4800" b="1" dirty="0">
              <a:latin typeface="Proxima Nova Black" panose="02000506030000020004" pitchFamily="50" charset="0"/>
              <a:ea typeface="+mj-ea"/>
              <a:cs typeface="+mj-cs"/>
            </a:endParaRPr>
          </a:p>
          <a:p>
            <a:pPr defTabSz="384047">
              <a:spcBef>
                <a:spcPts val="600"/>
              </a:spcBef>
              <a:defRPr sz="2688"/>
            </a:pPr>
            <a:endParaRPr lang="en-US" sz="4800" b="1" dirty="0">
              <a:latin typeface="Proxima Nova Black" panose="02000506030000020004" pitchFamily="50" charset="0"/>
              <a:ea typeface="+mj-ea"/>
              <a:cs typeface="+mj-cs"/>
            </a:endParaRPr>
          </a:p>
        </p:txBody>
      </p:sp>
      <p:graphicFrame>
        <p:nvGraphicFramePr>
          <p:cNvPr id="2" name="Таблица 1"/>
          <p:cNvGraphicFramePr>
            <a:graphicFrameLocks noGrp="1"/>
          </p:cNvGraphicFramePr>
          <p:nvPr>
            <p:extLst>
              <p:ext uri="{D42A27DB-BD31-4B8C-83A1-F6EECF244321}">
                <p14:modId xmlns:p14="http://schemas.microsoft.com/office/powerpoint/2010/main" val="2380257301"/>
              </p:ext>
            </p:extLst>
          </p:nvPr>
        </p:nvGraphicFramePr>
        <p:xfrm>
          <a:off x="531255" y="1968364"/>
          <a:ext cx="10515600" cy="1584960"/>
        </p:xfrm>
        <a:graphic>
          <a:graphicData uri="http://schemas.openxmlformats.org/drawingml/2006/table">
            <a:tbl>
              <a:tblPr/>
              <a:tblGrid>
                <a:gridCol w="2628900"/>
                <a:gridCol w="2628900"/>
                <a:gridCol w="2628900"/>
                <a:gridCol w="2628900"/>
              </a:tblGrid>
              <a:tr h="0">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p>
                  </a:txBody>
                  <a:tcPr anchor="ctr">
                    <a:lnL>
                      <a:noFill/>
                    </a:lnL>
                    <a:lnR>
                      <a:noFill/>
                    </a:lnR>
                    <a:lnT>
                      <a:noFill/>
                    </a:lnT>
                    <a:lnB>
                      <a:noFill/>
                    </a:lnB>
                  </a:tcPr>
                </a:tc>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Date</a:t>
                      </a:r>
                    </a:p>
                  </a:txBody>
                  <a:tcPr anchor="ctr">
                    <a:lnL>
                      <a:noFill/>
                    </a:lnL>
                    <a:lnR>
                      <a:noFill/>
                    </a:lnR>
                    <a:lnT>
                      <a:noFill/>
                    </a:lnT>
                    <a:lnB>
                      <a:noFill/>
                    </a:lnB>
                  </a:tcPr>
                </a:tc>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eval</a:t>
                      </a:r>
                    </a:p>
                  </a:txBody>
                  <a:tcPr anchor="ctr">
                    <a:lnL>
                      <a:noFill/>
                    </a:lnL>
                    <a:lnR>
                      <a:noFill/>
                    </a:lnR>
                    <a:lnT>
                      <a:noFill/>
                    </a:lnT>
                    <a:lnB>
                      <a:noFill/>
                    </a:lnB>
                  </a:tcPr>
                </a:tc>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a:noFill/>
                    </a:lnL>
                    <a:lnR>
                      <a:noFill/>
                    </a:lnR>
                    <a:lnT>
                      <a:noFill/>
                    </a:lnT>
                    <a:lnB>
                      <a:noFill/>
                    </a:lnB>
                  </a:tcPr>
                </a:tc>
              </a:tr>
              <a:tr h="0">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hasOwnProperty</a:t>
                      </a:r>
                    </a:p>
                  </a:txBody>
                  <a:tcPr anchor="ctr">
                    <a:lnL>
                      <a:noFill/>
                    </a:lnL>
                    <a:lnR>
                      <a:noFill/>
                    </a:lnR>
                    <a:lnT>
                      <a:noFill/>
                    </a:lnT>
                    <a:lnB>
                      <a:noFill/>
                    </a:lnB>
                  </a:tcPr>
                </a:tc>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Infinity</a:t>
                      </a:r>
                    </a:p>
                  </a:txBody>
                  <a:tcPr anchor="ctr">
                    <a:lnL>
                      <a:noFill/>
                    </a:lnL>
                    <a:lnR>
                      <a:noFill/>
                    </a:lnR>
                    <a:lnT>
                      <a:noFill/>
                    </a:lnT>
                    <a:lnB>
                      <a:noFill/>
                    </a:lnB>
                  </a:tcPr>
                </a:tc>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isFinite</a:t>
                      </a:r>
                    </a:p>
                  </a:txBody>
                  <a:tcPr anchor="ctr">
                    <a:lnL>
                      <a:noFill/>
                    </a:lnL>
                    <a:lnR>
                      <a:noFill/>
                    </a:lnR>
                    <a:lnT>
                      <a:noFill/>
                    </a:lnT>
                    <a:lnB>
                      <a:noFill/>
                    </a:lnB>
                  </a:tcPr>
                </a:tc>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isNaN</a:t>
                      </a:r>
                    </a:p>
                  </a:txBody>
                  <a:tcPr anchor="ctr">
                    <a:lnL>
                      <a:noFill/>
                    </a:lnL>
                    <a:lnR>
                      <a:noFill/>
                    </a:lnR>
                    <a:lnT>
                      <a:noFill/>
                    </a:lnT>
                    <a:lnB>
                      <a:noFill/>
                    </a:lnB>
                  </a:tcPr>
                </a:tc>
              </a:tr>
              <a:tr h="0">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isPrototypeOf</a:t>
                      </a:r>
                    </a:p>
                  </a:txBody>
                  <a:tcPr anchor="ctr">
                    <a:lnL>
                      <a:noFill/>
                    </a:lnL>
                    <a:lnR>
                      <a:noFill/>
                    </a:lnR>
                    <a:lnT>
                      <a:noFill/>
                    </a:lnT>
                    <a:lnB>
                      <a:noFill/>
                    </a:lnB>
                  </a:tcPr>
                </a:tc>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length</a:t>
                      </a:r>
                    </a:p>
                  </a:txBody>
                  <a:tcPr anchor="ctr">
                    <a:lnL>
                      <a:noFill/>
                    </a:lnL>
                    <a:lnR>
                      <a:noFill/>
                    </a:lnR>
                    <a:lnT>
                      <a:noFill/>
                    </a:lnT>
                    <a:lnB>
                      <a:noFill/>
                    </a:lnB>
                  </a:tcPr>
                </a:tc>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Math</a:t>
                      </a:r>
                    </a:p>
                  </a:txBody>
                  <a:tcPr anchor="ctr">
                    <a:lnL>
                      <a:noFill/>
                    </a:lnL>
                    <a:lnR>
                      <a:noFill/>
                    </a:lnR>
                    <a:lnT>
                      <a:noFill/>
                    </a:lnT>
                    <a:lnB>
                      <a:noFill/>
                    </a:lnB>
                  </a:tcPr>
                </a:tc>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NaN</a:t>
                      </a:r>
                    </a:p>
                  </a:txBody>
                  <a:tcPr anchor="ctr">
                    <a:lnL>
                      <a:noFill/>
                    </a:lnL>
                    <a:lnR>
                      <a:noFill/>
                    </a:lnR>
                    <a:lnT>
                      <a:noFill/>
                    </a:lnT>
                    <a:lnB>
                      <a:noFill/>
                    </a:lnB>
                  </a:tcPr>
                </a:tc>
              </a:tr>
              <a:tr h="387826">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name</a:t>
                      </a:r>
                    </a:p>
                  </a:txBody>
                  <a:tcPr anchor="ctr">
                    <a:lnL>
                      <a:noFill/>
                    </a:lnL>
                    <a:lnR>
                      <a:noFill/>
                    </a:lnR>
                    <a:lnT>
                      <a:noFill/>
                    </a:lnT>
                    <a:lnB>
                      <a:noFill/>
                    </a:lnB>
                  </a:tcPr>
                </a:tc>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Number</a:t>
                      </a:r>
                    </a:p>
                  </a:txBody>
                  <a:tcPr anchor="ctr">
                    <a:lnL>
                      <a:noFill/>
                    </a:lnL>
                    <a:lnR>
                      <a:noFill/>
                    </a:lnR>
                    <a:lnT>
                      <a:noFill/>
                    </a:lnT>
                    <a:lnB>
                      <a:noFill/>
                    </a:lnB>
                  </a:tcPr>
                </a:tc>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a:t>
                      </a:r>
                    </a:p>
                  </a:txBody>
                  <a:tcPr anchor="ctr">
                    <a:lnL>
                      <a:noFill/>
                    </a:lnL>
                    <a:lnR>
                      <a:noFill/>
                    </a:lnR>
                    <a:lnT>
                      <a:noFill/>
                    </a:lnT>
                    <a:lnB>
                      <a:noFill/>
                    </a:lnB>
                  </a:tcPr>
                </a:tc>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prototype</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748974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255" y="117522"/>
            <a:ext cx="9281160" cy="1466579"/>
          </a:xfrm>
        </p:spPr>
        <p:txBody>
          <a:bodyPr/>
          <a:lstStyle/>
          <a:p>
            <a:pPr defTabSz="384047">
              <a:spcBef>
                <a:spcPts val="600"/>
              </a:spcBef>
              <a:defRPr sz="2688"/>
            </a:pPr>
            <a:r>
              <a:rPr lang="en-US" sz="4800" b="1" dirty="0" smtClean="0">
                <a:latin typeface="Proxima Nova Black" panose="02000506030000020004" pitchFamily="50" charset="0"/>
                <a:ea typeface="+mj-ea"/>
                <a:cs typeface="+mj-cs"/>
              </a:rPr>
              <a:t>JavaScript </a:t>
            </a:r>
            <a:r>
              <a:rPr lang="en-US" sz="4800" b="1" dirty="0">
                <a:latin typeface="Proxima Nova Black" panose="02000506030000020004" pitchFamily="50" charset="0"/>
                <a:ea typeface="+mj-ea"/>
                <a:cs typeface="+mj-cs"/>
              </a:rPr>
              <a:t>Objects, Properties, and </a:t>
            </a:r>
            <a:r>
              <a:rPr lang="en-US" sz="4800" b="1" dirty="0" smtClean="0">
                <a:latin typeface="Proxima Nova Black" panose="02000506030000020004" pitchFamily="50" charset="0"/>
                <a:ea typeface="+mj-ea"/>
                <a:cs typeface="+mj-cs"/>
              </a:rPr>
              <a:t>Methods</a:t>
            </a:r>
            <a:endParaRPr lang="uk-UA" sz="4800" b="1" dirty="0" smtClean="0">
              <a:latin typeface="Proxima Nova Black" panose="02000506030000020004" pitchFamily="50" charset="0"/>
              <a:ea typeface="+mj-ea"/>
              <a:cs typeface="+mj-cs"/>
            </a:endParaRPr>
          </a:p>
        </p:txBody>
      </p:sp>
      <p:graphicFrame>
        <p:nvGraphicFramePr>
          <p:cNvPr id="2" name="Таблица 1"/>
          <p:cNvGraphicFramePr>
            <a:graphicFrameLocks noGrp="1"/>
          </p:cNvGraphicFramePr>
          <p:nvPr>
            <p:extLst>
              <p:ext uri="{D42A27DB-BD31-4B8C-83A1-F6EECF244321}">
                <p14:modId xmlns:p14="http://schemas.microsoft.com/office/powerpoint/2010/main" val="2058935947"/>
              </p:ext>
            </p:extLst>
          </p:nvPr>
        </p:nvGraphicFramePr>
        <p:xfrm>
          <a:off x="551541" y="2844128"/>
          <a:ext cx="10515600" cy="1584960"/>
        </p:xfrm>
        <a:graphic>
          <a:graphicData uri="http://schemas.openxmlformats.org/drawingml/2006/table">
            <a:tbl>
              <a:tblPr/>
              <a:tblGrid>
                <a:gridCol w="2628900"/>
                <a:gridCol w="2628900"/>
                <a:gridCol w="2628900"/>
                <a:gridCol w="2628900"/>
              </a:tblGrid>
              <a:tr h="0">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p>
                  </a:txBody>
                  <a:tcPr anchor="ctr">
                    <a:lnL>
                      <a:noFill/>
                    </a:lnL>
                    <a:lnR>
                      <a:noFill/>
                    </a:lnR>
                    <a:lnT>
                      <a:noFill/>
                    </a:lnT>
                    <a:lnB>
                      <a:noFill/>
                    </a:lnB>
                  </a:tcPr>
                </a:tc>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Date</a:t>
                      </a:r>
                    </a:p>
                  </a:txBody>
                  <a:tcPr anchor="ctr">
                    <a:lnL>
                      <a:noFill/>
                    </a:lnL>
                    <a:lnR>
                      <a:noFill/>
                    </a:lnR>
                    <a:lnT>
                      <a:noFill/>
                    </a:lnT>
                    <a:lnB>
                      <a:noFill/>
                    </a:lnB>
                  </a:tcPr>
                </a:tc>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eval</a:t>
                      </a:r>
                    </a:p>
                  </a:txBody>
                  <a:tcPr anchor="ctr">
                    <a:lnL>
                      <a:noFill/>
                    </a:lnL>
                    <a:lnR>
                      <a:noFill/>
                    </a:lnR>
                    <a:lnT>
                      <a:noFill/>
                    </a:lnT>
                    <a:lnB>
                      <a:noFill/>
                    </a:lnB>
                  </a:tcPr>
                </a:tc>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a:noFill/>
                    </a:lnL>
                    <a:lnR>
                      <a:noFill/>
                    </a:lnR>
                    <a:lnT>
                      <a:noFill/>
                    </a:lnT>
                    <a:lnB>
                      <a:noFill/>
                    </a:lnB>
                  </a:tcPr>
                </a:tc>
              </a:tr>
              <a:tr h="0">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hasOwnProperty</a:t>
                      </a:r>
                    </a:p>
                  </a:txBody>
                  <a:tcPr anchor="ctr">
                    <a:lnL>
                      <a:noFill/>
                    </a:lnL>
                    <a:lnR>
                      <a:noFill/>
                    </a:lnR>
                    <a:lnT>
                      <a:noFill/>
                    </a:lnT>
                    <a:lnB>
                      <a:noFill/>
                    </a:lnB>
                  </a:tcPr>
                </a:tc>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Infinity</a:t>
                      </a:r>
                    </a:p>
                  </a:txBody>
                  <a:tcPr anchor="ctr">
                    <a:lnL>
                      <a:noFill/>
                    </a:lnL>
                    <a:lnR>
                      <a:noFill/>
                    </a:lnR>
                    <a:lnT>
                      <a:noFill/>
                    </a:lnT>
                    <a:lnB>
                      <a:noFill/>
                    </a:lnB>
                  </a:tcPr>
                </a:tc>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isFinite</a:t>
                      </a:r>
                    </a:p>
                  </a:txBody>
                  <a:tcPr anchor="ctr">
                    <a:lnL>
                      <a:noFill/>
                    </a:lnL>
                    <a:lnR>
                      <a:noFill/>
                    </a:lnR>
                    <a:lnT>
                      <a:noFill/>
                    </a:lnT>
                    <a:lnB>
                      <a:noFill/>
                    </a:lnB>
                  </a:tcPr>
                </a:tc>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isNaN</a:t>
                      </a:r>
                    </a:p>
                  </a:txBody>
                  <a:tcPr anchor="ctr">
                    <a:lnL>
                      <a:noFill/>
                    </a:lnL>
                    <a:lnR>
                      <a:noFill/>
                    </a:lnR>
                    <a:lnT>
                      <a:noFill/>
                    </a:lnT>
                    <a:lnB>
                      <a:noFill/>
                    </a:lnB>
                  </a:tcPr>
                </a:tc>
              </a:tr>
              <a:tr h="0">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isPrototypeOf</a:t>
                      </a:r>
                    </a:p>
                  </a:txBody>
                  <a:tcPr anchor="ctr">
                    <a:lnL>
                      <a:noFill/>
                    </a:lnL>
                    <a:lnR>
                      <a:noFill/>
                    </a:lnR>
                    <a:lnT>
                      <a:noFill/>
                    </a:lnT>
                    <a:lnB>
                      <a:noFill/>
                    </a:lnB>
                  </a:tcPr>
                </a:tc>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length</a:t>
                      </a:r>
                    </a:p>
                  </a:txBody>
                  <a:tcPr anchor="ctr">
                    <a:lnL>
                      <a:noFill/>
                    </a:lnL>
                    <a:lnR>
                      <a:noFill/>
                    </a:lnR>
                    <a:lnT>
                      <a:noFill/>
                    </a:lnT>
                    <a:lnB>
                      <a:noFill/>
                    </a:lnB>
                  </a:tcPr>
                </a:tc>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Math</a:t>
                      </a:r>
                    </a:p>
                  </a:txBody>
                  <a:tcPr anchor="ctr">
                    <a:lnL>
                      <a:noFill/>
                    </a:lnL>
                    <a:lnR>
                      <a:noFill/>
                    </a:lnR>
                    <a:lnT>
                      <a:noFill/>
                    </a:lnT>
                    <a:lnB>
                      <a:noFill/>
                    </a:lnB>
                  </a:tcPr>
                </a:tc>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NaN</a:t>
                      </a:r>
                    </a:p>
                  </a:txBody>
                  <a:tcPr anchor="ctr">
                    <a:lnL>
                      <a:noFill/>
                    </a:lnL>
                    <a:lnR>
                      <a:noFill/>
                    </a:lnR>
                    <a:lnT>
                      <a:noFill/>
                    </a:lnT>
                    <a:lnB>
                      <a:noFill/>
                    </a:lnB>
                  </a:tcPr>
                </a:tc>
              </a:tr>
              <a:tr h="387826">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name</a:t>
                      </a:r>
                    </a:p>
                  </a:txBody>
                  <a:tcPr anchor="ctr">
                    <a:lnL>
                      <a:noFill/>
                    </a:lnL>
                    <a:lnR>
                      <a:noFill/>
                    </a:lnR>
                    <a:lnT>
                      <a:noFill/>
                    </a:lnT>
                    <a:lnB>
                      <a:noFill/>
                    </a:lnB>
                  </a:tcPr>
                </a:tc>
                <a:tc>
                  <a:txBody>
                    <a:bodyPr/>
                    <a:lstStyle/>
                    <a:p>
                      <a:r>
                        <a:rPr lang="en-US" sz="2000" kern="1200">
                          <a:solidFill>
                            <a:schemeClr val="tx1"/>
                          </a:solidFill>
                          <a:latin typeface="Open Sans" panose="020B0606030504020204" pitchFamily="34" charset="0"/>
                          <a:ea typeface="Open Sans" panose="020B0606030504020204" pitchFamily="34" charset="0"/>
                          <a:cs typeface="Open Sans" panose="020B0606030504020204" pitchFamily="34" charset="0"/>
                        </a:rPr>
                        <a:t>Number</a:t>
                      </a:r>
                    </a:p>
                  </a:txBody>
                  <a:tcPr anchor="ctr">
                    <a:lnL>
                      <a:noFill/>
                    </a:lnL>
                    <a:lnR>
                      <a:noFill/>
                    </a:lnR>
                    <a:lnT>
                      <a:noFill/>
                    </a:lnT>
                    <a:lnB>
                      <a:noFill/>
                    </a:lnB>
                  </a:tcPr>
                </a:tc>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a:t>
                      </a:r>
                    </a:p>
                  </a:txBody>
                  <a:tcPr anchor="ctr">
                    <a:lnL>
                      <a:noFill/>
                    </a:lnL>
                    <a:lnR>
                      <a:noFill/>
                    </a:lnR>
                    <a:lnT>
                      <a:noFill/>
                    </a:lnT>
                    <a:lnB>
                      <a:noFill/>
                    </a:lnB>
                  </a:tcPr>
                </a:tc>
                <a:tc>
                  <a:txBody>
                    <a:bodyPr/>
                    <a:lstStyle/>
                    <a:p>
                      <a:r>
                        <a:rPr lang="en-US" sz="2000"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prototype</a:t>
                      </a:r>
                    </a:p>
                  </a:txBody>
                  <a:tcPr anchor="ctr">
                    <a:lnL>
                      <a:noFill/>
                    </a:lnL>
                    <a:lnR>
                      <a:noFill/>
                    </a:lnR>
                    <a:lnT>
                      <a:noFill/>
                    </a:lnT>
                    <a:lnB>
                      <a:noFill/>
                    </a:lnB>
                  </a:tcPr>
                </a:tc>
              </a:tr>
            </a:tbl>
          </a:graphicData>
        </a:graphic>
      </p:graphicFrame>
      <p:sp>
        <p:nvSpPr>
          <p:cNvPr id="3" name="Прямоугольник 2"/>
          <p:cNvSpPr/>
          <p:nvPr/>
        </p:nvSpPr>
        <p:spPr>
          <a:xfrm>
            <a:off x="551541" y="1680550"/>
            <a:ext cx="11232628" cy="919611"/>
          </a:xfrm>
          <a:prstGeom prst="rect">
            <a:avLst/>
          </a:prstGeom>
        </p:spPr>
        <p:txBody>
          <a:bodyPr wrap="square">
            <a:spAutoFit/>
          </a:bodyPr>
          <a:lstStyle/>
          <a:p>
            <a:pPr defTabSz="384047">
              <a:spcBef>
                <a:spcPts val="600"/>
              </a:spcBef>
              <a:defRPr sz="2688"/>
            </a:pPr>
            <a:r>
              <a:rPr lang="en-US" dirty="0"/>
              <a:t>You should also avoid using the name of JavaScript built-in objects, properties, and methods: </a:t>
            </a:r>
          </a:p>
        </p:txBody>
      </p:sp>
    </p:spTree>
    <p:extLst>
      <p:ext uri="{BB962C8B-B14F-4D97-AF65-F5344CB8AC3E}">
        <p14:creationId xmlns:p14="http://schemas.microsoft.com/office/powerpoint/2010/main" val="4242379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B3A1340B-3A1B-4156-ADE3-51DF6C2C795D}">
  <ds:schemaRefs>
    <ds:schemaRef ds:uri="http://schemas.microsoft.com/office/infopath/2007/PartnerControls"/>
    <ds:schemaRef ds:uri="http://purl.org/dc/elements/1.1/"/>
    <ds:schemaRef ds:uri="http://schemas.microsoft.com/office/2006/metadata/properties"/>
    <ds:schemaRef ds:uri="835f28f2-30f1-4728-84d2-86d96e143488"/>
    <ds:schemaRef ds:uri="http://schemas.microsoft.com/office/2006/documentManagement/types"/>
    <ds:schemaRef ds:uri="http://purl.org/dc/terms/"/>
    <ds:schemaRef ds:uri="http://schemas.openxmlformats.org/package/2006/metadata/core-properties"/>
    <ds:schemaRef ds:uri="http://purl.org/dc/dcmitype/"/>
    <ds:schemaRef ds:uri="341e6018-ac0a-4dfb-8409-db9e0d2550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1056</TotalTime>
  <Words>2590</Words>
  <Application>Microsoft Office PowerPoint</Application>
  <PresentationFormat>Широкоэкранный</PresentationFormat>
  <Paragraphs>480</Paragraphs>
  <Slides>53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53</vt:i4>
      </vt:variant>
    </vt:vector>
  </HeadingPairs>
  <TitlesOfParts>
    <vt:vector size="59" baseType="lpstr">
      <vt:lpstr>Open Sans</vt:lpstr>
      <vt:lpstr>Arial</vt:lpstr>
      <vt:lpstr>Calibri</vt:lpstr>
      <vt:lpstr>Proxima Nova Black</vt:lpstr>
      <vt:lpstr>DARK THEME</vt:lpstr>
      <vt:lpstr>LIGHT-THEME</vt:lpstr>
      <vt:lpstr>Syntax JS Part 1 </vt:lpstr>
      <vt:lpstr>AGENDA</vt:lpstr>
      <vt:lpstr>Keywords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Operators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Expressions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Statement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Control Flow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USEFUL LINKS </vt:lpstr>
      <vt:lpstr>QUESTIONS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Larionov Stanislav</dc:creator>
  <cp:lastModifiedBy>Windows User</cp:lastModifiedBy>
  <cp:revision>104</cp:revision>
  <dcterms:created xsi:type="dcterms:W3CDTF">2018-12-11T16:43:22Z</dcterms:created>
  <dcterms:modified xsi:type="dcterms:W3CDTF">2019-05-05T15:51:21Z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