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8" r:id="rId7"/>
    <p:sldId id="259" r:id="rId8"/>
    <p:sldId id="282" r:id="rId9"/>
    <p:sldId id="305" r:id="rId10"/>
    <p:sldId id="306" r:id="rId11"/>
    <p:sldId id="307" r:id="rId12"/>
    <p:sldId id="308" r:id="rId13"/>
    <p:sldId id="309" r:id="rId14"/>
    <p:sldId id="310" r:id="rId15"/>
    <p:sldId id="297" r:id="rId16"/>
    <p:sldId id="304" r:id="rId17"/>
    <p:sldId id="311" r:id="rId18"/>
    <p:sldId id="313" r:id="rId19"/>
    <p:sldId id="314" r:id="rId20"/>
    <p:sldId id="315" r:id="rId21"/>
    <p:sldId id="316" r:id="rId22"/>
    <p:sldId id="317" r:id="rId23"/>
    <p:sldId id="318" r:id="rId24"/>
    <p:sldId id="319" r:id="rId25"/>
    <p:sldId id="320" r:id="rId26"/>
    <p:sldId id="321" r:id="rId27"/>
    <p:sldId id="322" r:id="rId28"/>
    <p:sldId id="296" r:id="rId29"/>
    <p:sldId id="303" r:id="rId30"/>
    <p:sldId id="323" r:id="rId31"/>
    <p:sldId id="324" r:id="rId32"/>
    <p:sldId id="325" r:id="rId33"/>
    <p:sldId id="326" r:id="rId34"/>
    <p:sldId id="327" r:id="rId35"/>
    <p:sldId id="328" r:id="rId36"/>
    <p:sldId id="329" r:id="rId37"/>
    <p:sldId id="330" r:id="rId38"/>
    <p:sldId id="272" r:id="rId39"/>
    <p:sldId id="270" r:id="rId40"/>
    <p:sldId id="273" r:id="rId41"/>
  </p:sldIdLst>
  <p:sldSz cx="12192000" cy="6858000"/>
  <p:notesSz cx="6858000" cy="9144000"/>
  <p:embeddedFontLst>
    <p:embeddedFont>
      <p:font typeface="Proxima Nova Black" panose="020B0604020202020204" charset="0"/>
      <p:bold r:id="rId42"/>
    </p:embeddedFont>
    <p:embeddedFont>
      <p:font typeface="Calibri" panose="020F0502020204030204" pitchFamily="34" charset="0"/>
      <p:regular r:id="rId43"/>
      <p:bold r:id="rId44"/>
      <p:italic r:id="rId45"/>
      <p:boldItalic r:id="rId46"/>
    </p:embeddedFont>
    <p:embeddedFont>
      <p:font typeface="Open Sans" panose="020B060402020202020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74" d="100"/>
          <a:sy n="74" d="100"/>
        </p:scale>
        <p:origin x="576"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3.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schools.com/js/js_loop_for.asp" TargetMode="External"/><Relationship Id="rId7" Type="http://schemas.openxmlformats.org/officeDocument/2006/relationships/hyperlink" Target="https://www.w3schools.com/js/js_strict.asp" TargetMode="External"/><Relationship Id="rId2" Type="http://schemas.openxmlformats.org/officeDocument/2006/relationships/hyperlink" Target="https://www.dofactory.com/tutorial/javascript-loops" TargetMode="External"/><Relationship Id="rId1" Type="http://schemas.openxmlformats.org/officeDocument/2006/relationships/slideLayout" Target="../slideLayouts/slideLayout2.xml"/><Relationship Id="rId6" Type="http://schemas.openxmlformats.org/officeDocument/2006/relationships/hyperlink" Target="https://blog.logrocket.com/elegant-error-handling-with-the-javascript-either-monad-76c7ae4924a1" TargetMode="External"/><Relationship Id="rId5" Type="http://schemas.openxmlformats.org/officeDocument/2006/relationships/hyperlink" Target="https://javascript.info/try-catch#try-catch-finally" TargetMode="External"/><Relationship Id="rId4" Type="http://schemas.openxmlformats.org/officeDocument/2006/relationships/hyperlink" Target="https://www.geeksforgeeks.org/javascript-error-and-exceptional-handling-with-exampl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08" y="174928"/>
            <a:ext cx="12390783" cy="6683071"/>
          </a:xfrm>
        </p:spPr>
        <p:txBody>
          <a:bodyPr/>
          <a:lstStyle/>
          <a:p>
            <a:pPr>
              <a:spcBef>
                <a:spcPts val="0"/>
              </a:spcBef>
            </a:pPr>
            <a:r>
              <a:rPr lang="en-US" b="1" dirty="0"/>
              <a:t>Syntax </a:t>
            </a:r>
            <a:r>
              <a:rPr lang="en-US" b="1" dirty="0" err="1" smtClean="0"/>
              <a:t>JS</a:t>
            </a:r>
            <a:r>
              <a:rPr lang="en-US" b="1" dirty="0"/>
              <a:t> </a:t>
            </a:r>
            <a:r>
              <a:rPr lang="en-US" b="1" dirty="0" smtClean="0"/>
              <a:t>Part 2</a:t>
            </a:r>
            <a:r>
              <a:rPr lang="en-US" b="1" dirty="0"/>
              <a:t/>
            </a:r>
            <a:br>
              <a:rPr lang="en-US" b="1" dirty="0"/>
            </a:b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a:t>by </a:t>
            </a:r>
            <a:r>
              <a:rPr lang="en-US" dirty="0" smtClean="0"/>
              <a:t>Stanislav Larionov</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continue </a:t>
            </a:r>
            <a:endParaRPr lang="en-US" sz="4800" b="1" dirty="0"/>
          </a:p>
        </p:txBody>
      </p:sp>
      <p:sp>
        <p:nvSpPr>
          <p:cNvPr id="7" name="Прямоугольник 6"/>
          <p:cNvSpPr/>
          <p:nvPr/>
        </p:nvSpPr>
        <p:spPr>
          <a:xfrm>
            <a:off x="828540" y="2547685"/>
            <a:ext cx="11363460" cy="2246769"/>
          </a:xfrm>
          <a:prstGeom prst="rect">
            <a:avLst/>
          </a:prstGeom>
        </p:spPr>
        <p:txBody>
          <a:bodyPr wrap="square">
            <a:spAutoFit/>
          </a:bodyPr>
          <a:lstStyle/>
          <a:p>
            <a:r>
              <a:rPr lang="nn-NO" sz="2000" dirty="0">
                <a:latin typeface="Open Sans" panose="020B0604020202020204" charset="0"/>
                <a:ea typeface="Open Sans" panose="020B0604020202020204" charset="0"/>
                <a:cs typeface="Open Sans" panose="020B0604020202020204" charset="0"/>
              </a:rPr>
              <a:t> for (var i = 1; i &lt;= 10; i++)</a:t>
            </a:r>
          </a:p>
          <a:p>
            <a:r>
              <a:rPr lang="nn-NO" sz="2000" dirty="0">
                <a:latin typeface="Open Sans" panose="020B0604020202020204" charset="0"/>
                <a:ea typeface="Open Sans" panose="020B0604020202020204" charset="0"/>
                <a:cs typeface="Open Sans" panose="020B0604020202020204" charset="0"/>
              </a:rPr>
              <a:t>    {</a:t>
            </a:r>
          </a:p>
          <a:p>
            <a:r>
              <a:rPr lang="nn-NO" sz="2000" dirty="0">
                <a:latin typeface="Open Sans" panose="020B0604020202020204" charset="0"/>
                <a:ea typeface="Open Sans" panose="020B0604020202020204" charset="0"/>
                <a:cs typeface="Open Sans" panose="020B0604020202020204" charset="0"/>
              </a:rPr>
              <a:t>       if ((i % 2) != 0) {</a:t>
            </a:r>
          </a:p>
          <a:p>
            <a:r>
              <a:rPr lang="nn-NO" sz="2000" dirty="0">
                <a:latin typeface="Open Sans" panose="020B0604020202020204" charset="0"/>
                <a:ea typeface="Open Sans" panose="020B0604020202020204" charset="0"/>
                <a:cs typeface="Open Sans" panose="020B0604020202020204" charset="0"/>
              </a:rPr>
              <a:t>          continue;</a:t>
            </a:r>
          </a:p>
          <a:p>
            <a:r>
              <a:rPr lang="nn-NO" sz="2000" dirty="0">
                <a:latin typeface="Open Sans" panose="020B0604020202020204" charset="0"/>
                <a:ea typeface="Open Sans" panose="020B0604020202020204" charset="0"/>
                <a:cs typeface="Open Sans" panose="020B0604020202020204" charset="0"/>
              </a:rPr>
              <a:t>       }</a:t>
            </a:r>
          </a:p>
          <a:p>
            <a:r>
              <a:rPr lang="nn-NO" sz="2000" dirty="0">
                <a:latin typeface="Open Sans" panose="020B0604020202020204" charset="0"/>
                <a:ea typeface="Open Sans" panose="020B0604020202020204" charset="0"/>
                <a:cs typeface="Open Sans" panose="020B0604020202020204" charset="0"/>
              </a:rPr>
              <a:t>       alert(i);           // =&gt; 2, 4, 6, 8, 10</a:t>
            </a:r>
          </a:p>
          <a:p>
            <a:r>
              <a:rPr lang="nn-NO" sz="2000" dirty="0">
                <a:latin typeface="Open Sans" panose="020B0604020202020204" charset="0"/>
                <a:ea typeface="Open Sans" panose="020B0604020202020204" charset="0"/>
                <a:cs typeface="Open Sans" panose="020B0604020202020204" charset="0"/>
              </a:rPr>
              <a:t>    }</a:t>
            </a:r>
            <a:endParaRPr lang="en-US" sz="2000" dirty="0">
              <a:latin typeface="Open Sans" panose="020B0604020202020204" charset="0"/>
              <a:ea typeface="Open Sans" panose="020B0604020202020204" charset="0"/>
              <a:cs typeface="Open Sans" panose="020B0604020202020204" charset="0"/>
            </a:endParaRPr>
          </a:p>
        </p:txBody>
      </p:sp>
      <p:sp>
        <p:nvSpPr>
          <p:cNvPr id="2" name="Прямоугольник 1"/>
          <p:cNvSpPr/>
          <p:nvPr/>
        </p:nvSpPr>
        <p:spPr>
          <a:xfrm>
            <a:off x="729803" y="1339403"/>
            <a:ext cx="10191482" cy="1015663"/>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When JavaScript encounters a continue statement in a loop it stops the execution of the current iteration and goes back to the beginning of the loop to begin the next iteration. The example below displays only even numbers.</a:t>
            </a:r>
          </a:p>
        </p:txBody>
      </p:sp>
    </p:spTree>
    <p:extLst>
      <p:ext uri="{BB962C8B-B14F-4D97-AF65-F5344CB8AC3E}">
        <p14:creationId xmlns:p14="http://schemas.microsoft.com/office/powerpoint/2010/main" val="535763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Handling</a:t>
            </a:r>
          </a:p>
        </p:txBody>
      </p:sp>
    </p:spTree>
    <p:extLst>
      <p:ext uri="{BB962C8B-B14F-4D97-AF65-F5344CB8AC3E}">
        <p14:creationId xmlns:p14="http://schemas.microsoft.com/office/powerpoint/2010/main" val="972695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Errors - Throw and Try to Catch</a:t>
            </a:r>
            <a:endParaRPr lang="en-US" sz="4800" b="1" dirty="0"/>
          </a:p>
        </p:txBody>
      </p:sp>
      <p:sp>
        <p:nvSpPr>
          <p:cNvPr id="4" name="Прямоугольник 3"/>
          <p:cNvSpPr/>
          <p:nvPr/>
        </p:nvSpPr>
        <p:spPr>
          <a:xfrm>
            <a:off x="685800" y="1714502"/>
            <a:ext cx="10699124" cy="3046988"/>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The </a:t>
            </a:r>
            <a:r>
              <a:rPr lang="en-US" sz="2400" dirty="0">
                <a:solidFill>
                  <a:srgbClr val="FF0000"/>
                </a:solidFill>
                <a:latin typeface="Open Sans" panose="020B0604020202020204" charset="0"/>
                <a:ea typeface="Open Sans" panose="020B0604020202020204" charset="0"/>
                <a:cs typeface="Open Sans" panose="020B0604020202020204" charset="0"/>
              </a:rPr>
              <a:t>try</a:t>
            </a:r>
            <a:r>
              <a:rPr lang="en-US" sz="2400" dirty="0">
                <a:latin typeface="Open Sans" panose="020B0604020202020204" charset="0"/>
                <a:ea typeface="Open Sans" panose="020B0604020202020204" charset="0"/>
                <a:cs typeface="Open Sans" panose="020B0604020202020204" charset="0"/>
              </a:rPr>
              <a:t> statement lets you test a block of code for errors.</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The </a:t>
            </a:r>
            <a:r>
              <a:rPr lang="en-US" sz="2400" dirty="0">
                <a:solidFill>
                  <a:srgbClr val="FF0000"/>
                </a:solidFill>
                <a:latin typeface="Open Sans" panose="020B0604020202020204" charset="0"/>
                <a:ea typeface="Open Sans" panose="020B0604020202020204" charset="0"/>
                <a:cs typeface="Open Sans" panose="020B0604020202020204" charset="0"/>
              </a:rPr>
              <a:t>catch</a:t>
            </a:r>
            <a:r>
              <a:rPr lang="en-US" sz="2400" dirty="0">
                <a:latin typeface="Open Sans" panose="020B0604020202020204" charset="0"/>
                <a:ea typeface="Open Sans" panose="020B0604020202020204" charset="0"/>
                <a:cs typeface="Open Sans" panose="020B0604020202020204" charset="0"/>
              </a:rPr>
              <a:t> statement lets you handle the error.</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The </a:t>
            </a:r>
            <a:r>
              <a:rPr lang="en-US" sz="2400" dirty="0">
                <a:solidFill>
                  <a:srgbClr val="FF0000"/>
                </a:solidFill>
                <a:latin typeface="Open Sans" panose="020B0604020202020204" charset="0"/>
                <a:ea typeface="Open Sans" panose="020B0604020202020204" charset="0"/>
                <a:cs typeface="Open Sans" panose="020B0604020202020204" charset="0"/>
              </a:rPr>
              <a:t>throw</a:t>
            </a:r>
            <a:r>
              <a:rPr lang="en-US" sz="2400" dirty="0">
                <a:latin typeface="Open Sans" panose="020B0604020202020204" charset="0"/>
                <a:ea typeface="Open Sans" panose="020B0604020202020204" charset="0"/>
                <a:cs typeface="Open Sans" panose="020B0604020202020204" charset="0"/>
              </a:rPr>
              <a:t> statement lets you create custom errors.</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The </a:t>
            </a:r>
            <a:r>
              <a:rPr lang="en-US" sz="2400" dirty="0">
                <a:solidFill>
                  <a:srgbClr val="FF0000"/>
                </a:solidFill>
                <a:latin typeface="Open Sans" panose="020B0604020202020204" charset="0"/>
                <a:ea typeface="Open Sans" panose="020B0604020202020204" charset="0"/>
                <a:cs typeface="Open Sans" panose="020B0604020202020204" charset="0"/>
              </a:rPr>
              <a:t>finally</a:t>
            </a:r>
            <a:r>
              <a:rPr lang="en-US" sz="2400" dirty="0">
                <a:latin typeface="Open Sans" panose="020B0604020202020204" charset="0"/>
                <a:ea typeface="Open Sans" panose="020B0604020202020204" charset="0"/>
                <a:cs typeface="Open Sans" panose="020B0604020202020204" charset="0"/>
              </a:rPr>
              <a:t> statement lets you execute code, after try and catch, regardless of the result.</a:t>
            </a:r>
          </a:p>
        </p:txBody>
      </p:sp>
    </p:spTree>
    <p:extLst>
      <p:ext uri="{BB962C8B-B14F-4D97-AF65-F5344CB8AC3E}">
        <p14:creationId xmlns:p14="http://schemas.microsoft.com/office/powerpoint/2010/main" val="1620340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Errors - Throw and Try to Catch</a:t>
            </a:r>
            <a:endParaRPr lang="en-US" sz="4800" b="1" dirty="0"/>
          </a:p>
        </p:txBody>
      </p:sp>
      <p:sp>
        <p:nvSpPr>
          <p:cNvPr id="4" name="Прямоугольник 3"/>
          <p:cNvSpPr/>
          <p:nvPr/>
        </p:nvSpPr>
        <p:spPr>
          <a:xfrm>
            <a:off x="685800" y="1714502"/>
            <a:ext cx="10699124" cy="3416320"/>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No matter how great we are at programming, sometimes our scripts have errors. They may occur because of our mistakes, an unexpected user input, an erroneous server response and for a thousand of other reasons.</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Usually, a script “dies” (immediately stops) in case of an error, printing it to console.</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But there’s a syntax construct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that allows to “catch” errors and, instead of dying, do something more reasonable.</a:t>
            </a:r>
          </a:p>
        </p:txBody>
      </p:sp>
    </p:spTree>
    <p:extLst>
      <p:ext uri="{BB962C8B-B14F-4D97-AF65-F5344CB8AC3E}">
        <p14:creationId xmlns:p14="http://schemas.microsoft.com/office/powerpoint/2010/main" val="2471804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try…catch</a:t>
            </a:r>
            <a:endParaRPr lang="en-US" sz="4800" b="1"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985" y="1548612"/>
            <a:ext cx="5405772" cy="4272639"/>
          </a:xfrm>
          <a:prstGeom prst="rect">
            <a:avLst/>
          </a:prstGeom>
        </p:spPr>
      </p:pic>
      <p:sp>
        <p:nvSpPr>
          <p:cNvPr id="3" name="Прямоугольник 2"/>
          <p:cNvSpPr/>
          <p:nvPr/>
        </p:nvSpPr>
        <p:spPr>
          <a:xfrm>
            <a:off x="7658636" y="1260575"/>
            <a:ext cx="6096000" cy="3416320"/>
          </a:xfrm>
          <a:prstGeom prst="rect">
            <a:avLst/>
          </a:prstGeom>
        </p:spPr>
        <p:txBody>
          <a:bodyPr>
            <a:spAutoFit/>
          </a:bodyPr>
          <a:lstStyle/>
          <a:p>
            <a:r>
              <a:rPr lang="en-US" sz="2400" dirty="0">
                <a:latin typeface="Open Sans" panose="020B0604020202020204" charset="0"/>
                <a:ea typeface="Open Sans" panose="020B0604020202020204" charset="0"/>
                <a:cs typeface="Open Sans" panose="020B0604020202020204" charset="0"/>
              </a:rPr>
              <a:t>try {</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  // code...</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 catch (err) {</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  // error handling</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2264947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try…catch</a:t>
            </a:r>
            <a:endParaRPr lang="en-US" sz="4800" b="1" dirty="0"/>
          </a:p>
        </p:txBody>
      </p:sp>
      <p:sp>
        <p:nvSpPr>
          <p:cNvPr id="4" name="Прямоугольник 3"/>
          <p:cNvSpPr/>
          <p:nvPr/>
        </p:nvSpPr>
        <p:spPr>
          <a:xfrm>
            <a:off x="685800" y="1511404"/>
            <a:ext cx="8628845" cy="4708981"/>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try {</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alert('Start of try runs');  // (1) &lt;--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 ...no errors here</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alert('End of try runs');   // (2) &lt;--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catch(err) {</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alert('Catch is ignored, because there are no errors'); // (3)</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alert("...Then the execution continues");</a:t>
            </a:r>
          </a:p>
        </p:txBody>
      </p:sp>
    </p:spTree>
    <p:extLst>
      <p:ext uri="{BB962C8B-B14F-4D97-AF65-F5344CB8AC3E}">
        <p14:creationId xmlns:p14="http://schemas.microsoft.com/office/powerpoint/2010/main" val="1257969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try…catch</a:t>
            </a:r>
            <a:endParaRPr lang="en-US" sz="4800" b="1" dirty="0"/>
          </a:p>
        </p:txBody>
      </p:sp>
      <p:sp>
        <p:nvSpPr>
          <p:cNvPr id="4" name="Прямоугольник 3"/>
          <p:cNvSpPr/>
          <p:nvPr/>
        </p:nvSpPr>
        <p:spPr>
          <a:xfrm>
            <a:off x="685800" y="1511404"/>
            <a:ext cx="8628845" cy="4708981"/>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try {</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alert('Start of try runs');  // (1) &lt;--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lalala</a:t>
            </a:r>
            <a:r>
              <a:rPr lang="en-US" sz="2000" dirty="0">
                <a:latin typeface="Open Sans" panose="020B0604020202020204" charset="0"/>
                <a:ea typeface="Open Sans" panose="020B0604020202020204" charset="0"/>
                <a:cs typeface="Open Sans" panose="020B0604020202020204" charset="0"/>
              </a:rPr>
              <a:t>; // error, variable is not defined</a:t>
            </a:r>
            <a:r>
              <a:rPr lang="en-US" sz="2000" dirty="0" smtClean="0">
                <a:latin typeface="Open Sans" panose="020B0604020202020204" charset="0"/>
                <a:ea typeface="Open Sans" panose="020B0604020202020204" charset="0"/>
                <a:cs typeface="Open Sans" panose="020B0604020202020204" charset="0"/>
              </a:rPr>
              <a:t>!                                          </a:t>
            </a:r>
            <a:endParaRPr lang="en-US" sz="2000" dirty="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alert('End of try (never reached)');  // (2)</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catch(err) {</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alert(`Error has occurred!`); // (3) &lt;--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alert("...Then the execution continues");</a:t>
            </a:r>
          </a:p>
        </p:txBody>
      </p:sp>
    </p:spTree>
    <p:extLst>
      <p:ext uri="{BB962C8B-B14F-4D97-AF65-F5344CB8AC3E}">
        <p14:creationId xmlns:p14="http://schemas.microsoft.com/office/powerpoint/2010/main" val="432057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try…catch</a:t>
            </a:r>
            <a:endParaRPr lang="en-US" sz="4800" b="1" dirty="0"/>
          </a:p>
        </p:txBody>
      </p:sp>
      <p:sp>
        <p:nvSpPr>
          <p:cNvPr id="4" name="Прямоугольник 3"/>
          <p:cNvSpPr/>
          <p:nvPr/>
        </p:nvSpPr>
        <p:spPr>
          <a:xfrm>
            <a:off x="685800" y="1511404"/>
            <a:ext cx="8628845" cy="4708981"/>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try {</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alert('Start of try runs');  // (1) &lt;--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lalala</a:t>
            </a:r>
            <a:r>
              <a:rPr lang="en-US" sz="2000" dirty="0">
                <a:latin typeface="Open Sans" panose="020B0604020202020204" charset="0"/>
                <a:ea typeface="Open Sans" panose="020B0604020202020204" charset="0"/>
                <a:cs typeface="Open Sans" panose="020B0604020202020204" charset="0"/>
              </a:rPr>
              <a:t>; // error, variable is not defined</a:t>
            </a:r>
            <a:r>
              <a:rPr lang="en-US" sz="2000" dirty="0" smtClean="0">
                <a:latin typeface="Open Sans" panose="020B0604020202020204" charset="0"/>
                <a:ea typeface="Open Sans" panose="020B0604020202020204" charset="0"/>
                <a:cs typeface="Open Sans" panose="020B0604020202020204" charset="0"/>
              </a:rPr>
              <a:t>!                                          </a:t>
            </a:r>
            <a:endParaRPr lang="en-US" sz="2000" dirty="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alert('End of try (never reached)');  // (2)</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catch(err) {</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alert(`Error has occurred!`); // (3) &lt;--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alert("...Then the execution continues");</a:t>
            </a:r>
          </a:p>
        </p:txBody>
      </p:sp>
    </p:spTree>
    <p:extLst>
      <p:ext uri="{BB962C8B-B14F-4D97-AF65-F5344CB8AC3E}">
        <p14:creationId xmlns:p14="http://schemas.microsoft.com/office/powerpoint/2010/main" val="2752011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Error object</a:t>
            </a:r>
            <a:endParaRPr lang="en-US" sz="4800" b="1" dirty="0"/>
          </a:p>
        </p:txBody>
      </p:sp>
      <p:sp>
        <p:nvSpPr>
          <p:cNvPr id="4" name="Прямоугольник 3"/>
          <p:cNvSpPr/>
          <p:nvPr/>
        </p:nvSpPr>
        <p:spPr>
          <a:xfrm>
            <a:off x="1111876" y="2837927"/>
            <a:ext cx="8628845" cy="1938992"/>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try {</a:t>
            </a:r>
          </a:p>
          <a:p>
            <a:r>
              <a:rPr lang="en-US" sz="2000" dirty="0">
                <a:latin typeface="Open Sans" panose="020B0604020202020204" charset="0"/>
                <a:ea typeface="Open Sans" panose="020B0604020202020204" charset="0"/>
                <a:cs typeface="Open Sans" panose="020B0604020202020204" charset="0"/>
              </a:rPr>
              <a:t>  // ...</a:t>
            </a:r>
          </a:p>
          <a:p>
            <a:r>
              <a:rPr lang="en-US" sz="2000" dirty="0">
                <a:latin typeface="Open Sans" panose="020B0604020202020204" charset="0"/>
                <a:ea typeface="Open Sans" panose="020B0604020202020204" charset="0"/>
                <a:cs typeface="Open Sans" panose="020B0604020202020204" charset="0"/>
              </a:rPr>
              <a:t>} catch(err) { // &lt;-- the "error object", could use another word instead of err</a:t>
            </a:r>
          </a:p>
          <a:p>
            <a:r>
              <a:rPr lang="en-US" sz="2000" dirty="0">
                <a:latin typeface="Open Sans" panose="020B0604020202020204" charset="0"/>
                <a:ea typeface="Open Sans" panose="020B0604020202020204" charset="0"/>
                <a:cs typeface="Open Sans" panose="020B0604020202020204" charset="0"/>
              </a:rPr>
              <a:t>  // ...</a:t>
            </a:r>
          </a:p>
          <a:p>
            <a:r>
              <a:rPr lang="en-US" sz="2000" dirty="0">
                <a:latin typeface="Open Sans" panose="020B0604020202020204" charset="0"/>
                <a:ea typeface="Open Sans" panose="020B0604020202020204" charset="0"/>
                <a:cs typeface="Open Sans" panose="020B0604020202020204" charset="0"/>
              </a:rPr>
              <a:t>}</a:t>
            </a:r>
          </a:p>
        </p:txBody>
      </p:sp>
      <p:sp>
        <p:nvSpPr>
          <p:cNvPr id="2" name="Прямоугольник 1"/>
          <p:cNvSpPr/>
          <p:nvPr/>
        </p:nvSpPr>
        <p:spPr>
          <a:xfrm>
            <a:off x="685799" y="1541806"/>
            <a:ext cx="10660487" cy="830997"/>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When an error occurs, JavaScript generates an object containing the details about it. The object is then passed as an argument to catch:</a:t>
            </a:r>
          </a:p>
        </p:txBody>
      </p:sp>
    </p:spTree>
    <p:extLst>
      <p:ext uri="{BB962C8B-B14F-4D97-AF65-F5344CB8AC3E}">
        <p14:creationId xmlns:p14="http://schemas.microsoft.com/office/powerpoint/2010/main" val="515394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“Throw” operator</a:t>
            </a:r>
            <a:endParaRPr lang="en-US" sz="4800" b="1" dirty="0"/>
          </a:p>
        </p:txBody>
      </p:sp>
      <p:sp>
        <p:nvSpPr>
          <p:cNvPr id="4" name="Прямоугольник 3"/>
          <p:cNvSpPr/>
          <p:nvPr/>
        </p:nvSpPr>
        <p:spPr>
          <a:xfrm>
            <a:off x="1292180" y="2749793"/>
            <a:ext cx="8628845" cy="1631216"/>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let error = new Error(message);</a:t>
            </a:r>
          </a:p>
          <a:p>
            <a:r>
              <a:rPr lang="en-US" sz="2000" dirty="0">
                <a:latin typeface="Open Sans" panose="020B0604020202020204" charset="0"/>
                <a:ea typeface="Open Sans" panose="020B0604020202020204" charset="0"/>
                <a:cs typeface="Open Sans" panose="020B0604020202020204" charset="0"/>
              </a:rPr>
              <a:t>// or</a:t>
            </a:r>
          </a:p>
          <a:p>
            <a:r>
              <a:rPr lang="en-US" sz="2000" dirty="0">
                <a:latin typeface="Open Sans" panose="020B0604020202020204" charset="0"/>
                <a:ea typeface="Open Sans" panose="020B0604020202020204" charset="0"/>
                <a:cs typeface="Open Sans" panose="020B0604020202020204" charset="0"/>
              </a:rPr>
              <a:t>let error = new </a:t>
            </a:r>
            <a:r>
              <a:rPr lang="en-US" sz="2000" dirty="0" err="1">
                <a:latin typeface="Open Sans" panose="020B0604020202020204" charset="0"/>
                <a:ea typeface="Open Sans" panose="020B0604020202020204" charset="0"/>
                <a:cs typeface="Open Sans" panose="020B0604020202020204" charset="0"/>
              </a:rPr>
              <a:t>SyntaxError</a:t>
            </a:r>
            <a:r>
              <a:rPr lang="en-US" sz="2000" dirty="0">
                <a:latin typeface="Open Sans" panose="020B0604020202020204" charset="0"/>
                <a:ea typeface="Open Sans" panose="020B0604020202020204" charset="0"/>
                <a:cs typeface="Open Sans" panose="020B0604020202020204" charset="0"/>
              </a:rPr>
              <a:t>(message);</a:t>
            </a:r>
          </a:p>
          <a:p>
            <a:r>
              <a:rPr lang="en-US" sz="2000" dirty="0">
                <a:latin typeface="Open Sans" panose="020B0604020202020204" charset="0"/>
                <a:ea typeface="Open Sans" panose="020B0604020202020204" charset="0"/>
                <a:cs typeface="Open Sans" panose="020B0604020202020204" charset="0"/>
              </a:rPr>
              <a:t>let error = new </a:t>
            </a:r>
            <a:r>
              <a:rPr lang="en-US" sz="2000" dirty="0" err="1">
                <a:latin typeface="Open Sans" panose="020B0604020202020204" charset="0"/>
                <a:ea typeface="Open Sans" panose="020B0604020202020204" charset="0"/>
                <a:cs typeface="Open Sans" panose="020B0604020202020204" charset="0"/>
              </a:rPr>
              <a:t>ReferenceError</a:t>
            </a:r>
            <a:r>
              <a:rPr lang="en-US" sz="2000" dirty="0">
                <a:latin typeface="Open Sans" panose="020B0604020202020204" charset="0"/>
                <a:ea typeface="Open Sans" panose="020B0604020202020204" charset="0"/>
                <a:cs typeface="Open Sans" panose="020B0604020202020204" charset="0"/>
              </a:rPr>
              <a:t>(message);</a:t>
            </a:r>
          </a:p>
          <a:p>
            <a:r>
              <a:rPr lang="en-US" sz="2000" dirty="0">
                <a:latin typeface="Open Sans" panose="020B0604020202020204" charset="0"/>
                <a:ea typeface="Open Sans" panose="020B0604020202020204" charset="0"/>
                <a:cs typeface="Open Sans" panose="020B0604020202020204" charset="0"/>
              </a:rPr>
              <a:t>// ...</a:t>
            </a:r>
          </a:p>
        </p:txBody>
      </p:sp>
      <p:sp>
        <p:nvSpPr>
          <p:cNvPr id="2" name="Прямоугольник 1"/>
          <p:cNvSpPr/>
          <p:nvPr/>
        </p:nvSpPr>
        <p:spPr>
          <a:xfrm>
            <a:off x="1111876" y="1714502"/>
            <a:ext cx="10660487" cy="461665"/>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throw &lt;error object&gt;</a:t>
            </a:r>
          </a:p>
        </p:txBody>
      </p:sp>
      <p:sp>
        <p:nvSpPr>
          <p:cNvPr id="3" name="Прямоугольник 2"/>
          <p:cNvSpPr/>
          <p:nvPr/>
        </p:nvSpPr>
        <p:spPr>
          <a:xfrm>
            <a:off x="1292180" y="4696272"/>
            <a:ext cx="6096000" cy="1323439"/>
          </a:xfrm>
          <a:prstGeom prst="rect">
            <a:avLst/>
          </a:prstGeom>
        </p:spPr>
        <p:txBody>
          <a:bodyPr>
            <a:spAutoFit/>
          </a:bodyPr>
          <a:lstStyle/>
          <a:p>
            <a:r>
              <a:rPr lang="en-US" sz="2000" dirty="0">
                <a:latin typeface="Open Sans" panose="020B0604020202020204" charset="0"/>
                <a:ea typeface="Open Sans" panose="020B0604020202020204" charset="0"/>
                <a:cs typeface="Open Sans" panose="020B0604020202020204" charset="0"/>
              </a:rPr>
              <a:t>let error = new Error("Things happen </a:t>
            </a:r>
            <a:r>
              <a:rPr lang="en-US" sz="2000" dirty="0" err="1">
                <a:latin typeface="Open Sans" panose="020B0604020202020204" charset="0"/>
                <a:ea typeface="Open Sans" panose="020B0604020202020204" charset="0"/>
                <a:cs typeface="Open Sans" panose="020B0604020202020204" charset="0"/>
              </a:rPr>
              <a:t>o_O</a:t>
            </a:r>
            <a:r>
              <a:rPr lang="en-US" sz="2000" dirty="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alert(error.name); // Error</a:t>
            </a:r>
          </a:p>
          <a:p>
            <a:r>
              <a:rPr lang="en-US" sz="2000" dirty="0">
                <a:latin typeface="Open Sans" panose="020B0604020202020204" charset="0"/>
                <a:ea typeface="Open Sans" panose="020B0604020202020204" charset="0"/>
                <a:cs typeface="Open Sans" panose="020B0604020202020204" charset="0"/>
              </a:rPr>
              <a:t>alert(</a:t>
            </a:r>
            <a:r>
              <a:rPr lang="en-US" sz="2000" dirty="0" err="1">
                <a:latin typeface="Open Sans" panose="020B0604020202020204" charset="0"/>
                <a:ea typeface="Open Sans" panose="020B0604020202020204" charset="0"/>
                <a:cs typeface="Open Sans" panose="020B0604020202020204" charset="0"/>
              </a:rPr>
              <a:t>error.message</a:t>
            </a:r>
            <a:r>
              <a:rPr lang="en-US" sz="2000" dirty="0">
                <a:latin typeface="Open Sans" panose="020B0604020202020204" charset="0"/>
                <a:ea typeface="Open Sans" panose="020B0604020202020204" charset="0"/>
                <a:cs typeface="Open Sans" panose="020B0604020202020204" charset="0"/>
              </a:rPr>
              <a:t>); // Things happen </a:t>
            </a:r>
            <a:r>
              <a:rPr lang="en-US" sz="2000" dirty="0" err="1">
                <a:latin typeface="Open Sans" panose="020B0604020202020204" charset="0"/>
                <a:ea typeface="Open Sans" panose="020B0604020202020204" charset="0"/>
                <a:cs typeface="Open Sans" panose="020B0604020202020204" charset="0"/>
              </a:rPr>
              <a:t>o_O</a:t>
            </a:r>
            <a:endParaRPr lang="en-US"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104155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85800"/>
            <a:ext cx="10820400" cy="1714502"/>
          </a:xfrm>
        </p:spPr>
        <p:txBody>
          <a:bodyPr/>
          <a:lstStyle/>
          <a:p>
            <a:r>
              <a:rPr lang="en-US" dirty="0"/>
              <a:t>AGENDA</a:t>
            </a:r>
            <a:endParaRPr lang="uk-UA" dirty="0"/>
          </a:p>
        </p:txBody>
      </p:sp>
      <p:sp>
        <p:nvSpPr>
          <p:cNvPr id="5" name="Text Placeholder 4"/>
          <p:cNvSpPr>
            <a:spLocks noGrp="1"/>
          </p:cNvSpPr>
          <p:nvPr>
            <p:ph type="body" sz="quarter" idx="10"/>
          </p:nvPr>
        </p:nvSpPr>
        <p:spPr>
          <a:xfrm>
            <a:off x="685799" y="2400301"/>
            <a:ext cx="8702899" cy="3810000"/>
          </a:xfrm>
        </p:spPr>
        <p:txBody>
          <a:bodyPr/>
          <a:lstStyle/>
          <a:p>
            <a:pPr marL="342900" indent="-342900">
              <a:buFont typeface="Arial" panose="020B0604020202020204" pitchFamily="34" charset="0"/>
              <a:buChar char="•"/>
            </a:pPr>
            <a:r>
              <a:rPr lang="en-US" dirty="0" smtClean="0"/>
              <a:t>Loops</a:t>
            </a:r>
          </a:p>
          <a:p>
            <a:pPr marL="342900" indent="-342900">
              <a:buFont typeface="Arial" panose="020B0604020202020204" pitchFamily="34" charset="0"/>
              <a:buChar char="•"/>
            </a:pPr>
            <a:r>
              <a:rPr lang="en-US" dirty="0" smtClean="0"/>
              <a:t>Error Handling</a:t>
            </a:r>
          </a:p>
          <a:p>
            <a:pPr marL="342900" indent="-342900">
              <a:buFont typeface="Arial" panose="020B0604020202020204" pitchFamily="34" charset="0"/>
              <a:buChar char="•"/>
            </a:pPr>
            <a:r>
              <a:rPr lang="en-US" dirty="0" smtClean="0"/>
              <a:t>Strict </a:t>
            </a:r>
            <a:r>
              <a:rPr lang="en-US" dirty="0"/>
              <a:t>mode</a:t>
            </a:r>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“Throw” operator</a:t>
            </a:r>
            <a:endParaRPr lang="en-US" sz="4800" b="1" dirty="0"/>
          </a:p>
        </p:txBody>
      </p:sp>
      <p:sp>
        <p:nvSpPr>
          <p:cNvPr id="4" name="Прямоугольник 3"/>
          <p:cNvSpPr/>
          <p:nvPr/>
        </p:nvSpPr>
        <p:spPr>
          <a:xfrm>
            <a:off x="1111876" y="1397511"/>
            <a:ext cx="8628845" cy="5016758"/>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let </a:t>
            </a:r>
            <a:r>
              <a:rPr lang="en-US" sz="2000" dirty="0" err="1">
                <a:latin typeface="Open Sans" panose="020B0604020202020204" charset="0"/>
                <a:ea typeface="Open Sans" panose="020B0604020202020204" charset="0"/>
                <a:cs typeface="Open Sans" panose="020B0604020202020204" charset="0"/>
              </a:rPr>
              <a:t>json</a:t>
            </a:r>
            <a:r>
              <a:rPr lang="en-US" sz="2000" dirty="0">
                <a:latin typeface="Open Sans" panose="020B0604020202020204" charset="0"/>
                <a:ea typeface="Open Sans" panose="020B0604020202020204" charset="0"/>
                <a:cs typeface="Open Sans" panose="020B0604020202020204" charset="0"/>
              </a:rPr>
              <a:t> = '{ "age": 30 }'; // incomplete data</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try {</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let user = </a:t>
            </a:r>
            <a:r>
              <a:rPr lang="en-US" sz="2000" dirty="0" err="1">
                <a:latin typeface="Open Sans" panose="020B0604020202020204" charset="0"/>
                <a:ea typeface="Open Sans" panose="020B0604020202020204" charset="0"/>
                <a:cs typeface="Open Sans" panose="020B0604020202020204" charset="0"/>
              </a:rPr>
              <a:t>JSON.parse</a:t>
            </a:r>
            <a:r>
              <a:rPr lang="en-US" sz="2000" dirty="0">
                <a:latin typeface="Open Sans" panose="020B0604020202020204" charset="0"/>
                <a:ea typeface="Open Sans" panose="020B0604020202020204" charset="0"/>
                <a:cs typeface="Open Sans" panose="020B0604020202020204" charset="0"/>
              </a:rPr>
              <a:t>(</a:t>
            </a:r>
            <a:r>
              <a:rPr lang="en-US" sz="2000" dirty="0" err="1">
                <a:latin typeface="Open Sans" panose="020B0604020202020204" charset="0"/>
                <a:ea typeface="Open Sans" panose="020B0604020202020204" charset="0"/>
                <a:cs typeface="Open Sans" panose="020B0604020202020204" charset="0"/>
              </a:rPr>
              <a:t>json</a:t>
            </a:r>
            <a:r>
              <a:rPr lang="en-US" sz="2000" dirty="0">
                <a:latin typeface="Open Sans" panose="020B0604020202020204" charset="0"/>
                <a:ea typeface="Open Sans" panose="020B0604020202020204" charset="0"/>
                <a:cs typeface="Open Sans" panose="020B0604020202020204" charset="0"/>
              </a:rPr>
              <a:t>); // &lt;-- no errors</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if (!user.name) {</a:t>
            </a:r>
          </a:p>
          <a:p>
            <a:r>
              <a:rPr lang="en-US" sz="2000" dirty="0">
                <a:latin typeface="Open Sans" panose="020B0604020202020204" charset="0"/>
                <a:ea typeface="Open Sans" panose="020B0604020202020204" charset="0"/>
                <a:cs typeface="Open Sans" panose="020B0604020202020204" charset="0"/>
              </a:rPr>
              <a:t>    throw new </a:t>
            </a:r>
            <a:r>
              <a:rPr lang="en-US" sz="2000" dirty="0" err="1">
                <a:latin typeface="Open Sans" panose="020B0604020202020204" charset="0"/>
                <a:ea typeface="Open Sans" panose="020B0604020202020204" charset="0"/>
                <a:cs typeface="Open Sans" panose="020B0604020202020204" charset="0"/>
              </a:rPr>
              <a:t>SyntaxError</a:t>
            </a:r>
            <a:r>
              <a:rPr lang="en-US" sz="2000" dirty="0">
                <a:latin typeface="Open Sans" panose="020B0604020202020204" charset="0"/>
                <a:ea typeface="Open Sans" panose="020B0604020202020204" charset="0"/>
                <a:cs typeface="Open Sans" panose="020B0604020202020204" charset="0"/>
              </a:rPr>
              <a:t>("Incomplete data: no name"); // (*)</a:t>
            </a:r>
          </a:p>
          <a:p>
            <a:r>
              <a:rPr lang="en-US" sz="2000" dirty="0">
                <a:latin typeface="Open Sans" panose="020B0604020202020204" charset="0"/>
                <a:ea typeface="Open Sans" panose="020B0604020202020204" charset="0"/>
                <a:cs typeface="Open Sans" panose="020B0604020202020204" charset="0"/>
              </a:rPr>
              <a:t>  }</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alert( user.name );</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catch(e) {</a:t>
            </a:r>
          </a:p>
          <a:p>
            <a:r>
              <a:rPr lang="en-US" sz="2000" dirty="0">
                <a:latin typeface="Open Sans" panose="020B0604020202020204" charset="0"/>
                <a:ea typeface="Open Sans" panose="020B0604020202020204" charset="0"/>
                <a:cs typeface="Open Sans" panose="020B0604020202020204" charset="0"/>
              </a:rPr>
              <a:t>  alert( "</a:t>
            </a:r>
            <a:r>
              <a:rPr lang="en-US" sz="2000" dirty="0" err="1">
                <a:latin typeface="Open Sans" panose="020B0604020202020204" charset="0"/>
                <a:ea typeface="Open Sans" panose="020B0604020202020204" charset="0"/>
                <a:cs typeface="Open Sans" panose="020B0604020202020204" charset="0"/>
              </a:rPr>
              <a:t>JSON</a:t>
            </a:r>
            <a:r>
              <a:rPr lang="en-US" sz="2000" dirty="0">
                <a:latin typeface="Open Sans" panose="020B0604020202020204" charset="0"/>
                <a:ea typeface="Open Sans" panose="020B0604020202020204" charset="0"/>
                <a:cs typeface="Open Sans" panose="020B0604020202020204" charset="0"/>
              </a:rPr>
              <a:t> Error: " + </a:t>
            </a:r>
            <a:r>
              <a:rPr lang="en-US" sz="2000" dirty="0" err="1">
                <a:latin typeface="Open Sans" panose="020B0604020202020204" charset="0"/>
                <a:ea typeface="Open Sans" panose="020B0604020202020204" charset="0"/>
                <a:cs typeface="Open Sans" panose="020B0604020202020204" charset="0"/>
              </a:rPr>
              <a:t>e.message</a:t>
            </a:r>
            <a:r>
              <a:rPr lang="en-US" sz="2000" dirty="0">
                <a:latin typeface="Open Sans" panose="020B0604020202020204" charset="0"/>
                <a:ea typeface="Open Sans" panose="020B0604020202020204" charset="0"/>
                <a:cs typeface="Open Sans" panose="020B0604020202020204" charset="0"/>
              </a:rPr>
              <a:t> ); // </a:t>
            </a:r>
            <a:r>
              <a:rPr lang="en-US" sz="2000" dirty="0" err="1">
                <a:latin typeface="Open Sans" panose="020B0604020202020204" charset="0"/>
                <a:ea typeface="Open Sans" panose="020B0604020202020204" charset="0"/>
                <a:cs typeface="Open Sans" panose="020B0604020202020204" charset="0"/>
              </a:rPr>
              <a:t>JSON</a:t>
            </a:r>
            <a:r>
              <a:rPr lang="en-US" sz="2000" dirty="0">
                <a:latin typeface="Open Sans" panose="020B0604020202020204" charset="0"/>
                <a:ea typeface="Open Sans" panose="020B0604020202020204" charset="0"/>
                <a:cs typeface="Open Sans" panose="020B0604020202020204" charset="0"/>
              </a:rPr>
              <a:t> Error: Incomplete data: no name</a:t>
            </a:r>
          </a:p>
          <a:p>
            <a:r>
              <a:rPr lang="en-US" sz="2000"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3369273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try…catch…finally</a:t>
            </a:r>
            <a:endParaRPr lang="en-US" sz="4800" b="1" dirty="0"/>
          </a:p>
        </p:txBody>
      </p:sp>
      <p:sp>
        <p:nvSpPr>
          <p:cNvPr id="4" name="Прямоугольник 3"/>
          <p:cNvSpPr/>
          <p:nvPr/>
        </p:nvSpPr>
        <p:spPr>
          <a:xfrm>
            <a:off x="1111876" y="1912666"/>
            <a:ext cx="8628845" cy="2246769"/>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try {</a:t>
            </a:r>
          </a:p>
          <a:p>
            <a:r>
              <a:rPr lang="en-US" sz="2000" dirty="0">
                <a:latin typeface="Open Sans" panose="020B0604020202020204" charset="0"/>
                <a:ea typeface="Open Sans" panose="020B0604020202020204" charset="0"/>
                <a:cs typeface="Open Sans" panose="020B0604020202020204" charset="0"/>
              </a:rPr>
              <a:t>   ... try to execute the code ...</a:t>
            </a:r>
          </a:p>
          <a:p>
            <a:r>
              <a:rPr lang="en-US" sz="2000" dirty="0">
                <a:latin typeface="Open Sans" panose="020B0604020202020204" charset="0"/>
                <a:ea typeface="Open Sans" panose="020B0604020202020204" charset="0"/>
                <a:cs typeface="Open Sans" panose="020B0604020202020204" charset="0"/>
              </a:rPr>
              <a:t>} catch(e) {</a:t>
            </a:r>
          </a:p>
          <a:p>
            <a:r>
              <a:rPr lang="en-US" sz="2000" dirty="0">
                <a:latin typeface="Open Sans" panose="020B0604020202020204" charset="0"/>
                <a:ea typeface="Open Sans" panose="020B0604020202020204" charset="0"/>
                <a:cs typeface="Open Sans" panose="020B0604020202020204" charset="0"/>
              </a:rPr>
              <a:t>   ... handle errors ...</a:t>
            </a:r>
          </a:p>
          <a:p>
            <a:r>
              <a:rPr lang="en-US" sz="2000" dirty="0">
                <a:latin typeface="Open Sans" panose="020B0604020202020204" charset="0"/>
                <a:ea typeface="Open Sans" panose="020B0604020202020204" charset="0"/>
                <a:cs typeface="Open Sans" panose="020B0604020202020204" charset="0"/>
              </a:rPr>
              <a:t>} finally {</a:t>
            </a:r>
          </a:p>
          <a:p>
            <a:r>
              <a:rPr lang="en-US" sz="2000" dirty="0">
                <a:latin typeface="Open Sans" panose="020B0604020202020204" charset="0"/>
                <a:ea typeface="Open Sans" panose="020B0604020202020204" charset="0"/>
                <a:cs typeface="Open Sans" panose="020B0604020202020204" charset="0"/>
              </a:rPr>
              <a:t>   ... execute always ...</a:t>
            </a:r>
          </a:p>
          <a:p>
            <a:r>
              <a:rPr lang="en-US" sz="2000"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1386367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2277" y="38637"/>
            <a:ext cx="8435662" cy="6740307"/>
          </a:xfrm>
          <a:prstGeom prst="rect">
            <a:avLst/>
          </a:prstGeom>
        </p:spPr>
        <p:txBody>
          <a:bodyPr wrap="square">
            <a:spAutoFit/>
          </a:bodyPr>
          <a:lstStyle/>
          <a:p>
            <a:r>
              <a:rPr lang="en-US" dirty="0">
                <a:latin typeface="Open Sans" panose="020B0604020202020204" charset="0"/>
                <a:ea typeface="Open Sans" panose="020B0604020202020204" charset="0"/>
                <a:cs typeface="Open Sans" panose="020B0604020202020204" charset="0"/>
              </a:rPr>
              <a:t>let </a:t>
            </a:r>
            <a:r>
              <a:rPr lang="en-US" dirty="0" err="1">
                <a:latin typeface="Open Sans" panose="020B0604020202020204" charset="0"/>
                <a:ea typeface="Open Sans" panose="020B0604020202020204" charset="0"/>
                <a:cs typeface="Open Sans" panose="020B0604020202020204" charset="0"/>
              </a:rPr>
              <a:t>num</a:t>
            </a:r>
            <a:r>
              <a:rPr lang="en-US" dirty="0">
                <a:latin typeface="Open Sans" panose="020B0604020202020204" charset="0"/>
                <a:ea typeface="Open Sans" panose="020B0604020202020204" charset="0"/>
                <a:cs typeface="Open Sans" panose="020B0604020202020204" charset="0"/>
              </a:rPr>
              <a:t> = +prompt("Enter a positive integer number?", 35)</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let diff, result;</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function fib(n) {</a:t>
            </a:r>
          </a:p>
          <a:p>
            <a:r>
              <a:rPr lang="en-US" dirty="0">
                <a:latin typeface="Open Sans" panose="020B0604020202020204" charset="0"/>
                <a:ea typeface="Open Sans" panose="020B0604020202020204" charset="0"/>
                <a:cs typeface="Open Sans" panose="020B0604020202020204" charset="0"/>
              </a:rPr>
              <a:t>  if (n &lt; 0 || </a:t>
            </a:r>
            <a:r>
              <a:rPr lang="en-US" dirty="0" err="1">
                <a:latin typeface="Open Sans" panose="020B0604020202020204" charset="0"/>
                <a:ea typeface="Open Sans" panose="020B0604020202020204" charset="0"/>
                <a:cs typeface="Open Sans" panose="020B0604020202020204" charset="0"/>
              </a:rPr>
              <a:t>Math.trunc</a:t>
            </a:r>
            <a:r>
              <a:rPr lang="en-US" dirty="0">
                <a:latin typeface="Open Sans" panose="020B0604020202020204" charset="0"/>
                <a:ea typeface="Open Sans" panose="020B0604020202020204" charset="0"/>
                <a:cs typeface="Open Sans" panose="020B0604020202020204" charset="0"/>
              </a:rPr>
              <a:t>(n) != n) {</a:t>
            </a:r>
          </a:p>
          <a:p>
            <a:r>
              <a:rPr lang="en-US" dirty="0">
                <a:latin typeface="Open Sans" panose="020B0604020202020204" charset="0"/>
                <a:ea typeface="Open Sans" panose="020B0604020202020204" charset="0"/>
                <a:cs typeface="Open Sans" panose="020B0604020202020204" charset="0"/>
              </a:rPr>
              <a:t>    throw new Error("Must not be negative, and also an integer.");</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return n &lt;= 1 ? n : fib(n - 1) + fib(n - 2);</a:t>
            </a:r>
          </a:p>
          <a:p>
            <a:r>
              <a:rPr lang="en-US" dirty="0">
                <a:latin typeface="Open Sans" panose="020B0604020202020204" charset="0"/>
                <a:ea typeface="Open Sans" panose="020B0604020202020204" charset="0"/>
                <a:cs typeface="Open Sans" panose="020B0604020202020204" charset="0"/>
              </a:rPr>
              <a:t>}</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let start = </a:t>
            </a:r>
            <a:r>
              <a:rPr lang="en-US" dirty="0" err="1">
                <a:latin typeface="Open Sans" panose="020B0604020202020204" charset="0"/>
                <a:ea typeface="Open Sans" panose="020B0604020202020204" charset="0"/>
                <a:cs typeface="Open Sans" panose="020B0604020202020204" charset="0"/>
              </a:rPr>
              <a:t>Date.now</a:t>
            </a:r>
            <a:r>
              <a:rPr lang="en-US" dirty="0">
                <a:latin typeface="Open Sans" panose="020B0604020202020204" charset="0"/>
                <a:ea typeface="Open Sans" panose="020B0604020202020204" charset="0"/>
                <a:cs typeface="Open Sans" panose="020B0604020202020204" charset="0"/>
              </a:rPr>
              <a:t>();</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try {</a:t>
            </a:r>
          </a:p>
          <a:p>
            <a:r>
              <a:rPr lang="en-US" dirty="0">
                <a:latin typeface="Open Sans" panose="020B0604020202020204" charset="0"/>
                <a:ea typeface="Open Sans" panose="020B0604020202020204" charset="0"/>
                <a:cs typeface="Open Sans" panose="020B0604020202020204" charset="0"/>
              </a:rPr>
              <a:t>  result = fib(</a:t>
            </a:r>
            <a:r>
              <a:rPr lang="en-US" dirty="0" err="1">
                <a:latin typeface="Open Sans" panose="020B0604020202020204" charset="0"/>
                <a:ea typeface="Open Sans" panose="020B0604020202020204" charset="0"/>
                <a:cs typeface="Open Sans" panose="020B0604020202020204" charset="0"/>
              </a:rPr>
              <a:t>num</a:t>
            </a:r>
            <a:r>
              <a:rPr lang="en-US" dirty="0">
                <a:latin typeface="Open Sans" panose="020B0604020202020204" charset="0"/>
                <a:ea typeface="Open Sans" panose="020B0604020202020204" charset="0"/>
                <a:cs typeface="Open Sans" panose="020B0604020202020204" charset="0"/>
              </a:rPr>
              <a:t>);</a:t>
            </a:r>
          </a:p>
          <a:p>
            <a:r>
              <a:rPr lang="en-US" dirty="0">
                <a:latin typeface="Open Sans" panose="020B0604020202020204" charset="0"/>
                <a:ea typeface="Open Sans" panose="020B0604020202020204" charset="0"/>
                <a:cs typeface="Open Sans" panose="020B0604020202020204" charset="0"/>
              </a:rPr>
              <a:t>} catch (e) {</a:t>
            </a:r>
          </a:p>
          <a:p>
            <a:r>
              <a:rPr lang="en-US" dirty="0">
                <a:latin typeface="Open Sans" panose="020B0604020202020204" charset="0"/>
                <a:ea typeface="Open Sans" panose="020B0604020202020204" charset="0"/>
                <a:cs typeface="Open Sans" panose="020B0604020202020204" charset="0"/>
              </a:rPr>
              <a:t>  result = 0;</a:t>
            </a:r>
          </a:p>
          <a:p>
            <a:r>
              <a:rPr lang="en-US" dirty="0">
                <a:latin typeface="Open Sans" panose="020B0604020202020204" charset="0"/>
                <a:ea typeface="Open Sans" panose="020B0604020202020204" charset="0"/>
                <a:cs typeface="Open Sans" panose="020B0604020202020204" charset="0"/>
              </a:rPr>
              <a:t>} finally {</a:t>
            </a:r>
          </a:p>
          <a:p>
            <a:r>
              <a:rPr lang="en-US" dirty="0">
                <a:latin typeface="Open Sans" panose="020B0604020202020204" charset="0"/>
                <a:ea typeface="Open Sans" panose="020B0604020202020204" charset="0"/>
                <a:cs typeface="Open Sans" panose="020B0604020202020204" charset="0"/>
              </a:rPr>
              <a:t>  diff = </a:t>
            </a:r>
            <a:r>
              <a:rPr lang="en-US" dirty="0" err="1">
                <a:latin typeface="Open Sans" panose="020B0604020202020204" charset="0"/>
                <a:ea typeface="Open Sans" panose="020B0604020202020204" charset="0"/>
                <a:cs typeface="Open Sans" panose="020B0604020202020204" charset="0"/>
              </a:rPr>
              <a:t>Date.now</a:t>
            </a:r>
            <a:r>
              <a:rPr lang="en-US" dirty="0">
                <a:latin typeface="Open Sans" panose="020B0604020202020204" charset="0"/>
                <a:ea typeface="Open Sans" panose="020B0604020202020204" charset="0"/>
                <a:cs typeface="Open Sans" panose="020B0604020202020204" charset="0"/>
              </a:rPr>
              <a:t>() - start;</a:t>
            </a:r>
          </a:p>
          <a:p>
            <a:r>
              <a:rPr lang="en-US" dirty="0">
                <a:latin typeface="Open Sans" panose="020B0604020202020204" charset="0"/>
                <a:ea typeface="Open Sans" panose="020B0604020202020204" charset="0"/>
                <a:cs typeface="Open Sans" panose="020B0604020202020204" charset="0"/>
              </a:rPr>
              <a:t>}</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alert(result || "error </a:t>
            </a:r>
            <a:r>
              <a:rPr lang="en-US" dirty="0" err="1">
                <a:latin typeface="Open Sans" panose="020B0604020202020204" charset="0"/>
                <a:ea typeface="Open Sans" panose="020B0604020202020204" charset="0"/>
                <a:cs typeface="Open Sans" panose="020B0604020202020204" charset="0"/>
              </a:rPr>
              <a:t>occured</a:t>
            </a:r>
            <a:r>
              <a:rPr lang="en-US" dirty="0">
                <a:latin typeface="Open Sans" panose="020B0604020202020204" charset="0"/>
                <a:ea typeface="Open Sans" panose="020B0604020202020204" charset="0"/>
                <a:cs typeface="Open Sans" panose="020B0604020202020204" charset="0"/>
              </a:rPr>
              <a:t>");</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alert( `execution took ${diff}</a:t>
            </a:r>
            <a:r>
              <a:rPr lang="en-US" dirty="0" err="1">
                <a:latin typeface="Open Sans" panose="020B0604020202020204" charset="0"/>
                <a:ea typeface="Open Sans" panose="020B0604020202020204" charset="0"/>
                <a:cs typeface="Open Sans" panose="020B0604020202020204" charset="0"/>
              </a:rPr>
              <a:t>ms`</a:t>
            </a:r>
            <a:r>
              <a:rPr lang="en-US" dirty="0">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4142197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err="1" smtClean="0"/>
              <a:t>If..throw</a:t>
            </a:r>
            <a:endParaRPr lang="en-US" sz="4800" b="1" dirty="0"/>
          </a:p>
        </p:txBody>
      </p:sp>
      <p:sp>
        <p:nvSpPr>
          <p:cNvPr id="4" name="Прямоугольник 3"/>
          <p:cNvSpPr/>
          <p:nvPr/>
        </p:nvSpPr>
        <p:spPr>
          <a:xfrm>
            <a:off x="970208" y="1822514"/>
            <a:ext cx="8628845" cy="1938992"/>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function </a:t>
            </a:r>
            <a:r>
              <a:rPr lang="en-US" sz="2000" dirty="0" err="1">
                <a:latin typeface="Open Sans" panose="020B0604020202020204" charset="0"/>
                <a:ea typeface="Open Sans" panose="020B0604020202020204" charset="0"/>
                <a:cs typeface="Open Sans" panose="020B0604020202020204" charset="0"/>
              </a:rPr>
              <a:t>zipRow</a:t>
            </a:r>
            <a:r>
              <a:rPr lang="en-US" sz="2000" dirty="0">
                <a:latin typeface="Open Sans" panose="020B0604020202020204" charset="0"/>
                <a:ea typeface="Open Sans" panose="020B0604020202020204" charset="0"/>
                <a:cs typeface="Open Sans" panose="020B0604020202020204" charset="0"/>
              </a:rPr>
              <a:t>(</a:t>
            </a:r>
            <a:r>
              <a:rPr lang="en-US" sz="2000" dirty="0" err="1">
                <a:latin typeface="Open Sans" panose="020B0604020202020204" charset="0"/>
                <a:ea typeface="Open Sans" panose="020B0604020202020204" charset="0"/>
                <a:cs typeface="Open Sans" panose="020B0604020202020204" charset="0"/>
              </a:rPr>
              <a:t>headerFields</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fieldData</a:t>
            </a:r>
            <a:r>
              <a:rPr lang="en-US" sz="2000" dirty="0">
                <a:latin typeface="Open Sans" panose="020B0604020202020204" charset="0"/>
                <a:ea typeface="Open Sans" panose="020B0604020202020204" charset="0"/>
                <a:cs typeface="Open Sans" panose="020B0604020202020204" charset="0"/>
              </a:rPr>
              <a:t>) {</a:t>
            </a:r>
          </a:p>
          <a:p>
            <a:r>
              <a:rPr lang="en-US" sz="2000" dirty="0">
                <a:latin typeface="Open Sans" panose="020B0604020202020204" charset="0"/>
                <a:ea typeface="Open Sans" panose="020B0604020202020204" charset="0"/>
                <a:cs typeface="Open Sans" panose="020B0604020202020204" charset="0"/>
              </a:rPr>
              <a:t>    if (</a:t>
            </a:r>
            <a:r>
              <a:rPr lang="en-US" sz="2000" dirty="0" err="1">
                <a:latin typeface="Open Sans" panose="020B0604020202020204" charset="0"/>
                <a:ea typeface="Open Sans" panose="020B0604020202020204" charset="0"/>
                <a:cs typeface="Open Sans" panose="020B0604020202020204" charset="0"/>
              </a:rPr>
              <a:t>headerFields.length</a:t>
            </a:r>
            <a:r>
              <a:rPr lang="en-US" sz="2000" dirty="0">
                <a:latin typeface="Open Sans" panose="020B0604020202020204" charset="0"/>
                <a:ea typeface="Open Sans" panose="020B0604020202020204" charset="0"/>
                <a:cs typeface="Open Sans" panose="020B0604020202020204" charset="0"/>
              </a:rPr>
              <a:t> !== </a:t>
            </a:r>
            <a:r>
              <a:rPr lang="en-US" sz="2000" dirty="0" err="1">
                <a:latin typeface="Open Sans" panose="020B0604020202020204" charset="0"/>
                <a:ea typeface="Open Sans" panose="020B0604020202020204" charset="0"/>
                <a:cs typeface="Open Sans" panose="020B0604020202020204" charset="0"/>
              </a:rPr>
              <a:t>fieldData.length</a:t>
            </a:r>
            <a:r>
              <a:rPr lang="en-US" sz="2000" dirty="0">
                <a:latin typeface="Open Sans" panose="020B0604020202020204" charset="0"/>
                <a:ea typeface="Open Sans" panose="020B0604020202020204" charset="0"/>
                <a:cs typeface="Open Sans" panose="020B0604020202020204" charset="0"/>
              </a:rPr>
              <a:t>) {</a:t>
            </a:r>
          </a:p>
          <a:p>
            <a:r>
              <a:rPr lang="en-US" sz="2000" dirty="0">
                <a:latin typeface="Open Sans" panose="020B0604020202020204" charset="0"/>
                <a:ea typeface="Open Sans" panose="020B0604020202020204" charset="0"/>
                <a:cs typeface="Open Sans" panose="020B0604020202020204" charset="0"/>
              </a:rPr>
              <a:t>        throw new Error("Row has an unexpected number of fields");</a:t>
            </a:r>
          </a:p>
          <a:p>
            <a:r>
              <a:rPr lang="en-US" sz="2000" dirty="0">
                <a:latin typeface="Open Sans" panose="020B0604020202020204" charset="0"/>
                <a:ea typeface="Open Sans" panose="020B0604020202020204" charset="0"/>
                <a:cs typeface="Open Sans" panose="020B0604020202020204" charset="0"/>
              </a:rPr>
              <a:t>    }</a:t>
            </a:r>
          </a:p>
          <a:p>
            <a:r>
              <a:rPr lang="en-US" sz="2000" dirty="0">
                <a:latin typeface="Open Sans" panose="020B0604020202020204" charset="0"/>
                <a:ea typeface="Open Sans" panose="020B0604020202020204" charset="0"/>
                <a:cs typeface="Open Sans" panose="020B0604020202020204" charset="0"/>
              </a:rPr>
              <a:t>    return _.</a:t>
            </a:r>
            <a:r>
              <a:rPr lang="en-US" sz="2000" dirty="0" err="1">
                <a:latin typeface="Open Sans" panose="020B0604020202020204" charset="0"/>
                <a:ea typeface="Open Sans" panose="020B0604020202020204" charset="0"/>
                <a:cs typeface="Open Sans" panose="020B0604020202020204" charset="0"/>
              </a:rPr>
              <a:t>zipObject</a:t>
            </a:r>
            <a:r>
              <a:rPr lang="en-US" sz="2000" dirty="0">
                <a:latin typeface="Open Sans" panose="020B0604020202020204" charset="0"/>
                <a:ea typeface="Open Sans" panose="020B0604020202020204" charset="0"/>
                <a:cs typeface="Open Sans" panose="020B0604020202020204" charset="0"/>
              </a:rPr>
              <a:t>(</a:t>
            </a:r>
            <a:r>
              <a:rPr lang="en-US" sz="2000" dirty="0" err="1">
                <a:latin typeface="Open Sans" panose="020B0604020202020204" charset="0"/>
                <a:ea typeface="Open Sans" panose="020B0604020202020204" charset="0"/>
                <a:cs typeface="Open Sans" panose="020B0604020202020204" charset="0"/>
              </a:rPr>
              <a:t>headerFields</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fieldData</a:t>
            </a:r>
            <a:r>
              <a:rPr lang="en-US" sz="2000" dirty="0">
                <a:latin typeface="Open Sans" panose="020B0604020202020204" charset="0"/>
                <a:ea typeface="Open Sans" panose="020B0604020202020204" charset="0"/>
                <a:cs typeface="Open Sans" panose="020B0604020202020204" charset="0"/>
              </a:rPr>
              <a:t>);</a:t>
            </a:r>
          </a:p>
          <a:p>
            <a:r>
              <a:rPr lang="en-US" sz="2000"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2173030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Strict mode</a:t>
            </a:r>
          </a:p>
        </p:txBody>
      </p:sp>
    </p:spTree>
    <p:extLst>
      <p:ext uri="{BB962C8B-B14F-4D97-AF65-F5344CB8AC3E}">
        <p14:creationId xmlns:p14="http://schemas.microsoft.com/office/powerpoint/2010/main" val="293908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use strict</a:t>
            </a:r>
            <a:endParaRPr lang="en-US" sz="4800" b="1" dirty="0"/>
          </a:p>
        </p:txBody>
      </p:sp>
      <p:sp>
        <p:nvSpPr>
          <p:cNvPr id="4" name="Прямоугольник 3"/>
          <p:cNvSpPr/>
          <p:nvPr/>
        </p:nvSpPr>
        <p:spPr>
          <a:xfrm>
            <a:off x="685800" y="1981587"/>
            <a:ext cx="10820400" cy="2585323"/>
          </a:xfrm>
          <a:prstGeom prst="rect">
            <a:avLst/>
          </a:prstGeom>
        </p:spPr>
        <p:txBody>
          <a:bodyPr wrap="square">
            <a:spAutoFit/>
          </a:bodyPr>
          <a:lstStyle/>
          <a:p>
            <a:r>
              <a:rPr lang="en-US" dirty="0"/>
              <a:t>For a long time, JavaScript evolved without compatibility issues. New features were added to the language while old functionality didn’t change.</a:t>
            </a:r>
          </a:p>
          <a:p>
            <a:endParaRPr lang="en-US" dirty="0"/>
          </a:p>
          <a:p>
            <a:r>
              <a:rPr lang="en-US" dirty="0"/>
              <a:t>That had the benefit of never breaking existing code. But the downside was that any mistake or an imperfect decision made by JavaScript’s creators got stuck in the language forever.</a:t>
            </a:r>
          </a:p>
          <a:p>
            <a:endParaRPr lang="en-US" dirty="0"/>
          </a:p>
          <a:p>
            <a:r>
              <a:rPr lang="en-US" dirty="0"/>
              <a:t>This was the case until 2009 when </a:t>
            </a:r>
            <a:r>
              <a:rPr lang="en-US" dirty="0" err="1"/>
              <a:t>ECMAScript</a:t>
            </a:r>
            <a:r>
              <a:rPr lang="en-US" dirty="0"/>
              <a:t> 5 (ES5) appeared. It added new features to the language and modified some of the existing ones. To keep the old code working, most modifications are off by default. You need to explicitly enable them with a special directive: "use strict".</a:t>
            </a:r>
          </a:p>
        </p:txBody>
      </p:sp>
    </p:spTree>
    <p:extLst>
      <p:ext uri="{BB962C8B-B14F-4D97-AF65-F5344CB8AC3E}">
        <p14:creationId xmlns:p14="http://schemas.microsoft.com/office/powerpoint/2010/main" val="4067653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use strict</a:t>
            </a:r>
            <a:endParaRPr lang="en-US" sz="4800" b="1" dirty="0"/>
          </a:p>
        </p:txBody>
      </p:sp>
      <p:sp>
        <p:nvSpPr>
          <p:cNvPr id="4" name="Прямоугольник 3"/>
          <p:cNvSpPr/>
          <p:nvPr/>
        </p:nvSpPr>
        <p:spPr>
          <a:xfrm>
            <a:off x="685800" y="1530827"/>
            <a:ext cx="10820400" cy="646331"/>
          </a:xfrm>
          <a:prstGeom prst="rect">
            <a:avLst/>
          </a:prstGeom>
        </p:spPr>
        <p:txBody>
          <a:bodyPr wrap="square">
            <a:spAutoFit/>
          </a:bodyPr>
          <a:lstStyle/>
          <a:p>
            <a:r>
              <a:rPr lang="en-US" dirty="0"/>
              <a:t>The directive looks like a string: "use strict" or 'use strict'. When it is located at the top of a script, the whole script works the “modern” way.</a:t>
            </a:r>
          </a:p>
        </p:txBody>
      </p:sp>
      <p:sp>
        <p:nvSpPr>
          <p:cNvPr id="2" name="Прямоугольник 1"/>
          <p:cNvSpPr/>
          <p:nvPr/>
        </p:nvSpPr>
        <p:spPr>
          <a:xfrm>
            <a:off x="1077532" y="2645164"/>
            <a:ext cx="6096000" cy="1200329"/>
          </a:xfrm>
          <a:prstGeom prst="rect">
            <a:avLst/>
          </a:prstGeom>
        </p:spPr>
        <p:txBody>
          <a:bodyPr>
            <a:spAutoFit/>
          </a:bodyPr>
          <a:lstStyle/>
          <a:p>
            <a:r>
              <a:rPr lang="en-US" dirty="0">
                <a:latin typeface="Open Sans" panose="020B0604020202020204" charset="0"/>
                <a:ea typeface="Open Sans" panose="020B0604020202020204" charset="0"/>
                <a:cs typeface="Open Sans" panose="020B0604020202020204" charset="0"/>
              </a:rPr>
              <a:t>"use strict";</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 this code works the modern way</a:t>
            </a:r>
          </a:p>
          <a:p>
            <a:r>
              <a:rPr lang="en-US"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3014470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use strict</a:t>
            </a:r>
            <a:endParaRPr lang="en-US" sz="4800" b="1" dirty="0"/>
          </a:p>
        </p:txBody>
      </p:sp>
      <p:sp>
        <p:nvSpPr>
          <p:cNvPr id="4" name="Прямоугольник 3"/>
          <p:cNvSpPr/>
          <p:nvPr/>
        </p:nvSpPr>
        <p:spPr>
          <a:xfrm>
            <a:off x="685800" y="1402038"/>
            <a:ext cx="10820400" cy="4708981"/>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We have yet to cover the differences between strict mode and the “default” mode.</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In the next chapters, as we learn language features, we’ll note the differences between the strict and default modes. Luckily, there aren’t many and they actually make our lives better.</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For now, it’s enough to know about it in general:</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t>
            </a:r>
            <a:r>
              <a:rPr lang="en-US" sz="2000" dirty="0" smtClean="0">
                <a:latin typeface="Open Sans" panose="020B0604020202020204" charset="0"/>
                <a:ea typeface="Open Sans" panose="020B0604020202020204" charset="0"/>
                <a:cs typeface="Open Sans" panose="020B0604020202020204" charset="0"/>
              </a:rPr>
              <a:t>1. The </a:t>
            </a:r>
            <a:r>
              <a:rPr lang="en-US" sz="2000" dirty="0">
                <a:latin typeface="Open Sans" panose="020B0604020202020204" charset="0"/>
                <a:ea typeface="Open Sans" panose="020B0604020202020204" charset="0"/>
                <a:cs typeface="Open Sans" panose="020B0604020202020204" charset="0"/>
              </a:rPr>
              <a:t>"use strict" directive switches the engine to the “modern” mode, changing the behavior of some built-in features. We’ll see the details later in the tutorial.</a:t>
            </a:r>
          </a:p>
          <a:p>
            <a:r>
              <a:rPr lang="en-US" sz="2000" dirty="0">
                <a:latin typeface="Open Sans" panose="020B0604020202020204" charset="0"/>
                <a:ea typeface="Open Sans" panose="020B0604020202020204" charset="0"/>
                <a:cs typeface="Open Sans" panose="020B0604020202020204" charset="0"/>
              </a:rPr>
              <a:t>    </a:t>
            </a:r>
            <a:r>
              <a:rPr lang="en-US" sz="2000" dirty="0" smtClean="0">
                <a:latin typeface="Open Sans" panose="020B0604020202020204" charset="0"/>
                <a:ea typeface="Open Sans" panose="020B0604020202020204" charset="0"/>
                <a:cs typeface="Open Sans" panose="020B0604020202020204" charset="0"/>
              </a:rPr>
              <a:t>2. Strict </a:t>
            </a:r>
            <a:r>
              <a:rPr lang="en-US" sz="2000" dirty="0">
                <a:latin typeface="Open Sans" panose="020B0604020202020204" charset="0"/>
                <a:ea typeface="Open Sans" panose="020B0604020202020204" charset="0"/>
                <a:cs typeface="Open Sans" panose="020B0604020202020204" charset="0"/>
              </a:rPr>
              <a:t>mode is enabled by placing "use strict" at the top of a script or function. Several language features, like “classes” and “modules”, enable strict mode automatically.</a:t>
            </a:r>
          </a:p>
          <a:p>
            <a:r>
              <a:rPr lang="en-US" sz="2000" dirty="0">
                <a:latin typeface="Open Sans" panose="020B0604020202020204" charset="0"/>
                <a:ea typeface="Open Sans" panose="020B0604020202020204" charset="0"/>
                <a:cs typeface="Open Sans" panose="020B0604020202020204" charset="0"/>
              </a:rPr>
              <a:t>    </a:t>
            </a:r>
            <a:r>
              <a:rPr lang="en-US" sz="2000" dirty="0" smtClean="0">
                <a:latin typeface="Open Sans" panose="020B0604020202020204" charset="0"/>
                <a:ea typeface="Open Sans" panose="020B0604020202020204" charset="0"/>
                <a:cs typeface="Open Sans" panose="020B0604020202020204" charset="0"/>
              </a:rPr>
              <a:t>3. Strict </a:t>
            </a:r>
            <a:r>
              <a:rPr lang="en-US" sz="2000" dirty="0">
                <a:latin typeface="Open Sans" panose="020B0604020202020204" charset="0"/>
                <a:ea typeface="Open Sans" panose="020B0604020202020204" charset="0"/>
                <a:cs typeface="Open Sans" panose="020B0604020202020204" charset="0"/>
              </a:rPr>
              <a:t>mode is supported by all modern browsers.</a:t>
            </a:r>
          </a:p>
          <a:p>
            <a:r>
              <a:rPr lang="en-US" sz="2000" dirty="0">
                <a:latin typeface="Open Sans" panose="020B0604020202020204" charset="0"/>
                <a:ea typeface="Open Sans" panose="020B0604020202020204" charset="0"/>
                <a:cs typeface="Open Sans" panose="020B0604020202020204" charset="0"/>
              </a:rPr>
              <a:t>    </a:t>
            </a:r>
            <a:r>
              <a:rPr lang="en-US" sz="2000" dirty="0" smtClean="0">
                <a:latin typeface="Open Sans" panose="020B0604020202020204" charset="0"/>
                <a:ea typeface="Open Sans" panose="020B0604020202020204" charset="0"/>
                <a:cs typeface="Open Sans" panose="020B0604020202020204" charset="0"/>
              </a:rPr>
              <a:t>4. We </a:t>
            </a:r>
            <a:r>
              <a:rPr lang="en-US" sz="2000" dirty="0">
                <a:latin typeface="Open Sans" panose="020B0604020202020204" charset="0"/>
                <a:ea typeface="Open Sans" panose="020B0604020202020204" charset="0"/>
                <a:cs typeface="Open Sans" panose="020B0604020202020204" charset="0"/>
              </a:rPr>
              <a:t>recommended always starting scripts with "use strict". All examples in this tutorial assume strict mode unless (very rarely) specified otherwise.</a:t>
            </a:r>
          </a:p>
        </p:txBody>
      </p:sp>
    </p:spTree>
    <p:extLst>
      <p:ext uri="{BB962C8B-B14F-4D97-AF65-F5344CB8AC3E}">
        <p14:creationId xmlns:p14="http://schemas.microsoft.com/office/powerpoint/2010/main" val="545186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Example</a:t>
            </a:r>
            <a:endParaRPr lang="en-US" sz="4800" b="1" dirty="0"/>
          </a:p>
        </p:txBody>
      </p:sp>
      <p:sp>
        <p:nvSpPr>
          <p:cNvPr id="4" name="Прямоугольник 3"/>
          <p:cNvSpPr/>
          <p:nvPr/>
        </p:nvSpPr>
        <p:spPr>
          <a:xfrm>
            <a:off x="685800" y="1402038"/>
            <a:ext cx="10820400" cy="707886"/>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"use strict";</a:t>
            </a:r>
          </a:p>
          <a:p>
            <a:r>
              <a:rPr lang="en-US" sz="2000" dirty="0">
                <a:latin typeface="Open Sans" panose="020B0604020202020204" charset="0"/>
                <a:ea typeface="Open Sans" panose="020B0604020202020204" charset="0"/>
                <a:cs typeface="Open Sans" panose="020B0604020202020204" charset="0"/>
              </a:rPr>
              <a:t>x = 3.14;       // This will cause an error because x is not declared</a:t>
            </a:r>
          </a:p>
        </p:txBody>
      </p:sp>
      <p:sp>
        <p:nvSpPr>
          <p:cNvPr id="2" name="Прямоугольник 1"/>
          <p:cNvSpPr/>
          <p:nvPr/>
        </p:nvSpPr>
        <p:spPr>
          <a:xfrm>
            <a:off x="685800" y="2509178"/>
            <a:ext cx="10178603" cy="1938992"/>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"use strict";</a:t>
            </a:r>
          </a:p>
          <a:p>
            <a:r>
              <a:rPr lang="en-US" sz="2000" dirty="0" err="1">
                <a:latin typeface="Open Sans" panose="020B0604020202020204" charset="0"/>
                <a:ea typeface="Open Sans" panose="020B0604020202020204" charset="0"/>
                <a:cs typeface="Open Sans" panose="020B0604020202020204" charset="0"/>
              </a:rPr>
              <a:t>myFunction</a:t>
            </a:r>
            <a:r>
              <a:rPr lang="en-US" sz="2000" dirty="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function </a:t>
            </a:r>
            <a:r>
              <a:rPr lang="en-US" sz="2000" dirty="0" err="1">
                <a:latin typeface="Open Sans" panose="020B0604020202020204" charset="0"/>
                <a:ea typeface="Open Sans" panose="020B0604020202020204" charset="0"/>
                <a:cs typeface="Open Sans" panose="020B0604020202020204" charset="0"/>
              </a:rPr>
              <a:t>myFunction</a:t>
            </a:r>
            <a:r>
              <a:rPr lang="en-US" sz="2000" dirty="0">
                <a:latin typeface="Open Sans" panose="020B0604020202020204" charset="0"/>
                <a:ea typeface="Open Sans" panose="020B0604020202020204" charset="0"/>
                <a:cs typeface="Open Sans" panose="020B0604020202020204" charset="0"/>
              </a:rPr>
              <a:t>() {</a:t>
            </a:r>
          </a:p>
          <a:p>
            <a:r>
              <a:rPr lang="en-US" sz="2000" dirty="0">
                <a:latin typeface="Open Sans" panose="020B0604020202020204" charset="0"/>
                <a:ea typeface="Open Sans" panose="020B0604020202020204" charset="0"/>
                <a:cs typeface="Open Sans" panose="020B0604020202020204" charset="0"/>
              </a:rPr>
              <a:t>  y = 3.14;   // This will also cause an error because y is not declared</a:t>
            </a:r>
          </a:p>
          <a:p>
            <a:r>
              <a:rPr lang="en-US" sz="2000" dirty="0">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2773868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Example</a:t>
            </a:r>
            <a:endParaRPr lang="en-US" sz="4800" b="1" dirty="0"/>
          </a:p>
        </p:txBody>
      </p:sp>
      <p:sp>
        <p:nvSpPr>
          <p:cNvPr id="4" name="Прямоугольник 3"/>
          <p:cNvSpPr/>
          <p:nvPr/>
        </p:nvSpPr>
        <p:spPr>
          <a:xfrm>
            <a:off x="685800" y="1402038"/>
            <a:ext cx="10820400" cy="1323439"/>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"use strict";</a:t>
            </a:r>
          </a:p>
          <a:p>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x = 3.14;</a:t>
            </a:r>
          </a:p>
          <a:p>
            <a:r>
              <a:rPr lang="en-US" sz="2000" dirty="0">
                <a:latin typeface="Open Sans" panose="020B0604020202020204" charset="0"/>
                <a:ea typeface="Open Sans" panose="020B0604020202020204" charset="0"/>
                <a:cs typeface="Open Sans" panose="020B0604020202020204" charset="0"/>
              </a:rPr>
              <a:t>delete x; </a:t>
            </a:r>
            <a:r>
              <a:rPr lang="en-US" sz="2000" dirty="0" smtClean="0">
                <a:latin typeface="Open Sans" panose="020B0604020202020204" charset="0"/>
                <a:ea typeface="Open Sans" panose="020B0604020202020204" charset="0"/>
                <a:cs typeface="Open Sans" panose="020B0604020202020204" charset="0"/>
              </a:rPr>
              <a:t>    </a:t>
            </a:r>
            <a:r>
              <a:rPr lang="en-US" sz="2000" dirty="0" smtClean="0"/>
              <a:t>// </a:t>
            </a:r>
            <a:r>
              <a:rPr lang="en-US" sz="2000" dirty="0"/>
              <a:t>This will cause an error</a:t>
            </a:r>
            <a:endParaRPr lang="en-US" sz="2000" dirty="0" smtClean="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 //Deleting </a:t>
            </a:r>
            <a:r>
              <a:rPr lang="en-US" sz="2000" dirty="0">
                <a:latin typeface="Open Sans" panose="020B0604020202020204" charset="0"/>
                <a:ea typeface="Open Sans" panose="020B0604020202020204" charset="0"/>
                <a:cs typeface="Open Sans" panose="020B0604020202020204" charset="0"/>
              </a:rPr>
              <a:t>a variable (or object) is not allowed.</a:t>
            </a:r>
          </a:p>
        </p:txBody>
      </p:sp>
      <p:sp>
        <p:nvSpPr>
          <p:cNvPr id="2" name="Прямоугольник 1"/>
          <p:cNvSpPr/>
          <p:nvPr/>
        </p:nvSpPr>
        <p:spPr>
          <a:xfrm>
            <a:off x="595648" y="3552367"/>
            <a:ext cx="10178603" cy="1323439"/>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"use strict";</a:t>
            </a:r>
          </a:p>
          <a:p>
            <a:r>
              <a:rPr lang="en-US" sz="2000" dirty="0">
                <a:latin typeface="Open Sans" panose="020B0604020202020204" charset="0"/>
                <a:ea typeface="Open Sans" panose="020B0604020202020204" charset="0"/>
                <a:cs typeface="Open Sans" panose="020B0604020202020204" charset="0"/>
              </a:rPr>
              <a:t>function x(p1, p2) {};</a:t>
            </a:r>
          </a:p>
          <a:p>
            <a:r>
              <a:rPr lang="en-US" sz="2000" dirty="0">
                <a:latin typeface="Open Sans" panose="020B0604020202020204" charset="0"/>
                <a:ea typeface="Open Sans" panose="020B0604020202020204" charset="0"/>
                <a:cs typeface="Open Sans" panose="020B0604020202020204" charset="0"/>
              </a:rPr>
              <a:t>delete x; </a:t>
            </a:r>
            <a:r>
              <a:rPr lang="en-US" sz="2000" dirty="0" smtClean="0">
                <a:latin typeface="Open Sans" panose="020B0604020202020204" charset="0"/>
                <a:ea typeface="Open Sans" panose="020B0604020202020204" charset="0"/>
                <a:cs typeface="Open Sans" panose="020B0604020202020204" charset="0"/>
              </a:rPr>
              <a:t>     </a:t>
            </a:r>
            <a:r>
              <a:rPr lang="en-US" sz="2000" dirty="0" smtClean="0"/>
              <a:t>// </a:t>
            </a:r>
            <a:r>
              <a:rPr lang="en-US" sz="2000" dirty="0"/>
              <a:t>This will cause an </a:t>
            </a:r>
            <a:r>
              <a:rPr lang="en-US" sz="2000" dirty="0" smtClean="0"/>
              <a:t>error</a:t>
            </a:r>
          </a:p>
          <a:p>
            <a:r>
              <a:rPr lang="en-US" sz="2000" dirty="0">
                <a:latin typeface="Open Sans" panose="020B0604020202020204" charset="0"/>
                <a:ea typeface="Open Sans" panose="020B0604020202020204" charset="0"/>
                <a:cs typeface="Open Sans" panose="020B0604020202020204" charset="0"/>
              </a:rPr>
              <a:t>  //Deleting a function is not allowed.</a:t>
            </a:r>
            <a:endParaRPr lang="en-US"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71745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Loops</a:t>
            </a:r>
          </a:p>
        </p:txBody>
      </p:sp>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Example</a:t>
            </a:r>
            <a:endParaRPr lang="en-US" sz="4800" b="1" dirty="0"/>
          </a:p>
        </p:txBody>
      </p:sp>
      <p:sp>
        <p:nvSpPr>
          <p:cNvPr id="4" name="Прямоугольник 3"/>
          <p:cNvSpPr/>
          <p:nvPr/>
        </p:nvSpPr>
        <p:spPr>
          <a:xfrm>
            <a:off x="685800" y="1402038"/>
            <a:ext cx="10820400" cy="1015663"/>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"use strict";</a:t>
            </a:r>
          </a:p>
          <a:p>
            <a:r>
              <a:rPr lang="en-US" sz="2000" dirty="0">
                <a:latin typeface="Open Sans" panose="020B0604020202020204" charset="0"/>
                <a:ea typeface="Open Sans" panose="020B0604020202020204" charset="0"/>
                <a:cs typeface="Open Sans" panose="020B0604020202020204" charset="0"/>
              </a:rPr>
              <a:t>function x(p1, p1) {};   // This will cause an </a:t>
            </a:r>
            <a:r>
              <a:rPr lang="en-US" sz="2000" dirty="0" smtClean="0">
                <a:latin typeface="Open Sans" panose="020B0604020202020204" charset="0"/>
                <a:ea typeface="Open Sans" panose="020B0604020202020204" charset="0"/>
                <a:cs typeface="Open Sans" panose="020B0604020202020204" charset="0"/>
              </a:rPr>
              <a:t>error</a:t>
            </a:r>
          </a:p>
          <a:p>
            <a:r>
              <a:rPr lang="en-US" sz="2000" dirty="0">
                <a:latin typeface="Open Sans" panose="020B0604020202020204" charset="0"/>
                <a:ea typeface="Open Sans" panose="020B0604020202020204" charset="0"/>
                <a:cs typeface="Open Sans" panose="020B0604020202020204" charset="0"/>
              </a:rPr>
              <a:t>   //Duplicating a parameter name is not </a:t>
            </a:r>
            <a:r>
              <a:rPr lang="en-US" sz="2000" dirty="0" smtClean="0">
                <a:latin typeface="Open Sans" panose="020B0604020202020204" charset="0"/>
                <a:ea typeface="Open Sans" panose="020B0604020202020204" charset="0"/>
                <a:cs typeface="Open Sans" panose="020B0604020202020204" charset="0"/>
              </a:rPr>
              <a:t>allowed.</a:t>
            </a:r>
            <a:endParaRPr lang="en-US" sz="2000" dirty="0">
              <a:latin typeface="Open Sans" panose="020B0604020202020204" charset="0"/>
              <a:ea typeface="Open Sans" panose="020B0604020202020204" charset="0"/>
              <a:cs typeface="Open Sans" panose="020B0604020202020204" charset="0"/>
            </a:endParaRPr>
          </a:p>
        </p:txBody>
      </p:sp>
      <p:sp>
        <p:nvSpPr>
          <p:cNvPr id="2" name="Прямоугольник 1"/>
          <p:cNvSpPr/>
          <p:nvPr/>
        </p:nvSpPr>
        <p:spPr>
          <a:xfrm>
            <a:off x="685800" y="2795732"/>
            <a:ext cx="10178603" cy="1015663"/>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"use strict";</a:t>
            </a:r>
          </a:p>
          <a:p>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x = 010;             // This will cause an </a:t>
            </a:r>
            <a:r>
              <a:rPr lang="en-US" sz="2000" dirty="0" smtClean="0">
                <a:latin typeface="Open Sans" panose="020B0604020202020204" charset="0"/>
                <a:ea typeface="Open Sans" panose="020B0604020202020204" charset="0"/>
                <a:cs typeface="Open Sans" panose="020B0604020202020204" charset="0"/>
              </a:rPr>
              <a:t>error</a:t>
            </a:r>
          </a:p>
          <a:p>
            <a:r>
              <a:rPr lang="en-US" sz="2000" dirty="0">
                <a:latin typeface="Open Sans" panose="020B0604020202020204" charset="0"/>
                <a:ea typeface="Open Sans" panose="020B0604020202020204" charset="0"/>
                <a:cs typeface="Open Sans" panose="020B0604020202020204" charset="0"/>
              </a:rPr>
              <a:t>  //Octal numeric literals are not </a:t>
            </a:r>
            <a:r>
              <a:rPr lang="en-US" sz="2000" dirty="0" smtClean="0">
                <a:latin typeface="Open Sans" panose="020B0604020202020204" charset="0"/>
                <a:ea typeface="Open Sans" panose="020B0604020202020204" charset="0"/>
                <a:cs typeface="Open Sans" panose="020B0604020202020204" charset="0"/>
              </a:rPr>
              <a:t>allowed.</a:t>
            </a:r>
            <a:endParaRPr lang="en-US" sz="2000" dirty="0">
              <a:latin typeface="Open Sans" panose="020B0604020202020204" charset="0"/>
              <a:ea typeface="Open Sans" panose="020B0604020202020204" charset="0"/>
              <a:cs typeface="Open Sans" panose="020B0604020202020204" charset="0"/>
            </a:endParaRPr>
          </a:p>
        </p:txBody>
      </p:sp>
      <p:sp>
        <p:nvSpPr>
          <p:cNvPr id="3" name="Прямоугольник 2"/>
          <p:cNvSpPr/>
          <p:nvPr/>
        </p:nvSpPr>
        <p:spPr>
          <a:xfrm>
            <a:off x="685800" y="4290691"/>
            <a:ext cx="6096000" cy="1015663"/>
          </a:xfrm>
          <a:prstGeom prst="rect">
            <a:avLst/>
          </a:prstGeom>
        </p:spPr>
        <p:txBody>
          <a:bodyPr>
            <a:spAutoFit/>
          </a:bodyPr>
          <a:lstStyle/>
          <a:p>
            <a:r>
              <a:rPr lang="en-US" dirty="0" smtClean="0"/>
              <a:t> </a:t>
            </a:r>
            <a:r>
              <a:rPr lang="en-US" sz="2000" dirty="0" smtClean="0">
                <a:latin typeface="Open Sans" panose="020B0604020202020204" charset="0"/>
                <a:ea typeface="Open Sans" panose="020B0604020202020204" charset="0"/>
                <a:cs typeface="Open Sans" panose="020B0604020202020204" charset="0"/>
              </a:rPr>
              <a:t>"use strict";</a:t>
            </a:r>
          </a:p>
          <a:p>
            <a:r>
              <a:rPr lang="en-US" sz="2000" dirty="0" err="1" smtClean="0">
                <a:latin typeface="Open Sans" panose="020B0604020202020204" charset="0"/>
                <a:ea typeface="Open Sans" panose="020B0604020202020204" charset="0"/>
                <a:cs typeface="Open Sans" panose="020B0604020202020204" charset="0"/>
              </a:rPr>
              <a:t>var</a:t>
            </a:r>
            <a:r>
              <a:rPr lang="en-US" sz="2000" dirty="0" smtClean="0">
                <a:latin typeface="Open Sans" panose="020B0604020202020204" charset="0"/>
                <a:ea typeface="Open Sans" panose="020B0604020202020204" charset="0"/>
                <a:cs typeface="Open Sans" panose="020B0604020202020204" charset="0"/>
              </a:rPr>
              <a:t> x = "\010";            // This will cause an error</a:t>
            </a:r>
          </a:p>
          <a:p>
            <a:r>
              <a:rPr lang="en-US" sz="2000" dirty="0" smtClean="0">
                <a:latin typeface="Open Sans" panose="020B0604020202020204" charset="0"/>
                <a:ea typeface="Open Sans" panose="020B0604020202020204" charset="0"/>
                <a:cs typeface="Open Sans" panose="020B0604020202020204" charset="0"/>
              </a:rPr>
              <a:t> // Octal escape characters are not allowed. </a:t>
            </a:r>
            <a:endParaRPr lang="en-US"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74164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Example</a:t>
            </a:r>
            <a:endParaRPr lang="en-US" sz="4800" b="1" dirty="0"/>
          </a:p>
        </p:txBody>
      </p:sp>
      <p:sp>
        <p:nvSpPr>
          <p:cNvPr id="4" name="Прямоугольник 3"/>
          <p:cNvSpPr/>
          <p:nvPr/>
        </p:nvSpPr>
        <p:spPr>
          <a:xfrm>
            <a:off x="685800" y="1402038"/>
            <a:ext cx="10820400" cy="1938992"/>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 "use strict";</a:t>
            </a:r>
          </a:p>
          <a:p>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obj</a:t>
            </a:r>
            <a:r>
              <a:rPr lang="en-US" sz="2000" dirty="0">
                <a:latin typeface="Open Sans" panose="020B0604020202020204" charset="0"/>
                <a:ea typeface="Open Sans" panose="020B0604020202020204" charset="0"/>
                <a:cs typeface="Open Sans" panose="020B0604020202020204" charset="0"/>
              </a:rPr>
              <a:t> = {};</a:t>
            </a:r>
          </a:p>
          <a:p>
            <a:r>
              <a:rPr lang="en-US" sz="2000" dirty="0" err="1">
                <a:latin typeface="Open Sans" panose="020B0604020202020204" charset="0"/>
                <a:ea typeface="Open Sans" panose="020B0604020202020204" charset="0"/>
                <a:cs typeface="Open Sans" panose="020B0604020202020204" charset="0"/>
              </a:rPr>
              <a:t>Object.defineProperty</a:t>
            </a:r>
            <a:r>
              <a:rPr lang="en-US" sz="2000" dirty="0">
                <a:latin typeface="Open Sans" panose="020B0604020202020204" charset="0"/>
                <a:ea typeface="Open Sans" panose="020B0604020202020204" charset="0"/>
                <a:cs typeface="Open Sans" panose="020B0604020202020204" charset="0"/>
              </a:rPr>
              <a:t>(</a:t>
            </a:r>
            <a:r>
              <a:rPr lang="en-US" sz="2000" dirty="0" err="1">
                <a:latin typeface="Open Sans" panose="020B0604020202020204" charset="0"/>
                <a:ea typeface="Open Sans" panose="020B0604020202020204" charset="0"/>
                <a:cs typeface="Open Sans" panose="020B0604020202020204" charset="0"/>
              </a:rPr>
              <a:t>obj</a:t>
            </a:r>
            <a:r>
              <a:rPr lang="en-US" sz="2000" dirty="0">
                <a:latin typeface="Open Sans" panose="020B0604020202020204" charset="0"/>
                <a:ea typeface="Open Sans" panose="020B0604020202020204" charset="0"/>
                <a:cs typeface="Open Sans" panose="020B0604020202020204" charset="0"/>
              </a:rPr>
              <a:t>, "x", {value:0, </a:t>
            </a:r>
            <a:r>
              <a:rPr lang="en-US" sz="2000" dirty="0" err="1">
                <a:latin typeface="Open Sans" panose="020B0604020202020204" charset="0"/>
                <a:ea typeface="Open Sans" panose="020B0604020202020204" charset="0"/>
                <a:cs typeface="Open Sans" panose="020B0604020202020204" charset="0"/>
              </a:rPr>
              <a:t>writable:false</a:t>
            </a:r>
            <a:r>
              <a:rPr lang="en-US" sz="2000" dirty="0" smtClean="0">
                <a:latin typeface="Open Sans" panose="020B0604020202020204" charset="0"/>
                <a:ea typeface="Open Sans" panose="020B0604020202020204" charset="0"/>
                <a:cs typeface="Open Sans" panose="020B0604020202020204" charset="0"/>
              </a:rPr>
              <a:t>});</a:t>
            </a:r>
            <a:endParaRPr lang="en-US" sz="2000" dirty="0">
              <a:latin typeface="Open Sans" panose="020B0604020202020204" charset="0"/>
              <a:ea typeface="Open Sans" panose="020B0604020202020204" charset="0"/>
              <a:cs typeface="Open Sans" panose="020B0604020202020204" charset="0"/>
            </a:endParaRPr>
          </a:p>
          <a:p>
            <a:r>
              <a:rPr lang="en-US" sz="2000" dirty="0" err="1">
                <a:latin typeface="Open Sans" panose="020B0604020202020204" charset="0"/>
                <a:ea typeface="Open Sans" panose="020B0604020202020204" charset="0"/>
                <a:cs typeface="Open Sans" panose="020B0604020202020204" charset="0"/>
              </a:rPr>
              <a:t>obj.x</a:t>
            </a:r>
            <a:r>
              <a:rPr lang="en-US" sz="2000" dirty="0">
                <a:latin typeface="Open Sans" panose="020B0604020202020204" charset="0"/>
                <a:ea typeface="Open Sans" panose="020B0604020202020204" charset="0"/>
                <a:cs typeface="Open Sans" panose="020B0604020202020204" charset="0"/>
              </a:rPr>
              <a:t> = 3.14;            // This will cause an error </a:t>
            </a:r>
            <a:r>
              <a:rPr lang="en-US" sz="2000" dirty="0" smtClean="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a:t>
            </a:r>
            <a:r>
              <a:rPr lang="en-US" sz="2000" dirty="0">
                <a:latin typeface="Open Sans" panose="020B0604020202020204" charset="0"/>
                <a:ea typeface="Open Sans" panose="020B0604020202020204" charset="0"/>
                <a:cs typeface="Open Sans" panose="020B0604020202020204" charset="0"/>
              </a:rPr>
              <a:t> Writing to a read-only property is not allowed</a:t>
            </a:r>
          </a:p>
        </p:txBody>
      </p:sp>
      <p:sp>
        <p:nvSpPr>
          <p:cNvPr id="3" name="Прямоугольник 2"/>
          <p:cNvSpPr/>
          <p:nvPr/>
        </p:nvSpPr>
        <p:spPr>
          <a:xfrm>
            <a:off x="685800" y="3942961"/>
            <a:ext cx="6096000" cy="1231106"/>
          </a:xfrm>
          <a:prstGeom prst="rect">
            <a:avLst/>
          </a:prstGeom>
        </p:spPr>
        <p:txBody>
          <a:bodyPr>
            <a:spAutoFit/>
          </a:bodyPr>
          <a:lstStyle/>
          <a:p>
            <a:r>
              <a:rPr lang="en-US" dirty="0">
                <a:latin typeface="Open Sans" panose="020B0604020202020204" charset="0"/>
                <a:ea typeface="Open Sans" panose="020B0604020202020204" charset="0"/>
                <a:cs typeface="Open Sans" panose="020B0604020202020204" charset="0"/>
              </a:rPr>
              <a:t> "use strict";</a:t>
            </a:r>
          </a:p>
          <a:p>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obj</a:t>
            </a:r>
            <a:r>
              <a:rPr lang="en-US" dirty="0">
                <a:latin typeface="Open Sans" panose="020B0604020202020204" charset="0"/>
                <a:ea typeface="Open Sans" panose="020B0604020202020204" charset="0"/>
                <a:cs typeface="Open Sans" panose="020B0604020202020204" charset="0"/>
              </a:rPr>
              <a:t> = {get x() {return 0} </a:t>
            </a:r>
            <a:r>
              <a:rPr lang="en-US" dirty="0" smtClean="0">
                <a:latin typeface="Open Sans" panose="020B0604020202020204" charset="0"/>
                <a:ea typeface="Open Sans" panose="020B0604020202020204" charset="0"/>
                <a:cs typeface="Open Sans" panose="020B0604020202020204" charset="0"/>
              </a:rPr>
              <a:t>};</a:t>
            </a:r>
            <a:endParaRPr lang="en-US" dirty="0">
              <a:latin typeface="Open Sans" panose="020B0604020202020204" charset="0"/>
              <a:ea typeface="Open Sans" panose="020B0604020202020204" charset="0"/>
              <a:cs typeface="Open Sans" panose="020B0604020202020204" charset="0"/>
            </a:endParaRPr>
          </a:p>
          <a:p>
            <a:r>
              <a:rPr lang="en-US" dirty="0" err="1">
                <a:latin typeface="Open Sans" panose="020B0604020202020204" charset="0"/>
                <a:ea typeface="Open Sans" panose="020B0604020202020204" charset="0"/>
                <a:cs typeface="Open Sans" panose="020B0604020202020204" charset="0"/>
              </a:rPr>
              <a:t>obj.x</a:t>
            </a:r>
            <a:r>
              <a:rPr lang="en-US" dirty="0">
                <a:latin typeface="Open Sans" panose="020B0604020202020204" charset="0"/>
                <a:ea typeface="Open Sans" panose="020B0604020202020204" charset="0"/>
                <a:cs typeface="Open Sans" panose="020B0604020202020204" charset="0"/>
              </a:rPr>
              <a:t> = 3.14;            // This will cause an error </a:t>
            </a:r>
            <a:endParaRPr lang="en-US" dirty="0" smtClean="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 </a:t>
            </a:r>
            <a:r>
              <a:rPr lang="en-US" sz="2000" dirty="0">
                <a:latin typeface="Open Sans" panose="020B0604020202020204" charset="0"/>
                <a:ea typeface="Open Sans" panose="020B0604020202020204" charset="0"/>
                <a:cs typeface="Open Sans" panose="020B0604020202020204" charset="0"/>
              </a:rPr>
              <a:t>// Writing to a get-only property is not </a:t>
            </a:r>
            <a:r>
              <a:rPr lang="en-US" sz="2000" dirty="0" smtClean="0">
                <a:latin typeface="Open Sans" panose="020B0604020202020204" charset="0"/>
                <a:ea typeface="Open Sans" panose="020B0604020202020204" charset="0"/>
                <a:cs typeface="Open Sans" panose="020B0604020202020204" charset="0"/>
              </a:rPr>
              <a:t>allowed.</a:t>
            </a:r>
            <a:endParaRPr lang="en-US"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67134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Example</a:t>
            </a:r>
            <a:endParaRPr lang="en-US" sz="4800" b="1" dirty="0"/>
          </a:p>
        </p:txBody>
      </p:sp>
      <p:sp>
        <p:nvSpPr>
          <p:cNvPr id="4" name="Прямоугольник 3"/>
          <p:cNvSpPr/>
          <p:nvPr/>
        </p:nvSpPr>
        <p:spPr>
          <a:xfrm>
            <a:off x="685800" y="1402038"/>
            <a:ext cx="10820400" cy="1938992"/>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 "use strict";</a:t>
            </a:r>
          </a:p>
          <a:p>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obj</a:t>
            </a:r>
            <a:r>
              <a:rPr lang="en-US" sz="2000" dirty="0">
                <a:latin typeface="Open Sans" panose="020B0604020202020204" charset="0"/>
                <a:ea typeface="Open Sans" panose="020B0604020202020204" charset="0"/>
                <a:cs typeface="Open Sans" panose="020B0604020202020204" charset="0"/>
              </a:rPr>
              <a:t> = {};</a:t>
            </a:r>
          </a:p>
          <a:p>
            <a:r>
              <a:rPr lang="en-US" sz="2000" dirty="0" err="1">
                <a:latin typeface="Open Sans" panose="020B0604020202020204" charset="0"/>
                <a:ea typeface="Open Sans" panose="020B0604020202020204" charset="0"/>
                <a:cs typeface="Open Sans" panose="020B0604020202020204" charset="0"/>
              </a:rPr>
              <a:t>Object.defineProperty</a:t>
            </a:r>
            <a:r>
              <a:rPr lang="en-US" sz="2000" dirty="0">
                <a:latin typeface="Open Sans" panose="020B0604020202020204" charset="0"/>
                <a:ea typeface="Open Sans" panose="020B0604020202020204" charset="0"/>
                <a:cs typeface="Open Sans" panose="020B0604020202020204" charset="0"/>
              </a:rPr>
              <a:t>(</a:t>
            </a:r>
            <a:r>
              <a:rPr lang="en-US" sz="2000" dirty="0" err="1">
                <a:latin typeface="Open Sans" panose="020B0604020202020204" charset="0"/>
                <a:ea typeface="Open Sans" panose="020B0604020202020204" charset="0"/>
                <a:cs typeface="Open Sans" panose="020B0604020202020204" charset="0"/>
              </a:rPr>
              <a:t>obj</a:t>
            </a:r>
            <a:r>
              <a:rPr lang="en-US" sz="2000" dirty="0">
                <a:latin typeface="Open Sans" panose="020B0604020202020204" charset="0"/>
                <a:ea typeface="Open Sans" panose="020B0604020202020204" charset="0"/>
                <a:cs typeface="Open Sans" panose="020B0604020202020204" charset="0"/>
              </a:rPr>
              <a:t>, "x", {value:0, </a:t>
            </a:r>
            <a:r>
              <a:rPr lang="en-US" sz="2000" dirty="0" err="1">
                <a:latin typeface="Open Sans" panose="020B0604020202020204" charset="0"/>
                <a:ea typeface="Open Sans" panose="020B0604020202020204" charset="0"/>
                <a:cs typeface="Open Sans" panose="020B0604020202020204" charset="0"/>
              </a:rPr>
              <a:t>writable:false</a:t>
            </a:r>
            <a:r>
              <a:rPr lang="en-US" sz="2000" dirty="0" smtClean="0">
                <a:latin typeface="Open Sans" panose="020B0604020202020204" charset="0"/>
                <a:ea typeface="Open Sans" panose="020B0604020202020204" charset="0"/>
                <a:cs typeface="Open Sans" panose="020B0604020202020204" charset="0"/>
              </a:rPr>
              <a:t>});</a:t>
            </a:r>
            <a:endParaRPr lang="en-US" sz="2000" dirty="0">
              <a:latin typeface="Open Sans" panose="020B0604020202020204" charset="0"/>
              <a:ea typeface="Open Sans" panose="020B0604020202020204" charset="0"/>
              <a:cs typeface="Open Sans" panose="020B0604020202020204" charset="0"/>
            </a:endParaRPr>
          </a:p>
          <a:p>
            <a:r>
              <a:rPr lang="en-US" sz="2000" dirty="0" err="1">
                <a:latin typeface="Open Sans" panose="020B0604020202020204" charset="0"/>
                <a:ea typeface="Open Sans" panose="020B0604020202020204" charset="0"/>
                <a:cs typeface="Open Sans" panose="020B0604020202020204" charset="0"/>
              </a:rPr>
              <a:t>obj.x</a:t>
            </a:r>
            <a:r>
              <a:rPr lang="en-US" sz="2000" dirty="0">
                <a:latin typeface="Open Sans" panose="020B0604020202020204" charset="0"/>
                <a:ea typeface="Open Sans" panose="020B0604020202020204" charset="0"/>
                <a:cs typeface="Open Sans" panose="020B0604020202020204" charset="0"/>
              </a:rPr>
              <a:t> = 3.14;            // This will cause an error </a:t>
            </a:r>
            <a:r>
              <a:rPr lang="en-US" sz="2000" dirty="0" smtClean="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a:t>
            </a:r>
            <a:r>
              <a:rPr lang="en-US" sz="2000" dirty="0">
                <a:latin typeface="Open Sans" panose="020B0604020202020204" charset="0"/>
                <a:ea typeface="Open Sans" panose="020B0604020202020204" charset="0"/>
                <a:cs typeface="Open Sans" panose="020B0604020202020204" charset="0"/>
              </a:rPr>
              <a:t> Writing to a read-only property is not allowed</a:t>
            </a:r>
          </a:p>
        </p:txBody>
      </p:sp>
      <p:sp>
        <p:nvSpPr>
          <p:cNvPr id="3" name="Прямоугольник 2"/>
          <p:cNvSpPr/>
          <p:nvPr/>
        </p:nvSpPr>
        <p:spPr>
          <a:xfrm>
            <a:off x="685800" y="3942961"/>
            <a:ext cx="6096000" cy="1231106"/>
          </a:xfrm>
          <a:prstGeom prst="rect">
            <a:avLst/>
          </a:prstGeom>
        </p:spPr>
        <p:txBody>
          <a:bodyPr>
            <a:spAutoFit/>
          </a:bodyPr>
          <a:lstStyle/>
          <a:p>
            <a:r>
              <a:rPr lang="en-US" dirty="0">
                <a:latin typeface="Open Sans" panose="020B0604020202020204" charset="0"/>
                <a:ea typeface="Open Sans" panose="020B0604020202020204" charset="0"/>
                <a:cs typeface="Open Sans" panose="020B0604020202020204" charset="0"/>
              </a:rPr>
              <a:t> "use strict";</a:t>
            </a:r>
          </a:p>
          <a:p>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obj</a:t>
            </a:r>
            <a:r>
              <a:rPr lang="en-US" dirty="0">
                <a:latin typeface="Open Sans" panose="020B0604020202020204" charset="0"/>
                <a:ea typeface="Open Sans" panose="020B0604020202020204" charset="0"/>
                <a:cs typeface="Open Sans" panose="020B0604020202020204" charset="0"/>
              </a:rPr>
              <a:t> = {get x() {return 0} </a:t>
            </a:r>
            <a:r>
              <a:rPr lang="en-US" dirty="0" smtClean="0">
                <a:latin typeface="Open Sans" panose="020B0604020202020204" charset="0"/>
                <a:ea typeface="Open Sans" panose="020B0604020202020204" charset="0"/>
                <a:cs typeface="Open Sans" panose="020B0604020202020204" charset="0"/>
              </a:rPr>
              <a:t>};</a:t>
            </a:r>
            <a:endParaRPr lang="en-US" dirty="0">
              <a:latin typeface="Open Sans" panose="020B0604020202020204" charset="0"/>
              <a:ea typeface="Open Sans" panose="020B0604020202020204" charset="0"/>
              <a:cs typeface="Open Sans" panose="020B0604020202020204" charset="0"/>
            </a:endParaRPr>
          </a:p>
          <a:p>
            <a:r>
              <a:rPr lang="en-US" dirty="0" err="1">
                <a:latin typeface="Open Sans" panose="020B0604020202020204" charset="0"/>
                <a:ea typeface="Open Sans" panose="020B0604020202020204" charset="0"/>
                <a:cs typeface="Open Sans" panose="020B0604020202020204" charset="0"/>
              </a:rPr>
              <a:t>obj.x</a:t>
            </a:r>
            <a:r>
              <a:rPr lang="en-US" dirty="0">
                <a:latin typeface="Open Sans" panose="020B0604020202020204" charset="0"/>
                <a:ea typeface="Open Sans" panose="020B0604020202020204" charset="0"/>
                <a:cs typeface="Open Sans" panose="020B0604020202020204" charset="0"/>
              </a:rPr>
              <a:t> = 3.14;            // This will cause an error </a:t>
            </a:r>
            <a:endParaRPr lang="en-US" dirty="0" smtClean="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 </a:t>
            </a:r>
            <a:r>
              <a:rPr lang="en-US" sz="2000" dirty="0">
                <a:latin typeface="Open Sans" panose="020B0604020202020204" charset="0"/>
                <a:ea typeface="Open Sans" panose="020B0604020202020204" charset="0"/>
                <a:cs typeface="Open Sans" panose="020B0604020202020204" charset="0"/>
              </a:rPr>
              <a:t>// Writing to a get-only property is not </a:t>
            </a:r>
            <a:r>
              <a:rPr lang="en-US" sz="2000" dirty="0" smtClean="0">
                <a:latin typeface="Open Sans" panose="020B0604020202020204" charset="0"/>
                <a:ea typeface="Open Sans" panose="020B0604020202020204" charset="0"/>
                <a:cs typeface="Open Sans" panose="020B0604020202020204" charset="0"/>
              </a:rPr>
              <a:t>allowed.</a:t>
            </a:r>
            <a:endParaRPr lang="en-US"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365290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Example</a:t>
            </a:r>
            <a:endParaRPr lang="en-US" sz="4800" b="1" dirty="0"/>
          </a:p>
        </p:txBody>
      </p:sp>
      <p:sp>
        <p:nvSpPr>
          <p:cNvPr id="4" name="Прямоугольник 3"/>
          <p:cNvSpPr/>
          <p:nvPr/>
        </p:nvSpPr>
        <p:spPr>
          <a:xfrm>
            <a:off x="685800" y="1402038"/>
            <a:ext cx="10820400" cy="1631216"/>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 "use strict";</a:t>
            </a:r>
          </a:p>
          <a:p>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obj</a:t>
            </a:r>
            <a:r>
              <a:rPr lang="en-US" sz="2000" dirty="0">
                <a:latin typeface="Open Sans" panose="020B0604020202020204" charset="0"/>
                <a:ea typeface="Open Sans" panose="020B0604020202020204" charset="0"/>
                <a:cs typeface="Open Sans" panose="020B0604020202020204" charset="0"/>
              </a:rPr>
              <a:t> = {get x() {return 0} };</a:t>
            </a:r>
          </a:p>
          <a:p>
            <a:endParaRPr lang="en-US" sz="2000" dirty="0">
              <a:latin typeface="Open Sans" panose="020B0604020202020204" charset="0"/>
              <a:ea typeface="Open Sans" panose="020B0604020202020204" charset="0"/>
              <a:cs typeface="Open Sans" panose="020B0604020202020204" charset="0"/>
            </a:endParaRPr>
          </a:p>
          <a:p>
            <a:r>
              <a:rPr lang="en-US" sz="2000" dirty="0" err="1">
                <a:latin typeface="Open Sans" panose="020B0604020202020204" charset="0"/>
                <a:ea typeface="Open Sans" panose="020B0604020202020204" charset="0"/>
                <a:cs typeface="Open Sans" panose="020B0604020202020204" charset="0"/>
              </a:rPr>
              <a:t>obj.x</a:t>
            </a:r>
            <a:r>
              <a:rPr lang="en-US" sz="2000" dirty="0">
                <a:latin typeface="Open Sans" panose="020B0604020202020204" charset="0"/>
                <a:ea typeface="Open Sans" panose="020B0604020202020204" charset="0"/>
                <a:cs typeface="Open Sans" panose="020B0604020202020204" charset="0"/>
              </a:rPr>
              <a:t> = 3.14;            // This will cause an error </a:t>
            </a:r>
          </a:p>
          <a:p>
            <a:r>
              <a:rPr lang="en-US" sz="2000" dirty="0" smtClean="0">
                <a:latin typeface="Open Sans" panose="020B0604020202020204" charset="0"/>
                <a:ea typeface="Open Sans" panose="020B0604020202020204" charset="0"/>
                <a:cs typeface="Open Sans" panose="020B0604020202020204" charset="0"/>
              </a:rPr>
              <a:t>//</a:t>
            </a:r>
            <a:r>
              <a:rPr lang="en-US" sz="2000" dirty="0">
                <a:latin typeface="Open Sans" panose="020B0604020202020204" charset="0"/>
                <a:ea typeface="Open Sans" panose="020B0604020202020204" charset="0"/>
                <a:cs typeface="Open Sans" panose="020B0604020202020204" charset="0"/>
              </a:rPr>
              <a:t> Writing to a get-only property is not allowed</a:t>
            </a:r>
          </a:p>
        </p:txBody>
      </p:sp>
      <p:sp>
        <p:nvSpPr>
          <p:cNvPr id="3" name="Прямоугольник 2"/>
          <p:cNvSpPr/>
          <p:nvPr/>
        </p:nvSpPr>
        <p:spPr>
          <a:xfrm>
            <a:off x="685800" y="3481185"/>
            <a:ext cx="6861220" cy="954107"/>
          </a:xfrm>
          <a:prstGeom prst="rect">
            <a:avLst/>
          </a:prstGeom>
        </p:spPr>
        <p:txBody>
          <a:bodyPr wrap="square">
            <a:spAutoFit/>
          </a:bodyPr>
          <a:lstStyle/>
          <a:p>
            <a:r>
              <a:rPr lang="en-US" dirty="0">
                <a:latin typeface="Open Sans" panose="020B0604020202020204" charset="0"/>
                <a:ea typeface="Open Sans" panose="020B0604020202020204" charset="0"/>
                <a:cs typeface="Open Sans" panose="020B0604020202020204" charset="0"/>
              </a:rPr>
              <a:t>"use strict";</a:t>
            </a:r>
          </a:p>
          <a:p>
            <a:r>
              <a:rPr lang="en-US" dirty="0">
                <a:latin typeface="Open Sans" panose="020B0604020202020204" charset="0"/>
                <a:ea typeface="Open Sans" panose="020B0604020202020204" charset="0"/>
                <a:cs typeface="Open Sans" panose="020B0604020202020204" charset="0"/>
              </a:rPr>
              <a:t>delete </a:t>
            </a:r>
            <a:r>
              <a:rPr lang="en-US" dirty="0" err="1">
                <a:latin typeface="Open Sans" panose="020B0604020202020204" charset="0"/>
                <a:ea typeface="Open Sans" panose="020B0604020202020204" charset="0"/>
                <a:cs typeface="Open Sans" panose="020B0604020202020204" charset="0"/>
              </a:rPr>
              <a:t>Object.prototype</a:t>
            </a:r>
            <a:r>
              <a:rPr lang="en-US" dirty="0">
                <a:latin typeface="Open Sans" panose="020B0604020202020204" charset="0"/>
                <a:ea typeface="Open Sans" panose="020B0604020202020204" charset="0"/>
                <a:cs typeface="Open Sans" panose="020B0604020202020204" charset="0"/>
              </a:rPr>
              <a:t>; // This will cause an </a:t>
            </a:r>
            <a:r>
              <a:rPr lang="en-US" dirty="0" smtClean="0">
                <a:latin typeface="Open Sans" panose="020B0604020202020204" charset="0"/>
                <a:ea typeface="Open Sans" panose="020B0604020202020204" charset="0"/>
                <a:cs typeface="Open Sans" panose="020B0604020202020204" charset="0"/>
              </a:rPr>
              <a:t>error</a:t>
            </a:r>
          </a:p>
          <a:p>
            <a:r>
              <a:rPr lang="en-US" sz="2000" dirty="0" smtClean="0">
                <a:latin typeface="Open Sans" panose="020B0604020202020204" charset="0"/>
                <a:ea typeface="Open Sans" panose="020B0604020202020204" charset="0"/>
                <a:cs typeface="Open Sans" panose="020B0604020202020204" charset="0"/>
              </a:rPr>
              <a:t> </a:t>
            </a:r>
            <a:r>
              <a:rPr lang="en-US" sz="2000" dirty="0">
                <a:latin typeface="Open Sans" panose="020B0604020202020204" charset="0"/>
                <a:ea typeface="Open Sans" panose="020B0604020202020204" charset="0"/>
                <a:cs typeface="Open Sans" panose="020B0604020202020204" charset="0"/>
              </a:rPr>
              <a:t>// Deleting an undeletable property is not allowed</a:t>
            </a:r>
            <a:endParaRPr lang="en-US" sz="2000" dirty="0">
              <a:latin typeface="Open Sans" panose="020B0604020202020204" charset="0"/>
              <a:ea typeface="Open Sans" panose="020B0604020202020204" charset="0"/>
              <a:cs typeface="Open Sans" panose="020B0604020202020204" charset="0"/>
            </a:endParaRPr>
          </a:p>
        </p:txBody>
      </p:sp>
      <p:sp>
        <p:nvSpPr>
          <p:cNvPr id="2" name="Прямоугольник 1"/>
          <p:cNvSpPr/>
          <p:nvPr/>
        </p:nvSpPr>
        <p:spPr>
          <a:xfrm>
            <a:off x="685800" y="4883223"/>
            <a:ext cx="6096000" cy="923330"/>
          </a:xfrm>
          <a:prstGeom prst="rect">
            <a:avLst/>
          </a:prstGeom>
        </p:spPr>
        <p:txBody>
          <a:bodyPr>
            <a:spAutoFit/>
          </a:bodyPr>
          <a:lstStyle/>
          <a:p>
            <a:r>
              <a:rPr lang="en-US" dirty="0">
                <a:latin typeface="Open Sans" panose="020B0604020202020204" charset="0"/>
                <a:ea typeface="Open Sans" panose="020B0604020202020204" charset="0"/>
                <a:cs typeface="Open Sans" panose="020B0604020202020204" charset="0"/>
              </a:rPr>
              <a:t> "use strict";</a:t>
            </a:r>
          </a:p>
          <a:p>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eval</a:t>
            </a:r>
            <a:r>
              <a:rPr lang="en-US" dirty="0">
                <a:latin typeface="Open Sans" panose="020B0604020202020204" charset="0"/>
                <a:ea typeface="Open Sans" panose="020B0604020202020204" charset="0"/>
                <a:cs typeface="Open Sans" panose="020B0604020202020204" charset="0"/>
              </a:rPr>
              <a:t> = 3.14;         // This will cause an error </a:t>
            </a:r>
            <a:endParaRPr lang="en-US" dirty="0" smtClean="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 //The string "</a:t>
            </a:r>
            <a:r>
              <a:rPr lang="en-US" dirty="0" err="1">
                <a:latin typeface="Open Sans" panose="020B0604020202020204" charset="0"/>
                <a:ea typeface="Open Sans" panose="020B0604020202020204" charset="0"/>
                <a:cs typeface="Open Sans" panose="020B0604020202020204" charset="0"/>
              </a:rPr>
              <a:t>eval</a:t>
            </a:r>
            <a:r>
              <a:rPr lang="en-US" dirty="0">
                <a:latin typeface="Open Sans" panose="020B0604020202020204" charset="0"/>
                <a:ea typeface="Open Sans" panose="020B0604020202020204" charset="0"/>
                <a:cs typeface="Open Sans" panose="020B0604020202020204" charset="0"/>
              </a:rPr>
              <a:t>" cannot be used as a </a:t>
            </a:r>
            <a:r>
              <a:rPr lang="en-US" dirty="0" smtClean="0">
                <a:latin typeface="Open Sans" panose="020B0604020202020204" charset="0"/>
                <a:ea typeface="Open Sans" panose="020B0604020202020204" charset="0"/>
                <a:cs typeface="Open Sans" panose="020B0604020202020204" charset="0"/>
              </a:rPr>
              <a:t>variable.</a:t>
            </a:r>
            <a:endParaRPr lang="en-US"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970764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134" y="196403"/>
            <a:ext cx="10820400" cy="2546798"/>
          </a:xfrm>
        </p:spPr>
        <p:txBody>
          <a:bodyPr/>
          <a:lstStyle/>
          <a:p>
            <a:r>
              <a:rPr lang="en-US" dirty="0"/>
              <a:t>USEFUL </a:t>
            </a:r>
            <a:r>
              <a:rPr lang="en-US" dirty="0" smtClean="0"/>
              <a:t>LINKS</a:t>
            </a:r>
            <a:br>
              <a:rPr lang="en-US" dirty="0" smtClean="0"/>
            </a:br>
            <a:endParaRPr lang="uk-UA" dirty="0"/>
          </a:p>
        </p:txBody>
      </p:sp>
      <p:sp>
        <p:nvSpPr>
          <p:cNvPr id="2" name="Прямоугольник 1"/>
          <p:cNvSpPr/>
          <p:nvPr/>
        </p:nvSpPr>
        <p:spPr>
          <a:xfrm>
            <a:off x="544133" y="3517959"/>
            <a:ext cx="11240035" cy="2862322"/>
          </a:xfrm>
          <a:prstGeom prst="rect">
            <a:avLst/>
          </a:prstGeom>
        </p:spPr>
        <p:txBody>
          <a:bodyPr wrap="square">
            <a:spAutoFit/>
          </a:bodyPr>
          <a:lstStyle/>
          <a:p>
            <a:r>
              <a:rPr lang="en-US" dirty="0">
                <a:hlinkClick r:id="rId2"/>
              </a:rPr>
              <a:t>https://</a:t>
            </a:r>
            <a:r>
              <a:rPr lang="en-US" dirty="0" smtClean="0">
                <a:hlinkClick r:id="rId2"/>
              </a:rPr>
              <a:t>www.dofactory.com/tutorial/javascript-loops</a:t>
            </a:r>
            <a:endParaRPr lang="en-US" dirty="0" smtClean="0"/>
          </a:p>
          <a:p>
            <a:r>
              <a:rPr lang="en-US" dirty="0">
                <a:hlinkClick r:id="rId3"/>
              </a:rPr>
              <a:t>https://</a:t>
            </a:r>
            <a:r>
              <a:rPr lang="en-US" dirty="0" smtClean="0">
                <a:hlinkClick r:id="rId3"/>
              </a:rPr>
              <a:t>www.w3schools.com/js/js_loop_for.asp</a:t>
            </a:r>
            <a:endParaRPr lang="en-US" dirty="0" smtClean="0"/>
          </a:p>
          <a:p>
            <a:r>
              <a:rPr lang="en-US" dirty="0">
                <a:hlinkClick r:id="rId4"/>
              </a:rPr>
              <a:t>https://www.geeksforgeeks.org/javascript-error-and-exceptional-handling-with-examples</a:t>
            </a:r>
            <a:r>
              <a:rPr lang="en-US" dirty="0" smtClean="0">
                <a:hlinkClick r:id="rId4"/>
              </a:rPr>
              <a:t>/</a:t>
            </a:r>
            <a:endParaRPr lang="en-US" dirty="0" smtClean="0"/>
          </a:p>
          <a:p>
            <a:r>
              <a:rPr lang="en-US" dirty="0">
                <a:hlinkClick r:id="rId5"/>
              </a:rPr>
              <a:t>https://</a:t>
            </a:r>
            <a:r>
              <a:rPr lang="en-US" dirty="0" smtClean="0">
                <a:hlinkClick r:id="rId5"/>
              </a:rPr>
              <a:t>javascript.info/try-catch#try-catch-finally</a:t>
            </a:r>
            <a:endParaRPr lang="en-US" dirty="0" smtClean="0"/>
          </a:p>
          <a:p>
            <a:r>
              <a:rPr lang="en-US" dirty="0">
                <a:hlinkClick r:id="rId6"/>
              </a:rPr>
              <a:t>https://</a:t>
            </a:r>
            <a:r>
              <a:rPr lang="en-US" dirty="0" smtClean="0">
                <a:hlinkClick r:id="rId6"/>
              </a:rPr>
              <a:t>blog.logrocket.com/elegant-error-handling-with-the-javascript-either-monad-76c7ae4924a1</a:t>
            </a:r>
            <a:endParaRPr lang="en-US" dirty="0" smtClean="0"/>
          </a:p>
          <a:p>
            <a:r>
              <a:rPr lang="en-US" dirty="0">
                <a:hlinkClick r:id="rId7"/>
              </a:rPr>
              <a:t>https://</a:t>
            </a:r>
            <a:r>
              <a:rPr lang="en-US" dirty="0" smtClean="0">
                <a:hlinkClick r:id="rId7"/>
              </a:rPr>
              <a:t>www.w3schools.com/js/js_strict.asp</a:t>
            </a:r>
            <a:endParaRPr lang="en-US" dirty="0" smtClean="0"/>
          </a:p>
          <a:p>
            <a:endParaRPr lang="en-US" dirty="0" smtClean="0"/>
          </a:p>
          <a:p>
            <a:endParaRPr lang="en-US" dirty="0" smtClean="0"/>
          </a:p>
          <a:p>
            <a:endParaRPr lang="en-US" dirty="0" smtClean="0"/>
          </a:p>
          <a:p>
            <a:endParaRPr lang="uk-UA" dirty="0"/>
          </a:p>
        </p:txBody>
      </p:sp>
    </p:spTree>
    <p:extLst>
      <p:ext uri="{BB962C8B-B14F-4D97-AF65-F5344CB8AC3E}">
        <p14:creationId xmlns:p14="http://schemas.microsoft.com/office/powerpoint/2010/main" val="17221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a:t>
            </a:r>
            <a:endParaRPr lang="uk-UA" dirty="0"/>
          </a:p>
        </p:txBody>
      </p:sp>
    </p:spTree>
    <p:extLst>
      <p:ext uri="{BB962C8B-B14F-4D97-AF65-F5344CB8AC3E}">
        <p14:creationId xmlns:p14="http://schemas.microsoft.com/office/powerpoint/2010/main" val="221689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endParaRPr lang="uk-UA" dirty="0"/>
          </a:p>
        </p:txBody>
      </p:sp>
    </p:spTree>
    <p:extLst>
      <p:ext uri="{BB962C8B-B14F-4D97-AF65-F5344CB8AC3E}">
        <p14:creationId xmlns:p14="http://schemas.microsoft.com/office/powerpoint/2010/main" val="3285299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while </a:t>
            </a:r>
            <a:endParaRPr lang="en-US" sz="4800" b="1" dirty="0"/>
          </a:p>
        </p:txBody>
      </p:sp>
      <p:sp>
        <p:nvSpPr>
          <p:cNvPr id="5" name="Прямоугольник 4"/>
          <p:cNvSpPr/>
          <p:nvPr/>
        </p:nvSpPr>
        <p:spPr>
          <a:xfrm>
            <a:off x="7439696" y="1375706"/>
            <a:ext cx="6096000" cy="2031325"/>
          </a:xfrm>
          <a:prstGeom prst="rect">
            <a:avLst/>
          </a:prstGeom>
        </p:spPr>
        <p:txBody>
          <a:bodyPr>
            <a:spAutoFit/>
          </a:bodyPr>
          <a:lstStyle/>
          <a:p>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sum = 0;</a:t>
            </a:r>
          </a:p>
          <a:p>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number = 1;</a:t>
            </a:r>
          </a:p>
          <a:p>
            <a:r>
              <a:rPr lang="en-US" dirty="0">
                <a:latin typeface="Open Sans" panose="020B0604020202020204" charset="0"/>
                <a:ea typeface="Open Sans" panose="020B0604020202020204" charset="0"/>
                <a:cs typeface="Open Sans" panose="020B0604020202020204" charset="0"/>
              </a:rPr>
              <a:t>    while (number &lt;= 50) {  // -- condition</a:t>
            </a:r>
          </a:p>
          <a:p>
            <a:r>
              <a:rPr lang="en-US" dirty="0">
                <a:latin typeface="Open Sans" panose="020B0604020202020204" charset="0"/>
                <a:ea typeface="Open Sans" panose="020B0604020202020204" charset="0"/>
                <a:cs typeface="Open Sans" panose="020B0604020202020204" charset="0"/>
              </a:rPr>
              <a:t>      sum += number;        // -- body</a:t>
            </a:r>
          </a:p>
          <a:p>
            <a:r>
              <a:rPr lang="en-US" dirty="0">
                <a:latin typeface="Open Sans" panose="020B0604020202020204" charset="0"/>
                <a:ea typeface="Open Sans" panose="020B0604020202020204" charset="0"/>
                <a:cs typeface="Open Sans" panose="020B0604020202020204" charset="0"/>
              </a:rPr>
              <a:t>      number++;             // -- updater</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alert("Sum = " + sum);  // =&gt; Sum = 1275</a:t>
            </a:r>
          </a:p>
        </p:txBody>
      </p:sp>
      <p:sp>
        <p:nvSpPr>
          <p:cNvPr id="7" name="Прямоугольник 6"/>
          <p:cNvSpPr/>
          <p:nvPr/>
        </p:nvSpPr>
        <p:spPr>
          <a:xfrm>
            <a:off x="523740" y="1375706"/>
            <a:ext cx="6430851" cy="3785652"/>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The condition is first evaluated. If true, the block of statements following the while statement is executed. This is repeated until the condition becomes false. This is known as a pre-test loop because the condition is evaluated before the block is executed.</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The number++ statement is called the updater. Removing it will result in an infinite loop. You must always include a statement in a loop that guarantees the termination of the loop or else you'll run into this problem. </a:t>
            </a:r>
          </a:p>
        </p:txBody>
      </p:sp>
    </p:spTree>
    <p:extLst>
      <p:ext uri="{BB962C8B-B14F-4D97-AF65-F5344CB8AC3E}">
        <p14:creationId xmlns:p14="http://schemas.microsoft.com/office/powerpoint/2010/main" val="2642028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do-while</a:t>
            </a:r>
            <a:endParaRPr lang="en-US" sz="4800" b="1" dirty="0"/>
          </a:p>
        </p:txBody>
      </p:sp>
      <p:sp>
        <p:nvSpPr>
          <p:cNvPr id="5" name="Прямоугольник 4"/>
          <p:cNvSpPr/>
          <p:nvPr/>
        </p:nvSpPr>
        <p:spPr>
          <a:xfrm>
            <a:off x="685800" y="3059188"/>
            <a:ext cx="6096000" cy="2031325"/>
          </a:xfrm>
          <a:prstGeom prst="rect">
            <a:avLst/>
          </a:prstGeom>
        </p:spPr>
        <p:txBody>
          <a:bodyPr>
            <a:spAutoFit/>
          </a:bodyPr>
          <a:lstStyle/>
          <a:p>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sum = 0;</a:t>
            </a:r>
          </a:p>
          <a:p>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number = 1;</a:t>
            </a:r>
          </a:p>
          <a:p>
            <a:r>
              <a:rPr lang="en-US" dirty="0">
                <a:latin typeface="Open Sans" panose="020B0604020202020204" charset="0"/>
                <a:ea typeface="Open Sans" panose="020B0604020202020204" charset="0"/>
                <a:cs typeface="Open Sans" panose="020B0604020202020204" charset="0"/>
              </a:rPr>
              <a:t>    do {</a:t>
            </a:r>
          </a:p>
          <a:p>
            <a:r>
              <a:rPr lang="en-US" dirty="0">
                <a:latin typeface="Open Sans" panose="020B0604020202020204" charset="0"/>
                <a:ea typeface="Open Sans" panose="020B0604020202020204" charset="0"/>
                <a:cs typeface="Open Sans" panose="020B0604020202020204" charset="0"/>
              </a:rPr>
              <a:t>       sum += number;         // -- body</a:t>
            </a:r>
          </a:p>
          <a:p>
            <a:r>
              <a:rPr lang="en-US" dirty="0">
                <a:latin typeface="Open Sans" panose="020B0604020202020204" charset="0"/>
                <a:ea typeface="Open Sans" panose="020B0604020202020204" charset="0"/>
                <a:cs typeface="Open Sans" panose="020B0604020202020204" charset="0"/>
              </a:rPr>
              <a:t>       number++;              // -- updater</a:t>
            </a:r>
          </a:p>
          <a:p>
            <a:r>
              <a:rPr lang="en-US" dirty="0">
                <a:latin typeface="Open Sans" panose="020B0604020202020204" charset="0"/>
                <a:ea typeface="Open Sans" panose="020B0604020202020204" charset="0"/>
                <a:cs typeface="Open Sans" panose="020B0604020202020204" charset="0"/>
              </a:rPr>
              <a:t>    } while (number &lt;= 50);   // -- condition</a:t>
            </a:r>
          </a:p>
          <a:p>
            <a:r>
              <a:rPr lang="en-US" dirty="0">
                <a:latin typeface="Open Sans" panose="020B0604020202020204" charset="0"/>
                <a:ea typeface="Open Sans" panose="020B0604020202020204" charset="0"/>
                <a:cs typeface="Open Sans" panose="020B0604020202020204" charset="0"/>
              </a:rPr>
              <a:t>    alert("Sum = " + sum);    // =&gt; Sum = 1275</a:t>
            </a:r>
          </a:p>
        </p:txBody>
      </p:sp>
      <p:sp>
        <p:nvSpPr>
          <p:cNvPr id="7" name="Прямоугольник 6"/>
          <p:cNvSpPr/>
          <p:nvPr/>
        </p:nvSpPr>
        <p:spPr>
          <a:xfrm>
            <a:off x="523740" y="1375706"/>
            <a:ext cx="9689206" cy="1323439"/>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The block following do is executed first and then the condition is evaluated. If the while condition is true, the block is executed again and repeats until the condition becomes false. This is known as a post-test loop as the condition is evaluated after the block has executed</a:t>
            </a:r>
            <a:r>
              <a:rPr lang="en-US" sz="2000" dirty="0" smtClean="0">
                <a:latin typeface="Open Sans" panose="020B0604020202020204" charset="0"/>
                <a:ea typeface="Open Sans" panose="020B0604020202020204" charset="0"/>
                <a:cs typeface="Open Sans" panose="020B0604020202020204" charset="0"/>
              </a:rPr>
              <a:t>.</a:t>
            </a:r>
            <a:endParaRPr lang="en-US"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165136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do-while</a:t>
            </a:r>
            <a:endParaRPr lang="en-US" sz="4800" b="1" dirty="0"/>
          </a:p>
        </p:txBody>
      </p:sp>
      <p:sp>
        <p:nvSpPr>
          <p:cNvPr id="5" name="Прямоугольник 4"/>
          <p:cNvSpPr/>
          <p:nvPr/>
        </p:nvSpPr>
        <p:spPr>
          <a:xfrm>
            <a:off x="1064654" y="3474686"/>
            <a:ext cx="6096000" cy="1200329"/>
          </a:xfrm>
          <a:prstGeom prst="rect">
            <a:avLst/>
          </a:prstGeom>
        </p:spPr>
        <p:txBody>
          <a:bodyPr>
            <a:spAutoFit/>
          </a:bodyPr>
          <a:lstStyle/>
          <a:p>
            <a:r>
              <a:rPr lang="en-US" dirty="0">
                <a:latin typeface="Open Sans" panose="020B0604020202020204" charset="0"/>
                <a:ea typeface="Open Sans" panose="020B0604020202020204" charset="0"/>
                <a:cs typeface="Open Sans" panose="020B0604020202020204" charset="0"/>
              </a:rPr>
              <a:t> do {</a:t>
            </a:r>
          </a:p>
          <a:p>
            <a:r>
              <a:rPr lang="en-US" dirty="0">
                <a:latin typeface="Open Sans" panose="020B0604020202020204" charset="0"/>
                <a:ea typeface="Open Sans" panose="020B0604020202020204" charset="0"/>
                <a:cs typeface="Open Sans" panose="020B0604020202020204" charset="0"/>
              </a:rPr>
              <a:t>        // read a character from keyboard in the body </a:t>
            </a:r>
          </a:p>
          <a:p>
            <a:r>
              <a:rPr lang="en-US" dirty="0">
                <a:latin typeface="Open Sans" panose="020B0604020202020204" charset="0"/>
                <a:ea typeface="Open Sans" panose="020B0604020202020204" charset="0"/>
                <a:cs typeface="Open Sans" panose="020B0604020202020204" charset="0"/>
              </a:rPr>
              <a:t>    } while (if </a:t>
            </a:r>
            <a:r>
              <a:rPr lang="en-US" dirty="0" err="1">
                <a:latin typeface="Open Sans" panose="020B0604020202020204" charset="0"/>
                <a:ea typeface="Open Sans" panose="020B0604020202020204" charset="0"/>
                <a:cs typeface="Open Sans" panose="020B0604020202020204" charset="0"/>
              </a:rPr>
              <a:t>ch</a:t>
            </a:r>
            <a:r>
              <a:rPr lang="en-US" dirty="0">
                <a:latin typeface="Open Sans" panose="020B0604020202020204" charset="0"/>
                <a:ea typeface="Open Sans" panose="020B0604020202020204" charset="0"/>
                <a:cs typeface="Open Sans" panose="020B0604020202020204" charset="0"/>
              </a:rPr>
              <a:t> === '0');     // =&gt; terminate loop if '0' is entered</a:t>
            </a:r>
          </a:p>
        </p:txBody>
      </p:sp>
      <p:sp>
        <p:nvSpPr>
          <p:cNvPr id="7" name="Прямоугольник 6"/>
          <p:cNvSpPr/>
          <p:nvPr/>
        </p:nvSpPr>
        <p:spPr>
          <a:xfrm>
            <a:off x="523740" y="1375706"/>
            <a:ext cx="11363460" cy="1323439"/>
          </a:xfrm>
          <a:prstGeom prst="rect">
            <a:avLst/>
          </a:prstGeom>
        </p:spPr>
        <p:txBody>
          <a:bodyPr wrap="square">
            <a:spAutoFit/>
          </a:bodyPr>
          <a:lstStyle/>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The do-while loop is executed at least once whereas the while loop may not execute at all. The do-while is typically used in a situation where the body of a loop contains a statement that generates a value that you want to use in your conditional expression, like this:</a:t>
            </a:r>
          </a:p>
        </p:txBody>
      </p:sp>
    </p:spTree>
    <p:extLst>
      <p:ext uri="{BB962C8B-B14F-4D97-AF65-F5344CB8AC3E}">
        <p14:creationId xmlns:p14="http://schemas.microsoft.com/office/powerpoint/2010/main" val="3779826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for </a:t>
            </a:r>
            <a:endParaRPr lang="en-US" sz="4800" b="1" dirty="0"/>
          </a:p>
        </p:txBody>
      </p:sp>
      <p:sp>
        <p:nvSpPr>
          <p:cNvPr id="7" name="Прямоугольник 6"/>
          <p:cNvSpPr/>
          <p:nvPr/>
        </p:nvSpPr>
        <p:spPr>
          <a:xfrm>
            <a:off x="969135" y="3436327"/>
            <a:ext cx="11363460" cy="1938992"/>
          </a:xfrm>
          <a:prstGeom prst="rect">
            <a:avLst/>
          </a:prstGeom>
        </p:spPr>
        <p:txBody>
          <a:bodyPr wrap="square">
            <a:spAutoFit/>
          </a:bodyPr>
          <a:lstStyle/>
          <a:p>
            <a:endParaRPr lang="en-US" sz="2000" dirty="0">
              <a:latin typeface="Open Sans" panose="020B0604020202020204" charset="0"/>
              <a:ea typeface="Open Sans" panose="020B0604020202020204" charset="0"/>
              <a:cs typeface="Open Sans" panose="020B0604020202020204" charset="0"/>
            </a:endParaRPr>
          </a:p>
          <a:p>
            <a:r>
              <a:rPr lang="nn-NO" sz="2000" dirty="0">
                <a:latin typeface="Open Sans" panose="020B0604020202020204" charset="0"/>
                <a:ea typeface="Open Sans" panose="020B0604020202020204" charset="0"/>
                <a:cs typeface="Open Sans" panose="020B0604020202020204" charset="0"/>
              </a:rPr>
              <a:t> var sum = 0;</a:t>
            </a:r>
          </a:p>
          <a:p>
            <a:r>
              <a:rPr lang="nn-NO" sz="2000" dirty="0">
                <a:latin typeface="Open Sans" panose="020B0604020202020204" charset="0"/>
                <a:ea typeface="Open Sans" panose="020B0604020202020204" charset="0"/>
                <a:cs typeface="Open Sans" panose="020B0604020202020204" charset="0"/>
              </a:rPr>
              <a:t>    for (var i = 1; i &lt;= 50; i++) {</a:t>
            </a:r>
          </a:p>
          <a:p>
            <a:r>
              <a:rPr lang="nn-NO" sz="2000" dirty="0">
                <a:latin typeface="Open Sans" panose="020B0604020202020204" charset="0"/>
                <a:ea typeface="Open Sans" panose="020B0604020202020204" charset="0"/>
                <a:cs typeface="Open Sans" panose="020B0604020202020204" charset="0"/>
              </a:rPr>
              <a:t>       sum = sum + i;</a:t>
            </a:r>
          </a:p>
          <a:p>
            <a:r>
              <a:rPr lang="nn-NO" sz="2000" dirty="0">
                <a:latin typeface="Open Sans" panose="020B0604020202020204" charset="0"/>
                <a:ea typeface="Open Sans" panose="020B0604020202020204" charset="0"/>
                <a:cs typeface="Open Sans" panose="020B0604020202020204" charset="0"/>
              </a:rPr>
              <a:t>    }</a:t>
            </a:r>
          </a:p>
          <a:p>
            <a:r>
              <a:rPr lang="nn-NO" sz="2000" dirty="0">
                <a:latin typeface="Open Sans" panose="020B0604020202020204" charset="0"/>
                <a:ea typeface="Open Sans" panose="020B0604020202020204" charset="0"/>
                <a:cs typeface="Open Sans" panose="020B0604020202020204" charset="0"/>
              </a:rPr>
              <a:t>    alert("Sum = " + sum);    // =&gt; Sum = 1275</a:t>
            </a:r>
            <a:endParaRPr lang="en-US" sz="2000" dirty="0">
              <a:latin typeface="Open Sans" panose="020B0604020202020204" charset="0"/>
              <a:ea typeface="Open Sans" panose="020B0604020202020204" charset="0"/>
              <a:cs typeface="Open Sans" panose="020B0604020202020204" charset="0"/>
            </a:endParaRPr>
          </a:p>
        </p:txBody>
      </p:sp>
      <p:sp>
        <p:nvSpPr>
          <p:cNvPr id="2" name="Прямоугольник 1"/>
          <p:cNvSpPr/>
          <p:nvPr/>
        </p:nvSpPr>
        <p:spPr>
          <a:xfrm>
            <a:off x="729803" y="1339403"/>
            <a:ext cx="10191482" cy="1938992"/>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It consists of three parts, separated by semicolons. The first is the initializer (</a:t>
            </a:r>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i</a:t>
            </a:r>
            <a:r>
              <a:rPr lang="en-US" sz="2000" dirty="0">
                <a:latin typeface="Open Sans" panose="020B0604020202020204" charset="0"/>
                <a:ea typeface="Open Sans" panose="020B0604020202020204" charset="0"/>
                <a:cs typeface="Open Sans" panose="020B0604020202020204" charset="0"/>
              </a:rPr>
              <a:t> = 1) which initializes the loop and is executed only once at the start. The second is a test condition (</a:t>
            </a:r>
            <a:r>
              <a:rPr lang="en-US" sz="2000" dirty="0" err="1">
                <a:latin typeface="Open Sans" panose="020B0604020202020204" charset="0"/>
                <a:ea typeface="Open Sans" panose="020B0604020202020204" charset="0"/>
                <a:cs typeface="Open Sans" panose="020B0604020202020204" charset="0"/>
              </a:rPr>
              <a:t>i</a:t>
            </a:r>
            <a:r>
              <a:rPr lang="en-US" sz="2000" dirty="0">
                <a:latin typeface="Open Sans" panose="020B0604020202020204" charset="0"/>
                <a:ea typeface="Open Sans" panose="020B0604020202020204" charset="0"/>
                <a:cs typeface="Open Sans" panose="020B0604020202020204" charset="0"/>
              </a:rPr>
              <a:t> &lt;= 50). When a conditional expression evaluates to true, the body of the loop is executed. When false, the loop terminates. The third part is an updater (</a:t>
            </a:r>
            <a:r>
              <a:rPr lang="en-US" sz="2000" dirty="0" err="1">
                <a:latin typeface="Open Sans" panose="020B0604020202020204" charset="0"/>
                <a:ea typeface="Open Sans" panose="020B0604020202020204" charset="0"/>
                <a:cs typeface="Open Sans" panose="020B0604020202020204" charset="0"/>
              </a:rPr>
              <a:t>i</a:t>
            </a:r>
            <a:r>
              <a:rPr lang="en-US" sz="2000" dirty="0">
                <a:latin typeface="Open Sans" panose="020B0604020202020204" charset="0"/>
                <a:ea typeface="Open Sans" panose="020B0604020202020204" charset="0"/>
                <a:cs typeface="Open Sans" panose="020B0604020202020204" charset="0"/>
              </a:rPr>
              <a:t>++) which is invoked after each iteration. The updater typically increments or decrements the loop counter</a:t>
            </a:r>
            <a:r>
              <a:rPr lang="en-US" sz="2000" dirty="0" smtClean="0">
                <a:latin typeface="Open Sans" panose="020B0604020202020204" charset="0"/>
                <a:ea typeface="Open Sans" panose="020B0604020202020204" charset="0"/>
                <a:cs typeface="Open Sans" panose="020B0604020202020204" charset="0"/>
              </a:rPr>
              <a:t>.</a:t>
            </a:r>
            <a:endParaRPr lang="en-US"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488107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For-in </a:t>
            </a:r>
            <a:endParaRPr lang="en-US" sz="4800" b="1" dirty="0"/>
          </a:p>
        </p:txBody>
      </p:sp>
      <p:sp>
        <p:nvSpPr>
          <p:cNvPr id="7" name="Прямоугольник 6"/>
          <p:cNvSpPr/>
          <p:nvPr/>
        </p:nvSpPr>
        <p:spPr>
          <a:xfrm>
            <a:off x="828540" y="2547685"/>
            <a:ext cx="11363460" cy="1323439"/>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student = { </a:t>
            </a:r>
            <a:r>
              <a:rPr lang="en-US" sz="2000" dirty="0" err="1">
                <a:latin typeface="Open Sans" panose="020B0604020202020204" charset="0"/>
                <a:ea typeface="Open Sans" panose="020B0604020202020204" charset="0"/>
                <a:cs typeface="Open Sans" panose="020B0604020202020204" charset="0"/>
              </a:rPr>
              <a:t>name:"Bill</a:t>
            </a:r>
            <a:r>
              <a:rPr lang="en-US" sz="2000" dirty="0">
                <a:latin typeface="Open Sans" panose="020B0604020202020204" charset="0"/>
                <a:ea typeface="Open Sans" panose="020B0604020202020204" charset="0"/>
                <a:cs typeface="Open Sans" panose="020B0604020202020204" charset="0"/>
              </a:rPr>
              <a:t>", age: 25, degree: "Masters" };</a:t>
            </a:r>
          </a:p>
          <a:p>
            <a:r>
              <a:rPr lang="en-US" sz="2000" dirty="0">
                <a:latin typeface="Open Sans" panose="020B0604020202020204" charset="0"/>
                <a:ea typeface="Open Sans" panose="020B0604020202020204" charset="0"/>
                <a:cs typeface="Open Sans" panose="020B0604020202020204" charset="0"/>
              </a:rPr>
              <a:t>    for (</a:t>
            </a:r>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item in student) {</a:t>
            </a:r>
          </a:p>
          <a:p>
            <a:r>
              <a:rPr lang="en-US" sz="2000" dirty="0">
                <a:latin typeface="Open Sans" panose="020B0604020202020204" charset="0"/>
                <a:ea typeface="Open Sans" panose="020B0604020202020204" charset="0"/>
                <a:cs typeface="Open Sans" panose="020B0604020202020204" charset="0"/>
              </a:rPr>
              <a:t>       alert(student[item]);     // =&gt; "Bill", then 25, then "Masters"</a:t>
            </a:r>
          </a:p>
          <a:p>
            <a:r>
              <a:rPr lang="en-US" sz="2000" dirty="0">
                <a:latin typeface="Open Sans" panose="020B0604020202020204" charset="0"/>
                <a:ea typeface="Open Sans" panose="020B0604020202020204" charset="0"/>
                <a:cs typeface="Open Sans" panose="020B0604020202020204" charset="0"/>
              </a:rPr>
              <a:t>    }</a:t>
            </a:r>
          </a:p>
        </p:txBody>
      </p:sp>
      <p:sp>
        <p:nvSpPr>
          <p:cNvPr id="2" name="Прямоугольник 1"/>
          <p:cNvSpPr/>
          <p:nvPr/>
        </p:nvSpPr>
        <p:spPr>
          <a:xfrm>
            <a:off x="729803" y="1339403"/>
            <a:ext cx="10191482" cy="707886"/>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A for-in loop iterates through the properties of an object and executes the loop's body once for each enumerable property of the object</a:t>
            </a:r>
          </a:p>
        </p:txBody>
      </p:sp>
    </p:spTree>
    <p:extLst>
      <p:ext uri="{BB962C8B-B14F-4D97-AF65-F5344CB8AC3E}">
        <p14:creationId xmlns:p14="http://schemas.microsoft.com/office/powerpoint/2010/main" val="3215460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break </a:t>
            </a:r>
            <a:endParaRPr lang="en-US" sz="4800" b="1" dirty="0"/>
          </a:p>
        </p:txBody>
      </p:sp>
      <p:sp>
        <p:nvSpPr>
          <p:cNvPr id="7" name="Прямоугольник 6"/>
          <p:cNvSpPr/>
          <p:nvPr/>
        </p:nvSpPr>
        <p:spPr>
          <a:xfrm>
            <a:off x="828540" y="2547685"/>
            <a:ext cx="11363460" cy="2554545"/>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sum = 0;</a:t>
            </a:r>
          </a:p>
          <a:p>
            <a:r>
              <a:rPr lang="en-US" sz="2000" dirty="0">
                <a:latin typeface="Open Sans" panose="020B0604020202020204" charset="0"/>
                <a:ea typeface="Open Sans" panose="020B0604020202020204" charset="0"/>
                <a:cs typeface="Open Sans" panose="020B0604020202020204" charset="0"/>
              </a:rPr>
              <a:t>    for (</a:t>
            </a:r>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i</a:t>
            </a:r>
            <a:r>
              <a:rPr lang="en-US" sz="2000" dirty="0">
                <a:latin typeface="Open Sans" panose="020B0604020202020204" charset="0"/>
                <a:ea typeface="Open Sans" panose="020B0604020202020204" charset="0"/>
                <a:cs typeface="Open Sans" panose="020B0604020202020204" charset="0"/>
              </a:rPr>
              <a:t> = 1; </a:t>
            </a:r>
            <a:r>
              <a:rPr lang="en-US" sz="2000" dirty="0" err="1">
                <a:latin typeface="Open Sans" panose="020B0604020202020204" charset="0"/>
                <a:ea typeface="Open Sans" panose="020B0604020202020204" charset="0"/>
                <a:cs typeface="Open Sans" panose="020B0604020202020204" charset="0"/>
              </a:rPr>
              <a:t>i</a:t>
            </a:r>
            <a:r>
              <a:rPr lang="en-US" sz="2000" dirty="0">
                <a:latin typeface="Open Sans" panose="020B0604020202020204" charset="0"/>
                <a:ea typeface="Open Sans" panose="020B0604020202020204" charset="0"/>
                <a:cs typeface="Open Sans" panose="020B0604020202020204" charset="0"/>
              </a:rPr>
              <a:t> &lt;= 10000; </a:t>
            </a:r>
            <a:r>
              <a:rPr lang="en-US" sz="2000" dirty="0" err="1">
                <a:latin typeface="Open Sans" panose="020B0604020202020204" charset="0"/>
                <a:ea typeface="Open Sans" panose="020B0604020202020204" charset="0"/>
                <a:cs typeface="Open Sans" panose="020B0604020202020204" charset="0"/>
              </a:rPr>
              <a:t>i</a:t>
            </a:r>
            <a:r>
              <a:rPr lang="en-US" sz="2000" dirty="0">
                <a:latin typeface="Open Sans" panose="020B0604020202020204" charset="0"/>
                <a:ea typeface="Open Sans" panose="020B0604020202020204" charset="0"/>
                <a:cs typeface="Open Sans" panose="020B0604020202020204" charset="0"/>
              </a:rPr>
              <a:t>++) {</a:t>
            </a:r>
          </a:p>
          <a:p>
            <a:r>
              <a:rPr lang="en-US" sz="2000" dirty="0">
                <a:latin typeface="Open Sans" panose="020B0604020202020204" charset="0"/>
                <a:ea typeface="Open Sans" panose="020B0604020202020204" charset="0"/>
                <a:cs typeface="Open Sans" panose="020B0604020202020204" charset="0"/>
              </a:rPr>
              <a:t>       sum += </a:t>
            </a:r>
            <a:r>
              <a:rPr lang="en-US" sz="2000" dirty="0" err="1">
                <a:latin typeface="Open Sans" panose="020B0604020202020204" charset="0"/>
                <a:ea typeface="Open Sans" panose="020B0604020202020204" charset="0"/>
                <a:cs typeface="Open Sans" panose="020B0604020202020204" charset="0"/>
              </a:rPr>
              <a:t>i</a:t>
            </a:r>
            <a:r>
              <a:rPr lang="en-US" sz="2000" dirty="0">
                <a:latin typeface="Open Sans" panose="020B0604020202020204" charset="0"/>
                <a:ea typeface="Open Sans" panose="020B0604020202020204" charset="0"/>
                <a:cs typeface="Open Sans" panose="020B0604020202020204" charset="0"/>
              </a:rPr>
              <a:t>;</a:t>
            </a:r>
          </a:p>
          <a:p>
            <a:r>
              <a:rPr lang="en-US" sz="2000" dirty="0">
                <a:latin typeface="Open Sans" panose="020B0604020202020204" charset="0"/>
                <a:ea typeface="Open Sans" panose="020B0604020202020204" charset="0"/>
                <a:cs typeface="Open Sans" panose="020B0604020202020204" charset="0"/>
              </a:rPr>
              <a:t>       if (</a:t>
            </a:r>
            <a:r>
              <a:rPr lang="en-US" sz="2000" dirty="0" err="1">
                <a:latin typeface="Open Sans" panose="020B0604020202020204" charset="0"/>
                <a:ea typeface="Open Sans" panose="020B0604020202020204" charset="0"/>
                <a:cs typeface="Open Sans" panose="020B0604020202020204" charset="0"/>
              </a:rPr>
              <a:t>i</a:t>
            </a:r>
            <a:r>
              <a:rPr lang="en-US" sz="2000" dirty="0">
                <a:latin typeface="Open Sans" panose="020B0604020202020204" charset="0"/>
                <a:ea typeface="Open Sans" panose="020B0604020202020204" charset="0"/>
                <a:cs typeface="Open Sans" panose="020B0604020202020204" charset="0"/>
              </a:rPr>
              <a:t> === 50) {</a:t>
            </a:r>
          </a:p>
          <a:p>
            <a:r>
              <a:rPr lang="en-US" sz="2000" dirty="0">
                <a:latin typeface="Open Sans" panose="020B0604020202020204" charset="0"/>
                <a:ea typeface="Open Sans" panose="020B0604020202020204" charset="0"/>
                <a:cs typeface="Open Sans" panose="020B0604020202020204" charset="0"/>
              </a:rPr>
              <a:t>           break;    // immediately transfers control outside the for block</a:t>
            </a:r>
          </a:p>
          <a:p>
            <a:r>
              <a:rPr lang="en-US" sz="2000" dirty="0">
                <a:latin typeface="Open Sans" panose="020B0604020202020204" charset="0"/>
                <a:ea typeface="Open Sans" panose="020B0604020202020204" charset="0"/>
                <a:cs typeface="Open Sans" panose="020B0604020202020204" charset="0"/>
              </a:rPr>
              <a:t>       }</a:t>
            </a:r>
          </a:p>
          <a:p>
            <a:r>
              <a:rPr lang="en-US" sz="2000" dirty="0">
                <a:latin typeface="Open Sans" panose="020B0604020202020204" charset="0"/>
                <a:ea typeface="Open Sans" panose="020B0604020202020204" charset="0"/>
                <a:cs typeface="Open Sans" panose="020B0604020202020204" charset="0"/>
              </a:rPr>
              <a:t>    }</a:t>
            </a:r>
          </a:p>
          <a:p>
            <a:r>
              <a:rPr lang="en-US" sz="2000" dirty="0">
                <a:latin typeface="Open Sans" panose="020B0604020202020204" charset="0"/>
                <a:ea typeface="Open Sans" panose="020B0604020202020204" charset="0"/>
                <a:cs typeface="Open Sans" panose="020B0604020202020204" charset="0"/>
              </a:rPr>
              <a:t>    alert("Sum = " + sum);       // =&gt; Sum = 1275</a:t>
            </a:r>
          </a:p>
        </p:txBody>
      </p:sp>
      <p:sp>
        <p:nvSpPr>
          <p:cNvPr id="2" name="Прямоугольник 1"/>
          <p:cNvSpPr/>
          <p:nvPr/>
        </p:nvSpPr>
        <p:spPr>
          <a:xfrm>
            <a:off x="729803" y="1339403"/>
            <a:ext cx="10191482" cy="1015663"/>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When JavaScript encounters a break statement in a loop it immediately exits the loop without executing any other statements in the loop. Control is immediately transferred to the statement following the loop body. Here is an example:</a:t>
            </a:r>
          </a:p>
        </p:txBody>
      </p:sp>
    </p:spTree>
    <p:extLst>
      <p:ext uri="{BB962C8B-B14F-4D97-AF65-F5344CB8AC3E}">
        <p14:creationId xmlns:p14="http://schemas.microsoft.com/office/powerpoint/2010/main" val="2089940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1340B-3A1B-4156-ADE3-51DF6C2C795D}">
  <ds:schemaRefs>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341e6018-ac0a-4dfb-8409-db9e0d25502e"/>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871</TotalTime>
  <Words>2294</Words>
  <Application>Microsoft Office PowerPoint</Application>
  <PresentationFormat>Широкоэкранный</PresentationFormat>
  <Paragraphs>309</Paragraphs>
  <Slides>36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36</vt:i4>
      </vt:variant>
    </vt:vector>
  </HeadingPairs>
  <TitlesOfParts>
    <vt:vector size="42" baseType="lpstr">
      <vt:lpstr>Arial</vt:lpstr>
      <vt:lpstr>Proxima Nova Black</vt:lpstr>
      <vt:lpstr>Calibri</vt:lpstr>
      <vt:lpstr>Open Sans</vt:lpstr>
      <vt:lpstr>DARK THEME</vt:lpstr>
      <vt:lpstr>LIGHT-THEME</vt:lpstr>
      <vt:lpstr>Syntax JS Part 2 </vt:lpstr>
      <vt:lpstr>AGENDA</vt:lpstr>
      <vt:lpstr>Loops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Error Handling</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Strict mode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USEFUL LINKS </vt:lpstr>
      <vt:lpstr>QUESTIONS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Larionov Stanislav</dc:creator>
  <cp:lastModifiedBy>Windows User</cp:lastModifiedBy>
  <cp:revision>96</cp:revision>
  <dcterms:created xsi:type="dcterms:W3CDTF">2018-12-11T16:43:22Z</dcterms:created>
  <dcterms:modified xsi:type="dcterms:W3CDTF">2019-05-05T17:25:21Z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