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59" r:id="rId8"/>
    <p:sldId id="274" r:id="rId9"/>
    <p:sldId id="298" r:id="rId10"/>
    <p:sldId id="299" r:id="rId11"/>
    <p:sldId id="282" r:id="rId12"/>
    <p:sldId id="305" r:id="rId13"/>
    <p:sldId id="303" r:id="rId14"/>
    <p:sldId id="306" r:id="rId15"/>
    <p:sldId id="304" r:id="rId16"/>
    <p:sldId id="300" r:id="rId17"/>
    <p:sldId id="297" r:id="rId18"/>
    <p:sldId id="301" r:id="rId19"/>
    <p:sldId id="302" r:id="rId20"/>
    <p:sldId id="296" r:id="rId21"/>
    <p:sldId id="275" r:id="rId22"/>
    <p:sldId id="307" r:id="rId23"/>
    <p:sldId id="308" r:id="rId24"/>
    <p:sldId id="309" r:id="rId25"/>
    <p:sldId id="310" r:id="rId26"/>
    <p:sldId id="272" r:id="rId27"/>
    <p:sldId id="270" r:id="rId28"/>
    <p:sldId id="273" r:id="rId29"/>
  </p:sldIdLst>
  <p:sldSz cx="12192000" cy="6858000"/>
  <p:notesSz cx="6858000" cy="9144000"/>
  <p:embeddedFontLst>
    <p:embeddedFont>
      <p:font typeface="Open Sans" panose="020B0604020202020204" charset="0"/>
      <p:regular r:id="rId30"/>
      <p:bold r:id="rId31"/>
      <p:italic r:id="rId32"/>
      <p:boldItalic r:id="rId33"/>
    </p:embeddedFont>
    <p:embeddedFont>
      <p:font typeface="Proxima Nova Black" panose="020B0604020202020204" charset="0"/>
      <p:bold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teamsubchannel/react-component-patterns-e7fb75be7bb0" TargetMode="External"/><Relationship Id="rId2" Type="http://schemas.openxmlformats.org/officeDocument/2006/relationships/hyperlink" Target="https://medium.freecodecamp.org/the-best-way-to-bind-event-handlers-in-react-282db2cf1530" TargetMode="External"/><Relationship Id="rId1" Type="http://schemas.openxmlformats.org/officeDocument/2006/relationships/slideLayout" Target="../slideLayouts/slideLayout2.xml"/><Relationship Id="rId4" Type="http://schemas.openxmlformats.org/officeDocument/2006/relationships/hyperlink" Target="https://reactpattern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08" y="174928"/>
            <a:ext cx="12390783" cy="6683071"/>
          </a:xfrm>
        </p:spPr>
        <p:txBody>
          <a:bodyPr/>
          <a:lstStyle/>
          <a:p>
            <a:pPr>
              <a:spcBef>
                <a:spcPts val="0"/>
              </a:spcBef>
            </a:pPr>
            <a:r>
              <a:rPr lang="en-US" b="1" dirty="0"/>
              <a:t>React Patterns</a:t>
            </a:r>
            <a:br>
              <a:rPr lang="en-US" b="1" dirty="0"/>
            </a:b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by </a:t>
            </a:r>
            <a:r>
              <a:rPr lang="en-US" dirty="0" smtClean="0"/>
              <a:t>Stanislav Larionov</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Bind in constructor()</a:t>
            </a:r>
          </a:p>
        </p:txBody>
      </p:sp>
      <p:sp>
        <p:nvSpPr>
          <p:cNvPr id="10" name="Rectangle 7"/>
          <p:cNvSpPr>
            <a:spLocks noGrp="1" noChangeArrowheads="1"/>
          </p:cNvSpPr>
          <p:nvPr>
            <p:ph type="body" sz="quarter" idx="10"/>
          </p:nvPr>
        </p:nvSpPr>
        <p:spPr bwMode="auto">
          <a:xfrm>
            <a:off x="441960" y="1391336"/>
            <a:ext cx="11064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This way is much better than previous one. Calling render() will not generate a new handler for </a:t>
            </a:r>
            <a:r>
              <a:rPr lang="en-US" dirty="0" err="1"/>
              <a:t>onClick</a:t>
            </a:r>
            <a:r>
              <a:rPr lang="en-US" dirty="0"/>
              <a:t>, so the &lt;button&gt; will not be re-rendered as long as the button does not change.</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219" y="2969767"/>
            <a:ext cx="7916380" cy="2429214"/>
          </a:xfrm>
          <a:prstGeom prst="rect">
            <a:avLst/>
          </a:prstGeom>
        </p:spPr>
      </p:pic>
    </p:spTree>
    <p:extLst>
      <p:ext uri="{BB962C8B-B14F-4D97-AF65-F5344CB8AC3E}">
        <p14:creationId xmlns:p14="http://schemas.microsoft.com/office/powerpoint/2010/main" val="2032228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338071" y="-270457"/>
            <a:ext cx="10171090" cy="1481071"/>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Bind with the Arrow Function</a:t>
            </a:r>
            <a:endParaRPr lang="en-US" sz="4400" b="1" dirty="0"/>
          </a:p>
        </p:txBody>
      </p:sp>
      <p:sp>
        <p:nvSpPr>
          <p:cNvPr id="10" name="Rectangle 7"/>
          <p:cNvSpPr>
            <a:spLocks noGrp="1" noChangeArrowheads="1"/>
          </p:cNvSpPr>
          <p:nvPr>
            <p:ph type="body" sz="quarter" idx="10"/>
          </p:nvPr>
        </p:nvSpPr>
        <p:spPr bwMode="auto">
          <a:xfrm>
            <a:off x="193183" y="1052037"/>
            <a:ext cx="10120219" cy="538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Aft>
                <a:spcPct val="0"/>
              </a:spcAft>
            </a:pPr>
            <a:r>
              <a:rPr lang="en-US" dirty="0"/>
              <a:t>With ES7 class properties (currently supported with Babel), we can do bindings at the method definition</a:t>
            </a:r>
            <a:r>
              <a:rPr lang="en-US" dirty="0"/>
              <a:t>:</a:t>
            </a:r>
          </a:p>
          <a:p>
            <a:pPr fontAlgn="base">
              <a:spcAft>
                <a:spcPct val="0"/>
              </a:spcAft>
            </a:pPr>
            <a:r>
              <a:rPr lang="en-US" dirty="0"/>
              <a:t>class </a:t>
            </a:r>
            <a:r>
              <a:rPr lang="en-US" dirty="0" err="1"/>
              <a:t>HelloWorld</a:t>
            </a:r>
            <a:r>
              <a:rPr lang="en-US" dirty="0"/>
              <a:t> extends Component {</a:t>
            </a:r>
          </a:p>
          <a:p>
            <a:pPr fontAlgn="base">
              <a:spcAft>
                <a:spcPct val="0"/>
              </a:spcAft>
            </a:pPr>
            <a:r>
              <a:rPr lang="en-US" dirty="0"/>
              <a:t>  </a:t>
            </a:r>
            <a:r>
              <a:rPr lang="en-US" dirty="0" err="1"/>
              <a:t>handleClick</a:t>
            </a:r>
            <a:r>
              <a:rPr lang="en-US" dirty="0"/>
              <a:t> = (event) =&gt; {</a:t>
            </a:r>
          </a:p>
          <a:p>
            <a:pPr fontAlgn="base">
              <a:spcAft>
                <a:spcPct val="0"/>
              </a:spcAft>
            </a:pPr>
            <a:r>
              <a:rPr lang="en-US" dirty="0"/>
              <a:t>    console.log(this.state.name);</a:t>
            </a:r>
          </a:p>
          <a:p>
            <a:pPr fontAlgn="base">
              <a:spcAft>
                <a:spcPct val="0"/>
              </a:spcAft>
            </a:pPr>
            <a:r>
              <a:rPr lang="en-US" dirty="0"/>
              <a:t>  }</a:t>
            </a:r>
          </a:p>
          <a:p>
            <a:pPr fontAlgn="base">
              <a:spcAft>
                <a:spcPct val="0"/>
              </a:spcAft>
            </a:pPr>
            <a:r>
              <a:rPr lang="en-US" dirty="0"/>
              <a:t>  render() {</a:t>
            </a:r>
          </a:p>
          <a:p>
            <a:pPr fontAlgn="base">
              <a:spcAft>
                <a:spcPct val="0"/>
              </a:spcAft>
            </a:pPr>
            <a:r>
              <a:rPr lang="en-US" dirty="0"/>
              <a:t>    return (&lt;button </a:t>
            </a:r>
            <a:r>
              <a:rPr lang="en-US" dirty="0" err="1"/>
              <a:t>onClick</a:t>
            </a:r>
            <a:r>
              <a:rPr lang="en-US" dirty="0"/>
              <a:t>={</a:t>
            </a:r>
            <a:r>
              <a:rPr lang="en-US" dirty="0" err="1"/>
              <a:t>this.handleClick</a:t>
            </a:r>
            <a:r>
              <a:rPr lang="en-US" dirty="0"/>
              <a:t>}/&gt;)</a:t>
            </a:r>
          </a:p>
          <a:p>
            <a:pPr fontAlgn="base">
              <a:spcAft>
                <a:spcPct val="0"/>
              </a:spcAft>
            </a:pPr>
            <a:r>
              <a:rPr lang="en-US" dirty="0"/>
              <a:t>  }</a:t>
            </a:r>
          </a:p>
          <a:p>
            <a:pPr fontAlgn="base">
              <a:spcAft>
                <a:spcPct val="0"/>
              </a:spcAft>
            </a:pPr>
            <a:r>
              <a:rPr lang="en-US" dirty="0"/>
              <a:t>}</a:t>
            </a:r>
          </a:p>
          <a:p>
            <a:pPr fontAlgn="base">
              <a:spcAft>
                <a:spcPct val="0"/>
              </a:spcAft>
            </a:pPr>
            <a:r>
              <a:rPr lang="en-US" dirty="0"/>
              <a:t>So once the component is initialized, </a:t>
            </a:r>
            <a:r>
              <a:rPr lang="en-US" dirty="0" err="1"/>
              <a:t>this.handleClick</a:t>
            </a:r>
            <a:r>
              <a:rPr lang="en-US" dirty="0"/>
              <a:t> will never change again</a:t>
            </a:r>
            <a:r>
              <a:rPr lang="en-US" dirty="0"/>
              <a:t>.</a:t>
            </a:r>
          </a:p>
          <a:p>
            <a:pPr fontAlgn="base">
              <a:spcAft>
                <a:spcPct val="0"/>
              </a:spcAft>
            </a:pPr>
            <a:r>
              <a:rPr lang="en-US" dirty="0"/>
              <a:t> </a:t>
            </a:r>
            <a:r>
              <a:rPr lang="en-US" dirty="0"/>
              <a:t>This way, it ensures that &lt;button&gt; won’t get re-rendered. This approach is probably </a:t>
            </a:r>
            <a:endParaRPr lang="en-US" dirty="0"/>
          </a:p>
          <a:p>
            <a:pPr fontAlgn="base">
              <a:spcAft>
                <a:spcPct val="0"/>
              </a:spcAft>
            </a:pPr>
            <a:r>
              <a:rPr lang="en-US" dirty="0"/>
              <a:t>the </a:t>
            </a:r>
            <a:r>
              <a:rPr lang="en-US" dirty="0"/>
              <a:t>best way of doing bindings. It’s simple, easy to read, and most importantly, it works.</a:t>
            </a:r>
            <a:endParaRPr lang="uk-UA" dirty="0"/>
          </a:p>
        </p:txBody>
      </p:sp>
    </p:spTree>
    <p:extLst>
      <p:ext uri="{BB962C8B-B14F-4D97-AF65-F5344CB8AC3E}">
        <p14:creationId xmlns:p14="http://schemas.microsoft.com/office/powerpoint/2010/main" val="988374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0949" y="503888"/>
            <a:ext cx="11162764" cy="943332"/>
          </a:xfrm>
        </p:spPr>
        <p:txBody>
          <a:bodyPr/>
          <a:lstStyle/>
          <a:p>
            <a:pPr defTabSz="384047">
              <a:spcBef>
                <a:spcPts val="600"/>
              </a:spcBef>
              <a:defRPr sz="2688"/>
            </a:pPr>
            <a:r>
              <a:rPr lang="en-US" dirty="0"/>
              <a:t>Alternatively, for simple components, you can call imported actions/functions directly from components, using arrow functions</a:t>
            </a:r>
            <a:r>
              <a:rPr lang="en-US" dirty="0" smtClean="0"/>
              <a:t>.</a:t>
            </a:r>
          </a:p>
          <a:p>
            <a:pPr defTabSz="384047">
              <a:spcBef>
                <a:spcPts val="600"/>
              </a:spcBef>
              <a:defRPr sz="2688"/>
            </a:pPr>
            <a:endParaRPr lang="en-US"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82" y="2069512"/>
            <a:ext cx="8077961" cy="936073"/>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82" y="3377247"/>
            <a:ext cx="8228802" cy="815043"/>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82" y="4563952"/>
            <a:ext cx="7792886" cy="664869"/>
          </a:xfrm>
          <a:prstGeom prst="rect">
            <a:avLst/>
          </a:prstGeom>
        </p:spPr>
      </p:pic>
    </p:spTree>
    <p:extLst>
      <p:ext uri="{BB962C8B-B14F-4D97-AF65-F5344CB8AC3E}">
        <p14:creationId xmlns:p14="http://schemas.microsoft.com/office/powerpoint/2010/main" val="378787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Layout component</a:t>
            </a:r>
          </a:p>
        </p:txBody>
      </p:sp>
    </p:spTree>
    <p:extLst>
      <p:ext uri="{BB962C8B-B14F-4D97-AF65-F5344CB8AC3E}">
        <p14:creationId xmlns:p14="http://schemas.microsoft.com/office/powerpoint/2010/main" val="97269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0949" y="503887"/>
            <a:ext cx="11162764" cy="4724936"/>
          </a:xfrm>
        </p:spPr>
        <p:txBody>
          <a:bodyPr/>
          <a:lstStyle/>
          <a:p>
            <a:pPr defTabSz="384047">
              <a:spcBef>
                <a:spcPts val="600"/>
              </a:spcBef>
              <a:defRPr sz="2688"/>
            </a:pPr>
            <a:r>
              <a:rPr lang="en-US" dirty="0"/>
              <a:t>Layout components result in some form of static DOM element. It might not need to update frequently, if ever.</a:t>
            </a:r>
          </a:p>
          <a:p>
            <a:pPr defTabSz="384047">
              <a:spcBef>
                <a:spcPts val="600"/>
              </a:spcBef>
              <a:defRPr sz="2688"/>
            </a:pPr>
            <a:endParaRPr lang="en-US" dirty="0"/>
          </a:p>
          <a:p>
            <a:pPr defTabSz="384047">
              <a:spcBef>
                <a:spcPts val="600"/>
              </a:spcBef>
              <a:defRPr sz="2688"/>
            </a:pPr>
            <a:r>
              <a:rPr lang="en-US" dirty="0"/>
              <a:t>Consider a component that renders two children side-by-side</a:t>
            </a:r>
            <a:r>
              <a:rPr lang="en-US" dirty="0" smtClean="0"/>
              <a:t>.</a:t>
            </a:r>
            <a:br>
              <a:rPr lang="en-US" dirty="0" smtClean="0"/>
            </a:br>
            <a:endParaRPr lang="en-US" dirty="0" smtClean="0"/>
          </a:p>
          <a:p>
            <a:pPr defTabSz="384047">
              <a:spcBef>
                <a:spcPts val="600"/>
              </a:spcBef>
              <a:defRPr sz="2688"/>
            </a:pPr>
            <a:r>
              <a:rPr lang="en-US" dirty="0"/>
              <a:t>&lt;</a:t>
            </a:r>
            <a:r>
              <a:rPr lang="en-US" dirty="0" err="1"/>
              <a:t>HorizontalSplit</a:t>
            </a:r>
            <a:endParaRPr lang="en-US" dirty="0"/>
          </a:p>
          <a:p>
            <a:pPr defTabSz="384047">
              <a:spcBef>
                <a:spcPts val="600"/>
              </a:spcBef>
              <a:defRPr sz="2688"/>
            </a:pPr>
            <a:r>
              <a:rPr lang="en-US" dirty="0"/>
              <a:t>  </a:t>
            </a:r>
            <a:r>
              <a:rPr lang="en-US" dirty="0" err="1"/>
              <a:t>leftSide</a:t>
            </a:r>
            <a:r>
              <a:rPr lang="en-US" dirty="0"/>
              <a:t>={&lt;</a:t>
            </a:r>
            <a:r>
              <a:rPr lang="en-US" dirty="0" err="1"/>
              <a:t>SomeSmartComponent</a:t>
            </a:r>
            <a:r>
              <a:rPr lang="en-US" dirty="0"/>
              <a:t> /&gt;}</a:t>
            </a:r>
          </a:p>
          <a:p>
            <a:pPr defTabSz="384047">
              <a:spcBef>
                <a:spcPts val="600"/>
              </a:spcBef>
              <a:defRPr sz="2688"/>
            </a:pPr>
            <a:r>
              <a:rPr lang="en-US" dirty="0"/>
              <a:t>  </a:t>
            </a:r>
            <a:r>
              <a:rPr lang="en-US" dirty="0" err="1"/>
              <a:t>rightSide</a:t>
            </a:r>
            <a:r>
              <a:rPr lang="en-US" dirty="0"/>
              <a:t>={&lt;</a:t>
            </a:r>
            <a:r>
              <a:rPr lang="en-US" dirty="0" err="1"/>
              <a:t>AnotherSmartComponent</a:t>
            </a:r>
            <a:r>
              <a:rPr lang="en-US" dirty="0"/>
              <a:t> /&gt;}</a:t>
            </a:r>
          </a:p>
          <a:p>
            <a:pPr defTabSz="384047">
              <a:spcBef>
                <a:spcPts val="600"/>
              </a:spcBef>
              <a:defRPr sz="2688"/>
            </a:pPr>
            <a:r>
              <a:rPr lang="en-US" dirty="0" smtClean="0"/>
              <a:t>/&gt;</a:t>
            </a:r>
          </a:p>
          <a:p>
            <a:pPr defTabSz="384047">
              <a:spcBef>
                <a:spcPts val="600"/>
              </a:spcBef>
              <a:defRPr sz="2688"/>
            </a:pPr>
            <a:endParaRPr lang="en-US" dirty="0"/>
          </a:p>
          <a:p>
            <a:pPr defTabSz="384047">
              <a:spcBef>
                <a:spcPts val="600"/>
              </a:spcBef>
              <a:defRPr sz="2688"/>
            </a:pPr>
            <a:r>
              <a:rPr lang="en-US" dirty="0"/>
              <a:t>We can aggressively optimize this component.</a:t>
            </a:r>
          </a:p>
          <a:p>
            <a:pPr defTabSz="384047">
              <a:spcBef>
                <a:spcPts val="600"/>
              </a:spcBef>
              <a:defRPr sz="2688"/>
            </a:pPr>
            <a:endParaRPr lang="en-US" dirty="0" smtClean="0"/>
          </a:p>
        </p:txBody>
      </p:sp>
    </p:spTree>
    <p:extLst>
      <p:ext uri="{BB962C8B-B14F-4D97-AF65-F5344CB8AC3E}">
        <p14:creationId xmlns:p14="http://schemas.microsoft.com/office/powerpoint/2010/main" val="4129504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0949" y="503887"/>
            <a:ext cx="11162764" cy="1543854"/>
          </a:xfrm>
        </p:spPr>
        <p:txBody>
          <a:bodyPr/>
          <a:lstStyle/>
          <a:p>
            <a:pPr defTabSz="384047">
              <a:spcBef>
                <a:spcPts val="600"/>
              </a:spcBef>
              <a:defRPr sz="2688"/>
            </a:pPr>
            <a:r>
              <a:rPr lang="en-US" dirty="0"/>
              <a:t>While </a:t>
            </a:r>
            <a:r>
              <a:rPr lang="en-US" dirty="0" err="1"/>
              <a:t>HorizontalSplit</a:t>
            </a:r>
            <a:r>
              <a:rPr lang="en-US" dirty="0"/>
              <a:t> will be parent to both components, it will never be their owner. We can tell it to update never, without interrupting the lifecycle of the components inside.</a:t>
            </a:r>
            <a:endParaRPr lang="en-US" dirty="0" smtClean="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464" y="2047741"/>
            <a:ext cx="7237518" cy="4301544"/>
          </a:xfrm>
          <a:prstGeom prst="rect">
            <a:avLst/>
          </a:prstGeom>
        </p:spPr>
      </p:pic>
    </p:spTree>
    <p:extLst>
      <p:ext uri="{BB962C8B-B14F-4D97-AF65-F5344CB8AC3E}">
        <p14:creationId xmlns:p14="http://schemas.microsoft.com/office/powerpoint/2010/main" val="180376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component</a:t>
            </a:r>
            <a:endParaRPr lang="en-US" dirty="0"/>
          </a:p>
        </p:txBody>
      </p:sp>
    </p:spTree>
    <p:extLst>
      <p:ext uri="{BB962C8B-B14F-4D97-AF65-F5344CB8AC3E}">
        <p14:creationId xmlns:p14="http://schemas.microsoft.com/office/powerpoint/2010/main" val="293908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4952" y="362221"/>
            <a:ext cx="11260428" cy="2828467"/>
          </a:xfrm>
          <a:prstGeom prst="rect">
            <a:avLst/>
          </a:prstGeom>
        </p:spPr>
        <p:txBody>
          <a:bodyPr wrap="square">
            <a:spAutoFit/>
          </a:bodyPr>
          <a:lstStyle/>
          <a:p>
            <a:pPr defTabSz="384047">
              <a:lnSpc>
                <a:spcPct val="90000"/>
              </a:lnSpc>
              <a:spcBef>
                <a:spcPts val="600"/>
              </a:spcBef>
              <a:defRPr sz="2688"/>
            </a:pPr>
            <a:r>
              <a:rPr lang="en-US" sz="2400" b="1" dirty="0">
                <a:latin typeface="Open Sans" panose="020B0606030504020204" pitchFamily="34" charset="0"/>
                <a:ea typeface="Open Sans" panose="020B0606030504020204" pitchFamily="34" charset="0"/>
                <a:cs typeface="Open Sans" panose="020B0606030504020204" pitchFamily="34" charset="0"/>
              </a:rPr>
              <a:t>Container</a:t>
            </a:r>
          </a:p>
          <a:p>
            <a:pPr defTabSz="384047">
              <a:lnSpc>
                <a:spcPct val="90000"/>
              </a:lnSpc>
              <a:spcBef>
                <a:spcPts val="600"/>
              </a:spcBef>
              <a:defRPr sz="2688"/>
            </a:pPr>
            <a:r>
              <a:rPr lang="en-US" sz="2400" dirty="0">
                <a:latin typeface="Open Sans" panose="020B0606030504020204" pitchFamily="34" charset="0"/>
                <a:ea typeface="Open Sans" panose="020B0606030504020204" pitchFamily="34" charset="0"/>
                <a:cs typeface="Open Sans" panose="020B0606030504020204" pitchFamily="34" charset="0"/>
              </a:rPr>
              <a:t>Containers </a:t>
            </a:r>
            <a:r>
              <a:rPr lang="en-US" sz="2400" dirty="0">
                <a:latin typeface="Open Sans" panose="020B0606030504020204" pitchFamily="34" charset="0"/>
                <a:ea typeface="Open Sans" panose="020B0606030504020204" pitchFamily="34" charset="0"/>
                <a:cs typeface="Open Sans" panose="020B0606030504020204" pitchFamily="34" charset="0"/>
              </a:rPr>
              <a:t>are your data or logic layer and utilize </a:t>
            </a:r>
            <a:r>
              <a:rPr lang="en-US" sz="2400" dirty="0" err="1">
                <a:latin typeface="Open Sans" panose="020B0606030504020204" pitchFamily="34" charset="0"/>
                <a:ea typeface="Open Sans" panose="020B0606030504020204" pitchFamily="34" charset="0"/>
                <a:cs typeface="Open Sans" panose="020B0606030504020204" pitchFamily="34" charset="0"/>
              </a:rPr>
              <a:t>stateful</a:t>
            </a:r>
            <a:r>
              <a:rPr lang="en-US" sz="2400" dirty="0">
                <a:latin typeface="Open Sans" panose="020B0606030504020204" pitchFamily="34" charset="0"/>
                <a:ea typeface="Open Sans" panose="020B0606030504020204" pitchFamily="34" charset="0"/>
                <a:cs typeface="Open Sans" panose="020B0606030504020204" pitchFamily="34" charset="0"/>
              </a:rPr>
              <a:t> API’s. Using lifecycle events, you can connect to a state management store such as </a:t>
            </a:r>
            <a:r>
              <a:rPr lang="en-US" sz="2400" dirty="0" err="1">
                <a:latin typeface="Open Sans" panose="020B0606030504020204" pitchFamily="34" charset="0"/>
                <a:ea typeface="Open Sans" panose="020B0606030504020204" pitchFamily="34" charset="0"/>
                <a:cs typeface="Open Sans" panose="020B0606030504020204" pitchFamily="34" charset="0"/>
              </a:rPr>
              <a:t>Redux</a:t>
            </a:r>
            <a:r>
              <a:rPr lang="en-US" sz="2400" dirty="0">
                <a:latin typeface="Open Sans" panose="020B0606030504020204" pitchFamily="34" charset="0"/>
                <a:ea typeface="Open Sans" panose="020B0606030504020204" pitchFamily="34" charset="0"/>
                <a:cs typeface="Open Sans" panose="020B0606030504020204" pitchFamily="34" charset="0"/>
              </a:rPr>
              <a:t> or Flux, and pass down data and callbacks as props to children components. In the container’s render method is where you compose your UI consisting of presentational children components. In order to have access to all </a:t>
            </a:r>
            <a:r>
              <a:rPr lang="en-US" sz="2400" dirty="0" err="1">
                <a:latin typeface="Open Sans" panose="020B0606030504020204" pitchFamily="34" charset="0"/>
                <a:ea typeface="Open Sans" panose="020B0606030504020204" pitchFamily="34" charset="0"/>
                <a:cs typeface="Open Sans" panose="020B0606030504020204" pitchFamily="34" charset="0"/>
              </a:rPr>
              <a:t>stateful</a:t>
            </a:r>
            <a:r>
              <a:rPr lang="en-US" sz="2400" dirty="0">
                <a:latin typeface="Open Sans" panose="020B0606030504020204" pitchFamily="34" charset="0"/>
                <a:ea typeface="Open Sans" panose="020B0606030504020204" pitchFamily="34" charset="0"/>
                <a:cs typeface="Open Sans" panose="020B0606030504020204" pitchFamily="34" charset="0"/>
              </a:rPr>
              <a:t> API’s, a container must be a class component as opposed to a functional component.</a:t>
            </a:r>
            <a:endParaRPr lang="uk-UA"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79" y="3400791"/>
            <a:ext cx="2565727" cy="2029695"/>
          </a:xfrm>
          <a:prstGeom prst="rect">
            <a:avLst/>
          </a:prstGeom>
        </p:spPr>
      </p:pic>
      <p:sp>
        <p:nvSpPr>
          <p:cNvPr id="5" name="Прямоугольник 4"/>
          <p:cNvSpPr/>
          <p:nvPr/>
        </p:nvSpPr>
        <p:spPr>
          <a:xfrm>
            <a:off x="722679" y="5640590"/>
            <a:ext cx="8542985" cy="757130"/>
          </a:xfrm>
          <a:prstGeom prst="rect">
            <a:avLst/>
          </a:prstGeom>
        </p:spPr>
        <p:txBody>
          <a:bodyPr wrap="square">
            <a:spAutoFit/>
          </a:bodyPr>
          <a:lstStyle/>
          <a:p>
            <a:pPr defTabSz="384047">
              <a:lnSpc>
                <a:spcPct val="90000"/>
              </a:lnSpc>
              <a:spcBef>
                <a:spcPts val="600"/>
              </a:spcBef>
              <a:defRPr sz="2688"/>
            </a:pPr>
            <a:r>
              <a:rPr lang="en-US" sz="2400" dirty="0">
                <a:latin typeface="Open Sans" panose="020B0606030504020204" pitchFamily="34" charset="0"/>
                <a:ea typeface="Open Sans" panose="020B0606030504020204" pitchFamily="34" charset="0"/>
                <a:cs typeface="Open Sans" panose="020B0606030504020204" pitchFamily="34" charset="0"/>
              </a:rPr>
              <a:t>Blue is representing the container component while gray is the presentational</a:t>
            </a:r>
            <a:endParaRPr lang="uk-UA"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39384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82073" y="207673"/>
            <a:ext cx="11389217" cy="707886"/>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In the example below, we have a class component called Greeting, which has state, a lifecycle event </a:t>
            </a:r>
            <a:r>
              <a:rPr lang="en-US" sz="2000" dirty="0" err="1">
                <a:latin typeface="Open Sans" panose="020B0606030504020204" pitchFamily="34" charset="0"/>
                <a:ea typeface="Open Sans" panose="020B0606030504020204" pitchFamily="34" charset="0"/>
                <a:cs typeface="Open Sans" panose="020B0606030504020204" pitchFamily="34" charset="0"/>
              </a:rPr>
              <a:t>componentDidMount</a:t>
            </a:r>
            <a:r>
              <a:rPr lang="en-US" sz="2000" dirty="0">
                <a:latin typeface="Open Sans" panose="020B0606030504020204" pitchFamily="34" charset="0"/>
                <a:ea typeface="Open Sans" panose="020B0606030504020204" pitchFamily="34" charset="0"/>
                <a:cs typeface="Open Sans" panose="020B0606030504020204" pitchFamily="34" charset="0"/>
              </a:rPr>
              <a:t>() and render.</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8" y="1021430"/>
            <a:ext cx="3876541" cy="5345545"/>
          </a:xfrm>
          <a:prstGeom prst="rect">
            <a:avLst/>
          </a:prstGeom>
        </p:spPr>
      </p:pic>
      <p:sp>
        <p:nvSpPr>
          <p:cNvPr id="7" name="Прямоугольник 6"/>
          <p:cNvSpPr/>
          <p:nvPr/>
        </p:nvSpPr>
        <p:spPr>
          <a:xfrm>
            <a:off x="5675290" y="1218977"/>
            <a:ext cx="6096000" cy="1631216"/>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At this point in time, this component is a </a:t>
            </a:r>
            <a:r>
              <a:rPr lang="en-US" sz="2000" dirty="0" err="1">
                <a:latin typeface="Open Sans" panose="020B0606030504020204" pitchFamily="34" charset="0"/>
                <a:ea typeface="Open Sans" panose="020B0606030504020204" pitchFamily="34" charset="0"/>
                <a:cs typeface="Open Sans" panose="020B0606030504020204" pitchFamily="34" charset="0"/>
              </a:rPr>
              <a:t>stateful</a:t>
            </a:r>
            <a:r>
              <a:rPr lang="en-US" sz="2000" dirty="0">
                <a:latin typeface="Open Sans" panose="020B0606030504020204" pitchFamily="34" charset="0"/>
                <a:ea typeface="Open Sans" panose="020B0606030504020204" pitchFamily="34" charset="0"/>
                <a:cs typeface="Open Sans" panose="020B0606030504020204" pitchFamily="34" charset="0"/>
              </a:rPr>
              <a:t> class component. In order to make Greeting a container component, we can split the UI into a presentational component, which I’ll illustrate below.</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9730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93182" y="619451"/>
            <a:ext cx="10163708" cy="1015663"/>
          </a:xfrm>
          <a:prstGeom prst="rect">
            <a:avLst/>
          </a:prstGeom>
        </p:spPr>
        <p:txBody>
          <a:bodyPr wrap="square">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Presentational</a:t>
            </a:r>
          </a:p>
          <a:p>
            <a:r>
              <a:rPr lang="en-US" sz="2000" dirty="0">
                <a:latin typeface="Open Sans" panose="020B0606030504020204" pitchFamily="34" charset="0"/>
                <a:ea typeface="Open Sans" panose="020B0606030504020204" pitchFamily="34" charset="0"/>
                <a:cs typeface="Open Sans" panose="020B0606030504020204" pitchFamily="34" charset="0"/>
              </a:rPr>
              <a:t>Presentational components utilize props, render, and context (stateless API’s) and can be the syntactically-pretty functional, stateless component:</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82" y="1773613"/>
            <a:ext cx="3334215" cy="2638793"/>
          </a:xfrm>
          <a:prstGeom prst="rect">
            <a:avLst/>
          </a:prstGeom>
        </p:spPr>
      </p:pic>
      <p:sp>
        <p:nvSpPr>
          <p:cNvPr id="4" name="Прямоугольник 3"/>
          <p:cNvSpPr/>
          <p:nvPr/>
        </p:nvSpPr>
        <p:spPr>
          <a:xfrm>
            <a:off x="1054903" y="4550906"/>
            <a:ext cx="3903113" cy="1015663"/>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Blue is representing the presentational component while gray is the container</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492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800"/>
            <a:ext cx="10820400" cy="1714502"/>
          </a:xfrm>
        </p:spPr>
        <p:txBody>
          <a:bodyPr/>
          <a:lstStyle/>
          <a:p>
            <a:r>
              <a:rPr lang="en-US" dirty="0"/>
              <a:t>AGENDA</a:t>
            </a:r>
            <a:endParaRPr lang="uk-UA" dirty="0"/>
          </a:p>
        </p:txBody>
      </p:sp>
      <p:sp>
        <p:nvSpPr>
          <p:cNvPr id="5" name="Text Placeholder 4"/>
          <p:cNvSpPr>
            <a:spLocks noGrp="1"/>
          </p:cNvSpPr>
          <p:nvPr>
            <p:ph type="body" sz="quarter" idx="10"/>
          </p:nvPr>
        </p:nvSpPr>
        <p:spPr>
          <a:xfrm>
            <a:off x="685799" y="2400301"/>
            <a:ext cx="8702899" cy="3810000"/>
          </a:xfrm>
        </p:spPr>
        <p:txBody>
          <a:bodyPr/>
          <a:lstStyle/>
          <a:p>
            <a:pPr marL="342900" indent="-342900">
              <a:buFont typeface="Arial" panose="020B0604020202020204" pitchFamily="34" charset="0"/>
              <a:buChar char="•"/>
            </a:pPr>
            <a:r>
              <a:rPr lang="en-US" dirty="0"/>
              <a:t>Event </a:t>
            </a:r>
            <a:r>
              <a:rPr lang="en-US" dirty="0" smtClean="0"/>
              <a:t>switch</a:t>
            </a:r>
          </a:p>
          <a:p>
            <a:pPr marL="342900" indent="-342900">
              <a:buFont typeface="Arial" panose="020B0604020202020204" pitchFamily="34" charset="0"/>
              <a:buChar char="•"/>
            </a:pPr>
            <a:r>
              <a:rPr lang="en-US" dirty="0" smtClean="0"/>
              <a:t>Layout component</a:t>
            </a:r>
          </a:p>
          <a:p>
            <a:pPr marL="342900" indent="-342900">
              <a:buFont typeface="Arial" panose="020B0604020202020204" pitchFamily="34" charset="0"/>
              <a:buChar char="•"/>
            </a:pPr>
            <a:r>
              <a:rPr lang="en-US" dirty="0" smtClean="0"/>
              <a:t>Container </a:t>
            </a:r>
            <a:r>
              <a:rPr lang="en-US" dirty="0"/>
              <a:t>component</a:t>
            </a:r>
            <a:endParaRPr lang="en-US"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70455" y="711784"/>
            <a:ext cx="9635675" cy="707886"/>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Presentational components receive data and callbacks from props only, which can be provided by its container or parent component.</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55" y="1864914"/>
            <a:ext cx="5564445" cy="3187146"/>
          </a:xfrm>
          <a:prstGeom prst="rect">
            <a:avLst/>
          </a:prstGeom>
        </p:spPr>
      </p:pic>
    </p:spTree>
    <p:extLst>
      <p:ext uri="{BB962C8B-B14F-4D97-AF65-F5344CB8AC3E}">
        <p14:creationId xmlns:p14="http://schemas.microsoft.com/office/powerpoint/2010/main" val="2981803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17" y="294213"/>
            <a:ext cx="4724305" cy="5178565"/>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179" y="294213"/>
            <a:ext cx="4682494" cy="5256925"/>
          </a:xfrm>
          <a:prstGeom prst="rect">
            <a:avLst/>
          </a:prstGeom>
        </p:spPr>
      </p:pic>
    </p:spTree>
    <p:extLst>
      <p:ext uri="{BB962C8B-B14F-4D97-AF65-F5344CB8AC3E}">
        <p14:creationId xmlns:p14="http://schemas.microsoft.com/office/powerpoint/2010/main" val="3194512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134" y="196403"/>
            <a:ext cx="10820400" cy="2546798"/>
          </a:xfrm>
        </p:spPr>
        <p:txBody>
          <a:bodyPr/>
          <a:lstStyle/>
          <a:p>
            <a:r>
              <a:rPr lang="en-US" dirty="0"/>
              <a:t>USEFUL </a:t>
            </a:r>
            <a:r>
              <a:rPr lang="en-US" dirty="0" smtClean="0"/>
              <a:t>LINKS</a:t>
            </a:r>
            <a:br>
              <a:rPr lang="en-US" dirty="0" smtClean="0"/>
            </a:br>
            <a:endParaRPr lang="uk-UA" dirty="0"/>
          </a:p>
        </p:txBody>
      </p:sp>
      <p:sp>
        <p:nvSpPr>
          <p:cNvPr id="2" name="Прямоугольник 1"/>
          <p:cNvSpPr/>
          <p:nvPr/>
        </p:nvSpPr>
        <p:spPr>
          <a:xfrm>
            <a:off x="544133" y="3517959"/>
            <a:ext cx="11240035" cy="1477328"/>
          </a:xfrm>
          <a:prstGeom prst="rect">
            <a:avLst/>
          </a:prstGeom>
        </p:spPr>
        <p:txBody>
          <a:bodyPr wrap="square">
            <a:spAutoFit/>
          </a:bodyPr>
          <a:lstStyle/>
          <a:p>
            <a:r>
              <a:rPr lang="en-US" dirty="0">
                <a:hlinkClick r:id="rId2"/>
              </a:rPr>
              <a:t>https://</a:t>
            </a:r>
            <a:r>
              <a:rPr lang="en-US" dirty="0" smtClean="0">
                <a:hlinkClick r:id="rId2"/>
              </a:rPr>
              <a:t>medium.freecodecamp.org/the-best-way-to-bind-event-handlers-in-react-282db2cf1530</a:t>
            </a:r>
            <a:endParaRPr lang="en-US" dirty="0"/>
          </a:p>
          <a:p>
            <a:r>
              <a:rPr lang="en-US" dirty="0">
                <a:hlinkClick r:id="rId3"/>
              </a:rPr>
              <a:t>https://</a:t>
            </a:r>
            <a:r>
              <a:rPr lang="en-US" dirty="0" smtClean="0">
                <a:hlinkClick r:id="rId3"/>
              </a:rPr>
              <a:t>medium.com/teamsubchannel/react-component-patterns-e7fb75be7bb0</a:t>
            </a:r>
            <a:endParaRPr lang="en-US" dirty="0" smtClean="0"/>
          </a:p>
          <a:p>
            <a:r>
              <a:rPr lang="en-US" dirty="0">
                <a:hlinkClick r:id="rId4"/>
              </a:rPr>
              <a:t>https://reactpatterns.com</a:t>
            </a:r>
            <a:r>
              <a:rPr lang="en-US" dirty="0" smtClean="0">
                <a:hlinkClick r:id="rId4"/>
              </a:rPr>
              <a:t>/</a:t>
            </a:r>
            <a:endParaRPr lang="en-US" dirty="0" smtClean="0"/>
          </a:p>
          <a:p>
            <a:r>
              <a:rPr lang="en-US" dirty="0">
                <a:hlinkClick r:id="rId3"/>
              </a:rPr>
              <a:t>https://</a:t>
            </a:r>
            <a:r>
              <a:rPr lang="en-US" dirty="0" smtClean="0">
                <a:hlinkClick r:id="rId3"/>
              </a:rPr>
              <a:t>medium.com/teamsubchannel/react-component-patterns-e7fb75be7bb0</a:t>
            </a:r>
            <a:endParaRPr lang="en-US" dirty="0" smtClean="0"/>
          </a:p>
          <a:p>
            <a:endParaRPr lang="uk-UA" dirty="0"/>
          </a:p>
        </p:txBody>
      </p:sp>
    </p:spTree>
    <p:extLst>
      <p:ext uri="{BB962C8B-B14F-4D97-AF65-F5344CB8AC3E}">
        <p14:creationId xmlns:p14="http://schemas.microsoft.com/office/powerpoint/2010/main" val="17221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endParaRPr lang="uk-UA" dirty="0"/>
          </a:p>
        </p:txBody>
      </p:sp>
    </p:spTree>
    <p:extLst>
      <p:ext uri="{BB962C8B-B14F-4D97-AF65-F5344CB8AC3E}">
        <p14:creationId xmlns:p14="http://schemas.microsoft.com/office/powerpoint/2010/main" val="221689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3285299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switch</a:t>
            </a:r>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85800" y="1714502"/>
            <a:ext cx="9281160" cy="3810000"/>
          </a:xfrm>
        </p:spPr>
        <p:txBody>
          <a:bodyPr/>
          <a:lstStyle/>
          <a:p>
            <a:pPr defTabSz="384047">
              <a:spcBef>
                <a:spcPts val="600"/>
              </a:spcBef>
              <a:defRPr sz="2688"/>
            </a:pPr>
            <a:r>
              <a:rPr lang="en-US" dirty="0"/>
              <a:t>When writing event handlers it's common to adopt the </a:t>
            </a:r>
            <a:r>
              <a:rPr lang="en-US" b="1" dirty="0"/>
              <a:t>handle{</a:t>
            </a:r>
            <a:r>
              <a:rPr lang="en-US" b="1" dirty="0" err="1"/>
              <a:t>eventName</a:t>
            </a:r>
            <a:r>
              <a:rPr lang="en-US" b="1" dirty="0"/>
              <a:t>} </a:t>
            </a:r>
            <a:r>
              <a:rPr lang="en-US" dirty="0"/>
              <a:t>naming convention</a:t>
            </a:r>
            <a:r>
              <a:rPr lang="en-US" dirty="0" smtClean="0"/>
              <a:t>.</a:t>
            </a:r>
          </a:p>
          <a:p>
            <a:pPr defTabSz="384047">
              <a:spcBef>
                <a:spcPts val="600"/>
              </a:spcBef>
              <a:defRPr sz="2688"/>
            </a:pPr>
            <a:endParaRPr lang="en-US" dirty="0" smtClean="0"/>
          </a:p>
          <a:p>
            <a:pPr defTabSz="384047">
              <a:spcBef>
                <a:spcPts val="600"/>
              </a:spcBef>
              <a:defRPr sz="2688"/>
            </a:pPr>
            <a:r>
              <a:rPr lang="en-US" dirty="0" err="1"/>
              <a:t>handleClick</a:t>
            </a:r>
            <a:r>
              <a:rPr lang="en-US" dirty="0"/>
              <a:t>(e) { /* do something */ }</a:t>
            </a:r>
            <a:endParaRPr lang="en-US" dirty="0"/>
          </a:p>
        </p:txBody>
      </p:sp>
    </p:spTree>
    <p:extLst>
      <p:ext uri="{BB962C8B-B14F-4D97-AF65-F5344CB8AC3E}">
        <p14:creationId xmlns:p14="http://schemas.microsoft.com/office/powerpoint/2010/main" val="380221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0949" y="503887"/>
            <a:ext cx="11162764" cy="4699177"/>
          </a:xfrm>
        </p:spPr>
        <p:txBody>
          <a:bodyPr/>
          <a:lstStyle/>
          <a:p>
            <a:pPr defTabSz="384047">
              <a:spcBef>
                <a:spcPts val="600"/>
              </a:spcBef>
              <a:defRPr sz="2688"/>
            </a:pPr>
            <a:r>
              <a:rPr lang="en-US" dirty="0"/>
              <a:t>For components that handle several event types, these function names can be repetitive. The names themselves might not provide much value, as they simply proxy to other actions/functions</a:t>
            </a:r>
            <a:r>
              <a:rPr lang="en-US" dirty="0" smtClean="0"/>
              <a:t>.</a:t>
            </a:r>
          </a:p>
          <a:p>
            <a:pPr defTabSz="384047">
              <a:spcBef>
                <a:spcPts val="600"/>
              </a:spcBef>
              <a:defRPr sz="2688"/>
            </a:pPr>
            <a:endParaRPr lang="en-US" dirty="0" smtClean="0"/>
          </a:p>
          <a:p>
            <a:pPr defTabSz="384047">
              <a:spcBef>
                <a:spcPts val="600"/>
              </a:spcBef>
              <a:defRPr sz="2688"/>
            </a:pPr>
            <a:r>
              <a:rPr lang="en-US" dirty="0" err="1"/>
              <a:t>handleClick</a:t>
            </a:r>
            <a:r>
              <a:rPr lang="en-US" dirty="0"/>
              <a:t>() { require("./actions/</a:t>
            </a:r>
            <a:r>
              <a:rPr lang="en-US" dirty="0" err="1"/>
              <a:t>doStuff</a:t>
            </a:r>
            <a:r>
              <a:rPr lang="en-US" dirty="0"/>
              <a:t>")(/* action stuff */) }</a:t>
            </a:r>
          </a:p>
          <a:p>
            <a:pPr defTabSz="384047">
              <a:spcBef>
                <a:spcPts val="600"/>
              </a:spcBef>
              <a:defRPr sz="2688"/>
            </a:pPr>
            <a:r>
              <a:rPr lang="en-US" dirty="0" err="1"/>
              <a:t>handleMouseEnter</a:t>
            </a:r>
            <a:r>
              <a:rPr lang="en-US" dirty="0"/>
              <a:t>() { </a:t>
            </a:r>
            <a:r>
              <a:rPr lang="en-US" dirty="0" err="1"/>
              <a:t>this.setState</a:t>
            </a:r>
            <a:r>
              <a:rPr lang="en-US" dirty="0"/>
              <a:t>({ hovered: true }) }</a:t>
            </a:r>
          </a:p>
          <a:p>
            <a:pPr defTabSz="384047">
              <a:spcBef>
                <a:spcPts val="600"/>
              </a:spcBef>
              <a:defRPr sz="2688"/>
            </a:pPr>
            <a:r>
              <a:rPr lang="en-US" dirty="0" err="1"/>
              <a:t>handleMouseLeave</a:t>
            </a:r>
            <a:r>
              <a:rPr lang="en-US" dirty="0"/>
              <a:t>() { </a:t>
            </a:r>
            <a:r>
              <a:rPr lang="en-US" dirty="0" err="1"/>
              <a:t>this.setState</a:t>
            </a:r>
            <a:r>
              <a:rPr lang="en-US" dirty="0"/>
              <a:t>({ hovered: false }) }</a:t>
            </a:r>
            <a:endParaRPr lang="en-US" dirty="0" smtClean="0"/>
          </a:p>
        </p:txBody>
      </p:sp>
    </p:spTree>
    <p:extLst>
      <p:ext uri="{BB962C8B-B14F-4D97-AF65-F5344CB8AC3E}">
        <p14:creationId xmlns:p14="http://schemas.microsoft.com/office/powerpoint/2010/main" val="2795764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0949" y="503887"/>
            <a:ext cx="11162764" cy="4699177"/>
          </a:xfrm>
        </p:spPr>
        <p:txBody>
          <a:bodyPr/>
          <a:lstStyle/>
          <a:p>
            <a:pPr defTabSz="384047">
              <a:spcBef>
                <a:spcPts val="600"/>
              </a:spcBef>
              <a:defRPr sz="2688"/>
            </a:pPr>
            <a:r>
              <a:rPr lang="en-US" dirty="0"/>
              <a:t>Consider writing a single event handler for your component and switching on </a:t>
            </a:r>
            <a:r>
              <a:rPr lang="en-US" dirty="0" err="1"/>
              <a:t>event.type</a:t>
            </a:r>
            <a:r>
              <a:rPr lang="en-US" dirty="0"/>
              <a:t>.</a:t>
            </a:r>
            <a:endParaRPr lang="en-US" dirty="0" smtClean="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8" y="1548124"/>
            <a:ext cx="8870152" cy="4340091"/>
          </a:xfrm>
          <a:prstGeom prst="rect">
            <a:avLst/>
          </a:prstGeom>
        </p:spPr>
      </p:pic>
    </p:spTree>
    <p:extLst>
      <p:ext uri="{BB962C8B-B14F-4D97-AF65-F5344CB8AC3E}">
        <p14:creationId xmlns:p14="http://schemas.microsoft.com/office/powerpoint/2010/main" val="3177069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Dynamic binding in render()</a:t>
            </a:r>
          </a:p>
        </p:txBody>
      </p:sp>
      <p:sp>
        <p:nvSpPr>
          <p:cNvPr id="10" name="Rectangle 7"/>
          <p:cNvSpPr>
            <a:spLocks noGrp="1" noChangeArrowheads="1"/>
          </p:cNvSpPr>
          <p:nvPr>
            <p:ph type="body" sz="quarter" idx="10"/>
          </p:nvPr>
        </p:nvSpPr>
        <p:spPr bwMode="auto">
          <a:xfrm>
            <a:off x="578850" y="1714502"/>
            <a:ext cx="10927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Aft>
                <a:spcPct val="0"/>
              </a:spcAft>
            </a:pPr>
            <a:r>
              <a:rPr lang="en-US" dirty="0"/>
              <a:t>The first case commonly used is calling .bind(this) in the render() function. For example:</a:t>
            </a:r>
            <a:endParaRPr lang="uk-UA" dirty="0"/>
          </a:p>
        </p:txBody>
      </p:sp>
      <p:sp>
        <p:nvSpPr>
          <p:cNvPr id="2" name="Прямоугольник 1"/>
          <p:cNvSpPr/>
          <p:nvPr/>
        </p:nvSpPr>
        <p:spPr>
          <a:xfrm>
            <a:off x="685800" y="2505674"/>
            <a:ext cx="8084714" cy="3226524"/>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class </a:t>
            </a:r>
            <a:r>
              <a:rPr lang="en-US" sz="2000" dirty="0" err="1">
                <a:latin typeface="Open Sans" panose="020B0606030504020204" pitchFamily="34" charset="0"/>
                <a:ea typeface="Open Sans" panose="020B0606030504020204" pitchFamily="34" charset="0"/>
                <a:cs typeface="Open Sans" panose="020B0606030504020204" pitchFamily="34" charset="0"/>
              </a:rPr>
              <a:t>HelloWorld</a:t>
            </a:r>
            <a:r>
              <a:rPr lang="en-US" sz="2000" dirty="0">
                <a:latin typeface="Open Sans" panose="020B0606030504020204" pitchFamily="34" charset="0"/>
                <a:ea typeface="Open Sans" panose="020B0606030504020204" pitchFamily="34" charset="0"/>
                <a:cs typeface="Open Sans" panose="020B0606030504020204" pitchFamily="34" charset="0"/>
              </a:rPr>
              <a:t> extends Component {</a:t>
            </a:r>
          </a:p>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handleClick</a:t>
            </a:r>
            <a:r>
              <a:rPr lang="en-US" sz="2000" dirty="0">
                <a:latin typeface="Open Sans" panose="020B0606030504020204" pitchFamily="34" charset="0"/>
                <a:ea typeface="Open Sans" panose="020B0606030504020204" pitchFamily="34" charset="0"/>
                <a:cs typeface="Open Sans" panose="020B0606030504020204" pitchFamily="34" charset="0"/>
              </a:rPr>
              <a:t>(event) {}</a:t>
            </a:r>
          </a:p>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  render() {</a:t>
            </a:r>
          </a:p>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    return (</a:t>
            </a:r>
          </a:p>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      &lt;p&gt;Hello, {this.state.name}!&lt;/p&gt;</a:t>
            </a:r>
          </a:p>
          <a:p>
            <a:pPr marL="342900" indent="-342900">
              <a:lnSpc>
                <a:spcPct val="90000"/>
              </a:lnSpc>
              <a:spcBef>
                <a:spcPts val="1000"/>
              </a:spcBef>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      &lt;button </a:t>
            </a:r>
            <a:r>
              <a:rPr lang="en-US" sz="2000" dirty="0" err="1">
                <a:latin typeface="Open Sans" panose="020B0606030504020204" pitchFamily="34" charset="0"/>
                <a:ea typeface="Open Sans" panose="020B0606030504020204" pitchFamily="34" charset="0"/>
                <a:cs typeface="Open Sans" panose="020B0606030504020204" pitchFamily="34" charset="0"/>
              </a:rPr>
              <a:t>onClick</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000" dirty="0" err="1">
                <a:latin typeface="Open Sans" panose="020B0606030504020204" pitchFamily="34" charset="0"/>
                <a:ea typeface="Open Sans" panose="020B0606030504020204" pitchFamily="34" charset="0"/>
                <a:cs typeface="Open Sans" panose="020B0606030504020204" pitchFamily="34" charset="0"/>
              </a:rPr>
              <a:t>this.handleClick.bind</a:t>
            </a:r>
            <a:r>
              <a:rPr lang="en-US" sz="2000" dirty="0">
                <a:latin typeface="Open Sans" panose="020B0606030504020204" pitchFamily="34" charset="0"/>
                <a:ea typeface="Open Sans" panose="020B0606030504020204" pitchFamily="34" charset="0"/>
                <a:cs typeface="Open Sans" panose="020B0606030504020204" pitchFamily="34" charset="0"/>
              </a:rPr>
              <a:t>(this)}&gt;Click&lt;/button</a:t>
            </a:r>
            <a:r>
              <a:rPr lang="en-US" dirty="0"/>
              <a:t>&gt;</a:t>
            </a:r>
          </a:p>
          <a:p>
            <a:r>
              <a:rPr lang="en-US" dirty="0"/>
              <a:t>    );</a:t>
            </a:r>
          </a:p>
          <a:p>
            <a:r>
              <a:rPr lang="en-US" dirty="0"/>
              <a:t>  }</a:t>
            </a:r>
          </a:p>
          <a:p>
            <a:r>
              <a:rPr lang="en-US" dirty="0"/>
              <a:t>}</a:t>
            </a:r>
            <a:endParaRPr lang="uk-UA" dirty="0"/>
          </a:p>
        </p:txBody>
      </p:sp>
    </p:spTree>
    <p:extLst>
      <p:ext uri="{BB962C8B-B14F-4D97-AF65-F5344CB8AC3E}">
        <p14:creationId xmlns:p14="http://schemas.microsoft.com/office/powerpoint/2010/main" val="2642028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Dynamic binding in render()</a:t>
            </a:r>
          </a:p>
        </p:txBody>
      </p:sp>
      <p:sp>
        <p:nvSpPr>
          <p:cNvPr id="5" name="Rectangle 7"/>
          <p:cNvSpPr txBox="1">
            <a:spLocks noChangeArrowheads="1"/>
          </p:cNvSpPr>
          <p:nvPr/>
        </p:nvSpPr>
        <p:spPr bwMode="auto">
          <a:xfrm>
            <a:off x="256761" y="1515205"/>
            <a:ext cx="116784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pPr>
            <a:r>
              <a:rPr lang="en-US" dirty="0"/>
              <a:t>This call will generate a brand-new handler, which is completely different than the handler </a:t>
            </a:r>
            <a:r>
              <a:rPr lang="en-US" dirty="0" smtClean="0"/>
              <a:t>used when </a:t>
            </a:r>
            <a:r>
              <a:rPr lang="en-US" dirty="0"/>
              <a:t>render() was called the first time!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72" y="2608572"/>
            <a:ext cx="8532664" cy="2546524"/>
          </a:xfrm>
          <a:prstGeom prst="rect">
            <a:avLst/>
          </a:prstGeom>
        </p:spPr>
      </p:pic>
    </p:spTree>
    <p:extLst>
      <p:ext uri="{BB962C8B-B14F-4D97-AF65-F5344CB8AC3E}">
        <p14:creationId xmlns:p14="http://schemas.microsoft.com/office/powerpoint/2010/main" val="2918358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Bind in constructor()</a:t>
            </a:r>
          </a:p>
        </p:txBody>
      </p:sp>
      <p:sp>
        <p:nvSpPr>
          <p:cNvPr id="10" name="Rectangle 7"/>
          <p:cNvSpPr>
            <a:spLocks noGrp="1" noChangeArrowheads="1"/>
          </p:cNvSpPr>
          <p:nvPr>
            <p:ph type="body" sz="quarter" idx="10"/>
          </p:nvPr>
        </p:nvSpPr>
        <p:spPr bwMode="auto">
          <a:xfrm>
            <a:off x="685800" y="1452170"/>
            <a:ext cx="10233991"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An old school way is to do the binding in the constructor. Nothing fancy</a:t>
            </a:r>
            <a:r>
              <a:rPr lang="en-US" dirty="0"/>
              <a:t>:</a:t>
            </a:r>
          </a:p>
          <a:p>
            <a:endParaRPr lang="en-US" dirty="0"/>
          </a:p>
          <a:p>
            <a:r>
              <a:rPr lang="en-US" dirty="0"/>
              <a:t>class </a:t>
            </a:r>
            <a:r>
              <a:rPr lang="en-US" dirty="0" err="1"/>
              <a:t>HelloWorld</a:t>
            </a:r>
            <a:r>
              <a:rPr lang="en-US" dirty="0"/>
              <a:t> extends Component {</a:t>
            </a:r>
          </a:p>
          <a:p>
            <a:r>
              <a:rPr lang="en-US" dirty="0"/>
              <a:t>  constructor() {</a:t>
            </a:r>
          </a:p>
          <a:p>
            <a:r>
              <a:rPr lang="en-US" dirty="0"/>
              <a:t>    </a:t>
            </a:r>
            <a:r>
              <a:rPr lang="en-US" dirty="0" err="1"/>
              <a:t>this.handleClick</a:t>
            </a:r>
            <a:r>
              <a:rPr lang="en-US" dirty="0"/>
              <a:t> = </a:t>
            </a:r>
            <a:r>
              <a:rPr lang="en-US" dirty="0" err="1"/>
              <a:t>this.handleClickFunc.bind</a:t>
            </a:r>
            <a:r>
              <a:rPr lang="en-US" dirty="0"/>
              <a:t>(this);</a:t>
            </a:r>
          </a:p>
          <a:p>
            <a:r>
              <a:rPr lang="en-US" dirty="0"/>
              <a:t>  }</a:t>
            </a:r>
          </a:p>
          <a:p>
            <a:r>
              <a:rPr lang="en-US" dirty="0" smtClean="0"/>
              <a:t> </a:t>
            </a:r>
            <a:r>
              <a:rPr lang="en-US" dirty="0"/>
              <a:t>render() {</a:t>
            </a:r>
          </a:p>
          <a:p>
            <a:r>
              <a:rPr lang="en-US" dirty="0" smtClean="0"/>
              <a:t>   </a:t>
            </a:r>
            <a:r>
              <a:rPr lang="en-US" dirty="0"/>
              <a:t>return (&lt;button </a:t>
            </a:r>
            <a:r>
              <a:rPr lang="en-US" dirty="0" err="1"/>
              <a:t>onClick</a:t>
            </a:r>
            <a:r>
              <a:rPr lang="en-US" dirty="0"/>
              <a:t>={</a:t>
            </a:r>
            <a:r>
              <a:rPr lang="en-US" dirty="0" err="1"/>
              <a:t>this.handleClick</a:t>
            </a:r>
            <a:r>
              <a:rPr lang="en-US" dirty="0"/>
              <a:t>}/&gt;);</a:t>
            </a:r>
          </a:p>
          <a:p>
            <a:r>
              <a:rPr lang="en-US" dirty="0"/>
              <a:t>  }</a:t>
            </a:r>
          </a:p>
          <a:p>
            <a:r>
              <a:rPr lang="en-US" dirty="0"/>
              <a:t>}</a:t>
            </a:r>
          </a:p>
        </p:txBody>
      </p:sp>
    </p:spTree>
    <p:extLst>
      <p:ext uri="{BB962C8B-B14F-4D97-AF65-F5344CB8AC3E}">
        <p14:creationId xmlns:p14="http://schemas.microsoft.com/office/powerpoint/2010/main" val="904870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651</TotalTime>
  <Words>727</Words>
  <Application>Microsoft Office PowerPoint</Application>
  <PresentationFormat>Широкоэкранный</PresentationFormat>
  <Paragraphs>84</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24</vt:i4>
      </vt:variant>
    </vt:vector>
  </HeadingPairs>
  <TitlesOfParts>
    <vt:vector size="30" baseType="lpstr">
      <vt:lpstr>Arial</vt:lpstr>
      <vt:lpstr>Open Sans</vt:lpstr>
      <vt:lpstr>Proxima Nova Black</vt:lpstr>
      <vt:lpstr>Calibri</vt:lpstr>
      <vt:lpstr>DARK THEME</vt:lpstr>
      <vt:lpstr>LIGHT-THEME</vt:lpstr>
      <vt:lpstr>React Patterns </vt:lpstr>
      <vt:lpstr>AGENDA</vt:lpstr>
      <vt:lpstr>Event switch</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Layout component</vt:lpstr>
      <vt:lpstr>Презентация PowerPoint</vt:lpstr>
      <vt:lpstr>Презентация PowerPoint</vt:lpstr>
      <vt:lpstr>Container component</vt:lpstr>
      <vt:lpstr>Презентация PowerPoint</vt:lpstr>
      <vt:lpstr>Презентация PowerPoint</vt:lpstr>
      <vt:lpstr>Презентация PowerPoint</vt:lpstr>
      <vt:lpstr>Презентация PowerPoint</vt:lpstr>
      <vt:lpstr>Презентация PowerPoint</vt:lpstr>
      <vt:lpstr>USEFUL LINKS </vt:lpstr>
      <vt:lpstr>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Larionov Stanislav</dc:creator>
  <cp:lastModifiedBy>Windows User</cp:lastModifiedBy>
  <cp:revision>82</cp:revision>
  <dcterms:created xsi:type="dcterms:W3CDTF">2018-12-11T16:43:22Z</dcterms:created>
  <dcterms:modified xsi:type="dcterms:W3CDTF">2019-04-24T21:35:27Z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