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 id="2147483656" r:id="rId5"/>
  </p:sldMasterIdLst>
  <p:notesMasterIdLst>
    <p:notesMasterId r:id="rId44"/>
  </p:notesMasterIdLst>
  <p:sldIdLst>
    <p:sldId id="257" r:id="rId6"/>
    <p:sldId id="258" r:id="rId7"/>
    <p:sldId id="259" r:id="rId8"/>
    <p:sldId id="282" r:id="rId9"/>
    <p:sldId id="331" r:id="rId10"/>
    <p:sldId id="332" r:id="rId11"/>
    <p:sldId id="333" r:id="rId12"/>
    <p:sldId id="334" r:id="rId13"/>
    <p:sldId id="335" r:id="rId14"/>
    <p:sldId id="336" r:id="rId15"/>
    <p:sldId id="337" r:id="rId16"/>
    <p:sldId id="338" r:id="rId17"/>
    <p:sldId id="339" r:id="rId18"/>
    <p:sldId id="340" r:id="rId19"/>
    <p:sldId id="341" r:id="rId20"/>
    <p:sldId id="360" r:id="rId21"/>
    <p:sldId id="361" r:id="rId22"/>
    <p:sldId id="344" r:id="rId23"/>
    <p:sldId id="345" r:id="rId24"/>
    <p:sldId id="342" r:id="rId25"/>
    <p:sldId id="362" r:id="rId26"/>
    <p:sldId id="343" r:id="rId27"/>
    <p:sldId id="346" r:id="rId28"/>
    <p:sldId id="347" r:id="rId29"/>
    <p:sldId id="349" r:id="rId30"/>
    <p:sldId id="350" r:id="rId31"/>
    <p:sldId id="351" r:id="rId32"/>
    <p:sldId id="352" r:id="rId33"/>
    <p:sldId id="353" r:id="rId34"/>
    <p:sldId id="348" r:id="rId35"/>
    <p:sldId id="354" r:id="rId36"/>
    <p:sldId id="357" r:id="rId37"/>
    <p:sldId id="358" r:id="rId38"/>
    <p:sldId id="359" r:id="rId39"/>
    <p:sldId id="356" r:id="rId40"/>
    <p:sldId id="272" r:id="rId41"/>
    <p:sldId id="270" r:id="rId42"/>
    <p:sldId id="273" r:id="rId43"/>
  </p:sldIdLst>
  <p:sldSz cx="12192000" cy="6858000"/>
  <p:notesSz cx="6858000" cy="9144000"/>
  <p:embeddedFontLst>
    <p:embeddedFont>
      <p:font typeface="Open Sans" panose="020B0604020202020204" charset="0"/>
      <p:regular r:id="rId45"/>
      <p:bold r:id="rId46"/>
      <p:italic r:id="rId47"/>
      <p:boldItalic r:id="rId48"/>
    </p:embeddedFont>
    <p:embeddedFont>
      <p:font typeface="Proxima Nova Black" panose="020B0604020202020204" charset="0"/>
      <p:bold r:id="rId49"/>
    </p:embeddedFont>
    <p:embeddedFont>
      <p:font typeface="Calibri" panose="020F0502020204030204" pitchFamily="34" charset="0"/>
      <p:regular r:id="rId50"/>
      <p:bold r:id="rId51"/>
      <p:italic r:id="rId52"/>
      <p:boldItalic r:id="rId5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4" autoAdjust="0"/>
    <p:restoredTop sz="51885" autoAdjust="0"/>
  </p:normalViewPr>
  <p:slideViewPr>
    <p:cSldViewPr snapToGrid="0">
      <p:cViewPr varScale="1">
        <p:scale>
          <a:sx n="38" d="100"/>
          <a:sy n="38" d="100"/>
        </p:scale>
        <p:origin x="1974"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font" Target="fonts/font2.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font" Target="fonts/font5.fntdata"/><Relationship Id="rId57"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52"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font" Target="fonts/font4.fntdata"/><Relationship Id="rId5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font" Target="fonts/font7.fntdata"/><Relationship Id="rId3" Type="http://schemas.openxmlformats.org/officeDocument/2006/relationships/customXml" Target="../customXml/item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22T12:45:26.681" idx="1">
    <p:pos x="10" y="10"/>
    <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A7DB40-9A5C-4E15-951D-723C09AE40D0}" type="datetimeFigureOut">
              <a:rPr lang="en-US" smtClean="0"/>
              <a:t>5/24/2019</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5E7B0B-8321-46C3-A178-7B6FC246B9B3}" type="slidenum">
              <a:rPr lang="en-US" smtClean="0"/>
              <a:t>‹#›</a:t>
            </a:fld>
            <a:endParaRPr lang="en-US"/>
          </a:p>
        </p:txBody>
      </p:sp>
    </p:spTree>
    <p:extLst>
      <p:ext uri="{BB962C8B-B14F-4D97-AF65-F5344CB8AC3E}">
        <p14:creationId xmlns:p14="http://schemas.microsoft.com/office/powerpoint/2010/main" val="574170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ean.io/"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peakerdeck.com/akrabat/ddd-for-beginners" TargetMode="External"/><Relationship Id="rId2" Type="http://schemas.openxmlformats.org/officeDocument/2006/relationships/slide" Target="../slides/slide24.xml"/><Relationship Id="rId1" Type="http://schemas.openxmlformats.org/officeDocument/2006/relationships/notesMaster" Target="../notesMasters/notesMaster1.xml"/><Relationship Id="rId5" Type="http://schemas.openxmlformats.org/officeDocument/2006/relationships/hyperlink" Target="https://github.com/Jamaks/koa-knex-typescript-example" TargetMode="External"/><Relationship Id="rId4" Type="http://schemas.openxmlformats.org/officeDocument/2006/relationships/hyperlink" Target="https://ookami86.github.io/event-sourcing-in-practice/"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ocket.io/" TargetMode="External"/><Relationship Id="rId3" Type="http://schemas.openxmlformats.org/officeDocument/2006/relationships/hyperlink" Target="http://feathersjs.com/" TargetMode="External"/><Relationship Id="rId7" Type="http://schemas.openxmlformats.org/officeDocument/2006/relationships/hyperlink" Target="http://expressjs.com/"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derbyjs.com/" TargetMode="External"/><Relationship Id="rId5" Type="http://schemas.openxmlformats.org/officeDocument/2006/relationships/hyperlink" Target="http://flatironjs.org/" TargetMode="External"/><Relationship Id="rId4" Type="http://schemas.openxmlformats.org/officeDocument/2006/relationships/hyperlink" Target="http://sailsjs.org/"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hapijs.com/"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1" i="1" kern="1200" dirty="0" err="1" smtClean="0">
                <a:solidFill>
                  <a:schemeClr val="tx1"/>
                </a:solidFill>
                <a:effectLst/>
                <a:latin typeface="+mn-lt"/>
                <a:ea typeface="+mn-ea"/>
                <a:cs typeface="+mn-cs"/>
              </a:rPr>
              <a:t>MVC</a:t>
            </a:r>
            <a:r>
              <a:rPr lang="ru-RU" sz="1200" b="1" i="1" kern="1200" dirty="0" smtClean="0">
                <a:solidFill>
                  <a:schemeClr val="tx1"/>
                </a:solidFill>
                <a:effectLst/>
                <a:latin typeface="+mn-lt"/>
                <a:ea typeface="+mn-ea"/>
                <a:cs typeface="+mn-cs"/>
              </a:rPr>
              <a:t>  (англ.  </a:t>
            </a:r>
            <a:r>
              <a:rPr lang="ru-RU" sz="1200" b="1" i="1" kern="1200" dirty="0" err="1" smtClean="0">
                <a:solidFill>
                  <a:schemeClr val="tx1"/>
                </a:solidFill>
                <a:effectLst/>
                <a:latin typeface="+mn-lt"/>
                <a:ea typeface="+mn-ea"/>
                <a:cs typeface="+mn-cs"/>
              </a:rPr>
              <a:t>Model-View-Controller</a:t>
            </a:r>
            <a:r>
              <a:rPr lang="ru-RU" sz="1200" b="1" i="1" kern="1200" dirty="0" smtClean="0">
                <a:solidFill>
                  <a:schemeClr val="tx1"/>
                </a:solidFill>
                <a:effectLst/>
                <a:latin typeface="+mn-lt"/>
                <a:ea typeface="+mn-ea"/>
                <a:cs typeface="+mn-cs"/>
              </a:rPr>
              <a:t>)</a:t>
            </a:r>
            <a:r>
              <a:rPr lang="ru-RU" b="1" i="1" dirty="0" smtClean="0"/>
              <a:t> </a:t>
            </a:r>
            <a:r>
              <a:rPr lang="ru-RU" b="0" i="1" dirty="0" smtClean="0">
                <a:effectLst/>
              </a:rPr>
              <a:t>– </a:t>
            </a:r>
            <a:r>
              <a:rPr lang="ru-RU" b="0" dirty="0" smtClean="0">
                <a:effectLst/>
              </a:rPr>
              <a:t>шаблон проектирования, включающий в себя три компонента: Модель, Представление и Контроллер. Изменение всех трех компонентов может производиться независимо друг от друга.  При этом модель предоставляет данные и правила управляющей логики, представление отвечает за отображение данных на пользовательском интерфейсе, а контроллер обеспечивает взаимодействие между моделью и представлением.</a:t>
            </a:r>
            <a:endParaRPr lang="ru-RU" dirty="0" smtClean="0"/>
          </a:p>
          <a:p>
            <a:endParaRPr lang="en-US" b="0" dirty="0" smtClean="0">
              <a:effectLst/>
            </a:endParaRPr>
          </a:p>
          <a:p>
            <a:r>
              <a:rPr lang="ru-RU" b="0" dirty="0" smtClean="0">
                <a:effectLst/>
              </a:rPr>
              <a:t>Основная особенность этого </a:t>
            </a:r>
            <a:r>
              <a:rPr lang="ru-RU" b="0" dirty="0" err="1" smtClean="0">
                <a:effectLst/>
              </a:rPr>
              <a:t>фреймворка</a:t>
            </a:r>
            <a:r>
              <a:rPr lang="ru-RU" b="0" dirty="0" smtClean="0">
                <a:effectLst/>
              </a:rPr>
              <a:t> заключается в том, что для </a:t>
            </a:r>
            <a:r>
              <a:rPr lang="ru-RU" b="0" i="1" dirty="0" err="1" smtClean="0">
                <a:effectLst/>
              </a:rPr>
              <a:t>Express</a:t>
            </a:r>
            <a:r>
              <a:rPr lang="ru-RU" b="0" dirty="0" smtClean="0">
                <a:effectLst/>
              </a:rPr>
              <a:t> характерен </a:t>
            </a:r>
            <a:r>
              <a:rPr lang="ru-RU" b="1" dirty="0" smtClean="0"/>
              <a:t>небольшой объем базового функционала</a:t>
            </a:r>
            <a:r>
              <a:rPr lang="ru-RU" b="0" dirty="0" smtClean="0">
                <a:effectLst/>
              </a:rPr>
              <a:t>. Все остальные нужные вам функции нужно будет добирать за счет внешних модулей. По сути, </a:t>
            </a:r>
            <a:r>
              <a:rPr lang="ru-RU" b="0" i="1" dirty="0" err="1" smtClean="0">
                <a:effectLst/>
              </a:rPr>
              <a:t>Express</a:t>
            </a:r>
            <a:r>
              <a:rPr lang="ru-RU" b="0" dirty="0" smtClean="0">
                <a:effectLst/>
              </a:rPr>
              <a:t> в чистом виде – это сервер и у него может не быть ни одного модуля.</a:t>
            </a:r>
            <a:endParaRPr lang="ru-RU" dirty="0" smtClean="0"/>
          </a:p>
          <a:p>
            <a:r>
              <a:rPr lang="ru-RU" b="0" dirty="0" smtClean="0">
                <a:effectLst/>
              </a:rPr>
              <a:t>Благодаря такому минимализму разработчик изначально получает в свое распоряжение </a:t>
            </a:r>
            <a:r>
              <a:rPr lang="ru-RU" b="1" dirty="0" smtClean="0"/>
              <a:t>легкий</a:t>
            </a:r>
            <a:r>
              <a:rPr lang="ru-RU" dirty="0" smtClean="0"/>
              <a:t> </a:t>
            </a:r>
            <a:r>
              <a:rPr lang="ru-RU" b="1" dirty="0" smtClean="0"/>
              <a:t>и быстрый инструмент</a:t>
            </a:r>
            <a:r>
              <a:rPr lang="ru-RU" b="0" dirty="0" smtClean="0">
                <a:effectLst/>
              </a:rPr>
              <a:t>, который он может расширять и развивать.</a:t>
            </a:r>
            <a:endParaRPr lang="en-US" b="0" dirty="0" smtClean="0">
              <a:effectLst/>
            </a:endParaRPr>
          </a:p>
          <a:p>
            <a:r>
              <a:rPr lang="uk-UA" b="0" dirty="0" smtClean="0">
                <a:effectLst/>
              </a:rPr>
              <a:t>Переваги:</a:t>
            </a:r>
            <a:endParaRPr lang="en-US" b="0" dirty="0" smtClean="0">
              <a:effectLst/>
            </a:endParaRPr>
          </a:p>
          <a:p>
            <a:r>
              <a:rPr lang="ru-RU" b="0" dirty="0" smtClean="0">
                <a:effectLst/>
              </a:rPr>
              <a:t>простота </a:t>
            </a:r>
            <a:endParaRPr lang="ru-RU" dirty="0" smtClean="0">
              <a:effectLst/>
            </a:endParaRPr>
          </a:p>
          <a:p>
            <a:r>
              <a:rPr lang="ru-RU" dirty="0" smtClean="0">
                <a:effectLst/>
              </a:rPr>
              <a:t>✓ гибкость</a:t>
            </a:r>
          </a:p>
          <a:p>
            <a:r>
              <a:rPr lang="ru-RU" dirty="0" smtClean="0">
                <a:effectLst/>
              </a:rPr>
              <a:t>✓ хорошая масштабируемость</a:t>
            </a:r>
          </a:p>
          <a:p>
            <a:r>
              <a:rPr lang="ru-RU" dirty="0" smtClean="0">
                <a:effectLst/>
              </a:rPr>
              <a:t>✓ развитое сообщество</a:t>
            </a:r>
          </a:p>
          <a:p>
            <a:r>
              <a:rPr lang="ru-RU" dirty="0" smtClean="0">
                <a:effectLst/>
              </a:rPr>
              <a:t>✓ подробная документация</a:t>
            </a:r>
          </a:p>
          <a:p>
            <a:r>
              <a:rPr lang="ru-RU" dirty="0" smtClean="0">
                <a:effectLst/>
              </a:rPr>
              <a:t>✓ широкий выбор подключаемых модулей</a:t>
            </a:r>
          </a:p>
          <a:p>
            <a:r>
              <a:rPr lang="uk-UA" dirty="0" smtClean="0"/>
              <a:t>Недоліки:</a:t>
            </a:r>
          </a:p>
          <a:p>
            <a:r>
              <a:rPr lang="ru-RU" dirty="0" smtClean="0"/>
              <a:t>✗ большой объем ручной работы</a:t>
            </a:r>
          </a:p>
          <a:p>
            <a:r>
              <a:rPr lang="ru-RU" dirty="0" smtClean="0"/>
              <a:t>✗ используется устаревший подход </a:t>
            </a:r>
            <a:r>
              <a:rPr lang="ru-RU" i="1" dirty="0" err="1" smtClean="0"/>
              <a:t>callbacks</a:t>
            </a:r>
            <a:r>
              <a:rPr lang="ru-RU" dirty="0" smtClean="0"/>
              <a:t> функций</a:t>
            </a:r>
          </a:p>
          <a:p>
            <a:endParaRPr lang="ru-RU" dirty="0" smtClean="0"/>
          </a:p>
          <a:p>
            <a:r>
              <a:rPr lang="ru-RU" b="1" dirty="0" smtClean="0"/>
              <a:t>Express.js </a:t>
            </a:r>
            <a:r>
              <a:rPr lang="ru-RU" b="0" dirty="0" smtClean="0">
                <a:effectLst/>
              </a:rPr>
              <a:t>подходит для:</a:t>
            </a:r>
            <a:endParaRPr lang="ru-RU" dirty="0" smtClean="0"/>
          </a:p>
          <a:p>
            <a:r>
              <a:rPr lang="ru-RU" dirty="0" smtClean="0">
                <a:effectLst/>
              </a:rPr>
              <a:t>начинающих программистов, которые нацелены на профессиональный рост в </a:t>
            </a:r>
            <a:r>
              <a:rPr lang="ru-RU" dirty="0" err="1" smtClean="0">
                <a:effectLst/>
              </a:rPr>
              <a:t>Node</a:t>
            </a:r>
            <a:r>
              <a:rPr lang="ru-RU" dirty="0" smtClean="0">
                <a:effectLst/>
              </a:rPr>
              <a:t> </a:t>
            </a:r>
            <a:r>
              <a:rPr lang="ru-RU" dirty="0" err="1" smtClean="0">
                <a:effectLst/>
              </a:rPr>
              <a:t>JS</a:t>
            </a:r>
            <a:r>
              <a:rPr lang="ru-RU" dirty="0" smtClean="0">
                <a:effectLst/>
              </a:rPr>
              <a:t>;</a:t>
            </a:r>
          </a:p>
          <a:p>
            <a:r>
              <a:rPr lang="ru-RU" b="0" dirty="0" smtClean="0">
                <a:effectLst/>
              </a:rPr>
              <a:t>больших проектов, предполагающих </a:t>
            </a:r>
            <a:r>
              <a:rPr lang="ru-RU" b="0" dirty="0" err="1" smtClean="0">
                <a:effectLst/>
              </a:rPr>
              <a:t>кастомизацию</a:t>
            </a:r>
            <a:r>
              <a:rPr lang="ru-RU" b="0" dirty="0" smtClean="0">
                <a:effectLst/>
              </a:rPr>
              <a:t>;</a:t>
            </a:r>
            <a:endParaRPr lang="ru-RU" dirty="0" smtClean="0">
              <a:effectLst/>
            </a:endParaRPr>
          </a:p>
          <a:p>
            <a:r>
              <a:rPr lang="ru-RU" b="0" dirty="0" smtClean="0">
                <a:effectLst/>
              </a:rPr>
              <a:t>случаев, когда необходима долгосрочная поддержка приложения.</a:t>
            </a:r>
            <a:endParaRPr lang="ru-RU" dirty="0" smtClean="0">
              <a:effectLst/>
            </a:endParaRPr>
          </a:p>
          <a:p>
            <a:endParaRPr lang="ru-RU" dirty="0" smtClean="0"/>
          </a:p>
          <a:p>
            <a:endParaRPr lang="en-US" dirty="0" smtClean="0"/>
          </a:p>
          <a:p>
            <a:endParaRPr lang="en-US" dirty="0" smtClean="0"/>
          </a:p>
          <a:p>
            <a:endParaRPr lang="ru-RU" dirty="0" smtClean="0"/>
          </a:p>
          <a:p>
            <a:endParaRPr lang="en-US" dirty="0"/>
          </a:p>
        </p:txBody>
      </p:sp>
      <p:sp>
        <p:nvSpPr>
          <p:cNvPr id="4" name="Номер слайда 3"/>
          <p:cNvSpPr>
            <a:spLocks noGrp="1"/>
          </p:cNvSpPr>
          <p:nvPr>
            <p:ph type="sldNum" sz="quarter" idx="10"/>
          </p:nvPr>
        </p:nvSpPr>
        <p:spPr/>
        <p:txBody>
          <a:bodyPr/>
          <a:lstStyle/>
          <a:p>
            <a:fld id="{4B5E7B0B-8321-46C3-A178-7B6FC246B9B3}" type="slidenum">
              <a:rPr lang="en-US" smtClean="0"/>
              <a:t>15</a:t>
            </a:fld>
            <a:endParaRPr lang="en-US"/>
          </a:p>
        </p:txBody>
      </p:sp>
    </p:spTree>
    <p:extLst>
      <p:ext uri="{BB962C8B-B14F-4D97-AF65-F5344CB8AC3E}">
        <p14:creationId xmlns:p14="http://schemas.microsoft.com/office/powerpoint/2010/main" val="1309319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0" i="1" dirty="0" err="1" smtClean="0">
                <a:effectLst/>
              </a:rPr>
              <a:t>Koa</a:t>
            </a:r>
            <a:r>
              <a:rPr lang="ru-RU" b="0" dirty="0" smtClean="0">
                <a:effectLst/>
              </a:rPr>
              <a:t> был создан командой разработчиков, как </a:t>
            </a:r>
            <a:r>
              <a:rPr lang="ru-RU" b="1" dirty="0" smtClean="0"/>
              <a:t>вариант </a:t>
            </a:r>
            <a:r>
              <a:rPr lang="ru-RU" b="1" dirty="0" err="1" smtClean="0"/>
              <a:t>фреймворка</a:t>
            </a:r>
            <a:r>
              <a:rPr lang="ru-RU" b="1" dirty="0" smtClean="0"/>
              <a:t> </a:t>
            </a:r>
            <a:r>
              <a:rPr lang="ru-RU" b="1" i="1" dirty="0" err="1" smtClean="0"/>
              <a:t>Express</a:t>
            </a:r>
            <a:r>
              <a:rPr lang="ru-RU" b="1" dirty="0" smtClean="0"/>
              <a:t> в новом поколении</a:t>
            </a:r>
            <a:r>
              <a:rPr lang="ru-RU" b="0" dirty="0" smtClean="0">
                <a:effectLst/>
              </a:rPr>
              <a:t>. Такая улучшенная версия разрабатывалась для создания веб-приложений и </a:t>
            </a:r>
            <a:r>
              <a:rPr lang="ru-RU" b="0" dirty="0" err="1" smtClean="0">
                <a:effectLst/>
              </a:rPr>
              <a:t>API</a:t>
            </a:r>
            <a:r>
              <a:rPr lang="ru-RU" b="0" dirty="0" smtClean="0">
                <a:effectLst/>
              </a:rPr>
              <a:t> с повышенной производительностью. Соответственно, создатели стремились учесть все недостатки предшественника и сделать его более современным и удобным в использовании.</a:t>
            </a:r>
            <a:endParaRPr lang="ru-RU" dirty="0" smtClean="0"/>
          </a:p>
          <a:p>
            <a:r>
              <a:rPr lang="uk-UA" dirty="0" smtClean="0"/>
              <a:t>Преваги:</a:t>
            </a:r>
          </a:p>
          <a:p>
            <a:r>
              <a:rPr lang="ru-RU" b="0" dirty="0" smtClean="0">
                <a:effectLst/>
              </a:rPr>
              <a:t>✓ легкий  </a:t>
            </a:r>
            <a:endParaRPr lang="ru-RU" dirty="0" smtClean="0">
              <a:effectLst/>
            </a:endParaRPr>
          </a:p>
          <a:p>
            <a:r>
              <a:rPr lang="ru-RU" dirty="0" smtClean="0">
                <a:effectLst/>
              </a:rPr>
              <a:t>✓ гибкий</a:t>
            </a:r>
          </a:p>
          <a:p>
            <a:r>
              <a:rPr lang="ru-RU" dirty="0" smtClean="0">
                <a:effectLst/>
              </a:rPr>
              <a:t>✓ быстрый</a:t>
            </a:r>
          </a:p>
          <a:p>
            <a:r>
              <a:rPr lang="ru-RU" dirty="0" smtClean="0">
                <a:effectLst/>
              </a:rPr>
              <a:t>✓ генераторы ES6</a:t>
            </a:r>
          </a:p>
          <a:p>
            <a:r>
              <a:rPr lang="ru-RU" dirty="0" smtClean="0">
                <a:effectLst/>
              </a:rPr>
              <a:t>✓ лучшая </a:t>
            </a:r>
            <a:r>
              <a:rPr lang="ru-RU" dirty="0" err="1" smtClean="0">
                <a:effectLst/>
              </a:rPr>
              <a:t>кастомизация</a:t>
            </a:r>
            <a:endParaRPr lang="ru-RU" dirty="0" smtClean="0">
              <a:effectLst/>
            </a:endParaRPr>
          </a:p>
          <a:p>
            <a:r>
              <a:rPr lang="uk-UA" dirty="0" smtClean="0"/>
              <a:t>Недоліки:</a:t>
            </a:r>
          </a:p>
          <a:p>
            <a:r>
              <a:rPr lang="az-Cyrl-AZ" dirty="0" smtClean="0"/>
              <a:t>✗ недостаточная поддержка сообщества</a:t>
            </a:r>
          </a:p>
          <a:p>
            <a:endParaRPr lang="ru-RU" b="1" dirty="0" smtClean="0"/>
          </a:p>
          <a:p>
            <a:r>
              <a:rPr lang="ru-RU" b="1" dirty="0" smtClean="0"/>
              <a:t>Koa.js </a:t>
            </a:r>
            <a:r>
              <a:rPr lang="ru-RU" b="0" dirty="0" smtClean="0">
                <a:effectLst/>
              </a:rPr>
              <a:t>подходит для:</a:t>
            </a:r>
            <a:endParaRPr lang="ru-RU" dirty="0" smtClean="0"/>
          </a:p>
          <a:p>
            <a:r>
              <a:rPr lang="ru-RU" dirty="0" smtClean="0">
                <a:effectLst/>
              </a:rPr>
              <a:t>как небольших, так и крупных проектов, которые предполагают развитие в перспективе;</a:t>
            </a:r>
          </a:p>
          <a:p>
            <a:r>
              <a:rPr lang="ru-RU" b="0" dirty="0" smtClean="0">
                <a:effectLst/>
              </a:rPr>
              <a:t>для проектов с высокой степенью </a:t>
            </a:r>
            <a:r>
              <a:rPr lang="ru-RU" b="0" dirty="0" err="1" smtClean="0">
                <a:effectLst/>
              </a:rPr>
              <a:t>кастомизации</a:t>
            </a:r>
            <a:r>
              <a:rPr lang="ru-RU" b="0" dirty="0" smtClean="0">
                <a:effectLst/>
              </a:rPr>
              <a:t>;</a:t>
            </a:r>
            <a:endParaRPr lang="ru-RU" dirty="0" smtClean="0">
              <a:effectLst/>
            </a:endParaRPr>
          </a:p>
          <a:p>
            <a:r>
              <a:rPr lang="ru-RU" b="0" dirty="0" smtClean="0">
                <a:effectLst/>
              </a:rPr>
              <a:t>для облегчения долгосрочной поддержки приложений.</a:t>
            </a:r>
            <a:endParaRPr lang="ru-RU" dirty="0" smtClean="0">
              <a:effectLst/>
            </a:endParaRPr>
          </a:p>
          <a:p>
            <a:r>
              <a:rPr lang="ru-RU" b="0" i="1" dirty="0" smtClean="0">
                <a:effectLst/>
              </a:rPr>
              <a:t>Теперь, когда мы подробно рассмотрели плюсы и минусы каждого из трех </a:t>
            </a:r>
            <a:r>
              <a:rPr lang="ru-RU" b="0" i="1" dirty="0" err="1" smtClean="0">
                <a:effectLst/>
              </a:rPr>
              <a:t>фреймворков</a:t>
            </a:r>
            <a:r>
              <a:rPr lang="ru-RU" b="0" i="1" dirty="0" smtClean="0">
                <a:effectLst/>
              </a:rPr>
              <a:t>, расскажем о том, какой </a:t>
            </a:r>
            <a:r>
              <a:rPr lang="ru-RU" b="0" i="1" dirty="0" err="1" smtClean="0">
                <a:effectLst/>
              </a:rPr>
              <a:t>фреймворк</a:t>
            </a:r>
            <a:r>
              <a:rPr lang="ru-RU" b="0" i="1" dirty="0" smtClean="0">
                <a:effectLst/>
              </a:rPr>
              <a:t> мы выбираем</a:t>
            </a:r>
            <a:r>
              <a:rPr lang="ru-RU" dirty="0" smtClean="0"/>
              <a:t> </a:t>
            </a:r>
            <a:r>
              <a:rPr lang="ru-RU" b="0" i="1" dirty="0" smtClean="0">
                <a:effectLst/>
              </a:rPr>
              <a:t>и почему.</a:t>
            </a:r>
            <a:endParaRPr lang="ru-RU" dirty="0" smtClean="0"/>
          </a:p>
          <a:p>
            <a:endParaRPr lang="en-US" dirty="0"/>
          </a:p>
        </p:txBody>
      </p:sp>
      <p:sp>
        <p:nvSpPr>
          <p:cNvPr id="4" name="Номер слайда 3"/>
          <p:cNvSpPr>
            <a:spLocks noGrp="1"/>
          </p:cNvSpPr>
          <p:nvPr>
            <p:ph type="sldNum" sz="quarter" idx="10"/>
          </p:nvPr>
        </p:nvSpPr>
        <p:spPr/>
        <p:txBody>
          <a:bodyPr/>
          <a:lstStyle/>
          <a:p>
            <a:fld id="{4B5E7B0B-8321-46C3-A178-7B6FC246B9B3}" type="slidenum">
              <a:rPr lang="en-US" smtClean="0"/>
              <a:t>18</a:t>
            </a:fld>
            <a:endParaRPr lang="en-US"/>
          </a:p>
        </p:txBody>
      </p:sp>
    </p:spTree>
    <p:extLst>
      <p:ext uri="{BB962C8B-B14F-4D97-AF65-F5344CB8AC3E}">
        <p14:creationId xmlns:p14="http://schemas.microsoft.com/office/powerpoint/2010/main" val="54430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dirty="0" smtClean="0">
                <a:effectLst/>
              </a:rPr>
              <a:t>Этот </a:t>
            </a:r>
            <a:r>
              <a:rPr lang="ru-RU" b="0" dirty="0" err="1" smtClean="0">
                <a:effectLst/>
              </a:rPr>
              <a:t>фреймворк</a:t>
            </a:r>
            <a:r>
              <a:rPr lang="ru-RU" b="0" dirty="0" smtClean="0">
                <a:effectLst/>
              </a:rPr>
              <a:t> разработан как </a:t>
            </a:r>
            <a:r>
              <a:rPr lang="ru-RU" b="1" dirty="0" smtClean="0"/>
              <a:t>полный готовый продукт</a:t>
            </a:r>
            <a:r>
              <a:rPr lang="ru-RU" b="0" dirty="0" smtClean="0">
                <a:effectLst/>
              </a:rPr>
              <a:t>, который уже включает в себя достаточный функционал для того, чтобы можно было начать работу, и при этом использует минимальное количество внешних модулей.</a:t>
            </a:r>
            <a:endParaRPr lang="ru-RU" dirty="0" smtClean="0"/>
          </a:p>
          <a:p>
            <a:r>
              <a:rPr lang="ru-RU" b="0" dirty="0" smtClean="0">
                <a:effectLst/>
              </a:rPr>
              <a:t>Соответственно, такой </a:t>
            </a:r>
            <a:r>
              <a:rPr lang="ru-RU" b="0" dirty="0" err="1" smtClean="0">
                <a:effectLst/>
              </a:rPr>
              <a:t>фреймворк</a:t>
            </a:r>
            <a:r>
              <a:rPr lang="ru-RU" b="0" dirty="0" smtClean="0">
                <a:effectLst/>
              </a:rPr>
              <a:t> изначально будет </a:t>
            </a:r>
            <a:r>
              <a:rPr lang="ru-RU" b="1" dirty="0" smtClean="0"/>
              <a:t>тяжелее, чем два предыдущих.</a:t>
            </a:r>
            <a:endParaRPr lang="ru-RU" dirty="0" smtClean="0"/>
          </a:p>
          <a:p>
            <a:r>
              <a:rPr lang="ru-RU" sz="1200" b="1" kern="1200" dirty="0" smtClean="0">
                <a:solidFill>
                  <a:schemeClr val="tx1"/>
                </a:solidFill>
                <a:effectLst/>
                <a:latin typeface="+mn-lt"/>
                <a:ea typeface="+mn-ea"/>
                <a:cs typeface="+mn-cs"/>
              </a:rPr>
              <a:t>ПЛЮСЫ: </a:t>
            </a:r>
            <a:endParaRPr lang="ru-RU" dirty="0" smtClean="0">
              <a:effectLst/>
            </a:endParaRPr>
          </a:p>
          <a:p>
            <a:r>
              <a:rPr lang="ru-RU" b="0" dirty="0" smtClean="0">
                <a:effectLst/>
              </a:rPr>
              <a:t>✓ богатый функционал  </a:t>
            </a:r>
            <a:endParaRPr lang="ru-RU" dirty="0" smtClean="0">
              <a:effectLst/>
            </a:endParaRPr>
          </a:p>
          <a:p>
            <a:r>
              <a:rPr lang="ru-RU" dirty="0" smtClean="0">
                <a:effectLst/>
              </a:rPr>
              <a:t>✓ поддержка Socket.io</a:t>
            </a:r>
          </a:p>
          <a:p>
            <a:r>
              <a:rPr lang="ru-RU" dirty="0" smtClean="0">
                <a:effectLst/>
              </a:rPr>
              <a:t>✓ документация в одном месте</a:t>
            </a:r>
          </a:p>
          <a:p>
            <a:r>
              <a:rPr lang="ru-RU" dirty="0" smtClean="0">
                <a:effectLst/>
              </a:rPr>
              <a:t>✓ легче найти специалиста с опытом работы на </a:t>
            </a:r>
            <a:r>
              <a:rPr lang="ru-RU" dirty="0" err="1" smtClean="0">
                <a:effectLst/>
              </a:rPr>
              <a:t>Sails</a:t>
            </a:r>
            <a:endParaRPr lang="ru-RU" dirty="0" smtClean="0">
              <a:effectLst/>
            </a:endParaRPr>
          </a:p>
          <a:p>
            <a:r>
              <a:rPr lang="ru-RU" dirty="0" smtClean="0"/>
              <a:t> </a:t>
            </a:r>
          </a:p>
          <a:p>
            <a:r>
              <a:rPr lang="ru-RU" sz="1200" b="1" kern="1200" dirty="0" smtClean="0">
                <a:solidFill>
                  <a:schemeClr val="tx1"/>
                </a:solidFill>
                <a:effectLst/>
                <a:latin typeface="+mn-lt"/>
                <a:ea typeface="+mn-ea"/>
                <a:cs typeface="+mn-cs"/>
              </a:rPr>
              <a:t>МИНУСЫ: </a:t>
            </a:r>
            <a:endParaRPr lang="ru-RU" dirty="0" smtClean="0"/>
          </a:p>
          <a:p>
            <a:r>
              <a:rPr lang="ru-RU" dirty="0" smtClean="0"/>
              <a:t>✗ тяжелый</a:t>
            </a:r>
          </a:p>
          <a:p>
            <a:r>
              <a:rPr lang="ru-RU" dirty="0" smtClean="0"/>
              <a:t>✗ медленный</a:t>
            </a:r>
          </a:p>
          <a:p>
            <a:r>
              <a:rPr lang="ru-RU" dirty="0" smtClean="0"/>
              <a:t>✗ ограничения </a:t>
            </a:r>
            <a:r>
              <a:rPr lang="ru-RU" dirty="0" err="1" smtClean="0"/>
              <a:t>Waterline</a:t>
            </a:r>
            <a:endParaRPr lang="ru-RU" dirty="0" smtClean="0"/>
          </a:p>
          <a:p>
            <a:r>
              <a:rPr lang="ru-RU" dirty="0" smtClean="0"/>
              <a:t>✗ недостаточно подробная документация</a:t>
            </a:r>
          </a:p>
          <a:p>
            <a:endParaRPr lang="uk-UA" dirty="0" smtClean="0"/>
          </a:p>
          <a:p>
            <a:r>
              <a:rPr lang="ru-RU" b="1" dirty="0" smtClean="0"/>
              <a:t>Sails.js </a:t>
            </a:r>
            <a:r>
              <a:rPr lang="ru-RU" b="0" dirty="0" smtClean="0">
                <a:effectLst/>
              </a:rPr>
              <a:t>подходит для:</a:t>
            </a:r>
            <a:endParaRPr lang="ru-RU" dirty="0" smtClean="0"/>
          </a:p>
          <a:p>
            <a:r>
              <a:rPr lang="ru-RU" dirty="0" smtClean="0">
                <a:effectLst/>
              </a:rPr>
              <a:t>быстрого старта проекта;</a:t>
            </a:r>
          </a:p>
          <a:p>
            <a:r>
              <a:rPr lang="ru-RU" b="0" dirty="0" smtClean="0">
                <a:effectLst/>
              </a:rPr>
              <a:t>быстрых </a:t>
            </a:r>
            <a:r>
              <a:rPr lang="ru-RU" b="0" dirty="0" err="1" smtClean="0">
                <a:effectLst/>
              </a:rPr>
              <a:t>стартапов</a:t>
            </a:r>
            <a:r>
              <a:rPr lang="ru-RU" b="0" dirty="0" smtClean="0">
                <a:effectLst/>
              </a:rPr>
              <a:t>, которые не предполагают расширения в будущем;</a:t>
            </a:r>
            <a:endParaRPr lang="ru-RU" dirty="0" smtClean="0">
              <a:effectLst/>
            </a:endParaRPr>
          </a:p>
          <a:p>
            <a:r>
              <a:rPr lang="ru-RU" b="0" dirty="0" smtClean="0">
                <a:effectLst/>
              </a:rPr>
              <a:t>приложений реального времени, где требуется моментальная реакция;</a:t>
            </a:r>
            <a:endParaRPr lang="ru-RU" dirty="0" smtClean="0">
              <a:effectLst/>
            </a:endParaRPr>
          </a:p>
          <a:p>
            <a:r>
              <a:rPr lang="ru-RU" b="0" dirty="0" smtClean="0">
                <a:effectLst/>
              </a:rPr>
              <a:t>начинающих Node.js программистов;</a:t>
            </a:r>
            <a:endParaRPr lang="ru-RU" dirty="0" smtClean="0">
              <a:effectLst/>
            </a:endParaRPr>
          </a:p>
          <a:p>
            <a:r>
              <a:rPr lang="ru-RU" b="0" dirty="0" smtClean="0">
                <a:effectLst/>
              </a:rPr>
              <a:t>приложений, не требующих долгосрочной поддержки.</a:t>
            </a:r>
            <a:endParaRPr lang="ru-RU" dirty="0" smtClean="0">
              <a:effectLst/>
            </a:endParaRPr>
          </a:p>
          <a:p>
            <a:r>
              <a:rPr lang="ru-RU" b="0" i="1" dirty="0" smtClean="0">
                <a:effectLst/>
              </a:rPr>
              <a:t>Справедливости ради отметим, что приложения реального времени можно создавать и при помощи </a:t>
            </a:r>
            <a:r>
              <a:rPr lang="ru-RU" b="0" i="1" dirty="0" err="1" smtClean="0">
                <a:effectLst/>
              </a:rPr>
              <a:t>Express</a:t>
            </a:r>
            <a:r>
              <a:rPr lang="ru-RU" b="0" i="1" dirty="0" smtClean="0">
                <a:effectLst/>
              </a:rPr>
              <a:t>. Однако при разработке такого приложения с использованием </a:t>
            </a:r>
            <a:r>
              <a:rPr lang="ru-RU" b="0" i="1" dirty="0" err="1" smtClean="0">
                <a:effectLst/>
              </a:rPr>
              <a:t>Sails</a:t>
            </a:r>
            <a:r>
              <a:rPr lang="ru-RU" b="0" i="1" dirty="0" smtClean="0">
                <a:effectLst/>
              </a:rPr>
              <a:t> на создание и настройку уйдет гораздо меньше времени и сил.</a:t>
            </a:r>
            <a:endParaRPr lang="ru-RU" dirty="0" smtClean="0"/>
          </a:p>
          <a:p>
            <a:endParaRPr lang="en-US" dirty="0"/>
          </a:p>
        </p:txBody>
      </p:sp>
      <p:sp>
        <p:nvSpPr>
          <p:cNvPr id="4" name="Номер слайда 3"/>
          <p:cNvSpPr>
            <a:spLocks noGrp="1"/>
          </p:cNvSpPr>
          <p:nvPr>
            <p:ph type="sldNum" sz="quarter" idx="10"/>
          </p:nvPr>
        </p:nvSpPr>
        <p:spPr/>
        <p:txBody>
          <a:bodyPr/>
          <a:lstStyle/>
          <a:p>
            <a:fld id="{4B5E7B0B-8321-46C3-A178-7B6FC246B9B3}" type="slidenum">
              <a:rPr lang="en-US" smtClean="0"/>
              <a:t>19</a:t>
            </a:fld>
            <a:endParaRPr lang="en-US"/>
          </a:p>
        </p:txBody>
      </p:sp>
    </p:spTree>
    <p:extLst>
      <p:ext uri="{BB962C8B-B14F-4D97-AF65-F5344CB8AC3E}">
        <p14:creationId xmlns:p14="http://schemas.microsoft.com/office/powerpoint/2010/main" val="3348117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dirty="0" smtClean="0"/>
              <a:t>Socket.io</a:t>
            </a:r>
            <a:r>
              <a:rPr lang="ru-RU" dirty="0" smtClean="0"/>
              <a:t> всегда выбирает лучший из возможных методов связи реального времени. Ниже представлен список всех методов, которые он поддерживает:</a:t>
            </a:r>
          </a:p>
          <a:p>
            <a:r>
              <a:rPr lang="ru-RU" dirty="0" err="1" smtClean="0"/>
              <a:t>WebSocket</a:t>
            </a:r>
            <a:endParaRPr lang="ru-RU" dirty="0" smtClean="0"/>
          </a:p>
          <a:p>
            <a:r>
              <a:rPr lang="ru-RU" dirty="0" err="1" smtClean="0"/>
              <a:t>Adobe</a:t>
            </a:r>
            <a:r>
              <a:rPr lang="ru-RU" dirty="0" smtClean="0"/>
              <a:t> </a:t>
            </a:r>
            <a:r>
              <a:rPr lang="ru-RU" dirty="0" err="1" smtClean="0"/>
              <a:t>Flash</a:t>
            </a:r>
            <a:r>
              <a:rPr lang="ru-RU" dirty="0" smtClean="0"/>
              <a:t> </a:t>
            </a:r>
            <a:r>
              <a:rPr lang="ru-RU" dirty="0" err="1" smtClean="0"/>
              <a:t>Socket</a:t>
            </a:r>
            <a:endParaRPr lang="ru-RU" dirty="0" smtClean="0"/>
          </a:p>
          <a:p>
            <a:r>
              <a:rPr lang="ru-RU" dirty="0" err="1" smtClean="0"/>
              <a:t>AJAX</a:t>
            </a:r>
            <a:r>
              <a:rPr lang="ru-RU" dirty="0" smtClean="0"/>
              <a:t> </a:t>
            </a:r>
            <a:r>
              <a:rPr lang="ru-RU" dirty="0" err="1" smtClean="0"/>
              <a:t>long</a:t>
            </a:r>
            <a:r>
              <a:rPr lang="ru-RU" dirty="0" smtClean="0"/>
              <a:t> </a:t>
            </a:r>
            <a:r>
              <a:rPr lang="ru-RU" dirty="0" err="1" smtClean="0"/>
              <a:t>polling</a:t>
            </a:r>
            <a:endParaRPr lang="ru-RU" dirty="0" smtClean="0"/>
          </a:p>
          <a:p>
            <a:r>
              <a:rPr lang="ru-RU" dirty="0" err="1" smtClean="0"/>
              <a:t>AJAX</a:t>
            </a:r>
            <a:r>
              <a:rPr lang="ru-RU" dirty="0" smtClean="0"/>
              <a:t> </a:t>
            </a:r>
            <a:r>
              <a:rPr lang="ru-RU" dirty="0" err="1" smtClean="0"/>
              <a:t>multipart</a:t>
            </a:r>
            <a:r>
              <a:rPr lang="ru-RU" dirty="0" smtClean="0"/>
              <a:t> </a:t>
            </a:r>
            <a:r>
              <a:rPr lang="ru-RU" dirty="0" err="1" smtClean="0"/>
              <a:t>streaming</a:t>
            </a:r>
            <a:endParaRPr lang="ru-RU" dirty="0" smtClean="0"/>
          </a:p>
          <a:p>
            <a:r>
              <a:rPr lang="ru-RU" dirty="0" err="1" smtClean="0"/>
              <a:t>Forever</a:t>
            </a:r>
            <a:r>
              <a:rPr lang="ru-RU" dirty="0" smtClean="0"/>
              <a:t> </a:t>
            </a:r>
            <a:r>
              <a:rPr lang="ru-RU" dirty="0" err="1" smtClean="0"/>
              <a:t>Iframe</a:t>
            </a:r>
            <a:endParaRPr lang="ru-RU" dirty="0" smtClean="0"/>
          </a:p>
          <a:p>
            <a:r>
              <a:rPr lang="ru-RU" dirty="0" err="1" smtClean="0"/>
              <a:t>JSONP</a:t>
            </a:r>
            <a:r>
              <a:rPr lang="ru-RU" dirty="0" smtClean="0"/>
              <a:t> </a:t>
            </a:r>
            <a:r>
              <a:rPr lang="ru-RU" dirty="0" err="1" smtClean="0"/>
              <a:t>Polling</a:t>
            </a:r>
            <a:endParaRPr lang="ru-RU" dirty="0" smtClean="0"/>
          </a:p>
          <a:p>
            <a:r>
              <a:rPr lang="ru-RU" dirty="0" smtClean="0"/>
              <a:t>Так, например, при работе в </a:t>
            </a:r>
            <a:r>
              <a:rPr lang="ru-RU" dirty="0" err="1" smtClean="0"/>
              <a:t>Chrome</a:t>
            </a:r>
            <a:r>
              <a:rPr lang="ru-RU" dirty="0" smtClean="0"/>
              <a:t> </a:t>
            </a:r>
            <a:r>
              <a:rPr lang="ru-RU" b="1" dirty="0" smtClean="0"/>
              <a:t>socket.io</a:t>
            </a:r>
            <a:r>
              <a:rPr lang="ru-RU" dirty="0" smtClean="0"/>
              <a:t> будет использовать </a:t>
            </a:r>
            <a:r>
              <a:rPr lang="ru-RU" dirty="0" err="1" smtClean="0"/>
              <a:t>websockets</a:t>
            </a:r>
            <a:r>
              <a:rPr lang="ru-RU" dirty="0" smtClean="0"/>
              <a:t>. А если ваш браузер не поддерживает </a:t>
            </a:r>
            <a:r>
              <a:rPr lang="ru-RU" dirty="0" err="1" smtClean="0"/>
              <a:t>websockets</a:t>
            </a:r>
            <a:r>
              <a:rPr lang="ru-RU" dirty="0" smtClean="0"/>
              <a:t>, то библиотека попытается использовать </a:t>
            </a:r>
            <a:r>
              <a:rPr lang="ru-RU" dirty="0" err="1" smtClean="0"/>
              <a:t>flash</a:t>
            </a:r>
            <a:r>
              <a:rPr lang="ru-RU" dirty="0" smtClean="0"/>
              <a:t> </a:t>
            </a:r>
            <a:r>
              <a:rPr lang="ru-RU" dirty="0" err="1" smtClean="0"/>
              <a:t>sockets</a:t>
            </a:r>
            <a:r>
              <a:rPr lang="ru-RU" dirty="0" smtClean="0"/>
              <a:t>, а если и этот вариант не подойдет, то </a:t>
            </a:r>
            <a:r>
              <a:rPr lang="ru-RU" dirty="0" err="1" smtClean="0"/>
              <a:t>long</a:t>
            </a:r>
            <a:r>
              <a:rPr lang="ru-RU" dirty="0" smtClean="0"/>
              <a:t> </a:t>
            </a:r>
            <a:r>
              <a:rPr lang="ru-RU" dirty="0" err="1" smtClean="0"/>
              <a:t>polling</a:t>
            </a:r>
            <a:r>
              <a:rPr lang="ru-RU" dirty="0" smtClean="0"/>
              <a:t> и так далее.</a:t>
            </a:r>
          </a:p>
          <a:p>
            <a:endParaRPr lang="en-US" dirty="0"/>
          </a:p>
        </p:txBody>
      </p:sp>
      <p:sp>
        <p:nvSpPr>
          <p:cNvPr id="4" name="Номер слайда 3"/>
          <p:cNvSpPr>
            <a:spLocks noGrp="1"/>
          </p:cNvSpPr>
          <p:nvPr>
            <p:ph type="sldNum" sz="quarter" idx="10"/>
          </p:nvPr>
        </p:nvSpPr>
        <p:spPr/>
        <p:txBody>
          <a:bodyPr/>
          <a:lstStyle/>
          <a:p>
            <a:fld id="{4B5E7B0B-8321-46C3-A178-7B6FC246B9B3}" type="slidenum">
              <a:rPr lang="en-US" smtClean="0"/>
              <a:t>20</a:t>
            </a:fld>
            <a:endParaRPr lang="en-US"/>
          </a:p>
        </p:txBody>
      </p:sp>
    </p:spTree>
    <p:extLst>
      <p:ext uri="{BB962C8B-B14F-4D97-AF65-F5344CB8AC3E}">
        <p14:creationId xmlns:p14="http://schemas.microsoft.com/office/powerpoint/2010/main" val="3206048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поднимается веб-сервер на 80-ом порту, к которому подключается </a:t>
            </a:r>
            <a:r>
              <a:rPr lang="ru-RU" b="1" dirty="0" smtClean="0"/>
              <a:t>socket.io</a:t>
            </a:r>
            <a:r>
              <a:rPr lang="ru-RU" dirty="0" smtClean="0"/>
              <a:t>.</a:t>
            </a:r>
          </a:p>
          <a:p>
            <a:r>
              <a:rPr lang="ru-RU" dirty="0" smtClean="0"/>
              <a:t>После этого </a:t>
            </a:r>
            <a:r>
              <a:rPr lang="ru-RU" b="1" dirty="0" smtClean="0"/>
              <a:t>socket.io</a:t>
            </a:r>
            <a:r>
              <a:rPr lang="ru-RU" dirty="0" smtClean="0"/>
              <a:t> начинает ждать новых соединений. И когда создается новое соединение из браузера, библиотека создает событие </a:t>
            </a:r>
            <a:r>
              <a:rPr lang="ru-RU" dirty="0" err="1" smtClean="0"/>
              <a:t>news</a:t>
            </a:r>
            <a:r>
              <a:rPr lang="ru-RU" dirty="0" smtClean="0"/>
              <a:t>, в котором передает </a:t>
            </a:r>
            <a:r>
              <a:rPr lang="ru-RU" dirty="0" err="1" smtClean="0"/>
              <a:t>хэш</a:t>
            </a:r>
            <a:r>
              <a:rPr lang="ru-RU" dirty="0" smtClean="0"/>
              <a:t> { </a:t>
            </a:r>
            <a:r>
              <a:rPr lang="ru-RU" dirty="0" err="1" smtClean="0"/>
              <a:t>hello</a:t>
            </a:r>
            <a:r>
              <a:rPr lang="ru-RU" dirty="0" smtClean="0"/>
              <a:t>: '</a:t>
            </a:r>
            <a:r>
              <a:rPr lang="ru-RU" dirty="0" err="1" smtClean="0"/>
              <a:t>world</a:t>
            </a:r>
            <a:r>
              <a:rPr lang="ru-RU" dirty="0" smtClean="0"/>
              <a:t>' }, и отсылает его обратно браузеру.</a:t>
            </a:r>
          </a:p>
          <a:p>
            <a:r>
              <a:rPr lang="ru-RU" dirty="0" smtClean="0"/>
              <a:t>Кроме этого, создаются слушатели таких событий как </a:t>
            </a:r>
            <a:r>
              <a:rPr lang="ru-RU" dirty="0" err="1" smtClean="0"/>
              <a:t>my</a:t>
            </a:r>
            <a:r>
              <a:rPr lang="ru-RU" dirty="0" smtClean="0"/>
              <a:t> </a:t>
            </a:r>
            <a:r>
              <a:rPr lang="ru-RU" dirty="0" err="1" smtClean="0"/>
              <a:t>other</a:t>
            </a:r>
            <a:r>
              <a:rPr lang="ru-RU" dirty="0" smtClean="0"/>
              <a:t> </a:t>
            </a:r>
            <a:r>
              <a:rPr lang="ru-RU" dirty="0" err="1" smtClean="0"/>
              <a:t>event</a:t>
            </a:r>
            <a:r>
              <a:rPr lang="ru-RU" dirty="0" smtClean="0"/>
              <a:t> и </a:t>
            </a:r>
            <a:r>
              <a:rPr lang="ru-RU" dirty="0" err="1" smtClean="0"/>
              <a:t>disconnect</a:t>
            </a:r>
            <a:r>
              <a:rPr lang="ru-RU" dirty="0" smtClean="0"/>
              <a:t>. При создании веб-приложением события </a:t>
            </a:r>
            <a:r>
              <a:rPr lang="ru-RU" dirty="0" err="1" smtClean="0"/>
              <a:t>my</a:t>
            </a:r>
            <a:r>
              <a:rPr lang="ru-RU" dirty="0" smtClean="0"/>
              <a:t> </a:t>
            </a:r>
            <a:r>
              <a:rPr lang="ru-RU" dirty="0" err="1" smtClean="0"/>
              <a:t>other</a:t>
            </a:r>
            <a:r>
              <a:rPr lang="ru-RU" dirty="0" smtClean="0"/>
              <a:t> </a:t>
            </a:r>
            <a:r>
              <a:rPr lang="ru-RU" dirty="0" err="1" smtClean="0"/>
              <a:t>event</a:t>
            </a:r>
            <a:r>
              <a:rPr lang="ru-RU" dirty="0" smtClean="0"/>
              <a:t>, </a:t>
            </a:r>
            <a:r>
              <a:rPr lang="ru-RU" b="1" dirty="0" smtClean="0"/>
              <a:t>socket.io</a:t>
            </a:r>
            <a:r>
              <a:rPr lang="ru-RU" dirty="0" smtClean="0"/>
              <a:t> вызывает функцию обратного вызова </a:t>
            </a:r>
            <a:r>
              <a:rPr lang="ru-RU" dirty="0" err="1" smtClean="0"/>
              <a:t>function</a:t>
            </a:r>
            <a:r>
              <a:rPr lang="ru-RU" dirty="0" smtClean="0"/>
              <a:t> (</a:t>
            </a:r>
            <a:r>
              <a:rPr lang="ru-RU" dirty="0" err="1" smtClean="0"/>
              <a:t>data</a:t>
            </a:r>
            <a:r>
              <a:rPr lang="ru-RU" dirty="0" smtClean="0"/>
              <a:t>) { console.log(</a:t>
            </a:r>
            <a:r>
              <a:rPr lang="ru-RU" dirty="0" err="1" smtClean="0"/>
              <a:t>data</a:t>
            </a:r>
            <a:r>
              <a:rPr lang="ru-RU" dirty="0" smtClean="0"/>
              <a:t>); }, которая просто выводит данные в консоль. При отсоединении клиента, в консоль так же пишется соответствующая запись.</a:t>
            </a:r>
          </a:p>
          <a:p>
            <a:endParaRPr lang="en-US" dirty="0"/>
          </a:p>
        </p:txBody>
      </p:sp>
      <p:sp>
        <p:nvSpPr>
          <p:cNvPr id="4" name="Номер слайда 3"/>
          <p:cNvSpPr>
            <a:spLocks noGrp="1"/>
          </p:cNvSpPr>
          <p:nvPr>
            <p:ph type="sldNum" sz="quarter" idx="10"/>
          </p:nvPr>
        </p:nvSpPr>
        <p:spPr/>
        <p:txBody>
          <a:bodyPr/>
          <a:lstStyle/>
          <a:p>
            <a:fld id="{4B5E7B0B-8321-46C3-A178-7B6FC246B9B3}" type="slidenum">
              <a:rPr lang="en-US" smtClean="0"/>
              <a:t>21</a:t>
            </a:fld>
            <a:endParaRPr lang="en-US"/>
          </a:p>
        </p:txBody>
      </p:sp>
    </p:spTree>
    <p:extLst>
      <p:ext uri="{BB962C8B-B14F-4D97-AF65-F5344CB8AC3E}">
        <p14:creationId xmlns:p14="http://schemas.microsoft.com/office/powerpoint/2010/main" val="2228704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hlinkClick r:id="rId3"/>
              </a:rPr>
              <a:t>Mean.io</a:t>
            </a:r>
            <a:r>
              <a:rPr lang="ru-RU" dirty="0" smtClean="0"/>
              <a:t> — это ещё один </a:t>
            </a:r>
            <a:r>
              <a:rPr lang="ru-RU" dirty="0" err="1" smtClean="0"/>
              <a:t>fullstack-фреймворк</a:t>
            </a:r>
            <a:r>
              <a:rPr lang="ru-RU" dirty="0" smtClean="0"/>
              <a:t> — бесплатный, </a:t>
            </a:r>
            <a:r>
              <a:rPr lang="ru-RU" dirty="0" err="1" smtClean="0"/>
              <a:t>опенсорсный</a:t>
            </a:r>
            <a:r>
              <a:rPr lang="ru-RU" dirty="0" smtClean="0"/>
              <a:t> и мощный, который используется для разработки динамических сайтов и веб-приложений. Он включает в себя все четыре компонента стека </a:t>
            </a:r>
            <a:r>
              <a:rPr lang="ru-RU" dirty="0" err="1" smtClean="0"/>
              <a:t>MEAN</a:t>
            </a:r>
            <a:r>
              <a:rPr lang="ru-RU" dirty="0" smtClean="0"/>
              <a:t> — </a:t>
            </a:r>
            <a:r>
              <a:rPr lang="ru-RU" dirty="0" err="1" smtClean="0"/>
              <a:t>MongoDB</a:t>
            </a:r>
            <a:r>
              <a:rPr lang="ru-RU" dirty="0" smtClean="0"/>
              <a:t>, Express.js, </a:t>
            </a:r>
            <a:r>
              <a:rPr lang="ru-RU" dirty="0" err="1" smtClean="0"/>
              <a:t>Angular</a:t>
            </a:r>
            <a:r>
              <a:rPr lang="ru-RU" dirty="0" smtClean="0"/>
              <a:t> и Node.js. Помимо этих компонентов в него входят и другие важные для веб-разработки инструменты, такие, как </a:t>
            </a:r>
            <a:r>
              <a:rPr lang="ru-RU" dirty="0" err="1" smtClean="0"/>
              <a:t>Babel</a:t>
            </a:r>
            <a:r>
              <a:rPr lang="ru-RU" dirty="0" smtClean="0"/>
              <a:t> и </a:t>
            </a:r>
            <a:r>
              <a:rPr lang="ru-RU" dirty="0" err="1" smtClean="0"/>
              <a:t>GraphQL</a:t>
            </a:r>
            <a:r>
              <a:rPr lang="ru-RU" dirty="0" smtClean="0"/>
              <a:t>. Фактически, речь идёт о том, что этот </a:t>
            </a:r>
            <a:r>
              <a:rPr lang="ru-RU" dirty="0" err="1" smtClean="0"/>
              <a:t>фреймворк</a:t>
            </a:r>
            <a:r>
              <a:rPr lang="ru-RU" dirty="0" smtClean="0"/>
              <a:t> представляет собой полноценный набор инструментов для веб-разработки. Вот некоторые заметные особенности Mean.io:</a:t>
            </a:r>
            <a:br>
              <a:rPr lang="ru-RU" dirty="0" smtClean="0"/>
            </a:br>
            <a:r>
              <a:rPr lang="ru-RU" dirty="0" smtClean="0"/>
              <a:t/>
            </a:r>
            <a:br>
              <a:rPr lang="ru-RU" dirty="0" smtClean="0"/>
            </a:br>
            <a:r>
              <a:rPr lang="ru-RU" dirty="0" smtClean="0"/>
              <a:t>С его помощью можно разрабатывать приложения любых размеров и любой сложности. Благодаря тому, что в него входят все компоненты стека </a:t>
            </a:r>
            <a:r>
              <a:rPr lang="ru-RU" dirty="0" err="1" smtClean="0"/>
              <a:t>MEAN</a:t>
            </a:r>
            <a:r>
              <a:rPr lang="ru-RU" dirty="0" smtClean="0"/>
              <a:t>, он весьма эффективен и популярен.</a:t>
            </a:r>
          </a:p>
          <a:p>
            <a:r>
              <a:rPr lang="ru-RU" dirty="0" smtClean="0"/>
              <a:t>Существует множество сайтов и веб-приложений, созданных на базе Mean.io.</a:t>
            </a:r>
          </a:p>
          <a:p>
            <a:r>
              <a:rPr lang="ru-RU" dirty="0" smtClean="0"/>
              <a:t>Он включает в себя практически всё, что нужно для того, чтобы приступить к разработке веб-проекта.</a:t>
            </a:r>
          </a:p>
          <a:p>
            <a:endParaRPr lang="en-US" dirty="0"/>
          </a:p>
        </p:txBody>
      </p:sp>
      <p:sp>
        <p:nvSpPr>
          <p:cNvPr id="4" name="Номер слайда 3"/>
          <p:cNvSpPr>
            <a:spLocks noGrp="1"/>
          </p:cNvSpPr>
          <p:nvPr>
            <p:ph type="sldNum" sz="quarter" idx="10"/>
          </p:nvPr>
        </p:nvSpPr>
        <p:spPr/>
        <p:txBody>
          <a:bodyPr/>
          <a:lstStyle/>
          <a:p>
            <a:fld id="{4B5E7B0B-8321-46C3-A178-7B6FC246B9B3}" type="slidenum">
              <a:rPr lang="en-US" smtClean="0"/>
              <a:t>23</a:t>
            </a:fld>
            <a:endParaRPr lang="en-US"/>
          </a:p>
        </p:txBody>
      </p:sp>
    </p:spTree>
    <p:extLst>
      <p:ext uri="{BB962C8B-B14F-4D97-AF65-F5344CB8AC3E}">
        <p14:creationId xmlns:p14="http://schemas.microsoft.com/office/powerpoint/2010/main" val="1108710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err="1" smtClean="0"/>
              <a:t>NestJS</a:t>
            </a:r>
            <a:r>
              <a:rPr lang="ru-RU" dirty="0" smtClean="0"/>
              <a:t> - это тот </a:t>
            </a:r>
            <a:r>
              <a:rPr lang="ru-RU" dirty="0" err="1" smtClean="0"/>
              <a:t>фреимворк</a:t>
            </a:r>
            <a:r>
              <a:rPr lang="ru-RU" dirty="0" smtClean="0"/>
              <a:t>, созданный для облегчения жизни разработчика, использующий правильные архитектурные подходы и диктующий свои правила.</a:t>
            </a:r>
            <a:br>
              <a:rPr lang="ru-RU" dirty="0" smtClean="0"/>
            </a:br>
            <a:r>
              <a:rPr lang="ru-RU" dirty="0" smtClean="0"/>
              <a:t/>
            </a:r>
            <a:br>
              <a:rPr lang="ru-RU" dirty="0" smtClean="0"/>
            </a:br>
            <a:r>
              <a:rPr lang="ru-RU" dirty="0" smtClean="0"/>
              <a:t>Поэтому, </a:t>
            </a:r>
            <a:r>
              <a:rPr lang="ru-RU" dirty="0" err="1" smtClean="0"/>
              <a:t>NestJS</a:t>
            </a:r>
            <a:r>
              <a:rPr lang="ru-RU" dirty="0" smtClean="0"/>
              <a:t>- это не только </a:t>
            </a:r>
            <a:r>
              <a:rPr lang="ru-RU" dirty="0" err="1" smtClean="0"/>
              <a:t>фреимворк</a:t>
            </a:r>
            <a:r>
              <a:rPr lang="ru-RU" dirty="0" smtClean="0"/>
              <a:t> для </a:t>
            </a:r>
            <a:r>
              <a:rPr lang="ru-RU" dirty="0" err="1" smtClean="0"/>
              <a:t>бэкенда</a:t>
            </a:r>
            <a:r>
              <a:rPr lang="ru-RU" dirty="0" smtClean="0"/>
              <a:t>, но и возможность войти в мир передовых концепции, например таких как </a:t>
            </a:r>
            <a:r>
              <a:rPr lang="ru-RU" dirty="0" err="1" smtClean="0">
                <a:hlinkClick r:id="rId3"/>
              </a:rPr>
              <a:t>DDD</a:t>
            </a:r>
            <a:r>
              <a:rPr lang="ru-RU" dirty="0" smtClean="0"/>
              <a:t>, </a:t>
            </a:r>
            <a:r>
              <a:rPr lang="ru-RU" dirty="0" err="1" smtClean="0">
                <a:hlinkClick r:id="rId4"/>
              </a:rPr>
              <a:t>Event</a:t>
            </a:r>
            <a:r>
              <a:rPr lang="ru-RU" dirty="0" smtClean="0">
                <a:hlinkClick r:id="rId4"/>
              </a:rPr>
              <a:t> </a:t>
            </a:r>
            <a:r>
              <a:rPr lang="ru-RU" dirty="0" err="1" smtClean="0">
                <a:hlinkClick r:id="rId4"/>
              </a:rPr>
              <a:t>sourcing</a:t>
            </a:r>
            <a:r>
              <a:rPr lang="ru-RU" dirty="0" smtClean="0"/>
              <a:t> и </a:t>
            </a:r>
            <a:r>
              <a:rPr lang="ru-RU" dirty="0" err="1" smtClean="0"/>
              <a:t>микросервисной</a:t>
            </a:r>
            <a:r>
              <a:rPr lang="ru-RU" dirty="0" smtClean="0"/>
              <a:t> архитектуре. Все упаковано в простой и легкой форме, так что выбор за вами - решаете ли вы использовать всю платформу или просто использовать ее компоненты.</a:t>
            </a:r>
            <a:br>
              <a:rPr lang="ru-RU" dirty="0" smtClean="0"/>
            </a:br>
            <a:r>
              <a:rPr lang="ru-RU" dirty="0" smtClean="0"/>
              <a:t/>
            </a:r>
            <a:br>
              <a:rPr lang="ru-RU" dirty="0" smtClean="0"/>
            </a:br>
            <a:r>
              <a:rPr lang="ru-RU" dirty="0" smtClean="0"/>
              <a:t>Для начала расскажу про свой опыт. Долгое время писал на ASP.NET, далее был </a:t>
            </a:r>
            <a:r>
              <a:rPr lang="ru-RU" dirty="0" err="1" smtClean="0"/>
              <a:t>фронтенд</a:t>
            </a:r>
            <a:r>
              <a:rPr lang="ru-RU" dirty="0" smtClean="0"/>
              <a:t> на </a:t>
            </a:r>
            <a:r>
              <a:rPr lang="ru-RU" dirty="0" err="1" smtClean="0"/>
              <a:t>AngularJS</a:t>
            </a:r>
            <a:r>
              <a:rPr lang="ru-RU" dirty="0" smtClean="0"/>
              <a:t>. В октябре 2016 года был переход на </a:t>
            </a:r>
            <a:r>
              <a:rPr lang="ru-RU" dirty="0" err="1" smtClean="0"/>
              <a:t>Angular</a:t>
            </a:r>
            <a:r>
              <a:rPr lang="ru-RU" dirty="0" smtClean="0"/>
              <a:t> и </a:t>
            </a:r>
            <a:r>
              <a:rPr lang="ru-RU" dirty="0" err="1" smtClean="0"/>
              <a:t>Typescript</a:t>
            </a:r>
            <a:r>
              <a:rPr lang="ru-RU" dirty="0" smtClean="0"/>
              <a:t>. И вот оно! Типизация во </a:t>
            </a:r>
            <a:r>
              <a:rPr lang="ru-RU" dirty="0" err="1" smtClean="0"/>
              <a:t>фронтенде</a:t>
            </a:r>
            <a:r>
              <a:rPr lang="ru-RU" dirty="0" smtClean="0"/>
              <a:t>, можно делать сложные вещи достаточно легко! До этого (разработки на </a:t>
            </a:r>
            <a:r>
              <a:rPr lang="ru-RU" dirty="0" err="1" smtClean="0"/>
              <a:t>nestjs</a:t>
            </a:r>
            <a:r>
              <a:rPr lang="ru-RU" dirty="0" smtClean="0"/>
              <a:t>) на </a:t>
            </a:r>
            <a:r>
              <a:rPr lang="ru-RU" dirty="0" err="1" smtClean="0"/>
              <a:t>node</a:t>
            </a:r>
            <a:r>
              <a:rPr lang="ru-RU" dirty="0" smtClean="0"/>
              <a:t> разрабатывал лишь исключительно ради забавы, и как-то даже была </a:t>
            </a:r>
            <a:r>
              <a:rPr lang="ru-RU" dirty="0" smtClean="0">
                <a:hlinkClick r:id="rId5"/>
              </a:rPr>
              <a:t>попытка внести хорошие практики и </a:t>
            </a:r>
            <a:r>
              <a:rPr lang="ru-RU" dirty="0" err="1" smtClean="0">
                <a:hlinkClick r:id="rId5"/>
              </a:rPr>
              <a:t>typescript</a:t>
            </a:r>
            <a:r>
              <a:rPr lang="ru-RU" dirty="0" smtClean="0">
                <a:hlinkClick r:id="rId5"/>
              </a:rPr>
              <a:t> в популярный </a:t>
            </a:r>
            <a:r>
              <a:rPr lang="ru-RU" dirty="0" err="1" smtClean="0">
                <a:hlinkClick r:id="rId5"/>
              </a:rPr>
              <a:t>Koa</a:t>
            </a:r>
            <a:r>
              <a:rPr lang="ru-RU" dirty="0" smtClean="0"/>
              <a:t>. Но </a:t>
            </a:r>
            <a:r>
              <a:rPr lang="ru-RU" dirty="0" err="1" smtClean="0"/>
              <a:t>NestJS</a:t>
            </a:r>
            <a:r>
              <a:rPr lang="ru-RU" dirty="0" smtClean="0"/>
              <a:t> это все таки немного другое.</a:t>
            </a:r>
            <a:endParaRPr lang="en-US" dirty="0"/>
          </a:p>
        </p:txBody>
      </p:sp>
      <p:sp>
        <p:nvSpPr>
          <p:cNvPr id="4" name="Номер слайда 3"/>
          <p:cNvSpPr>
            <a:spLocks noGrp="1"/>
          </p:cNvSpPr>
          <p:nvPr>
            <p:ph type="sldNum" sz="quarter" idx="10"/>
          </p:nvPr>
        </p:nvSpPr>
        <p:spPr/>
        <p:txBody>
          <a:bodyPr/>
          <a:lstStyle/>
          <a:p>
            <a:fld id="{4B5E7B0B-8321-46C3-A178-7B6FC246B9B3}" type="slidenum">
              <a:rPr lang="en-US" smtClean="0"/>
              <a:t>24</a:t>
            </a:fld>
            <a:endParaRPr lang="en-US"/>
          </a:p>
        </p:txBody>
      </p:sp>
    </p:spTree>
    <p:extLst>
      <p:ext uri="{BB962C8B-B14F-4D97-AF65-F5344CB8AC3E}">
        <p14:creationId xmlns:p14="http://schemas.microsoft.com/office/powerpoint/2010/main" val="3287657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hlinkClick r:id="rId3"/>
              </a:rPr>
              <a:t>Feathers.js</a:t>
            </a:r>
            <a:r>
              <a:rPr lang="en-US" dirty="0" smtClean="0"/>
              <a:t> — </a:t>
            </a:r>
            <a:r>
              <a:rPr lang="az-Cyrl-AZ" dirty="0" smtClean="0"/>
              <a:t>реактивный </a:t>
            </a:r>
            <a:r>
              <a:rPr lang="en-US" dirty="0" smtClean="0"/>
              <a:t>JavaScript </a:t>
            </a:r>
            <a:r>
              <a:rPr lang="az-Cyrl-AZ" dirty="0" smtClean="0"/>
              <a:t>фреймворк вдохновленный </a:t>
            </a:r>
            <a:r>
              <a:rPr lang="en-US" dirty="0" smtClean="0">
                <a:hlinkClick r:id="rId4"/>
              </a:rPr>
              <a:t>Sails</a:t>
            </a:r>
            <a:r>
              <a:rPr lang="en-US" dirty="0" smtClean="0"/>
              <a:t>, </a:t>
            </a:r>
            <a:r>
              <a:rPr lang="en-US" dirty="0" smtClean="0">
                <a:hlinkClick r:id="rId5"/>
              </a:rPr>
              <a:t>Flatiron</a:t>
            </a:r>
            <a:r>
              <a:rPr lang="en-US" dirty="0" smtClean="0"/>
              <a:t> </a:t>
            </a:r>
            <a:r>
              <a:rPr lang="az-Cyrl-AZ" dirty="0" smtClean="0"/>
              <a:t>и </a:t>
            </a:r>
            <a:r>
              <a:rPr lang="en-US" dirty="0" smtClean="0">
                <a:hlinkClick r:id="rId6"/>
              </a:rPr>
              <a:t>Derby</a:t>
            </a:r>
            <a:r>
              <a:rPr lang="en-US" dirty="0" smtClean="0"/>
              <a:t>. </a:t>
            </a:r>
            <a:r>
              <a:rPr lang="az-Cyrl-AZ" dirty="0" smtClean="0"/>
              <a:t>Приложение на </a:t>
            </a:r>
            <a:r>
              <a:rPr lang="en-US" dirty="0" smtClean="0"/>
              <a:t>feathers.js </a:t>
            </a:r>
            <a:r>
              <a:rPr lang="az-Cyrl-AZ" dirty="0" smtClean="0"/>
              <a:t>напоминает обычное </a:t>
            </a:r>
            <a:r>
              <a:rPr lang="en-US" dirty="0" err="1" smtClean="0">
                <a:hlinkClick r:id="rId7"/>
              </a:rPr>
              <a:t>expressjs</a:t>
            </a:r>
            <a:r>
              <a:rPr lang="en-US" dirty="0" smtClean="0"/>
              <a:t> </a:t>
            </a:r>
            <a:r>
              <a:rPr lang="az-Cyrl-AZ" dirty="0" smtClean="0"/>
              <a:t>приложение, только вместо </a:t>
            </a:r>
            <a:r>
              <a:rPr lang="en-US" dirty="0" err="1" smtClean="0"/>
              <a:t>var</a:t>
            </a:r>
            <a:r>
              <a:rPr lang="en-US" dirty="0" smtClean="0"/>
              <a:t> app = require('express')(); </a:t>
            </a:r>
            <a:r>
              <a:rPr lang="az-Cyrl-AZ" dirty="0" smtClean="0"/>
              <a:t>нужно будет написать </a:t>
            </a:r>
            <a:r>
              <a:rPr lang="en-US" dirty="0" err="1" smtClean="0"/>
              <a:t>var</a:t>
            </a:r>
            <a:r>
              <a:rPr lang="en-US" dirty="0" smtClean="0"/>
              <a:t> app = require('feathers')(); </a:t>
            </a:r>
            <a:br>
              <a:rPr lang="en-US" dirty="0" smtClean="0"/>
            </a:br>
            <a:r>
              <a:rPr lang="az-Cyrl-AZ" dirty="0" smtClean="0"/>
              <a:t>Для коллекций создается полноценный </a:t>
            </a:r>
            <a:r>
              <a:rPr lang="en-US" dirty="0" err="1" smtClean="0"/>
              <a:t>RESTful</a:t>
            </a:r>
            <a:r>
              <a:rPr lang="en-US" dirty="0" smtClean="0"/>
              <a:t> API, </a:t>
            </a:r>
            <a:r>
              <a:rPr lang="az-Cyrl-AZ" dirty="0" smtClean="0"/>
              <a:t>синхронизация ведется через события </a:t>
            </a:r>
            <a:r>
              <a:rPr lang="en-US" dirty="0" err="1" smtClean="0">
                <a:hlinkClick r:id="rId8"/>
              </a:rPr>
              <a:t>SocketIO</a:t>
            </a:r>
            <a:r>
              <a:rPr lang="en-US" dirty="0" smtClean="0"/>
              <a:t>.</a:t>
            </a:r>
            <a:endParaRPr lang="en-US" dirty="0"/>
          </a:p>
        </p:txBody>
      </p:sp>
      <p:sp>
        <p:nvSpPr>
          <p:cNvPr id="4" name="Номер слайда 3"/>
          <p:cNvSpPr>
            <a:spLocks noGrp="1"/>
          </p:cNvSpPr>
          <p:nvPr>
            <p:ph type="sldNum" sz="quarter" idx="10"/>
          </p:nvPr>
        </p:nvSpPr>
        <p:spPr/>
        <p:txBody>
          <a:bodyPr/>
          <a:lstStyle/>
          <a:p>
            <a:fld id="{4B5E7B0B-8321-46C3-A178-7B6FC246B9B3}" type="slidenum">
              <a:rPr lang="en-US" smtClean="0"/>
              <a:t>25</a:t>
            </a:fld>
            <a:endParaRPr lang="en-US"/>
          </a:p>
        </p:txBody>
      </p:sp>
    </p:spTree>
    <p:extLst>
      <p:ext uri="{BB962C8B-B14F-4D97-AF65-F5344CB8AC3E}">
        <p14:creationId xmlns:p14="http://schemas.microsoft.com/office/powerpoint/2010/main" val="4059841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hlinkClick r:id="rId3"/>
              </a:rPr>
              <a:t>Hapi.js</a:t>
            </a:r>
            <a:r>
              <a:rPr lang="ru-RU" dirty="0" smtClean="0"/>
              <a:t> — это </a:t>
            </a:r>
            <a:r>
              <a:rPr lang="ru-RU" dirty="0" err="1" smtClean="0"/>
              <a:t>опенсорсный</a:t>
            </a:r>
            <a:r>
              <a:rPr lang="ru-RU" dirty="0" smtClean="0"/>
              <a:t> легковесный и высокопроизводительный </a:t>
            </a:r>
            <a:r>
              <a:rPr lang="ru-RU" dirty="0" err="1" smtClean="0"/>
              <a:t>фреймворк</a:t>
            </a:r>
            <a:r>
              <a:rPr lang="ru-RU" dirty="0" smtClean="0"/>
              <a:t>, предназначенный для разработки веб-приложений. Он создан силами команды </a:t>
            </a:r>
            <a:r>
              <a:rPr lang="ru-RU" dirty="0" err="1" smtClean="0"/>
              <a:t>Walmart</a:t>
            </a:r>
            <a:r>
              <a:rPr lang="ru-RU" dirty="0" smtClean="0"/>
              <a:t> </a:t>
            </a:r>
            <a:r>
              <a:rPr lang="ru-RU" dirty="0" err="1" smtClean="0"/>
              <a:t>Labs</a:t>
            </a:r>
            <a:r>
              <a:rPr lang="ru-RU" dirty="0" smtClean="0"/>
              <a:t> под руководством </a:t>
            </a:r>
            <a:r>
              <a:rPr lang="ru-RU" dirty="0" err="1" smtClean="0"/>
              <a:t>Эрана</a:t>
            </a:r>
            <a:r>
              <a:rPr lang="ru-RU" dirty="0" smtClean="0"/>
              <a:t> Хаммера. При проектировании </a:t>
            </a:r>
            <a:r>
              <a:rPr lang="ru-RU" dirty="0" err="1" smtClean="0"/>
              <a:t>фреймворка</a:t>
            </a:r>
            <a:r>
              <a:rPr lang="ru-RU" dirty="0" smtClean="0"/>
              <a:t> в расчёт принималась необходимость обеспечения работоспособности веб-проектов в ходе распродажи, которую </a:t>
            </a:r>
            <a:r>
              <a:rPr lang="ru-RU" dirty="0" err="1" smtClean="0"/>
              <a:t>Walmart</a:t>
            </a:r>
            <a:r>
              <a:rPr lang="ru-RU" dirty="0" smtClean="0"/>
              <a:t> устраивает в чёрную пятницу. В США в дни этой распродажи системы интернет-коммерции испытывают огромные нагрузки.</a:t>
            </a:r>
            <a:br>
              <a:rPr lang="ru-RU" dirty="0" smtClean="0"/>
            </a:br>
            <a:r>
              <a:rPr lang="ru-RU" dirty="0" smtClean="0"/>
              <a:t/>
            </a:r>
            <a:br>
              <a:rPr lang="ru-RU" dirty="0" smtClean="0"/>
            </a:br>
            <a:r>
              <a:rPr lang="ru-RU" dirty="0" smtClean="0"/>
              <a:t>Изначально в </a:t>
            </a:r>
            <a:r>
              <a:rPr lang="ru-RU" dirty="0" err="1" smtClean="0"/>
              <a:t>Hapi</a:t>
            </a:r>
            <a:r>
              <a:rPr lang="ru-RU" dirty="0" smtClean="0"/>
              <a:t> был использован </a:t>
            </a:r>
            <a:r>
              <a:rPr lang="ru-RU" dirty="0" err="1" smtClean="0"/>
              <a:t>фреймворк</a:t>
            </a:r>
            <a:r>
              <a:rPr lang="ru-RU" dirty="0" smtClean="0"/>
              <a:t> </a:t>
            </a:r>
            <a:r>
              <a:rPr lang="ru-RU" dirty="0" err="1" smtClean="0"/>
              <a:t>Express</a:t>
            </a:r>
            <a:r>
              <a:rPr lang="ru-RU" dirty="0" smtClean="0"/>
              <a:t>, но оказалось, что ему сопутствует слишком много ограничений, из-за которых проект, основанный на нём, не соответствовал требованиям, предъявляемым к нему. В результате команда </a:t>
            </a:r>
            <a:r>
              <a:rPr lang="ru-RU" dirty="0" err="1" smtClean="0"/>
              <a:t>Walmart</a:t>
            </a:r>
            <a:r>
              <a:rPr lang="ru-RU" dirty="0" smtClean="0"/>
              <a:t> создала </a:t>
            </a:r>
            <a:r>
              <a:rPr lang="ru-RU" dirty="0" err="1" smtClean="0"/>
              <a:t>Hapi</a:t>
            </a:r>
            <a:r>
              <a:rPr lang="ru-RU" dirty="0" smtClean="0"/>
              <a:t> в виде самостоятельного </a:t>
            </a:r>
            <a:r>
              <a:rPr lang="ru-RU" dirty="0" err="1" smtClean="0"/>
              <a:t>фреймворка</a:t>
            </a:r>
            <a:r>
              <a:rPr lang="ru-RU" dirty="0" smtClean="0"/>
              <a:t>. Вот его основные особенности:</a:t>
            </a:r>
            <a:br>
              <a:rPr lang="ru-RU" dirty="0" smtClean="0"/>
            </a:br>
            <a:r>
              <a:rPr lang="ru-RU" dirty="0" smtClean="0"/>
              <a:t/>
            </a:r>
            <a:br>
              <a:rPr lang="ru-RU" dirty="0" smtClean="0"/>
            </a:br>
            <a:r>
              <a:rPr lang="ru-RU" dirty="0" smtClean="0"/>
              <a:t>Hapi.js позволяет создавать статические веб-сайты, он имеет встроенную поддержку таких СУБД, как </a:t>
            </a:r>
            <a:r>
              <a:rPr lang="ru-RU" dirty="0" err="1" smtClean="0"/>
              <a:t>MySQL</a:t>
            </a:r>
            <a:r>
              <a:rPr lang="ru-RU" dirty="0" smtClean="0"/>
              <a:t>, </a:t>
            </a:r>
            <a:r>
              <a:rPr lang="ru-RU" dirty="0" err="1" smtClean="0"/>
              <a:t>MongoDB</a:t>
            </a:r>
            <a:r>
              <a:rPr lang="ru-RU" dirty="0" smtClean="0"/>
              <a:t> и </a:t>
            </a:r>
            <a:r>
              <a:rPr lang="ru-RU" dirty="0" err="1" smtClean="0"/>
              <a:t>PostgreSQL</a:t>
            </a:r>
            <a:r>
              <a:rPr lang="ru-RU" dirty="0" smtClean="0"/>
              <a:t>.</a:t>
            </a:r>
          </a:p>
          <a:p>
            <a:r>
              <a:rPr lang="ru-RU" dirty="0" smtClean="0"/>
              <a:t>Этот серверный </a:t>
            </a:r>
            <a:r>
              <a:rPr lang="ru-RU" dirty="0" err="1" smtClean="0"/>
              <a:t>фреймворк</a:t>
            </a:r>
            <a:r>
              <a:rPr lang="ru-RU" dirty="0" smtClean="0"/>
              <a:t> хорошо сочетается с любыми библиотеками для разработки интерфейсов, такими, как </a:t>
            </a:r>
            <a:r>
              <a:rPr lang="ru-RU" dirty="0" err="1" smtClean="0"/>
              <a:t>React</a:t>
            </a:r>
            <a:r>
              <a:rPr lang="ru-RU" dirty="0" smtClean="0"/>
              <a:t>, </a:t>
            </a:r>
            <a:r>
              <a:rPr lang="ru-RU" dirty="0" err="1" smtClean="0"/>
              <a:t>Angular</a:t>
            </a:r>
            <a:r>
              <a:rPr lang="ru-RU" dirty="0" smtClean="0"/>
              <a:t> и Vue.js.</a:t>
            </a:r>
          </a:p>
          <a:p>
            <a:r>
              <a:rPr lang="ru-RU" dirty="0" smtClean="0"/>
              <a:t>Проект, основанный на Hapi.js, может быть реализован в виде </a:t>
            </a:r>
            <a:r>
              <a:rPr lang="ru-RU" dirty="0" err="1" smtClean="0"/>
              <a:t>API</a:t>
            </a:r>
            <a:r>
              <a:rPr lang="ru-RU" dirty="0" smtClean="0"/>
              <a:t>-сервера, сервера, поддерживающего веб-сайт или </a:t>
            </a:r>
            <a:r>
              <a:rPr lang="ru-RU" dirty="0" err="1" smtClean="0"/>
              <a:t>HTTP</a:t>
            </a:r>
            <a:r>
              <a:rPr lang="ru-RU" dirty="0" smtClean="0"/>
              <a:t>-прокси.</a:t>
            </a:r>
          </a:p>
          <a:p>
            <a:r>
              <a:rPr lang="ru-RU" dirty="0" smtClean="0"/>
              <a:t>Его можно использовать для разработки </a:t>
            </a:r>
            <a:r>
              <a:rPr lang="ru-RU" dirty="0" err="1" smtClean="0"/>
              <a:t>RESTful</a:t>
            </a:r>
            <a:r>
              <a:rPr lang="ru-RU" dirty="0" smtClean="0"/>
              <a:t>-приложений и веб-приложений реального времени, а также — для создания сервисов.</a:t>
            </a:r>
          </a:p>
          <a:p>
            <a:r>
              <a:rPr lang="ru-RU" dirty="0" smtClean="0"/>
              <a:t>Он весьма популярен и используется в крупных проектах. В частности, речь идёт о сайтах компаний </a:t>
            </a:r>
            <a:r>
              <a:rPr lang="ru-RU" dirty="0" err="1" smtClean="0"/>
              <a:t>Disney</a:t>
            </a:r>
            <a:r>
              <a:rPr lang="ru-RU" dirty="0" smtClean="0"/>
              <a:t>, </a:t>
            </a:r>
            <a:r>
              <a:rPr lang="ru-RU" dirty="0" err="1" smtClean="0"/>
              <a:t>Concrete</a:t>
            </a:r>
            <a:r>
              <a:rPr lang="ru-RU" dirty="0" smtClean="0"/>
              <a:t>, </a:t>
            </a:r>
            <a:r>
              <a:rPr lang="ru-RU" dirty="0" err="1" smtClean="0"/>
              <a:t>PayPal</a:t>
            </a:r>
            <a:r>
              <a:rPr lang="ru-RU" dirty="0" smtClean="0"/>
              <a:t>, </a:t>
            </a:r>
            <a:r>
              <a:rPr lang="ru-RU" dirty="0" err="1" smtClean="0"/>
              <a:t>Walmart</a:t>
            </a:r>
            <a:r>
              <a:rPr lang="ru-RU" dirty="0" smtClean="0"/>
              <a:t> и многих других.</a:t>
            </a:r>
          </a:p>
          <a:p>
            <a:endParaRPr lang="en-US" dirty="0"/>
          </a:p>
        </p:txBody>
      </p:sp>
      <p:sp>
        <p:nvSpPr>
          <p:cNvPr id="4" name="Номер слайда 3"/>
          <p:cNvSpPr>
            <a:spLocks noGrp="1"/>
          </p:cNvSpPr>
          <p:nvPr>
            <p:ph type="sldNum" sz="quarter" idx="10"/>
          </p:nvPr>
        </p:nvSpPr>
        <p:spPr/>
        <p:txBody>
          <a:bodyPr/>
          <a:lstStyle/>
          <a:p>
            <a:fld id="{4B5E7B0B-8321-46C3-A178-7B6FC246B9B3}" type="slidenum">
              <a:rPr lang="en-US" smtClean="0"/>
              <a:t>26</a:t>
            </a:fld>
            <a:endParaRPr lang="en-US"/>
          </a:p>
        </p:txBody>
      </p:sp>
    </p:spTree>
    <p:extLst>
      <p:ext uri="{BB962C8B-B14F-4D97-AF65-F5344CB8AC3E}">
        <p14:creationId xmlns:p14="http://schemas.microsoft.com/office/powerpoint/2010/main" val="32927308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DARK-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r>
              <a:rPr lang="uk-UA" dirty="0"/>
              <a:t/>
            </a:r>
            <a:br>
              <a:rPr lang="uk-UA" dirty="0"/>
            </a:br>
            <a:r>
              <a:rPr lang="en-US" dirty="0"/>
              <a:t>TO</a:t>
            </a:r>
            <a:r>
              <a:rPr lang="uk-UA" dirty="0"/>
              <a:t> </a:t>
            </a:r>
            <a:r>
              <a:rPr lang="en-US" dirty="0"/>
              <a:t>BE</a:t>
            </a:r>
            <a:r>
              <a:rPr lang="uk-UA" dirty="0"/>
              <a:t> </a:t>
            </a:r>
            <a:r>
              <a:rPr lang="en-US" dirty="0"/>
              <a:t>CAPI</a:t>
            </a:r>
            <a:r>
              <a:rPr lang="uk-UA" dirty="0"/>
              <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57075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US"/>
              <a:t>Click icon to add picture</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12739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02025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r>
              <a:rPr lang="uk-UA" dirty="0"/>
              <a:t/>
            </a:r>
            <a:br>
              <a:rPr lang="uk-UA" dirty="0"/>
            </a:br>
            <a:r>
              <a:rPr lang="en-US" dirty="0"/>
              <a:t>BE</a:t>
            </a:r>
            <a:r>
              <a:rPr lang="uk-UA" dirty="0"/>
              <a:t> С</a:t>
            </a:r>
            <a:r>
              <a:rPr lang="en-US" dirty="0"/>
              <a:t>APITA</a:t>
            </a:r>
            <a:r>
              <a:rPr lang="uk-UA" dirty="0"/>
              <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US"/>
              <a:t>Click icon to add picture</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3734514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r>
              <a:rPr lang="en-US"/>
              <a:t>Click icon to add chart</a:t>
            </a:r>
          </a:p>
        </p:txBody>
      </p:sp>
    </p:spTree>
    <p:extLst>
      <p:ext uri="{BB962C8B-B14F-4D97-AF65-F5344CB8AC3E}">
        <p14:creationId xmlns:p14="http://schemas.microsoft.com/office/powerpoint/2010/main" val="1685435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r>
              <a:rPr lang="uk-UA" dirty="0"/>
              <a:t/>
            </a:r>
            <a:br>
              <a:rPr lang="uk-UA" dirty="0"/>
            </a:br>
            <a:r>
              <a:rPr lang="en-US" dirty="0"/>
              <a:t>BE CAPITA</a:t>
            </a:r>
            <a:r>
              <a:rPr lang="uk-UA" dirty="0"/>
              <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r>
              <a:rPr lang="en-US"/>
              <a:t>Click icon to add chart</a:t>
            </a:r>
          </a:p>
        </p:txBody>
      </p:sp>
    </p:spTree>
    <p:extLst>
      <p:ext uri="{BB962C8B-B14F-4D97-AF65-F5344CB8AC3E}">
        <p14:creationId xmlns:p14="http://schemas.microsoft.com/office/powerpoint/2010/main" val="4022539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r>
              <a:rPr lang="uk-UA" dirty="0"/>
              <a:t/>
            </a:r>
            <a:br>
              <a:rPr lang="uk-UA" dirty="0"/>
            </a:br>
            <a:r>
              <a:rPr lang="en-US" dirty="0"/>
              <a:t>TO</a:t>
            </a:r>
            <a:r>
              <a:rPr lang="uk-UA" dirty="0"/>
              <a:t> </a:t>
            </a:r>
            <a:r>
              <a:rPr lang="en-US" dirty="0"/>
              <a:t>BE</a:t>
            </a:r>
            <a:r>
              <a:rPr lang="uk-UA" dirty="0"/>
              <a:t> </a:t>
            </a:r>
            <a:r>
              <a:rPr lang="en-US" dirty="0"/>
              <a:t>CAPI</a:t>
            </a:r>
            <a:r>
              <a:rPr lang="uk-UA" dirty="0"/>
              <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4242457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2667753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7189386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770168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1419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966486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r>
              <a:rPr lang="uk-UA" dirty="0"/>
              <a:t/>
            </a:r>
            <a:br>
              <a:rPr lang="uk-UA" dirty="0"/>
            </a:br>
            <a:r>
              <a:rPr lang="en-US" dirty="0"/>
              <a:t>BE CAPITA</a:t>
            </a:r>
            <a:r>
              <a:rPr lang="uk-UA" dirty="0"/>
              <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86897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r>
              <a:rPr lang="uk-UA" dirty="0"/>
              <a:t/>
            </a:r>
            <a:br>
              <a:rPr lang="uk-UA" dirty="0"/>
            </a:br>
            <a:r>
              <a:rPr lang="en-US" dirty="0"/>
              <a:t>BE CAPITA</a:t>
            </a:r>
            <a:r>
              <a:rPr lang="uk-UA" dirty="0"/>
              <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74876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Tree>
    <p:extLst>
      <p:ext uri="{BB962C8B-B14F-4D97-AF65-F5344CB8AC3E}">
        <p14:creationId xmlns:p14="http://schemas.microsoft.com/office/powerpoint/2010/main" val="11286899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5842787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855464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559046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r>
              <a:rPr lang="uk-UA" dirty="0"/>
              <a:t/>
            </a:r>
            <a:br>
              <a:rPr lang="uk-UA" dirty="0"/>
            </a:br>
            <a:r>
              <a:rPr lang="en-US" dirty="0"/>
              <a:t>BE</a:t>
            </a:r>
            <a:r>
              <a:rPr lang="uk-UA" dirty="0"/>
              <a:t> С</a:t>
            </a:r>
            <a:r>
              <a:rPr lang="en-US" dirty="0"/>
              <a:t>APITA</a:t>
            </a:r>
            <a:r>
              <a:rPr lang="uk-UA" dirty="0"/>
              <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val="22989921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r>
              <a:rPr lang="uk-UA" dirty="0"/>
              <a:t/>
            </a:r>
            <a:br>
              <a:rPr lang="uk-UA" dirty="0"/>
            </a:br>
            <a:r>
              <a:rPr lang="en-US" dirty="0"/>
              <a:t>BE CAPITA</a:t>
            </a:r>
            <a:r>
              <a:rPr lang="uk-UA" dirty="0"/>
              <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val="131024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5463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1977726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66044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r>
              <a:rPr lang="uk-UA" dirty="0"/>
              <a:t/>
            </a:r>
            <a:br>
              <a:rPr lang="uk-UA" dirty="0"/>
            </a:br>
            <a:r>
              <a:rPr lang="en-US" dirty="0"/>
              <a:t>BE CAPITA</a:t>
            </a:r>
            <a:r>
              <a:rPr lang="uk-UA" dirty="0"/>
              <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60788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r>
              <a:rPr lang="uk-UA" dirty="0"/>
              <a:t/>
            </a:r>
            <a:br>
              <a:rPr lang="uk-UA" dirty="0"/>
            </a:br>
            <a:r>
              <a:rPr lang="en-US" dirty="0"/>
              <a:t>BE CAPITA</a:t>
            </a:r>
            <a:r>
              <a:rPr lang="uk-UA" dirty="0"/>
              <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6" name="TextBox 25"/>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56236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DARK">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9" name="TextBox 3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986282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DARK">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US"/>
              <a:t>Click icon to add picture</a:t>
            </a:r>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53376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3.emf"/><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6"/>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934738578"/>
      </p:ext>
    </p:extLst>
  </p:cSld>
  <p:clrMap bg1="dk1" tx1="lt1" bg2="dk2" tx2="lt2" accent1="accent1" accent2="accent2" accent3="accent3" accent4="accent4" accent5="accent5" accent6="accent6" hlink="hlink" folHlink="folHlink"/>
  <p:sldLayoutIdLst>
    <p:sldLayoutId id="2147483649" r:id="rId1"/>
    <p:sldLayoutId id="2147483674" r:id="rId2"/>
    <p:sldLayoutId id="2147483652" r:id="rId3"/>
    <p:sldLayoutId id="2147483654" r:id="rId4"/>
    <p:sldLayoutId id="2147483657" r:id="rId5"/>
    <p:sldLayoutId id="2147483661" r:id="rId6"/>
    <p:sldLayoutId id="2147483663" r:id="rId7"/>
    <p:sldLayoutId id="2147483665" r:id="rId8"/>
    <p:sldLayoutId id="2147483667" r:id="rId9"/>
    <p:sldLayoutId id="2147483670" r:id="rId10"/>
    <p:sldLayoutId id="2147483669" r:id="rId11"/>
    <p:sldLayoutId id="2147483671" r:id="rId12"/>
    <p:sldLayoutId id="2147483672" r:id="rId13"/>
    <p:sldLayoutId id="214748367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432" userDrawn="1">
          <p15:clr>
            <a:srgbClr val="F26B43"/>
          </p15:clr>
        </p15:guide>
        <p15:guide id="4" pos="7248" userDrawn="1">
          <p15:clr>
            <a:srgbClr val="F26B43"/>
          </p15:clr>
        </p15:guide>
        <p15:guide id="5" orient="horz" pos="432" userDrawn="1">
          <p15:clr>
            <a:srgbClr val="F26B43"/>
          </p15:clr>
        </p15:guide>
        <p15:guide id="6" orient="horz" pos="864" userDrawn="1">
          <p15:clr>
            <a:srgbClr val="F26B43"/>
          </p15:clr>
        </p15:guide>
        <p15:guide id="7" orient="horz" pos="3456" userDrawn="1">
          <p15:clr>
            <a:srgbClr val="F26B43"/>
          </p15:clr>
        </p15:guide>
        <p15:guide id="8" orient="horz" pos="3888" userDrawn="1">
          <p15:clr>
            <a:srgbClr val="F26B43"/>
          </p15:clr>
        </p15:guide>
        <p15:guide id="9" pos="1680" userDrawn="1">
          <p15:clr>
            <a:srgbClr val="F26B43"/>
          </p15:clr>
        </p15:guide>
        <p15:guide id="10" pos="1824" userDrawn="1">
          <p15:clr>
            <a:srgbClr val="F26B43"/>
          </p15:clr>
        </p15:guide>
        <p15:guide id="11" pos="2616" userDrawn="1">
          <p15:clr>
            <a:srgbClr val="F26B43"/>
          </p15:clr>
        </p15:guide>
        <p15:guide id="12" pos="3072" userDrawn="1">
          <p15:clr>
            <a:srgbClr val="F26B43"/>
          </p15:clr>
        </p15:guide>
        <p15:guide id="13" pos="2760" userDrawn="1">
          <p15:clr>
            <a:srgbClr val="F26B43"/>
          </p15:clr>
        </p15:guide>
        <p15:guide id="14" pos="3216" userDrawn="1">
          <p15:clr>
            <a:srgbClr val="F26B43"/>
          </p15:clr>
        </p15:guide>
        <p15:guide id="15" pos="4464" userDrawn="1">
          <p15:clr>
            <a:srgbClr val="F26B43"/>
          </p15:clr>
        </p15:guide>
        <p15:guide id="16" pos="4608" userDrawn="1">
          <p15:clr>
            <a:srgbClr val="F26B43"/>
          </p15:clr>
        </p15:guide>
        <p15:guide id="17" pos="4920" userDrawn="1">
          <p15:clr>
            <a:srgbClr val="F26B43"/>
          </p15:clr>
        </p15:guide>
        <p15:guide id="18" pos="5064" userDrawn="1">
          <p15:clr>
            <a:srgbClr val="F26B43"/>
          </p15:clr>
        </p15:guide>
        <p15:guide id="19" pos="5856" userDrawn="1">
          <p15:clr>
            <a:srgbClr val="F26B43"/>
          </p15:clr>
        </p15:guide>
        <p15:guide id="20" pos="6000" userDrawn="1">
          <p15:clr>
            <a:srgbClr val="F26B43"/>
          </p15:clr>
        </p15:guide>
        <p15:guide id="21" orient="horz" pos="1296" userDrawn="1">
          <p15:clr>
            <a:srgbClr val="F26B43"/>
          </p15:clr>
        </p15:guide>
        <p15:guide id="22" orient="horz" pos="1728" userDrawn="1">
          <p15:clr>
            <a:srgbClr val="F26B43"/>
          </p15:clr>
        </p15:guide>
        <p15:guide id="23" pos="3768" userDrawn="1">
          <p15:clr>
            <a:srgbClr val="F26B43"/>
          </p15:clr>
        </p15:guide>
        <p15:guide id="24" pos="391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hyperlink" Target="https://colorlib.com/wp/npm-packages-node-js/" TargetMode="External"/><Relationship Id="rId2" Type="http://schemas.openxmlformats.org/officeDocument/2006/relationships/hyperlink" Target="https://www.tutorialsteacher.com/nodejs/what-is-node-package-manager" TargetMode="External"/><Relationship Id="rId1" Type="http://schemas.openxmlformats.org/officeDocument/2006/relationships/slideLayout" Target="../slideLayouts/slideLayout2.xml"/><Relationship Id="rId4" Type="http://schemas.openxmlformats.org/officeDocument/2006/relationships/hyperlink" Target="https://www.w3schools.com/nodejs/nodejs_npm.asp"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npmjs.com/" TargetMode="Externa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308" y="174928"/>
            <a:ext cx="12390783" cy="6683071"/>
          </a:xfrm>
        </p:spPr>
        <p:txBody>
          <a:bodyPr/>
          <a:lstStyle/>
          <a:p>
            <a:pPr>
              <a:spcBef>
                <a:spcPts val="0"/>
              </a:spcBef>
            </a:pPr>
            <a:r>
              <a:rPr lang="en-US" dirty="0"/>
              <a:t>Node.js Packages</a:t>
            </a:r>
            <a:r>
              <a:rPr lang="en-US" b="1" dirty="0"/>
              <a:t/>
            </a:r>
            <a:br>
              <a:rPr lang="en-US" b="1" dirty="0"/>
            </a:br>
            <a:endParaRPr lang="en-US" dirty="0">
              <a:latin typeface="Proxima Nova Black" panose="02000506030000020004" pitchFamily="2" charset="0"/>
            </a:endParaRPr>
          </a:p>
        </p:txBody>
      </p:sp>
      <p:sp>
        <p:nvSpPr>
          <p:cNvPr id="3" name="Text Placeholder 2"/>
          <p:cNvSpPr>
            <a:spLocks noGrp="1"/>
          </p:cNvSpPr>
          <p:nvPr>
            <p:ph type="body" sz="quarter" idx="10"/>
          </p:nvPr>
        </p:nvSpPr>
        <p:spPr/>
        <p:txBody>
          <a:bodyPr/>
          <a:lstStyle/>
          <a:p>
            <a:r>
              <a:rPr lang="en-US" dirty="0"/>
              <a:t>by </a:t>
            </a:r>
            <a:r>
              <a:rPr lang="en-US" dirty="0" smtClean="0"/>
              <a:t>Stanislav Larionov</a:t>
            </a:r>
            <a:endParaRPr lang="en-US" dirty="0"/>
          </a:p>
        </p:txBody>
      </p:sp>
    </p:spTree>
    <p:extLst>
      <p:ext uri="{BB962C8B-B14F-4D97-AF65-F5344CB8AC3E}">
        <p14:creationId xmlns:p14="http://schemas.microsoft.com/office/powerpoint/2010/main" val="1552756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52374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Install Package Globally</a:t>
            </a:r>
          </a:p>
        </p:txBody>
      </p:sp>
      <p:sp>
        <p:nvSpPr>
          <p:cNvPr id="7" name="Прямоугольник 6"/>
          <p:cNvSpPr/>
          <p:nvPr/>
        </p:nvSpPr>
        <p:spPr>
          <a:xfrm>
            <a:off x="523740" y="1924345"/>
            <a:ext cx="11234671" cy="1938992"/>
          </a:xfrm>
          <a:prstGeom prst="rect">
            <a:avLst/>
          </a:prstGeom>
        </p:spPr>
        <p:txBody>
          <a:bodyPr wrap="square">
            <a:spAutoFit/>
          </a:bodyPr>
          <a:lstStyle/>
          <a:p>
            <a:r>
              <a:rPr lang="en-US" sz="2000" dirty="0">
                <a:latin typeface="Open Sans" panose="020B0604020202020204" charset="0"/>
                <a:ea typeface="Open Sans" panose="020B0604020202020204" charset="0"/>
                <a:cs typeface="Open Sans" panose="020B0604020202020204" charset="0"/>
              </a:rPr>
              <a:t> </a:t>
            </a:r>
            <a:r>
              <a:rPr lang="en-US" sz="2000" dirty="0" err="1">
                <a:latin typeface="Open Sans" panose="020B0604020202020204" charset="0"/>
                <a:ea typeface="Open Sans" panose="020B0604020202020204" charset="0"/>
                <a:cs typeface="Open Sans" panose="020B0604020202020204" charset="0"/>
              </a:rPr>
              <a:t>NPM</a:t>
            </a:r>
            <a:r>
              <a:rPr lang="en-US" sz="2000" dirty="0">
                <a:latin typeface="Open Sans" panose="020B0604020202020204" charset="0"/>
                <a:ea typeface="Open Sans" panose="020B0604020202020204" charset="0"/>
                <a:cs typeface="Open Sans" panose="020B0604020202020204" charset="0"/>
              </a:rPr>
              <a:t> can also install packages globally so that all the node.js application on that computer can import and use the installed packages. </a:t>
            </a:r>
            <a:r>
              <a:rPr lang="en-US" sz="2000" dirty="0" err="1">
                <a:latin typeface="Open Sans" panose="020B0604020202020204" charset="0"/>
                <a:ea typeface="Open Sans" panose="020B0604020202020204" charset="0"/>
                <a:cs typeface="Open Sans" panose="020B0604020202020204" charset="0"/>
              </a:rPr>
              <a:t>NPM</a:t>
            </a:r>
            <a:r>
              <a:rPr lang="en-US" sz="2000" dirty="0">
                <a:latin typeface="Open Sans" panose="020B0604020202020204" charset="0"/>
                <a:ea typeface="Open Sans" panose="020B0604020202020204" charset="0"/>
                <a:cs typeface="Open Sans" panose="020B0604020202020204" charset="0"/>
              </a:rPr>
              <a:t> installs global packages into /&lt;User&gt;/local/lib/</a:t>
            </a:r>
            <a:r>
              <a:rPr lang="en-US" sz="2000" dirty="0" err="1">
                <a:latin typeface="Open Sans" panose="020B0604020202020204" charset="0"/>
                <a:ea typeface="Open Sans" panose="020B0604020202020204" charset="0"/>
                <a:cs typeface="Open Sans" panose="020B0604020202020204" charset="0"/>
              </a:rPr>
              <a:t>node_modules</a:t>
            </a:r>
            <a:r>
              <a:rPr lang="en-US" sz="2000" dirty="0">
                <a:latin typeface="Open Sans" panose="020B0604020202020204" charset="0"/>
                <a:ea typeface="Open Sans" panose="020B0604020202020204" charset="0"/>
                <a:cs typeface="Open Sans" panose="020B0604020202020204" charset="0"/>
              </a:rPr>
              <a:t> folder.</a:t>
            </a:r>
          </a:p>
          <a:p>
            <a:endParaRPr lang="en-US" sz="2000" dirty="0">
              <a:latin typeface="Open Sans" panose="020B0604020202020204" charset="0"/>
              <a:ea typeface="Open Sans" panose="020B0604020202020204" charset="0"/>
              <a:cs typeface="Open Sans" panose="020B0604020202020204" charset="0"/>
            </a:endParaRPr>
          </a:p>
          <a:p>
            <a:r>
              <a:rPr lang="en-US" sz="2000" dirty="0">
                <a:latin typeface="Open Sans" panose="020B0604020202020204" charset="0"/>
                <a:ea typeface="Open Sans" panose="020B0604020202020204" charset="0"/>
                <a:cs typeface="Open Sans" panose="020B0604020202020204" charset="0"/>
              </a:rPr>
              <a:t>Apply -g in the install command to install package globally. For example, the following command will install </a:t>
            </a:r>
            <a:r>
              <a:rPr lang="en-US" sz="2000" dirty="0" err="1">
                <a:latin typeface="Open Sans" panose="020B0604020202020204" charset="0"/>
                <a:ea typeface="Open Sans" panose="020B0604020202020204" charset="0"/>
                <a:cs typeface="Open Sans" panose="020B0604020202020204" charset="0"/>
              </a:rPr>
              <a:t>ExpressJS</a:t>
            </a:r>
            <a:r>
              <a:rPr lang="en-US" sz="2000" dirty="0">
                <a:latin typeface="Open Sans" panose="020B0604020202020204" charset="0"/>
                <a:ea typeface="Open Sans" panose="020B0604020202020204" charset="0"/>
                <a:cs typeface="Open Sans" panose="020B0604020202020204" charset="0"/>
              </a:rPr>
              <a:t> globally. </a:t>
            </a: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739" y="4253839"/>
            <a:ext cx="10785717" cy="661061"/>
          </a:xfrm>
          <a:prstGeom prst="rect">
            <a:avLst/>
          </a:prstGeom>
        </p:spPr>
      </p:pic>
    </p:spTree>
    <p:extLst>
      <p:ext uri="{BB962C8B-B14F-4D97-AF65-F5344CB8AC3E}">
        <p14:creationId xmlns:p14="http://schemas.microsoft.com/office/powerpoint/2010/main" val="12442948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52374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Update Package</a:t>
            </a:r>
          </a:p>
        </p:txBody>
      </p:sp>
      <p:sp>
        <p:nvSpPr>
          <p:cNvPr id="7" name="Прямоугольник 6"/>
          <p:cNvSpPr/>
          <p:nvPr/>
        </p:nvSpPr>
        <p:spPr>
          <a:xfrm>
            <a:off x="523740" y="1924345"/>
            <a:ext cx="11234671" cy="2554545"/>
          </a:xfrm>
          <a:prstGeom prst="rect">
            <a:avLst/>
          </a:prstGeom>
        </p:spPr>
        <p:txBody>
          <a:bodyPr wrap="square">
            <a:spAutoFit/>
          </a:bodyPr>
          <a:lstStyle/>
          <a:p>
            <a:r>
              <a:rPr lang="en-US" sz="2000" dirty="0">
                <a:latin typeface="Open Sans" panose="020B0604020202020204" charset="0"/>
                <a:ea typeface="Open Sans" panose="020B0604020202020204" charset="0"/>
                <a:cs typeface="Open Sans" panose="020B0604020202020204" charset="0"/>
              </a:rPr>
              <a:t>To update the package installed locally in your Node.js project, navigate the command prompt or terminal window path to the project folder and write the following update command. </a:t>
            </a:r>
            <a:endParaRPr lang="en-US" sz="2000" dirty="0" smtClean="0">
              <a:latin typeface="Open Sans" panose="020B0604020202020204" charset="0"/>
              <a:ea typeface="Open Sans" panose="020B0604020202020204" charset="0"/>
              <a:cs typeface="Open Sans" panose="020B0604020202020204" charset="0"/>
            </a:endParaRPr>
          </a:p>
          <a:p>
            <a:endParaRPr lang="en-US" sz="2000" dirty="0" smtClean="0">
              <a:latin typeface="Open Sans" panose="020B0604020202020204" charset="0"/>
              <a:ea typeface="Open Sans" panose="020B0604020202020204" charset="0"/>
              <a:cs typeface="Open Sans" panose="020B0604020202020204" charset="0"/>
            </a:endParaRPr>
          </a:p>
          <a:p>
            <a:endParaRPr lang="en-US" sz="2000" dirty="0">
              <a:latin typeface="Open Sans" panose="020B0604020202020204" charset="0"/>
              <a:ea typeface="Open Sans" panose="020B0604020202020204" charset="0"/>
              <a:cs typeface="Open Sans" panose="020B0604020202020204" charset="0"/>
            </a:endParaRPr>
          </a:p>
          <a:p>
            <a:endParaRPr lang="en-US" sz="2000" dirty="0">
              <a:latin typeface="Open Sans" panose="020B0604020202020204" charset="0"/>
              <a:ea typeface="Open Sans" panose="020B0604020202020204" charset="0"/>
              <a:cs typeface="Open Sans" panose="020B0604020202020204" charset="0"/>
            </a:endParaRPr>
          </a:p>
          <a:p>
            <a:endParaRPr lang="en-US" sz="2000" dirty="0" smtClean="0">
              <a:latin typeface="Open Sans" panose="020B0604020202020204" charset="0"/>
              <a:ea typeface="Open Sans" panose="020B0604020202020204" charset="0"/>
              <a:cs typeface="Open Sans" panose="020B0604020202020204" charset="0"/>
            </a:endParaRPr>
          </a:p>
          <a:p>
            <a:r>
              <a:rPr lang="en-US" sz="2000" dirty="0">
                <a:latin typeface="Open Sans" panose="020B0604020202020204" charset="0"/>
                <a:ea typeface="Open Sans" panose="020B0604020202020204" charset="0"/>
                <a:cs typeface="Open Sans" panose="020B0604020202020204" charset="0"/>
              </a:rPr>
              <a:t>The following command will update the existing </a:t>
            </a:r>
            <a:r>
              <a:rPr lang="en-US" sz="2000" dirty="0" err="1">
                <a:latin typeface="Open Sans" panose="020B0604020202020204" charset="0"/>
                <a:ea typeface="Open Sans" panose="020B0604020202020204" charset="0"/>
                <a:cs typeface="Open Sans" panose="020B0604020202020204" charset="0"/>
              </a:rPr>
              <a:t>ExpressJS</a:t>
            </a:r>
            <a:r>
              <a:rPr lang="en-US" sz="2000" dirty="0">
                <a:latin typeface="Open Sans" panose="020B0604020202020204" charset="0"/>
                <a:ea typeface="Open Sans" panose="020B0604020202020204" charset="0"/>
                <a:cs typeface="Open Sans" panose="020B0604020202020204" charset="0"/>
              </a:rPr>
              <a:t> module to the latest version. </a:t>
            </a: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741" y="3201616"/>
            <a:ext cx="10529370" cy="707443"/>
          </a:xfrm>
          <a:prstGeom prst="rect">
            <a:avLst/>
          </a:prstGeom>
        </p:spPr>
      </p:pic>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740" y="5094896"/>
            <a:ext cx="10529370" cy="661265"/>
          </a:xfrm>
          <a:prstGeom prst="rect">
            <a:avLst/>
          </a:prstGeom>
        </p:spPr>
      </p:pic>
    </p:spTree>
    <p:extLst>
      <p:ext uri="{BB962C8B-B14F-4D97-AF65-F5344CB8AC3E}">
        <p14:creationId xmlns:p14="http://schemas.microsoft.com/office/powerpoint/2010/main" val="16285517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52374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Uninstall Packages</a:t>
            </a:r>
          </a:p>
        </p:txBody>
      </p:sp>
      <p:sp>
        <p:nvSpPr>
          <p:cNvPr id="7" name="Прямоугольник 6"/>
          <p:cNvSpPr/>
          <p:nvPr/>
        </p:nvSpPr>
        <p:spPr>
          <a:xfrm>
            <a:off x="523740" y="1924345"/>
            <a:ext cx="11234671" cy="3170099"/>
          </a:xfrm>
          <a:prstGeom prst="rect">
            <a:avLst/>
          </a:prstGeom>
        </p:spPr>
        <p:txBody>
          <a:bodyPr wrap="square">
            <a:spAutoFit/>
          </a:bodyPr>
          <a:lstStyle/>
          <a:p>
            <a:r>
              <a:rPr lang="en-US" sz="2000" dirty="0">
                <a:latin typeface="Open Sans" panose="020B0604020202020204" charset="0"/>
                <a:ea typeface="Open Sans" panose="020B0604020202020204" charset="0"/>
                <a:cs typeface="Open Sans" panose="020B0604020202020204" charset="0"/>
              </a:rPr>
              <a:t> Use the following command to remove a local package from your project. </a:t>
            </a:r>
            <a:endParaRPr lang="en-US" sz="2000" dirty="0" smtClean="0">
              <a:latin typeface="Open Sans" panose="020B0604020202020204" charset="0"/>
              <a:ea typeface="Open Sans" panose="020B0604020202020204" charset="0"/>
              <a:cs typeface="Open Sans" panose="020B0604020202020204" charset="0"/>
            </a:endParaRPr>
          </a:p>
          <a:p>
            <a:endParaRPr lang="en-US" sz="2000" dirty="0">
              <a:latin typeface="Open Sans" panose="020B0604020202020204" charset="0"/>
              <a:ea typeface="Open Sans" panose="020B0604020202020204" charset="0"/>
              <a:cs typeface="Open Sans" panose="020B0604020202020204" charset="0"/>
            </a:endParaRPr>
          </a:p>
          <a:p>
            <a:endParaRPr lang="en-US" sz="2000" dirty="0">
              <a:latin typeface="Open Sans" panose="020B0604020202020204" charset="0"/>
              <a:ea typeface="Open Sans" panose="020B0604020202020204" charset="0"/>
              <a:cs typeface="Open Sans" panose="020B0604020202020204" charset="0"/>
            </a:endParaRPr>
          </a:p>
          <a:p>
            <a:endParaRPr lang="en-US" sz="2000" dirty="0" smtClean="0">
              <a:latin typeface="Open Sans" panose="020B0604020202020204" charset="0"/>
              <a:ea typeface="Open Sans" panose="020B0604020202020204" charset="0"/>
              <a:cs typeface="Open Sans" panose="020B0604020202020204" charset="0"/>
            </a:endParaRPr>
          </a:p>
          <a:p>
            <a:r>
              <a:rPr lang="en-US" sz="2000" dirty="0">
                <a:latin typeface="Open Sans" panose="020B0604020202020204" charset="0"/>
                <a:ea typeface="Open Sans" panose="020B0604020202020204" charset="0"/>
                <a:cs typeface="Open Sans" panose="020B0604020202020204" charset="0"/>
              </a:rPr>
              <a:t> </a:t>
            </a:r>
            <a:endParaRPr lang="en-US" sz="2000" dirty="0" smtClean="0">
              <a:latin typeface="Open Sans" panose="020B0604020202020204" charset="0"/>
              <a:ea typeface="Open Sans" panose="020B0604020202020204" charset="0"/>
              <a:cs typeface="Open Sans" panose="020B0604020202020204" charset="0"/>
            </a:endParaRPr>
          </a:p>
          <a:p>
            <a:endParaRPr lang="en-US" sz="2000" dirty="0">
              <a:latin typeface="Open Sans" panose="020B0604020202020204" charset="0"/>
              <a:ea typeface="Open Sans" panose="020B0604020202020204" charset="0"/>
              <a:cs typeface="Open Sans" panose="020B0604020202020204" charset="0"/>
            </a:endParaRPr>
          </a:p>
          <a:p>
            <a:r>
              <a:rPr lang="en-US" sz="2000" dirty="0" smtClean="0">
                <a:latin typeface="Open Sans" panose="020B0604020202020204" charset="0"/>
                <a:ea typeface="Open Sans" panose="020B0604020202020204" charset="0"/>
                <a:cs typeface="Open Sans" panose="020B0604020202020204" charset="0"/>
              </a:rPr>
              <a:t>The </a:t>
            </a:r>
            <a:r>
              <a:rPr lang="en-US" sz="2000" dirty="0">
                <a:latin typeface="Open Sans" panose="020B0604020202020204" charset="0"/>
                <a:ea typeface="Open Sans" panose="020B0604020202020204" charset="0"/>
                <a:cs typeface="Open Sans" panose="020B0604020202020204" charset="0"/>
              </a:rPr>
              <a:t>following command will uninstall </a:t>
            </a:r>
            <a:r>
              <a:rPr lang="en-US" sz="2000" dirty="0" err="1">
                <a:latin typeface="Open Sans" panose="020B0604020202020204" charset="0"/>
                <a:ea typeface="Open Sans" panose="020B0604020202020204" charset="0"/>
                <a:cs typeface="Open Sans" panose="020B0604020202020204" charset="0"/>
              </a:rPr>
              <a:t>ExpressJS</a:t>
            </a:r>
            <a:r>
              <a:rPr lang="en-US" sz="2000" dirty="0">
                <a:latin typeface="Open Sans" panose="020B0604020202020204" charset="0"/>
                <a:ea typeface="Open Sans" panose="020B0604020202020204" charset="0"/>
                <a:cs typeface="Open Sans" panose="020B0604020202020204" charset="0"/>
              </a:rPr>
              <a:t> from the application. </a:t>
            </a:r>
            <a:endParaRPr lang="en-US" sz="2000" dirty="0" smtClean="0">
              <a:latin typeface="Open Sans" panose="020B0604020202020204" charset="0"/>
              <a:ea typeface="Open Sans" panose="020B0604020202020204" charset="0"/>
              <a:cs typeface="Open Sans" panose="020B0604020202020204" charset="0"/>
            </a:endParaRPr>
          </a:p>
          <a:p>
            <a:endParaRPr lang="en-US" sz="2000" dirty="0">
              <a:latin typeface="Open Sans" panose="020B0604020202020204" charset="0"/>
              <a:ea typeface="Open Sans" panose="020B0604020202020204" charset="0"/>
              <a:cs typeface="Open Sans" panose="020B0604020202020204" charset="0"/>
            </a:endParaRPr>
          </a:p>
          <a:p>
            <a:endParaRPr lang="en-US" sz="2000" dirty="0" smtClean="0">
              <a:latin typeface="Open Sans" panose="020B0604020202020204" charset="0"/>
              <a:ea typeface="Open Sans" panose="020B0604020202020204" charset="0"/>
              <a:cs typeface="Open Sans" panose="020B0604020202020204" charset="0"/>
            </a:endParaRPr>
          </a:p>
          <a:p>
            <a:endParaRPr lang="en-US" sz="2000" dirty="0">
              <a:latin typeface="Open Sans" panose="020B0604020202020204" charset="0"/>
              <a:ea typeface="Open Sans" panose="020B0604020202020204" charset="0"/>
              <a:cs typeface="Open Sans" panose="020B0604020202020204" charset="0"/>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364" y="2524094"/>
            <a:ext cx="10604776" cy="790606"/>
          </a:xfrm>
          <a:prstGeom prst="rect">
            <a:avLst/>
          </a:prstGeo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364" y="4351182"/>
            <a:ext cx="10604775" cy="743262"/>
          </a:xfrm>
          <a:prstGeom prst="rect">
            <a:avLst/>
          </a:prstGeom>
        </p:spPr>
      </p:pic>
    </p:spTree>
    <p:extLst>
      <p:ext uri="{BB962C8B-B14F-4D97-AF65-F5344CB8AC3E}">
        <p14:creationId xmlns:p14="http://schemas.microsoft.com/office/powerpoint/2010/main" val="51154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52374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Using a Package</a:t>
            </a:r>
          </a:p>
        </p:txBody>
      </p:sp>
      <p:sp>
        <p:nvSpPr>
          <p:cNvPr id="7" name="Прямоугольник 6"/>
          <p:cNvSpPr/>
          <p:nvPr/>
        </p:nvSpPr>
        <p:spPr>
          <a:xfrm>
            <a:off x="725267" y="2762817"/>
            <a:ext cx="11234671" cy="3539430"/>
          </a:xfrm>
          <a:prstGeom prst="rect">
            <a:avLst/>
          </a:prstGeom>
        </p:spPr>
        <p:txBody>
          <a:bodyPr wrap="square">
            <a:spAutoFit/>
          </a:bodyPr>
          <a:lstStyle/>
          <a:p>
            <a:r>
              <a:rPr lang="en-US" sz="3200" dirty="0" err="1">
                <a:latin typeface="Open Sans" panose="020B0604020202020204" charset="0"/>
                <a:ea typeface="Open Sans" panose="020B0604020202020204" charset="0"/>
                <a:cs typeface="Open Sans" panose="020B0604020202020204" charset="0"/>
              </a:rPr>
              <a:t>var</a:t>
            </a:r>
            <a:r>
              <a:rPr lang="en-US" sz="3200" dirty="0">
                <a:latin typeface="Open Sans" panose="020B0604020202020204" charset="0"/>
                <a:ea typeface="Open Sans" panose="020B0604020202020204" charset="0"/>
                <a:cs typeface="Open Sans" panose="020B0604020202020204" charset="0"/>
              </a:rPr>
              <a:t> http = require('http');</a:t>
            </a:r>
          </a:p>
          <a:p>
            <a:r>
              <a:rPr lang="en-US" sz="3200" dirty="0" err="1">
                <a:latin typeface="Open Sans" panose="020B0604020202020204" charset="0"/>
                <a:ea typeface="Open Sans" panose="020B0604020202020204" charset="0"/>
                <a:cs typeface="Open Sans" panose="020B0604020202020204" charset="0"/>
              </a:rPr>
              <a:t>var</a:t>
            </a:r>
            <a:r>
              <a:rPr lang="en-US" sz="3200" dirty="0">
                <a:latin typeface="Open Sans" panose="020B0604020202020204" charset="0"/>
                <a:ea typeface="Open Sans" panose="020B0604020202020204" charset="0"/>
                <a:cs typeface="Open Sans" panose="020B0604020202020204" charset="0"/>
              </a:rPr>
              <a:t> </a:t>
            </a:r>
            <a:r>
              <a:rPr lang="en-US" sz="3200" dirty="0" err="1">
                <a:latin typeface="Open Sans" panose="020B0604020202020204" charset="0"/>
                <a:ea typeface="Open Sans" panose="020B0604020202020204" charset="0"/>
                <a:cs typeface="Open Sans" panose="020B0604020202020204" charset="0"/>
              </a:rPr>
              <a:t>uc</a:t>
            </a:r>
            <a:r>
              <a:rPr lang="en-US" sz="3200" dirty="0">
                <a:latin typeface="Open Sans" panose="020B0604020202020204" charset="0"/>
                <a:ea typeface="Open Sans" panose="020B0604020202020204" charset="0"/>
                <a:cs typeface="Open Sans" panose="020B0604020202020204" charset="0"/>
              </a:rPr>
              <a:t> = require('upper-case');</a:t>
            </a:r>
          </a:p>
          <a:p>
            <a:r>
              <a:rPr lang="en-US" sz="3200" dirty="0" err="1">
                <a:latin typeface="Open Sans" panose="020B0604020202020204" charset="0"/>
                <a:ea typeface="Open Sans" panose="020B0604020202020204" charset="0"/>
                <a:cs typeface="Open Sans" panose="020B0604020202020204" charset="0"/>
              </a:rPr>
              <a:t>http.createServer</a:t>
            </a:r>
            <a:r>
              <a:rPr lang="en-US" sz="3200" dirty="0">
                <a:latin typeface="Open Sans" panose="020B0604020202020204" charset="0"/>
                <a:ea typeface="Open Sans" panose="020B0604020202020204" charset="0"/>
                <a:cs typeface="Open Sans" panose="020B0604020202020204" charset="0"/>
              </a:rPr>
              <a:t>(function (</a:t>
            </a:r>
            <a:r>
              <a:rPr lang="en-US" sz="3200" dirty="0" err="1">
                <a:latin typeface="Open Sans" panose="020B0604020202020204" charset="0"/>
                <a:ea typeface="Open Sans" panose="020B0604020202020204" charset="0"/>
                <a:cs typeface="Open Sans" panose="020B0604020202020204" charset="0"/>
              </a:rPr>
              <a:t>req</a:t>
            </a:r>
            <a:r>
              <a:rPr lang="en-US" sz="3200" dirty="0">
                <a:latin typeface="Open Sans" panose="020B0604020202020204" charset="0"/>
                <a:ea typeface="Open Sans" panose="020B0604020202020204" charset="0"/>
                <a:cs typeface="Open Sans" panose="020B0604020202020204" charset="0"/>
              </a:rPr>
              <a:t>, res) {</a:t>
            </a:r>
          </a:p>
          <a:p>
            <a:r>
              <a:rPr lang="en-US" sz="3200" dirty="0">
                <a:latin typeface="Open Sans" panose="020B0604020202020204" charset="0"/>
                <a:ea typeface="Open Sans" panose="020B0604020202020204" charset="0"/>
                <a:cs typeface="Open Sans" panose="020B0604020202020204" charset="0"/>
              </a:rPr>
              <a:t>  </a:t>
            </a:r>
            <a:r>
              <a:rPr lang="en-US" sz="3200" dirty="0" err="1">
                <a:latin typeface="Open Sans" panose="020B0604020202020204" charset="0"/>
                <a:ea typeface="Open Sans" panose="020B0604020202020204" charset="0"/>
                <a:cs typeface="Open Sans" panose="020B0604020202020204" charset="0"/>
              </a:rPr>
              <a:t>res.writeHead</a:t>
            </a:r>
            <a:r>
              <a:rPr lang="en-US" sz="3200" dirty="0">
                <a:latin typeface="Open Sans" panose="020B0604020202020204" charset="0"/>
                <a:ea typeface="Open Sans" panose="020B0604020202020204" charset="0"/>
                <a:cs typeface="Open Sans" panose="020B0604020202020204" charset="0"/>
              </a:rPr>
              <a:t>(200, {'Content-Type': 'text/html'});</a:t>
            </a:r>
          </a:p>
          <a:p>
            <a:r>
              <a:rPr lang="en-US" sz="3200" dirty="0">
                <a:latin typeface="Open Sans" panose="020B0604020202020204" charset="0"/>
                <a:ea typeface="Open Sans" panose="020B0604020202020204" charset="0"/>
                <a:cs typeface="Open Sans" panose="020B0604020202020204" charset="0"/>
              </a:rPr>
              <a:t>  </a:t>
            </a:r>
            <a:r>
              <a:rPr lang="en-US" sz="3200" dirty="0" err="1">
                <a:latin typeface="Open Sans" panose="020B0604020202020204" charset="0"/>
                <a:ea typeface="Open Sans" panose="020B0604020202020204" charset="0"/>
                <a:cs typeface="Open Sans" panose="020B0604020202020204" charset="0"/>
              </a:rPr>
              <a:t>res.write</a:t>
            </a:r>
            <a:r>
              <a:rPr lang="en-US" sz="3200" dirty="0">
                <a:latin typeface="Open Sans" panose="020B0604020202020204" charset="0"/>
                <a:ea typeface="Open Sans" panose="020B0604020202020204" charset="0"/>
                <a:cs typeface="Open Sans" panose="020B0604020202020204" charset="0"/>
              </a:rPr>
              <a:t>(</a:t>
            </a:r>
            <a:r>
              <a:rPr lang="en-US" sz="3200" dirty="0" err="1">
                <a:latin typeface="Open Sans" panose="020B0604020202020204" charset="0"/>
                <a:ea typeface="Open Sans" panose="020B0604020202020204" charset="0"/>
                <a:cs typeface="Open Sans" panose="020B0604020202020204" charset="0"/>
              </a:rPr>
              <a:t>uc</a:t>
            </a:r>
            <a:r>
              <a:rPr lang="en-US" sz="3200" dirty="0">
                <a:latin typeface="Open Sans" panose="020B0604020202020204" charset="0"/>
                <a:ea typeface="Open Sans" panose="020B0604020202020204" charset="0"/>
                <a:cs typeface="Open Sans" panose="020B0604020202020204" charset="0"/>
              </a:rPr>
              <a:t>("Hello World!"));</a:t>
            </a:r>
          </a:p>
          <a:p>
            <a:r>
              <a:rPr lang="en-US" sz="3200" dirty="0">
                <a:latin typeface="Open Sans" panose="020B0604020202020204" charset="0"/>
                <a:ea typeface="Open Sans" panose="020B0604020202020204" charset="0"/>
                <a:cs typeface="Open Sans" panose="020B0604020202020204" charset="0"/>
              </a:rPr>
              <a:t>  </a:t>
            </a:r>
            <a:r>
              <a:rPr lang="en-US" sz="3200" dirty="0" err="1">
                <a:latin typeface="Open Sans" panose="020B0604020202020204" charset="0"/>
                <a:ea typeface="Open Sans" panose="020B0604020202020204" charset="0"/>
                <a:cs typeface="Open Sans" panose="020B0604020202020204" charset="0"/>
              </a:rPr>
              <a:t>res.end</a:t>
            </a:r>
            <a:r>
              <a:rPr lang="en-US" sz="3200" dirty="0">
                <a:latin typeface="Open Sans" panose="020B0604020202020204" charset="0"/>
                <a:ea typeface="Open Sans" panose="020B0604020202020204" charset="0"/>
                <a:cs typeface="Open Sans" panose="020B0604020202020204" charset="0"/>
              </a:rPr>
              <a:t>();</a:t>
            </a:r>
          </a:p>
          <a:p>
            <a:r>
              <a:rPr lang="en-US" sz="3200" dirty="0">
                <a:latin typeface="Open Sans" panose="020B0604020202020204" charset="0"/>
                <a:ea typeface="Open Sans" panose="020B0604020202020204" charset="0"/>
                <a:cs typeface="Open Sans" panose="020B0604020202020204" charset="0"/>
              </a:rPr>
              <a:t>}).listen(8080); </a:t>
            </a: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120" y="1714502"/>
            <a:ext cx="10946886" cy="708658"/>
          </a:xfrm>
          <a:prstGeom prst="rect">
            <a:avLst/>
          </a:prstGeom>
        </p:spPr>
      </p:pic>
    </p:spTree>
    <p:extLst>
      <p:ext uri="{BB962C8B-B14F-4D97-AF65-F5344CB8AC3E}">
        <p14:creationId xmlns:p14="http://schemas.microsoft.com/office/powerpoint/2010/main" val="1751316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7200" b="1" dirty="0" err="1" smtClean="0"/>
              <a:t>NodeJs</a:t>
            </a:r>
            <a:r>
              <a:rPr lang="en-US" sz="7200" b="1" dirty="0" smtClean="0"/>
              <a:t> Packages</a:t>
            </a:r>
            <a:endParaRPr lang="en-US" sz="7200" b="1" dirty="0"/>
          </a:p>
        </p:txBody>
      </p:sp>
    </p:spTree>
    <p:extLst>
      <p:ext uri="{BB962C8B-B14F-4D97-AF65-F5344CB8AC3E}">
        <p14:creationId xmlns:p14="http://schemas.microsoft.com/office/powerpoint/2010/main" val="21818774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523740" y="-38862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Express.JS</a:t>
            </a:r>
          </a:p>
        </p:txBody>
      </p:sp>
      <p:sp>
        <p:nvSpPr>
          <p:cNvPr id="2" name="Прямоугольник 1"/>
          <p:cNvSpPr/>
          <p:nvPr/>
        </p:nvSpPr>
        <p:spPr>
          <a:xfrm>
            <a:off x="523740" y="1065671"/>
            <a:ext cx="11294880" cy="5632311"/>
          </a:xfrm>
          <a:prstGeom prst="rect">
            <a:avLst/>
          </a:prstGeom>
        </p:spPr>
        <p:txBody>
          <a:bodyPr wrap="square">
            <a:spAutoFit/>
          </a:bodyPr>
          <a:lstStyle/>
          <a:p>
            <a:r>
              <a:rPr lang="en-US" sz="2400" dirty="0"/>
              <a:t>Express is a popular, fast, minimal and flexible Model-View-Controller (</a:t>
            </a:r>
            <a:r>
              <a:rPr lang="en-US" sz="2400" dirty="0" err="1"/>
              <a:t>MVC</a:t>
            </a:r>
            <a:r>
              <a:rPr lang="en-US" sz="2400" dirty="0"/>
              <a:t>) Node.js framework that offers a powerful collection of features for web and mobile application development. It is more or less the de facto API for writing web applications on top of Node.js.</a:t>
            </a:r>
          </a:p>
          <a:p>
            <a:endParaRPr lang="en-US" sz="2400" dirty="0"/>
          </a:p>
          <a:p>
            <a:r>
              <a:rPr lang="en-US" sz="2400" dirty="0"/>
              <a:t>It’s a set of routing libraries that provides a thin layer of fundamental web application features that add to the lovely existing Node.js features. It focuses on high performance and supports robust routing, and HTTP helpers (redirection, caching, </a:t>
            </a:r>
            <a:r>
              <a:rPr lang="en-US" sz="2400" dirty="0" err="1"/>
              <a:t>etc</a:t>
            </a:r>
            <a:r>
              <a:rPr lang="en-US" sz="2400" dirty="0"/>
              <a:t>). It comes with a view system supporting 14+ template engines, content negotiation, and an executable for generating applications quickly.</a:t>
            </a:r>
          </a:p>
          <a:p>
            <a:endParaRPr lang="en-US" sz="2400" dirty="0"/>
          </a:p>
          <a:p>
            <a:r>
              <a:rPr lang="en-US" sz="2400" dirty="0"/>
              <a:t>In addition, Express comes with a multitude of easy to use HTTP utility methods, functions and middleware, thus enabling developers to easily and quickly write robust APIs. Several popular Node.js frameworks are built on </a:t>
            </a:r>
            <a:r>
              <a:rPr lang="en-US" sz="2400" dirty="0" smtClean="0"/>
              <a:t>Express</a:t>
            </a:r>
          </a:p>
          <a:p>
            <a:r>
              <a:rPr lang="en-US" sz="2400" dirty="0" smtClean="0"/>
              <a:t> </a:t>
            </a:r>
            <a:r>
              <a:rPr lang="en-US" sz="2400" dirty="0"/>
              <a:t>(you will discover some of them as you continue reading).</a:t>
            </a:r>
          </a:p>
        </p:txBody>
      </p:sp>
    </p:spTree>
    <p:extLst>
      <p:ext uri="{BB962C8B-B14F-4D97-AF65-F5344CB8AC3E}">
        <p14:creationId xmlns:p14="http://schemas.microsoft.com/office/powerpoint/2010/main" val="508731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523740" y="-38862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Express.JS</a:t>
            </a:r>
          </a:p>
        </p:txBody>
      </p:sp>
      <p:sp>
        <p:nvSpPr>
          <p:cNvPr id="2" name="Прямоугольник 1"/>
          <p:cNvSpPr/>
          <p:nvPr/>
        </p:nvSpPr>
        <p:spPr>
          <a:xfrm>
            <a:off x="523740" y="1065671"/>
            <a:ext cx="11294880" cy="3539430"/>
          </a:xfrm>
          <a:prstGeom prst="rect">
            <a:avLst/>
          </a:prstGeom>
        </p:spPr>
        <p:txBody>
          <a:bodyPr wrap="square">
            <a:spAutoFit/>
          </a:bodyPr>
          <a:lstStyle/>
          <a:p>
            <a:r>
              <a:rPr lang="en-US" sz="2800" dirty="0" err="1"/>
              <a:t>var</a:t>
            </a:r>
            <a:r>
              <a:rPr lang="en-US" sz="2800" dirty="0"/>
              <a:t> express = require('express');</a:t>
            </a:r>
          </a:p>
          <a:p>
            <a:r>
              <a:rPr lang="en-US" sz="2800" dirty="0" err="1"/>
              <a:t>var</a:t>
            </a:r>
            <a:r>
              <a:rPr lang="en-US" sz="2800" dirty="0"/>
              <a:t> app = </a:t>
            </a:r>
            <a:r>
              <a:rPr lang="en-US" sz="2800" dirty="0" err="1"/>
              <a:t>express.createServer</a:t>
            </a:r>
            <a:r>
              <a:rPr lang="en-US" sz="2800" dirty="0"/>
              <a:t>();</a:t>
            </a:r>
          </a:p>
          <a:p>
            <a:endParaRPr lang="en-US" sz="2800" dirty="0"/>
          </a:p>
          <a:p>
            <a:r>
              <a:rPr lang="en-US" sz="2800" dirty="0" err="1"/>
              <a:t>app.get</a:t>
            </a:r>
            <a:r>
              <a:rPr lang="en-US" sz="2800" dirty="0"/>
              <a:t>('/', function(</a:t>
            </a:r>
            <a:r>
              <a:rPr lang="en-US" sz="2800" dirty="0" err="1"/>
              <a:t>req</a:t>
            </a:r>
            <a:r>
              <a:rPr lang="en-US" sz="2800" dirty="0"/>
              <a:t>, res){</a:t>
            </a:r>
          </a:p>
          <a:p>
            <a:r>
              <a:rPr lang="en-US" sz="2800" dirty="0"/>
              <a:t>    </a:t>
            </a:r>
            <a:r>
              <a:rPr lang="en-US" sz="2800" dirty="0" err="1"/>
              <a:t>res.send</a:t>
            </a:r>
            <a:r>
              <a:rPr lang="en-US" sz="2800" dirty="0"/>
              <a:t>('Hello World');</a:t>
            </a:r>
          </a:p>
          <a:p>
            <a:r>
              <a:rPr lang="en-US" sz="2800" dirty="0"/>
              <a:t>});</a:t>
            </a:r>
          </a:p>
          <a:p>
            <a:endParaRPr lang="en-US" sz="2800" dirty="0"/>
          </a:p>
          <a:p>
            <a:r>
              <a:rPr lang="en-US" sz="2800" dirty="0" err="1"/>
              <a:t>app.listen</a:t>
            </a:r>
            <a:r>
              <a:rPr lang="en-US" sz="2800" dirty="0"/>
              <a:t>(3000);</a:t>
            </a:r>
          </a:p>
        </p:txBody>
      </p:sp>
      <p:sp>
        <p:nvSpPr>
          <p:cNvPr id="4" name="Прямоугольник 3"/>
          <p:cNvSpPr/>
          <p:nvPr/>
        </p:nvSpPr>
        <p:spPr>
          <a:xfrm>
            <a:off x="6375900" y="1065671"/>
            <a:ext cx="6096000" cy="1384995"/>
          </a:xfrm>
          <a:prstGeom prst="rect">
            <a:avLst/>
          </a:prstGeom>
        </p:spPr>
        <p:txBody>
          <a:bodyPr>
            <a:spAutoFit/>
          </a:bodyPr>
          <a:lstStyle/>
          <a:p>
            <a:r>
              <a:rPr lang="en-US" sz="2800" dirty="0" err="1"/>
              <a:t>app.get</a:t>
            </a:r>
            <a:r>
              <a:rPr lang="en-US" sz="2800" dirty="0"/>
              <a:t>('/user/:id', function(</a:t>
            </a:r>
            <a:r>
              <a:rPr lang="en-US" sz="2800" dirty="0" err="1"/>
              <a:t>req</a:t>
            </a:r>
            <a:r>
              <a:rPr lang="en-US" sz="2800" dirty="0"/>
              <a:t>, res){</a:t>
            </a:r>
          </a:p>
          <a:p>
            <a:r>
              <a:rPr lang="en-US" sz="2800" dirty="0"/>
              <a:t>    </a:t>
            </a:r>
            <a:r>
              <a:rPr lang="en-US" sz="2800" dirty="0" err="1"/>
              <a:t>res.send</a:t>
            </a:r>
            <a:r>
              <a:rPr lang="en-US" sz="2800" dirty="0"/>
              <a:t>('user ' + req.params.id);</a:t>
            </a:r>
          </a:p>
          <a:p>
            <a:r>
              <a:rPr lang="en-US" sz="2800" dirty="0"/>
              <a:t>});</a:t>
            </a:r>
          </a:p>
        </p:txBody>
      </p:sp>
    </p:spTree>
    <p:extLst>
      <p:ext uri="{BB962C8B-B14F-4D97-AF65-F5344CB8AC3E}">
        <p14:creationId xmlns:p14="http://schemas.microsoft.com/office/powerpoint/2010/main" val="41899216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523740" y="-38862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Express.JS</a:t>
            </a:r>
          </a:p>
        </p:txBody>
      </p:sp>
      <p:sp>
        <p:nvSpPr>
          <p:cNvPr id="3" name="Прямоугольник 2"/>
          <p:cNvSpPr/>
          <p:nvPr/>
        </p:nvSpPr>
        <p:spPr>
          <a:xfrm>
            <a:off x="523740" y="1591717"/>
            <a:ext cx="6096000" cy="2677656"/>
          </a:xfrm>
          <a:prstGeom prst="rect">
            <a:avLst/>
          </a:prstGeom>
        </p:spPr>
        <p:txBody>
          <a:bodyPr>
            <a:spAutoFit/>
          </a:bodyPr>
          <a:lstStyle/>
          <a:p>
            <a:r>
              <a:rPr lang="en-US" sz="2800" dirty="0" err="1"/>
              <a:t>app.use</a:t>
            </a:r>
            <a:r>
              <a:rPr lang="en-US" sz="2800" dirty="0"/>
              <a:t>(</a:t>
            </a:r>
            <a:r>
              <a:rPr lang="en-US" sz="2800" dirty="0" err="1"/>
              <a:t>express.bodyParser</a:t>
            </a:r>
            <a:r>
              <a:rPr lang="en-US" sz="2800" dirty="0"/>
              <a:t>());</a:t>
            </a:r>
          </a:p>
          <a:p>
            <a:endParaRPr lang="en-US" sz="2800" dirty="0"/>
          </a:p>
          <a:p>
            <a:r>
              <a:rPr lang="en-US" sz="2800" dirty="0" err="1"/>
              <a:t>app.post</a:t>
            </a:r>
            <a:r>
              <a:rPr lang="en-US" sz="2800" dirty="0"/>
              <a:t>('/', function(</a:t>
            </a:r>
            <a:r>
              <a:rPr lang="en-US" sz="2800" dirty="0" err="1"/>
              <a:t>req</a:t>
            </a:r>
            <a:r>
              <a:rPr lang="en-US" sz="2800" dirty="0"/>
              <a:t>, res){</a:t>
            </a:r>
          </a:p>
          <a:p>
            <a:r>
              <a:rPr lang="en-US" sz="2800" dirty="0"/>
              <a:t>    console.log(</a:t>
            </a:r>
            <a:r>
              <a:rPr lang="en-US" sz="2800" dirty="0" err="1"/>
              <a:t>req.body.foo</a:t>
            </a:r>
            <a:r>
              <a:rPr lang="en-US" sz="2800" dirty="0"/>
              <a:t>);</a:t>
            </a:r>
          </a:p>
          <a:p>
            <a:r>
              <a:rPr lang="en-US" sz="2800" dirty="0"/>
              <a:t>    </a:t>
            </a:r>
            <a:r>
              <a:rPr lang="en-US" sz="2800" dirty="0" err="1"/>
              <a:t>res.send</a:t>
            </a:r>
            <a:r>
              <a:rPr lang="en-US" sz="2800" dirty="0"/>
              <a:t>('ok');</a:t>
            </a:r>
          </a:p>
          <a:p>
            <a:r>
              <a:rPr lang="en-US" sz="2800" dirty="0"/>
              <a:t>});</a:t>
            </a:r>
          </a:p>
        </p:txBody>
      </p:sp>
      <p:sp>
        <p:nvSpPr>
          <p:cNvPr id="5" name="Прямоугольник 4"/>
          <p:cNvSpPr/>
          <p:nvPr/>
        </p:nvSpPr>
        <p:spPr>
          <a:xfrm>
            <a:off x="6096000" y="1591717"/>
            <a:ext cx="6096000" cy="2246769"/>
          </a:xfrm>
          <a:prstGeom prst="rect">
            <a:avLst/>
          </a:prstGeom>
        </p:spPr>
        <p:txBody>
          <a:bodyPr>
            <a:spAutoFit/>
          </a:bodyPr>
          <a:lstStyle/>
          <a:p>
            <a:r>
              <a:rPr lang="en-US" sz="2800" dirty="0" err="1">
                <a:latin typeface="Open Sans" panose="020B0604020202020204" charset="0"/>
                <a:ea typeface="Open Sans" panose="020B0604020202020204" charset="0"/>
                <a:cs typeface="Open Sans" panose="020B0604020202020204" charset="0"/>
              </a:rPr>
              <a:t>app.use</a:t>
            </a:r>
            <a:r>
              <a:rPr lang="en-US" sz="2800" dirty="0">
                <a:latin typeface="Open Sans" panose="020B0604020202020204" charset="0"/>
                <a:ea typeface="Open Sans" panose="020B0604020202020204" charset="0"/>
                <a:cs typeface="Open Sans" panose="020B0604020202020204" charset="0"/>
              </a:rPr>
              <a:t>(</a:t>
            </a:r>
            <a:r>
              <a:rPr lang="en-US" sz="2800" dirty="0" err="1">
                <a:latin typeface="Open Sans" panose="020B0604020202020204" charset="0"/>
                <a:ea typeface="Open Sans" panose="020B0604020202020204" charset="0"/>
                <a:cs typeface="Open Sans" panose="020B0604020202020204" charset="0"/>
              </a:rPr>
              <a:t>express.logger</a:t>
            </a:r>
            <a:r>
              <a:rPr lang="en-US" sz="2800" dirty="0">
                <a:latin typeface="Open Sans" panose="020B0604020202020204" charset="0"/>
                <a:ea typeface="Open Sans" panose="020B0604020202020204" charset="0"/>
                <a:cs typeface="Open Sans" panose="020B0604020202020204" charset="0"/>
              </a:rPr>
              <a:t>(...));</a:t>
            </a:r>
          </a:p>
          <a:p>
            <a:r>
              <a:rPr lang="en-US" sz="2800" dirty="0" err="1">
                <a:latin typeface="Open Sans" panose="020B0604020202020204" charset="0"/>
                <a:ea typeface="Open Sans" panose="020B0604020202020204" charset="0"/>
                <a:cs typeface="Open Sans" panose="020B0604020202020204" charset="0"/>
              </a:rPr>
              <a:t>app.use</a:t>
            </a:r>
            <a:r>
              <a:rPr lang="en-US" sz="2800" dirty="0">
                <a:latin typeface="Open Sans" panose="020B0604020202020204" charset="0"/>
                <a:ea typeface="Open Sans" panose="020B0604020202020204" charset="0"/>
                <a:cs typeface="Open Sans" panose="020B0604020202020204" charset="0"/>
              </a:rPr>
              <a:t>(</a:t>
            </a:r>
            <a:r>
              <a:rPr lang="en-US" sz="2800" dirty="0" err="1">
                <a:latin typeface="Open Sans" panose="020B0604020202020204" charset="0"/>
                <a:ea typeface="Open Sans" panose="020B0604020202020204" charset="0"/>
                <a:cs typeface="Open Sans" panose="020B0604020202020204" charset="0"/>
              </a:rPr>
              <a:t>express.cookieParser</a:t>
            </a:r>
            <a:r>
              <a:rPr lang="en-US" sz="2800" dirty="0">
                <a:latin typeface="Open Sans" panose="020B0604020202020204" charset="0"/>
                <a:ea typeface="Open Sans" panose="020B0604020202020204" charset="0"/>
                <a:cs typeface="Open Sans" panose="020B0604020202020204" charset="0"/>
              </a:rPr>
              <a:t>(...));</a:t>
            </a:r>
          </a:p>
          <a:p>
            <a:r>
              <a:rPr lang="en-US" sz="2800" dirty="0" err="1">
                <a:latin typeface="Open Sans" panose="020B0604020202020204" charset="0"/>
                <a:ea typeface="Open Sans" panose="020B0604020202020204" charset="0"/>
                <a:cs typeface="Open Sans" panose="020B0604020202020204" charset="0"/>
              </a:rPr>
              <a:t>app.use</a:t>
            </a:r>
            <a:r>
              <a:rPr lang="en-US" sz="2800" dirty="0">
                <a:latin typeface="Open Sans" panose="020B0604020202020204" charset="0"/>
                <a:ea typeface="Open Sans" panose="020B0604020202020204" charset="0"/>
                <a:cs typeface="Open Sans" panose="020B0604020202020204" charset="0"/>
              </a:rPr>
              <a:t>(</a:t>
            </a:r>
            <a:r>
              <a:rPr lang="en-US" sz="2800" dirty="0" err="1">
                <a:latin typeface="Open Sans" panose="020B0604020202020204" charset="0"/>
                <a:ea typeface="Open Sans" panose="020B0604020202020204" charset="0"/>
                <a:cs typeface="Open Sans" panose="020B0604020202020204" charset="0"/>
              </a:rPr>
              <a:t>express.session</a:t>
            </a:r>
            <a:r>
              <a:rPr lang="en-US" sz="2800" dirty="0">
                <a:latin typeface="Open Sans" panose="020B0604020202020204" charset="0"/>
                <a:ea typeface="Open Sans" panose="020B0604020202020204" charset="0"/>
                <a:cs typeface="Open Sans" panose="020B0604020202020204" charset="0"/>
              </a:rPr>
              <a:t>(...));</a:t>
            </a:r>
          </a:p>
          <a:p>
            <a:r>
              <a:rPr lang="en-US" sz="2800" dirty="0" err="1">
                <a:latin typeface="Open Sans" panose="020B0604020202020204" charset="0"/>
                <a:ea typeface="Open Sans" panose="020B0604020202020204" charset="0"/>
                <a:cs typeface="Open Sans" panose="020B0604020202020204" charset="0"/>
              </a:rPr>
              <a:t>app.use</a:t>
            </a:r>
            <a:r>
              <a:rPr lang="en-US" sz="2800" dirty="0">
                <a:latin typeface="Open Sans" panose="020B0604020202020204" charset="0"/>
                <a:ea typeface="Open Sans" panose="020B0604020202020204" charset="0"/>
                <a:cs typeface="Open Sans" panose="020B0604020202020204" charset="0"/>
              </a:rPr>
              <a:t>(</a:t>
            </a:r>
            <a:r>
              <a:rPr lang="en-US" sz="2800" dirty="0" err="1">
                <a:latin typeface="Open Sans" panose="020B0604020202020204" charset="0"/>
                <a:ea typeface="Open Sans" panose="020B0604020202020204" charset="0"/>
                <a:cs typeface="Open Sans" panose="020B0604020202020204" charset="0"/>
              </a:rPr>
              <a:t>express.static</a:t>
            </a:r>
            <a:r>
              <a:rPr lang="en-US" sz="2800" dirty="0">
                <a:latin typeface="Open Sans" panose="020B0604020202020204" charset="0"/>
                <a:ea typeface="Open Sans" panose="020B0604020202020204" charset="0"/>
                <a:cs typeface="Open Sans" panose="020B0604020202020204" charset="0"/>
              </a:rPr>
              <a:t>(...));</a:t>
            </a:r>
          </a:p>
          <a:p>
            <a:r>
              <a:rPr lang="en-US" sz="2800" dirty="0" err="1">
                <a:latin typeface="Open Sans" panose="020B0604020202020204" charset="0"/>
                <a:ea typeface="Open Sans" panose="020B0604020202020204" charset="0"/>
                <a:cs typeface="Open Sans" panose="020B0604020202020204" charset="0"/>
              </a:rPr>
              <a:t>app.use</a:t>
            </a:r>
            <a:r>
              <a:rPr lang="en-US" sz="2800" dirty="0">
                <a:latin typeface="Open Sans" panose="020B0604020202020204" charset="0"/>
                <a:ea typeface="Open Sans" panose="020B0604020202020204" charset="0"/>
                <a:cs typeface="Open Sans" panose="020B0604020202020204" charset="0"/>
              </a:rPr>
              <a:t>(</a:t>
            </a:r>
            <a:r>
              <a:rPr lang="en-US" sz="2800" dirty="0" err="1">
                <a:latin typeface="Open Sans" panose="020B0604020202020204" charset="0"/>
                <a:ea typeface="Open Sans" panose="020B0604020202020204" charset="0"/>
                <a:cs typeface="Open Sans" panose="020B0604020202020204" charset="0"/>
              </a:rPr>
              <a:t>express.errorHandler</a:t>
            </a:r>
            <a:r>
              <a:rPr lang="en-US" sz="2800" dirty="0">
                <a:latin typeface="Open Sans" panose="020B0604020202020204" charset="0"/>
                <a:ea typeface="Open Sans" panose="020B0604020202020204" charset="0"/>
                <a:cs typeface="Open Sans" panose="020B0604020202020204" charset="0"/>
              </a:rPr>
              <a:t>(...));</a:t>
            </a:r>
          </a:p>
        </p:txBody>
      </p:sp>
    </p:spTree>
    <p:extLst>
      <p:ext uri="{BB962C8B-B14F-4D97-AF65-F5344CB8AC3E}">
        <p14:creationId xmlns:p14="http://schemas.microsoft.com/office/powerpoint/2010/main" val="14629467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52374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 Koa.JS</a:t>
            </a:r>
          </a:p>
        </p:txBody>
      </p:sp>
      <p:sp>
        <p:nvSpPr>
          <p:cNvPr id="2" name="Прямоугольник 1"/>
          <p:cNvSpPr/>
          <p:nvPr/>
        </p:nvSpPr>
        <p:spPr>
          <a:xfrm>
            <a:off x="523740" y="1797191"/>
            <a:ext cx="11294880" cy="3046988"/>
          </a:xfrm>
          <a:prstGeom prst="rect">
            <a:avLst/>
          </a:prstGeom>
        </p:spPr>
        <p:txBody>
          <a:bodyPr wrap="square">
            <a:spAutoFit/>
          </a:bodyPr>
          <a:lstStyle/>
          <a:p>
            <a:r>
              <a:rPr lang="en-US" sz="2400" dirty="0">
                <a:latin typeface="Open Sans" panose="020B0604020202020204" charset="0"/>
                <a:ea typeface="Open Sans" panose="020B0604020202020204" charset="0"/>
                <a:cs typeface="Open Sans" panose="020B0604020202020204" charset="0"/>
              </a:rPr>
              <a:t>Koa.js is a new web framework built by the developers behind Express and uses ES2017 </a:t>
            </a:r>
            <a:r>
              <a:rPr lang="en-US" sz="2400" dirty="0" err="1">
                <a:latin typeface="Open Sans" panose="020B0604020202020204" charset="0"/>
                <a:ea typeface="Open Sans" panose="020B0604020202020204" charset="0"/>
                <a:cs typeface="Open Sans" panose="020B0604020202020204" charset="0"/>
              </a:rPr>
              <a:t>async</a:t>
            </a:r>
            <a:r>
              <a:rPr lang="en-US" sz="2400" dirty="0">
                <a:latin typeface="Open Sans" panose="020B0604020202020204" charset="0"/>
                <a:ea typeface="Open Sans" panose="020B0604020202020204" charset="0"/>
                <a:cs typeface="Open Sans" panose="020B0604020202020204" charset="0"/>
              </a:rPr>
              <a:t> functions. It’s intended to be a smaller, more expressive, and more robust foundation for developing web applications and APIs. It employs promises and </a:t>
            </a:r>
            <a:r>
              <a:rPr lang="en-US" sz="2400" dirty="0" err="1">
                <a:latin typeface="Open Sans" panose="020B0604020202020204" charset="0"/>
                <a:ea typeface="Open Sans" panose="020B0604020202020204" charset="0"/>
                <a:cs typeface="Open Sans" panose="020B0604020202020204" charset="0"/>
              </a:rPr>
              <a:t>async</a:t>
            </a:r>
            <a:r>
              <a:rPr lang="en-US" sz="2400" dirty="0">
                <a:latin typeface="Open Sans" panose="020B0604020202020204" charset="0"/>
                <a:ea typeface="Open Sans" panose="020B0604020202020204" charset="0"/>
                <a:cs typeface="Open Sans" panose="020B0604020202020204" charset="0"/>
              </a:rPr>
              <a:t> functions to rid apps of callback hell and simplify error handling.</a:t>
            </a:r>
          </a:p>
          <a:p>
            <a:endParaRPr lang="en-US" sz="2400" dirty="0">
              <a:latin typeface="Open Sans" panose="020B0604020202020204" charset="0"/>
              <a:ea typeface="Open Sans" panose="020B0604020202020204" charset="0"/>
              <a:cs typeface="Open Sans" panose="020B0604020202020204" charset="0"/>
            </a:endParaRPr>
          </a:p>
          <a:p>
            <a:r>
              <a:rPr lang="en-US" sz="2400" dirty="0">
                <a:latin typeface="Open Sans" panose="020B0604020202020204" charset="0"/>
                <a:ea typeface="Open Sans" panose="020B0604020202020204" charset="0"/>
                <a:cs typeface="Open Sans" panose="020B0604020202020204" charset="0"/>
              </a:rPr>
              <a:t>To understand the difference between Koa.js and Express.js, read this document: koa-vs-express.md.</a:t>
            </a:r>
          </a:p>
        </p:txBody>
      </p:sp>
    </p:spTree>
    <p:extLst>
      <p:ext uri="{BB962C8B-B14F-4D97-AF65-F5344CB8AC3E}">
        <p14:creationId xmlns:p14="http://schemas.microsoft.com/office/powerpoint/2010/main" val="26185054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52374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Sails.js</a:t>
            </a:r>
          </a:p>
        </p:txBody>
      </p:sp>
      <p:sp>
        <p:nvSpPr>
          <p:cNvPr id="2" name="Прямоугольник 1"/>
          <p:cNvSpPr/>
          <p:nvPr/>
        </p:nvSpPr>
        <p:spPr>
          <a:xfrm>
            <a:off x="523740" y="1797191"/>
            <a:ext cx="11294880" cy="4154984"/>
          </a:xfrm>
          <a:prstGeom prst="rect">
            <a:avLst/>
          </a:prstGeom>
        </p:spPr>
        <p:txBody>
          <a:bodyPr wrap="square">
            <a:spAutoFit/>
          </a:bodyPr>
          <a:lstStyle/>
          <a:p>
            <a:r>
              <a:rPr lang="en-US" sz="2400" dirty="0" err="1">
                <a:latin typeface="Open Sans" panose="020B0604020202020204" charset="0"/>
                <a:ea typeface="Open Sans" panose="020B0604020202020204" charset="0"/>
                <a:cs typeface="Open Sans" panose="020B0604020202020204" charset="0"/>
              </a:rPr>
              <a:t>Sailsjs</a:t>
            </a:r>
            <a:r>
              <a:rPr lang="en-US" sz="2400" dirty="0">
                <a:latin typeface="Open Sans" panose="020B0604020202020204" charset="0"/>
                <a:ea typeface="Open Sans" panose="020B0604020202020204" charset="0"/>
                <a:cs typeface="Open Sans" panose="020B0604020202020204" charset="0"/>
              </a:rPr>
              <a:t> is a </a:t>
            </a:r>
            <a:r>
              <a:rPr lang="en-US" sz="2400" dirty="0" err="1">
                <a:latin typeface="Open Sans" panose="020B0604020202020204" charset="0"/>
                <a:ea typeface="Open Sans" panose="020B0604020202020204" charset="0"/>
                <a:cs typeface="Open Sans" panose="020B0604020202020204" charset="0"/>
              </a:rPr>
              <a:t>realtime</a:t>
            </a:r>
            <a:r>
              <a:rPr lang="en-US" sz="2400" dirty="0">
                <a:latin typeface="Open Sans" panose="020B0604020202020204" charset="0"/>
                <a:ea typeface="Open Sans" panose="020B0604020202020204" charset="0"/>
                <a:cs typeface="Open Sans" panose="020B0604020202020204" charset="0"/>
              </a:rPr>
              <a:t> </a:t>
            </a:r>
            <a:r>
              <a:rPr lang="en-US" sz="2400" dirty="0" err="1">
                <a:latin typeface="Open Sans" panose="020B0604020202020204" charset="0"/>
                <a:ea typeface="Open Sans" panose="020B0604020202020204" charset="0"/>
                <a:cs typeface="Open Sans" panose="020B0604020202020204" charset="0"/>
              </a:rPr>
              <a:t>MVC</a:t>
            </a:r>
            <a:r>
              <a:rPr lang="en-US" sz="2400" dirty="0">
                <a:latin typeface="Open Sans" panose="020B0604020202020204" charset="0"/>
                <a:ea typeface="Open Sans" panose="020B0604020202020204" charset="0"/>
                <a:cs typeface="Open Sans" panose="020B0604020202020204" charset="0"/>
              </a:rPr>
              <a:t> web development framework for Node.js built on Express. Its </a:t>
            </a:r>
            <a:r>
              <a:rPr lang="en-US" sz="2400" dirty="0" err="1">
                <a:latin typeface="Open Sans" panose="020B0604020202020204" charset="0"/>
                <a:ea typeface="Open Sans" panose="020B0604020202020204" charset="0"/>
                <a:cs typeface="Open Sans" panose="020B0604020202020204" charset="0"/>
              </a:rPr>
              <a:t>MVC</a:t>
            </a:r>
            <a:r>
              <a:rPr lang="en-US" sz="2400" dirty="0">
                <a:latin typeface="Open Sans" panose="020B0604020202020204" charset="0"/>
                <a:ea typeface="Open Sans" panose="020B0604020202020204" charset="0"/>
                <a:cs typeface="Open Sans" panose="020B0604020202020204" charset="0"/>
              </a:rPr>
              <a:t> architecture resembles that from frameworks such as Ruby on Rails. However, it’s different in that it supports for the more modern, data-driven style of web app and API development.</a:t>
            </a:r>
          </a:p>
          <a:p>
            <a:endParaRPr lang="en-US" sz="2400" dirty="0">
              <a:latin typeface="Open Sans" panose="020B0604020202020204" charset="0"/>
              <a:ea typeface="Open Sans" panose="020B0604020202020204" charset="0"/>
              <a:cs typeface="Open Sans" panose="020B0604020202020204" charset="0"/>
            </a:endParaRPr>
          </a:p>
          <a:p>
            <a:r>
              <a:rPr lang="en-US" sz="2400" dirty="0">
                <a:latin typeface="Open Sans" panose="020B0604020202020204" charset="0"/>
                <a:ea typeface="Open Sans" panose="020B0604020202020204" charset="0"/>
                <a:cs typeface="Open Sans" panose="020B0604020202020204" charset="0"/>
              </a:rPr>
              <a:t>It supports auto-generated REST APIs, easy </a:t>
            </a:r>
            <a:r>
              <a:rPr lang="en-US" sz="2400" dirty="0" err="1">
                <a:latin typeface="Open Sans" panose="020B0604020202020204" charset="0"/>
                <a:ea typeface="Open Sans" panose="020B0604020202020204" charset="0"/>
                <a:cs typeface="Open Sans" panose="020B0604020202020204" charset="0"/>
              </a:rPr>
              <a:t>WebSocket</a:t>
            </a:r>
            <a:r>
              <a:rPr lang="en-US" sz="2400" dirty="0">
                <a:latin typeface="Open Sans" panose="020B0604020202020204" charset="0"/>
                <a:ea typeface="Open Sans" panose="020B0604020202020204" charset="0"/>
                <a:cs typeface="Open Sans" panose="020B0604020202020204" charset="0"/>
              </a:rPr>
              <a:t> integration, and is compatible with any front-end: Angular, React, </a:t>
            </a:r>
            <a:r>
              <a:rPr lang="en-US" sz="2400" dirty="0" err="1">
                <a:latin typeface="Open Sans" panose="020B0604020202020204" charset="0"/>
                <a:ea typeface="Open Sans" panose="020B0604020202020204" charset="0"/>
                <a:cs typeface="Open Sans" panose="020B0604020202020204" charset="0"/>
              </a:rPr>
              <a:t>iOS</a:t>
            </a:r>
            <a:r>
              <a:rPr lang="en-US" sz="2400" dirty="0">
                <a:latin typeface="Open Sans" panose="020B0604020202020204" charset="0"/>
                <a:ea typeface="Open Sans" panose="020B0604020202020204" charset="0"/>
                <a:cs typeface="Open Sans" panose="020B0604020202020204" charset="0"/>
              </a:rPr>
              <a:t>, Android, Windows Phone, as well as custom hardware.</a:t>
            </a:r>
          </a:p>
          <a:p>
            <a:endParaRPr lang="en-US" sz="2400" dirty="0">
              <a:latin typeface="Open Sans" panose="020B0604020202020204" charset="0"/>
              <a:ea typeface="Open Sans" panose="020B0604020202020204" charset="0"/>
              <a:cs typeface="Open Sans" panose="020B0604020202020204" charset="0"/>
            </a:endParaRPr>
          </a:p>
          <a:p>
            <a:r>
              <a:rPr lang="en-US" sz="2400" dirty="0">
                <a:latin typeface="Open Sans" panose="020B0604020202020204" charset="0"/>
                <a:ea typeface="Open Sans" panose="020B0604020202020204" charset="0"/>
                <a:cs typeface="Open Sans" panose="020B0604020202020204" charset="0"/>
              </a:rPr>
              <a:t>It has features that support for requirements of modern apps. Sails is especially suitable for developing </a:t>
            </a:r>
            <a:r>
              <a:rPr lang="en-US" sz="2400" dirty="0" err="1">
                <a:latin typeface="Open Sans" panose="020B0604020202020204" charset="0"/>
                <a:ea typeface="Open Sans" panose="020B0604020202020204" charset="0"/>
                <a:cs typeface="Open Sans" panose="020B0604020202020204" charset="0"/>
              </a:rPr>
              <a:t>realtime</a:t>
            </a:r>
            <a:r>
              <a:rPr lang="en-US" sz="2400" dirty="0">
                <a:latin typeface="Open Sans" panose="020B0604020202020204" charset="0"/>
                <a:ea typeface="Open Sans" panose="020B0604020202020204" charset="0"/>
                <a:cs typeface="Open Sans" panose="020B0604020202020204" charset="0"/>
              </a:rPr>
              <a:t> features like chat.</a:t>
            </a:r>
          </a:p>
        </p:txBody>
      </p:sp>
    </p:spTree>
    <p:extLst>
      <p:ext uri="{BB962C8B-B14F-4D97-AF65-F5344CB8AC3E}">
        <p14:creationId xmlns:p14="http://schemas.microsoft.com/office/powerpoint/2010/main" val="40439610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1" y="685800"/>
            <a:ext cx="10820400" cy="1714502"/>
          </a:xfrm>
        </p:spPr>
        <p:txBody>
          <a:bodyPr/>
          <a:lstStyle/>
          <a:p>
            <a:r>
              <a:rPr lang="en-US" dirty="0"/>
              <a:t>AGENDA</a:t>
            </a:r>
            <a:endParaRPr lang="uk-UA" dirty="0"/>
          </a:p>
        </p:txBody>
      </p:sp>
      <p:sp>
        <p:nvSpPr>
          <p:cNvPr id="5" name="Text Placeholder 4"/>
          <p:cNvSpPr>
            <a:spLocks noGrp="1"/>
          </p:cNvSpPr>
          <p:nvPr>
            <p:ph type="body" sz="quarter" idx="10"/>
          </p:nvPr>
        </p:nvSpPr>
        <p:spPr>
          <a:xfrm>
            <a:off x="685799" y="2400301"/>
            <a:ext cx="8702899" cy="3810000"/>
          </a:xfrm>
        </p:spPr>
        <p:txBody>
          <a:bodyPr/>
          <a:lstStyle/>
          <a:p>
            <a:pPr marL="342900" indent="-342900">
              <a:buFont typeface="Arial" panose="020B0604020202020204" pitchFamily="34" charset="0"/>
              <a:buChar char="•"/>
            </a:pPr>
            <a:r>
              <a:rPr lang="en-US" dirty="0" err="1" smtClean="0"/>
              <a:t>NPM</a:t>
            </a:r>
            <a:endParaRPr lang="en-US" dirty="0" smtClean="0"/>
          </a:p>
          <a:p>
            <a:pPr marL="342900" indent="-342900">
              <a:buFont typeface="Arial" panose="020B0604020202020204" pitchFamily="34" charset="0"/>
              <a:buChar char="•"/>
            </a:pPr>
            <a:r>
              <a:rPr lang="en-US" dirty="0" smtClean="0"/>
              <a:t>Packages</a:t>
            </a:r>
          </a:p>
        </p:txBody>
      </p:sp>
    </p:spTree>
    <p:extLst>
      <p:ext uri="{BB962C8B-B14F-4D97-AF65-F5344CB8AC3E}">
        <p14:creationId xmlns:p14="http://schemas.microsoft.com/office/powerpoint/2010/main" val="30688828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52374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Socket.io</a:t>
            </a:r>
          </a:p>
        </p:txBody>
      </p:sp>
      <p:sp>
        <p:nvSpPr>
          <p:cNvPr id="2" name="Прямоугольник 1"/>
          <p:cNvSpPr/>
          <p:nvPr/>
        </p:nvSpPr>
        <p:spPr>
          <a:xfrm>
            <a:off x="523740" y="1797191"/>
            <a:ext cx="11294880" cy="2308324"/>
          </a:xfrm>
          <a:prstGeom prst="rect">
            <a:avLst/>
          </a:prstGeom>
        </p:spPr>
        <p:txBody>
          <a:bodyPr wrap="square">
            <a:spAutoFit/>
          </a:bodyPr>
          <a:lstStyle/>
          <a:p>
            <a:r>
              <a:rPr lang="en-US" sz="2400" dirty="0"/>
              <a:t>Socket.io is a fast and reliable full stack framework for building </a:t>
            </a:r>
            <a:r>
              <a:rPr lang="en-US" sz="2400" dirty="0" err="1"/>
              <a:t>realtime</a:t>
            </a:r>
            <a:r>
              <a:rPr lang="en-US" sz="2400" dirty="0"/>
              <a:t> applications. It is designed for real-time bidirectional event-based communication.</a:t>
            </a:r>
          </a:p>
          <a:p>
            <a:endParaRPr lang="en-US" sz="2400" dirty="0"/>
          </a:p>
          <a:p>
            <a:r>
              <a:rPr lang="en-US" sz="2400" dirty="0"/>
              <a:t>It comes with support for auto-reconnection, disconnection detection, binary, multiplexing, and rooms. It has a simple and convenient API and works on every platform, browser or device(focusing equally on reliability and speed).</a:t>
            </a:r>
          </a:p>
        </p:txBody>
      </p:sp>
    </p:spTree>
    <p:extLst>
      <p:ext uri="{BB962C8B-B14F-4D97-AF65-F5344CB8AC3E}">
        <p14:creationId xmlns:p14="http://schemas.microsoft.com/office/powerpoint/2010/main" val="6813546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203960" y="487025"/>
            <a:ext cx="8679180" cy="6370975"/>
          </a:xfrm>
          <a:prstGeom prst="rect">
            <a:avLst/>
          </a:prstGeom>
        </p:spPr>
        <p:txBody>
          <a:bodyPr wrap="square">
            <a:spAutoFit/>
          </a:bodyPr>
          <a:lstStyle/>
          <a:p>
            <a:r>
              <a:rPr lang="en-US" sz="2400" dirty="0" err="1">
                <a:latin typeface="Open Sans" panose="020B0604020202020204" charset="0"/>
                <a:ea typeface="Open Sans" panose="020B0604020202020204" charset="0"/>
                <a:cs typeface="Open Sans" panose="020B0604020202020204" charset="0"/>
              </a:rPr>
              <a:t>var</a:t>
            </a:r>
            <a:r>
              <a:rPr lang="en-US" sz="2400" dirty="0">
                <a:latin typeface="Open Sans" panose="020B0604020202020204" charset="0"/>
                <a:ea typeface="Open Sans" panose="020B0604020202020204" charset="0"/>
                <a:cs typeface="Open Sans" panose="020B0604020202020204" charset="0"/>
              </a:rPr>
              <a:t> </a:t>
            </a:r>
            <a:r>
              <a:rPr lang="en-US" sz="2400" dirty="0" err="1">
                <a:latin typeface="Open Sans" panose="020B0604020202020204" charset="0"/>
                <a:ea typeface="Open Sans" panose="020B0604020202020204" charset="0"/>
                <a:cs typeface="Open Sans" panose="020B0604020202020204" charset="0"/>
              </a:rPr>
              <a:t>io</a:t>
            </a:r>
            <a:r>
              <a:rPr lang="en-US" sz="2400" dirty="0">
                <a:latin typeface="Open Sans" panose="020B0604020202020204" charset="0"/>
                <a:ea typeface="Open Sans" panose="020B0604020202020204" charset="0"/>
                <a:cs typeface="Open Sans" panose="020B0604020202020204" charset="0"/>
              </a:rPr>
              <a:t> = require('socket.io');</a:t>
            </a:r>
          </a:p>
          <a:p>
            <a:r>
              <a:rPr lang="en-US" sz="2400" dirty="0" err="1">
                <a:latin typeface="Open Sans" panose="020B0604020202020204" charset="0"/>
                <a:ea typeface="Open Sans" panose="020B0604020202020204" charset="0"/>
                <a:cs typeface="Open Sans" panose="020B0604020202020204" charset="0"/>
              </a:rPr>
              <a:t>var</a:t>
            </a:r>
            <a:r>
              <a:rPr lang="en-US" sz="2400" dirty="0">
                <a:latin typeface="Open Sans" panose="020B0604020202020204" charset="0"/>
                <a:ea typeface="Open Sans" panose="020B0604020202020204" charset="0"/>
                <a:cs typeface="Open Sans" panose="020B0604020202020204" charset="0"/>
              </a:rPr>
              <a:t> express = require('express');</a:t>
            </a:r>
          </a:p>
          <a:p>
            <a:endParaRPr lang="en-US" sz="2400" dirty="0">
              <a:latin typeface="Open Sans" panose="020B0604020202020204" charset="0"/>
              <a:ea typeface="Open Sans" panose="020B0604020202020204" charset="0"/>
              <a:cs typeface="Open Sans" panose="020B0604020202020204" charset="0"/>
            </a:endParaRPr>
          </a:p>
          <a:p>
            <a:r>
              <a:rPr lang="en-US" sz="2400" dirty="0" err="1">
                <a:latin typeface="Open Sans" panose="020B0604020202020204" charset="0"/>
                <a:ea typeface="Open Sans" panose="020B0604020202020204" charset="0"/>
                <a:cs typeface="Open Sans" panose="020B0604020202020204" charset="0"/>
              </a:rPr>
              <a:t>var</a:t>
            </a:r>
            <a:r>
              <a:rPr lang="en-US" sz="2400" dirty="0">
                <a:latin typeface="Open Sans" panose="020B0604020202020204" charset="0"/>
                <a:ea typeface="Open Sans" panose="020B0604020202020204" charset="0"/>
                <a:cs typeface="Open Sans" panose="020B0604020202020204" charset="0"/>
              </a:rPr>
              <a:t> app = </a:t>
            </a:r>
            <a:r>
              <a:rPr lang="en-US" sz="2400" dirty="0" err="1">
                <a:latin typeface="Open Sans" panose="020B0604020202020204" charset="0"/>
                <a:ea typeface="Open Sans" panose="020B0604020202020204" charset="0"/>
                <a:cs typeface="Open Sans" panose="020B0604020202020204" charset="0"/>
              </a:rPr>
              <a:t>express.createServer</a:t>
            </a:r>
            <a:r>
              <a:rPr lang="en-US" sz="2400" dirty="0">
                <a:latin typeface="Open Sans" panose="020B0604020202020204" charset="0"/>
                <a:ea typeface="Open Sans" panose="020B0604020202020204" charset="0"/>
                <a:cs typeface="Open Sans" panose="020B0604020202020204" charset="0"/>
              </a:rPr>
              <a:t>()</a:t>
            </a:r>
          </a:p>
          <a:p>
            <a:r>
              <a:rPr lang="en-US" sz="2400" dirty="0" err="1">
                <a:latin typeface="Open Sans" panose="020B0604020202020204" charset="0"/>
                <a:ea typeface="Open Sans" panose="020B0604020202020204" charset="0"/>
                <a:cs typeface="Open Sans" panose="020B0604020202020204" charset="0"/>
              </a:rPr>
              <a:t>var</a:t>
            </a:r>
            <a:r>
              <a:rPr lang="en-US" sz="2400" dirty="0">
                <a:latin typeface="Open Sans" panose="020B0604020202020204" charset="0"/>
                <a:ea typeface="Open Sans" panose="020B0604020202020204" charset="0"/>
                <a:cs typeface="Open Sans" panose="020B0604020202020204" charset="0"/>
              </a:rPr>
              <a:t> </a:t>
            </a:r>
            <a:r>
              <a:rPr lang="en-US" sz="2400" dirty="0" err="1">
                <a:latin typeface="Open Sans" panose="020B0604020202020204" charset="0"/>
                <a:ea typeface="Open Sans" panose="020B0604020202020204" charset="0"/>
                <a:cs typeface="Open Sans" panose="020B0604020202020204" charset="0"/>
              </a:rPr>
              <a:t>io</a:t>
            </a:r>
            <a:r>
              <a:rPr lang="en-US" sz="2400" dirty="0">
                <a:latin typeface="Open Sans" panose="020B0604020202020204" charset="0"/>
                <a:ea typeface="Open Sans" panose="020B0604020202020204" charset="0"/>
                <a:cs typeface="Open Sans" panose="020B0604020202020204" charset="0"/>
              </a:rPr>
              <a:t> = </a:t>
            </a:r>
            <a:r>
              <a:rPr lang="en-US" sz="2400" dirty="0" err="1">
                <a:latin typeface="Open Sans" panose="020B0604020202020204" charset="0"/>
                <a:ea typeface="Open Sans" panose="020B0604020202020204" charset="0"/>
                <a:cs typeface="Open Sans" panose="020B0604020202020204" charset="0"/>
              </a:rPr>
              <a:t>io.listen</a:t>
            </a:r>
            <a:r>
              <a:rPr lang="en-US" sz="2400" dirty="0">
                <a:latin typeface="Open Sans" panose="020B0604020202020204" charset="0"/>
                <a:ea typeface="Open Sans" panose="020B0604020202020204" charset="0"/>
                <a:cs typeface="Open Sans" panose="020B0604020202020204" charset="0"/>
              </a:rPr>
              <a:t>(app);</a:t>
            </a:r>
          </a:p>
          <a:p>
            <a:endParaRPr lang="en-US" sz="2400" dirty="0">
              <a:latin typeface="Open Sans" panose="020B0604020202020204" charset="0"/>
              <a:ea typeface="Open Sans" panose="020B0604020202020204" charset="0"/>
              <a:cs typeface="Open Sans" panose="020B0604020202020204" charset="0"/>
            </a:endParaRPr>
          </a:p>
          <a:p>
            <a:r>
              <a:rPr lang="en-US" sz="2400" dirty="0" err="1">
                <a:latin typeface="Open Sans" panose="020B0604020202020204" charset="0"/>
                <a:ea typeface="Open Sans" panose="020B0604020202020204" charset="0"/>
                <a:cs typeface="Open Sans" panose="020B0604020202020204" charset="0"/>
              </a:rPr>
              <a:t>app.listen</a:t>
            </a:r>
            <a:r>
              <a:rPr lang="en-US" sz="2400" dirty="0">
                <a:latin typeface="Open Sans" panose="020B0604020202020204" charset="0"/>
                <a:ea typeface="Open Sans" panose="020B0604020202020204" charset="0"/>
                <a:cs typeface="Open Sans" panose="020B0604020202020204" charset="0"/>
              </a:rPr>
              <a:t>(80);</a:t>
            </a:r>
          </a:p>
          <a:p>
            <a:endParaRPr lang="en-US" sz="2400" dirty="0">
              <a:latin typeface="Open Sans" panose="020B0604020202020204" charset="0"/>
              <a:ea typeface="Open Sans" panose="020B0604020202020204" charset="0"/>
              <a:cs typeface="Open Sans" panose="020B0604020202020204" charset="0"/>
            </a:endParaRPr>
          </a:p>
          <a:p>
            <a:r>
              <a:rPr lang="en-US" sz="2400" dirty="0" err="1">
                <a:latin typeface="Open Sans" panose="020B0604020202020204" charset="0"/>
                <a:ea typeface="Open Sans" panose="020B0604020202020204" charset="0"/>
                <a:cs typeface="Open Sans" panose="020B0604020202020204" charset="0"/>
              </a:rPr>
              <a:t>io.sockets.on</a:t>
            </a:r>
            <a:r>
              <a:rPr lang="en-US" sz="2400" dirty="0">
                <a:latin typeface="Open Sans" panose="020B0604020202020204" charset="0"/>
                <a:ea typeface="Open Sans" panose="020B0604020202020204" charset="0"/>
                <a:cs typeface="Open Sans" panose="020B0604020202020204" charset="0"/>
              </a:rPr>
              <a:t>('connection', function (socket) {</a:t>
            </a:r>
          </a:p>
          <a:p>
            <a:r>
              <a:rPr lang="en-US" sz="2400" dirty="0">
                <a:latin typeface="Open Sans" panose="020B0604020202020204" charset="0"/>
                <a:ea typeface="Open Sans" panose="020B0604020202020204" charset="0"/>
                <a:cs typeface="Open Sans" panose="020B0604020202020204" charset="0"/>
              </a:rPr>
              <a:t>  </a:t>
            </a:r>
            <a:r>
              <a:rPr lang="en-US" sz="2400" dirty="0" err="1">
                <a:latin typeface="Open Sans" panose="020B0604020202020204" charset="0"/>
                <a:ea typeface="Open Sans" panose="020B0604020202020204" charset="0"/>
                <a:cs typeface="Open Sans" panose="020B0604020202020204" charset="0"/>
              </a:rPr>
              <a:t>socket.emit</a:t>
            </a:r>
            <a:r>
              <a:rPr lang="en-US" sz="2400" dirty="0">
                <a:latin typeface="Open Sans" panose="020B0604020202020204" charset="0"/>
                <a:ea typeface="Open Sans" panose="020B0604020202020204" charset="0"/>
                <a:cs typeface="Open Sans" panose="020B0604020202020204" charset="0"/>
              </a:rPr>
              <a:t>('news', { hello: 'world' });</a:t>
            </a:r>
          </a:p>
          <a:p>
            <a:r>
              <a:rPr lang="en-US" sz="2400" dirty="0">
                <a:latin typeface="Open Sans" panose="020B0604020202020204" charset="0"/>
                <a:ea typeface="Open Sans" panose="020B0604020202020204" charset="0"/>
                <a:cs typeface="Open Sans" panose="020B0604020202020204" charset="0"/>
              </a:rPr>
              <a:t>  </a:t>
            </a:r>
            <a:r>
              <a:rPr lang="en-US" sz="2400" dirty="0" err="1">
                <a:latin typeface="Open Sans" panose="020B0604020202020204" charset="0"/>
                <a:ea typeface="Open Sans" panose="020B0604020202020204" charset="0"/>
                <a:cs typeface="Open Sans" panose="020B0604020202020204" charset="0"/>
              </a:rPr>
              <a:t>socket.on</a:t>
            </a:r>
            <a:r>
              <a:rPr lang="en-US" sz="2400" dirty="0">
                <a:latin typeface="Open Sans" panose="020B0604020202020204" charset="0"/>
                <a:ea typeface="Open Sans" panose="020B0604020202020204" charset="0"/>
                <a:cs typeface="Open Sans" panose="020B0604020202020204" charset="0"/>
              </a:rPr>
              <a:t>('my other event', function (data) {</a:t>
            </a:r>
          </a:p>
          <a:p>
            <a:r>
              <a:rPr lang="en-US" sz="2400" dirty="0">
                <a:latin typeface="Open Sans" panose="020B0604020202020204" charset="0"/>
                <a:ea typeface="Open Sans" panose="020B0604020202020204" charset="0"/>
                <a:cs typeface="Open Sans" panose="020B0604020202020204" charset="0"/>
              </a:rPr>
              <a:t>    console.log(data);</a:t>
            </a:r>
          </a:p>
          <a:p>
            <a:r>
              <a:rPr lang="en-US" sz="2400" dirty="0">
                <a:latin typeface="Open Sans" panose="020B0604020202020204" charset="0"/>
                <a:ea typeface="Open Sans" panose="020B0604020202020204" charset="0"/>
                <a:cs typeface="Open Sans" panose="020B0604020202020204" charset="0"/>
              </a:rPr>
              <a:t>  });</a:t>
            </a:r>
          </a:p>
          <a:p>
            <a:r>
              <a:rPr lang="en-US" sz="2400" dirty="0">
                <a:latin typeface="Open Sans" panose="020B0604020202020204" charset="0"/>
                <a:ea typeface="Open Sans" panose="020B0604020202020204" charset="0"/>
                <a:cs typeface="Open Sans" panose="020B0604020202020204" charset="0"/>
              </a:rPr>
              <a:t>  </a:t>
            </a:r>
            <a:r>
              <a:rPr lang="en-US" sz="2400" dirty="0" err="1">
                <a:latin typeface="Open Sans" panose="020B0604020202020204" charset="0"/>
                <a:ea typeface="Open Sans" panose="020B0604020202020204" charset="0"/>
                <a:cs typeface="Open Sans" panose="020B0604020202020204" charset="0"/>
              </a:rPr>
              <a:t>socket.on</a:t>
            </a:r>
            <a:r>
              <a:rPr lang="en-US" sz="2400" dirty="0">
                <a:latin typeface="Open Sans" panose="020B0604020202020204" charset="0"/>
                <a:ea typeface="Open Sans" panose="020B0604020202020204" charset="0"/>
                <a:cs typeface="Open Sans" panose="020B0604020202020204" charset="0"/>
              </a:rPr>
              <a:t>('disconnect', function () {</a:t>
            </a:r>
          </a:p>
          <a:p>
            <a:r>
              <a:rPr lang="en-US" sz="2400" dirty="0">
                <a:latin typeface="Open Sans" panose="020B0604020202020204" charset="0"/>
                <a:ea typeface="Open Sans" panose="020B0604020202020204" charset="0"/>
                <a:cs typeface="Open Sans" panose="020B0604020202020204" charset="0"/>
              </a:rPr>
              <a:t>    console.log('user disconnected');</a:t>
            </a:r>
          </a:p>
          <a:p>
            <a:r>
              <a:rPr lang="en-US" sz="2400" dirty="0">
                <a:latin typeface="Open Sans" panose="020B0604020202020204" charset="0"/>
                <a:ea typeface="Open Sans" panose="020B0604020202020204" charset="0"/>
                <a:cs typeface="Open Sans" panose="020B0604020202020204" charset="0"/>
              </a:rPr>
              <a:t>  });</a:t>
            </a:r>
          </a:p>
          <a:p>
            <a:r>
              <a:rPr lang="en-US" sz="2400" dirty="0">
                <a:latin typeface="Open Sans" panose="020B0604020202020204" charset="0"/>
                <a:ea typeface="Open Sans" panose="020B0604020202020204" charset="0"/>
                <a:cs typeface="Open Sans" panose="020B0604020202020204" charset="0"/>
              </a:rPr>
              <a:t>});</a:t>
            </a:r>
          </a:p>
        </p:txBody>
      </p:sp>
    </p:spTree>
    <p:extLst>
      <p:ext uri="{BB962C8B-B14F-4D97-AF65-F5344CB8AC3E}">
        <p14:creationId xmlns:p14="http://schemas.microsoft.com/office/powerpoint/2010/main" val="34906856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52374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Meteor.JS</a:t>
            </a:r>
          </a:p>
        </p:txBody>
      </p:sp>
      <p:sp>
        <p:nvSpPr>
          <p:cNvPr id="2" name="Прямоугольник 1"/>
          <p:cNvSpPr/>
          <p:nvPr/>
        </p:nvSpPr>
        <p:spPr>
          <a:xfrm>
            <a:off x="523740" y="1797191"/>
            <a:ext cx="11294880" cy="2677656"/>
          </a:xfrm>
          <a:prstGeom prst="rect">
            <a:avLst/>
          </a:prstGeom>
        </p:spPr>
        <p:txBody>
          <a:bodyPr wrap="square">
            <a:spAutoFit/>
          </a:bodyPr>
          <a:lstStyle/>
          <a:p>
            <a:r>
              <a:rPr lang="en-US" sz="2400" dirty="0">
                <a:latin typeface="Open Sans" panose="020B0604020202020204" charset="0"/>
                <a:ea typeface="Open Sans" panose="020B0604020202020204" charset="0"/>
                <a:cs typeface="Open Sans" panose="020B0604020202020204" charset="0"/>
              </a:rPr>
              <a:t>Third on the list is Meteor.js, an ultra-simple full stack Node.js framework for building modern web and mobile applications. It is compatible with the web, </a:t>
            </a:r>
            <a:r>
              <a:rPr lang="en-US" sz="2400" dirty="0" err="1">
                <a:latin typeface="Open Sans" panose="020B0604020202020204" charset="0"/>
                <a:ea typeface="Open Sans" panose="020B0604020202020204" charset="0"/>
                <a:cs typeface="Open Sans" panose="020B0604020202020204" charset="0"/>
              </a:rPr>
              <a:t>iOS</a:t>
            </a:r>
            <a:r>
              <a:rPr lang="en-US" sz="2400" dirty="0">
                <a:latin typeface="Open Sans" panose="020B0604020202020204" charset="0"/>
                <a:ea typeface="Open Sans" panose="020B0604020202020204" charset="0"/>
                <a:cs typeface="Open Sans" panose="020B0604020202020204" charset="0"/>
              </a:rPr>
              <a:t>, Android, or desktop.</a:t>
            </a:r>
          </a:p>
          <a:p>
            <a:endParaRPr lang="en-US" sz="2400" dirty="0">
              <a:latin typeface="Open Sans" panose="020B0604020202020204" charset="0"/>
              <a:ea typeface="Open Sans" panose="020B0604020202020204" charset="0"/>
              <a:cs typeface="Open Sans" panose="020B0604020202020204" charset="0"/>
            </a:endParaRPr>
          </a:p>
          <a:p>
            <a:r>
              <a:rPr lang="en-US" sz="2400" dirty="0">
                <a:latin typeface="Open Sans" panose="020B0604020202020204" charset="0"/>
                <a:ea typeface="Open Sans" panose="020B0604020202020204" charset="0"/>
                <a:cs typeface="Open Sans" panose="020B0604020202020204" charset="0"/>
              </a:rPr>
              <a:t>It integrates key collections of technologies for building connected-client reactive applications, a build tool, and a curated set of packages from the Node.js and general JavaScript community.</a:t>
            </a:r>
          </a:p>
        </p:txBody>
      </p:sp>
    </p:spTree>
    <p:extLst>
      <p:ext uri="{BB962C8B-B14F-4D97-AF65-F5344CB8AC3E}">
        <p14:creationId xmlns:p14="http://schemas.microsoft.com/office/powerpoint/2010/main" val="30192341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52374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MEAN.io</a:t>
            </a:r>
          </a:p>
        </p:txBody>
      </p:sp>
      <p:sp>
        <p:nvSpPr>
          <p:cNvPr id="2" name="Прямоугольник 1"/>
          <p:cNvSpPr/>
          <p:nvPr/>
        </p:nvSpPr>
        <p:spPr>
          <a:xfrm>
            <a:off x="523740" y="1797191"/>
            <a:ext cx="11294880" cy="2677656"/>
          </a:xfrm>
          <a:prstGeom prst="rect">
            <a:avLst/>
          </a:prstGeom>
        </p:spPr>
        <p:txBody>
          <a:bodyPr wrap="square">
            <a:spAutoFit/>
          </a:bodyPr>
          <a:lstStyle/>
          <a:p>
            <a:r>
              <a:rPr lang="en-US" sz="2400"/>
              <a:t>MEAN (in full Mongo, Express, Angular(6) and Node) is a collection of open source technologies that together, provide an end-to-end framework for building dynamic web applications from the ground up.</a:t>
            </a:r>
          </a:p>
          <a:p>
            <a:endParaRPr lang="en-US" sz="2400"/>
          </a:p>
          <a:p>
            <a:r>
              <a:rPr lang="en-US" sz="2400"/>
              <a:t>It aims to provide a simple and enjoyable starting point for writing cloud native fullstack JavaScript applications, starting from the top to the bottom. It is another Node.js frameworks built on Express.</a:t>
            </a:r>
            <a:endParaRPr lang="en-US" sz="2400" dirty="0"/>
          </a:p>
        </p:txBody>
      </p:sp>
    </p:spTree>
    <p:extLst>
      <p:ext uri="{BB962C8B-B14F-4D97-AF65-F5344CB8AC3E}">
        <p14:creationId xmlns:p14="http://schemas.microsoft.com/office/powerpoint/2010/main" val="13672644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52374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Nest.JS</a:t>
            </a:r>
          </a:p>
        </p:txBody>
      </p:sp>
      <p:sp>
        <p:nvSpPr>
          <p:cNvPr id="2" name="Прямоугольник 1"/>
          <p:cNvSpPr/>
          <p:nvPr/>
        </p:nvSpPr>
        <p:spPr>
          <a:xfrm>
            <a:off x="523740" y="1797191"/>
            <a:ext cx="11294880" cy="3046988"/>
          </a:xfrm>
          <a:prstGeom prst="rect">
            <a:avLst/>
          </a:prstGeom>
        </p:spPr>
        <p:txBody>
          <a:bodyPr wrap="square">
            <a:spAutoFit/>
          </a:bodyPr>
          <a:lstStyle/>
          <a:p>
            <a:r>
              <a:rPr lang="en-US" sz="2400" dirty="0"/>
              <a:t>Nest.js is a flexible, versatile and progressive Node.js REST API framework for building efficient, reliable and scalable server-side applications. It uses modern JavaScript and it’s built with </a:t>
            </a:r>
            <a:r>
              <a:rPr lang="en-US" sz="2400" dirty="0" err="1"/>
              <a:t>TypeScript</a:t>
            </a:r>
            <a:r>
              <a:rPr lang="en-US" sz="2400" dirty="0"/>
              <a:t>. It combines elements of OOP (Object Oriented Programming), FP (Functional Programming), and </a:t>
            </a:r>
            <a:r>
              <a:rPr lang="en-US" sz="2400" dirty="0" err="1"/>
              <a:t>FRP</a:t>
            </a:r>
            <a:r>
              <a:rPr lang="en-US" sz="2400" dirty="0"/>
              <a:t> (Functional Reactive Programming).</a:t>
            </a:r>
          </a:p>
          <a:p>
            <a:endParaRPr lang="en-US" sz="2400" dirty="0"/>
          </a:p>
          <a:p>
            <a:r>
              <a:rPr lang="en-US" sz="2400" dirty="0"/>
              <a:t>It’s an out-of-the-box application architecture packaged into a complete development kit for writing enterprise-level applications. Internally, it employs Express while providing compatibility with a wide range of other libraries.</a:t>
            </a:r>
          </a:p>
        </p:txBody>
      </p:sp>
    </p:spTree>
    <p:extLst>
      <p:ext uri="{BB962C8B-B14F-4D97-AF65-F5344CB8AC3E}">
        <p14:creationId xmlns:p14="http://schemas.microsoft.com/office/powerpoint/2010/main" val="25410070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52374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Feathers.JS</a:t>
            </a:r>
          </a:p>
        </p:txBody>
      </p:sp>
      <p:sp>
        <p:nvSpPr>
          <p:cNvPr id="2" name="Прямоугольник 1"/>
          <p:cNvSpPr/>
          <p:nvPr/>
        </p:nvSpPr>
        <p:spPr>
          <a:xfrm>
            <a:off x="523740" y="1797191"/>
            <a:ext cx="11294880" cy="3785652"/>
          </a:xfrm>
          <a:prstGeom prst="rect">
            <a:avLst/>
          </a:prstGeom>
        </p:spPr>
        <p:txBody>
          <a:bodyPr wrap="square">
            <a:spAutoFit/>
          </a:bodyPr>
          <a:lstStyle/>
          <a:p>
            <a:r>
              <a:rPr lang="en-US" sz="2400"/>
              <a:t>Feathers.js is a real-time, minimal and micro-service REST API framework for writing modern applications. It is an assortment of tools and an architecture designed for easily writing scalable REST APIs and real-time web applications from scratch. It is also built on Express.</a:t>
            </a:r>
          </a:p>
          <a:p>
            <a:endParaRPr lang="en-US" sz="2400"/>
          </a:p>
          <a:p>
            <a:r>
              <a:rPr lang="en-US" sz="2400"/>
              <a:t>It allows for quickly building application prototypes in minutes and production ready real-time backends in days. It easily integrates with any client side framework, whether it be Angular, React, or VueJS. Furthermore, it supports flexible optional plugins for implementing authentication and authorization permissions in your apps. Above all, feathers enables you to write elegant, flexible code.</a:t>
            </a:r>
            <a:endParaRPr lang="en-US" sz="2400" dirty="0"/>
          </a:p>
        </p:txBody>
      </p:sp>
    </p:spTree>
    <p:extLst>
      <p:ext uri="{BB962C8B-B14F-4D97-AF65-F5344CB8AC3E}">
        <p14:creationId xmlns:p14="http://schemas.microsoft.com/office/powerpoint/2010/main" val="19078285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52374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Hapi.JS</a:t>
            </a:r>
          </a:p>
        </p:txBody>
      </p:sp>
      <p:sp>
        <p:nvSpPr>
          <p:cNvPr id="2" name="Прямоугольник 1"/>
          <p:cNvSpPr/>
          <p:nvPr/>
        </p:nvSpPr>
        <p:spPr>
          <a:xfrm>
            <a:off x="523740" y="1797191"/>
            <a:ext cx="11294880" cy="1569660"/>
          </a:xfrm>
          <a:prstGeom prst="rect">
            <a:avLst/>
          </a:prstGeom>
        </p:spPr>
        <p:txBody>
          <a:bodyPr wrap="square">
            <a:spAutoFit/>
          </a:bodyPr>
          <a:lstStyle/>
          <a:p>
            <a:r>
              <a:rPr lang="en-US" sz="2400" dirty="0"/>
              <a:t>Hapi.js is a simple yet rich, stable and reliable </a:t>
            </a:r>
            <a:r>
              <a:rPr lang="en-US" sz="2400" dirty="0" err="1"/>
              <a:t>MVC</a:t>
            </a:r>
            <a:r>
              <a:rPr lang="en-US" sz="2400" dirty="0"/>
              <a:t> framework for building applications and services. It is intended for writing reusable application logic as opposed to building infrastructure. It is configuration-centric and offers features such as input validation, caching, authentication, and other essential facilities</a:t>
            </a:r>
          </a:p>
        </p:txBody>
      </p:sp>
    </p:spTree>
    <p:extLst>
      <p:ext uri="{BB962C8B-B14F-4D97-AF65-F5344CB8AC3E}">
        <p14:creationId xmlns:p14="http://schemas.microsoft.com/office/powerpoint/2010/main" val="1298864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52374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Strapi.io</a:t>
            </a:r>
          </a:p>
        </p:txBody>
      </p:sp>
      <p:sp>
        <p:nvSpPr>
          <p:cNvPr id="2" name="Прямоугольник 1"/>
          <p:cNvSpPr/>
          <p:nvPr/>
        </p:nvSpPr>
        <p:spPr>
          <a:xfrm>
            <a:off x="523740" y="1797191"/>
            <a:ext cx="11294880" cy="2677656"/>
          </a:xfrm>
          <a:prstGeom prst="rect">
            <a:avLst/>
          </a:prstGeom>
        </p:spPr>
        <p:txBody>
          <a:bodyPr wrap="square">
            <a:spAutoFit/>
          </a:bodyPr>
          <a:lstStyle/>
          <a:p>
            <a:r>
              <a:rPr lang="en-US" sz="2400" dirty="0" err="1"/>
              <a:t>Strapi</a:t>
            </a:r>
            <a:r>
              <a:rPr lang="en-US" sz="2400" dirty="0"/>
              <a:t> is a fast, robust and featured-rich </a:t>
            </a:r>
            <a:r>
              <a:rPr lang="en-US" sz="2400" dirty="0" err="1"/>
              <a:t>MVC</a:t>
            </a:r>
            <a:r>
              <a:rPr lang="en-US" sz="2400" dirty="0"/>
              <a:t> Node.js framework for developing efficient and secure APIs for web sites/apps or mobile applications. </a:t>
            </a:r>
            <a:r>
              <a:rPr lang="en-US" sz="2400" dirty="0" err="1"/>
              <a:t>Strapi</a:t>
            </a:r>
            <a:r>
              <a:rPr lang="en-US" sz="2400" dirty="0"/>
              <a:t> is secure by default and it’s plugins oriented (a set of default plugins is provided in every new project) and front-end agnostic.</a:t>
            </a:r>
          </a:p>
          <a:p>
            <a:endParaRPr lang="en-US" sz="2400" dirty="0"/>
          </a:p>
          <a:p>
            <a:r>
              <a:rPr lang="en-US" sz="2400" dirty="0"/>
              <a:t>It ships in with an embedded elegant, entirely customizable and fully extensible admin panel with headless CMS capabilities for keeping control of your data.</a:t>
            </a:r>
          </a:p>
        </p:txBody>
      </p:sp>
    </p:spTree>
    <p:extLst>
      <p:ext uri="{BB962C8B-B14F-4D97-AF65-F5344CB8AC3E}">
        <p14:creationId xmlns:p14="http://schemas.microsoft.com/office/powerpoint/2010/main" val="28703515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52374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Restify.JS</a:t>
            </a:r>
          </a:p>
        </p:txBody>
      </p:sp>
      <p:sp>
        <p:nvSpPr>
          <p:cNvPr id="2" name="Прямоугольник 1"/>
          <p:cNvSpPr/>
          <p:nvPr/>
        </p:nvSpPr>
        <p:spPr>
          <a:xfrm>
            <a:off x="523740" y="1797191"/>
            <a:ext cx="11294880" cy="2677656"/>
          </a:xfrm>
          <a:prstGeom prst="rect">
            <a:avLst/>
          </a:prstGeom>
        </p:spPr>
        <p:txBody>
          <a:bodyPr wrap="square">
            <a:spAutoFit/>
          </a:bodyPr>
          <a:lstStyle/>
          <a:p>
            <a:r>
              <a:rPr lang="en-US" sz="2400"/>
              <a:t>Restify is a Nodejs REST API framework which utilizes connect style middleware. Under the hood, it heavily borrows from Express. It is optimized (especially for introspection and performance) for building semantically correct RESTful web services ready for production use at scale.</a:t>
            </a:r>
          </a:p>
          <a:p>
            <a:endParaRPr lang="en-US" sz="2400"/>
          </a:p>
          <a:p>
            <a:r>
              <a:rPr lang="en-US" sz="2400"/>
              <a:t>Importantly, restify is being used to power a number of huge web services out there, by companies such as Netflix</a:t>
            </a:r>
            <a:endParaRPr lang="en-US" sz="2400" dirty="0"/>
          </a:p>
        </p:txBody>
      </p:sp>
    </p:spTree>
    <p:extLst>
      <p:ext uri="{BB962C8B-B14F-4D97-AF65-F5344CB8AC3E}">
        <p14:creationId xmlns:p14="http://schemas.microsoft.com/office/powerpoint/2010/main" val="13764328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52374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Adonis.JS</a:t>
            </a:r>
          </a:p>
        </p:txBody>
      </p:sp>
      <p:sp>
        <p:nvSpPr>
          <p:cNvPr id="2" name="Прямоугольник 1"/>
          <p:cNvSpPr/>
          <p:nvPr/>
        </p:nvSpPr>
        <p:spPr>
          <a:xfrm>
            <a:off x="523740" y="1797191"/>
            <a:ext cx="11294880" cy="3046988"/>
          </a:xfrm>
          <a:prstGeom prst="rect">
            <a:avLst/>
          </a:prstGeom>
        </p:spPr>
        <p:txBody>
          <a:bodyPr wrap="square">
            <a:spAutoFit/>
          </a:bodyPr>
          <a:lstStyle/>
          <a:p>
            <a:r>
              <a:rPr lang="en-US" sz="2400"/>
              <a:t>Adonisjs is another popular Node.js web framework that is simple and stable with an elegant syntax. It is a MVC framework that provides a stable ecosystem to write stable and scalable server-side web applications from scratch. Adonisjs is modular in design; it consists of multiple service providers, the building blocks of AdonisJs applications.</a:t>
            </a:r>
          </a:p>
          <a:p>
            <a:endParaRPr lang="en-US" sz="2400"/>
          </a:p>
          <a:p>
            <a:r>
              <a:rPr lang="en-US" sz="2400"/>
              <a:t>A consistent and expressive API allows for building full-stack web applications or micro API servers. It is designed to favor developer joy and there is a well documented blog engine to learn the basics of AdonisJs.</a:t>
            </a:r>
            <a:endParaRPr lang="en-US" sz="2400" dirty="0"/>
          </a:p>
        </p:txBody>
      </p:sp>
    </p:spTree>
    <p:extLst>
      <p:ext uri="{BB962C8B-B14F-4D97-AF65-F5344CB8AC3E}">
        <p14:creationId xmlns:p14="http://schemas.microsoft.com/office/powerpoint/2010/main" val="12818909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7200" b="1" dirty="0"/>
              <a:t>Node Package Manager</a:t>
            </a:r>
          </a:p>
        </p:txBody>
      </p:sp>
    </p:spTree>
    <p:extLst>
      <p:ext uri="{BB962C8B-B14F-4D97-AF65-F5344CB8AC3E}">
        <p14:creationId xmlns:p14="http://schemas.microsoft.com/office/powerpoint/2010/main" val="6583801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52374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Keystone.JS</a:t>
            </a:r>
          </a:p>
        </p:txBody>
      </p:sp>
      <p:sp>
        <p:nvSpPr>
          <p:cNvPr id="2" name="Прямоугольник 1"/>
          <p:cNvSpPr/>
          <p:nvPr/>
        </p:nvSpPr>
        <p:spPr>
          <a:xfrm>
            <a:off x="523740" y="1797191"/>
            <a:ext cx="11294880" cy="3785652"/>
          </a:xfrm>
          <a:prstGeom prst="rect">
            <a:avLst/>
          </a:prstGeom>
        </p:spPr>
        <p:txBody>
          <a:bodyPr wrap="square">
            <a:spAutoFit/>
          </a:bodyPr>
          <a:lstStyle/>
          <a:p>
            <a:r>
              <a:rPr lang="en-US" sz="2400" dirty="0" err="1"/>
              <a:t>KeystoneJS</a:t>
            </a:r>
            <a:r>
              <a:rPr lang="en-US" sz="2400" dirty="0"/>
              <a:t> is an open source, lightweight, flexible and extensible </a:t>
            </a:r>
            <a:r>
              <a:rPr lang="en-US" sz="2400" dirty="0" err="1"/>
              <a:t>Nodejs</a:t>
            </a:r>
            <a:r>
              <a:rPr lang="en-US" sz="2400" dirty="0"/>
              <a:t> full-stack framework built on Express and </a:t>
            </a:r>
            <a:r>
              <a:rPr lang="en-US" sz="2400" dirty="0" err="1"/>
              <a:t>MongoDB</a:t>
            </a:r>
            <a:r>
              <a:rPr lang="en-US" sz="2400" dirty="0"/>
              <a:t>. It is designed for building database-driven websites, applications and APIs.</a:t>
            </a:r>
          </a:p>
          <a:p>
            <a:endParaRPr lang="en-US" sz="2400" dirty="0"/>
          </a:p>
          <a:p>
            <a:r>
              <a:rPr lang="en-US" sz="2400" dirty="0"/>
              <a:t>It supports dynamic routes, form processing, database building blocks (IDs, Strings, Booleans, Dates and Numbers ), and session management. It ships with a beautiful, customizable Admin UI for easily managing your data.</a:t>
            </a:r>
          </a:p>
          <a:p>
            <a:endParaRPr lang="en-US" sz="2400" dirty="0"/>
          </a:p>
          <a:p>
            <a:r>
              <a:rPr lang="en-US" sz="2400" dirty="0"/>
              <a:t>With Keystone, everything is simple; you choose and use the features that suit your needs, and replace the ones that don’t.</a:t>
            </a:r>
          </a:p>
        </p:txBody>
      </p:sp>
    </p:spTree>
    <p:extLst>
      <p:ext uri="{BB962C8B-B14F-4D97-AF65-F5344CB8AC3E}">
        <p14:creationId xmlns:p14="http://schemas.microsoft.com/office/powerpoint/2010/main" val="25433705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52374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React</a:t>
            </a:r>
          </a:p>
        </p:txBody>
      </p:sp>
      <p:sp>
        <p:nvSpPr>
          <p:cNvPr id="2" name="Прямоугольник 1"/>
          <p:cNvSpPr/>
          <p:nvPr/>
        </p:nvSpPr>
        <p:spPr>
          <a:xfrm>
            <a:off x="523740" y="1797191"/>
            <a:ext cx="11294880" cy="2308324"/>
          </a:xfrm>
          <a:prstGeom prst="rect">
            <a:avLst/>
          </a:prstGeom>
        </p:spPr>
        <p:txBody>
          <a:bodyPr wrap="square">
            <a:spAutoFit/>
          </a:bodyPr>
          <a:lstStyle/>
          <a:p>
            <a:r>
              <a:rPr lang="en-US" sz="2400"/>
              <a:t>React — the most talked about UI framework of modern JavaScript times. Combining React with Node.js makes for an amazingly fast web application experience. Developed by Facebook, React lets you build fast interfaces that scale and focus only on the important parts of your UI. What makes React so appealing to developers too, is the fact that it can work on top of any technology stack that you are already using, without actually interfering with external technologies.</a:t>
            </a:r>
            <a:endParaRPr lang="en-US" sz="2400" dirty="0"/>
          </a:p>
        </p:txBody>
      </p:sp>
    </p:spTree>
    <p:extLst>
      <p:ext uri="{BB962C8B-B14F-4D97-AF65-F5344CB8AC3E}">
        <p14:creationId xmlns:p14="http://schemas.microsoft.com/office/powerpoint/2010/main" val="15412270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52374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Angular</a:t>
            </a:r>
          </a:p>
        </p:txBody>
      </p:sp>
      <p:sp>
        <p:nvSpPr>
          <p:cNvPr id="2" name="Прямоугольник 1"/>
          <p:cNvSpPr/>
          <p:nvPr/>
        </p:nvSpPr>
        <p:spPr>
          <a:xfrm>
            <a:off x="523740" y="1797191"/>
            <a:ext cx="11294880" cy="1938992"/>
          </a:xfrm>
          <a:prstGeom prst="rect">
            <a:avLst/>
          </a:prstGeom>
        </p:spPr>
        <p:txBody>
          <a:bodyPr wrap="square">
            <a:spAutoFit/>
          </a:bodyPr>
          <a:lstStyle/>
          <a:p>
            <a:r>
              <a:rPr lang="en-US" sz="2400" dirty="0"/>
              <a:t>What’s the best framework for rapid app building? Many will argue, but for many, Angular will sit at the top of the decision. Angular.js allows its users to build fast client-side web apps that would resemble a modern browser. Angular has a certain vibe to it, it makes the process of building rich-and-modern web applications so easy, yet so flexible, that it leaves you wondering… what were you doing without this framework all this time.</a:t>
            </a:r>
          </a:p>
        </p:txBody>
      </p:sp>
    </p:spTree>
    <p:extLst>
      <p:ext uri="{BB962C8B-B14F-4D97-AF65-F5344CB8AC3E}">
        <p14:creationId xmlns:p14="http://schemas.microsoft.com/office/powerpoint/2010/main" val="23920151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52374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err="1"/>
              <a:t>MongoDB</a:t>
            </a:r>
            <a:r>
              <a:rPr lang="en-US" sz="4800" b="1" dirty="0"/>
              <a:t> Node.JS Driver</a:t>
            </a:r>
          </a:p>
        </p:txBody>
      </p:sp>
      <p:sp>
        <p:nvSpPr>
          <p:cNvPr id="2" name="Прямоугольник 1"/>
          <p:cNvSpPr/>
          <p:nvPr/>
        </p:nvSpPr>
        <p:spPr>
          <a:xfrm>
            <a:off x="523740" y="1797191"/>
            <a:ext cx="11294880" cy="1569660"/>
          </a:xfrm>
          <a:prstGeom prst="rect">
            <a:avLst/>
          </a:prstGeom>
        </p:spPr>
        <p:txBody>
          <a:bodyPr wrap="square">
            <a:spAutoFit/>
          </a:bodyPr>
          <a:lstStyle/>
          <a:p>
            <a:r>
              <a:rPr lang="en-US" sz="2400" dirty="0"/>
              <a:t>As we mentioned, MySQL is very popular amongst database managers, but so is </a:t>
            </a:r>
            <a:r>
              <a:rPr lang="en-US" sz="2400" dirty="0" err="1"/>
              <a:t>MongoDB</a:t>
            </a:r>
            <a:r>
              <a:rPr lang="en-US" sz="2400" dirty="0"/>
              <a:t>. This library will provide a necessary driver for those who wish to implement a full version of </a:t>
            </a:r>
            <a:r>
              <a:rPr lang="en-US" sz="2400" dirty="0" err="1"/>
              <a:t>MongoDB</a:t>
            </a:r>
            <a:r>
              <a:rPr lang="en-US" sz="2400" dirty="0"/>
              <a:t> within their Node.js projects. This will give you the necessary room to use </a:t>
            </a:r>
            <a:r>
              <a:rPr lang="en-US" sz="2400" dirty="0" err="1"/>
              <a:t>MongoDB</a:t>
            </a:r>
            <a:r>
              <a:rPr lang="en-US" sz="2400" dirty="0"/>
              <a:t> to its full potential within your Node projects.</a:t>
            </a:r>
          </a:p>
        </p:txBody>
      </p:sp>
    </p:spTree>
    <p:extLst>
      <p:ext uri="{BB962C8B-B14F-4D97-AF65-F5344CB8AC3E}">
        <p14:creationId xmlns:p14="http://schemas.microsoft.com/office/powerpoint/2010/main" val="32696246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52374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Node MySQL</a:t>
            </a:r>
          </a:p>
        </p:txBody>
      </p:sp>
      <p:sp>
        <p:nvSpPr>
          <p:cNvPr id="2" name="Прямоугольник 1"/>
          <p:cNvSpPr/>
          <p:nvPr/>
        </p:nvSpPr>
        <p:spPr>
          <a:xfrm>
            <a:off x="523740" y="1797191"/>
            <a:ext cx="11294880" cy="2308324"/>
          </a:xfrm>
          <a:prstGeom prst="rect">
            <a:avLst/>
          </a:prstGeom>
        </p:spPr>
        <p:txBody>
          <a:bodyPr wrap="square">
            <a:spAutoFit/>
          </a:bodyPr>
          <a:lstStyle/>
          <a:p>
            <a:r>
              <a:rPr lang="en-US" sz="2400" dirty="0"/>
              <a:t>MySQL, the world’s most recognized database server. Where would the world be, if it wasn’t for MySQL and all that it has brought about. True, in modern development, many choose to go for more simple database servers, like </a:t>
            </a:r>
            <a:r>
              <a:rPr lang="en-US" sz="2400" dirty="0" err="1"/>
              <a:t>MongoDB</a:t>
            </a:r>
            <a:r>
              <a:rPr lang="en-US" sz="2400" dirty="0"/>
              <a:t>, but to deny popularity of MySQL; it’s just pure ignorance. The Node MySQL library is a native implementation of the MySQL Protocol for the Node.js </a:t>
            </a:r>
            <a:r>
              <a:rPr lang="en-US" sz="2400" dirty="0" err="1"/>
              <a:t>JS</a:t>
            </a:r>
            <a:r>
              <a:rPr lang="en-US" sz="2400" dirty="0"/>
              <a:t> Client. </a:t>
            </a:r>
            <a:r>
              <a:rPr lang="en-US" sz="2400" dirty="0" err="1"/>
              <a:t>GitHubbers</a:t>
            </a:r>
            <a:r>
              <a:rPr lang="en-US" sz="2400" dirty="0"/>
              <a:t> are starring this one faster than we can blink, get it on the party wagon!</a:t>
            </a:r>
          </a:p>
        </p:txBody>
      </p:sp>
    </p:spTree>
    <p:extLst>
      <p:ext uri="{BB962C8B-B14F-4D97-AF65-F5344CB8AC3E}">
        <p14:creationId xmlns:p14="http://schemas.microsoft.com/office/powerpoint/2010/main" val="6567383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52374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800" b="1" dirty="0"/>
              <a:t>Mocha</a:t>
            </a:r>
          </a:p>
        </p:txBody>
      </p:sp>
      <p:sp>
        <p:nvSpPr>
          <p:cNvPr id="2" name="Прямоугольник 1"/>
          <p:cNvSpPr/>
          <p:nvPr/>
        </p:nvSpPr>
        <p:spPr>
          <a:xfrm>
            <a:off x="523740" y="1797191"/>
            <a:ext cx="11294880" cy="3416320"/>
          </a:xfrm>
          <a:prstGeom prst="rect">
            <a:avLst/>
          </a:prstGeom>
        </p:spPr>
        <p:txBody>
          <a:bodyPr wrap="square">
            <a:spAutoFit/>
          </a:bodyPr>
          <a:lstStyle/>
          <a:p>
            <a:r>
              <a:rPr lang="en-US" sz="2400" dirty="0"/>
              <a:t>Even more asynchronous action going on here in this Node.js package roundup, this time we have Mocha — a feature-rich JavaScript test framework running on Node.js and the browser, making asynchronous testing simple and fun. Mocha tests run serially, allowing for flexible and accurate reporting, while mapping uncaught exceptions to the correct test cases. Testing is so important to understand how well the application is performing, where we can locate any particular leaks, and also to know how we can improve these bugs, problems, and irritations that we experience, testing lets developers to understand better how their code performs, and in turn learn more skills as they continue down their chosen path.</a:t>
            </a:r>
          </a:p>
        </p:txBody>
      </p:sp>
    </p:spTree>
    <p:extLst>
      <p:ext uri="{BB962C8B-B14F-4D97-AF65-F5344CB8AC3E}">
        <p14:creationId xmlns:p14="http://schemas.microsoft.com/office/powerpoint/2010/main" val="14202893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4134" y="196403"/>
            <a:ext cx="10820400" cy="2546798"/>
          </a:xfrm>
        </p:spPr>
        <p:txBody>
          <a:bodyPr/>
          <a:lstStyle/>
          <a:p>
            <a:r>
              <a:rPr lang="en-US" dirty="0"/>
              <a:t>USEFUL </a:t>
            </a:r>
            <a:r>
              <a:rPr lang="en-US" dirty="0" smtClean="0"/>
              <a:t>LINKS</a:t>
            </a:r>
            <a:br>
              <a:rPr lang="en-US" dirty="0" smtClean="0"/>
            </a:br>
            <a:endParaRPr lang="uk-UA" dirty="0"/>
          </a:p>
        </p:txBody>
      </p:sp>
      <p:sp>
        <p:nvSpPr>
          <p:cNvPr id="2" name="Прямоугольник 1"/>
          <p:cNvSpPr/>
          <p:nvPr/>
        </p:nvSpPr>
        <p:spPr>
          <a:xfrm>
            <a:off x="544133" y="3517959"/>
            <a:ext cx="11240035" cy="2308324"/>
          </a:xfrm>
          <a:prstGeom prst="rect">
            <a:avLst/>
          </a:prstGeom>
        </p:spPr>
        <p:txBody>
          <a:bodyPr wrap="square">
            <a:spAutoFit/>
          </a:bodyPr>
          <a:lstStyle/>
          <a:p>
            <a:r>
              <a:rPr lang="en-US" dirty="0">
                <a:hlinkClick r:id="rId2"/>
              </a:rPr>
              <a:t>https://</a:t>
            </a:r>
            <a:r>
              <a:rPr lang="en-US" dirty="0" smtClean="0">
                <a:hlinkClick r:id="rId2"/>
              </a:rPr>
              <a:t>www.tutorialsteacher.com/nodejs/what-is-node-package-manager</a:t>
            </a:r>
            <a:endParaRPr lang="en-US" dirty="0" smtClean="0"/>
          </a:p>
          <a:p>
            <a:r>
              <a:rPr lang="en-US" dirty="0">
                <a:hlinkClick r:id="rId3"/>
              </a:rPr>
              <a:t>https://colorlib.com/wp/npm-packages-node-js</a:t>
            </a:r>
            <a:r>
              <a:rPr lang="en-US" dirty="0" smtClean="0">
                <a:hlinkClick r:id="rId3"/>
              </a:rPr>
              <a:t>/</a:t>
            </a:r>
            <a:endParaRPr lang="en-US" dirty="0" smtClean="0"/>
          </a:p>
          <a:p>
            <a:r>
              <a:rPr lang="en-US" dirty="0">
                <a:hlinkClick r:id="rId4"/>
              </a:rPr>
              <a:t>https://</a:t>
            </a:r>
            <a:r>
              <a:rPr lang="en-US" dirty="0" smtClean="0">
                <a:hlinkClick r:id="rId4"/>
              </a:rPr>
              <a:t>www.w3schools.com/nodejs/nodejs_npm.asp</a:t>
            </a:r>
            <a:endParaRPr lang="en-US" dirty="0" smtClean="0"/>
          </a:p>
          <a:p>
            <a:endParaRPr lang="en-US" dirty="0" smtClean="0"/>
          </a:p>
          <a:p>
            <a:endParaRPr lang="en-US" dirty="0" smtClean="0"/>
          </a:p>
          <a:p>
            <a:endParaRPr lang="en-US" dirty="0" smtClean="0"/>
          </a:p>
          <a:p>
            <a:endParaRPr lang="en-US" dirty="0" smtClean="0"/>
          </a:p>
          <a:p>
            <a:endParaRPr lang="uk-UA" dirty="0"/>
          </a:p>
        </p:txBody>
      </p:sp>
    </p:spTree>
    <p:extLst>
      <p:ext uri="{BB962C8B-B14F-4D97-AF65-F5344CB8AC3E}">
        <p14:creationId xmlns:p14="http://schemas.microsoft.com/office/powerpoint/2010/main" val="172216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 ?</a:t>
            </a:r>
            <a:endParaRPr lang="uk-UA" dirty="0"/>
          </a:p>
        </p:txBody>
      </p:sp>
    </p:spTree>
    <p:extLst>
      <p:ext uri="{BB962C8B-B14F-4D97-AF65-F5344CB8AC3E}">
        <p14:creationId xmlns:p14="http://schemas.microsoft.com/office/powerpoint/2010/main" val="2216897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endParaRPr lang="uk-UA" dirty="0"/>
          </a:p>
        </p:txBody>
      </p:sp>
    </p:spTree>
    <p:extLst>
      <p:ext uri="{BB962C8B-B14F-4D97-AF65-F5344CB8AC3E}">
        <p14:creationId xmlns:p14="http://schemas.microsoft.com/office/powerpoint/2010/main" val="3285299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68580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400" b="1" dirty="0"/>
              <a:t>Node Package Manager</a:t>
            </a:r>
          </a:p>
          <a:p>
            <a:endParaRPr lang="en-US" sz="4800" b="1" dirty="0"/>
          </a:p>
        </p:txBody>
      </p:sp>
      <p:sp>
        <p:nvSpPr>
          <p:cNvPr id="7" name="Прямоугольник 6"/>
          <p:cNvSpPr/>
          <p:nvPr/>
        </p:nvSpPr>
        <p:spPr>
          <a:xfrm>
            <a:off x="523740" y="1375706"/>
            <a:ext cx="11234671" cy="4401205"/>
          </a:xfrm>
          <a:prstGeom prst="rect">
            <a:avLst/>
          </a:prstGeom>
        </p:spPr>
        <p:txBody>
          <a:bodyPr wrap="square">
            <a:spAutoFit/>
          </a:bodyPr>
          <a:lstStyle/>
          <a:p>
            <a:endParaRPr lang="en-US" sz="2000" dirty="0" smtClean="0">
              <a:latin typeface="Open Sans" panose="020B0604020202020204" charset="0"/>
              <a:ea typeface="Open Sans" panose="020B0604020202020204" charset="0"/>
              <a:cs typeface="Open Sans" panose="020B0604020202020204" charset="0"/>
            </a:endParaRPr>
          </a:p>
          <a:p>
            <a:r>
              <a:rPr lang="en-US" sz="2000" dirty="0" smtClean="0">
                <a:latin typeface="Open Sans" panose="020B0604020202020204" charset="0"/>
                <a:ea typeface="Open Sans" panose="020B0604020202020204" charset="0"/>
                <a:cs typeface="Open Sans" panose="020B0604020202020204" charset="0"/>
              </a:rPr>
              <a:t>Node </a:t>
            </a:r>
            <a:r>
              <a:rPr lang="en-US" sz="2000" dirty="0">
                <a:latin typeface="Open Sans" panose="020B0604020202020204" charset="0"/>
                <a:ea typeface="Open Sans" panose="020B0604020202020204" charset="0"/>
                <a:cs typeface="Open Sans" panose="020B0604020202020204" charset="0"/>
              </a:rPr>
              <a:t>Package Manager (</a:t>
            </a:r>
            <a:r>
              <a:rPr lang="en-US" sz="2000" dirty="0" err="1">
                <a:latin typeface="Open Sans" panose="020B0604020202020204" charset="0"/>
                <a:ea typeface="Open Sans" panose="020B0604020202020204" charset="0"/>
                <a:cs typeface="Open Sans" panose="020B0604020202020204" charset="0"/>
              </a:rPr>
              <a:t>NPM</a:t>
            </a:r>
            <a:r>
              <a:rPr lang="en-US" sz="2000" dirty="0">
                <a:latin typeface="Open Sans" panose="020B0604020202020204" charset="0"/>
                <a:ea typeface="Open Sans" panose="020B0604020202020204" charset="0"/>
                <a:cs typeface="Open Sans" panose="020B0604020202020204" charset="0"/>
              </a:rPr>
              <a:t>) is a command line tool that installs, updates or uninstalls Node.js packages in your application. It is also an online repository for open-source Node.js packages. The node community around the world creates useful modules and publishes them as packages in this repository</a:t>
            </a:r>
            <a:r>
              <a:rPr lang="en-US" sz="2000" dirty="0" smtClean="0">
                <a:latin typeface="Open Sans" panose="020B0604020202020204" charset="0"/>
                <a:ea typeface="Open Sans" panose="020B0604020202020204" charset="0"/>
                <a:cs typeface="Open Sans" panose="020B0604020202020204" charset="0"/>
              </a:rPr>
              <a:t>.</a:t>
            </a:r>
          </a:p>
          <a:p>
            <a:endParaRPr lang="en-US" sz="2000" dirty="0" smtClean="0">
              <a:latin typeface="Open Sans" panose="020B0604020202020204" charset="0"/>
              <a:ea typeface="Open Sans" panose="020B0604020202020204" charset="0"/>
              <a:cs typeface="Open Sans" panose="020B0604020202020204" charset="0"/>
            </a:endParaRPr>
          </a:p>
          <a:p>
            <a:endParaRPr lang="en-US" sz="2000" dirty="0">
              <a:latin typeface="Open Sans" panose="020B0604020202020204" charset="0"/>
              <a:ea typeface="Open Sans" panose="020B0604020202020204" charset="0"/>
              <a:cs typeface="Open Sans" panose="020B0604020202020204" charset="0"/>
            </a:endParaRPr>
          </a:p>
          <a:p>
            <a:endParaRPr lang="en-US" sz="2000" dirty="0" smtClean="0">
              <a:latin typeface="Open Sans" panose="020B0604020202020204" charset="0"/>
              <a:ea typeface="Open Sans" panose="020B0604020202020204" charset="0"/>
              <a:cs typeface="Open Sans" panose="020B0604020202020204" charset="0"/>
            </a:endParaRPr>
          </a:p>
          <a:p>
            <a:endParaRPr lang="en-US" sz="2000" dirty="0">
              <a:latin typeface="Open Sans" panose="020B0604020202020204" charset="0"/>
              <a:ea typeface="Open Sans" panose="020B0604020202020204" charset="0"/>
              <a:cs typeface="Open Sans" panose="020B0604020202020204" charset="0"/>
            </a:endParaRPr>
          </a:p>
          <a:p>
            <a:endParaRPr lang="en-US" sz="2000" dirty="0" smtClean="0">
              <a:latin typeface="Open Sans" panose="020B0604020202020204" charset="0"/>
              <a:ea typeface="Open Sans" panose="020B0604020202020204" charset="0"/>
              <a:cs typeface="Open Sans" panose="020B0604020202020204" charset="0"/>
            </a:endParaRPr>
          </a:p>
          <a:p>
            <a:endParaRPr lang="en-US" sz="2000" dirty="0">
              <a:latin typeface="Open Sans" panose="020B0604020202020204" charset="0"/>
              <a:ea typeface="Open Sans" panose="020B0604020202020204" charset="0"/>
              <a:cs typeface="Open Sans" panose="020B0604020202020204" charset="0"/>
            </a:endParaRPr>
          </a:p>
          <a:p>
            <a:endParaRPr lang="en-US" sz="2000" dirty="0" smtClean="0">
              <a:latin typeface="Open Sans" panose="020B0604020202020204" charset="0"/>
              <a:ea typeface="Open Sans" panose="020B0604020202020204" charset="0"/>
              <a:cs typeface="Open Sans" panose="020B0604020202020204" charset="0"/>
            </a:endParaRPr>
          </a:p>
          <a:p>
            <a:endParaRPr lang="en-US" sz="2000" dirty="0">
              <a:latin typeface="Open Sans" panose="020B0604020202020204" charset="0"/>
              <a:ea typeface="Open Sans" panose="020B0604020202020204" charset="0"/>
              <a:cs typeface="Open Sans" panose="020B0604020202020204" charset="0"/>
            </a:endParaRPr>
          </a:p>
          <a:p>
            <a:r>
              <a:rPr lang="en-US" sz="2000" dirty="0">
                <a:latin typeface="Open Sans" panose="020B0604020202020204" charset="0"/>
                <a:ea typeface="Open Sans" panose="020B0604020202020204" charset="0"/>
                <a:cs typeface="Open Sans" panose="020B0604020202020204" charset="0"/>
              </a:rPr>
              <a:t>Official website</a:t>
            </a:r>
            <a:r>
              <a:rPr lang="en-US" sz="2000" dirty="0"/>
              <a:t>: </a:t>
            </a:r>
            <a:r>
              <a:rPr lang="en-US" sz="2000" dirty="0">
                <a:hlinkClick r:id="rId2"/>
              </a:rPr>
              <a:t>https://www.npmjs.com</a:t>
            </a:r>
            <a:endParaRPr lang="en-US" sz="20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6420282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68580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400" b="1" dirty="0"/>
              <a:t>Node Package Manager</a:t>
            </a:r>
          </a:p>
          <a:p>
            <a:endParaRPr lang="en-US" sz="4800" b="1" dirty="0"/>
          </a:p>
        </p:txBody>
      </p:sp>
      <p:sp>
        <p:nvSpPr>
          <p:cNvPr id="7" name="Прямоугольник 6"/>
          <p:cNvSpPr/>
          <p:nvPr/>
        </p:nvSpPr>
        <p:spPr>
          <a:xfrm>
            <a:off x="523740" y="1375706"/>
            <a:ext cx="11234671" cy="3170099"/>
          </a:xfrm>
          <a:prstGeom prst="rect">
            <a:avLst/>
          </a:prstGeom>
        </p:spPr>
        <p:txBody>
          <a:bodyPr wrap="square">
            <a:spAutoFit/>
          </a:bodyPr>
          <a:lstStyle/>
          <a:p>
            <a:r>
              <a:rPr lang="en-US" sz="2000" dirty="0" err="1">
                <a:latin typeface="Open Sans" panose="020B0604020202020204" charset="0"/>
                <a:ea typeface="Open Sans" panose="020B0604020202020204" charset="0"/>
                <a:cs typeface="Open Sans" panose="020B0604020202020204" charset="0"/>
              </a:rPr>
              <a:t>NPM</a:t>
            </a:r>
            <a:r>
              <a:rPr lang="en-US" sz="2000" dirty="0">
                <a:latin typeface="Open Sans" panose="020B0604020202020204" charset="0"/>
                <a:ea typeface="Open Sans" panose="020B0604020202020204" charset="0"/>
                <a:cs typeface="Open Sans" panose="020B0604020202020204" charset="0"/>
              </a:rPr>
              <a:t> is included with Node.js installation. After you install Node.js, verify </a:t>
            </a:r>
            <a:r>
              <a:rPr lang="en-US" sz="2000" dirty="0" err="1">
                <a:latin typeface="Open Sans" panose="020B0604020202020204" charset="0"/>
                <a:ea typeface="Open Sans" panose="020B0604020202020204" charset="0"/>
                <a:cs typeface="Open Sans" panose="020B0604020202020204" charset="0"/>
              </a:rPr>
              <a:t>NPM</a:t>
            </a:r>
            <a:r>
              <a:rPr lang="en-US" sz="2000" dirty="0">
                <a:latin typeface="Open Sans" panose="020B0604020202020204" charset="0"/>
                <a:ea typeface="Open Sans" panose="020B0604020202020204" charset="0"/>
                <a:cs typeface="Open Sans" panose="020B0604020202020204" charset="0"/>
              </a:rPr>
              <a:t> installation by writing the following command in terminal or command prompt.</a:t>
            </a:r>
            <a:endParaRPr lang="en-US" sz="2000" dirty="0" smtClean="0">
              <a:latin typeface="Open Sans" panose="020B0604020202020204" charset="0"/>
              <a:ea typeface="Open Sans" panose="020B0604020202020204" charset="0"/>
              <a:cs typeface="Open Sans" panose="020B0604020202020204" charset="0"/>
            </a:endParaRPr>
          </a:p>
          <a:p>
            <a:endParaRPr lang="en-US" sz="2000" dirty="0">
              <a:latin typeface="Open Sans" panose="020B0604020202020204" charset="0"/>
              <a:ea typeface="Open Sans" panose="020B0604020202020204" charset="0"/>
              <a:cs typeface="Open Sans" panose="020B0604020202020204" charset="0"/>
            </a:endParaRPr>
          </a:p>
          <a:p>
            <a:endParaRPr lang="en-US" sz="2000" dirty="0" smtClean="0">
              <a:latin typeface="Open Sans" panose="020B0604020202020204" charset="0"/>
              <a:ea typeface="Open Sans" panose="020B0604020202020204" charset="0"/>
              <a:cs typeface="Open Sans" panose="020B0604020202020204" charset="0"/>
            </a:endParaRPr>
          </a:p>
          <a:p>
            <a:endParaRPr lang="en-US" sz="2000" dirty="0">
              <a:latin typeface="Open Sans" panose="020B0604020202020204" charset="0"/>
              <a:ea typeface="Open Sans" panose="020B0604020202020204" charset="0"/>
              <a:cs typeface="Open Sans" panose="020B0604020202020204" charset="0"/>
            </a:endParaRPr>
          </a:p>
          <a:p>
            <a:endParaRPr lang="en-US" sz="2000" dirty="0" smtClean="0">
              <a:latin typeface="Open Sans" panose="020B0604020202020204" charset="0"/>
              <a:ea typeface="Open Sans" panose="020B0604020202020204" charset="0"/>
              <a:cs typeface="Open Sans" panose="020B0604020202020204" charset="0"/>
            </a:endParaRPr>
          </a:p>
          <a:p>
            <a:endParaRPr lang="en-US" sz="2000" dirty="0">
              <a:latin typeface="Open Sans" panose="020B0604020202020204" charset="0"/>
              <a:ea typeface="Open Sans" panose="020B0604020202020204" charset="0"/>
              <a:cs typeface="Open Sans" panose="020B0604020202020204" charset="0"/>
            </a:endParaRPr>
          </a:p>
          <a:p>
            <a:r>
              <a:rPr lang="en-US" sz="2000" dirty="0">
                <a:latin typeface="Open Sans" panose="020B0604020202020204" charset="0"/>
                <a:ea typeface="Open Sans" panose="020B0604020202020204" charset="0"/>
                <a:cs typeface="Open Sans" panose="020B0604020202020204" charset="0"/>
              </a:rPr>
              <a:t>If you have an older version of </a:t>
            </a:r>
            <a:r>
              <a:rPr lang="en-US" sz="2000" dirty="0" err="1">
                <a:latin typeface="Open Sans" panose="020B0604020202020204" charset="0"/>
                <a:ea typeface="Open Sans" panose="020B0604020202020204" charset="0"/>
                <a:cs typeface="Open Sans" panose="020B0604020202020204" charset="0"/>
              </a:rPr>
              <a:t>NPM</a:t>
            </a:r>
            <a:r>
              <a:rPr lang="en-US" sz="2000" dirty="0">
                <a:latin typeface="Open Sans" panose="020B0604020202020204" charset="0"/>
                <a:ea typeface="Open Sans" panose="020B0604020202020204" charset="0"/>
                <a:cs typeface="Open Sans" panose="020B0604020202020204" charset="0"/>
              </a:rPr>
              <a:t> then you can update it to the latest version using the following command</a:t>
            </a:r>
            <a:r>
              <a:rPr lang="en-US" sz="2000" dirty="0" smtClean="0">
                <a:latin typeface="Open Sans" panose="020B0604020202020204" charset="0"/>
                <a:ea typeface="Open Sans" panose="020B0604020202020204" charset="0"/>
                <a:cs typeface="Open Sans" panose="020B0604020202020204" charset="0"/>
              </a:rPr>
              <a:t>.</a:t>
            </a:r>
          </a:p>
          <a:p>
            <a:endParaRPr lang="en-US" sz="2000" dirty="0" smtClean="0">
              <a:latin typeface="Open Sans" panose="020B0604020202020204" charset="0"/>
              <a:ea typeface="Open Sans" panose="020B0604020202020204" charset="0"/>
              <a:cs typeface="Open Sans" panose="020B0604020202020204" charset="0"/>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740" y="2344231"/>
            <a:ext cx="10982460" cy="874146"/>
          </a:xfrm>
          <a:prstGeom prst="rect">
            <a:avLst/>
          </a:prstGeom>
        </p:spPr>
      </p:pic>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739" y="4369568"/>
            <a:ext cx="10982461" cy="591052"/>
          </a:xfrm>
          <a:prstGeom prst="rect">
            <a:avLst/>
          </a:prstGeom>
        </p:spPr>
      </p:pic>
    </p:spTree>
    <p:extLst>
      <p:ext uri="{BB962C8B-B14F-4D97-AF65-F5344CB8AC3E}">
        <p14:creationId xmlns:p14="http://schemas.microsoft.com/office/powerpoint/2010/main" val="17511772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52374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400" b="1" dirty="0"/>
              <a:t>Node Package Manager</a:t>
            </a:r>
          </a:p>
          <a:p>
            <a:endParaRPr lang="en-US" sz="4800" b="1" dirty="0"/>
          </a:p>
        </p:txBody>
      </p:sp>
      <p:sp>
        <p:nvSpPr>
          <p:cNvPr id="7" name="Прямоугольник 6"/>
          <p:cNvSpPr/>
          <p:nvPr/>
        </p:nvSpPr>
        <p:spPr>
          <a:xfrm>
            <a:off x="523740" y="1924346"/>
            <a:ext cx="11234671" cy="3785652"/>
          </a:xfrm>
          <a:prstGeom prst="rect">
            <a:avLst/>
          </a:prstGeom>
        </p:spPr>
        <p:txBody>
          <a:bodyPr wrap="square">
            <a:spAutoFit/>
          </a:bodyPr>
          <a:lstStyle/>
          <a:p>
            <a:r>
              <a:rPr lang="en-US" sz="2000" dirty="0">
                <a:latin typeface="Open Sans" panose="020B0604020202020204" charset="0"/>
                <a:ea typeface="Open Sans" panose="020B0604020202020204" charset="0"/>
                <a:cs typeface="Open Sans" panose="020B0604020202020204" charset="0"/>
              </a:rPr>
              <a:t>To access </a:t>
            </a:r>
            <a:r>
              <a:rPr lang="en-US" sz="2000" dirty="0" err="1">
                <a:latin typeface="Open Sans" panose="020B0604020202020204" charset="0"/>
                <a:ea typeface="Open Sans" panose="020B0604020202020204" charset="0"/>
                <a:cs typeface="Open Sans" panose="020B0604020202020204" charset="0"/>
              </a:rPr>
              <a:t>NPM</a:t>
            </a:r>
            <a:r>
              <a:rPr lang="en-US" sz="2000" dirty="0">
                <a:latin typeface="Open Sans" panose="020B0604020202020204" charset="0"/>
                <a:ea typeface="Open Sans" panose="020B0604020202020204" charset="0"/>
                <a:cs typeface="Open Sans" panose="020B0604020202020204" charset="0"/>
              </a:rPr>
              <a:t> help, write </a:t>
            </a:r>
            <a:r>
              <a:rPr lang="en-US" sz="2000" dirty="0" err="1">
                <a:latin typeface="Open Sans" panose="020B0604020202020204" charset="0"/>
                <a:ea typeface="Open Sans" panose="020B0604020202020204" charset="0"/>
                <a:cs typeface="Open Sans" panose="020B0604020202020204" charset="0"/>
              </a:rPr>
              <a:t>npm</a:t>
            </a:r>
            <a:r>
              <a:rPr lang="en-US" sz="2000" dirty="0">
                <a:latin typeface="Open Sans" panose="020B0604020202020204" charset="0"/>
                <a:ea typeface="Open Sans" panose="020B0604020202020204" charset="0"/>
                <a:cs typeface="Open Sans" panose="020B0604020202020204" charset="0"/>
              </a:rPr>
              <a:t> help in the command prompt or terminal window</a:t>
            </a:r>
            <a:r>
              <a:rPr lang="en-US" sz="2000" dirty="0" smtClean="0">
                <a:latin typeface="Open Sans" panose="020B0604020202020204" charset="0"/>
                <a:ea typeface="Open Sans" panose="020B0604020202020204" charset="0"/>
                <a:cs typeface="Open Sans" panose="020B0604020202020204" charset="0"/>
              </a:rPr>
              <a:t>.</a:t>
            </a:r>
          </a:p>
          <a:p>
            <a:endParaRPr lang="en-US" sz="2000" dirty="0">
              <a:latin typeface="Open Sans" panose="020B0604020202020204" charset="0"/>
              <a:ea typeface="Open Sans" panose="020B0604020202020204" charset="0"/>
              <a:cs typeface="Open Sans" panose="020B0604020202020204" charset="0"/>
            </a:endParaRPr>
          </a:p>
          <a:p>
            <a:endParaRPr lang="en-US" sz="2000" dirty="0" smtClean="0">
              <a:latin typeface="Open Sans" panose="020B0604020202020204" charset="0"/>
              <a:ea typeface="Open Sans" panose="020B0604020202020204" charset="0"/>
              <a:cs typeface="Open Sans" panose="020B0604020202020204" charset="0"/>
            </a:endParaRPr>
          </a:p>
          <a:p>
            <a:endParaRPr lang="en-US" sz="2000" dirty="0">
              <a:latin typeface="Open Sans" panose="020B0604020202020204" charset="0"/>
              <a:ea typeface="Open Sans" panose="020B0604020202020204" charset="0"/>
              <a:cs typeface="Open Sans" panose="020B0604020202020204" charset="0"/>
            </a:endParaRPr>
          </a:p>
          <a:p>
            <a:endParaRPr lang="en-US" sz="2000" dirty="0" smtClean="0">
              <a:latin typeface="Open Sans" panose="020B0604020202020204" charset="0"/>
              <a:ea typeface="Open Sans" panose="020B0604020202020204" charset="0"/>
              <a:cs typeface="Open Sans" panose="020B0604020202020204" charset="0"/>
            </a:endParaRPr>
          </a:p>
          <a:p>
            <a:endParaRPr lang="en-US" sz="2000" dirty="0">
              <a:latin typeface="Open Sans" panose="020B0604020202020204" charset="0"/>
              <a:ea typeface="Open Sans" panose="020B0604020202020204" charset="0"/>
              <a:cs typeface="Open Sans" panose="020B0604020202020204" charset="0"/>
            </a:endParaRPr>
          </a:p>
          <a:p>
            <a:r>
              <a:rPr lang="en-US" sz="2000" dirty="0" err="1" smtClean="0">
                <a:latin typeface="Open Sans" panose="020B0604020202020204" charset="0"/>
                <a:ea typeface="Open Sans" panose="020B0604020202020204" charset="0"/>
                <a:cs typeface="Open Sans" panose="020B0604020202020204" charset="0"/>
              </a:rPr>
              <a:t>NPM</a:t>
            </a:r>
            <a:r>
              <a:rPr lang="en-US" sz="2000" dirty="0" smtClean="0">
                <a:latin typeface="Open Sans" panose="020B0604020202020204" charset="0"/>
                <a:ea typeface="Open Sans" panose="020B0604020202020204" charset="0"/>
                <a:cs typeface="Open Sans" panose="020B0604020202020204" charset="0"/>
              </a:rPr>
              <a:t> </a:t>
            </a:r>
            <a:r>
              <a:rPr lang="en-US" sz="2000" dirty="0">
                <a:latin typeface="Open Sans" panose="020B0604020202020204" charset="0"/>
                <a:ea typeface="Open Sans" panose="020B0604020202020204" charset="0"/>
                <a:cs typeface="Open Sans" panose="020B0604020202020204" charset="0"/>
              </a:rPr>
              <a:t>performs the operation in two modes: global and local. In the global mode, </a:t>
            </a:r>
            <a:r>
              <a:rPr lang="en-US" sz="2000" dirty="0" err="1">
                <a:latin typeface="Open Sans" panose="020B0604020202020204" charset="0"/>
                <a:ea typeface="Open Sans" panose="020B0604020202020204" charset="0"/>
                <a:cs typeface="Open Sans" panose="020B0604020202020204" charset="0"/>
              </a:rPr>
              <a:t>NPM</a:t>
            </a:r>
            <a:r>
              <a:rPr lang="en-US" sz="2000" dirty="0">
                <a:latin typeface="Open Sans" panose="020B0604020202020204" charset="0"/>
                <a:ea typeface="Open Sans" panose="020B0604020202020204" charset="0"/>
                <a:cs typeface="Open Sans" panose="020B0604020202020204" charset="0"/>
              </a:rPr>
              <a:t> performs operations which affect all the Node.js applications on the computer whereas in the local mode, </a:t>
            </a:r>
            <a:r>
              <a:rPr lang="en-US" sz="2000" dirty="0" err="1">
                <a:latin typeface="Open Sans" panose="020B0604020202020204" charset="0"/>
                <a:ea typeface="Open Sans" panose="020B0604020202020204" charset="0"/>
                <a:cs typeface="Open Sans" panose="020B0604020202020204" charset="0"/>
              </a:rPr>
              <a:t>NPM</a:t>
            </a:r>
            <a:r>
              <a:rPr lang="en-US" sz="2000" dirty="0">
                <a:latin typeface="Open Sans" panose="020B0604020202020204" charset="0"/>
                <a:ea typeface="Open Sans" panose="020B0604020202020204" charset="0"/>
                <a:cs typeface="Open Sans" panose="020B0604020202020204" charset="0"/>
              </a:rPr>
              <a:t> performs operations for the particular local directory which affects an application in that directory only.</a:t>
            </a:r>
          </a:p>
          <a:p>
            <a:endParaRPr lang="en-US" sz="2000" dirty="0" smtClean="0">
              <a:latin typeface="Open Sans" panose="020B0604020202020204" charset="0"/>
              <a:ea typeface="Open Sans" panose="020B0604020202020204" charset="0"/>
              <a:cs typeface="Open Sans" panose="020B0604020202020204" charset="0"/>
            </a:endParaRPr>
          </a:p>
          <a:p>
            <a:endParaRPr lang="en-US" sz="2000" dirty="0">
              <a:latin typeface="Open Sans" panose="020B0604020202020204" charset="0"/>
              <a:ea typeface="Open Sans" panose="020B0604020202020204" charset="0"/>
              <a:cs typeface="Open Sans" panose="020B0604020202020204" charset="0"/>
            </a:endParaRP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740" y="2603156"/>
            <a:ext cx="10965965" cy="688684"/>
          </a:xfrm>
          <a:prstGeom prst="rect">
            <a:avLst/>
          </a:prstGeom>
        </p:spPr>
      </p:pic>
    </p:spTree>
    <p:extLst>
      <p:ext uri="{BB962C8B-B14F-4D97-AF65-F5344CB8AC3E}">
        <p14:creationId xmlns:p14="http://schemas.microsoft.com/office/powerpoint/2010/main" val="2086730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52374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400" b="1" dirty="0"/>
              <a:t>Install Package Locally</a:t>
            </a:r>
            <a:endParaRPr lang="en-US" sz="4800" b="1" dirty="0"/>
          </a:p>
        </p:txBody>
      </p:sp>
      <p:sp>
        <p:nvSpPr>
          <p:cNvPr id="7" name="Прямоугольник 6"/>
          <p:cNvSpPr/>
          <p:nvPr/>
        </p:nvSpPr>
        <p:spPr>
          <a:xfrm>
            <a:off x="523740" y="1924345"/>
            <a:ext cx="11234671" cy="4401205"/>
          </a:xfrm>
          <a:prstGeom prst="rect">
            <a:avLst/>
          </a:prstGeom>
        </p:spPr>
        <p:txBody>
          <a:bodyPr wrap="square">
            <a:spAutoFit/>
          </a:bodyPr>
          <a:lstStyle/>
          <a:p>
            <a:r>
              <a:rPr lang="en-US" sz="2000" dirty="0">
                <a:latin typeface="Open Sans" panose="020B0604020202020204" charset="0"/>
                <a:ea typeface="Open Sans" panose="020B0604020202020204" charset="0"/>
                <a:cs typeface="Open Sans" panose="020B0604020202020204" charset="0"/>
              </a:rPr>
              <a:t> Use the following command to install any third party module in your local Node.js project folder</a:t>
            </a:r>
            <a:r>
              <a:rPr lang="en-US" sz="2000" dirty="0" smtClean="0">
                <a:latin typeface="Open Sans" panose="020B0604020202020204" charset="0"/>
                <a:ea typeface="Open Sans" panose="020B0604020202020204" charset="0"/>
                <a:cs typeface="Open Sans" panose="020B0604020202020204" charset="0"/>
              </a:rPr>
              <a:t>.</a:t>
            </a:r>
          </a:p>
          <a:p>
            <a:endParaRPr lang="en-US" sz="2000" dirty="0">
              <a:latin typeface="Open Sans" panose="020B0604020202020204" charset="0"/>
              <a:ea typeface="Open Sans" panose="020B0604020202020204" charset="0"/>
              <a:cs typeface="Open Sans" panose="020B0604020202020204" charset="0"/>
            </a:endParaRPr>
          </a:p>
          <a:p>
            <a:r>
              <a:rPr lang="en-US" sz="2000" dirty="0" smtClean="0">
                <a:latin typeface="Open Sans" panose="020B0604020202020204" charset="0"/>
                <a:ea typeface="Open Sans" panose="020B0604020202020204" charset="0"/>
                <a:cs typeface="Open Sans" panose="020B0604020202020204" charset="0"/>
              </a:rPr>
              <a:t> </a:t>
            </a:r>
            <a:endParaRPr lang="en-US" sz="2000" dirty="0">
              <a:latin typeface="Open Sans" panose="020B0604020202020204" charset="0"/>
              <a:ea typeface="Open Sans" panose="020B0604020202020204" charset="0"/>
              <a:cs typeface="Open Sans" panose="020B0604020202020204" charset="0"/>
            </a:endParaRPr>
          </a:p>
          <a:p>
            <a:endParaRPr lang="en-US" sz="2000" dirty="0">
              <a:latin typeface="Open Sans" panose="020B0604020202020204" charset="0"/>
              <a:ea typeface="Open Sans" panose="020B0604020202020204" charset="0"/>
              <a:cs typeface="Open Sans" panose="020B0604020202020204" charset="0"/>
            </a:endParaRPr>
          </a:p>
          <a:p>
            <a:r>
              <a:rPr lang="en-US" sz="2000" dirty="0">
                <a:latin typeface="Open Sans" panose="020B0604020202020204" charset="0"/>
                <a:ea typeface="Open Sans" panose="020B0604020202020204" charset="0"/>
                <a:cs typeface="Open Sans" panose="020B0604020202020204" charset="0"/>
              </a:rPr>
              <a:t>For example, the following command will install </a:t>
            </a:r>
            <a:r>
              <a:rPr lang="en-US" sz="2000" dirty="0" err="1">
                <a:latin typeface="Open Sans" panose="020B0604020202020204" charset="0"/>
                <a:ea typeface="Open Sans" panose="020B0604020202020204" charset="0"/>
                <a:cs typeface="Open Sans" panose="020B0604020202020204" charset="0"/>
              </a:rPr>
              <a:t>ExpressJS</a:t>
            </a:r>
            <a:r>
              <a:rPr lang="en-US" sz="2000" dirty="0">
                <a:latin typeface="Open Sans" panose="020B0604020202020204" charset="0"/>
                <a:ea typeface="Open Sans" panose="020B0604020202020204" charset="0"/>
                <a:cs typeface="Open Sans" panose="020B0604020202020204" charset="0"/>
              </a:rPr>
              <a:t> into </a:t>
            </a:r>
            <a:r>
              <a:rPr lang="en-US" sz="2000" dirty="0" err="1">
                <a:latin typeface="Open Sans" panose="020B0604020202020204" charset="0"/>
                <a:ea typeface="Open Sans" panose="020B0604020202020204" charset="0"/>
                <a:cs typeface="Open Sans" panose="020B0604020202020204" charset="0"/>
              </a:rPr>
              <a:t>MyNodeProj</a:t>
            </a:r>
            <a:r>
              <a:rPr lang="en-US" sz="2000" dirty="0">
                <a:latin typeface="Open Sans" panose="020B0604020202020204" charset="0"/>
                <a:ea typeface="Open Sans" panose="020B0604020202020204" charset="0"/>
                <a:cs typeface="Open Sans" panose="020B0604020202020204" charset="0"/>
              </a:rPr>
              <a:t> folder</a:t>
            </a:r>
            <a:r>
              <a:rPr lang="en-US" sz="2000" dirty="0" smtClean="0">
                <a:latin typeface="Open Sans" panose="020B0604020202020204" charset="0"/>
                <a:ea typeface="Open Sans" panose="020B0604020202020204" charset="0"/>
                <a:cs typeface="Open Sans" panose="020B0604020202020204" charset="0"/>
              </a:rPr>
              <a:t>.</a:t>
            </a:r>
          </a:p>
          <a:p>
            <a:endParaRPr lang="en-US" sz="2000" dirty="0">
              <a:latin typeface="Open Sans" panose="020B0604020202020204" charset="0"/>
              <a:ea typeface="Open Sans" panose="020B0604020202020204" charset="0"/>
              <a:cs typeface="Open Sans" panose="020B0604020202020204" charset="0"/>
            </a:endParaRPr>
          </a:p>
          <a:p>
            <a:r>
              <a:rPr lang="en-US" sz="2000" dirty="0">
                <a:latin typeface="Open Sans" panose="020B0604020202020204" charset="0"/>
                <a:ea typeface="Open Sans" panose="020B0604020202020204" charset="0"/>
                <a:cs typeface="Open Sans" panose="020B0604020202020204" charset="0"/>
              </a:rPr>
              <a:t> </a:t>
            </a:r>
            <a:endParaRPr lang="en-US" sz="2000" dirty="0" smtClean="0">
              <a:latin typeface="Open Sans" panose="020B0604020202020204" charset="0"/>
              <a:ea typeface="Open Sans" panose="020B0604020202020204" charset="0"/>
              <a:cs typeface="Open Sans" panose="020B0604020202020204" charset="0"/>
            </a:endParaRPr>
          </a:p>
          <a:p>
            <a:endParaRPr lang="en-US" sz="2000" dirty="0">
              <a:latin typeface="Open Sans" panose="020B0604020202020204" charset="0"/>
              <a:ea typeface="Open Sans" panose="020B0604020202020204" charset="0"/>
              <a:cs typeface="Open Sans" panose="020B0604020202020204" charset="0"/>
            </a:endParaRPr>
          </a:p>
          <a:p>
            <a:endParaRPr lang="en-US" sz="2000" dirty="0">
              <a:latin typeface="Open Sans" panose="020B0604020202020204" charset="0"/>
              <a:ea typeface="Open Sans" panose="020B0604020202020204" charset="0"/>
              <a:cs typeface="Open Sans" panose="020B0604020202020204" charset="0"/>
            </a:endParaRPr>
          </a:p>
          <a:p>
            <a:r>
              <a:rPr lang="en-US" sz="2000" dirty="0">
                <a:latin typeface="Open Sans" panose="020B0604020202020204" charset="0"/>
                <a:ea typeface="Open Sans" panose="020B0604020202020204" charset="0"/>
                <a:cs typeface="Open Sans" panose="020B0604020202020204" charset="0"/>
              </a:rPr>
              <a:t>All the modules installed using </a:t>
            </a:r>
            <a:r>
              <a:rPr lang="en-US" sz="2000" dirty="0" err="1">
                <a:latin typeface="Open Sans" panose="020B0604020202020204" charset="0"/>
                <a:ea typeface="Open Sans" panose="020B0604020202020204" charset="0"/>
                <a:cs typeface="Open Sans" panose="020B0604020202020204" charset="0"/>
              </a:rPr>
              <a:t>NPM</a:t>
            </a:r>
            <a:r>
              <a:rPr lang="en-US" sz="2000" dirty="0">
                <a:latin typeface="Open Sans" panose="020B0604020202020204" charset="0"/>
                <a:ea typeface="Open Sans" panose="020B0604020202020204" charset="0"/>
                <a:cs typeface="Open Sans" panose="020B0604020202020204" charset="0"/>
              </a:rPr>
              <a:t> are installed under </a:t>
            </a:r>
            <a:r>
              <a:rPr lang="en-US" sz="2000" dirty="0" err="1">
                <a:latin typeface="Open Sans" panose="020B0604020202020204" charset="0"/>
                <a:ea typeface="Open Sans" panose="020B0604020202020204" charset="0"/>
                <a:cs typeface="Open Sans" panose="020B0604020202020204" charset="0"/>
              </a:rPr>
              <a:t>node_modules</a:t>
            </a:r>
            <a:r>
              <a:rPr lang="en-US" sz="2000" dirty="0">
                <a:latin typeface="Open Sans" panose="020B0604020202020204" charset="0"/>
                <a:ea typeface="Open Sans" panose="020B0604020202020204" charset="0"/>
                <a:cs typeface="Open Sans" panose="020B0604020202020204" charset="0"/>
              </a:rPr>
              <a:t> folder. The above command will create </a:t>
            </a:r>
            <a:r>
              <a:rPr lang="en-US" sz="2000" dirty="0" err="1">
                <a:latin typeface="Open Sans" panose="020B0604020202020204" charset="0"/>
                <a:ea typeface="Open Sans" panose="020B0604020202020204" charset="0"/>
                <a:cs typeface="Open Sans" panose="020B0604020202020204" charset="0"/>
              </a:rPr>
              <a:t>ExpressJS</a:t>
            </a:r>
            <a:r>
              <a:rPr lang="en-US" sz="2000" dirty="0">
                <a:latin typeface="Open Sans" panose="020B0604020202020204" charset="0"/>
                <a:ea typeface="Open Sans" panose="020B0604020202020204" charset="0"/>
                <a:cs typeface="Open Sans" panose="020B0604020202020204" charset="0"/>
              </a:rPr>
              <a:t> folder under </a:t>
            </a:r>
            <a:r>
              <a:rPr lang="en-US" sz="2000" dirty="0" err="1">
                <a:latin typeface="Open Sans" panose="020B0604020202020204" charset="0"/>
                <a:ea typeface="Open Sans" panose="020B0604020202020204" charset="0"/>
                <a:cs typeface="Open Sans" panose="020B0604020202020204" charset="0"/>
              </a:rPr>
              <a:t>node_modules</a:t>
            </a:r>
            <a:r>
              <a:rPr lang="en-US" sz="2000" dirty="0">
                <a:latin typeface="Open Sans" panose="020B0604020202020204" charset="0"/>
                <a:ea typeface="Open Sans" panose="020B0604020202020204" charset="0"/>
                <a:cs typeface="Open Sans" panose="020B0604020202020204" charset="0"/>
              </a:rPr>
              <a:t> folder in the root folder of your project and install Express.js there. </a:t>
            </a:r>
            <a:endParaRPr lang="en-US" sz="2000" dirty="0" smtClean="0">
              <a:latin typeface="Open Sans" panose="020B0604020202020204" charset="0"/>
              <a:ea typeface="Open Sans" panose="020B0604020202020204" charset="0"/>
              <a:cs typeface="Open Sans" panose="020B0604020202020204" charset="0"/>
            </a:endParaRPr>
          </a:p>
          <a:p>
            <a:endParaRPr lang="en-US" sz="2000" dirty="0">
              <a:latin typeface="Open Sans" panose="020B0604020202020204" charset="0"/>
              <a:ea typeface="Open Sans" panose="020B0604020202020204" charset="0"/>
              <a:cs typeface="Open Sans" panose="020B0604020202020204" charset="0"/>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678" y="2731746"/>
            <a:ext cx="10169305" cy="582954"/>
          </a:xfrm>
          <a:prstGeom prst="rect">
            <a:avLst/>
          </a:prstGeom>
        </p:spPr>
      </p:pic>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677" y="4124948"/>
            <a:ext cx="10169305" cy="639682"/>
          </a:xfrm>
          <a:prstGeom prst="rect">
            <a:avLst/>
          </a:prstGeom>
        </p:spPr>
      </p:pic>
    </p:spTree>
    <p:extLst>
      <p:ext uri="{BB962C8B-B14F-4D97-AF65-F5344CB8AC3E}">
        <p14:creationId xmlns:p14="http://schemas.microsoft.com/office/powerpoint/2010/main" val="20131958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52374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400" b="1" dirty="0"/>
              <a:t>Add Dependency into </a:t>
            </a:r>
            <a:r>
              <a:rPr lang="en-US" sz="4400" b="1" dirty="0" err="1"/>
              <a:t>package.json</a:t>
            </a:r>
            <a:endParaRPr lang="en-US" sz="4800" b="1" dirty="0"/>
          </a:p>
        </p:txBody>
      </p:sp>
      <p:sp>
        <p:nvSpPr>
          <p:cNvPr id="7" name="Прямоугольник 6"/>
          <p:cNvSpPr/>
          <p:nvPr/>
        </p:nvSpPr>
        <p:spPr>
          <a:xfrm>
            <a:off x="523740" y="1924345"/>
            <a:ext cx="11234671" cy="1631216"/>
          </a:xfrm>
          <a:prstGeom prst="rect">
            <a:avLst/>
          </a:prstGeom>
        </p:spPr>
        <p:txBody>
          <a:bodyPr wrap="square">
            <a:spAutoFit/>
          </a:bodyPr>
          <a:lstStyle/>
          <a:p>
            <a:r>
              <a:rPr lang="en-US" sz="2000" dirty="0">
                <a:latin typeface="Open Sans" panose="020B0604020202020204" charset="0"/>
                <a:ea typeface="Open Sans" panose="020B0604020202020204" charset="0"/>
                <a:cs typeface="Open Sans" panose="020B0604020202020204" charset="0"/>
              </a:rPr>
              <a:t>  Use --save at the end of the install command to add dependency entry into </a:t>
            </a:r>
            <a:r>
              <a:rPr lang="en-US" sz="2000" dirty="0" err="1">
                <a:latin typeface="Open Sans" panose="020B0604020202020204" charset="0"/>
                <a:ea typeface="Open Sans" panose="020B0604020202020204" charset="0"/>
                <a:cs typeface="Open Sans" panose="020B0604020202020204" charset="0"/>
              </a:rPr>
              <a:t>package.json</a:t>
            </a:r>
            <a:r>
              <a:rPr lang="en-US" sz="2000" dirty="0">
                <a:latin typeface="Open Sans" panose="020B0604020202020204" charset="0"/>
                <a:ea typeface="Open Sans" panose="020B0604020202020204" charset="0"/>
                <a:cs typeface="Open Sans" panose="020B0604020202020204" charset="0"/>
              </a:rPr>
              <a:t> of your application.</a:t>
            </a:r>
          </a:p>
          <a:p>
            <a:endParaRPr lang="en-US" sz="2000" dirty="0">
              <a:latin typeface="Open Sans" panose="020B0604020202020204" charset="0"/>
              <a:ea typeface="Open Sans" panose="020B0604020202020204" charset="0"/>
              <a:cs typeface="Open Sans" panose="020B0604020202020204" charset="0"/>
            </a:endParaRPr>
          </a:p>
          <a:p>
            <a:r>
              <a:rPr lang="en-US" sz="2000" dirty="0">
                <a:latin typeface="Open Sans" panose="020B0604020202020204" charset="0"/>
                <a:ea typeface="Open Sans" panose="020B0604020202020204" charset="0"/>
                <a:cs typeface="Open Sans" panose="020B0604020202020204" charset="0"/>
              </a:rPr>
              <a:t>For example, the following command will install </a:t>
            </a:r>
            <a:r>
              <a:rPr lang="en-US" sz="2000" dirty="0" err="1">
                <a:latin typeface="Open Sans" panose="020B0604020202020204" charset="0"/>
                <a:ea typeface="Open Sans" panose="020B0604020202020204" charset="0"/>
                <a:cs typeface="Open Sans" panose="020B0604020202020204" charset="0"/>
              </a:rPr>
              <a:t>ExpressJS</a:t>
            </a:r>
            <a:r>
              <a:rPr lang="en-US" sz="2000" dirty="0">
                <a:latin typeface="Open Sans" panose="020B0604020202020204" charset="0"/>
                <a:ea typeface="Open Sans" panose="020B0604020202020204" charset="0"/>
                <a:cs typeface="Open Sans" panose="020B0604020202020204" charset="0"/>
              </a:rPr>
              <a:t> in your application and also adds dependency entry into the </a:t>
            </a:r>
            <a:r>
              <a:rPr lang="en-US" sz="2000" dirty="0" err="1">
                <a:latin typeface="Open Sans" panose="020B0604020202020204" charset="0"/>
                <a:ea typeface="Open Sans" panose="020B0604020202020204" charset="0"/>
                <a:cs typeface="Open Sans" panose="020B0604020202020204" charset="0"/>
              </a:rPr>
              <a:t>package.json</a:t>
            </a:r>
            <a:r>
              <a:rPr lang="en-US" sz="2000" dirty="0">
                <a:latin typeface="Open Sans" panose="020B0604020202020204" charset="0"/>
                <a:ea typeface="Open Sans" panose="020B0604020202020204" charset="0"/>
                <a:cs typeface="Open Sans" panose="020B0604020202020204" charset="0"/>
              </a:rPr>
              <a:t>. </a:t>
            </a: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818" y="4102390"/>
            <a:ext cx="10558284" cy="698210"/>
          </a:xfrm>
          <a:prstGeom prst="rect">
            <a:avLst/>
          </a:prstGeom>
        </p:spPr>
      </p:pic>
    </p:spTree>
    <p:extLst>
      <p:ext uri="{BB962C8B-B14F-4D97-AF65-F5344CB8AC3E}">
        <p14:creationId xmlns:p14="http://schemas.microsoft.com/office/powerpoint/2010/main" val="6123392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52374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400" b="1" dirty="0"/>
              <a:t>Add Dependency into </a:t>
            </a:r>
            <a:r>
              <a:rPr lang="en-US" sz="4400" b="1" dirty="0" err="1"/>
              <a:t>package.json</a:t>
            </a:r>
            <a:endParaRPr lang="en-US" sz="4800" b="1" dirty="0"/>
          </a:p>
        </p:txBody>
      </p:sp>
      <p:sp>
        <p:nvSpPr>
          <p:cNvPr id="7" name="Прямоугольник 6"/>
          <p:cNvSpPr/>
          <p:nvPr/>
        </p:nvSpPr>
        <p:spPr>
          <a:xfrm>
            <a:off x="523740" y="1714502"/>
            <a:ext cx="11234671" cy="4093428"/>
          </a:xfrm>
          <a:prstGeom prst="rect">
            <a:avLst/>
          </a:prstGeom>
        </p:spPr>
        <p:txBody>
          <a:bodyPr wrap="square">
            <a:spAutoFit/>
          </a:bodyPr>
          <a:lstStyle/>
          <a:p>
            <a:r>
              <a:rPr lang="en-US" sz="2000" dirty="0">
                <a:latin typeface="Open Sans" panose="020B0604020202020204" charset="0"/>
                <a:ea typeface="Open Sans" panose="020B0604020202020204" charset="0"/>
                <a:cs typeface="Open Sans" panose="020B0604020202020204" charset="0"/>
              </a:rPr>
              <a:t>{</a:t>
            </a:r>
          </a:p>
          <a:p>
            <a:r>
              <a:rPr lang="en-US" sz="2000" dirty="0">
                <a:latin typeface="Open Sans" panose="020B0604020202020204" charset="0"/>
                <a:ea typeface="Open Sans" panose="020B0604020202020204" charset="0"/>
                <a:cs typeface="Open Sans" panose="020B0604020202020204" charset="0"/>
              </a:rPr>
              <a:t>  "name": "</a:t>
            </a:r>
            <a:r>
              <a:rPr lang="en-US" sz="2000" dirty="0" err="1">
                <a:latin typeface="Open Sans" panose="020B0604020202020204" charset="0"/>
                <a:ea typeface="Open Sans" panose="020B0604020202020204" charset="0"/>
                <a:cs typeface="Open Sans" panose="020B0604020202020204" charset="0"/>
              </a:rPr>
              <a:t>NodejsConsoleApp</a:t>
            </a:r>
            <a:r>
              <a:rPr lang="en-US" sz="2000" dirty="0">
                <a:latin typeface="Open Sans" panose="020B0604020202020204" charset="0"/>
                <a:ea typeface="Open Sans" panose="020B0604020202020204" charset="0"/>
                <a:cs typeface="Open Sans" panose="020B0604020202020204" charset="0"/>
              </a:rPr>
              <a:t>",</a:t>
            </a:r>
          </a:p>
          <a:p>
            <a:r>
              <a:rPr lang="en-US" sz="2000" dirty="0">
                <a:latin typeface="Open Sans" panose="020B0604020202020204" charset="0"/>
                <a:ea typeface="Open Sans" panose="020B0604020202020204" charset="0"/>
                <a:cs typeface="Open Sans" panose="020B0604020202020204" charset="0"/>
              </a:rPr>
              <a:t>  "version": "0.0.0",</a:t>
            </a:r>
          </a:p>
          <a:p>
            <a:r>
              <a:rPr lang="en-US" sz="2000" dirty="0">
                <a:latin typeface="Open Sans" panose="020B0604020202020204" charset="0"/>
                <a:ea typeface="Open Sans" panose="020B0604020202020204" charset="0"/>
                <a:cs typeface="Open Sans" panose="020B0604020202020204" charset="0"/>
              </a:rPr>
              <a:t>  "description": "</a:t>
            </a:r>
            <a:r>
              <a:rPr lang="en-US" sz="2000" dirty="0" err="1">
                <a:latin typeface="Open Sans" panose="020B0604020202020204" charset="0"/>
                <a:ea typeface="Open Sans" panose="020B0604020202020204" charset="0"/>
                <a:cs typeface="Open Sans" panose="020B0604020202020204" charset="0"/>
              </a:rPr>
              <a:t>NodejsConsoleApp</a:t>
            </a:r>
            <a:r>
              <a:rPr lang="en-US" sz="2000" dirty="0">
                <a:latin typeface="Open Sans" panose="020B0604020202020204" charset="0"/>
                <a:ea typeface="Open Sans" panose="020B0604020202020204" charset="0"/>
                <a:cs typeface="Open Sans" panose="020B0604020202020204" charset="0"/>
              </a:rPr>
              <a:t>",</a:t>
            </a:r>
          </a:p>
          <a:p>
            <a:r>
              <a:rPr lang="en-US" sz="2000" dirty="0">
                <a:latin typeface="Open Sans" panose="020B0604020202020204" charset="0"/>
                <a:ea typeface="Open Sans" panose="020B0604020202020204" charset="0"/>
                <a:cs typeface="Open Sans" panose="020B0604020202020204" charset="0"/>
              </a:rPr>
              <a:t>  "main": "app.js",</a:t>
            </a:r>
          </a:p>
          <a:p>
            <a:r>
              <a:rPr lang="en-US" sz="2000" dirty="0">
                <a:latin typeface="Open Sans" panose="020B0604020202020204" charset="0"/>
                <a:ea typeface="Open Sans" panose="020B0604020202020204" charset="0"/>
                <a:cs typeface="Open Sans" panose="020B0604020202020204" charset="0"/>
              </a:rPr>
              <a:t>  "author": {</a:t>
            </a:r>
          </a:p>
          <a:p>
            <a:r>
              <a:rPr lang="en-US" sz="2000" dirty="0">
                <a:latin typeface="Open Sans" panose="020B0604020202020204" charset="0"/>
                <a:ea typeface="Open Sans" panose="020B0604020202020204" charset="0"/>
                <a:cs typeface="Open Sans" panose="020B0604020202020204" charset="0"/>
              </a:rPr>
              <a:t>    "name": "</a:t>
            </a:r>
            <a:r>
              <a:rPr lang="en-US" sz="2000" dirty="0" err="1">
                <a:latin typeface="Open Sans" panose="020B0604020202020204" charset="0"/>
                <a:ea typeface="Open Sans" panose="020B0604020202020204" charset="0"/>
                <a:cs typeface="Open Sans" panose="020B0604020202020204" charset="0"/>
              </a:rPr>
              <a:t>Dev</a:t>
            </a:r>
            <a:r>
              <a:rPr lang="en-US" sz="2000" dirty="0">
                <a:latin typeface="Open Sans" panose="020B0604020202020204" charset="0"/>
                <a:ea typeface="Open Sans" panose="020B0604020202020204" charset="0"/>
                <a:cs typeface="Open Sans" panose="020B0604020202020204" charset="0"/>
              </a:rPr>
              <a:t>",</a:t>
            </a:r>
          </a:p>
          <a:p>
            <a:r>
              <a:rPr lang="en-US" sz="2000" dirty="0">
                <a:latin typeface="Open Sans" panose="020B0604020202020204" charset="0"/>
                <a:ea typeface="Open Sans" panose="020B0604020202020204" charset="0"/>
                <a:cs typeface="Open Sans" panose="020B0604020202020204" charset="0"/>
              </a:rPr>
              <a:t>    "email": ""</a:t>
            </a:r>
          </a:p>
          <a:p>
            <a:r>
              <a:rPr lang="en-US" sz="2000" dirty="0">
                <a:latin typeface="Open Sans" panose="020B0604020202020204" charset="0"/>
                <a:ea typeface="Open Sans" panose="020B0604020202020204" charset="0"/>
                <a:cs typeface="Open Sans" panose="020B0604020202020204" charset="0"/>
              </a:rPr>
              <a:t>  },</a:t>
            </a:r>
          </a:p>
          <a:p>
            <a:r>
              <a:rPr lang="en-US" sz="2000" dirty="0">
                <a:latin typeface="Open Sans" panose="020B0604020202020204" charset="0"/>
                <a:ea typeface="Open Sans" panose="020B0604020202020204" charset="0"/>
                <a:cs typeface="Open Sans" panose="020B0604020202020204" charset="0"/>
              </a:rPr>
              <a:t>  "dependencies": {</a:t>
            </a:r>
          </a:p>
          <a:p>
            <a:r>
              <a:rPr lang="en-US" sz="2000" dirty="0">
                <a:latin typeface="Open Sans" panose="020B0604020202020204" charset="0"/>
                <a:ea typeface="Open Sans" panose="020B0604020202020204" charset="0"/>
                <a:cs typeface="Open Sans" panose="020B0604020202020204" charset="0"/>
              </a:rPr>
              <a:t>    "express": "^4.13.3"</a:t>
            </a:r>
          </a:p>
          <a:p>
            <a:r>
              <a:rPr lang="en-US" sz="2000" dirty="0">
                <a:latin typeface="Open Sans" panose="020B0604020202020204" charset="0"/>
                <a:ea typeface="Open Sans" panose="020B0604020202020204" charset="0"/>
                <a:cs typeface="Open Sans" panose="020B0604020202020204" charset="0"/>
              </a:rPr>
              <a:t>  }</a:t>
            </a:r>
          </a:p>
          <a:p>
            <a:r>
              <a:rPr lang="en-US" sz="2000" dirty="0">
                <a:latin typeface="Open Sans" panose="020B0604020202020204" charset="0"/>
                <a:ea typeface="Open Sans" panose="020B0604020202020204" charset="0"/>
                <a:cs typeface="Open Sans" panose="020B0604020202020204" charset="0"/>
              </a:rPr>
              <a:t>}</a:t>
            </a:r>
          </a:p>
        </p:txBody>
      </p:sp>
    </p:spTree>
    <p:extLst>
      <p:ext uri="{BB962C8B-B14F-4D97-AF65-F5344CB8AC3E}">
        <p14:creationId xmlns:p14="http://schemas.microsoft.com/office/powerpoint/2010/main" val="514292473"/>
      </p:ext>
    </p:extLst>
  </p:cSld>
  <p:clrMapOvr>
    <a:masterClrMapping/>
  </p:clrMapOvr>
  <p:timing>
    <p:tnLst>
      <p:par>
        <p:cTn id="1" dur="indefinite" restart="never" nodeType="tmRoot"/>
      </p:par>
    </p:tnLst>
  </p:timing>
</p:sld>
</file>

<file path=ppt/theme/theme1.xml><?xml version="1.0" encoding="utf-8"?>
<a:theme xmlns:a="http://schemas.openxmlformats.org/drawingml/2006/main" name="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444DEE5D-51F1-4029-8FDB-DB417F7B394A}"/>
    </a:ext>
  </a:extLst>
</a:theme>
</file>

<file path=ppt/theme/theme2.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0103479C-70CD-40C7-BA0E-A151EE336BCC}"/>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Props1.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3.xml><?xml version="1.0" encoding="utf-8"?>
<ds:datastoreItem xmlns:ds="http://schemas.openxmlformats.org/officeDocument/2006/customXml" ds:itemID="{B3A1340B-3A1B-4156-ADE3-51DF6C2C795D}">
  <ds:schemaRefs>
    <ds:schemaRef ds:uri="http://schemas.microsoft.com/office/infopath/2007/PartnerControls"/>
    <ds:schemaRef ds:uri="http://purl.org/dc/elements/1.1/"/>
    <ds:schemaRef ds:uri="http://schemas.microsoft.com/office/2006/metadata/properties"/>
    <ds:schemaRef ds:uri="835f28f2-30f1-4728-84d2-86d96e143488"/>
    <ds:schemaRef ds:uri="http://schemas.microsoft.com/office/2006/documentManagement/types"/>
    <ds:schemaRef ds:uri="http://purl.org/dc/terms/"/>
    <ds:schemaRef ds:uri="http://schemas.openxmlformats.org/package/2006/metadata/core-properties"/>
    <ds:schemaRef ds:uri="http://purl.org/dc/dcmitype/"/>
    <ds:schemaRef ds:uri="341e6018-ac0a-4dfb-8409-db9e0d25502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1573</TotalTime>
  <Words>2797</Words>
  <Application>Microsoft Office PowerPoint</Application>
  <PresentationFormat>Широкоэкранный</PresentationFormat>
  <Paragraphs>297</Paragraphs>
  <Slides>38</Slides>
  <Notes>9</Notes>
  <HiddenSlides>0</HiddenSlides>
  <MMClips>0</MMClips>
  <ScaleCrop>false</ScaleCrop>
  <HeadingPairs>
    <vt:vector size="6" baseType="variant">
      <vt:variant>
        <vt:lpstr>Использованные шрифты</vt:lpstr>
      </vt:variant>
      <vt:variant>
        <vt:i4>4</vt:i4>
      </vt:variant>
      <vt:variant>
        <vt:lpstr>Тема</vt:lpstr>
      </vt:variant>
      <vt:variant>
        <vt:i4>2</vt:i4>
      </vt:variant>
      <vt:variant>
        <vt:lpstr>Заголовки слайдов</vt:lpstr>
      </vt:variant>
      <vt:variant>
        <vt:i4>38</vt:i4>
      </vt:variant>
    </vt:vector>
  </HeadingPairs>
  <TitlesOfParts>
    <vt:vector size="44" baseType="lpstr">
      <vt:lpstr>Open Sans</vt:lpstr>
      <vt:lpstr>Arial</vt:lpstr>
      <vt:lpstr>Proxima Nova Black</vt:lpstr>
      <vt:lpstr>Calibri</vt:lpstr>
      <vt:lpstr>DARK THEME</vt:lpstr>
      <vt:lpstr>LIGHT-THEME</vt:lpstr>
      <vt:lpstr>Node.js Packages </vt:lpstr>
      <vt:lpstr>AGENDA</vt:lpstr>
      <vt:lpstr>Node Package Manager</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NodeJs Packages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USEFUL LINKS </vt:lpstr>
      <vt:lpstr>QUESTIONS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Larionov Stanislav</dc:creator>
  <cp:lastModifiedBy>Windows User</cp:lastModifiedBy>
  <cp:revision>114</cp:revision>
  <dcterms:created xsi:type="dcterms:W3CDTF">2018-12-11T16:43:22Z</dcterms:created>
  <dcterms:modified xsi:type="dcterms:W3CDTF">2019-05-24T11:00:26Z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