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259" r:id="rId8"/>
    <p:sldId id="274" r:id="rId9"/>
    <p:sldId id="287" r:id="rId10"/>
    <p:sldId id="275" r:id="rId11"/>
    <p:sldId id="260" r:id="rId12"/>
    <p:sldId id="282" r:id="rId13"/>
    <p:sldId id="289" r:id="rId14"/>
    <p:sldId id="290" r:id="rId15"/>
    <p:sldId id="295" r:id="rId16"/>
    <p:sldId id="283" r:id="rId17"/>
    <p:sldId id="285" r:id="rId18"/>
    <p:sldId id="294" r:id="rId19"/>
    <p:sldId id="292" r:id="rId20"/>
    <p:sldId id="293" r:id="rId21"/>
    <p:sldId id="291" r:id="rId22"/>
    <p:sldId id="284" r:id="rId23"/>
    <p:sldId id="270" r:id="rId24"/>
    <p:sldId id="271" r:id="rId25"/>
    <p:sldId id="272" r:id="rId26"/>
    <p:sldId id="273" r:id="rId27"/>
  </p:sldIdLst>
  <p:sldSz cx="12192000" cy="6858000"/>
  <p:notesSz cx="6858000" cy="9144000"/>
  <p:embeddedFontLst>
    <p:embeddedFont>
      <p:font typeface="Proxima Nova Black" panose="020B0604020202020204" charset="0"/>
      <p:bold r:id="rId28"/>
    </p:embeddedFont>
    <p:embeddedFont>
      <p:font typeface="Calibri" panose="020F0502020204030204" pitchFamily="34" charset="0"/>
      <p:regular r:id="rId29"/>
      <p:bold r:id="rId30"/>
      <p:italic r:id="rId31"/>
      <p:boldItalic r:id="rId32"/>
    </p:embeddedFont>
    <p:embeddedFont>
      <p:font typeface="Open Sans" panose="020B060402020202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74" d="100"/>
          <a:sy n="74" d="100"/>
        </p:scale>
        <p:origin x="57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3.fntdata"/><Relationship Id="rId35"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cssref/css3_pr_mediaquery.asp" TargetMode="Externa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html/tryit.asp?filename=tryhtml_responsive_image_maxwidth"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csS/tryit.asp?filename=tryresponsive_video3"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javascript.ru/css-for-js" TargetMode="External"/><Relationship Id="rId2" Type="http://schemas.openxmlformats.org/officeDocument/2006/relationships/hyperlink" Target="https://developer.mozilla.org/en-US/docs/Web/CSS/Media_Queries/Using_media_queries" TargetMode="External"/><Relationship Id="rId1" Type="http://schemas.openxmlformats.org/officeDocument/2006/relationships/slideLayout" Target="../slideLayouts/slideLayout2.xml"/><Relationship Id="rId6" Type="http://schemas.openxmlformats.org/officeDocument/2006/relationships/hyperlink" Target="https://www.w3schools.com/html/html_responsive.asp" TargetMode="External"/><Relationship Id="rId5" Type="http://schemas.openxmlformats.org/officeDocument/2006/relationships/hyperlink" Target="https://marksheet.io/css-responsiveness.html" TargetMode="External"/><Relationship Id="rId4" Type="http://schemas.openxmlformats.org/officeDocument/2006/relationships/hyperlink" Target="https://www.sitepoint.com/collapsing-margins/"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hyperlink" Target="http://www.gumbyframework.com/" TargetMode="External"/><Relationship Id="rId3" Type="http://schemas.openxmlformats.org/officeDocument/2006/relationships/hyperlink" Target="http://foundation.zurb.com/" TargetMode="External"/><Relationship Id="rId7" Type="http://schemas.openxmlformats.org/officeDocument/2006/relationships/hyperlink" Target="http://siimple.juanes.xyz/" TargetMode="External"/><Relationship Id="rId2" Type="http://schemas.openxmlformats.org/officeDocument/2006/relationships/hyperlink" Target="http://getbootstrap.com/" TargetMode="External"/><Relationship Id="rId1" Type="http://schemas.openxmlformats.org/officeDocument/2006/relationships/slideLayout" Target="../slideLayouts/slideLayout16.xml"/><Relationship Id="rId6" Type="http://schemas.openxmlformats.org/officeDocument/2006/relationships/hyperlink" Target="http://montagestudio.com/montagejs/" TargetMode="External"/><Relationship Id="rId5" Type="http://schemas.openxmlformats.org/officeDocument/2006/relationships/hyperlink" Target="http://getskeleton.com/" TargetMode="External"/><Relationship Id="rId4" Type="http://schemas.openxmlformats.org/officeDocument/2006/relationships/hyperlink" Target="http://purecss.io/" TargetMode="External"/><Relationship Id="rId9" Type="http://schemas.openxmlformats.org/officeDocument/2006/relationships/hyperlink" Target="http://semantic-ui.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08" y="174928"/>
            <a:ext cx="12390783" cy="6683071"/>
          </a:xfrm>
        </p:spPr>
        <p:txBody>
          <a:bodyPr/>
          <a:lstStyle/>
          <a:p>
            <a:pPr>
              <a:spcBef>
                <a:spcPts val="0"/>
              </a:spcBef>
            </a:pPr>
            <a:r>
              <a:rPr lang="en-US" dirty="0" smtClean="0"/>
              <a:t>Responsive </a:t>
            </a:r>
            <a:r>
              <a:rPr lang="en-US" dirty="0"/>
              <a:t>web </a:t>
            </a:r>
            <a:r>
              <a:rPr lang="en-US" dirty="0" smtClean="0"/>
              <a:t>design</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a:t>by </a:t>
            </a:r>
            <a:r>
              <a:rPr lang="en-US" dirty="0" smtClean="0"/>
              <a:t>Stanislav Larionov</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dirty="0" smtClean="0"/>
              <a:t>L</a:t>
            </a:r>
            <a:r>
              <a:rPr lang="uk-UA" sz="4400" dirty="0" smtClean="0"/>
              <a:t>ogical </a:t>
            </a:r>
            <a:r>
              <a:rPr lang="uk-UA" sz="4400" dirty="0"/>
              <a:t>operators</a:t>
            </a:r>
            <a:endParaRPr lang="en-US" sz="4400" b="1" dirty="0"/>
          </a:p>
        </p:txBody>
      </p:sp>
      <p:graphicFrame>
        <p:nvGraphicFramePr>
          <p:cNvPr id="12" name="Table 6">
            <a:extLst>
              <a:ext uri="{FF2B5EF4-FFF2-40B4-BE49-F238E27FC236}">
                <a16:creationId xmlns="" xmlns:a16="http://schemas.microsoft.com/office/drawing/2014/main" id="{F16B74CE-386F-4BD8-AD13-F03A27308E5C}"/>
              </a:ext>
            </a:extLst>
          </p:cNvPr>
          <p:cNvGraphicFramePr>
            <a:graphicFrameLocks noGrp="1"/>
          </p:cNvGraphicFramePr>
          <p:nvPr>
            <p:extLst>
              <p:ext uri="{D42A27DB-BD31-4B8C-83A1-F6EECF244321}">
                <p14:modId xmlns:p14="http://schemas.microsoft.com/office/powerpoint/2010/main" val="413039103"/>
              </p:ext>
            </p:extLst>
          </p:nvPr>
        </p:nvGraphicFramePr>
        <p:xfrm>
          <a:off x="685800" y="1480523"/>
          <a:ext cx="10820400" cy="3870726"/>
        </p:xfrm>
        <a:graphic>
          <a:graphicData uri="http://schemas.openxmlformats.org/drawingml/2006/table">
            <a:tbl>
              <a:tblPr/>
              <a:tblGrid>
                <a:gridCol w="2160743">
                  <a:extLst>
                    <a:ext uri="{9D8B030D-6E8A-4147-A177-3AD203B41FA5}">
                      <a16:colId xmlns="" xmlns:a16="http://schemas.microsoft.com/office/drawing/2014/main" val="1631490306"/>
                    </a:ext>
                  </a:extLst>
                </a:gridCol>
                <a:gridCol w="8659657">
                  <a:extLst>
                    <a:ext uri="{9D8B030D-6E8A-4147-A177-3AD203B41FA5}">
                      <a16:colId xmlns="" xmlns:a16="http://schemas.microsoft.com/office/drawing/2014/main" val="1225927543"/>
                    </a:ext>
                  </a:extLst>
                </a:gridCol>
              </a:tblGrid>
              <a:tr h="38525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dirty="0" smtClean="0"/>
                        <a:t>and</a:t>
                      </a:r>
                    </a:p>
                    <a:p>
                      <a:pPr algn="l" fontAlgn="t"/>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80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and operator is used for combining multiple media features together into a single media query, requiring each chained feature to return true in order for the query to be true. It is also used for joining media features with media types.</a:t>
                      </a:r>
                      <a:endParaRPr lang="en-US" sz="1800" kern="12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3811184"/>
                  </a:ext>
                </a:extLst>
              </a:tr>
              <a:tr h="38525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dirty="0" smtClean="0"/>
                        <a:t>not</a:t>
                      </a:r>
                    </a:p>
                    <a:p>
                      <a:pPr algn="l" fontAlgn="t"/>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l" fontAlgn="t"/>
                      <a:r>
                        <a:rPr lang="en-US" sz="180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not operator is used to negate a media query, returning true if the query would otherwise return false. If present in a comma-separated list of queries, it will only negate the specific query to which it is applied. If you use the not operator, you must also specify a media type.</a:t>
                      </a:r>
                      <a:endParaRPr lang="en-US" sz="1800" kern="12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 xmlns:a16="http://schemas.microsoft.com/office/drawing/2014/main" val="4107243159"/>
                  </a:ext>
                </a:extLst>
              </a:tr>
              <a:tr h="38525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000" b="1" dirty="0" smtClean="0"/>
                        <a:t>only</a:t>
                      </a:r>
                    </a:p>
                    <a:p>
                      <a:pPr algn="l" fontAlgn="t"/>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180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The only operator is used to apply a style only if an entire query matches, and is useful for preventing older browsers from applying selected styles. When not using only, older browsers would interpret the query screen and (max-width: 500px) simply as screen, ignoring the remainder of the query, and applying its styles on all screens. If you use the only operator, you must also specify a media type.</a:t>
                      </a:r>
                      <a:endParaRPr lang="en-US" sz="1800" kern="1200" baseline="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2329473562"/>
                  </a:ext>
                </a:extLst>
              </a:tr>
            </a:tbl>
          </a:graphicData>
        </a:graphic>
      </p:graphicFrame>
    </p:spTree>
    <p:extLst>
      <p:ext uri="{BB962C8B-B14F-4D97-AF65-F5344CB8AC3E}">
        <p14:creationId xmlns:p14="http://schemas.microsoft.com/office/powerpoint/2010/main" val="24763174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dirty="0" smtClean="0"/>
              <a:t>L</a:t>
            </a:r>
            <a:r>
              <a:rPr lang="uk-UA" sz="4400" dirty="0" smtClean="0"/>
              <a:t>ogical </a:t>
            </a:r>
            <a:r>
              <a:rPr lang="uk-UA" sz="4400" dirty="0"/>
              <a:t>operators</a:t>
            </a:r>
            <a:endParaRPr lang="en-US" sz="4400" b="1" dirty="0"/>
          </a:p>
        </p:txBody>
      </p:sp>
      <p:sp>
        <p:nvSpPr>
          <p:cNvPr id="2" name="Прямоугольник 1"/>
          <p:cNvSpPr/>
          <p:nvPr/>
        </p:nvSpPr>
        <p:spPr>
          <a:xfrm>
            <a:off x="685799" y="1936613"/>
            <a:ext cx="9746087" cy="2585323"/>
          </a:xfrm>
          <a:prstGeom prst="rect">
            <a:avLst/>
          </a:prstGeom>
        </p:spPr>
        <p:txBody>
          <a:bodyPr wrap="square">
            <a:spAutoFit/>
          </a:bodyPr>
          <a:lstStyle/>
          <a:p>
            <a:r>
              <a:rPr lang="en-US" dirty="0">
                <a:solidFill>
                  <a:srgbClr val="008000"/>
                </a:solidFill>
              </a:rPr>
              <a:t>/* When the width is between 600px and 900px OR above 1100px - change the appearance of &lt;div&gt; */</a:t>
            </a:r>
            <a:r>
              <a:rPr lang="en-US" dirty="0">
                <a:solidFill>
                  <a:srgbClr val="A52A2A"/>
                </a:solidFill>
              </a:rPr>
              <a:t/>
            </a:r>
            <a:br>
              <a:rPr lang="en-US" dirty="0">
                <a:solidFill>
                  <a:srgbClr val="A52A2A"/>
                </a:solidFill>
              </a:rPr>
            </a:br>
            <a:r>
              <a:rPr lang="en-US" dirty="0">
                <a:solidFill>
                  <a:srgbClr val="A52A2A"/>
                </a:solidFill>
              </a:rPr>
              <a:t>@media screen and (max-width: 900px) and (min-width: 600px), (min-width: 1100px) </a:t>
            </a:r>
            <a:r>
              <a:rPr lang="en-US" dirty="0">
                <a:solidFill>
                  <a:srgbClr val="000000"/>
                </a:solidFill>
              </a:rPr>
              <a:t>{</a:t>
            </a:r>
            <a:r>
              <a:rPr lang="en-US" dirty="0">
                <a:solidFill>
                  <a:srgbClr val="A52A2A"/>
                </a:solidFill>
              </a:rPr>
              <a:t/>
            </a:r>
            <a:br>
              <a:rPr lang="en-US" dirty="0">
                <a:solidFill>
                  <a:srgbClr val="A52A2A"/>
                </a:solidFill>
              </a:rPr>
            </a:br>
            <a:r>
              <a:rPr lang="en-US" dirty="0">
                <a:solidFill>
                  <a:srgbClr val="A52A2A"/>
                </a:solidFill>
              </a:rPr>
              <a:t>  </a:t>
            </a:r>
            <a:r>
              <a:rPr lang="en-US" dirty="0" err="1">
                <a:solidFill>
                  <a:srgbClr val="A52A2A"/>
                </a:solidFill>
              </a:rPr>
              <a:t>div.example</a:t>
            </a:r>
            <a:r>
              <a:rPr lang="en-US" dirty="0">
                <a:solidFill>
                  <a:srgbClr val="A52A2A"/>
                </a:solidFill>
              </a:rPr>
              <a:t> </a:t>
            </a:r>
            <a:r>
              <a:rPr lang="en-US" dirty="0">
                <a:solidFill>
                  <a:srgbClr val="000000"/>
                </a:solidFill>
              </a:rPr>
              <a:t>{</a:t>
            </a:r>
            <a:r>
              <a:rPr lang="en-US" dirty="0">
                <a:solidFill>
                  <a:srgbClr val="FF0000"/>
                </a:solidFill>
              </a:rPr>
              <a:t/>
            </a:r>
            <a:br>
              <a:rPr lang="en-US" dirty="0">
                <a:solidFill>
                  <a:srgbClr val="FF0000"/>
                </a:solidFill>
              </a:rPr>
            </a:br>
            <a:r>
              <a:rPr lang="en-US" dirty="0">
                <a:solidFill>
                  <a:srgbClr val="FF0000"/>
                </a:solidFill>
              </a:rPr>
              <a:t>    font-size</a:t>
            </a:r>
            <a:r>
              <a:rPr lang="en-US" dirty="0">
                <a:solidFill>
                  <a:srgbClr val="000000"/>
                </a:solidFill>
              </a:rPr>
              <a:t>:</a:t>
            </a:r>
            <a:r>
              <a:rPr lang="en-US" dirty="0">
                <a:solidFill>
                  <a:srgbClr val="0000CD"/>
                </a:solidFill>
              </a:rPr>
              <a:t> 50px</a:t>
            </a:r>
            <a:r>
              <a:rPr lang="en-US" dirty="0">
                <a:solidFill>
                  <a:srgbClr val="000000"/>
                </a:solidFill>
              </a:rPr>
              <a:t>;</a:t>
            </a:r>
            <a:r>
              <a:rPr lang="en-US" dirty="0">
                <a:solidFill>
                  <a:srgbClr val="FF0000"/>
                </a:solidFill>
              </a:rPr>
              <a:t/>
            </a:r>
            <a:br>
              <a:rPr lang="en-US" dirty="0">
                <a:solidFill>
                  <a:srgbClr val="FF0000"/>
                </a:solidFill>
              </a:rPr>
            </a:br>
            <a:r>
              <a:rPr lang="en-US" dirty="0">
                <a:solidFill>
                  <a:srgbClr val="FF0000"/>
                </a:solidFill>
              </a:rPr>
              <a:t>    padding</a:t>
            </a:r>
            <a:r>
              <a:rPr lang="en-US" dirty="0">
                <a:solidFill>
                  <a:srgbClr val="000000"/>
                </a:solidFill>
              </a:rPr>
              <a:t>:</a:t>
            </a:r>
            <a:r>
              <a:rPr lang="en-US" dirty="0">
                <a:solidFill>
                  <a:srgbClr val="0000CD"/>
                </a:solidFill>
              </a:rPr>
              <a:t> 50px</a:t>
            </a:r>
            <a:r>
              <a:rPr lang="en-US" dirty="0">
                <a:solidFill>
                  <a:srgbClr val="000000"/>
                </a:solidFill>
              </a:rPr>
              <a:t>;</a:t>
            </a:r>
            <a:r>
              <a:rPr lang="en-US" dirty="0">
                <a:solidFill>
                  <a:srgbClr val="FF0000"/>
                </a:solidFill>
              </a:rPr>
              <a:t/>
            </a:r>
            <a:br>
              <a:rPr lang="en-US" dirty="0">
                <a:solidFill>
                  <a:srgbClr val="FF0000"/>
                </a:solidFill>
              </a:rPr>
            </a:br>
            <a:r>
              <a:rPr lang="en-US" dirty="0">
                <a:solidFill>
                  <a:srgbClr val="FF0000"/>
                </a:solidFill>
              </a:rPr>
              <a:t>    border</a:t>
            </a:r>
            <a:r>
              <a:rPr lang="en-US" dirty="0">
                <a:solidFill>
                  <a:srgbClr val="000000"/>
                </a:solidFill>
              </a:rPr>
              <a:t>:</a:t>
            </a:r>
            <a:r>
              <a:rPr lang="en-US" dirty="0">
                <a:solidFill>
                  <a:srgbClr val="0000CD"/>
                </a:solidFill>
              </a:rPr>
              <a:t> 8px solid black</a:t>
            </a:r>
            <a:r>
              <a:rPr lang="en-US" dirty="0">
                <a:solidFill>
                  <a:srgbClr val="000000"/>
                </a:solidFill>
              </a:rPr>
              <a:t>;</a:t>
            </a:r>
            <a:r>
              <a:rPr lang="en-US" dirty="0">
                <a:solidFill>
                  <a:srgbClr val="FF0000"/>
                </a:solidFill>
              </a:rPr>
              <a:t/>
            </a:r>
            <a:br>
              <a:rPr lang="en-US" dirty="0">
                <a:solidFill>
                  <a:srgbClr val="FF0000"/>
                </a:solidFill>
              </a:rPr>
            </a:br>
            <a:r>
              <a:rPr lang="en-US" dirty="0">
                <a:solidFill>
                  <a:srgbClr val="FF0000"/>
                </a:solidFill>
              </a:rPr>
              <a:t>    background</a:t>
            </a:r>
            <a:r>
              <a:rPr lang="en-US" dirty="0">
                <a:solidFill>
                  <a:srgbClr val="000000"/>
                </a:solidFill>
              </a:rPr>
              <a:t>:</a:t>
            </a:r>
            <a:r>
              <a:rPr lang="en-US" dirty="0">
                <a:solidFill>
                  <a:srgbClr val="0000CD"/>
                </a:solidFill>
              </a:rPr>
              <a:t> yellow</a:t>
            </a:r>
            <a:r>
              <a:rPr lang="en-US" dirty="0">
                <a:solidFill>
                  <a:srgbClr val="000000"/>
                </a:solidFill>
              </a:rPr>
              <a:t>;</a:t>
            </a:r>
            <a:r>
              <a:rPr lang="en-US" dirty="0">
                <a:solidFill>
                  <a:srgbClr val="FF0000"/>
                </a:solidFill>
              </a:rPr>
              <a:t/>
            </a:r>
            <a:br>
              <a:rPr lang="en-US" dirty="0">
                <a:solidFill>
                  <a:srgbClr val="FF0000"/>
                </a:solidFill>
              </a:rPr>
            </a:br>
            <a:r>
              <a:rPr lang="en-US" dirty="0">
                <a:solidFill>
                  <a:srgbClr val="FF0000"/>
                </a:solidFill>
              </a:rPr>
              <a:t>  </a:t>
            </a:r>
            <a:r>
              <a:rPr lang="en-US" dirty="0">
                <a:solidFill>
                  <a:srgbClr val="000000"/>
                </a:solidFill>
              </a:rPr>
              <a:t>}</a:t>
            </a:r>
            <a:r>
              <a:rPr lang="en-US" dirty="0">
                <a:solidFill>
                  <a:srgbClr val="A52A2A"/>
                </a:solidFill>
              </a:rPr>
              <a:t/>
            </a:r>
            <a:br>
              <a:rPr lang="en-US" dirty="0">
                <a:solidFill>
                  <a:srgbClr val="A52A2A"/>
                </a:solidFill>
              </a:rPr>
            </a:br>
            <a:r>
              <a:rPr lang="en-US" dirty="0">
                <a:solidFill>
                  <a:srgbClr val="000000"/>
                </a:solidFill>
              </a:rPr>
              <a:t>}</a:t>
            </a:r>
            <a:endParaRPr lang="uk-UA" dirty="0"/>
          </a:p>
        </p:txBody>
      </p:sp>
    </p:spTree>
    <p:extLst>
      <p:ext uri="{BB962C8B-B14F-4D97-AF65-F5344CB8AC3E}">
        <p14:creationId xmlns:p14="http://schemas.microsoft.com/office/powerpoint/2010/main" val="1026258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1"/>
            <a:ext cx="10820400" cy="4262908"/>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smtClean="0"/>
              <a:t>Media Types and Features </a:t>
            </a:r>
            <a:r>
              <a:rPr lang="en-US" sz="4400" b="1" dirty="0"/>
              <a:t>(Parameters) </a:t>
            </a:r>
            <a:endParaRPr lang="en-US" sz="4400" b="1" dirty="0" smtClean="0"/>
          </a:p>
          <a:p>
            <a:endParaRPr lang="en-US" sz="4400" b="1" dirty="0"/>
          </a:p>
        </p:txBody>
      </p:sp>
      <p:graphicFrame>
        <p:nvGraphicFramePr>
          <p:cNvPr id="7" name="Table 6">
            <a:extLst>
              <a:ext uri="{FF2B5EF4-FFF2-40B4-BE49-F238E27FC236}">
                <a16:creationId xmlns="" xmlns:a16="http://schemas.microsoft.com/office/drawing/2014/main" id="{F16B74CE-386F-4BD8-AD13-F03A27308E5C}"/>
              </a:ext>
            </a:extLst>
          </p:cNvPr>
          <p:cNvGraphicFramePr>
            <a:graphicFrameLocks noGrp="1"/>
          </p:cNvGraphicFramePr>
          <p:nvPr>
            <p:extLst>
              <p:ext uri="{D42A27DB-BD31-4B8C-83A1-F6EECF244321}">
                <p14:modId xmlns:p14="http://schemas.microsoft.com/office/powerpoint/2010/main" val="2316993721"/>
              </p:ext>
            </p:extLst>
          </p:nvPr>
        </p:nvGraphicFramePr>
        <p:xfrm>
          <a:off x="685800" y="1637229"/>
          <a:ext cx="10820400" cy="2252933"/>
        </p:xfrm>
        <a:graphic>
          <a:graphicData uri="http://schemas.openxmlformats.org/drawingml/2006/table">
            <a:tbl>
              <a:tblPr/>
              <a:tblGrid>
                <a:gridCol w="2160743">
                  <a:extLst>
                    <a:ext uri="{9D8B030D-6E8A-4147-A177-3AD203B41FA5}">
                      <a16:colId xmlns="" xmlns:a16="http://schemas.microsoft.com/office/drawing/2014/main" val="1631490306"/>
                    </a:ext>
                  </a:extLst>
                </a:gridCol>
                <a:gridCol w="8659657">
                  <a:extLst>
                    <a:ext uri="{9D8B030D-6E8A-4147-A177-3AD203B41FA5}">
                      <a16:colId xmlns="" xmlns:a16="http://schemas.microsoft.com/office/drawing/2014/main" val="1225927543"/>
                    </a:ext>
                  </a:extLst>
                </a:gridCol>
              </a:tblGrid>
              <a:tr h="627645">
                <a:tc>
                  <a:txBody>
                    <a:bodyPr/>
                    <a:lstStyle/>
                    <a:p>
                      <a:pPr algn="l" fontAlgn="t"/>
                      <a:r>
                        <a:rPr lang="en-US" sz="2000" b="1" kern="1200" dirty="0" smtClean="0">
                          <a:solidFill>
                            <a:schemeClr val="tx1"/>
                          </a:solidFill>
                          <a:effectLst/>
                          <a:latin typeface="Open Sans" panose="020B0606030504020204" pitchFamily="34" charset="0"/>
                          <a:ea typeface="Open Sans" panose="020B0606030504020204" pitchFamily="34" charset="0"/>
                          <a:cs typeface="Open Sans" panose="020B0606030504020204" pitchFamily="34" charset="0"/>
                        </a:rPr>
                        <a:t>Value</a:t>
                      </a:r>
                      <a:endParaRPr lang="en-US" sz="2000" b="1"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l" fontAlgn="t"/>
                      <a:r>
                        <a:rPr lang="en-US" sz="20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DESCRIPTION</a:t>
                      </a:r>
                    </a:p>
                  </a:txBody>
                  <a:tcPr marL="50761" marR="50761" marT="50761" marB="5076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 xmlns:a16="http://schemas.microsoft.com/office/drawing/2014/main" val="2014169975"/>
                  </a:ext>
                </a:extLst>
              </a:tr>
              <a:tr h="385254">
                <a:tc>
                  <a:txBody>
                    <a:bodyPr/>
                    <a:lstStyle/>
                    <a:p>
                      <a:pPr algn="l" fontAlgn="t"/>
                      <a:r>
                        <a:rPr lang="en-US" sz="2000" dirty="0" smtClean="0"/>
                        <a:t>all</a:t>
                      </a:r>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2000" dirty="0" smtClean="0"/>
                        <a:t>Default. Used for all media type devices</a:t>
                      </a:r>
                      <a:endParaRPr lang="en-US" sz="2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3811184"/>
                  </a:ext>
                </a:extLst>
              </a:tr>
              <a:tr h="385254">
                <a:tc>
                  <a:txBody>
                    <a:bodyPr/>
                    <a:lstStyle/>
                    <a:p>
                      <a:pPr algn="l" fontAlgn="t"/>
                      <a:r>
                        <a:rPr lang="en-US" sz="2000" dirty="0" smtClean="0"/>
                        <a:t>print</a:t>
                      </a:r>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l" fontAlgn="t"/>
                      <a:r>
                        <a:rPr lang="en-US" sz="2000" dirty="0" smtClean="0"/>
                        <a:t>Used for printers</a:t>
                      </a:r>
                      <a:endParaRPr lang="en-US" sz="2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 xmlns:a16="http://schemas.microsoft.com/office/drawing/2014/main" val="4107243159"/>
                  </a:ext>
                </a:extLst>
              </a:tr>
              <a:tr h="385254">
                <a:tc>
                  <a:txBody>
                    <a:bodyPr/>
                    <a:lstStyle/>
                    <a:p>
                      <a:pPr algn="l" fontAlgn="t"/>
                      <a:r>
                        <a:rPr lang="en-US" sz="2000" dirty="0" smtClean="0"/>
                        <a:t>screen</a:t>
                      </a:r>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l" fontAlgn="t"/>
                      <a:r>
                        <a:rPr lang="en-US" sz="2000" dirty="0" smtClean="0"/>
                        <a:t>Used for computer screens, tablets, smart-phones etc.</a:t>
                      </a:r>
                      <a:endParaRPr lang="en-US" sz="2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2329473562"/>
                  </a:ext>
                </a:extLst>
              </a:tr>
              <a:tr h="385254">
                <a:tc>
                  <a:txBody>
                    <a:bodyPr/>
                    <a:lstStyle/>
                    <a:p>
                      <a:pPr algn="l" fontAlgn="t"/>
                      <a:r>
                        <a:rPr lang="en-US" sz="2000" dirty="0" smtClean="0"/>
                        <a:t>speech</a:t>
                      </a:r>
                      <a:endParaRPr lang="en-US" sz="2000" dirty="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101522"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l" fontAlgn="t"/>
                      <a:r>
                        <a:rPr lang="en-US" sz="2000" dirty="0" smtClean="0"/>
                        <a:t>Used for </a:t>
                      </a:r>
                      <a:r>
                        <a:rPr lang="en-US" sz="2000" dirty="0" err="1" smtClean="0"/>
                        <a:t>screenreaders</a:t>
                      </a:r>
                      <a:r>
                        <a:rPr lang="en-US" sz="2000" dirty="0" smtClean="0"/>
                        <a:t> that "reads" the page out loud</a:t>
                      </a:r>
                      <a:endParaRPr lang="en-US" sz="20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0761" marR="50761" marT="50761" marB="5076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 xmlns:a16="http://schemas.microsoft.com/office/drawing/2014/main" val="1480816976"/>
                  </a:ext>
                </a:extLst>
              </a:tr>
            </a:tbl>
          </a:graphicData>
        </a:graphic>
      </p:graphicFrame>
      <p:sp>
        <p:nvSpPr>
          <p:cNvPr id="4" name="Rectangle 7"/>
          <p:cNvSpPr>
            <a:spLocks noGrp="1" noChangeArrowheads="1"/>
          </p:cNvSpPr>
          <p:nvPr>
            <p:ph type="body" sz="quarter" idx="10"/>
          </p:nvPr>
        </p:nvSpPr>
        <p:spPr bwMode="auto">
          <a:xfrm>
            <a:off x="685800" y="4770524"/>
            <a:ext cx="2942665"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800" b="1" dirty="0">
                <a:hlinkClick r:id="rId2"/>
              </a:rPr>
              <a:t>Media Features</a:t>
            </a:r>
            <a:endParaRPr lang="en-US" sz="2800" b="1" dirty="0"/>
          </a:p>
        </p:txBody>
      </p:sp>
    </p:spTree>
    <p:extLst>
      <p:ext uri="{BB962C8B-B14F-4D97-AF65-F5344CB8AC3E}">
        <p14:creationId xmlns:p14="http://schemas.microsoft.com/office/powerpoint/2010/main" val="246107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85800" y="1714502"/>
            <a:ext cx="9281160" cy="3810000"/>
          </a:xfrm>
        </p:spPr>
        <p:txBody>
          <a:bodyPr/>
          <a:lstStyle/>
          <a:p>
            <a:r>
              <a:rPr lang="en-US" altLang="en-US" dirty="0"/>
              <a:t>&lt;!DOCTYPE html&gt;</a:t>
            </a:r>
          </a:p>
          <a:p>
            <a:r>
              <a:rPr lang="en-US" altLang="en-US" dirty="0"/>
              <a:t>&lt;html&gt;</a:t>
            </a:r>
          </a:p>
          <a:p>
            <a:r>
              <a:rPr lang="en-US" altLang="en-US" dirty="0"/>
              <a:t>&lt;meta name="viewport" content="width=device-width, initial-scale=1.0"&gt;</a:t>
            </a:r>
          </a:p>
          <a:p>
            <a:r>
              <a:rPr lang="en-US" altLang="en-US" dirty="0"/>
              <a:t>&lt;body</a:t>
            </a:r>
            <a:r>
              <a:rPr lang="en-US" altLang="en-US" dirty="0" smtClean="0"/>
              <a:t>&gt;</a:t>
            </a:r>
            <a:endParaRPr lang="en-US" altLang="en-US" dirty="0"/>
          </a:p>
          <a:p>
            <a:r>
              <a:rPr lang="en-US" altLang="en-US" dirty="0"/>
              <a:t>&lt;h2&gt;Responsive Image&lt;/h2&gt;</a:t>
            </a:r>
          </a:p>
          <a:p>
            <a:r>
              <a:rPr lang="en-US" altLang="en-US" dirty="0" smtClean="0"/>
              <a:t>&lt;</a:t>
            </a:r>
            <a:r>
              <a:rPr lang="en-US" altLang="en-US" dirty="0" err="1"/>
              <a:t>img</a:t>
            </a:r>
            <a:r>
              <a:rPr lang="en-US" altLang="en-US" dirty="0"/>
              <a:t> </a:t>
            </a:r>
            <a:r>
              <a:rPr lang="en-US" altLang="en-US" dirty="0" err="1"/>
              <a:t>src</a:t>
            </a:r>
            <a:r>
              <a:rPr lang="en-US" altLang="en-US" dirty="0"/>
              <a:t>="img_girl.jpg" style="max-width:100%;</a:t>
            </a:r>
            <a:r>
              <a:rPr lang="en-US" altLang="en-US" dirty="0" err="1"/>
              <a:t>height:auto</a:t>
            </a:r>
            <a:r>
              <a:rPr lang="en-US" altLang="en-US" dirty="0" smtClean="0"/>
              <a:t>;"&gt;</a:t>
            </a:r>
            <a:endParaRPr lang="en-US" altLang="en-US" dirty="0"/>
          </a:p>
          <a:p>
            <a:r>
              <a:rPr lang="en-US" altLang="en-US" dirty="0"/>
              <a:t>&lt;/body&gt;</a:t>
            </a:r>
          </a:p>
          <a:p>
            <a:r>
              <a:rPr lang="en-US" altLang="en-US" dirty="0"/>
              <a:t>&lt;/html</a:t>
            </a:r>
            <a:r>
              <a:rPr lang="en-US" altLang="en-US" dirty="0" smtClean="0"/>
              <a:t>&gt;</a:t>
            </a:r>
          </a:p>
        </p:txBody>
      </p:sp>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Responsive Image</a:t>
            </a:r>
          </a:p>
        </p:txBody>
      </p:sp>
      <p:sp>
        <p:nvSpPr>
          <p:cNvPr id="2" name="Прямоугольник 1"/>
          <p:cNvSpPr/>
          <p:nvPr/>
        </p:nvSpPr>
        <p:spPr>
          <a:xfrm>
            <a:off x="685800" y="5524502"/>
            <a:ext cx="1336183" cy="424732"/>
          </a:xfrm>
          <a:prstGeom prst="rect">
            <a:avLst/>
          </a:prstGeom>
        </p:spPr>
        <p:txBody>
          <a:bodyPr wrap="square">
            <a:spAutoFit/>
          </a:bodyPr>
          <a:lstStyle/>
          <a:p>
            <a:pPr>
              <a:lnSpc>
                <a:spcPct val="90000"/>
              </a:lnSpc>
              <a:spcBef>
                <a:spcPts val="1000"/>
              </a:spcBef>
            </a:pPr>
            <a:r>
              <a:rPr lang="en-US" altLang="en-US" sz="2400" b="1" dirty="0">
                <a:latin typeface="Open Sans" panose="020B0606030504020204" pitchFamily="34" charset="0"/>
                <a:ea typeface="Open Sans" panose="020B0606030504020204" pitchFamily="34" charset="0"/>
                <a:cs typeface="Open Sans" panose="020B0606030504020204" pitchFamily="34" charset="0"/>
                <a:hlinkClick r:id="rId2"/>
              </a:rPr>
              <a:t>Demo</a:t>
            </a:r>
            <a:endParaRPr lang="uk-UA" sz="20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93560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Responsive Videos</a:t>
            </a:r>
          </a:p>
          <a:p>
            <a:endParaRPr lang="en-US" sz="4400" b="1" dirty="0"/>
          </a:p>
        </p:txBody>
      </p:sp>
      <p:sp>
        <p:nvSpPr>
          <p:cNvPr id="2" name="Прямоугольник 1"/>
          <p:cNvSpPr/>
          <p:nvPr/>
        </p:nvSpPr>
        <p:spPr>
          <a:xfrm>
            <a:off x="685800" y="6182221"/>
            <a:ext cx="1336183" cy="424732"/>
          </a:xfrm>
          <a:prstGeom prst="rect">
            <a:avLst/>
          </a:prstGeom>
        </p:spPr>
        <p:txBody>
          <a:bodyPr wrap="square">
            <a:spAutoFit/>
          </a:bodyPr>
          <a:lstStyle/>
          <a:p>
            <a:pPr>
              <a:lnSpc>
                <a:spcPct val="90000"/>
              </a:lnSpc>
              <a:spcBef>
                <a:spcPts val="1000"/>
              </a:spcBef>
            </a:pPr>
            <a:r>
              <a:rPr lang="en-US" altLang="en-US" sz="2400" b="1" dirty="0">
                <a:latin typeface="Open Sans" panose="020B0606030504020204" pitchFamily="34" charset="0"/>
                <a:ea typeface="Open Sans" panose="020B0606030504020204" pitchFamily="34" charset="0"/>
                <a:cs typeface="Open Sans" panose="020B0606030504020204" pitchFamily="34" charset="0"/>
                <a:hlinkClick r:id="rId2"/>
              </a:rPr>
              <a:t>Demo</a:t>
            </a:r>
            <a:endParaRPr lang="uk-UA"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Прямоугольник 2"/>
          <p:cNvSpPr/>
          <p:nvPr/>
        </p:nvSpPr>
        <p:spPr>
          <a:xfrm>
            <a:off x="1059287" y="1573780"/>
            <a:ext cx="6096000" cy="4608441"/>
          </a:xfrm>
          <a:prstGeom prst="rect">
            <a:avLst/>
          </a:prstGeom>
        </p:spPr>
        <p:txBody>
          <a:bodyPr>
            <a:spAutoFit/>
          </a:bodyPr>
          <a:lstStyle/>
          <a:p>
            <a:pPr>
              <a:lnSpc>
                <a:spcPct val="90000"/>
              </a:lnSpc>
              <a:spcBef>
                <a:spcPts val="1000"/>
              </a:spcBef>
            </a:pPr>
            <a:r>
              <a:rPr lang="en-US" dirty="0" smtClean="0">
                <a:latin typeface="Open Sans" panose="020B0606030504020204" pitchFamily="34" charset="0"/>
                <a:ea typeface="Open Sans" panose="020B0606030504020204" pitchFamily="34" charset="0"/>
                <a:cs typeface="Open Sans" panose="020B0606030504020204" pitchFamily="34" charset="0"/>
              </a:rPr>
              <a:t>&lt;</a:t>
            </a:r>
            <a:r>
              <a:rPr lang="en-US" dirty="0">
                <a:latin typeface="Open Sans" panose="020B0606030504020204" pitchFamily="34" charset="0"/>
                <a:ea typeface="Open Sans" panose="020B0606030504020204" pitchFamily="34" charset="0"/>
                <a:cs typeface="Open Sans" panose="020B0606030504020204" pitchFamily="34" charset="0"/>
              </a:rPr>
              <a:t>head&gt;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&lt;meta name="viewport" content="width=device-width, initial-scale=1.0"&gt;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&lt;style&gt;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video {</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  max-width: 100%;</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  height: auto;</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 &lt;/style&gt;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&lt;/head&gt;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&lt;body&gt;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&lt;h2&gt;Responsive video&lt;/h2&gt;</a:t>
            </a: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&lt;video width="400" controls&gt;&lt;source </a:t>
            </a:r>
            <a:r>
              <a:rPr lang="en-US" dirty="0" err="1">
                <a:latin typeface="Open Sans" panose="020B0606030504020204" pitchFamily="34" charset="0"/>
                <a:ea typeface="Open Sans" panose="020B0606030504020204" pitchFamily="34" charset="0"/>
                <a:cs typeface="Open Sans" panose="020B0606030504020204" pitchFamily="34" charset="0"/>
              </a:rPr>
              <a:t>src</a:t>
            </a:r>
            <a:r>
              <a:rPr lang="en-US" dirty="0">
                <a:latin typeface="Open Sans" panose="020B0606030504020204" pitchFamily="34" charset="0"/>
                <a:ea typeface="Open Sans" panose="020B0606030504020204" pitchFamily="34" charset="0"/>
                <a:cs typeface="Open Sans" panose="020B0606030504020204" pitchFamily="34" charset="0"/>
              </a:rPr>
              <a:t>="mov_bbb.mp4" type="video/mp4"&gt;&lt;/video&gt;</a:t>
            </a:r>
            <a:endParaRPr lang="en-US" altLang="en-US" dirty="0">
              <a:latin typeface="Open Sans" panose="020B0606030504020204" pitchFamily="34" charset="0"/>
              <a:ea typeface="Open Sans" panose="020B0606030504020204" pitchFamily="34" charset="0"/>
              <a:cs typeface="Open Sans" panose="020B0606030504020204" pitchFamily="34" charset="0"/>
            </a:endParaRPr>
          </a:p>
          <a:p>
            <a:pPr>
              <a:lnSpc>
                <a:spcPct val="90000"/>
              </a:lnSpc>
              <a:spcBef>
                <a:spcPts val="1000"/>
              </a:spcBef>
            </a:pPr>
            <a:r>
              <a:rPr lang="en-US" dirty="0">
                <a:latin typeface="Open Sans" panose="020B0606030504020204" pitchFamily="34" charset="0"/>
                <a:ea typeface="Open Sans" panose="020B0606030504020204" pitchFamily="34" charset="0"/>
                <a:cs typeface="Open Sans" panose="020B0606030504020204" pitchFamily="34" charset="0"/>
              </a:rPr>
              <a:t>&lt;/body</a:t>
            </a:r>
            <a:r>
              <a:rPr lang="en-US" dirty="0" smtClean="0">
                <a:latin typeface="Open Sans" panose="020B0606030504020204" pitchFamily="34" charset="0"/>
                <a:ea typeface="Open Sans" panose="020B0606030504020204" pitchFamily="34" charset="0"/>
                <a:cs typeface="Open Sans" panose="020B0606030504020204" pitchFamily="34" charset="0"/>
              </a:rPr>
              <a:t>&gt;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91889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CSS rules</a:t>
            </a:r>
            <a:endParaRPr lang="uk-UA" sz="4400" dirty="0"/>
          </a:p>
        </p:txBody>
      </p:sp>
      <p:sp>
        <p:nvSpPr>
          <p:cNvPr id="7" name="Прямоугольник 6"/>
          <p:cNvSpPr/>
          <p:nvPr/>
        </p:nvSpPr>
        <p:spPr>
          <a:xfrm>
            <a:off x="685800" y="2419461"/>
            <a:ext cx="7363496" cy="4016484"/>
          </a:xfrm>
          <a:prstGeom prst="rect">
            <a:avLst/>
          </a:prstGeom>
        </p:spPr>
        <p:txBody>
          <a:bodyPr wrap="square">
            <a:spAutoFit/>
          </a:bodyPr>
          <a:lstStyle/>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body{ font-size: 14px;}</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.button{ display: block;}</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.title{ text-align: center;}</a:t>
            </a:r>
          </a:p>
          <a:p>
            <a:pPr>
              <a:lnSpc>
                <a:spcPct val="90000"/>
              </a:lnSpc>
              <a:spcBef>
                <a:spcPts val="1000"/>
              </a:spcBef>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@media (min-width: 1200px) {</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  body{ font-size: 16px;}</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  .container{ margin: 0 auto; width: 960px;}</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  .button{ display: inline-block;}</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  .title{ text-align: left;}</a:t>
            </a:r>
          </a:p>
          <a:p>
            <a:pPr>
              <a:lnSpc>
                <a:spcPct val="90000"/>
              </a:lnSpc>
              <a:spcBef>
                <a:spcPts val="1000"/>
              </a:spcBef>
            </a:pPr>
            <a:r>
              <a:rPr lang="en-US" sz="2000" dirty="0">
                <a:latin typeface="Open Sans" panose="020B0606030504020204" pitchFamily="34" charset="0"/>
                <a:ea typeface="Open Sans" panose="020B0606030504020204" pitchFamily="34" charset="0"/>
                <a:cs typeface="Open Sans" panose="020B0606030504020204" pitchFamily="34" charset="0"/>
              </a:rPr>
              <a:t>}</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4"/>
          <p:cNvSpPr>
            <a:spLocks noGrp="1"/>
          </p:cNvSpPr>
          <p:nvPr>
            <p:ph type="body" sz="quarter" idx="10"/>
          </p:nvPr>
        </p:nvSpPr>
        <p:spPr>
          <a:xfrm>
            <a:off x="685800" y="1598592"/>
            <a:ext cx="9281160" cy="603695"/>
          </a:xfrm>
        </p:spPr>
        <p:txBody>
          <a:bodyPr/>
          <a:lstStyle/>
          <a:p>
            <a:r>
              <a:rPr lang="en-US" dirty="0"/>
              <a:t>You can include as many </a:t>
            </a:r>
            <a:r>
              <a:rPr lang="en-US" b="1" dirty="0"/>
              <a:t>CSS rules</a:t>
            </a:r>
            <a:r>
              <a:rPr lang="en-US" dirty="0"/>
              <a:t> as you want in the media query.</a:t>
            </a:r>
          </a:p>
        </p:txBody>
      </p:sp>
    </p:spTree>
    <p:extLst>
      <p:ext uri="{BB962C8B-B14F-4D97-AF65-F5344CB8AC3E}">
        <p14:creationId xmlns:p14="http://schemas.microsoft.com/office/powerpoint/2010/main" val="2440978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CSS rules</a:t>
            </a:r>
            <a:endParaRPr lang="uk-UA" sz="4400" dirty="0"/>
          </a:p>
        </p:txBody>
      </p:sp>
      <p:sp>
        <p:nvSpPr>
          <p:cNvPr id="5" name="Прямоугольник 4"/>
          <p:cNvSpPr/>
          <p:nvPr/>
        </p:nvSpPr>
        <p:spPr>
          <a:xfrm>
            <a:off x="446467" y="1302378"/>
            <a:ext cx="6096000" cy="5262979"/>
          </a:xfrm>
          <a:prstGeom prst="rect">
            <a:avLst/>
          </a:prstGeom>
        </p:spPr>
        <p:txBody>
          <a:bodyPr>
            <a:spAutoFit/>
          </a:bodyPr>
          <a:lstStyle/>
          <a:p>
            <a:r>
              <a:rPr lang="uk-UA" sz="1200" dirty="0">
                <a:latin typeface="Open Sans" panose="020B0606030504020204" pitchFamily="34" charset="0"/>
                <a:ea typeface="Open Sans" panose="020B0606030504020204" pitchFamily="34" charset="0"/>
                <a:cs typeface="Open Sans" panose="020B0606030504020204" pitchFamily="34" charset="0"/>
              </a:rPr>
              <a:t>&lt;!DOCTYPE </a:t>
            </a:r>
            <a:r>
              <a:rPr lang="uk-UA" sz="1200" dirty="0" err="1">
                <a:latin typeface="Open Sans" panose="020B0606030504020204" pitchFamily="34" charset="0"/>
                <a:ea typeface="Open Sans" panose="020B0606030504020204" pitchFamily="34" charset="0"/>
                <a:cs typeface="Open Sans" panose="020B0606030504020204" pitchFamily="34" charset="0"/>
              </a:rPr>
              <a:t>html</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html</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head</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meta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name</a:t>
            </a:r>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viewport</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content</a:t>
            </a:r>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width</a:t>
            </a:r>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device-width</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initial-scale</a:t>
            </a:r>
            <a:r>
              <a:rPr lang="uk-UA" sz="1200" dirty="0">
                <a:latin typeface="Open Sans" panose="020B0606030504020204" pitchFamily="34" charset="0"/>
                <a:ea typeface="Open Sans" panose="020B0606030504020204" pitchFamily="34" charset="0"/>
                <a:cs typeface="Open Sans" panose="020B0606030504020204" pitchFamily="34" charset="0"/>
              </a:rPr>
              <a:t>=1.0"&gt;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style</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padding</a:t>
            </a:r>
            <a:r>
              <a:rPr lang="uk-UA" sz="1200" dirty="0">
                <a:latin typeface="Open Sans" panose="020B0606030504020204" pitchFamily="34" charset="0"/>
                <a:ea typeface="Open Sans" panose="020B0606030504020204" pitchFamily="34" charset="0"/>
                <a:cs typeface="Open Sans" panose="020B0606030504020204" pitchFamily="34" charset="0"/>
              </a:rPr>
              <a:t>: 20px;</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color</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white</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Extra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small</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devices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phones</a:t>
            </a:r>
            <a:r>
              <a:rPr lang="uk-UA" sz="1200" dirty="0">
                <a:latin typeface="Open Sans" panose="020B0606030504020204" pitchFamily="34" charset="0"/>
                <a:ea typeface="Open Sans" panose="020B0606030504020204" pitchFamily="34" charset="0"/>
                <a:cs typeface="Open Sans" panose="020B0606030504020204" pitchFamily="34" charset="0"/>
              </a:rPr>
              <a:t>, 600px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down</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only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max-width</a:t>
            </a:r>
            <a:r>
              <a:rPr lang="uk-UA" sz="1200" dirty="0">
                <a:latin typeface="Open Sans" panose="020B0606030504020204" pitchFamily="34" charset="0"/>
                <a:ea typeface="Open Sans" panose="020B0606030504020204" pitchFamily="34" charset="0"/>
                <a:cs typeface="Open Sans" panose="020B0606030504020204" pitchFamily="34" charset="0"/>
              </a:rPr>
              <a:t>: 600px)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red</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a:t>
            </a:r>
          </a:p>
          <a:p>
            <a:endParaRPr lang="uk-UA" sz="1200" dirty="0">
              <a:latin typeface="Open Sans" panose="020B0606030504020204" pitchFamily="34" charset="0"/>
              <a:ea typeface="Open Sans" panose="020B0606030504020204" pitchFamily="34" charset="0"/>
              <a:cs typeface="Open Sans" panose="020B0606030504020204" pitchFamily="34" charset="0"/>
            </a:endParaRP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Small</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devices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portrait</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tablets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large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phones</a:t>
            </a:r>
            <a:r>
              <a:rPr lang="uk-UA" sz="1200" dirty="0">
                <a:latin typeface="Open Sans" panose="020B0606030504020204" pitchFamily="34" charset="0"/>
                <a:ea typeface="Open Sans" panose="020B0606030504020204" pitchFamily="34" charset="0"/>
                <a:cs typeface="Open Sans" panose="020B0606030504020204" pitchFamily="34" charset="0"/>
              </a:rPr>
              <a:t>, 600px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up</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only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min-width</a:t>
            </a:r>
            <a:r>
              <a:rPr lang="uk-UA" sz="1200" dirty="0">
                <a:latin typeface="Open Sans" panose="020B0606030504020204" pitchFamily="34" charset="0"/>
                <a:ea typeface="Open Sans" panose="020B0606030504020204" pitchFamily="34" charset="0"/>
                <a:cs typeface="Open Sans" panose="020B0606030504020204" pitchFamily="34" charset="0"/>
              </a:rPr>
              <a:t>: 600px)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green</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a:t>
            </a:r>
          </a:p>
          <a:p>
            <a:endParaRPr lang="uk-UA" sz="1200" dirty="0">
              <a:latin typeface="Open Sans" panose="020B0606030504020204" pitchFamily="34" charset="0"/>
              <a:ea typeface="Open Sans" panose="020B0606030504020204" pitchFamily="34" charset="0"/>
              <a:cs typeface="Open Sans" panose="020B0606030504020204" pitchFamily="34" charset="0"/>
            </a:endParaRP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Medium</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devices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landscape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tablets</a:t>
            </a:r>
            <a:r>
              <a:rPr lang="uk-UA" sz="1200" dirty="0">
                <a:latin typeface="Open Sans" panose="020B0606030504020204" pitchFamily="34" charset="0"/>
                <a:ea typeface="Open Sans" panose="020B0606030504020204" pitchFamily="34" charset="0"/>
                <a:cs typeface="Open Sans" panose="020B0606030504020204" pitchFamily="34" charset="0"/>
              </a:rPr>
              <a:t>, 768px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up</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only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min-width</a:t>
            </a:r>
            <a:r>
              <a:rPr lang="uk-UA" sz="1200" dirty="0">
                <a:latin typeface="Open Sans" panose="020B0606030504020204" pitchFamily="34" charset="0"/>
                <a:ea typeface="Open Sans" panose="020B0606030504020204" pitchFamily="34" charset="0"/>
                <a:cs typeface="Open Sans" panose="020B0606030504020204" pitchFamily="34" charset="0"/>
              </a:rPr>
              <a:t>: 768px)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blue</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Large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devices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laptops</a:t>
            </a:r>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desktops</a:t>
            </a:r>
            <a:r>
              <a:rPr lang="uk-UA" sz="1200" dirty="0">
                <a:latin typeface="Open Sans" panose="020B0606030504020204" pitchFamily="34" charset="0"/>
                <a:ea typeface="Open Sans" panose="020B0606030504020204" pitchFamily="34" charset="0"/>
                <a:cs typeface="Open Sans" panose="020B0606030504020204" pitchFamily="34" charset="0"/>
              </a:rPr>
              <a:t>, 992px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up</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only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min-width</a:t>
            </a:r>
            <a:r>
              <a:rPr lang="uk-UA" sz="1200" dirty="0">
                <a:latin typeface="Open Sans" panose="020B0606030504020204" pitchFamily="34" charset="0"/>
                <a:ea typeface="Open Sans" panose="020B0606030504020204" pitchFamily="34" charset="0"/>
                <a:cs typeface="Open Sans" panose="020B0606030504020204" pitchFamily="34" charset="0"/>
              </a:rPr>
              <a:t>: 992px)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orange</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 </a:t>
            </a:r>
          </a:p>
          <a:p>
            <a:endParaRPr lang="uk-U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Прямоугольник 6"/>
          <p:cNvSpPr/>
          <p:nvPr/>
        </p:nvSpPr>
        <p:spPr>
          <a:xfrm>
            <a:off x="5649533" y="592293"/>
            <a:ext cx="6096000" cy="2862322"/>
          </a:xfrm>
          <a:prstGeom prst="rect">
            <a:avLst/>
          </a:prstGeom>
        </p:spPr>
        <p:txBody>
          <a:bodyPr>
            <a:spAutoFit/>
          </a:bodyPr>
          <a:lstStyle/>
          <a:p>
            <a:endParaRPr lang="uk-UA" sz="1200" dirty="0">
              <a:latin typeface="Open Sans" panose="020B0606030504020204" pitchFamily="34" charset="0"/>
              <a:ea typeface="Open Sans" panose="020B0606030504020204" pitchFamily="34" charset="0"/>
              <a:cs typeface="Open Sans" panose="020B0606030504020204" pitchFamily="34" charset="0"/>
            </a:endParaRP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Extra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large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devices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large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laptops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desktops</a:t>
            </a:r>
            <a:r>
              <a:rPr lang="uk-UA" sz="1200" dirty="0">
                <a:latin typeface="Open Sans" panose="020B0606030504020204" pitchFamily="34" charset="0"/>
                <a:ea typeface="Open Sans" panose="020B0606030504020204" pitchFamily="34" charset="0"/>
                <a:cs typeface="Open Sans" panose="020B0606030504020204" pitchFamily="34" charset="0"/>
              </a:rPr>
              <a:t>, 1200px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up</a:t>
            </a:r>
            <a:r>
              <a:rPr lang="uk-UA" sz="1200" dirty="0">
                <a:latin typeface="Open Sans" panose="020B0606030504020204" pitchFamily="34" charset="0"/>
                <a:ea typeface="Open Sans" panose="020B0606030504020204" pitchFamily="34" charset="0"/>
                <a:cs typeface="Open Sans" panose="020B0606030504020204" pitchFamily="34" charset="0"/>
              </a:rPr>
              <a:t>) */</a:t>
            </a:r>
          </a:p>
          <a:p>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only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and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min-width</a:t>
            </a:r>
            <a:r>
              <a:rPr lang="uk-UA" sz="1200" dirty="0">
                <a:latin typeface="Open Sans" panose="020B0606030504020204" pitchFamily="34" charset="0"/>
                <a:ea typeface="Open Sans" panose="020B0606030504020204" pitchFamily="34" charset="0"/>
                <a:cs typeface="Open Sans" panose="020B0606030504020204" pitchFamily="34" charset="0"/>
              </a:rPr>
              <a:t>: 1200px) {</a:t>
            </a:r>
          </a:p>
          <a:p>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pink</a:t>
            </a:r>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style</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head</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body</a:t>
            </a:r>
            <a:r>
              <a:rPr lang="uk-UA" sz="1200" dirty="0">
                <a:latin typeface="Open Sans" panose="020B0606030504020204" pitchFamily="34" charset="0"/>
                <a:ea typeface="Open Sans" panose="020B0606030504020204" pitchFamily="34" charset="0"/>
                <a:cs typeface="Open Sans" panose="020B0606030504020204" pitchFamily="34" charset="0"/>
              </a:rPr>
              <a:t>&gt;</a:t>
            </a:r>
          </a:p>
          <a:p>
            <a:endParaRPr lang="uk-UA" sz="1200" dirty="0">
              <a:latin typeface="Open Sans" panose="020B0606030504020204" pitchFamily="34" charset="0"/>
              <a:ea typeface="Open Sans" panose="020B0606030504020204" pitchFamily="34" charset="0"/>
              <a:cs typeface="Open Sans" panose="020B0606030504020204" pitchFamily="34" charset="0"/>
            </a:endParaRPr>
          </a:p>
          <a:p>
            <a:r>
              <a:rPr lang="uk-UA" sz="1200" dirty="0">
                <a:latin typeface="Open Sans" panose="020B0606030504020204" pitchFamily="34" charset="0"/>
                <a:ea typeface="Open Sans" panose="020B0606030504020204" pitchFamily="34" charset="0"/>
                <a:cs typeface="Open Sans" panose="020B0606030504020204" pitchFamily="34" charset="0"/>
              </a:rPr>
              <a:t>&lt;h2&gt;</a:t>
            </a:r>
            <a:r>
              <a:rPr lang="uk-UA" sz="1200" dirty="0" err="1">
                <a:latin typeface="Open Sans" panose="020B0606030504020204" pitchFamily="34" charset="0"/>
                <a:ea typeface="Open Sans" panose="020B0606030504020204" pitchFamily="34" charset="0"/>
                <a:cs typeface="Open Sans" panose="020B0606030504020204" pitchFamily="34" charset="0"/>
              </a:rPr>
              <a:t>Typical</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Media</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Query</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Breakpoints</a:t>
            </a:r>
            <a:r>
              <a:rPr lang="uk-UA" sz="1200" dirty="0">
                <a:latin typeface="Open Sans" panose="020B0606030504020204" pitchFamily="34" charset="0"/>
                <a:ea typeface="Open Sans" panose="020B0606030504020204" pitchFamily="34" charset="0"/>
                <a:cs typeface="Open Sans" panose="020B0606030504020204" pitchFamily="34" charset="0"/>
              </a:rPr>
              <a:t>&lt;/h2&gt;</a:t>
            </a:r>
          </a:p>
          <a:p>
            <a:r>
              <a:rPr lang="uk-UA" sz="1200" dirty="0">
                <a:latin typeface="Open Sans" panose="020B0606030504020204" pitchFamily="34" charset="0"/>
                <a:ea typeface="Open Sans" panose="020B0606030504020204" pitchFamily="34" charset="0"/>
                <a:cs typeface="Open Sans" panose="020B0606030504020204" pitchFamily="34" charset="0"/>
              </a:rPr>
              <a:t>&lt;p </a:t>
            </a:r>
            <a:r>
              <a:rPr lang="uk-UA" sz="1200" dirty="0" err="1">
                <a:latin typeface="Open Sans" panose="020B0606030504020204" pitchFamily="34" charset="0"/>
                <a:ea typeface="Open Sans" panose="020B0606030504020204" pitchFamily="34" charset="0"/>
                <a:cs typeface="Open Sans" panose="020B0606030504020204" pitchFamily="34" charset="0"/>
              </a:rPr>
              <a:t>class</a:t>
            </a:r>
            <a:r>
              <a:rPr lang="uk-UA" sz="1200" dirty="0">
                <a:latin typeface="Open Sans" panose="020B0606030504020204" pitchFamily="34" charset="0"/>
                <a:ea typeface="Open Sans" panose="020B0606030504020204" pitchFamily="34" charset="0"/>
                <a:cs typeface="Open Sans" panose="020B0606030504020204" pitchFamily="34" charset="0"/>
              </a:rPr>
              <a:t>="</a:t>
            </a:r>
            <a:r>
              <a:rPr lang="uk-UA" sz="1200" dirty="0" err="1">
                <a:latin typeface="Open Sans" panose="020B0606030504020204" pitchFamily="34" charset="0"/>
                <a:ea typeface="Open Sans" panose="020B0606030504020204" pitchFamily="34" charset="0"/>
                <a:cs typeface="Open Sans" panose="020B0606030504020204" pitchFamily="34" charset="0"/>
              </a:rPr>
              <a:t>example</a:t>
            </a:r>
            <a:r>
              <a:rPr lang="uk-UA" sz="1200" dirty="0">
                <a:latin typeface="Open Sans" panose="020B0606030504020204" pitchFamily="34" charset="0"/>
                <a:ea typeface="Open Sans" panose="020B0606030504020204" pitchFamily="34" charset="0"/>
                <a:cs typeface="Open Sans" panose="020B0606030504020204" pitchFamily="34" charset="0"/>
              </a:rPr>
              <a:t>"&gt;</a:t>
            </a:r>
            <a:r>
              <a:rPr lang="uk-UA" sz="1200" dirty="0" err="1">
                <a:latin typeface="Open Sans" panose="020B0606030504020204" pitchFamily="34" charset="0"/>
                <a:ea typeface="Open Sans" panose="020B0606030504020204" pitchFamily="34" charset="0"/>
                <a:cs typeface="Open Sans" panose="020B0606030504020204" pitchFamily="34" charset="0"/>
              </a:rPr>
              <a:t>Resize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the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browser</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window</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to</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see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how</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the</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background</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color</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of</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this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paragraph</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changes</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on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different</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screen</a:t>
            </a:r>
            <a:r>
              <a:rPr lang="uk-UA" sz="1200" dirty="0">
                <a:latin typeface="Open Sans" panose="020B0606030504020204" pitchFamily="34" charset="0"/>
                <a:ea typeface="Open Sans" panose="020B0606030504020204" pitchFamily="34" charset="0"/>
                <a:cs typeface="Open Sans" panose="020B0606030504020204" pitchFamily="34" charset="0"/>
              </a:rPr>
              <a:t> </a:t>
            </a:r>
            <a:r>
              <a:rPr lang="uk-UA" sz="1200" dirty="0" err="1">
                <a:latin typeface="Open Sans" panose="020B0606030504020204" pitchFamily="34" charset="0"/>
                <a:ea typeface="Open Sans" panose="020B0606030504020204" pitchFamily="34" charset="0"/>
                <a:cs typeface="Open Sans" panose="020B0606030504020204" pitchFamily="34" charset="0"/>
              </a:rPr>
              <a:t>sizes</a:t>
            </a:r>
            <a:r>
              <a:rPr lang="uk-UA" sz="1200" dirty="0">
                <a:latin typeface="Open Sans" panose="020B0606030504020204" pitchFamily="34" charset="0"/>
                <a:ea typeface="Open Sans" panose="020B0606030504020204" pitchFamily="34" charset="0"/>
                <a:cs typeface="Open Sans" panose="020B0606030504020204" pitchFamily="34" charset="0"/>
              </a:rPr>
              <a:t>.&lt;/p&gt;</a:t>
            </a:r>
          </a:p>
          <a:p>
            <a:endParaRPr lang="uk-UA" sz="1200" dirty="0">
              <a:latin typeface="Open Sans" panose="020B0606030504020204" pitchFamily="34" charset="0"/>
              <a:ea typeface="Open Sans" panose="020B0606030504020204" pitchFamily="34" charset="0"/>
              <a:cs typeface="Open Sans" panose="020B0606030504020204" pitchFamily="34" charset="0"/>
            </a:endParaRP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body</a:t>
            </a:r>
            <a:r>
              <a:rPr lang="uk-UA" sz="1200" dirty="0">
                <a:latin typeface="Open Sans" panose="020B0606030504020204" pitchFamily="34" charset="0"/>
                <a:ea typeface="Open Sans" panose="020B0606030504020204" pitchFamily="34" charset="0"/>
                <a:cs typeface="Open Sans" panose="020B0606030504020204" pitchFamily="34" charset="0"/>
              </a:rPr>
              <a:t>&gt;</a:t>
            </a:r>
          </a:p>
          <a:p>
            <a:r>
              <a:rPr lang="uk-UA" sz="1200" dirty="0">
                <a:latin typeface="Open Sans" panose="020B0606030504020204" pitchFamily="34" charset="0"/>
                <a:ea typeface="Open Sans" panose="020B0606030504020204" pitchFamily="34" charset="0"/>
                <a:cs typeface="Open Sans" panose="020B0606030504020204" pitchFamily="34" charset="0"/>
              </a:rPr>
              <a:t>&lt;/</a:t>
            </a:r>
            <a:r>
              <a:rPr lang="uk-UA" sz="1200" dirty="0" err="1">
                <a:latin typeface="Open Sans" panose="020B0606030504020204" pitchFamily="34" charset="0"/>
                <a:ea typeface="Open Sans" panose="020B0606030504020204" pitchFamily="34" charset="0"/>
                <a:cs typeface="Open Sans" panose="020B0606030504020204" pitchFamily="34" charset="0"/>
              </a:rPr>
              <a:t>html</a:t>
            </a:r>
            <a:r>
              <a:rPr lang="uk-UA" sz="1200" dirty="0">
                <a:latin typeface="Open Sans" panose="020B0606030504020204" pitchFamily="34" charset="0"/>
                <a:ea typeface="Open Sans" panose="020B0606030504020204" pitchFamily="34" charset="0"/>
                <a:cs typeface="Open Sans" panose="020B0606030504020204" pitchFamily="34" charset="0"/>
              </a:rPr>
              <a:t>&gt;</a:t>
            </a:r>
          </a:p>
        </p:txBody>
      </p:sp>
    </p:spTree>
    <p:extLst>
      <p:ext uri="{BB962C8B-B14F-4D97-AF65-F5344CB8AC3E}">
        <p14:creationId xmlns:p14="http://schemas.microsoft.com/office/powerpoint/2010/main" val="166904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Setting The Viewport</a:t>
            </a:r>
          </a:p>
        </p:txBody>
      </p:sp>
      <p:sp>
        <p:nvSpPr>
          <p:cNvPr id="3" name="Rectangle 2">
            <a:extLst>
              <a:ext uri="{FF2B5EF4-FFF2-40B4-BE49-F238E27FC236}">
                <a16:creationId xmlns="" xmlns:a16="http://schemas.microsoft.com/office/drawing/2014/main" id="{3EB333EB-D34A-465C-AF56-91ED2C67FD03}"/>
              </a:ext>
            </a:extLst>
          </p:cNvPr>
          <p:cNvSpPr/>
          <p:nvPr/>
        </p:nvSpPr>
        <p:spPr>
          <a:xfrm>
            <a:off x="9966960" y="5692140"/>
            <a:ext cx="1539240" cy="6435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Grp="1" noChangeArrowheads="1"/>
          </p:cNvSpPr>
          <p:nvPr>
            <p:ph type="body" sz="quarter" idx="10"/>
          </p:nvPr>
        </p:nvSpPr>
        <p:spPr bwMode="auto">
          <a:xfrm>
            <a:off x="685800" y="1324854"/>
            <a:ext cx="9788257"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spcAft>
                <a:spcPct val="0"/>
              </a:spcAft>
              <a:buClrTx/>
              <a:buSzTx/>
              <a:buFontTx/>
              <a:buNone/>
              <a:tabLst/>
            </a:pPr>
            <a:r>
              <a:rPr lang="uk-UA" dirty="0"/>
              <a:t>HTML5 </a:t>
            </a:r>
            <a:r>
              <a:rPr lang="uk-UA" dirty="0" err="1"/>
              <a:t>introduced</a:t>
            </a:r>
            <a:r>
              <a:rPr lang="uk-UA" dirty="0"/>
              <a:t> a </a:t>
            </a:r>
            <a:r>
              <a:rPr lang="uk-UA" dirty="0" err="1"/>
              <a:t>method</a:t>
            </a:r>
            <a:r>
              <a:rPr lang="uk-UA" dirty="0"/>
              <a:t> </a:t>
            </a:r>
            <a:r>
              <a:rPr lang="uk-UA" dirty="0" err="1"/>
              <a:t>to</a:t>
            </a:r>
            <a:r>
              <a:rPr lang="uk-UA" dirty="0"/>
              <a:t> </a:t>
            </a:r>
            <a:r>
              <a:rPr lang="uk-UA" dirty="0" err="1"/>
              <a:t>let</a:t>
            </a:r>
            <a:r>
              <a:rPr lang="uk-UA" dirty="0"/>
              <a:t> </a:t>
            </a:r>
            <a:r>
              <a:rPr lang="uk-UA" dirty="0" err="1"/>
              <a:t>web</a:t>
            </a:r>
            <a:r>
              <a:rPr lang="uk-UA" dirty="0"/>
              <a:t> </a:t>
            </a:r>
            <a:r>
              <a:rPr lang="uk-UA" dirty="0" err="1"/>
              <a:t>designers</a:t>
            </a:r>
            <a:r>
              <a:rPr lang="uk-UA" dirty="0"/>
              <a:t> </a:t>
            </a:r>
            <a:r>
              <a:rPr lang="uk-UA" dirty="0" err="1"/>
              <a:t>take</a:t>
            </a:r>
            <a:r>
              <a:rPr lang="uk-UA" dirty="0"/>
              <a:t> </a:t>
            </a:r>
            <a:r>
              <a:rPr lang="uk-UA" dirty="0" err="1"/>
              <a:t>control</a:t>
            </a:r>
            <a:r>
              <a:rPr lang="uk-UA" dirty="0"/>
              <a:t> </a:t>
            </a:r>
            <a:r>
              <a:rPr lang="uk-UA" dirty="0" err="1"/>
              <a:t>over</a:t>
            </a:r>
            <a:r>
              <a:rPr lang="uk-UA" dirty="0"/>
              <a:t> </a:t>
            </a:r>
            <a:r>
              <a:rPr lang="uk-UA" dirty="0" err="1"/>
              <a:t>the</a:t>
            </a:r>
            <a:r>
              <a:rPr lang="uk-UA" dirty="0"/>
              <a:t> </a:t>
            </a:r>
            <a:r>
              <a:rPr lang="uk-UA" dirty="0" err="1"/>
              <a:t>viewport</a:t>
            </a:r>
            <a:r>
              <a:rPr lang="uk-UA" dirty="0" smtClean="0"/>
              <a:t>,</a:t>
            </a:r>
            <a:endParaRPr lang="en-US" dirty="0" smtClean="0"/>
          </a:p>
          <a:p>
            <a:pPr marR="0" lvl="0" indent="0" fontAlgn="base">
              <a:spcAft>
                <a:spcPct val="0"/>
              </a:spcAft>
              <a:buClrTx/>
              <a:buSzTx/>
              <a:buFontTx/>
              <a:buNone/>
              <a:tabLst/>
            </a:pPr>
            <a:r>
              <a:rPr lang="uk-UA" dirty="0" smtClean="0"/>
              <a:t> </a:t>
            </a:r>
            <a:r>
              <a:rPr lang="uk-UA" dirty="0" err="1"/>
              <a:t>through</a:t>
            </a:r>
            <a:r>
              <a:rPr lang="uk-UA" dirty="0"/>
              <a:t> </a:t>
            </a:r>
            <a:r>
              <a:rPr lang="uk-UA" dirty="0" err="1"/>
              <a:t>the</a:t>
            </a:r>
            <a:r>
              <a:rPr lang="uk-UA" dirty="0"/>
              <a:t> &lt;</a:t>
            </a:r>
            <a:r>
              <a:rPr lang="uk-UA" dirty="0" err="1"/>
              <a:t>meta</a:t>
            </a:r>
            <a:r>
              <a:rPr lang="uk-UA" dirty="0"/>
              <a:t>&gt; </a:t>
            </a:r>
            <a:r>
              <a:rPr lang="uk-UA" dirty="0" err="1"/>
              <a:t>tag</a:t>
            </a:r>
            <a:r>
              <a:rPr lang="uk-UA" dirty="0"/>
              <a:t>.</a:t>
            </a:r>
          </a:p>
        </p:txBody>
      </p:sp>
      <p:sp>
        <p:nvSpPr>
          <p:cNvPr id="8" name="Прямоугольник 7"/>
          <p:cNvSpPr/>
          <p:nvPr/>
        </p:nvSpPr>
        <p:spPr>
          <a:xfrm>
            <a:off x="685800" y="2552043"/>
            <a:ext cx="7907628" cy="369332"/>
          </a:xfrm>
          <a:prstGeom prst="rect">
            <a:avLst/>
          </a:prstGeom>
        </p:spPr>
        <p:txBody>
          <a:bodyPr wrap="square">
            <a:spAutoFit/>
          </a:bodyPr>
          <a:lstStyle/>
          <a:p>
            <a:r>
              <a:rPr lang="en-US" dirty="0">
                <a:solidFill>
                  <a:srgbClr val="0000CD"/>
                </a:solidFill>
              </a:rPr>
              <a:t>&lt;</a:t>
            </a:r>
            <a:r>
              <a:rPr lang="en-US" dirty="0">
                <a:solidFill>
                  <a:srgbClr val="A52A2A"/>
                </a:solidFill>
              </a:rPr>
              <a:t>meta</a:t>
            </a:r>
            <a:r>
              <a:rPr lang="en-US" dirty="0">
                <a:solidFill>
                  <a:srgbClr val="FF0000"/>
                </a:solidFill>
              </a:rPr>
              <a:t> name</a:t>
            </a:r>
            <a:r>
              <a:rPr lang="en-US" dirty="0">
                <a:solidFill>
                  <a:srgbClr val="0000CD"/>
                </a:solidFill>
              </a:rPr>
              <a:t>="viewport"</a:t>
            </a:r>
            <a:r>
              <a:rPr lang="en-US" dirty="0">
                <a:solidFill>
                  <a:srgbClr val="FF0000"/>
                </a:solidFill>
              </a:rPr>
              <a:t> content</a:t>
            </a:r>
            <a:r>
              <a:rPr lang="en-US" dirty="0">
                <a:solidFill>
                  <a:srgbClr val="0000CD"/>
                </a:solidFill>
              </a:rPr>
              <a:t>="width=device-width, initial-scale=1.0"&gt;</a:t>
            </a:r>
            <a:r>
              <a:rPr lang="en-US" dirty="0"/>
              <a:t> </a:t>
            </a:r>
          </a:p>
        </p:txBody>
      </p:sp>
      <p:sp>
        <p:nvSpPr>
          <p:cNvPr id="9" name="Прямоугольник 8"/>
          <p:cNvSpPr/>
          <p:nvPr/>
        </p:nvSpPr>
        <p:spPr>
          <a:xfrm>
            <a:off x="685800" y="3424279"/>
            <a:ext cx="10712003" cy="2554545"/>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&lt;meta&gt; </a:t>
            </a:r>
            <a:r>
              <a:rPr lang="en-US" sz="2000" dirty="0">
                <a:latin typeface="Open Sans" panose="020B0606030504020204" pitchFamily="34" charset="0"/>
                <a:ea typeface="Open Sans" panose="020B0606030504020204" pitchFamily="34" charset="0"/>
                <a:cs typeface="Open Sans" panose="020B0606030504020204" pitchFamily="34" charset="0"/>
              </a:rPr>
              <a:t>viewport element gives the browser instructions on how to control the page's dimensions and scaling.</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width=device-width</a:t>
            </a:r>
            <a:r>
              <a:rPr lang="en-US" sz="2000" dirty="0">
                <a:latin typeface="Open Sans" panose="020B0606030504020204" pitchFamily="34" charset="0"/>
                <a:ea typeface="Open Sans" panose="020B0606030504020204" pitchFamily="34" charset="0"/>
                <a:cs typeface="Open Sans" panose="020B0606030504020204" pitchFamily="34" charset="0"/>
              </a:rPr>
              <a:t> part sets the width of the page to follow the screen-width of the device (which will vary depending on the device).</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initial-scale=1.0</a:t>
            </a:r>
            <a:r>
              <a:rPr lang="en-US" sz="2000" dirty="0">
                <a:latin typeface="Open Sans" panose="020B0606030504020204" pitchFamily="34" charset="0"/>
                <a:ea typeface="Open Sans" panose="020B0606030504020204" pitchFamily="34" charset="0"/>
                <a:cs typeface="Open Sans" panose="020B0606030504020204" pitchFamily="34" charset="0"/>
              </a:rPr>
              <a:t> part sets the initial zoom level when the page is first loaded by the browser.</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1118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dirty="0" smtClean="0"/>
              <a:t>Example</a:t>
            </a:r>
            <a:endParaRPr lang="uk-UA" sz="4400" dirty="0"/>
          </a:p>
        </p:txBody>
      </p:sp>
      <p:sp>
        <p:nvSpPr>
          <p:cNvPr id="3" name="Rectangle 2"/>
          <p:cNvSpPr>
            <a:spLocks noGrp="1" noChangeArrowheads="1"/>
          </p:cNvSpPr>
          <p:nvPr>
            <p:ph type="body" sz="quarter" idx="10"/>
          </p:nvPr>
        </p:nvSpPr>
        <p:spPr bwMode="auto">
          <a:xfrm>
            <a:off x="685800" y="1507525"/>
            <a:ext cx="513672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t">
              <a:lnSpc>
                <a:spcPct val="100000"/>
              </a:lnSpc>
              <a:spcBef>
                <a:spcPct val="0"/>
              </a:spcBef>
              <a:spcAft>
                <a:spcPct val="0"/>
              </a:spcAft>
            </a:pPr>
            <a:r>
              <a:rPr lang="en-US" sz="1200" dirty="0"/>
              <a:t>* {</a:t>
            </a:r>
          </a:p>
          <a:p>
            <a:pPr lvl="0" fontAlgn="t">
              <a:lnSpc>
                <a:spcPct val="100000"/>
              </a:lnSpc>
              <a:spcBef>
                <a:spcPct val="0"/>
              </a:spcBef>
              <a:spcAft>
                <a:spcPct val="0"/>
              </a:spcAft>
            </a:pPr>
            <a:r>
              <a:rPr lang="en-US" sz="1200" dirty="0"/>
              <a:t>  margin: 0;</a:t>
            </a:r>
          </a:p>
          <a:p>
            <a:pPr lvl="0" fontAlgn="t">
              <a:lnSpc>
                <a:spcPct val="100000"/>
              </a:lnSpc>
              <a:spcBef>
                <a:spcPct val="0"/>
              </a:spcBef>
              <a:spcAft>
                <a:spcPct val="0"/>
              </a:spcAft>
            </a:pPr>
            <a:r>
              <a:rPr lang="en-US" sz="1200" dirty="0"/>
              <a:t>  padding: 0;</a:t>
            </a:r>
          </a:p>
          <a:p>
            <a:pPr lvl="0" fontAlgn="t">
              <a:lnSpc>
                <a:spcPct val="100000"/>
              </a:lnSpc>
              <a:spcBef>
                <a:spcPct val="0"/>
              </a:spcBef>
              <a:spcAft>
                <a:spcPct val="0"/>
              </a:spcAft>
            </a:pPr>
            <a:r>
              <a:rPr lang="en-US" sz="1200" dirty="0"/>
              <a:t>  box-sizing: border-box;</a:t>
            </a:r>
          </a:p>
          <a:p>
            <a:pPr lvl="0" fontAlgn="t">
              <a:lnSpc>
                <a:spcPct val="100000"/>
              </a:lnSpc>
              <a:spcBef>
                <a:spcPct val="0"/>
              </a:spcBef>
              <a:spcAft>
                <a:spcPct val="0"/>
              </a:spcAft>
            </a:pPr>
            <a:r>
              <a:rPr lang="en-US" sz="1200" dirty="0"/>
              <a:t>}</a:t>
            </a:r>
          </a:p>
          <a:p>
            <a:pPr lvl="0" fontAlgn="t">
              <a:lnSpc>
                <a:spcPct val="100000"/>
              </a:lnSpc>
              <a:spcBef>
                <a:spcPct val="0"/>
              </a:spcBef>
              <a:spcAft>
                <a:spcPct val="0"/>
              </a:spcAft>
            </a:pPr>
            <a:endParaRPr lang="en-US" sz="1200" dirty="0"/>
          </a:p>
          <a:p>
            <a:pPr lvl="0" fontAlgn="t">
              <a:lnSpc>
                <a:spcPct val="100000"/>
              </a:lnSpc>
              <a:spcBef>
                <a:spcPct val="0"/>
              </a:spcBef>
              <a:spcAft>
                <a:spcPct val="0"/>
              </a:spcAft>
            </a:pPr>
            <a:r>
              <a:rPr lang="en-US" sz="1200" dirty="0"/>
              <a:t>/* Mobile Styles */</a:t>
            </a:r>
          </a:p>
          <a:p>
            <a:pPr lvl="0" fontAlgn="t">
              <a:lnSpc>
                <a:spcPct val="100000"/>
              </a:lnSpc>
              <a:spcBef>
                <a:spcPct val="0"/>
              </a:spcBef>
              <a:spcAft>
                <a:spcPct val="0"/>
              </a:spcAft>
            </a:pPr>
            <a:r>
              <a:rPr lang="en-US" sz="1200" dirty="0"/>
              <a:t>@media only screen and (max-width: 400px) {</a:t>
            </a:r>
          </a:p>
          <a:p>
            <a:pPr lvl="0" fontAlgn="t">
              <a:lnSpc>
                <a:spcPct val="100000"/>
              </a:lnSpc>
              <a:spcBef>
                <a:spcPct val="0"/>
              </a:spcBef>
              <a:spcAft>
                <a:spcPct val="0"/>
              </a:spcAft>
            </a:pPr>
            <a:r>
              <a:rPr lang="en-US" sz="1200" dirty="0"/>
              <a:t>  body {</a:t>
            </a:r>
          </a:p>
          <a:p>
            <a:pPr lvl="0" fontAlgn="t">
              <a:lnSpc>
                <a:spcPct val="100000"/>
              </a:lnSpc>
              <a:spcBef>
                <a:spcPct val="0"/>
              </a:spcBef>
              <a:spcAft>
                <a:spcPct val="0"/>
              </a:spcAft>
            </a:pPr>
            <a:r>
              <a:rPr lang="en-US" sz="1200" dirty="0"/>
              <a:t>    background-color: #F09A9D; /* Red */</a:t>
            </a:r>
          </a:p>
          <a:p>
            <a:pPr lvl="0" fontAlgn="t">
              <a:lnSpc>
                <a:spcPct val="100000"/>
              </a:lnSpc>
              <a:spcBef>
                <a:spcPct val="0"/>
              </a:spcBef>
              <a:spcAft>
                <a:spcPct val="0"/>
              </a:spcAft>
            </a:pPr>
            <a:r>
              <a:rPr lang="en-US" sz="1200" dirty="0"/>
              <a:t>  }</a:t>
            </a:r>
          </a:p>
          <a:p>
            <a:pPr lvl="0" fontAlgn="t">
              <a:lnSpc>
                <a:spcPct val="100000"/>
              </a:lnSpc>
              <a:spcBef>
                <a:spcPct val="0"/>
              </a:spcBef>
              <a:spcAft>
                <a:spcPct val="0"/>
              </a:spcAft>
            </a:pPr>
            <a:r>
              <a:rPr lang="en-US" sz="1200" dirty="0"/>
              <a:t>}</a:t>
            </a:r>
          </a:p>
          <a:p>
            <a:pPr lvl="0" fontAlgn="t">
              <a:lnSpc>
                <a:spcPct val="100000"/>
              </a:lnSpc>
              <a:spcBef>
                <a:spcPct val="0"/>
              </a:spcBef>
              <a:spcAft>
                <a:spcPct val="0"/>
              </a:spcAft>
            </a:pPr>
            <a:endParaRPr lang="en-US" sz="1200" dirty="0"/>
          </a:p>
          <a:p>
            <a:pPr lvl="0" fontAlgn="t">
              <a:lnSpc>
                <a:spcPct val="100000"/>
              </a:lnSpc>
              <a:spcBef>
                <a:spcPct val="0"/>
              </a:spcBef>
              <a:spcAft>
                <a:spcPct val="0"/>
              </a:spcAft>
            </a:pPr>
            <a:r>
              <a:rPr lang="en-US" sz="1200" dirty="0"/>
              <a:t>/* Tablet Styles */</a:t>
            </a:r>
          </a:p>
          <a:p>
            <a:pPr lvl="0" fontAlgn="t">
              <a:lnSpc>
                <a:spcPct val="100000"/>
              </a:lnSpc>
              <a:spcBef>
                <a:spcPct val="0"/>
              </a:spcBef>
              <a:spcAft>
                <a:spcPct val="0"/>
              </a:spcAft>
            </a:pPr>
            <a:r>
              <a:rPr lang="en-US" sz="1200" dirty="0"/>
              <a:t>@media only screen and (min-width: 401px) and (max-width: 960px) {</a:t>
            </a:r>
          </a:p>
          <a:p>
            <a:pPr lvl="0" fontAlgn="t">
              <a:lnSpc>
                <a:spcPct val="100000"/>
              </a:lnSpc>
              <a:spcBef>
                <a:spcPct val="0"/>
              </a:spcBef>
              <a:spcAft>
                <a:spcPct val="0"/>
              </a:spcAft>
            </a:pPr>
            <a:r>
              <a:rPr lang="en-US" sz="1200" dirty="0"/>
              <a:t>  body {</a:t>
            </a:r>
          </a:p>
          <a:p>
            <a:pPr lvl="0" fontAlgn="t">
              <a:lnSpc>
                <a:spcPct val="100000"/>
              </a:lnSpc>
              <a:spcBef>
                <a:spcPct val="0"/>
              </a:spcBef>
              <a:spcAft>
                <a:spcPct val="0"/>
              </a:spcAft>
            </a:pPr>
            <a:r>
              <a:rPr lang="en-US" sz="1200" dirty="0"/>
              <a:t>    background-color: #F5CF8E; /* Yellow */</a:t>
            </a:r>
          </a:p>
          <a:p>
            <a:pPr lvl="0" fontAlgn="t">
              <a:lnSpc>
                <a:spcPct val="100000"/>
              </a:lnSpc>
              <a:spcBef>
                <a:spcPct val="0"/>
              </a:spcBef>
              <a:spcAft>
                <a:spcPct val="0"/>
              </a:spcAft>
            </a:pPr>
            <a:r>
              <a:rPr lang="en-US" sz="1200" dirty="0"/>
              <a:t>  }</a:t>
            </a:r>
          </a:p>
          <a:p>
            <a:pPr lvl="0" fontAlgn="t">
              <a:lnSpc>
                <a:spcPct val="100000"/>
              </a:lnSpc>
              <a:spcBef>
                <a:spcPct val="0"/>
              </a:spcBef>
              <a:spcAft>
                <a:spcPct val="0"/>
              </a:spcAft>
            </a:pPr>
            <a:r>
              <a:rPr lang="en-US" sz="1200" dirty="0"/>
              <a:t>}</a:t>
            </a:r>
          </a:p>
          <a:p>
            <a:pPr lvl="0" fontAlgn="t">
              <a:lnSpc>
                <a:spcPct val="100000"/>
              </a:lnSpc>
              <a:spcBef>
                <a:spcPct val="0"/>
              </a:spcBef>
              <a:spcAft>
                <a:spcPct val="0"/>
              </a:spcAft>
            </a:pPr>
            <a:endParaRPr lang="en-US" sz="1200" dirty="0"/>
          </a:p>
          <a:p>
            <a:pPr lvl="0" fontAlgn="t">
              <a:lnSpc>
                <a:spcPct val="100000"/>
              </a:lnSpc>
              <a:spcBef>
                <a:spcPct val="0"/>
              </a:spcBef>
              <a:spcAft>
                <a:spcPct val="0"/>
              </a:spcAft>
            </a:pPr>
            <a:r>
              <a:rPr lang="en-US" sz="1200" dirty="0"/>
              <a:t>/* Desktop Styles */</a:t>
            </a:r>
          </a:p>
          <a:p>
            <a:pPr lvl="0" fontAlgn="t">
              <a:lnSpc>
                <a:spcPct val="100000"/>
              </a:lnSpc>
              <a:spcBef>
                <a:spcPct val="0"/>
              </a:spcBef>
              <a:spcAft>
                <a:spcPct val="0"/>
              </a:spcAft>
            </a:pPr>
            <a:r>
              <a:rPr lang="en-US" sz="1200" dirty="0"/>
              <a:t>@media only screen and (min-width: 961px) {</a:t>
            </a:r>
          </a:p>
          <a:p>
            <a:pPr lvl="0" fontAlgn="t">
              <a:lnSpc>
                <a:spcPct val="100000"/>
              </a:lnSpc>
              <a:spcBef>
                <a:spcPct val="0"/>
              </a:spcBef>
              <a:spcAft>
                <a:spcPct val="0"/>
              </a:spcAft>
            </a:pPr>
            <a:r>
              <a:rPr lang="en-US" sz="1200" dirty="0"/>
              <a:t>  body {</a:t>
            </a:r>
          </a:p>
          <a:p>
            <a:pPr lvl="0" fontAlgn="t">
              <a:lnSpc>
                <a:spcPct val="100000"/>
              </a:lnSpc>
              <a:spcBef>
                <a:spcPct val="0"/>
              </a:spcBef>
              <a:spcAft>
                <a:spcPct val="0"/>
              </a:spcAft>
            </a:pPr>
            <a:r>
              <a:rPr lang="en-US" sz="1200" dirty="0"/>
              <a:t>    background-color: #B2D6FF; /* Blue */</a:t>
            </a:r>
          </a:p>
          <a:p>
            <a:pPr lvl="0" fontAlgn="t">
              <a:lnSpc>
                <a:spcPct val="100000"/>
              </a:lnSpc>
              <a:spcBef>
                <a:spcPct val="0"/>
              </a:spcBef>
              <a:spcAft>
                <a:spcPct val="0"/>
              </a:spcAft>
            </a:pPr>
            <a:r>
              <a:rPr lang="en-US" sz="1200" dirty="0"/>
              <a:t>  }</a:t>
            </a:r>
          </a:p>
          <a:p>
            <a:pPr lvl="0" fontAlgn="t">
              <a:lnSpc>
                <a:spcPct val="100000"/>
              </a:lnSpc>
              <a:spcBef>
                <a:spcPct val="0"/>
              </a:spcBef>
              <a:spcAft>
                <a:spcPct val="0"/>
              </a:spcAft>
            </a:pPr>
            <a:r>
              <a:rPr lang="en-US" sz="1200" dirty="0"/>
              <a:t>}</a:t>
            </a:r>
            <a:endParaRPr lang="uk-UA" sz="1200" dirty="0"/>
          </a:p>
        </p:txBody>
      </p:sp>
      <p:sp>
        <p:nvSpPr>
          <p:cNvPr id="4" name="Прямоугольник 3"/>
          <p:cNvSpPr/>
          <p:nvPr/>
        </p:nvSpPr>
        <p:spPr>
          <a:xfrm>
            <a:off x="5989852" y="1507525"/>
            <a:ext cx="6096000" cy="1815882"/>
          </a:xfrm>
          <a:prstGeom prst="rect">
            <a:avLst/>
          </a:prstGeom>
        </p:spPr>
        <p:txBody>
          <a:bodyPr>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body{ font-size: 14px;}</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dirty="0">
                <a:latin typeface="Open Sans" panose="020B0606030504020204" pitchFamily="34" charset="0"/>
                <a:ea typeface="Open Sans" panose="020B0606030504020204" pitchFamily="34" charset="0"/>
                <a:cs typeface="Open Sans" panose="020B0606030504020204" pitchFamily="34" charset="0"/>
              </a:rPr>
              <a:t>@media (min-width: 1200px) {</a:t>
            </a:r>
          </a:p>
          <a:p>
            <a:r>
              <a:rPr lang="en-US" sz="1600" dirty="0">
                <a:latin typeface="Open Sans" panose="020B0606030504020204" pitchFamily="34" charset="0"/>
                <a:ea typeface="Open Sans" panose="020B0606030504020204" pitchFamily="34" charset="0"/>
                <a:cs typeface="Open Sans" panose="020B0606030504020204" pitchFamily="34" charset="0"/>
              </a:rPr>
              <a:t>  /* This part is only read by viewports wider than 1200 pixels */</a:t>
            </a:r>
          </a:p>
          <a:p>
            <a:r>
              <a:rPr lang="en-US" sz="1600" dirty="0">
                <a:latin typeface="Open Sans" panose="020B0606030504020204" pitchFamily="34" charset="0"/>
                <a:ea typeface="Open Sans" panose="020B0606030504020204" pitchFamily="34" charset="0"/>
                <a:cs typeface="Open Sans" panose="020B0606030504020204" pitchFamily="34" charset="0"/>
              </a:rPr>
              <a:t>  body{ font-size: 16px;}</a:t>
            </a:r>
          </a:p>
          <a:p>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uk-UA"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Прямоугольник 7"/>
          <p:cNvSpPr/>
          <p:nvPr/>
        </p:nvSpPr>
        <p:spPr>
          <a:xfrm>
            <a:off x="5989852" y="4169212"/>
            <a:ext cx="6096000" cy="1323439"/>
          </a:xfrm>
          <a:prstGeom prst="rect">
            <a:avLst/>
          </a:prstGeom>
        </p:spPr>
        <p:txBody>
          <a:bodyPr>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body{ font-size: 18px;}</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dirty="0">
                <a:latin typeface="Open Sans" panose="020B0606030504020204" pitchFamily="34" charset="0"/>
                <a:ea typeface="Open Sans" panose="020B0606030504020204" pitchFamily="34" charset="0"/>
                <a:cs typeface="Open Sans" panose="020B0606030504020204" pitchFamily="34" charset="0"/>
              </a:rPr>
              <a:t>@media (min-width: 1000px) and (orientation: landscape) {</a:t>
            </a:r>
          </a:p>
          <a:p>
            <a:r>
              <a:rPr lang="en-US" sz="1600" dirty="0">
                <a:latin typeface="Open Sans" panose="020B0606030504020204" pitchFamily="34" charset="0"/>
                <a:ea typeface="Open Sans" panose="020B0606030504020204" pitchFamily="34" charset="0"/>
                <a:cs typeface="Open Sans" panose="020B0606030504020204" pitchFamily="34" charset="0"/>
              </a:rPr>
              <a:t>  body{ font-size: 20px;}</a:t>
            </a:r>
          </a:p>
          <a:p>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uk-UA"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46664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t>
            </a:r>
            <a:endParaRPr lang="uk-UA" dirty="0"/>
          </a:p>
        </p:txBody>
      </p:sp>
    </p:spTree>
    <p:extLst>
      <p:ext uri="{BB962C8B-B14F-4D97-AF65-F5344CB8AC3E}">
        <p14:creationId xmlns:p14="http://schemas.microsoft.com/office/powerpoint/2010/main" val="22168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800"/>
            <a:ext cx="10820400" cy="1714502"/>
          </a:xfrm>
        </p:spPr>
        <p:txBody>
          <a:bodyPr/>
          <a:lstStyle/>
          <a:p>
            <a:r>
              <a:rPr lang="en-US" dirty="0"/>
              <a:t>AGENDA</a:t>
            </a:r>
            <a:endParaRPr lang="uk-UA" dirty="0"/>
          </a:p>
        </p:txBody>
      </p:sp>
      <p:sp>
        <p:nvSpPr>
          <p:cNvPr id="5" name="Text Placeholder 4"/>
          <p:cNvSpPr>
            <a:spLocks noGrp="1"/>
          </p:cNvSpPr>
          <p:nvPr>
            <p:ph type="body" sz="quarter" idx="10"/>
          </p:nvPr>
        </p:nvSpPr>
        <p:spPr>
          <a:xfrm>
            <a:off x="685799" y="2400301"/>
            <a:ext cx="8702899" cy="3810000"/>
          </a:xfrm>
        </p:spPr>
        <p:txBody>
          <a:bodyPr/>
          <a:lstStyle/>
          <a:p>
            <a:pPr marL="342900" indent="-342900">
              <a:buFont typeface="Arial" panose="020B0604020202020204" pitchFamily="34" charset="0"/>
              <a:buChar char="•"/>
            </a:pPr>
            <a:r>
              <a:rPr lang="en-US" dirty="0"/>
              <a:t>The responsive </a:t>
            </a:r>
            <a:r>
              <a:rPr lang="en-US" i="1" dirty="0"/>
              <a:t>design</a:t>
            </a:r>
            <a:r>
              <a:rPr lang="en-US" dirty="0"/>
              <a:t> (the mockups for each layout)</a:t>
            </a:r>
          </a:p>
          <a:p>
            <a:pPr marL="342900" indent="-342900">
              <a:buFont typeface="Arial" panose="020B0604020202020204" pitchFamily="34" charset="0"/>
              <a:buChar char="•"/>
            </a:pPr>
            <a:r>
              <a:rPr lang="en-US" dirty="0"/>
              <a:t>CSS rules for implementing each of those layouts</a:t>
            </a:r>
          </a:p>
          <a:p>
            <a:pPr marL="342900" indent="-342900">
              <a:buFont typeface="Arial" panose="020B0604020202020204" pitchFamily="34" charset="0"/>
              <a:buChar char="•"/>
            </a:pPr>
            <a:r>
              <a:rPr lang="en-US" dirty="0"/>
              <a:t>Media queries for conditionally applying those CSS rules</a:t>
            </a:r>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USED MATERIALS</a:t>
            </a:r>
            <a:endParaRPr lang="uk-UA" dirty="0"/>
          </a:p>
        </p:txBody>
      </p:sp>
      <p:sp>
        <p:nvSpPr>
          <p:cNvPr id="2" name="Rectangle 1">
            <a:extLst>
              <a:ext uri="{FF2B5EF4-FFF2-40B4-BE49-F238E27FC236}">
                <a16:creationId xmlns="" xmlns:a16="http://schemas.microsoft.com/office/drawing/2014/main" id="{DB40ABE4-A9F8-4A95-B31B-CF861D743B3B}"/>
              </a:ext>
            </a:extLst>
          </p:cNvPr>
          <p:cNvSpPr/>
          <p:nvPr/>
        </p:nvSpPr>
        <p:spPr>
          <a:xfrm>
            <a:off x="685799" y="4162548"/>
            <a:ext cx="9207844" cy="1668727"/>
          </a:xfrm>
          <a:prstGeom prst="rect">
            <a:avLst/>
          </a:prstGeom>
        </p:spPr>
        <p:txBody>
          <a:bodyPr wrap="square">
            <a:spAutoFit/>
          </a:bodyPr>
          <a:lstStyle/>
          <a:p>
            <a:pPr defTabSz="438911">
              <a:lnSpc>
                <a:spcPct val="90000"/>
              </a:lnSpc>
              <a:spcBef>
                <a:spcPts val="1000"/>
              </a:spcBef>
              <a:defRPr sz="1536"/>
            </a:pPr>
            <a:r>
              <a:rPr lang="en-US" dirty="0">
                <a:solidFill>
                  <a:schemeClr val="accent6">
                    <a:lumMod val="75000"/>
                  </a:schemeClr>
                </a:solidFill>
                <a:hlinkClick r:id="rId2"/>
              </a:rPr>
              <a:t>https://</a:t>
            </a:r>
            <a:r>
              <a:rPr lang="en-US" dirty="0" smtClean="0">
                <a:solidFill>
                  <a:schemeClr val="accent6">
                    <a:lumMod val="75000"/>
                  </a:schemeClr>
                </a:solidFill>
                <a:hlinkClick r:id="rId2"/>
              </a:rPr>
              <a:t>developer.mozilla.org/en-US/docs/Web/CSS/Media_Queries/Using_media_queriesp</a:t>
            </a:r>
            <a:endParaRPr lang="en-US" dirty="0">
              <a:solidFill>
                <a:schemeClr val="accent6">
                  <a:lumMod val="75000"/>
                </a:schemeClr>
              </a:solidFill>
            </a:endParaRPr>
          </a:p>
          <a:p>
            <a:pPr defTabSz="438911">
              <a:lnSpc>
                <a:spcPct val="90000"/>
              </a:lnSpc>
              <a:spcBef>
                <a:spcPts val="1000"/>
              </a:spcBef>
              <a:defRPr sz="1536"/>
            </a:pPr>
            <a:r>
              <a:rPr lang="en-US" dirty="0">
                <a:solidFill>
                  <a:schemeClr val="accent6">
                    <a:lumMod val="75000"/>
                  </a:schemeClr>
                </a:solidFill>
                <a:hlinkClick r:id="rId3">
                  <a:extLst>
                    <a:ext uri="{A12FA001-AC4F-418D-AE19-62706E023703}">
                      <ahyp:hlinkClr xmlns="" xmlns:ahyp="http://schemas.microsoft.com/office/drawing/2018/hyperlinkcolor" val="tx"/>
                    </a:ext>
                  </a:extLst>
                </a:hlinkClick>
              </a:rPr>
              <a:t>https://learn.shayhowe.com/advanced-html-css/responsive-web-design/</a:t>
            </a:r>
          </a:p>
          <a:p>
            <a:pPr defTabSz="438911">
              <a:lnSpc>
                <a:spcPct val="90000"/>
              </a:lnSpc>
              <a:spcBef>
                <a:spcPts val="1000"/>
              </a:spcBef>
              <a:defRPr sz="1536"/>
            </a:pPr>
            <a:r>
              <a:rPr lang="en-US" dirty="0">
                <a:solidFill>
                  <a:schemeClr val="accent6">
                    <a:lumMod val="75000"/>
                  </a:schemeClr>
                </a:solidFill>
                <a:hlinkClick r:id="rId4">
                  <a:extLst>
                    <a:ext uri="{A12FA001-AC4F-418D-AE19-62706E023703}">
                      <ahyp:hlinkClr xmlns="" xmlns:ahyp="http://schemas.microsoft.com/office/drawing/2018/hyperlinkcolor" val="tx"/>
                    </a:ext>
                  </a:extLst>
                </a:hlinkClick>
              </a:rPr>
              <a:t>http://www.tutorialspoint.com/css/css_responsive.htm</a:t>
            </a:r>
            <a:endParaRPr lang="en-US" dirty="0" smtClean="0">
              <a:solidFill>
                <a:schemeClr val="accent6">
                  <a:lumMod val="75000"/>
                </a:schemeClr>
              </a:solidFill>
              <a:hlinkClick r:id="rId4">
                <a:extLst>
                  <a:ext uri="{A12FA001-AC4F-418D-AE19-62706E023703}">
                    <ahyp:hlinkClr xmlns="" xmlns:ahyp="http://schemas.microsoft.com/office/drawing/2018/hyperlinkcolor" val="tx"/>
                  </a:ext>
                </a:extLst>
              </a:hlinkClick>
            </a:endParaRPr>
          </a:p>
          <a:p>
            <a:pPr defTabSz="438911">
              <a:lnSpc>
                <a:spcPct val="90000"/>
              </a:lnSpc>
              <a:spcBef>
                <a:spcPts val="1000"/>
              </a:spcBef>
              <a:defRPr sz="1536"/>
            </a:pPr>
            <a:r>
              <a:rPr lang="en-US" dirty="0">
                <a:solidFill>
                  <a:schemeClr val="accent6">
                    <a:lumMod val="75000"/>
                  </a:schemeClr>
                </a:solidFill>
                <a:hlinkClick r:id="rId5"/>
              </a:rPr>
              <a:t>https://</a:t>
            </a:r>
            <a:r>
              <a:rPr lang="en-US" dirty="0" smtClean="0">
                <a:solidFill>
                  <a:schemeClr val="accent6">
                    <a:lumMod val="75000"/>
                  </a:schemeClr>
                </a:solidFill>
                <a:hlinkClick r:id="rId5"/>
              </a:rPr>
              <a:t>marksheet.io/css-responsiveness.html</a:t>
            </a:r>
            <a:endParaRPr lang="en-US" dirty="0" smtClean="0">
              <a:solidFill>
                <a:schemeClr val="accent6">
                  <a:lumMod val="75000"/>
                </a:schemeClr>
              </a:solidFill>
            </a:endParaRPr>
          </a:p>
          <a:p>
            <a:pPr defTabSz="438911">
              <a:lnSpc>
                <a:spcPct val="90000"/>
              </a:lnSpc>
              <a:spcBef>
                <a:spcPts val="1000"/>
              </a:spcBef>
              <a:defRPr sz="1536"/>
            </a:pPr>
            <a:r>
              <a:rPr lang="en-US" dirty="0">
                <a:solidFill>
                  <a:schemeClr val="accent6">
                    <a:lumMod val="75000"/>
                  </a:schemeClr>
                </a:solidFill>
                <a:hlinkClick r:id="rId6"/>
              </a:rPr>
              <a:t>https://www.w3schools.com/html/html_responsive.asp</a:t>
            </a:r>
            <a:endParaRPr lang="en-US" dirty="0" smtClean="0">
              <a:solidFill>
                <a:schemeClr val="accent6">
                  <a:lumMod val="75000"/>
                </a:schemeClr>
              </a:solidFill>
            </a:endParaRPr>
          </a:p>
        </p:txBody>
      </p:sp>
    </p:spTree>
    <p:extLst>
      <p:ext uri="{BB962C8B-B14F-4D97-AF65-F5344CB8AC3E}">
        <p14:creationId xmlns:p14="http://schemas.microsoft.com/office/powerpoint/2010/main" val="2336666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USEFUL LINKS</a:t>
            </a:r>
            <a:endParaRPr lang="uk-UA" dirty="0"/>
          </a:p>
        </p:txBody>
      </p:sp>
      <p:sp>
        <p:nvSpPr>
          <p:cNvPr id="6" name="Rectangle 5">
            <a:extLst>
              <a:ext uri="{FF2B5EF4-FFF2-40B4-BE49-F238E27FC236}">
                <a16:creationId xmlns="" xmlns:a16="http://schemas.microsoft.com/office/drawing/2014/main" id="{0EC827E6-42C0-48A7-997B-1C6DE7BAFDAF}"/>
              </a:ext>
            </a:extLst>
          </p:cNvPr>
          <p:cNvSpPr/>
          <p:nvPr/>
        </p:nvSpPr>
        <p:spPr>
          <a:xfrm>
            <a:off x="685799" y="4162548"/>
            <a:ext cx="9207844" cy="1327799"/>
          </a:xfrm>
          <a:prstGeom prst="rect">
            <a:avLst/>
          </a:prstGeom>
        </p:spPr>
        <p:txBody>
          <a:bodyPr wrap="square">
            <a:spAutoFit/>
          </a:bodyPr>
          <a:lstStyle/>
          <a:p>
            <a:pPr defTabSz="438911">
              <a:lnSpc>
                <a:spcPct val="90000"/>
              </a:lnSpc>
              <a:spcBef>
                <a:spcPts val="1000"/>
              </a:spcBef>
              <a:defRPr sz="1536"/>
            </a:pPr>
            <a:r>
              <a:rPr lang="en-US" sz="1536" dirty="0">
                <a:solidFill>
                  <a:schemeClr val="accent6">
                    <a:lumMod val="75000"/>
                  </a:schemeClr>
                </a:solidFill>
                <a:hlinkClick r:id="rId2">
                  <a:extLst>
                    <a:ext uri="{A12FA001-AC4F-418D-AE19-62706E023703}">
                      <ahyp:hlinkClr xmlns="" xmlns:ahyp="http://schemas.microsoft.com/office/drawing/2018/hyperlinkcolor" val="tx"/>
                    </a:ext>
                  </a:extLst>
                </a:hlinkClick>
              </a:rPr>
              <a:t>https://</a:t>
            </a:r>
            <a:r>
              <a:rPr lang="en-US" sz="1536" dirty="0" smtClean="0">
                <a:solidFill>
                  <a:schemeClr val="accent6">
                    <a:lumMod val="75000"/>
                  </a:schemeClr>
                </a:solidFill>
                <a:hlinkClick r:id="rId2">
                  <a:extLst>
                    <a:ext uri="{A12FA001-AC4F-418D-AE19-62706E023703}">
                      <ahyp:hlinkClr xmlns="" xmlns:ahyp="http://schemas.microsoft.com/office/drawing/2018/hyperlinkcolor" val="tx"/>
                    </a:ext>
                  </a:extLst>
                </a:hlinkClick>
              </a:rPr>
              <a:t>www.w3schools.com/cssref/css3_pr_mediaquery.asp</a:t>
            </a:r>
          </a:p>
          <a:p>
            <a:pPr defTabSz="438911">
              <a:lnSpc>
                <a:spcPct val="90000"/>
              </a:lnSpc>
              <a:spcBef>
                <a:spcPts val="1000"/>
              </a:spcBef>
              <a:defRPr sz="1536"/>
            </a:pPr>
            <a:r>
              <a:rPr lang="en-US" sz="1536" dirty="0">
                <a:solidFill>
                  <a:schemeClr val="accent6">
                    <a:lumMod val="75000"/>
                  </a:schemeClr>
                </a:solidFill>
                <a:hlinkClick r:id="rId2">
                  <a:extLst>
                    <a:ext uri="{A12FA001-AC4F-418D-AE19-62706E023703}">
                      <ahyp:hlinkClr xmlns="" xmlns:ahyp="http://schemas.microsoft.com/office/drawing/2018/hyperlinkcolor" val="tx"/>
                    </a:ext>
                  </a:extLst>
                </a:hlinkClick>
              </a:rPr>
              <a:t>https://</a:t>
            </a:r>
            <a:r>
              <a:rPr lang="en-US" sz="1536" dirty="0" smtClean="0">
                <a:solidFill>
                  <a:schemeClr val="accent6">
                    <a:lumMod val="75000"/>
                  </a:schemeClr>
                </a:solidFill>
                <a:hlinkClick r:id="rId2">
                  <a:extLst>
                    <a:ext uri="{A12FA001-AC4F-418D-AE19-62706E023703}">
                      <ahyp:hlinkClr xmlns="" xmlns:ahyp="http://schemas.microsoft.com/office/drawing/2018/hyperlinkcolor" val="tx"/>
                    </a:ext>
                  </a:extLst>
                </a:hlinkClick>
              </a:rPr>
              <a:t>www.w3schools.com/html/tryit.asp?filename=tryhtml_responsive_image_maxwidth</a:t>
            </a:r>
          </a:p>
          <a:p>
            <a:pPr defTabSz="438911">
              <a:lnSpc>
                <a:spcPct val="90000"/>
              </a:lnSpc>
              <a:spcBef>
                <a:spcPts val="1000"/>
              </a:spcBef>
              <a:defRPr sz="1536"/>
            </a:pPr>
            <a:r>
              <a:rPr lang="en-US" sz="1536" dirty="0">
                <a:solidFill>
                  <a:schemeClr val="accent6">
                    <a:lumMod val="75000"/>
                  </a:schemeClr>
                </a:solidFill>
                <a:hlinkClick r:id="rId2">
                  <a:extLst>
                    <a:ext uri="{A12FA001-AC4F-418D-AE19-62706E023703}">
                      <ahyp:hlinkClr xmlns="" xmlns:ahyp="http://schemas.microsoft.com/office/drawing/2018/hyperlinkcolor" val="tx"/>
                    </a:ext>
                  </a:extLst>
                </a:hlinkClick>
              </a:rPr>
              <a:t>https://www.w3schools.com/csS/css_rwd_templates.asp</a:t>
            </a:r>
            <a:endParaRPr lang="en-US" sz="1536" dirty="0" smtClean="0">
              <a:solidFill>
                <a:schemeClr val="accent6">
                  <a:lumMod val="75000"/>
                </a:schemeClr>
              </a:solidFill>
              <a:hlinkClick r:id="rId2">
                <a:extLst>
                  <a:ext uri="{A12FA001-AC4F-418D-AE19-62706E023703}">
                    <ahyp:hlinkClr xmlns="" xmlns:ahyp="http://schemas.microsoft.com/office/drawing/2018/hyperlinkcolor" val="tx"/>
                  </a:ext>
                </a:extLst>
              </a:hlinkClick>
            </a:endParaRPr>
          </a:p>
          <a:p>
            <a:pPr defTabSz="438911">
              <a:lnSpc>
                <a:spcPct val="90000"/>
              </a:lnSpc>
              <a:spcBef>
                <a:spcPts val="1000"/>
              </a:spcBef>
              <a:defRPr sz="1536"/>
            </a:pPr>
            <a:endParaRPr lang="en-US" sz="1536" dirty="0">
              <a:solidFill>
                <a:schemeClr val="accent6">
                  <a:lumMod val="75000"/>
                </a:schemeClr>
              </a:solidFill>
              <a:hlinkClick r:id="rId2">
                <a:extLst>
                  <a:ext uri="{A12FA001-AC4F-418D-AE19-62706E023703}">
                    <ahyp:hlinkClr xmlns="" xmlns:ahyp="http://schemas.microsoft.com/office/drawing/2018/hyperlinkcolor" val="tx"/>
                  </a:ext>
                </a:extLst>
              </a:hlinkClick>
            </a:endParaRPr>
          </a:p>
        </p:txBody>
      </p:sp>
    </p:spTree>
    <p:extLst>
      <p:ext uri="{BB962C8B-B14F-4D97-AF65-F5344CB8AC3E}">
        <p14:creationId xmlns:p14="http://schemas.microsoft.com/office/powerpoint/2010/main" val="17221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3285299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r</a:t>
            </a:r>
            <a:r>
              <a:rPr lang="en-US" dirty="0" smtClean="0"/>
              <a:t>esponsive </a:t>
            </a:r>
            <a:r>
              <a:rPr lang="en-US" dirty="0"/>
              <a:t>web design?</a:t>
            </a:r>
            <a:endParaRPr lang="uk-UA" dirty="0"/>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85800" y="1714502"/>
            <a:ext cx="9281160" cy="3810000"/>
          </a:xfrm>
        </p:spPr>
        <p:txBody>
          <a:bodyPr/>
          <a:lstStyle/>
          <a:p>
            <a:pPr algn="just"/>
            <a:r>
              <a:rPr lang="en-US" dirty="0"/>
              <a:t>“Responsive design” refers to the idea that your website should display equally well in everything from widescreen monitors to mobile phones. It’s an approach to web design and development that eliminates the distinction between the mobile-friendly version of your website and its desktop counterpart. With responsive design, they’re the same thing.</a:t>
            </a:r>
          </a:p>
          <a:p>
            <a:pPr algn="just"/>
            <a:r>
              <a:rPr lang="en-US" dirty="0"/>
              <a:t>Responsive design is accomplished through CSS “media queries”. Think of media queries as a way to conditionally apply CSS rules. They tell the browser that it should ignore or apply certain rules depending on the user’s device.</a:t>
            </a:r>
          </a:p>
          <a:p>
            <a:pPr defTabSz="384047">
              <a:spcBef>
                <a:spcPts val="600"/>
              </a:spcBef>
              <a:defRPr sz="2688"/>
            </a:pPr>
            <a:endParaRPr lang="en-US" dirty="0"/>
          </a:p>
        </p:txBody>
      </p:sp>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dirty="0"/>
              <a:t>INTRODUCTION</a:t>
            </a:r>
            <a:endParaRPr lang="uk-UA" sz="4400" dirty="0"/>
          </a:p>
        </p:txBody>
      </p:sp>
    </p:spTree>
    <p:extLst>
      <p:ext uri="{BB962C8B-B14F-4D97-AF65-F5344CB8AC3E}">
        <p14:creationId xmlns:p14="http://schemas.microsoft.com/office/powerpoint/2010/main" val="380221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85800" y="1714502"/>
            <a:ext cx="9281160" cy="3810000"/>
          </a:xfrm>
        </p:spPr>
        <p:txBody>
          <a:bodyPr/>
          <a:lstStyle/>
          <a:p>
            <a:pPr marL="342900" indent="-342900">
              <a:buFont typeface="Arial" panose="020B0604020202020204" pitchFamily="34" charset="0"/>
              <a:buChar char="•"/>
            </a:pPr>
            <a:r>
              <a:rPr lang="en-US" b="1" dirty="0" smtClean="0">
                <a:hlinkClick r:id="rId2"/>
              </a:rPr>
              <a:t>Bootstrap</a:t>
            </a:r>
            <a:endParaRPr lang="en-US" b="1" dirty="0" smtClean="0"/>
          </a:p>
          <a:p>
            <a:pPr marL="342900" indent="-342900">
              <a:buFont typeface="Arial" panose="020B0604020202020204" pitchFamily="34" charset="0"/>
              <a:buChar char="•"/>
            </a:pPr>
            <a:r>
              <a:rPr lang="en-US" b="1" dirty="0">
                <a:hlinkClick r:id="rId3"/>
              </a:rPr>
              <a:t>Foundation</a:t>
            </a:r>
            <a:endParaRPr lang="en-US" b="1" dirty="0"/>
          </a:p>
          <a:p>
            <a:pPr marL="342900" indent="-342900">
              <a:buFont typeface="Arial" panose="020B0604020202020204" pitchFamily="34" charset="0"/>
              <a:buChar char="•"/>
            </a:pPr>
            <a:r>
              <a:rPr lang="en-US" b="1" dirty="0">
                <a:hlinkClick r:id="rId4"/>
              </a:rPr>
              <a:t>Pure</a:t>
            </a:r>
            <a:endParaRPr lang="en-US" b="1" dirty="0"/>
          </a:p>
          <a:p>
            <a:pPr marL="342900" indent="-342900">
              <a:buFont typeface="Arial" panose="020B0604020202020204" pitchFamily="34" charset="0"/>
              <a:buChar char="•"/>
            </a:pPr>
            <a:r>
              <a:rPr lang="en-US" b="1" dirty="0">
                <a:hlinkClick r:id="rId5"/>
              </a:rPr>
              <a:t>Skeleton</a:t>
            </a:r>
            <a:endParaRPr lang="en-US" b="1" dirty="0"/>
          </a:p>
          <a:p>
            <a:pPr marL="342900" indent="-342900">
              <a:buFont typeface="Arial" panose="020B0604020202020204" pitchFamily="34" charset="0"/>
              <a:buChar char="•"/>
            </a:pPr>
            <a:r>
              <a:rPr lang="en-US" b="1" dirty="0">
                <a:hlinkClick r:id="rId6"/>
              </a:rPr>
              <a:t>Montage</a:t>
            </a:r>
            <a:endParaRPr lang="en-US" b="1" dirty="0"/>
          </a:p>
          <a:p>
            <a:pPr marL="342900" indent="-342900">
              <a:buFont typeface="Arial" panose="020B0604020202020204" pitchFamily="34" charset="0"/>
              <a:buChar char="•"/>
            </a:pPr>
            <a:r>
              <a:rPr lang="en-US" b="1" dirty="0" err="1">
                <a:hlinkClick r:id="rId7"/>
              </a:rPr>
              <a:t>Siimple</a:t>
            </a:r>
            <a:endParaRPr lang="en-US" b="1" dirty="0"/>
          </a:p>
          <a:p>
            <a:pPr marL="342900" indent="-342900">
              <a:buFont typeface="Arial" panose="020B0604020202020204" pitchFamily="34" charset="0"/>
              <a:buChar char="•"/>
            </a:pPr>
            <a:r>
              <a:rPr lang="en-US" b="1" dirty="0">
                <a:hlinkClick r:id="rId8"/>
              </a:rPr>
              <a:t>Gumby</a:t>
            </a:r>
            <a:endParaRPr lang="en-US" b="1" dirty="0"/>
          </a:p>
          <a:p>
            <a:pPr marL="342900" indent="-342900">
              <a:buFont typeface="Arial" panose="020B0604020202020204" pitchFamily="34" charset="0"/>
              <a:buChar char="•"/>
            </a:pPr>
            <a:r>
              <a:rPr lang="en-US" b="1" dirty="0">
                <a:hlinkClick r:id="rId9"/>
              </a:rPr>
              <a:t>Semantic UI</a:t>
            </a:r>
            <a:endParaRPr lang="en-US" b="1" dirty="0"/>
          </a:p>
          <a:p>
            <a:endParaRPr lang="en-US" b="1" dirty="0"/>
          </a:p>
        </p:txBody>
      </p:sp>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Responsive Web Design - Frameworks</a:t>
            </a:r>
          </a:p>
        </p:txBody>
      </p:sp>
    </p:spTree>
    <p:extLst>
      <p:ext uri="{BB962C8B-B14F-4D97-AF65-F5344CB8AC3E}">
        <p14:creationId xmlns:p14="http://schemas.microsoft.com/office/powerpoint/2010/main" val="58394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dirty="0" smtClean="0"/>
              <a:t>How responsive websites work</a:t>
            </a:r>
            <a:endParaRPr lang="uk-UA" sz="44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59" y="1284319"/>
            <a:ext cx="5234482" cy="4963733"/>
          </a:xfrm>
          <a:prstGeom prst="rect">
            <a:avLst/>
          </a:prstGeom>
        </p:spPr>
      </p:pic>
    </p:spTree>
    <p:extLst>
      <p:ext uri="{BB962C8B-B14F-4D97-AF65-F5344CB8AC3E}">
        <p14:creationId xmlns:p14="http://schemas.microsoft.com/office/powerpoint/2010/main" val="193938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Media queries</a:t>
            </a:r>
            <a:endParaRPr lang="uk-UA" dirty="0"/>
          </a:p>
        </p:txBody>
      </p:sp>
    </p:spTree>
    <p:extLst>
      <p:ext uri="{BB962C8B-B14F-4D97-AF65-F5344CB8AC3E}">
        <p14:creationId xmlns:p14="http://schemas.microsoft.com/office/powerpoint/2010/main" val="3733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a:t>Definition and Usage</a:t>
            </a:r>
          </a:p>
        </p:txBody>
      </p:sp>
      <p:sp>
        <p:nvSpPr>
          <p:cNvPr id="10" name="Rectangle 7"/>
          <p:cNvSpPr>
            <a:spLocks noGrp="1" noChangeArrowheads="1"/>
          </p:cNvSpPr>
          <p:nvPr>
            <p:ph type="body" sz="quarter" idx="10"/>
          </p:nvPr>
        </p:nvSpPr>
        <p:spPr bwMode="auto">
          <a:xfrm>
            <a:off x="685800" y="1714502"/>
            <a:ext cx="961769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uk-UA" dirty="0" err="1"/>
              <a:t>The</a:t>
            </a:r>
            <a:r>
              <a:rPr lang="uk-UA" dirty="0"/>
              <a:t> @</a:t>
            </a:r>
            <a:r>
              <a:rPr lang="uk-UA" dirty="0" err="1"/>
              <a:t>media</a:t>
            </a:r>
            <a:r>
              <a:rPr lang="uk-UA" dirty="0"/>
              <a:t> </a:t>
            </a:r>
            <a:r>
              <a:rPr lang="uk-UA" dirty="0" err="1"/>
              <a:t>rule</a:t>
            </a:r>
            <a:r>
              <a:rPr lang="uk-UA" dirty="0"/>
              <a:t> </a:t>
            </a:r>
            <a:r>
              <a:rPr lang="uk-UA" dirty="0" err="1"/>
              <a:t>is</a:t>
            </a:r>
            <a:r>
              <a:rPr lang="uk-UA" dirty="0"/>
              <a:t> </a:t>
            </a:r>
            <a:r>
              <a:rPr lang="uk-UA" dirty="0" err="1"/>
              <a:t>used</a:t>
            </a:r>
            <a:r>
              <a:rPr lang="uk-UA" dirty="0"/>
              <a:t> </a:t>
            </a:r>
            <a:r>
              <a:rPr lang="uk-UA" dirty="0" err="1"/>
              <a:t>in</a:t>
            </a:r>
            <a:r>
              <a:rPr lang="uk-UA" dirty="0"/>
              <a:t> </a:t>
            </a:r>
            <a:r>
              <a:rPr lang="uk-UA" dirty="0" err="1"/>
              <a:t>media</a:t>
            </a:r>
            <a:r>
              <a:rPr lang="uk-UA" dirty="0"/>
              <a:t> </a:t>
            </a:r>
            <a:r>
              <a:rPr lang="uk-UA" dirty="0" err="1"/>
              <a:t>queries</a:t>
            </a:r>
            <a:r>
              <a:rPr lang="uk-UA" dirty="0"/>
              <a:t> </a:t>
            </a:r>
            <a:r>
              <a:rPr lang="uk-UA" dirty="0" err="1"/>
              <a:t>to</a:t>
            </a:r>
            <a:r>
              <a:rPr lang="uk-UA" dirty="0"/>
              <a:t> </a:t>
            </a:r>
            <a:r>
              <a:rPr lang="uk-UA" dirty="0" err="1"/>
              <a:t>apply</a:t>
            </a:r>
            <a:r>
              <a:rPr lang="uk-UA" dirty="0"/>
              <a:t> </a:t>
            </a:r>
            <a:r>
              <a:rPr lang="uk-UA" dirty="0" err="1" smtClean="0"/>
              <a:t>different</a:t>
            </a:r>
            <a:r>
              <a:rPr lang="uk-UA" dirty="0" smtClean="0"/>
              <a:t> </a:t>
            </a:r>
            <a:r>
              <a:rPr lang="uk-UA" dirty="0" err="1"/>
              <a:t>styles</a:t>
            </a:r>
            <a:r>
              <a:rPr lang="uk-UA" dirty="0"/>
              <a:t> </a:t>
            </a:r>
            <a:r>
              <a:rPr lang="uk-UA" dirty="0" err="1"/>
              <a:t>for</a:t>
            </a:r>
            <a:r>
              <a:rPr lang="uk-UA" dirty="0"/>
              <a:t> </a:t>
            </a:r>
            <a:r>
              <a:rPr lang="uk-UA" dirty="0" err="1"/>
              <a:t>different</a:t>
            </a:r>
            <a:r>
              <a:rPr lang="uk-UA" dirty="0"/>
              <a:t> </a:t>
            </a: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uk-UA" dirty="0" err="1" smtClean="0"/>
              <a:t>media</a:t>
            </a:r>
            <a:r>
              <a:rPr lang="uk-UA" dirty="0" smtClean="0"/>
              <a:t> </a:t>
            </a:r>
            <a:r>
              <a:rPr lang="uk-UA" dirty="0" err="1"/>
              <a:t>types</a:t>
            </a:r>
            <a:r>
              <a:rPr lang="uk-UA" dirty="0"/>
              <a:t>/</a:t>
            </a:r>
            <a:r>
              <a:rPr lang="uk-UA" dirty="0" err="1"/>
              <a:t>devices</a:t>
            </a:r>
            <a:r>
              <a:rPr lang="uk-UA" dirty="0"/>
              <a:t>.</a:t>
            </a:r>
          </a:p>
          <a:p>
            <a:pPr marL="0" marR="0" lvl="0" indent="0" algn="l" defTabSz="914400" rtl="0" eaLnBrk="0" fontAlgn="base" latinLnBrk="0" hangingPunct="0">
              <a:lnSpc>
                <a:spcPct val="100000"/>
              </a:lnSpc>
              <a:spcBef>
                <a:spcPct val="0"/>
              </a:spcBef>
              <a:spcAft>
                <a:spcPct val="0"/>
              </a:spcAft>
              <a:buClrTx/>
              <a:buSzTx/>
              <a:buFontTx/>
              <a:buNone/>
              <a:tabLst/>
            </a:pPr>
            <a:r>
              <a:rPr lang="uk-UA" dirty="0" err="1"/>
              <a:t>Media</a:t>
            </a:r>
            <a:r>
              <a:rPr lang="uk-UA" dirty="0"/>
              <a:t> </a:t>
            </a:r>
            <a:r>
              <a:rPr lang="uk-UA" dirty="0" err="1"/>
              <a:t>queries</a:t>
            </a:r>
            <a:r>
              <a:rPr lang="uk-UA" dirty="0"/>
              <a:t> </a:t>
            </a:r>
            <a:r>
              <a:rPr lang="uk-UA" dirty="0" err="1"/>
              <a:t>can</a:t>
            </a:r>
            <a:r>
              <a:rPr lang="uk-UA" dirty="0"/>
              <a:t> </a:t>
            </a:r>
            <a:r>
              <a:rPr lang="uk-UA" dirty="0" err="1"/>
              <a:t>be</a:t>
            </a:r>
            <a:r>
              <a:rPr lang="uk-UA" dirty="0"/>
              <a:t> </a:t>
            </a:r>
            <a:r>
              <a:rPr lang="uk-UA" dirty="0" err="1"/>
              <a:t>used</a:t>
            </a:r>
            <a:r>
              <a:rPr lang="uk-UA" dirty="0"/>
              <a:t> </a:t>
            </a:r>
            <a:r>
              <a:rPr lang="uk-UA" dirty="0" err="1"/>
              <a:t>to</a:t>
            </a:r>
            <a:r>
              <a:rPr lang="uk-UA" dirty="0"/>
              <a:t> </a:t>
            </a:r>
            <a:r>
              <a:rPr lang="uk-UA" dirty="0" err="1"/>
              <a:t>check</a:t>
            </a:r>
            <a:r>
              <a:rPr lang="uk-UA" dirty="0"/>
              <a:t> </a:t>
            </a:r>
            <a:r>
              <a:rPr lang="uk-UA" dirty="0" err="1"/>
              <a:t>many</a:t>
            </a:r>
            <a:r>
              <a:rPr lang="uk-UA" dirty="0"/>
              <a:t> </a:t>
            </a:r>
            <a:r>
              <a:rPr lang="uk-UA" dirty="0" err="1"/>
              <a:t>things</a:t>
            </a:r>
            <a:r>
              <a:rPr lang="uk-UA" dirty="0"/>
              <a:t>, </a:t>
            </a:r>
            <a:r>
              <a:rPr lang="uk-UA" dirty="0" err="1"/>
              <a:t>such</a:t>
            </a:r>
            <a:r>
              <a:rPr lang="uk-UA" dirty="0"/>
              <a:t> </a:t>
            </a:r>
            <a:r>
              <a:rPr lang="uk-UA" dirty="0" err="1"/>
              <a:t>as</a:t>
            </a:r>
            <a:r>
              <a:rPr lang="uk-UA" dirty="0" smtClean="0"/>
              <a:t>:</a:t>
            </a: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uk-UA" dirty="0"/>
          </a:p>
          <a:p>
            <a:pPr marL="0" marR="0" lvl="0" indent="0" algn="l" defTabSz="914400" rtl="0" eaLnBrk="0" fontAlgn="base" latinLnBrk="0" hangingPunct="0">
              <a:lnSpc>
                <a:spcPct val="100000"/>
              </a:lnSpc>
              <a:spcBef>
                <a:spcPct val="0"/>
              </a:spcBef>
              <a:spcAft>
                <a:spcPct val="0"/>
              </a:spcAft>
              <a:buClrTx/>
              <a:buSzTx/>
              <a:buFontTx/>
              <a:buChar char="•"/>
              <a:tabLst/>
            </a:pPr>
            <a:r>
              <a:rPr lang="uk-UA" dirty="0" err="1"/>
              <a:t>width</a:t>
            </a:r>
            <a:r>
              <a:rPr lang="uk-UA" dirty="0"/>
              <a:t> </a:t>
            </a:r>
            <a:r>
              <a:rPr lang="uk-UA" dirty="0" err="1"/>
              <a:t>and</a:t>
            </a:r>
            <a:r>
              <a:rPr lang="uk-UA" dirty="0"/>
              <a:t> </a:t>
            </a:r>
            <a:r>
              <a:rPr lang="uk-UA" dirty="0" err="1"/>
              <a:t>height</a:t>
            </a:r>
            <a:r>
              <a:rPr lang="uk-UA" dirty="0"/>
              <a:t> </a:t>
            </a:r>
            <a:r>
              <a:rPr lang="uk-UA" dirty="0" err="1"/>
              <a:t>of</a:t>
            </a:r>
            <a:r>
              <a:rPr lang="uk-UA" dirty="0"/>
              <a:t> </a:t>
            </a:r>
            <a:r>
              <a:rPr lang="uk-UA" dirty="0" err="1"/>
              <a:t>the</a:t>
            </a:r>
            <a:r>
              <a:rPr lang="uk-UA" dirty="0"/>
              <a:t> </a:t>
            </a:r>
            <a:r>
              <a:rPr lang="uk-UA" dirty="0" err="1"/>
              <a:t>viewport</a:t>
            </a:r>
            <a:r>
              <a:rPr lang="uk-UA" dirty="0"/>
              <a:t> </a:t>
            </a:r>
          </a:p>
          <a:p>
            <a:pPr marL="0" marR="0" lvl="0" indent="0" algn="l" defTabSz="914400" rtl="0" eaLnBrk="0" fontAlgn="base" latinLnBrk="0" hangingPunct="0">
              <a:lnSpc>
                <a:spcPct val="100000"/>
              </a:lnSpc>
              <a:spcBef>
                <a:spcPct val="0"/>
              </a:spcBef>
              <a:spcAft>
                <a:spcPct val="0"/>
              </a:spcAft>
              <a:buClrTx/>
              <a:buSzTx/>
              <a:buFontTx/>
              <a:buChar char="•"/>
              <a:tabLst/>
            </a:pPr>
            <a:r>
              <a:rPr lang="uk-UA" dirty="0" err="1"/>
              <a:t>width</a:t>
            </a:r>
            <a:r>
              <a:rPr lang="uk-UA" dirty="0"/>
              <a:t> </a:t>
            </a:r>
            <a:r>
              <a:rPr lang="uk-UA" dirty="0" err="1"/>
              <a:t>and</a:t>
            </a:r>
            <a:r>
              <a:rPr lang="uk-UA" dirty="0"/>
              <a:t> </a:t>
            </a:r>
            <a:r>
              <a:rPr lang="uk-UA" dirty="0" err="1"/>
              <a:t>height</a:t>
            </a:r>
            <a:r>
              <a:rPr lang="uk-UA" dirty="0"/>
              <a:t> </a:t>
            </a:r>
            <a:r>
              <a:rPr lang="uk-UA" dirty="0" err="1"/>
              <a:t>of</a:t>
            </a:r>
            <a:r>
              <a:rPr lang="uk-UA" dirty="0"/>
              <a:t> </a:t>
            </a:r>
            <a:r>
              <a:rPr lang="uk-UA" dirty="0" err="1"/>
              <a:t>the</a:t>
            </a:r>
            <a:r>
              <a:rPr lang="uk-UA" dirty="0"/>
              <a:t> </a:t>
            </a:r>
            <a:r>
              <a:rPr lang="uk-UA" dirty="0" err="1"/>
              <a:t>device</a:t>
            </a:r>
            <a:r>
              <a:rPr lang="uk-UA" dirty="0"/>
              <a:t> </a:t>
            </a:r>
          </a:p>
          <a:p>
            <a:pPr marL="0" marR="0" lvl="0" indent="0" algn="l" defTabSz="914400" rtl="0" eaLnBrk="0" fontAlgn="base" latinLnBrk="0" hangingPunct="0">
              <a:lnSpc>
                <a:spcPct val="100000"/>
              </a:lnSpc>
              <a:spcBef>
                <a:spcPct val="0"/>
              </a:spcBef>
              <a:spcAft>
                <a:spcPct val="0"/>
              </a:spcAft>
              <a:buClrTx/>
              <a:buSzTx/>
              <a:buFontTx/>
              <a:buChar char="•"/>
              <a:tabLst/>
            </a:pPr>
            <a:r>
              <a:rPr lang="uk-UA" dirty="0" err="1"/>
              <a:t>orientation</a:t>
            </a:r>
            <a:r>
              <a:rPr lang="uk-UA" dirty="0"/>
              <a:t> (</a:t>
            </a:r>
            <a:r>
              <a:rPr lang="uk-UA" dirty="0" err="1"/>
              <a:t>is</a:t>
            </a:r>
            <a:r>
              <a:rPr lang="uk-UA" dirty="0"/>
              <a:t> </a:t>
            </a:r>
            <a:r>
              <a:rPr lang="uk-UA" dirty="0" err="1"/>
              <a:t>the</a:t>
            </a:r>
            <a:r>
              <a:rPr lang="uk-UA" dirty="0"/>
              <a:t> </a:t>
            </a:r>
            <a:r>
              <a:rPr lang="uk-UA" dirty="0" err="1"/>
              <a:t>tablet</a:t>
            </a:r>
            <a:r>
              <a:rPr lang="uk-UA" dirty="0"/>
              <a:t>/</a:t>
            </a:r>
            <a:r>
              <a:rPr lang="uk-UA" dirty="0" err="1"/>
              <a:t>phone</a:t>
            </a:r>
            <a:r>
              <a:rPr lang="uk-UA" dirty="0"/>
              <a:t> </a:t>
            </a:r>
            <a:r>
              <a:rPr lang="uk-UA" dirty="0" err="1"/>
              <a:t>in</a:t>
            </a:r>
            <a:r>
              <a:rPr lang="uk-UA" dirty="0"/>
              <a:t> </a:t>
            </a:r>
            <a:r>
              <a:rPr lang="uk-UA" dirty="0" err="1"/>
              <a:t>landscape</a:t>
            </a:r>
            <a:r>
              <a:rPr lang="uk-UA" dirty="0"/>
              <a:t> </a:t>
            </a:r>
            <a:r>
              <a:rPr lang="uk-UA" dirty="0" err="1"/>
              <a:t>or</a:t>
            </a:r>
            <a:r>
              <a:rPr lang="uk-UA" dirty="0"/>
              <a:t> </a:t>
            </a:r>
            <a:r>
              <a:rPr lang="uk-UA" dirty="0" err="1"/>
              <a:t>portrait</a:t>
            </a:r>
            <a:r>
              <a:rPr lang="uk-UA" dirty="0"/>
              <a:t> </a:t>
            </a:r>
            <a:r>
              <a:rPr lang="uk-UA" dirty="0" err="1"/>
              <a:t>mode</a:t>
            </a:r>
            <a:r>
              <a:rPr lang="uk-UA" dirty="0"/>
              <a:t>?) </a:t>
            </a:r>
          </a:p>
          <a:p>
            <a:pPr marL="0" marR="0" lvl="0" indent="0" algn="l" defTabSz="914400" rtl="0" eaLnBrk="0" fontAlgn="base" latinLnBrk="0" hangingPunct="0">
              <a:lnSpc>
                <a:spcPct val="100000"/>
              </a:lnSpc>
              <a:spcBef>
                <a:spcPct val="0"/>
              </a:spcBef>
              <a:spcAft>
                <a:spcPct val="0"/>
              </a:spcAft>
              <a:buClrTx/>
              <a:buSzTx/>
              <a:buFontTx/>
              <a:buChar char="•"/>
              <a:tabLst/>
            </a:pPr>
            <a:r>
              <a:rPr lang="uk-UA" dirty="0" err="1"/>
              <a:t>resolution</a:t>
            </a:r>
            <a:r>
              <a:rPr lang="uk-UA"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028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 xmlns:a16="http://schemas.microsoft.com/office/drawing/2014/main" id="{552B119F-E694-4313-ADAC-69A9F9627046}"/>
              </a:ext>
            </a:extLst>
          </p:cNvPr>
          <p:cNvSpPr txBox="1">
            <a:spLocks/>
          </p:cNvSpPr>
          <p:nvPr/>
        </p:nvSpPr>
        <p:spPr>
          <a:xfrm>
            <a:off x="685800" y="0"/>
            <a:ext cx="10820400" cy="1714502"/>
          </a:xfrm>
          <a:prstGeom prst="rect">
            <a:avLst/>
          </a:prstGeom>
        </p:spPr>
        <p:txBody>
          <a:bodyPr lIns="0" anchor="t">
            <a:no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r>
              <a:rPr lang="en-US" sz="4400" b="1" dirty="0" smtClean="0"/>
              <a:t>CSS </a:t>
            </a:r>
            <a:r>
              <a:rPr lang="en-US" sz="4400" b="1" dirty="0"/>
              <a:t>Syntax</a:t>
            </a:r>
          </a:p>
          <a:p>
            <a:endParaRPr lang="en-US" sz="4400" b="1" dirty="0"/>
          </a:p>
        </p:txBody>
      </p:sp>
      <p:sp>
        <p:nvSpPr>
          <p:cNvPr id="8" name="Rectangle 5"/>
          <p:cNvSpPr>
            <a:spLocks noGrp="1" noChangeArrowheads="1"/>
          </p:cNvSpPr>
          <p:nvPr>
            <p:ph type="body" sz="quarter" idx="10"/>
          </p:nvPr>
        </p:nvSpPr>
        <p:spPr bwMode="auto">
          <a:xfrm>
            <a:off x="685800" y="4610089"/>
            <a:ext cx="1036427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uk-UA" dirty="0" err="1"/>
              <a:t>The</a:t>
            </a:r>
            <a:r>
              <a:rPr lang="uk-UA" dirty="0"/>
              <a:t> </a:t>
            </a:r>
            <a:r>
              <a:rPr lang="uk-UA" b="1" dirty="0" err="1"/>
              <a:t>logical</a:t>
            </a:r>
            <a:r>
              <a:rPr lang="uk-UA" b="1" dirty="0"/>
              <a:t> operators </a:t>
            </a:r>
            <a:r>
              <a:rPr lang="uk-UA" dirty="0" err="1"/>
              <a:t>not</a:t>
            </a:r>
            <a:r>
              <a:rPr lang="uk-UA" dirty="0"/>
              <a:t>, </a:t>
            </a:r>
            <a:r>
              <a:rPr lang="uk-UA" dirty="0" err="1"/>
              <a:t>and</a:t>
            </a:r>
            <a:r>
              <a:rPr lang="uk-UA" dirty="0"/>
              <a:t>, </a:t>
            </a:r>
            <a:r>
              <a:rPr lang="uk-UA" dirty="0" err="1"/>
              <a:t>and</a:t>
            </a:r>
            <a:r>
              <a:rPr lang="uk-UA" dirty="0"/>
              <a:t> </a:t>
            </a:r>
            <a:r>
              <a:rPr lang="uk-UA" dirty="0" err="1"/>
              <a:t>only</a:t>
            </a:r>
            <a:r>
              <a:rPr lang="uk-UA" dirty="0"/>
              <a:t> </a:t>
            </a:r>
            <a:r>
              <a:rPr lang="uk-UA" dirty="0" err="1"/>
              <a:t>can</a:t>
            </a:r>
            <a:r>
              <a:rPr lang="uk-UA" dirty="0"/>
              <a:t> </a:t>
            </a:r>
            <a:r>
              <a:rPr lang="uk-UA" dirty="0" err="1"/>
              <a:t>be</a:t>
            </a:r>
            <a:r>
              <a:rPr lang="uk-UA" dirty="0"/>
              <a:t> </a:t>
            </a:r>
            <a:r>
              <a:rPr lang="uk-UA" dirty="0" err="1"/>
              <a:t>used</a:t>
            </a:r>
            <a:r>
              <a:rPr lang="uk-UA" dirty="0"/>
              <a:t> </a:t>
            </a:r>
            <a:r>
              <a:rPr lang="uk-UA" dirty="0" err="1"/>
              <a:t>to</a:t>
            </a:r>
            <a:r>
              <a:rPr lang="uk-UA" dirty="0"/>
              <a:t> </a:t>
            </a:r>
            <a:r>
              <a:rPr lang="uk-UA" dirty="0" err="1"/>
              <a:t>compose</a:t>
            </a:r>
            <a:r>
              <a:rPr lang="uk-UA" dirty="0"/>
              <a:t> a </a:t>
            </a:r>
            <a:r>
              <a:rPr lang="uk-UA" dirty="0" err="1"/>
              <a:t>complex</a:t>
            </a:r>
            <a:r>
              <a:rPr lang="uk-UA" dirty="0"/>
              <a:t> </a:t>
            </a:r>
            <a:r>
              <a:rPr lang="uk-UA" dirty="0" err="1"/>
              <a:t>media</a:t>
            </a:r>
            <a:r>
              <a:rPr lang="uk-UA" dirty="0"/>
              <a:t> </a:t>
            </a:r>
            <a:r>
              <a:rPr lang="uk-UA" dirty="0" err="1"/>
              <a:t>query</a:t>
            </a:r>
            <a:r>
              <a:rPr lang="uk-UA" dirty="0"/>
              <a:t>. </a:t>
            </a:r>
            <a:r>
              <a:rPr lang="uk-UA" dirty="0" err="1"/>
              <a:t>You</a:t>
            </a:r>
            <a:r>
              <a:rPr lang="uk-UA" dirty="0"/>
              <a:t> </a:t>
            </a:r>
            <a:r>
              <a:rPr lang="uk-UA" dirty="0" err="1"/>
              <a:t>can</a:t>
            </a:r>
            <a:r>
              <a:rPr lang="uk-UA" dirty="0"/>
              <a:t> </a:t>
            </a:r>
            <a:r>
              <a:rPr lang="uk-UA" dirty="0" err="1"/>
              <a:t>also</a:t>
            </a:r>
            <a:r>
              <a:rPr lang="uk-UA" dirty="0"/>
              <a:t> </a:t>
            </a:r>
            <a:r>
              <a:rPr lang="uk-UA" dirty="0" err="1"/>
              <a:t>combine</a:t>
            </a:r>
            <a:r>
              <a:rPr lang="uk-UA" dirty="0"/>
              <a:t> </a:t>
            </a:r>
            <a:r>
              <a:rPr lang="uk-UA" dirty="0" err="1"/>
              <a:t>multiple</a:t>
            </a:r>
            <a:r>
              <a:rPr lang="uk-UA" dirty="0"/>
              <a:t> </a:t>
            </a:r>
            <a:r>
              <a:rPr lang="uk-UA" dirty="0" err="1"/>
              <a:t>media</a:t>
            </a:r>
            <a:r>
              <a:rPr lang="uk-UA" dirty="0"/>
              <a:t> </a:t>
            </a:r>
            <a:r>
              <a:rPr lang="uk-UA" dirty="0" err="1"/>
              <a:t>queries</a:t>
            </a:r>
            <a:r>
              <a:rPr lang="uk-UA" dirty="0"/>
              <a:t> </a:t>
            </a:r>
            <a:r>
              <a:rPr lang="uk-UA" dirty="0" err="1"/>
              <a:t>into</a:t>
            </a:r>
            <a:r>
              <a:rPr lang="uk-UA" dirty="0"/>
              <a:t> a </a:t>
            </a:r>
            <a:r>
              <a:rPr lang="uk-UA" dirty="0" err="1"/>
              <a:t>single</a:t>
            </a:r>
            <a:r>
              <a:rPr lang="uk-UA" dirty="0"/>
              <a:t> </a:t>
            </a:r>
            <a:r>
              <a:rPr lang="uk-UA" dirty="0" err="1"/>
              <a:t>rule</a:t>
            </a:r>
            <a:r>
              <a:rPr lang="uk-UA" dirty="0"/>
              <a:t> </a:t>
            </a:r>
            <a:r>
              <a:rPr lang="uk-UA" dirty="0" err="1"/>
              <a:t>by</a:t>
            </a:r>
            <a:r>
              <a:rPr lang="uk-UA" dirty="0"/>
              <a:t> </a:t>
            </a:r>
            <a:r>
              <a:rPr lang="uk-UA" dirty="0" err="1"/>
              <a:t>separating</a:t>
            </a:r>
            <a:r>
              <a:rPr lang="uk-UA" dirty="0"/>
              <a:t> </a:t>
            </a:r>
            <a:r>
              <a:rPr lang="uk-UA" dirty="0" err="1"/>
              <a:t>them</a:t>
            </a:r>
            <a:r>
              <a:rPr lang="uk-UA" dirty="0"/>
              <a:t> </a:t>
            </a:r>
            <a:r>
              <a:rPr lang="uk-UA" dirty="0" err="1"/>
              <a:t>with</a:t>
            </a:r>
            <a:r>
              <a:rPr lang="uk-UA" dirty="0"/>
              <a:t> </a:t>
            </a:r>
            <a:r>
              <a:rPr lang="uk-UA" dirty="0" err="1"/>
              <a:t>commas</a:t>
            </a:r>
            <a:r>
              <a:rPr kumimoji="0" lang="uk-UA" sz="1100" b="0" i="0" u="none" strike="noStrike" cap="none" normalizeH="0" baseline="0" dirty="0" smtClean="0">
                <a:ln>
                  <a:noFill/>
                </a:ln>
                <a:solidFill>
                  <a:schemeClr val="tx1"/>
                </a:solidFill>
                <a:effectLst/>
              </a:rPr>
              <a:t>. </a:t>
            </a:r>
            <a:endParaRPr kumimoji="0" lang="uk-UA"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txBox="1">
            <a:spLocks noChangeArrowheads="1"/>
          </p:cNvSpPr>
          <p:nvPr/>
        </p:nvSpPr>
        <p:spPr bwMode="auto">
          <a:xfrm>
            <a:off x="685800" y="2092261"/>
            <a:ext cx="89973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dirty="0" smtClean="0"/>
              <a:t>@media </a:t>
            </a:r>
            <a:r>
              <a:rPr lang="en-US" dirty="0" err="1" smtClean="0"/>
              <a:t>not|only</a:t>
            </a:r>
            <a:r>
              <a:rPr lang="en-US" dirty="0" smtClean="0"/>
              <a:t> </a:t>
            </a:r>
            <a:r>
              <a:rPr lang="en-US" i="1" dirty="0" err="1" smtClean="0"/>
              <a:t>mediatype</a:t>
            </a:r>
            <a:r>
              <a:rPr lang="en-US" i="1" dirty="0" smtClean="0"/>
              <a:t> </a:t>
            </a:r>
            <a:r>
              <a:rPr lang="en-US" dirty="0" smtClean="0"/>
              <a:t>and</a:t>
            </a:r>
            <a:r>
              <a:rPr lang="en-US" i="1" dirty="0" smtClean="0"/>
              <a:t> (</a:t>
            </a:r>
            <a:r>
              <a:rPr lang="en-US" i="1" dirty="0" err="1" smtClean="0"/>
              <a:t>mediafeature</a:t>
            </a:r>
            <a:r>
              <a:rPr lang="en-US" i="1" dirty="0" smtClean="0"/>
              <a:t> </a:t>
            </a:r>
            <a:r>
              <a:rPr lang="en-US" dirty="0" err="1" smtClean="0"/>
              <a:t>and|or|not</a:t>
            </a:r>
            <a:r>
              <a:rPr lang="en-US" i="1" dirty="0" smtClean="0"/>
              <a:t> </a:t>
            </a:r>
            <a:r>
              <a:rPr lang="en-US" i="1" dirty="0" err="1" smtClean="0"/>
              <a:t>mediafeature</a:t>
            </a:r>
            <a:r>
              <a:rPr lang="en-US" i="1" dirty="0" smtClean="0"/>
              <a:t>)</a:t>
            </a:r>
            <a:r>
              <a:rPr lang="en-US" dirty="0" smtClean="0"/>
              <a:t> {</a:t>
            </a:r>
            <a:r>
              <a:rPr lang="en-US" i="1" dirty="0" smtClean="0"/>
              <a:t/>
            </a:r>
            <a:br>
              <a:rPr lang="en-US" i="1" dirty="0" smtClean="0"/>
            </a:br>
            <a:r>
              <a:rPr lang="en-US" i="1" dirty="0" smtClean="0"/>
              <a:t>  CSS-Code;</a:t>
            </a:r>
          </a:p>
          <a:p>
            <a:pPr eaLnBrk="0" fontAlgn="base" hangingPunct="0">
              <a:lnSpc>
                <a:spcPct val="100000"/>
              </a:lnSpc>
              <a:spcBef>
                <a:spcPct val="0"/>
              </a:spcBef>
              <a:spcAft>
                <a:spcPct val="0"/>
              </a:spcAft>
            </a:pPr>
            <a:r>
              <a:rPr lang="en-US" i="1" dirty="0" smtClean="0"/>
              <a:t>}</a:t>
            </a:r>
            <a:endParaRPr lang="en-US" dirty="0" smtClean="0"/>
          </a:p>
        </p:txBody>
      </p:sp>
      <p:sp>
        <p:nvSpPr>
          <p:cNvPr id="9" name="Прямоугольник 8"/>
          <p:cNvSpPr/>
          <p:nvPr/>
        </p:nvSpPr>
        <p:spPr>
          <a:xfrm>
            <a:off x="685800" y="3417017"/>
            <a:ext cx="10583214" cy="707886"/>
          </a:xfrm>
          <a:prstGeom prst="rect">
            <a:avLst/>
          </a:prstGeom>
        </p:spPr>
        <p:txBody>
          <a:bodyPr wrap="square">
            <a:spAutoFit/>
          </a:bodyPr>
          <a:lstStyle/>
          <a:p>
            <a:pPr eaLnBrk="0" fontAlgn="base" hangingPunct="0">
              <a:spcBef>
                <a:spcPct val="0"/>
              </a:spcBef>
              <a:spcAft>
                <a:spcPct val="0"/>
              </a:spcAft>
            </a:pPr>
            <a:r>
              <a:rPr lang="en-US" sz="2000" dirty="0">
                <a:latin typeface="Open Sans" panose="020B0606030504020204" pitchFamily="34" charset="0"/>
                <a:ea typeface="Open Sans" panose="020B0606030504020204" pitchFamily="34" charset="0"/>
                <a:cs typeface="Open Sans" panose="020B0606030504020204" pitchFamily="34" charset="0"/>
              </a:rPr>
              <a:t>&lt;link </a:t>
            </a:r>
            <a:r>
              <a:rPr lang="en-US" sz="2000" dirty="0" err="1">
                <a:latin typeface="Open Sans" panose="020B0606030504020204" pitchFamily="34" charset="0"/>
                <a:ea typeface="Open Sans" panose="020B0606030504020204" pitchFamily="34" charset="0"/>
                <a:cs typeface="Open Sans" panose="020B0606030504020204" pitchFamily="34" charset="0"/>
              </a:rPr>
              <a:t>rel</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000" dirty="0" err="1">
                <a:latin typeface="Open Sans" panose="020B0606030504020204" pitchFamily="34" charset="0"/>
                <a:ea typeface="Open Sans" panose="020B0606030504020204" pitchFamily="34" charset="0"/>
                <a:cs typeface="Open Sans" panose="020B0606030504020204" pitchFamily="34" charset="0"/>
              </a:rPr>
              <a:t>stylesheet</a:t>
            </a:r>
            <a:r>
              <a:rPr lang="en-US" sz="2000" dirty="0">
                <a:latin typeface="Open Sans" panose="020B0606030504020204" pitchFamily="34" charset="0"/>
                <a:ea typeface="Open Sans" panose="020B0606030504020204" pitchFamily="34" charset="0"/>
                <a:cs typeface="Open Sans" panose="020B0606030504020204" pitchFamily="34" charset="0"/>
              </a:rPr>
              <a:t>" media="screen and (min-width: 900px)" </a:t>
            </a:r>
            <a:r>
              <a:rPr lang="en-US" sz="2000" dirty="0" err="1">
                <a:latin typeface="Open Sans" panose="020B0606030504020204" pitchFamily="34" charset="0"/>
                <a:ea typeface="Open Sans" panose="020B0606030504020204" pitchFamily="34" charset="0"/>
                <a:cs typeface="Open Sans" panose="020B0606030504020204" pitchFamily="34" charset="0"/>
              </a:rPr>
              <a:t>href</a:t>
            </a:r>
            <a:r>
              <a:rPr lang="en-US" sz="2000" dirty="0">
                <a:latin typeface="Open Sans" panose="020B0606030504020204" pitchFamily="34" charset="0"/>
                <a:ea typeface="Open Sans" panose="020B0606030504020204" pitchFamily="34" charset="0"/>
                <a:cs typeface="Open Sans" panose="020B0606030504020204" pitchFamily="34" charset="0"/>
              </a:rPr>
              <a:t>="widescreen.css"&gt;</a:t>
            </a:r>
            <a:br>
              <a:rPr lang="en-US" sz="2000" dirty="0">
                <a:latin typeface="Open Sans" panose="020B0606030504020204" pitchFamily="34" charset="0"/>
                <a:ea typeface="Open Sans" panose="020B0606030504020204" pitchFamily="34" charset="0"/>
                <a:cs typeface="Open Sans" panose="020B0606030504020204" pitchFamily="34" charset="0"/>
              </a:rPr>
            </a:br>
            <a:r>
              <a:rPr lang="en-US" sz="2000" dirty="0">
                <a:latin typeface="Open Sans" panose="020B0606030504020204" pitchFamily="34" charset="0"/>
                <a:ea typeface="Open Sans" panose="020B0606030504020204" pitchFamily="34" charset="0"/>
                <a:cs typeface="Open Sans" panose="020B0606030504020204" pitchFamily="34" charset="0"/>
              </a:rPr>
              <a:t>&lt;link </a:t>
            </a:r>
            <a:r>
              <a:rPr lang="en-US" sz="2000" dirty="0" err="1">
                <a:latin typeface="Open Sans" panose="020B0606030504020204" pitchFamily="34" charset="0"/>
                <a:ea typeface="Open Sans" panose="020B0606030504020204" pitchFamily="34" charset="0"/>
                <a:cs typeface="Open Sans" panose="020B0606030504020204" pitchFamily="34" charset="0"/>
              </a:rPr>
              <a:t>rel</a:t>
            </a:r>
            <a:r>
              <a:rPr lang="en-US" sz="2000" dirty="0">
                <a:latin typeface="Open Sans" panose="020B0606030504020204" pitchFamily="34" charset="0"/>
                <a:ea typeface="Open Sans" panose="020B0606030504020204" pitchFamily="34" charset="0"/>
                <a:cs typeface="Open Sans" panose="020B0606030504020204" pitchFamily="34" charset="0"/>
              </a:rPr>
              <a:t>="</a:t>
            </a:r>
            <a:r>
              <a:rPr lang="en-US" sz="2000" dirty="0" err="1">
                <a:latin typeface="Open Sans" panose="020B0606030504020204" pitchFamily="34" charset="0"/>
                <a:ea typeface="Open Sans" panose="020B0606030504020204" pitchFamily="34" charset="0"/>
                <a:cs typeface="Open Sans" panose="020B0606030504020204" pitchFamily="34" charset="0"/>
              </a:rPr>
              <a:t>stylesheet</a:t>
            </a:r>
            <a:r>
              <a:rPr lang="en-US" sz="2000" dirty="0">
                <a:latin typeface="Open Sans" panose="020B0606030504020204" pitchFamily="34" charset="0"/>
                <a:ea typeface="Open Sans" panose="020B0606030504020204" pitchFamily="34" charset="0"/>
                <a:cs typeface="Open Sans" panose="020B0606030504020204" pitchFamily="34" charset="0"/>
              </a:rPr>
              <a:t>" media="screen and (max-width: 600px)" </a:t>
            </a:r>
            <a:r>
              <a:rPr lang="en-US" sz="2000" dirty="0" err="1">
                <a:latin typeface="Open Sans" panose="020B0606030504020204" pitchFamily="34" charset="0"/>
                <a:ea typeface="Open Sans" panose="020B0606030504020204" pitchFamily="34" charset="0"/>
                <a:cs typeface="Open Sans" panose="020B0606030504020204" pitchFamily="34" charset="0"/>
              </a:rPr>
              <a:t>href</a:t>
            </a:r>
            <a:r>
              <a:rPr lang="en-US" sz="2000" dirty="0">
                <a:latin typeface="Open Sans" panose="020B0606030504020204" pitchFamily="34" charset="0"/>
                <a:ea typeface="Open Sans" panose="020B0606030504020204" pitchFamily="34" charset="0"/>
                <a:cs typeface="Open Sans" panose="020B0606030504020204" pitchFamily="34" charset="0"/>
              </a:rPr>
              <a:t>="smallscreen.css"&gt;</a:t>
            </a:r>
            <a:endParaRPr lang="uk-UA"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55880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Override1.xml><?xml version="1.0" encoding="utf-8"?>
<a:themeOverride xmlns:a="http://schemas.openxmlformats.org/drawingml/2006/main">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543</TotalTime>
  <Words>1266</Words>
  <Application>Microsoft Office PowerPoint</Application>
  <PresentationFormat>Широкоэкранный</PresentationFormat>
  <Paragraphs>190</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22</vt:i4>
      </vt:variant>
    </vt:vector>
  </HeadingPairs>
  <TitlesOfParts>
    <vt:vector size="28" baseType="lpstr">
      <vt:lpstr>Proxima Nova Black</vt:lpstr>
      <vt:lpstr>Arial</vt:lpstr>
      <vt:lpstr>Calibri</vt:lpstr>
      <vt:lpstr>Open Sans</vt:lpstr>
      <vt:lpstr>DARK THEME</vt:lpstr>
      <vt:lpstr>LIGHT-THEME</vt:lpstr>
      <vt:lpstr>Responsive web design</vt:lpstr>
      <vt:lpstr>AGENDA</vt:lpstr>
      <vt:lpstr>WHAT IS responsive web design?</vt:lpstr>
      <vt:lpstr>Презентация PowerPoint</vt:lpstr>
      <vt:lpstr>Презентация PowerPoint</vt:lpstr>
      <vt:lpstr>Презентация PowerPoint</vt:lpstr>
      <vt:lpstr>Media queries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QUESTIONS ?</vt:lpstr>
      <vt:lpstr>USED MATERIALS</vt:lpstr>
      <vt:lpstr>USEFUL LINKS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Larionov Stanislav</dc:creator>
  <cp:lastModifiedBy>Windows User</cp:lastModifiedBy>
  <cp:revision>70</cp:revision>
  <dcterms:created xsi:type="dcterms:W3CDTF">2018-12-11T16:43:22Z</dcterms:created>
  <dcterms:modified xsi:type="dcterms:W3CDTF">2019-04-04T07:45:01Z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