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Proxima Nova Extrabold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Extrabold-bold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626faf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b626faf33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626faf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626faf33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626faf3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5b626faf33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626faf3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b626faf33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626faf3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b626faf33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b626faf3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b626faf33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b626faf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b626faf33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626faf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5b626faf33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b626faf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5b626faf33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b626faf3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5b626faf33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b626faf3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5b626faf33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b626faf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5b626faf33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626faf3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5b626faf33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b626faf3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b626faf33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b626faf3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5b626faf33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626faf3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5b626faf33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626faf3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5b626faf33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b626faf3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5b626faf33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b626faf3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5b626faf33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b626faf3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5b626faf33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b626faf3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5b626faf33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b626faf3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5b626faf33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626faf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b626faf3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626faf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b626faf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626faf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b626faf3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626faf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626faf3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b626faf3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b626faf3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87" name="Google Shape;87;p13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92" name="Google Shape;92;p14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15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2">
  <p:cSld name="TITLE-SLIDE-LIGHT-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1">
  <p:cSld name="TITLE-SLIDE-LIGHT-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LIGHT">
  <p:cSld name="TEXT-TWO-COLUMNS-LIGH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LIGHT">
  <p:cSld name="TEXT-THREE-COLUMNS-LIGH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LIGHT">
  <p:cSld name="TITLE-DESCRIPTION-SIDETEXT-LIGH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LIGHT">
  <p:cSld name="TITLE-SIDETEXT-PROCESS-LIGH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LIGHT">
  <p:cSld name="TITLE-TIMELINE-LIGH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47" name="Google Shape;147;p24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4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LIGHT">
  <p:cSld name="PHOTO-RIGHT-LIGH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-LIGHT" showMasterSp="0">
  <p:cSld name="WIDE-PHOTO-LIGH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6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LIGHT">
  <p:cSld name="PHOTO-LEFT-LIGH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7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LIGHT">
  <p:cSld name="DESCRIPTION-PHOTO-RIGHT-LIGH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179" name="Google Shape;179;p28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LIGHT">
  <p:cSld name="WIDE-CHART-LIGH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184" name="Google Shape;184;p29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LIGHT">
  <p:cSld name="CHART-LEFT-LIGH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0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" name="Google Shape;42;p8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" name="Google Shape;43;p8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" name="Google Shape;44;p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54" name="Google Shape;54;p9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9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3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w3schools.com/js/js_function_closures.asp" TargetMode="External"/><Relationship Id="rId4" Type="http://schemas.openxmlformats.org/officeDocument/2006/relationships/hyperlink" Target="https://javascript.info/arrow-functions#arrow-functions-have-no-thi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/>
              <a:t>Functions</a:t>
            </a:r>
            <a:br>
              <a:rPr b="1" lang="en-US"/>
            </a:br>
            <a:r>
              <a:rPr b="1" lang="en-US"/>
              <a:t>Part 1</a:t>
            </a:r>
            <a:br>
              <a:rPr b="1" lang="en-US"/>
            </a:b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Stanislav Larionov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486099" y="0"/>
            <a:ext cx="1094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Arrow Functions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531250" y="775825"/>
            <a:ext cx="108531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Arrow functions allows a short syntax for writing function expressions. You don't need the function keyword, the return keyword, and the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curly brackets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8000"/>
                </a:solidFill>
              </a:rPr>
              <a:t>// ES5</a:t>
            </a:r>
            <a:endParaRPr sz="3000">
              <a:solidFill>
                <a:srgbClr val="008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x = </a:t>
            </a:r>
            <a:r>
              <a:rPr lang="en-US" sz="3000">
                <a:solidFill>
                  <a:srgbClr val="0000CD"/>
                </a:solidFill>
              </a:rPr>
              <a:t>function</a:t>
            </a:r>
            <a:r>
              <a:rPr lang="en-US" sz="3000">
                <a:solidFill>
                  <a:schemeClr val="dk1"/>
                </a:solidFill>
              </a:rPr>
              <a:t>(x, y) {</a:t>
            </a:r>
            <a:endParaRPr sz="3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rgbClr val="FF0000"/>
                </a:solidFill>
              </a:rPr>
              <a:t> </a:t>
            </a:r>
            <a:r>
              <a:rPr lang="en-US" sz="3000">
                <a:solidFill>
                  <a:srgbClr val="0000CD"/>
                </a:solidFill>
              </a:rPr>
              <a:t>return</a:t>
            </a:r>
            <a:r>
              <a:rPr lang="en-US" sz="3000">
                <a:solidFill>
                  <a:schemeClr val="dk1"/>
                </a:solidFill>
              </a:rPr>
              <a:t> x * y;</a:t>
            </a:r>
            <a:endParaRPr sz="3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}</a:t>
            </a:r>
            <a:endParaRPr sz="3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8000"/>
                </a:solidFill>
              </a:rPr>
              <a:t>// ES6</a:t>
            </a:r>
            <a:endParaRPr sz="3000">
              <a:solidFill>
                <a:srgbClr val="008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</a:rPr>
              <a:t>const</a:t>
            </a:r>
            <a:r>
              <a:rPr lang="en-US" sz="3000">
                <a:solidFill>
                  <a:schemeClr val="dk1"/>
                </a:solidFill>
              </a:rPr>
              <a:t> x = (x, y) =&gt; x * y;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4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486099" y="0"/>
            <a:ext cx="1094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Arrow Functions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531250" y="775825"/>
            <a:ext cx="108531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Arrow functions do not have their own this. They are not well suited for defining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methods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Arrow functions are not hoisted. They must be defined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they are used. Using const is safer than using var, because a function expression is always constant value. You can only omit the return keyword and the curly brackets if the function is a single statement. Because of this, it might be a good habit to always keep them: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</a:rPr>
              <a:t>const</a:t>
            </a:r>
            <a:r>
              <a:rPr lang="en-US" sz="3000">
                <a:solidFill>
                  <a:schemeClr val="dk1"/>
                </a:solidFill>
              </a:rPr>
              <a:t> x = (x, y) =&gt; { </a:t>
            </a:r>
            <a:r>
              <a:rPr lang="en-US" sz="3000">
                <a:solidFill>
                  <a:srgbClr val="0000CD"/>
                </a:solidFill>
              </a:rPr>
              <a:t>return</a:t>
            </a:r>
            <a:r>
              <a:rPr lang="en-US" sz="3000">
                <a:solidFill>
                  <a:schemeClr val="dk1"/>
                </a:solidFill>
              </a:rPr>
              <a:t> x * y };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4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685801" y="685799"/>
            <a:ext cx="10820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Hoisting</a:t>
            </a:r>
            <a:endParaRPr/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486099" y="0"/>
            <a:ext cx="1094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Function Hoisting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4" name="Google Shape;264;p43"/>
          <p:cNvSpPr/>
          <p:nvPr/>
        </p:nvSpPr>
        <p:spPr>
          <a:xfrm>
            <a:off x="531250" y="775825"/>
            <a:ext cx="108531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Earlier in this tutorial, you learned about "hoisting" . Hoisting is JavaScript's default behavior of moving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declarations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the top of the current scope. Hoisting applies to variable declarations and to function declarations. Because of this, JavaScript functions can be called before they are declared: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myFunction(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lang="en-US" sz="24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000CD"/>
                </a:solidFill>
              </a:rPr>
              <a:t>function</a:t>
            </a:r>
            <a:r>
              <a:rPr lang="en-US" sz="2400">
                <a:solidFill>
                  <a:schemeClr val="dk1"/>
                </a:solidFill>
              </a:rPr>
              <a:t> myFunction(y)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return</a:t>
            </a:r>
            <a:r>
              <a:rPr lang="en-US" sz="2400">
                <a:solidFill>
                  <a:schemeClr val="dk1"/>
                </a:solidFill>
              </a:rPr>
              <a:t> y * y;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} </a:t>
            </a:r>
            <a:endParaRPr i="1" sz="24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Functions defined using an expression are not hoisted.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>
            <a:off x="282225" y="158100"/>
            <a:ext cx="10853100" cy="6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JavaScript, a variable can be declared after it has been used. In other words; a variable can be used before it has been declared.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1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gives the same result as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2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1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x = 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lang="en-US" sz="2400">
                <a:solidFill>
                  <a:schemeClr val="dk1"/>
                </a:solidFill>
              </a:rPr>
              <a:t>; </a:t>
            </a:r>
            <a:r>
              <a:rPr lang="en-US" sz="2400">
                <a:solidFill>
                  <a:srgbClr val="008000"/>
                </a:solidFill>
              </a:rPr>
              <a:t>// Assign 5 to x</a:t>
            </a:r>
            <a:endParaRPr sz="24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elem = document.getElementById(</a:t>
            </a:r>
            <a:r>
              <a:rPr lang="en-US" sz="2400">
                <a:solidFill>
                  <a:srgbClr val="A52A2A"/>
                </a:solidFill>
              </a:rPr>
              <a:t>"demo"</a:t>
            </a:r>
            <a:r>
              <a:rPr lang="en-US" sz="2400">
                <a:solidFill>
                  <a:schemeClr val="dk1"/>
                </a:solidFill>
              </a:rPr>
              <a:t>); </a:t>
            </a:r>
            <a:r>
              <a:rPr lang="en-US" sz="2400">
                <a:solidFill>
                  <a:srgbClr val="008000"/>
                </a:solidFill>
              </a:rPr>
              <a:t>// Find an element</a:t>
            </a:r>
            <a:endParaRPr sz="24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elem.innerHTML = x;                 	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8000"/>
                </a:solidFill>
              </a:rPr>
              <a:t>// Display x in the element</a:t>
            </a:r>
            <a:endParaRPr sz="24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D"/>
                </a:solidFill>
              </a:rPr>
              <a:t>var</a:t>
            </a:r>
            <a:r>
              <a:rPr lang="en-US" sz="2400">
                <a:solidFill>
                  <a:schemeClr val="dk1"/>
                </a:solidFill>
              </a:rPr>
              <a:t> x; </a:t>
            </a:r>
            <a:r>
              <a:rPr lang="en-US" sz="2400">
                <a:solidFill>
                  <a:srgbClr val="008000"/>
                </a:solidFill>
              </a:rPr>
              <a:t>// Declare x </a:t>
            </a:r>
            <a:endParaRPr sz="24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2</a:t>
            </a:r>
            <a:endParaRPr sz="11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</a:rPr>
              <a:t>var</a:t>
            </a:r>
            <a:r>
              <a:rPr lang="en-US" sz="2400">
                <a:solidFill>
                  <a:schemeClr val="dk1"/>
                </a:solidFill>
              </a:rPr>
              <a:t> x; </a:t>
            </a:r>
            <a:r>
              <a:rPr lang="en-US" sz="2400">
                <a:solidFill>
                  <a:srgbClr val="008000"/>
                </a:solidFill>
              </a:rPr>
              <a:t>// Declare x</a:t>
            </a:r>
            <a:endParaRPr sz="24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x = 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lang="en-US" sz="2400">
                <a:solidFill>
                  <a:schemeClr val="dk1"/>
                </a:solidFill>
              </a:rPr>
              <a:t>; </a:t>
            </a:r>
            <a:r>
              <a:rPr lang="en-US" sz="2400">
                <a:solidFill>
                  <a:srgbClr val="008000"/>
                </a:solidFill>
              </a:rPr>
              <a:t>// Assign 5 to x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elem = document.getElementById(</a:t>
            </a:r>
            <a:r>
              <a:rPr lang="en-US" sz="2400">
                <a:solidFill>
                  <a:srgbClr val="A52A2A"/>
                </a:solidFill>
              </a:rPr>
              <a:t>"demo"</a:t>
            </a:r>
            <a:r>
              <a:rPr lang="en-US" sz="2400">
                <a:solidFill>
                  <a:schemeClr val="dk1"/>
                </a:solidFill>
              </a:rPr>
              <a:t>); </a:t>
            </a:r>
            <a:r>
              <a:rPr lang="en-US" sz="2400">
                <a:solidFill>
                  <a:srgbClr val="008000"/>
                </a:solidFill>
              </a:rPr>
              <a:t>// Find an element</a:t>
            </a:r>
            <a:endParaRPr sz="24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elem.innerHTML = x;                 	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8000"/>
                </a:solidFill>
              </a:rPr>
              <a:t>// Display x in the element</a:t>
            </a:r>
            <a:endParaRPr sz="24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Hoisting in JavaScript default behavior of moving all declarations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the top of the current scope (to the top of the current script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the current function).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486099" y="0"/>
            <a:ext cx="1094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JavaScript Initializations are Not Hoisted</a:t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531250" y="775825"/>
            <a:ext cx="108531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71450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and constants declared with </a:t>
            </a:r>
            <a:r>
              <a:rPr lang="en-US" sz="2400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en-US" sz="2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US" sz="2400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en-US" sz="2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not hoisted!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 only hoists declarations, not initializations.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1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does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give the same result as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2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1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CD"/>
                </a:solidFill>
              </a:rPr>
              <a:t>var</a:t>
            </a:r>
            <a:r>
              <a:rPr lang="en-US" sz="1800">
                <a:solidFill>
                  <a:schemeClr val="dk1"/>
                </a:solidFill>
              </a:rPr>
              <a:t> x = </a:t>
            </a:r>
            <a:r>
              <a:rPr lang="en-US" sz="1800">
                <a:solidFill>
                  <a:srgbClr val="FF0000"/>
                </a:solidFill>
              </a:rPr>
              <a:t>5</a:t>
            </a:r>
            <a:r>
              <a:rPr lang="en-US" sz="1800">
                <a:solidFill>
                  <a:schemeClr val="dk1"/>
                </a:solidFill>
              </a:rPr>
              <a:t>; </a:t>
            </a:r>
            <a:r>
              <a:rPr lang="en-US" sz="1800">
                <a:solidFill>
                  <a:srgbClr val="008000"/>
                </a:solidFill>
              </a:rPr>
              <a:t>// Initialize x</a:t>
            </a:r>
            <a:endParaRPr sz="18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CD"/>
                </a:solidFill>
              </a:rPr>
              <a:t>var</a:t>
            </a:r>
            <a:r>
              <a:rPr lang="en-US" sz="1800">
                <a:solidFill>
                  <a:schemeClr val="dk1"/>
                </a:solidFill>
              </a:rPr>
              <a:t> y = </a:t>
            </a:r>
            <a:r>
              <a:rPr lang="en-US" sz="1800">
                <a:solidFill>
                  <a:srgbClr val="FF0000"/>
                </a:solidFill>
              </a:rPr>
              <a:t>7</a:t>
            </a:r>
            <a:r>
              <a:rPr lang="en-US" sz="1800">
                <a:solidFill>
                  <a:schemeClr val="dk1"/>
                </a:solidFill>
              </a:rPr>
              <a:t>; </a:t>
            </a:r>
            <a:r>
              <a:rPr lang="en-US" sz="1800">
                <a:solidFill>
                  <a:srgbClr val="008000"/>
                </a:solidFill>
              </a:rPr>
              <a:t>// Initialize 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elem = document.getElementById(</a:t>
            </a:r>
            <a:r>
              <a:rPr lang="en-US" sz="1800">
                <a:solidFill>
                  <a:srgbClr val="A52A2A"/>
                </a:solidFill>
              </a:rPr>
              <a:t>"demo"</a:t>
            </a:r>
            <a:r>
              <a:rPr lang="en-US" sz="1800">
                <a:solidFill>
                  <a:schemeClr val="dk1"/>
                </a:solidFill>
              </a:rPr>
              <a:t>); </a:t>
            </a:r>
            <a:r>
              <a:rPr lang="en-US" sz="1800">
                <a:solidFill>
                  <a:srgbClr val="008000"/>
                </a:solidFill>
              </a:rPr>
              <a:t>// Find an element</a:t>
            </a:r>
            <a:endParaRPr sz="18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elem.innerHTML = x + </a:t>
            </a:r>
            <a:r>
              <a:rPr lang="en-US" sz="1800">
                <a:solidFill>
                  <a:srgbClr val="A52A2A"/>
                </a:solidFill>
              </a:rPr>
              <a:t>" "</a:t>
            </a:r>
            <a:r>
              <a:rPr lang="en-US" sz="1800">
                <a:solidFill>
                  <a:schemeClr val="dk1"/>
                </a:solidFill>
              </a:rPr>
              <a:t> + y;           </a:t>
            </a:r>
            <a:r>
              <a:rPr lang="en-US" sz="1800">
                <a:solidFill>
                  <a:srgbClr val="008000"/>
                </a:solidFill>
              </a:rPr>
              <a:t>// Display x and y</a:t>
            </a:r>
            <a:endParaRPr sz="18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2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CD"/>
                </a:solidFill>
              </a:rPr>
              <a:t>var</a:t>
            </a:r>
            <a:r>
              <a:rPr lang="en-US" sz="1800">
                <a:solidFill>
                  <a:schemeClr val="dk1"/>
                </a:solidFill>
              </a:rPr>
              <a:t> x = </a:t>
            </a:r>
            <a:r>
              <a:rPr lang="en-US" sz="1800">
                <a:solidFill>
                  <a:srgbClr val="FF0000"/>
                </a:solidFill>
              </a:rPr>
              <a:t>5</a:t>
            </a:r>
            <a:r>
              <a:rPr lang="en-US" sz="1800">
                <a:solidFill>
                  <a:schemeClr val="dk1"/>
                </a:solidFill>
              </a:rPr>
              <a:t>; </a:t>
            </a:r>
            <a:r>
              <a:rPr lang="en-US" sz="1800">
                <a:solidFill>
                  <a:srgbClr val="008000"/>
                </a:solidFill>
              </a:rPr>
              <a:t>// Initialize x</a:t>
            </a:r>
            <a:endParaRPr sz="18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CD"/>
                </a:solidFill>
              </a:rPr>
              <a:t>var</a:t>
            </a:r>
            <a:r>
              <a:rPr lang="en-US" sz="1800">
                <a:solidFill>
                  <a:schemeClr val="dk1"/>
                </a:solidFill>
              </a:rPr>
              <a:t> y; 	</a:t>
            </a:r>
            <a:r>
              <a:rPr lang="en-US" sz="1800">
                <a:solidFill>
                  <a:srgbClr val="008000"/>
                </a:solidFill>
              </a:rPr>
              <a:t>// Declare 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elem = document.getElementById(</a:t>
            </a:r>
            <a:r>
              <a:rPr lang="en-US" sz="1800">
                <a:solidFill>
                  <a:srgbClr val="A52A2A"/>
                </a:solidFill>
              </a:rPr>
              <a:t>"demo"</a:t>
            </a:r>
            <a:r>
              <a:rPr lang="en-US" sz="1800">
                <a:solidFill>
                  <a:schemeClr val="dk1"/>
                </a:solidFill>
              </a:rPr>
              <a:t>); </a:t>
            </a:r>
            <a:r>
              <a:rPr lang="en-US" sz="1800">
                <a:solidFill>
                  <a:srgbClr val="008000"/>
                </a:solidFill>
              </a:rPr>
              <a:t>// Find an element</a:t>
            </a:r>
            <a:endParaRPr sz="18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elem.innerHTML = x + </a:t>
            </a:r>
            <a:r>
              <a:rPr lang="en-US" sz="1800">
                <a:solidFill>
                  <a:srgbClr val="A52A2A"/>
                </a:solidFill>
              </a:rPr>
              <a:t>" "</a:t>
            </a:r>
            <a:r>
              <a:rPr lang="en-US" sz="1800">
                <a:solidFill>
                  <a:schemeClr val="dk1"/>
                </a:solidFill>
              </a:rPr>
              <a:t> + y;           </a:t>
            </a:r>
            <a:r>
              <a:rPr lang="en-US" sz="1800">
                <a:solidFill>
                  <a:srgbClr val="008000"/>
                </a:solidFill>
              </a:rPr>
              <a:t>// Display x and 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y = </a:t>
            </a:r>
            <a:r>
              <a:rPr lang="en-US" sz="1800">
                <a:solidFill>
                  <a:srgbClr val="FF0000"/>
                </a:solidFill>
              </a:rPr>
              <a:t>7</a:t>
            </a:r>
            <a:r>
              <a:rPr lang="en-US" sz="1800">
                <a:solidFill>
                  <a:schemeClr val="dk1"/>
                </a:solidFill>
              </a:rPr>
              <a:t>;	</a:t>
            </a:r>
            <a:r>
              <a:rPr lang="en-US" sz="1800">
                <a:solidFill>
                  <a:srgbClr val="008000"/>
                </a:solidFill>
              </a:rPr>
              <a:t>// Assign 7 to y</a:t>
            </a:r>
            <a:endParaRPr sz="18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Scope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531255" y="117522"/>
            <a:ext cx="9281160" cy="57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JavaScript Function Scope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86" name="Google Shape;286;p47"/>
          <p:cNvSpPr/>
          <p:nvPr/>
        </p:nvSpPr>
        <p:spPr>
          <a:xfrm>
            <a:off x="531250" y="1408806"/>
            <a:ext cx="1085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JavaScript there are two types of scope: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 scope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Global scope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 has function scope: Each function creates a new scope.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determines the accessibility (visibility) of these variables.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defined inside a function are not accessible (visible) from outside the function.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8000"/>
                </a:solidFill>
              </a:rPr>
              <a:t>// code here can NOT use carName</a:t>
            </a:r>
            <a:endParaRPr sz="2200">
              <a:solidFill>
                <a:srgbClr val="008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CD"/>
                </a:solidFill>
              </a:rPr>
              <a:t>function</a:t>
            </a:r>
            <a:r>
              <a:rPr lang="en-US" sz="2200">
                <a:solidFill>
                  <a:schemeClr val="dk1"/>
                </a:solidFill>
              </a:rPr>
              <a:t> myFunction() {</a:t>
            </a:r>
            <a:endParaRPr sz="22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  </a:t>
            </a:r>
            <a:r>
              <a:rPr lang="en-US" sz="2200">
                <a:solidFill>
                  <a:srgbClr val="0000CD"/>
                </a:solidFill>
              </a:rPr>
              <a:t>var</a:t>
            </a:r>
            <a:r>
              <a:rPr lang="en-US" sz="2200">
                <a:solidFill>
                  <a:schemeClr val="dk1"/>
                </a:solidFill>
              </a:rPr>
              <a:t> carName = </a:t>
            </a:r>
            <a:r>
              <a:rPr lang="en-US" sz="2200">
                <a:solidFill>
                  <a:srgbClr val="A52A2A"/>
                </a:solidFill>
              </a:rPr>
              <a:t>"Volvo"</a:t>
            </a:r>
            <a:r>
              <a:rPr lang="en-US" sz="2200">
                <a:solidFill>
                  <a:schemeClr val="dk1"/>
                </a:solidFill>
              </a:rPr>
              <a:t>;</a:t>
            </a:r>
            <a:endParaRPr sz="22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  </a:t>
            </a:r>
            <a:r>
              <a:rPr lang="en-US" sz="2200">
                <a:solidFill>
                  <a:srgbClr val="008000"/>
                </a:solidFill>
              </a:rPr>
              <a:t>// code here CAN use carName</a:t>
            </a:r>
            <a:endParaRPr sz="2200">
              <a:solidFill>
                <a:srgbClr val="008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}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Global JavaScript Variables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531250" y="1408806"/>
            <a:ext cx="1085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variable declared outside a function, becomes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GLOBAL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A global variable has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global scope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All scripts and functions on a web page can access it.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</a:rPr>
              <a:t>var</a:t>
            </a:r>
            <a:r>
              <a:rPr lang="en-US" sz="2400">
                <a:solidFill>
                  <a:schemeClr val="dk1"/>
                </a:solidFill>
              </a:rPr>
              <a:t> carName = </a:t>
            </a:r>
            <a:r>
              <a:rPr lang="en-US" sz="2400">
                <a:solidFill>
                  <a:srgbClr val="A52A2A"/>
                </a:solidFill>
              </a:rPr>
              <a:t>"Volvo"</a:t>
            </a:r>
            <a:r>
              <a:rPr lang="en-US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8000"/>
                </a:solidFill>
              </a:rPr>
              <a:t>// code here can use carName</a:t>
            </a:r>
            <a:endParaRPr sz="2400">
              <a:solidFill>
                <a:srgbClr val="008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</a:rPr>
              <a:t>function</a:t>
            </a:r>
            <a:r>
              <a:rPr lang="en-US" sz="2400">
                <a:solidFill>
                  <a:schemeClr val="dk1"/>
                </a:solidFill>
              </a:rPr>
              <a:t> myFunction() {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8000"/>
                </a:solidFill>
              </a:rPr>
              <a:t>// code here can also use carName</a:t>
            </a:r>
            <a:endParaRPr sz="2400">
              <a:solidFill>
                <a:srgbClr val="008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}</a:t>
            </a:r>
            <a:endParaRPr sz="2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Automatically Global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8" name="Google Shape;298;p49"/>
          <p:cNvSpPr/>
          <p:nvPr/>
        </p:nvSpPr>
        <p:spPr>
          <a:xfrm>
            <a:off x="531250" y="1408806"/>
            <a:ext cx="1085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assign a value to a variable that has not been declared, it will automatically become a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GLOBAL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variable. This code example will declare a global variable carName, even if the value is assigned inside a function.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myFunction();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8000"/>
                </a:solidFill>
              </a:rPr>
              <a:t>// code here can use carName</a:t>
            </a:r>
            <a:endParaRPr sz="2400">
              <a:solidFill>
                <a:srgbClr val="008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</a:rPr>
              <a:t>function</a:t>
            </a:r>
            <a:r>
              <a:rPr lang="en-US" sz="2400">
                <a:solidFill>
                  <a:schemeClr val="dk1"/>
                </a:solidFill>
              </a:rPr>
              <a:t> myFunction() {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carName = </a:t>
            </a:r>
            <a:r>
              <a:rPr lang="en-US" sz="2400">
                <a:solidFill>
                  <a:srgbClr val="A52A2A"/>
                </a:solidFill>
              </a:rPr>
              <a:t>"Volvo"</a:t>
            </a:r>
            <a:r>
              <a:rPr lang="en-US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} </a:t>
            </a:r>
            <a:endParaRPr sz="2400">
              <a:solidFill>
                <a:srgbClr val="0000C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685801" y="685800"/>
            <a:ext cx="10820400" cy="1714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685799" y="2400301"/>
            <a:ext cx="87028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Declaration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Scope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Arguments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Arrow functions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Hoisting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Strict Mode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04" name="Google Shape;304;p50"/>
          <p:cNvSpPr/>
          <p:nvPr/>
        </p:nvSpPr>
        <p:spPr>
          <a:xfrm>
            <a:off x="531250" y="1408806"/>
            <a:ext cx="1085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modern browsers support running JavaScript in "Strict Mode". You will learn more about how to use strict mode in a later chapter of this tutorial.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Global variables are not created automatically in "Strict Mode".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Global Variables in HTML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0" name="Google Shape;310;p51"/>
          <p:cNvSpPr/>
          <p:nvPr/>
        </p:nvSpPr>
        <p:spPr>
          <a:xfrm>
            <a:off x="243925" y="1192956"/>
            <a:ext cx="1085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JavaScript, the global scope is the complete JavaScript environment.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HTML, the global scope is the window object. All global variables belong to the window object.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4295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000CD"/>
                </a:solidFill>
              </a:rPr>
              <a:t>var</a:t>
            </a:r>
            <a:r>
              <a:rPr lang="en-US" sz="2400">
                <a:solidFill>
                  <a:schemeClr val="dk1"/>
                </a:solidFill>
              </a:rPr>
              <a:t> carName = </a:t>
            </a:r>
            <a:r>
              <a:rPr lang="en-US" sz="2400">
                <a:solidFill>
                  <a:srgbClr val="A52A2A"/>
                </a:solidFill>
              </a:rPr>
              <a:t>"Volvo"</a:t>
            </a:r>
            <a:r>
              <a:rPr lang="en-US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indent="0" lvl="0" marL="74295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74295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08000"/>
                </a:solidFill>
              </a:rPr>
              <a:t>// code here can use window.carName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Arguments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531249" y="117525"/>
            <a:ext cx="1132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Function Parameters and Arguments</a:t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1" name="Google Shape;321;p53"/>
          <p:cNvSpPr/>
          <p:nvPr/>
        </p:nvSpPr>
        <p:spPr>
          <a:xfrm>
            <a:off x="531250" y="1408826"/>
            <a:ext cx="10853100" cy="4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CD"/>
                </a:solidFill>
              </a:rPr>
              <a:t>function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i="1" lang="en-US" sz="3000">
                <a:solidFill>
                  <a:schemeClr val="dk1"/>
                </a:solidFill>
              </a:rPr>
              <a:t>functionName</a:t>
            </a:r>
            <a:r>
              <a:rPr lang="en-US" sz="3000">
                <a:solidFill>
                  <a:schemeClr val="dk1"/>
                </a:solidFill>
              </a:rPr>
              <a:t>(</a:t>
            </a:r>
            <a:r>
              <a:rPr i="1" lang="en-US" sz="3000">
                <a:solidFill>
                  <a:schemeClr val="dk1"/>
                </a:solidFill>
              </a:rPr>
              <a:t>parameter1, parameter2, parameter3</a:t>
            </a:r>
            <a:r>
              <a:rPr lang="en-US" sz="3000">
                <a:solidFill>
                  <a:schemeClr val="dk1"/>
                </a:solidFill>
              </a:rPr>
              <a:t>) {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 </a:t>
            </a:r>
            <a:r>
              <a:rPr lang="en-US" sz="3000">
                <a:solidFill>
                  <a:srgbClr val="008000"/>
                </a:solidFill>
              </a:rPr>
              <a:t>// </a:t>
            </a:r>
            <a:r>
              <a:rPr i="1" lang="en-US" sz="3000">
                <a:solidFill>
                  <a:srgbClr val="008000"/>
                </a:solidFill>
              </a:rPr>
              <a:t>code to be executed</a:t>
            </a:r>
            <a:endParaRPr i="1" sz="30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}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 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the 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names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listed in the function definition. Function 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arguments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the real 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passed to (and received by) the function.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531249" y="117525"/>
            <a:ext cx="1132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Parameter Rules</a:t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7" name="Google Shape;327;p54"/>
          <p:cNvSpPr/>
          <p:nvPr/>
        </p:nvSpPr>
        <p:spPr>
          <a:xfrm>
            <a:off x="531250" y="344825"/>
            <a:ext cx="10853100" cy="5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 function definitions do not specify data types for parameters.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 functions do not perform type checking on the passed arguments.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 functions do not check the number of arguments received.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531249" y="117525"/>
            <a:ext cx="1132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Parameter Defaults</a:t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33" name="Google Shape;333;p55"/>
          <p:cNvSpPr/>
          <p:nvPr/>
        </p:nvSpPr>
        <p:spPr>
          <a:xfrm>
            <a:off x="531250" y="814200"/>
            <a:ext cx="10853100" cy="5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 function is called with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missing arguments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(less than declared), the missing values are set to: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undefined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Sometimes this is acceptable, but sometimes it is better to assign a default value to the parameter: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</a:rPr>
              <a:t>function</a:t>
            </a:r>
            <a:r>
              <a:rPr lang="en-US" sz="2400">
                <a:solidFill>
                  <a:schemeClr val="dk1"/>
                </a:solidFill>
              </a:rPr>
              <a:t> myFunction(x, y)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if</a:t>
            </a:r>
            <a:r>
              <a:rPr lang="en-US" sz="2400">
                <a:solidFill>
                  <a:schemeClr val="dk1"/>
                </a:solidFill>
              </a:rPr>
              <a:t> (y === undefined)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y = 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}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531249" y="117525"/>
            <a:ext cx="1132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Arguments Object</a:t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39" name="Google Shape;339;p56"/>
          <p:cNvSpPr/>
          <p:nvPr/>
        </p:nvSpPr>
        <p:spPr>
          <a:xfrm>
            <a:off x="531250" y="814200"/>
            <a:ext cx="10853100" cy="5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 functions have a built-in object called the arguments object.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argument object contains an array of the arguments used when the function was called (invoked).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way you can simply use a function to find (for instance) the highest value in a list of numbers.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531249" y="117525"/>
            <a:ext cx="1132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Arguments Object</a:t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45" name="Google Shape;345;p57"/>
          <p:cNvSpPr/>
          <p:nvPr/>
        </p:nvSpPr>
        <p:spPr>
          <a:xfrm>
            <a:off x="531250" y="814200"/>
            <a:ext cx="10853100" cy="5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x = findMax(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123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500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115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44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88</a:t>
            </a:r>
            <a:r>
              <a:rPr lang="en-US" sz="24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D"/>
                </a:solidFill>
              </a:rPr>
              <a:t>function</a:t>
            </a:r>
            <a:r>
              <a:rPr lang="en-US" sz="2400">
                <a:solidFill>
                  <a:schemeClr val="dk1"/>
                </a:solidFill>
              </a:rPr>
              <a:t> findMax()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var</a:t>
            </a:r>
            <a:r>
              <a:rPr lang="en-US" sz="2400">
                <a:solidFill>
                  <a:schemeClr val="dk1"/>
                </a:solidFill>
              </a:rPr>
              <a:t> i;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var</a:t>
            </a:r>
            <a:r>
              <a:rPr lang="en-US" sz="2400">
                <a:solidFill>
                  <a:schemeClr val="dk1"/>
                </a:solidFill>
              </a:rPr>
              <a:t> max = -</a:t>
            </a:r>
            <a:r>
              <a:rPr lang="en-US" sz="2400">
                <a:solidFill>
                  <a:srgbClr val="FF0000"/>
                </a:solidFill>
              </a:rPr>
              <a:t>Infinity</a:t>
            </a:r>
            <a:r>
              <a:rPr lang="en-US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for</a:t>
            </a:r>
            <a:r>
              <a:rPr lang="en-US" sz="2400">
                <a:solidFill>
                  <a:schemeClr val="dk1"/>
                </a:solidFill>
              </a:rPr>
              <a:t> (i = 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>
                <a:solidFill>
                  <a:schemeClr val="dk1"/>
                </a:solidFill>
              </a:rPr>
              <a:t>; i &lt; </a:t>
            </a:r>
            <a:r>
              <a:rPr lang="en-US" sz="2400">
                <a:solidFill>
                  <a:srgbClr val="0000CD"/>
                </a:solidFill>
              </a:rPr>
              <a:t>arguments</a:t>
            </a:r>
            <a:r>
              <a:rPr lang="en-US" sz="2400">
                <a:solidFill>
                  <a:schemeClr val="dk1"/>
                </a:solidFill>
              </a:rPr>
              <a:t>.length; i++)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r>
              <a:rPr lang="en-US" sz="2400">
                <a:solidFill>
                  <a:srgbClr val="0000CD"/>
                </a:solidFill>
              </a:rPr>
              <a:t>if</a:t>
            </a:r>
            <a:r>
              <a:rPr lang="en-US" sz="2400">
                <a:solidFill>
                  <a:schemeClr val="dk1"/>
                </a:solidFill>
              </a:rPr>
              <a:t> (</a:t>
            </a:r>
            <a:r>
              <a:rPr lang="en-US" sz="2400">
                <a:solidFill>
                  <a:srgbClr val="0000CD"/>
                </a:solidFill>
              </a:rPr>
              <a:t>arguments</a:t>
            </a:r>
            <a:r>
              <a:rPr lang="en-US" sz="2400">
                <a:solidFill>
                  <a:schemeClr val="dk1"/>
                </a:solidFill>
              </a:rPr>
              <a:t>[i] &gt; max)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max = </a:t>
            </a:r>
            <a:r>
              <a:rPr lang="en-US" sz="2400">
                <a:solidFill>
                  <a:srgbClr val="0000CD"/>
                </a:solidFill>
              </a:rPr>
              <a:t>arguments</a:t>
            </a:r>
            <a:r>
              <a:rPr lang="en-US" sz="2400">
                <a:solidFill>
                  <a:schemeClr val="dk1"/>
                </a:solidFill>
              </a:rPr>
              <a:t>[i];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}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}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return</a:t>
            </a:r>
            <a:r>
              <a:rPr lang="en-US" sz="2400">
                <a:solidFill>
                  <a:schemeClr val="dk1"/>
                </a:solidFill>
              </a:rPr>
              <a:t> max;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idx="1" type="body"/>
          </p:nvPr>
        </p:nvSpPr>
        <p:spPr>
          <a:xfrm>
            <a:off x="531249" y="117525"/>
            <a:ext cx="1132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Arguments Object</a:t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1" name="Google Shape;351;p58"/>
          <p:cNvSpPr/>
          <p:nvPr/>
        </p:nvSpPr>
        <p:spPr>
          <a:xfrm>
            <a:off x="531250" y="814200"/>
            <a:ext cx="10853100" cy="5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x = sumAll(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123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500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115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44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88</a:t>
            </a:r>
            <a:r>
              <a:rPr lang="en-US" sz="24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D"/>
                </a:solidFill>
              </a:rPr>
              <a:t>function</a:t>
            </a:r>
            <a:r>
              <a:rPr lang="en-US" sz="2400">
                <a:solidFill>
                  <a:schemeClr val="dk1"/>
                </a:solidFill>
              </a:rPr>
              <a:t> sumAll()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var</a:t>
            </a:r>
            <a:r>
              <a:rPr lang="en-US" sz="2400">
                <a:solidFill>
                  <a:schemeClr val="dk1"/>
                </a:solidFill>
              </a:rPr>
              <a:t> i;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var</a:t>
            </a:r>
            <a:r>
              <a:rPr lang="en-US" sz="2400">
                <a:solidFill>
                  <a:schemeClr val="dk1"/>
                </a:solidFill>
              </a:rPr>
              <a:t> sum = 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for</a:t>
            </a:r>
            <a:r>
              <a:rPr lang="en-US" sz="2400">
                <a:solidFill>
                  <a:schemeClr val="dk1"/>
                </a:solidFill>
              </a:rPr>
              <a:t> (i = 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>
                <a:solidFill>
                  <a:schemeClr val="dk1"/>
                </a:solidFill>
              </a:rPr>
              <a:t>; i &lt; </a:t>
            </a:r>
            <a:r>
              <a:rPr lang="en-US" sz="2400">
                <a:solidFill>
                  <a:srgbClr val="0000CD"/>
                </a:solidFill>
              </a:rPr>
              <a:t>arguments</a:t>
            </a:r>
            <a:r>
              <a:rPr lang="en-US" sz="2400">
                <a:solidFill>
                  <a:schemeClr val="dk1"/>
                </a:solidFill>
              </a:rPr>
              <a:t>.length; i++)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sum += </a:t>
            </a:r>
            <a:r>
              <a:rPr lang="en-US" sz="2400">
                <a:solidFill>
                  <a:srgbClr val="0000CD"/>
                </a:solidFill>
              </a:rPr>
              <a:t>arguments</a:t>
            </a:r>
            <a:r>
              <a:rPr lang="en-US" sz="2400">
                <a:solidFill>
                  <a:schemeClr val="dk1"/>
                </a:solidFill>
              </a:rPr>
              <a:t>[i];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}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rgbClr val="0000CD"/>
                </a:solidFill>
              </a:rPr>
              <a:t>return</a:t>
            </a:r>
            <a:r>
              <a:rPr lang="en-US" sz="2400">
                <a:solidFill>
                  <a:schemeClr val="dk1"/>
                </a:solidFill>
              </a:rPr>
              <a:t> sum;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idx="1" type="body"/>
          </p:nvPr>
        </p:nvSpPr>
        <p:spPr>
          <a:xfrm>
            <a:off x="531249" y="117525"/>
            <a:ext cx="1132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Arguments are Passed by Value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7" name="Google Shape;357;p59"/>
          <p:cNvSpPr/>
          <p:nvPr/>
        </p:nvSpPr>
        <p:spPr>
          <a:xfrm>
            <a:off x="531250" y="814200"/>
            <a:ext cx="10853100" cy="5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parameters, in a function call, are the function's arguments. JavaScript arguments are passed by 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The function only gets to know the values, not the argument's locations. If a function changes an argument's value, it does not change the parameter's original value. 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Changes to arguments are not visible (reflected) outside the function.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Declaration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idx="1" type="body"/>
          </p:nvPr>
        </p:nvSpPr>
        <p:spPr>
          <a:xfrm>
            <a:off x="531249" y="117525"/>
            <a:ext cx="1132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Objects are Passed by Reference</a:t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63" name="Google Shape;363;p60"/>
          <p:cNvSpPr/>
          <p:nvPr/>
        </p:nvSpPr>
        <p:spPr>
          <a:xfrm>
            <a:off x="531250" y="814200"/>
            <a:ext cx="10853100" cy="5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JavaScript, object references are values. Because of this, objects will behave like they are passed by 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reference: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 function changes an object property, it changes the original value. 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Changes to object properties are visible (reflected) outside the function.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Arrow functions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idx="1" type="body"/>
          </p:nvPr>
        </p:nvSpPr>
        <p:spPr>
          <a:xfrm>
            <a:off x="531255" y="117522"/>
            <a:ext cx="9281160" cy="57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Arrow functions have no “this”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74" name="Google Shape;374;p62"/>
          <p:cNvSpPr/>
          <p:nvPr/>
        </p:nvSpPr>
        <p:spPr>
          <a:xfrm>
            <a:off x="531255" y="1044862"/>
            <a:ext cx="108531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we remember from the chapter Object methods, "this", arrow functions do not have this. If this is accessed, it is taken from the outside.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instance, we can use it to iterate inside an object method: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62"/>
          <p:cNvSpPr txBox="1"/>
          <p:nvPr/>
        </p:nvSpPr>
        <p:spPr>
          <a:xfrm>
            <a:off x="1053625" y="2375400"/>
            <a:ext cx="7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let group = {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title: "Our Group",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students: ["John", "Pete", "Alice"],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showList() {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this.students.forEach(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  student =&gt; alert(this.title + ': ' + student)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);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};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group.showList();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Arrow functions have no “this”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81" name="Google Shape;381;p63"/>
          <p:cNvSpPr/>
          <p:nvPr/>
        </p:nvSpPr>
        <p:spPr>
          <a:xfrm>
            <a:off x="531255" y="1044862"/>
            <a:ext cx="108531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in forEach, the arrow function is used, so this.title in it is exactly the same as in the outer method showList. That is: group.title.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used a “regular” function, there would be an error: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3"/>
          <p:cNvSpPr txBox="1"/>
          <p:nvPr/>
        </p:nvSpPr>
        <p:spPr>
          <a:xfrm>
            <a:off x="1302625" y="2241275"/>
            <a:ext cx="74901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let group = {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title: "Our Group",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students: ["John", "Pete", "Alice"],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showList() {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this.students.forEach(function(student) {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  // Error: Cannot read property 'title' of undefined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  alert(this.title + ': ' + student)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});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};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group.showList();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Arrow functions have no “this”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88" name="Google Shape;388;p64"/>
          <p:cNvSpPr/>
          <p:nvPr/>
        </p:nvSpPr>
        <p:spPr>
          <a:xfrm>
            <a:off x="531255" y="1044862"/>
            <a:ext cx="108531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in forEach, the arrow function is used, so this.title in it is exactly the same as in the outer method showList. That is: group.title.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used a “regular” function, there would be an error: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64"/>
          <p:cNvSpPr txBox="1"/>
          <p:nvPr/>
        </p:nvSpPr>
        <p:spPr>
          <a:xfrm>
            <a:off x="689650" y="2260450"/>
            <a:ext cx="74901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let group = {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title: "Our Group",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students: ["John", "Pete", "Alice"],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showList() {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this.students.forEach(function(student) {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  // Error: Cannot read property 'title' of undefined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  alert(this.title + ': ' + student)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  });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};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group.showList();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4"/>
          <p:cNvSpPr txBox="1"/>
          <p:nvPr/>
        </p:nvSpPr>
        <p:spPr>
          <a:xfrm>
            <a:off x="7675550" y="2375400"/>
            <a:ext cx="422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The error occurs because forEach runs functions with this=undefined by default, so the attempt to access undefined.title is made.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That doesn’t affect arrow functions, because they just don’t have this.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Arrow functions VS bind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6" name="Google Shape;396;p65"/>
          <p:cNvSpPr/>
          <p:nvPr/>
        </p:nvSpPr>
        <p:spPr>
          <a:xfrm>
            <a:off x="531250" y="1044842"/>
            <a:ext cx="108531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There’s a subtle difference between an arrow function =&gt; and a regular function called with .bind(this):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.bind(this) creates a “bound version” of the function.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arrow =&gt; doesn’t create any binding. The function simply doesn’t have this. The lookup of this is made exactly the same way as a regular variable search: in the outer lexical environment.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Arrows have no “arguments”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02" name="Google Shape;402;p66"/>
          <p:cNvSpPr/>
          <p:nvPr/>
        </p:nvSpPr>
        <p:spPr>
          <a:xfrm>
            <a:off x="531250" y="695334"/>
            <a:ext cx="10853100" cy="6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Arrow functions also have no arguments variable.That’s great for decorators, when we need to forward a call with the current this and arguments.For instance, defer(f, ms) gets a function and returns a wrapper around it that delays the call by ms milliseconds: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 defer(f, ms) {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return function() {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setTimeout(() =&gt; f.apply(this, arguments), ms)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};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 sayHi(who) {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alert('Hello, ' + who);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 sayHiDeferred = defer(sayHi, 2000);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sayHiDeferred("John"); // Hello, John after 2 seconds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Arrows have no “arguments”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08" name="Google Shape;408;p67"/>
          <p:cNvSpPr/>
          <p:nvPr/>
        </p:nvSpPr>
        <p:spPr>
          <a:xfrm>
            <a:off x="531250" y="695334"/>
            <a:ext cx="10853100" cy="6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same without an arrow function would look like: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 defer(f, ms) {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return function(...args) {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let ctx = this;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setTimeout(function() {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return f.apply(ctx, args);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}, ms);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};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we had to create additional variables args and ctx so that the function inside setTimeout could take them.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571509" y="330478"/>
            <a:ext cx="10820400" cy="2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USEFUL LINKS</a:t>
            </a:r>
            <a:br>
              <a:rPr lang="en-US"/>
            </a:br>
            <a:endParaRPr/>
          </a:p>
        </p:txBody>
      </p:sp>
      <p:sp>
        <p:nvSpPr>
          <p:cNvPr id="414" name="Google Shape;414;p68"/>
          <p:cNvSpPr/>
          <p:nvPr/>
        </p:nvSpPr>
        <p:spPr>
          <a:xfrm>
            <a:off x="475950" y="3784210"/>
            <a:ext cx="112401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https://www.w3schools.com/js/js_function_closures.asp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https://javascript.info/arrow-functions#arrow-functions-have-no-this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QUESTIONS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473750" y="1159800"/>
            <a:ext cx="10853100" cy="4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Declared functions are not executed immediately. They are "saved for later use", and will be executed later, when they are invoked (called upon).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functionName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parameters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{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 // code to be executed</a:t>
            </a:r>
            <a:endParaRPr sz="3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0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531255" y="117522"/>
            <a:ext cx="9281160" cy="57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Function Expressions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531250" y="1408825"/>
            <a:ext cx="10853100" cy="4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88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function expression can be stored in a variable:</a:t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C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x = </a:t>
            </a:r>
            <a:r>
              <a:rPr lang="en-US" sz="3000">
                <a:solidFill>
                  <a:srgbClr val="0000CD"/>
                </a:solidFill>
              </a:rPr>
              <a:t>function</a:t>
            </a:r>
            <a:r>
              <a:rPr lang="en-US" sz="3000">
                <a:solidFill>
                  <a:schemeClr val="dk1"/>
                </a:solidFill>
              </a:rPr>
              <a:t> (a, b) {</a:t>
            </a:r>
            <a:r>
              <a:rPr lang="en-US" sz="3000">
                <a:solidFill>
                  <a:srgbClr val="0000CD"/>
                </a:solidFill>
              </a:rPr>
              <a:t>return</a:t>
            </a:r>
            <a:r>
              <a:rPr lang="en-US" sz="3000">
                <a:solidFill>
                  <a:schemeClr val="dk1"/>
                </a:solidFill>
              </a:rPr>
              <a:t> a * b};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chemeClr val="dk1"/>
                </a:solidFill>
              </a:rPr>
              <a:t>After a function expression has been stored in a variable, the variable can be used as a function: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0000C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x = </a:t>
            </a:r>
            <a:r>
              <a:rPr lang="en-US" sz="3000">
                <a:solidFill>
                  <a:srgbClr val="0000CD"/>
                </a:solidFill>
              </a:rPr>
              <a:t>function</a:t>
            </a:r>
            <a:r>
              <a:rPr lang="en-US" sz="3000">
                <a:solidFill>
                  <a:schemeClr val="dk1"/>
                </a:solidFill>
              </a:rPr>
              <a:t> (a, b) {</a:t>
            </a:r>
            <a:r>
              <a:rPr lang="en-US" sz="3000">
                <a:solidFill>
                  <a:srgbClr val="0000CD"/>
                </a:solidFill>
              </a:rPr>
              <a:t>return</a:t>
            </a:r>
            <a:r>
              <a:rPr lang="en-US" sz="3000">
                <a:solidFill>
                  <a:schemeClr val="dk1"/>
                </a:solidFill>
              </a:rPr>
              <a:t> a * b};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z = x(</a:t>
            </a:r>
            <a:r>
              <a:rPr lang="en-US" sz="3000">
                <a:solidFill>
                  <a:srgbClr val="FF0000"/>
                </a:solidFill>
              </a:rPr>
              <a:t>4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FF0000"/>
                </a:solidFill>
              </a:rPr>
              <a:t>3</a:t>
            </a:r>
            <a:r>
              <a:rPr lang="en-US" sz="3000">
                <a:solidFill>
                  <a:schemeClr val="dk1"/>
                </a:solidFill>
              </a:rPr>
              <a:t>); </a:t>
            </a:r>
            <a:r>
              <a:rPr i="1" lang="en-US" sz="2400">
                <a:solidFill>
                  <a:srgbClr val="6AA84F"/>
                </a:solidFill>
              </a:rPr>
              <a:t>// 12</a:t>
            </a:r>
            <a:endParaRPr i="1" sz="24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Function() Constructor</a:t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531250" y="1408825"/>
            <a:ext cx="10853100" cy="4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88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Functions can also be defined with a built-in JavaScript function constructor called Function().</a:t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C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myFunction = </a:t>
            </a:r>
            <a:r>
              <a:rPr lang="en-US" sz="3000">
                <a:solidFill>
                  <a:srgbClr val="0000CD"/>
                </a:solidFill>
              </a:rPr>
              <a:t>new</a:t>
            </a:r>
            <a:r>
              <a:rPr lang="en-US" sz="3000">
                <a:solidFill>
                  <a:schemeClr val="dk1"/>
                </a:solidFill>
              </a:rPr>
              <a:t> Function(</a:t>
            </a:r>
            <a:r>
              <a:rPr lang="en-US" sz="3000">
                <a:solidFill>
                  <a:srgbClr val="A52A2A"/>
                </a:solidFill>
              </a:rPr>
              <a:t>"a"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A52A2A"/>
                </a:solidFill>
              </a:rPr>
              <a:t>"b"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A52A2A"/>
                </a:solidFill>
              </a:rPr>
              <a:t>"return a * b"</a:t>
            </a:r>
            <a:r>
              <a:rPr lang="en-US" sz="3000">
                <a:solidFill>
                  <a:schemeClr val="dk1"/>
                </a:solidFill>
              </a:rPr>
              <a:t>);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x = myFunction(</a:t>
            </a:r>
            <a:r>
              <a:rPr lang="en-US" sz="3000">
                <a:solidFill>
                  <a:srgbClr val="FF0000"/>
                </a:solidFill>
              </a:rPr>
              <a:t>4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FF0000"/>
                </a:solidFill>
              </a:rPr>
              <a:t>3</a:t>
            </a:r>
            <a:r>
              <a:rPr lang="en-US" sz="3000">
                <a:solidFill>
                  <a:schemeClr val="dk1"/>
                </a:solidFill>
              </a:rPr>
              <a:t>); </a:t>
            </a:r>
            <a:r>
              <a:rPr i="1" lang="en-US" sz="2800">
                <a:solidFill>
                  <a:srgbClr val="6AA84F"/>
                </a:solidFill>
              </a:rPr>
              <a:t>// 12</a:t>
            </a:r>
            <a:endParaRPr i="1" sz="28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4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531255" y="117522"/>
            <a:ext cx="928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Self-Invoking Functions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531250" y="1408825"/>
            <a:ext cx="10853100" cy="4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88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 expressions can be made "self-invoking". A self-invoking expression is invoked (started) automatically, without being called. Function expressions will execute automatically if the expression is followed by (). You cannot self-invoke a function declaration. You have to add parentheses around the function to indicate that it is a function expression:</a:t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C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(</a:t>
            </a:r>
            <a:r>
              <a:rPr lang="en-US" sz="3000">
                <a:solidFill>
                  <a:srgbClr val="0000CD"/>
                </a:solidFill>
              </a:rPr>
              <a:t>function</a:t>
            </a:r>
            <a:r>
              <a:rPr lang="en-US" sz="3000">
                <a:solidFill>
                  <a:schemeClr val="dk1"/>
                </a:solidFill>
              </a:rPr>
              <a:t> () {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 </a:t>
            </a: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x = </a:t>
            </a:r>
            <a:r>
              <a:rPr lang="en-US" sz="3000">
                <a:solidFill>
                  <a:srgbClr val="A52A2A"/>
                </a:solidFill>
              </a:rPr>
              <a:t>"Hello!!"</a:t>
            </a:r>
            <a:r>
              <a:rPr lang="en-US" sz="3000">
                <a:solidFill>
                  <a:schemeClr val="dk1"/>
                </a:solidFill>
              </a:rPr>
              <a:t>;  </a:t>
            </a:r>
            <a:r>
              <a:rPr lang="en-US" sz="3000">
                <a:solidFill>
                  <a:srgbClr val="008000"/>
                </a:solidFill>
              </a:rPr>
              <a:t>// I will invoke myself</a:t>
            </a:r>
            <a:endParaRPr sz="3000">
              <a:solidFill>
                <a:srgbClr val="00800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})();</a:t>
            </a:r>
            <a:endParaRPr sz="3000">
              <a:solidFill>
                <a:srgbClr val="0000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4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531249" y="117525"/>
            <a:ext cx="1094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Functions Can Be Used as Values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531250" y="1408825"/>
            <a:ext cx="10853100" cy="4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/>
              <a:t>JavaScript functions can be used in expressions:</a:t>
            </a:r>
            <a:endParaRPr sz="3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0000C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CD"/>
                </a:solidFill>
              </a:rPr>
              <a:t>function</a:t>
            </a:r>
            <a:r>
              <a:rPr lang="en-US" sz="3000">
                <a:solidFill>
                  <a:schemeClr val="dk1"/>
                </a:solidFill>
              </a:rPr>
              <a:t> myFunction(a, b) {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 </a:t>
            </a:r>
            <a:r>
              <a:rPr lang="en-US" sz="3000">
                <a:solidFill>
                  <a:srgbClr val="0000CD"/>
                </a:solidFill>
              </a:rPr>
              <a:t>return</a:t>
            </a:r>
            <a:r>
              <a:rPr lang="en-US" sz="3000">
                <a:solidFill>
                  <a:schemeClr val="dk1"/>
                </a:solidFill>
              </a:rPr>
              <a:t> a * b;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}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x = myFunction(</a:t>
            </a:r>
            <a:r>
              <a:rPr lang="en-US" sz="3000">
                <a:solidFill>
                  <a:srgbClr val="FF0000"/>
                </a:solidFill>
              </a:rPr>
              <a:t>4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FF0000"/>
                </a:solidFill>
              </a:rPr>
              <a:t>3</a:t>
            </a:r>
            <a:r>
              <a:rPr lang="en-US" sz="3000">
                <a:solidFill>
                  <a:schemeClr val="dk1"/>
                </a:solidFill>
              </a:rPr>
              <a:t>) * </a:t>
            </a:r>
            <a:r>
              <a:rPr lang="en-US" sz="3000">
                <a:solidFill>
                  <a:srgbClr val="FF0000"/>
                </a:solidFill>
              </a:rPr>
              <a:t>2</a:t>
            </a:r>
            <a:r>
              <a:rPr lang="en-US" sz="3000">
                <a:solidFill>
                  <a:schemeClr val="dk1"/>
                </a:solidFill>
              </a:rPr>
              <a:t>;  </a:t>
            </a:r>
            <a:r>
              <a:rPr i="1" lang="en-US" sz="2800">
                <a:solidFill>
                  <a:srgbClr val="6AA84F"/>
                </a:solidFill>
              </a:rPr>
              <a:t>// 24</a:t>
            </a:r>
            <a:endParaRPr i="1" sz="2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4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486099" y="0"/>
            <a:ext cx="1094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Functions are Objects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531250" y="775825"/>
            <a:ext cx="108531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typeof operator in JavaScript returns "function" for functions. But, JavaScript functions can best be described as objects. JavaScript functions have both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properties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The arguments.length property returns the number of arguments received when the function was invoked: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CD"/>
                </a:solidFill>
              </a:rPr>
              <a:t>function</a:t>
            </a:r>
            <a:r>
              <a:rPr lang="en-US" sz="3000">
                <a:solidFill>
                  <a:schemeClr val="dk1"/>
                </a:solidFill>
              </a:rPr>
              <a:t> myFunction(a, b) {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 </a:t>
            </a:r>
            <a:r>
              <a:rPr lang="en-US" sz="3000">
                <a:solidFill>
                  <a:srgbClr val="0000CD"/>
                </a:solidFill>
              </a:rPr>
              <a:t>return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rgbClr val="0000CD"/>
                </a:solidFill>
              </a:rPr>
              <a:t>arguments</a:t>
            </a:r>
            <a:r>
              <a:rPr lang="en-US" sz="3000">
                <a:solidFill>
                  <a:schemeClr val="dk1"/>
                </a:solidFill>
              </a:rPr>
              <a:t>.length;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} </a:t>
            </a:r>
            <a:endParaRPr sz="3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The toString() method returns the function as a string: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CD"/>
                </a:solidFill>
              </a:rPr>
              <a:t>function</a:t>
            </a:r>
            <a:r>
              <a:rPr lang="en-US" sz="3000">
                <a:solidFill>
                  <a:schemeClr val="dk1"/>
                </a:solidFill>
              </a:rPr>
              <a:t> myFunction(a, b) {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 </a:t>
            </a:r>
            <a:r>
              <a:rPr lang="en-US" sz="3000">
                <a:solidFill>
                  <a:srgbClr val="0000CD"/>
                </a:solidFill>
              </a:rPr>
              <a:t>return</a:t>
            </a:r>
            <a:r>
              <a:rPr lang="en-US" sz="3000">
                <a:solidFill>
                  <a:schemeClr val="dk1"/>
                </a:solidFill>
              </a:rPr>
              <a:t> a * b;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}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</a:rPr>
              <a:t>var</a:t>
            </a:r>
            <a:r>
              <a:rPr lang="en-US" sz="3000">
                <a:solidFill>
                  <a:schemeClr val="dk1"/>
                </a:solidFill>
              </a:rPr>
              <a:t> txt = myFunction.toString(); </a:t>
            </a:r>
            <a:endParaRPr sz="3000">
              <a:solidFill>
                <a:srgbClr val="0000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400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