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6"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D4BF-7103-4B77-8F45-3DA7B20225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1EF62B-D0DB-476B-997F-1C1AE41DB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B64C50-89CD-499F-B964-1C0FFE80A7A5}"/>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5" name="Footer Placeholder 4">
            <a:extLst>
              <a:ext uri="{FF2B5EF4-FFF2-40B4-BE49-F238E27FC236}">
                <a16:creationId xmlns:a16="http://schemas.microsoft.com/office/drawing/2014/main" id="{1579F657-FBE6-4119-BBC9-D2BDDE58D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497EB-789A-494C-BCDC-1F215B0390FE}"/>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271207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74C4-C0A3-4DE7-9DEA-4F20F2D98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485B74-8B67-4434-97D9-BA5956A4E7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5DCB9-00FF-4E8F-9230-79313664786F}"/>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5" name="Footer Placeholder 4">
            <a:extLst>
              <a:ext uri="{FF2B5EF4-FFF2-40B4-BE49-F238E27FC236}">
                <a16:creationId xmlns:a16="http://schemas.microsoft.com/office/drawing/2014/main" id="{F9A6E343-9E4A-4FE5-9543-0995E18BA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2B38C-AE99-4878-88D0-92A26DC4562A}"/>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168819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AD820-C8D7-4C5C-B4C5-893797ECF3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CA7220-874B-4346-8BB2-8686C7C2B1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DDAB2-BC54-4B64-83CC-A6955DA0E409}"/>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5" name="Footer Placeholder 4">
            <a:extLst>
              <a:ext uri="{FF2B5EF4-FFF2-40B4-BE49-F238E27FC236}">
                <a16:creationId xmlns:a16="http://schemas.microsoft.com/office/drawing/2014/main" id="{2A061CB6-72E9-4F1F-8AC1-A7CF67BD4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E77DE-FF48-40A1-87EB-7E67F1EE239D}"/>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315152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F7EF-B23D-443B-A847-6F1C9B664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E34348-DB61-41C6-89E8-2B044EA0DD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02D3F-C4A8-44D6-A0A3-8FE96039F41B}"/>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5" name="Footer Placeholder 4">
            <a:extLst>
              <a:ext uri="{FF2B5EF4-FFF2-40B4-BE49-F238E27FC236}">
                <a16:creationId xmlns:a16="http://schemas.microsoft.com/office/drawing/2014/main" id="{3B746DE4-682F-41E1-82C6-57641564A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C9382-6A5E-4626-A792-BE3628B268C0}"/>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403233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FE9B-F2B8-422F-B2F4-EFE3171797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FCC9D9-62F3-498A-97B0-D6A76AA89E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2B5BCD-07A9-4CB5-9B5D-3C2CB211C723}"/>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5" name="Footer Placeholder 4">
            <a:extLst>
              <a:ext uri="{FF2B5EF4-FFF2-40B4-BE49-F238E27FC236}">
                <a16:creationId xmlns:a16="http://schemas.microsoft.com/office/drawing/2014/main" id="{3FE56F5B-D741-490C-891B-DD260513D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5BA99-2BC9-49B4-B8D6-5373F8F5DE69}"/>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417590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F665-AEC4-41C7-A2F5-8EAD053A64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59DAA-F4A1-4283-8E44-549568977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495435-C1B8-4F8B-9880-D2127FD618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6B01C4-3A6C-4ADA-A886-A3F135C8D501}"/>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6" name="Footer Placeholder 5">
            <a:extLst>
              <a:ext uri="{FF2B5EF4-FFF2-40B4-BE49-F238E27FC236}">
                <a16:creationId xmlns:a16="http://schemas.microsoft.com/office/drawing/2014/main" id="{852C47B5-320E-4D94-9F1E-2F664B8B1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8F623-5D73-4A43-81F9-D11E64BCDDE7}"/>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254491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5B5D-375F-4157-87D7-4951C936C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39D3E8-24DB-4CF1-9255-CA79F4F25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8E8184-16CA-4BED-90C3-AB4502346F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EB4DE8-F9D0-4D05-819C-2FFADDB9B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89FA41-7BF0-4BD6-A124-CDAA611A3E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801E98-5F62-455B-BE2E-00EDCE5B71AA}"/>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8" name="Footer Placeholder 7">
            <a:extLst>
              <a:ext uri="{FF2B5EF4-FFF2-40B4-BE49-F238E27FC236}">
                <a16:creationId xmlns:a16="http://schemas.microsoft.com/office/drawing/2014/main" id="{121840BA-3619-429D-88B3-C88CF47A7A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A15A0C-48C2-4735-99D0-A19B97A76422}"/>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23158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0C1F-0152-4AEC-80DA-884AD87B2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5C87F6-2396-4BF0-8C0A-214513187146}"/>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4" name="Footer Placeholder 3">
            <a:extLst>
              <a:ext uri="{FF2B5EF4-FFF2-40B4-BE49-F238E27FC236}">
                <a16:creationId xmlns:a16="http://schemas.microsoft.com/office/drawing/2014/main" id="{5896EE96-E7B9-4E13-9F31-C11629E39E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C168EC-F46B-4DF1-AFD8-8CAEE8ED9B53}"/>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330400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168BC-4473-4B25-9BE1-2A15E9E2E342}"/>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3" name="Footer Placeholder 2">
            <a:extLst>
              <a:ext uri="{FF2B5EF4-FFF2-40B4-BE49-F238E27FC236}">
                <a16:creationId xmlns:a16="http://schemas.microsoft.com/office/drawing/2014/main" id="{1276F6B8-F4D7-42D0-A255-580EE25F62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2F0133-CA22-4E37-8B56-B030ED8C4501}"/>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54332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D481-EB23-4FB7-80C4-2507CFB64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3E0620-88EE-43BF-B1FE-67602F65E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7266EF-B071-4919-812A-E47367FF8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B3BA2E-B8EE-4345-A2CB-D17C073D8511}"/>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6" name="Footer Placeholder 5">
            <a:extLst>
              <a:ext uri="{FF2B5EF4-FFF2-40B4-BE49-F238E27FC236}">
                <a16:creationId xmlns:a16="http://schemas.microsoft.com/office/drawing/2014/main" id="{2244E01E-674E-4484-803C-068D6E0485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565018-6130-4488-8646-97447EAFDE7D}"/>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206730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F636-4050-407F-8C8C-56C13C466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945267-D05F-4183-90A9-FCE8F6FDD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000C40-34C8-4749-954F-50EEF3E35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8B4AA-46B9-4D5E-A130-E0A9BF178899}"/>
              </a:ext>
            </a:extLst>
          </p:cNvPr>
          <p:cNvSpPr>
            <a:spLocks noGrp="1"/>
          </p:cNvSpPr>
          <p:nvPr>
            <p:ph type="dt" sz="half" idx="10"/>
          </p:nvPr>
        </p:nvSpPr>
        <p:spPr/>
        <p:txBody>
          <a:bodyPr/>
          <a:lstStyle/>
          <a:p>
            <a:fld id="{5DC283ED-2BF8-4451-8E82-BDF0A248D0D1}" type="datetimeFigureOut">
              <a:rPr lang="en-US" smtClean="0"/>
              <a:t>5/5/2020</a:t>
            </a:fld>
            <a:endParaRPr lang="en-US"/>
          </a:p>
        </p:txBody>
      </p:sp>
      <p:sp>
        <p:nvSpPr>
          <p:cNvPr id="6" name="Footer Placeholder 5">
            <a:extLst>
              <a:ext uri="{FF2B5EF4-FFF2-40B4-BE49-F238E27FC236}">
                <a16:creationId xmlns:a16="http://schemas.microsoft.com/office/drawing/2014/main" id="{D6BE794E-6C28-4F7F-BA82-8C7F75073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A0662-0C22-4B7C-BF4F-6E6AD02781EC}"/>
              </a:ext>
            </a:extLst>
          </p:cNvPr>
          <p:cNvSpPr>
            <a:spLocks noGrp="1"/>
          </p:cNvSpPr>
          <p:nvPr>
            <p:ph type="sldNum" sz="quarter" idx="12"/>
          </p:nvPr>
        </p:nvSpPr>
        <p:spPr/>
        <p:txBody>
          <a:bodyPr/>
          <a:lstStyle/>
          <a:p>
            <a:fld id="{6E3CDFAE-28D9-4106-A77B-982845EF5E81}" type="slidenum">
              <a:rPr lang="en-US" smtClean="0"/>
              <a:t>‹#›</a:t>
            </a:fld>
            <a:endParaRPr lang="en-US"/>
          </a:p>
        </p:txBody>
      </p:sp>
    </p:spTree>
    <p:extLst>
      <p:ext uri="{BB962C8B-B14F-4D97-AF65-F5344CB8AC3E}">
        <p14:creationId xmlns:p14="http://schemas.microsoft.com/office/powerpoint/2010/main" val="284186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605EA9-955C-43AB-AAF7-36067D7C3C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90D76B-34C2-4962-97D9-D02688A2E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C8F3E-AB9E-4139-9CDB-FAF8E9494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283ED-2BF8-4451-8E82-BDF0A248D0D1}" type="datetimeFigureOut">
              <a:rPr lang="en-US" smtClean="0"/>
              <a:t>5/5/2020</a:t>
            </a:fld>
            <a:endParaRPr lang="en-US"/>
          </a:p>
        </p:txBody>
      </p:sp>
      <p:sp>
        <p:nvSpPr>
          <p:cNvPr id="5" name="Footer Placeholder 4">
            <a:extLst>
              <a:ext uri="{FF2B5EF4-FFF2-40B4-BE49-F238E27FC236}">
                <a16:creationId xmlns:a16="http://schemas.microsoft.com/office/drawing/2014/main" id="{ABCFDB37-32DD-4B8A-81D1-976153D2A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4153E6-66F4-4B56-8813-E3A09BE28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CDFAE-28D9-4106-A77B-982845EF5E81}" type="slidenum">
              <a:rPr lang="en-US" smtClean="0"/>
              <a:t>‹#›</a:t>
            </a:fld>
            <a:endParaRPr lang="en-US"/>
          </a:p>
        </p:txBody>
      </p:sp>
    </p:spTree>
    <p:extLst>
      <p:ext uri="{BB962C8B-B14F-4D97-AF65-F5344CB8AC3E}">
        <p14:creationId xmlns:p14="http://schemas.microsoft.com/office/powerpoint/2010/main" val="2175334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0C61-0CC3-47E6-AC4F-67FEC3831B0E}"/>
              </a:ext>
            </a:extLst>
          </p:cNvPr>
          <p:cNvSpPr>
            <a:spLocks noGrp="1"/>
          </p:cNvSpPr>
          <p:nvPr>
            <p:ph type="ctrTitle"/>
          </p:nvPr>
        </p:nvSpPr>
        <p:spPr/>
        <p:txBody>
          <a:bodyPr>
            <a:normAutofit/>
          </a:bodyPr>
          <a:lstStyle/>
          <a:p>
            <a:r>
              <a:rPr lang="en-US" sz="3200" dirty="0"/>
              <a:t>Segmenting Consumers of Bath Soap</a:t>
            </a:r>
          </a:p>
        </p:txBody>
      </p:sp>
      <p:sp>
        <p:nvSpPr>
          <p:cNvPr id="3" name="Subtitle 2">
            <a:extLst>
              <a:ext uri="{FF2B5EF4-FFF2-40B4-BE49-F238E27FC236}">
                <a16:creationId xmlns:a16="http://schemas.microsoft.com/office/drawing/2014/main" id="{040D1110-F25F-48BF-90D4-7ECCC3E2722A}"/>
              </a:ext>
            </a:extLst>
          </p:cNvPr>
          <p:cNvSpPr>
            <a:spLocks noGrp="1"/>
          </p:cNvSpPr>
          <p:nvPr>
            <p:ph type="subTitle" idx="1"/>
          </p:nvPr>
        </p:nvSpPr>
        <p:spPr/>
        <p:txBody>
          <a:bodyPr/>
          <a:lstStyle/>
          <a:p>
            <a:r>
              <a:rPr lang="en-US" dirty="0"/>
              <a:t>Larisa Leverich</a:t>
            </a:r>
          </a:p>
        </p:txBody>
      </p:sp>
    </p:spTree>
    <p:extLst>
      <p:ext uri="{BB962C8B-B14F-4D97-AF65-F5344CB8AC3E}">
        <p14:creationId xmlns:p14="http://schemas.microsoft.com/office/powerpoint/2010/main" val="354985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BC3A18-EA3F-4615-BBCE-D5D897B612F3}"/>
              </a:ext>
            </a:extLst>
          </p:cNvPr>
          <p:cNvSpPr txBox="1"/>
          <p:nvPr/>
        </p:nvSpPr>
        <p:spPr>
          <a:xfrm>
            <a:off x="0" y="385662"/>
            <a:ext cx="12192000" cy="461665"/>
          </a:xfrm>
          <a:prstGeom prst="rect">
            <a:avLst/>
          </a:prstGeom>
          <a:noFill/>
        </p:spPr>
        <p:txBody>
          <a:bodyPr wrap="square" rtlCol="0">
            <a:spAutoFit/>
          </a:bodyPr>
          <a:lstStyle/>
          <a:p>
            <a:pPr algn="ctr"/>
            <a:r>
              <a:rPr lang="en-US" sz="2400" b="1" dirty="0">
                <a:solidFill>
                  <a:srgbClr val="002060"/>
                </a:solidFill>
              </a:rPr>
              <a:t>1. Reframing the problem</a:t>
            </a:r>
          </a:p>
        </p:txBody>
      </p:sp>
      <p:sp>
        <p:nvSpPr>
          <p:cNvPr id="7" name="TextBox 6">
            <a:extLst>
              <a:ext uri="{FF2B5EF4-FFF2-40B4-BE49-F238E27FC236}">
                <a16:creationId xmlns:a16="http://schemas.microsoft.com/office/drawing/2014/main" id="{FAA5C5A3-495A-445F-B57D-6587F62CF606}"/>
              </a:ext>
            </a:extLst>
          </p:cNvPr>
          <p:cNvSpPr txBox="1"/>
          <p:nvPr/>
        </p:nvSpPr>
        <p:spPr>
          <a:xfrm>
            <a:off x="763398" y="1359017"/>
            <a:ext cx="7231310" cy="2462213"/>
          </a:xfrm>
          <a:prstGeom prst="rect">
            <a:avLst/>
          </a:prstGeom>
          <a:noFill/>
        </p:spPr>
        <p:txBody>
          <a:bodyPr wrap="square" rtlCol="0">
            <a:spAutoFit/>
          </a:bodyPr>
          <a:lstStyle/>
          <a:p>
            <a:pPr marL="285750" indent="-285750">
              <a:buFont typeface="Wingdings" panose="05000000000000000000" pitchFamily="2" charset="2"/>
              <a:buChar char="v"/>
            </a:pPr>
            <a:r>
              <a:rPr lang="en-US" sz="1400" dirty="0"/>
              <a:t>Through the data analysis, I focused on 3 different aspects that would indicate which cluster of households are more likely to be loyal customers. These were: variables that describe the purchase behavior, variables that describe the basis for purchase, and variables that account for both behavior and basis.</a:t>
            </a:r>
          </a:p>
          <a:p>
            <a:pPr marL="285750" indent="-285750">
              <a:buFont typeface="Wingdings" panose="05000000000000000000" pitchFamily="2" charset="2"/>
              <a:buChar char="v"/>
            </a:pPr>
            <a:r>
              <a:rPr lang="en-US" sz="1400" dirty="0"/>
              <a:t>CRISA’s approach to segment the market based both aspects may be misguided, since the volume and price do not seem to be the leading factors behind a given purchase.</a:t>
            </a:r>
          </a:p>
          <a:p>
            <a:pPr marL="285750" indent="-285750">
              <a:buFont typeface="Wingdings" panose="05000000000000000000" pitchFamily="2" charset="2"/>
              <a:buChar char="v"/>
            </a:pPr>
            <a:r>
              <a:rPr lang="en-US" sz="1400" dirty="0"/>
              <a:t>Rather, through data analysis in R Studio and data review, a more cost-effective promotion would involve factors such as age group, sex and affluence index. These segments will be discussed in the next slides.</a:t>
            </a:r>
          </a:p>
          <a:p>
            <a:pPr marL="285750" indent="-285750">
              <a:buFont typeface="Wingdings" panose="05000000000000000000" pitchFamily="2" charset="2"/>
              <a:buChar char="v"/>
            </a:pPr>
            <a:r>
              <a:rPr lang="en-US" sz="1400" dirty="0"/>
              <a:t>The data was split into 3 clusters, while using Ward’s method for hierarchical clustering.</a:t>
            </a:r>
          </a:p>
          <a:p>
            <a:endParaRPr lang="en-US" sz="1400" dirty="0"/>
          </a:p>
        </p:txBody>
      </p:sp>
      <p:pic>
        <p:nvPicPr>
          <p:cNvPr id="8" name="Picture 7">
            <a:extLst>
              <a:ext uri="{FF2B5EF4-FFF2-40B4-BE49-F238E27FC236}">
                <a16:creationId xmlns:a16="http://schemas.microsoft.com/office/drawing/2014/main" id="{1BF5575F-7255-4A2D-890B-C28BEEA5D439}"/>
              </a:ext>
            </a:extLst>
          </p:cNvPr>
          <p:cNvPicPr>
            <a:picLocks noChangeAspect="1"/>
          </p:cNvPicPr>
          <p:nvPr/>
        </p:nvPicPr>
        <p:blipFill>
          <a:blip r:embed="rId2"/>
          <a:stretch>
            <a:fillRect/>
          </a:stretch>
        </p:blipFill>
        <p:spPr>
          <a:xfrm>
            <a:off x="1063984" y="4238576"/>
            <a:ext cx="5496779" cy="1260407"/>
          </a:xfrm>
          <a:prstGeom prst="rect">
            <a:avLst/>
          </a:prstGeom>
        </p:spPr>
      </p:pic>
      <p:pic>
        <p:nvPicPr>
          <p:cNvPr id="9" name="Picture 8">
            <a:extLst>
              <a:ext uri="{FF2B5EF4-FFF2-40B4-BE49-F238E27FC236}">
                <a16:creationId xmlns:a16="http://schemas.microsoft.com/office/drawing/2014/main" id="{6C415B89-3F0C-4C3D-90B8-6BA4BF412087}"/>
              </a:ext>
            </a:extLst>
          </p:cNvPr>
          <p:cNvPicPr>
            <a:picLocks noChangeAspect="1"/>
          </p:cNvPicPr>
          <p:nvPr/>
        </p:nvPicPr>
        <p:blipFill>
          <a:blip r:embed="rId3"/>
          <a:stretch>
            <a:fillRect/>
          </a:stretch>
        </p:blipFill>
        <p:spPr>
          <a:xfrm>
            <a:off x="8379627" y="1529046"/>
            <a:ext cx="2686425" cy="4153480"/>
          </a:xfrm>
          <a:prstGeom prst="rect">
            <a:avLst/>
          </a:prstGeom>
        </p:spPr>
      </p:pic>
    </p:spTree>
    <p:extLst>
      <p:ext uri="{BB962C8B-B14F-4D97-AF65-F5344CB8AC3E}">
        <p14:creationId xmlns:p14="http://schemas.microsoft.com/office/powerpoint/2010/main" val="113587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6AEAF1-D742-4DE6-B107-2B678F3B10F7}"/>
              </a:ext>
            </a:extLst>
          </p:cNvPr>
          <p:cNvPicPr>
            <a:picLocks noChangeAspect="1"/>
          </p:cNvPicPr>
          <p:nvPr/>
        </p:nvPicPr>
        <p:blipFill>
          <a:blip r:embed="rId2"/>
          <a:stretch>
            <a:fillRect/>
          </a:stretch>
        </p:blipFill>
        <p:spPr>
          <a:xfrm>
            <a:off x="6519760" y="4337108"/>
            <a:ext cx="4941000" cy="2348841"/>
          </a:xfrm>
          <a:prstGeom prst="rect">
            <a:avLst/>
          </a:prstGeom>
        </p:spPr>
      </p:pic>
      <p:sp>
        <p:nvSpPr>
          <p:cNvPr id="8" name="TextBox 7">
            <a:extLst>
              <a:ext uri="{FF2B5EF4-FFF2-40B4-BE49-F238E27FC236}">
                <a16:creationId xmlns:a16="http://schemas.microsoft.com/office/drawing/2014/main" id="{FE2A1291-5530-4910-A72C-0207A413C2EC}"/>
              </a:ext>
            </a:extLst>
          </p:cNvPr>
          <p:cNvSpPr txBox="1"/>
          <p:nvPr/>
        </p:nvSpPr>
        <p:spPr>
          <a:xfrm>
            <a:off x="0" y="172051"/>
            <a:ext cx="12192000" cy="461665"/>
          </a:xfrm>
          <a:prstGeom prst="rect">
            <a:avLst/>
          </a:prstGeom>
          <a:noFill/>
        </p:spPr>
        <p:txBody>
          <a:bodyPr wrap="square" rtlCol="0">
            <a:spAutoFit/>
          </a:bodyPr>
          <a:lstStyle/>
          <a:p>
            <a:pPr algn="ctr"/>
            <a:r>
              <a:rPr lang="en-US" sz="2400" b="1" dirty="0">
                <a:solidFill>
                  <a:srgbClr val="002060"/>
                </a:solidFill>
              </a:rPr>
              <a:t>2. Results as pertaining to the project objectives</a:t>
            </a:r>
          </a:p>
        </p:txBody>
      </p:sp>
      <p:sp>
        <p:nvSpPr>
          <p:cNvPr id="10" name="Rectangle 9">
            <a:extLst>
              <a:ext uri="{FF2B5EF4-FFF2-40B4-BE49-F238E27FC236}">
                <a16:creationId xmlns:a16="http://schemas.microsoft.com/office/drawing/2014/main" id="{9AE6889B-0542-4511-8F9E-938830C67849}"/>
              </a:ext>
            </a:extLst>
          </p:cNvPr>
          <p:cNvSpPr/>
          <p:nvPr/>
        </p:nvSpPr>
        <p:spPr>
          <a:xfrm>
            <a:off x="310393" y="1120676"/>
            <a:ext cx="5201174" cy="2800767"/>
          </a:xfrm>
          <a:prstGeom prst="rect">
            <a:avLst/>
          </a:prstGeom>
        </p:spPr>
        <p:txBody>
          <a:bodyPr wrap="square">
            <a:spAutoFit/>
          </a:bodyPr>
          <a:lstStyle/>
          <a:p>
            <a:pPr marL="285750" indent="-285750">
              <a:buFont typeface="Wingdings" panose="05000000000000000000" pitchFamily="2" charset="2"/>
              <a:buChar char="§"/>
            </a:pPr>
            <a:r>
              <a:rPr lang="en-US" sz="1600" dirty="0"/>
              <a:t>The first variable identified as part of the segmentation efforts is associated with purchase behavior. In order to assess this aspect, I have used criteria such as brand runs, total volume, the amount of transactions per brand, and then reviewed a few potential drivers against these factors.</a:t>
            </a:r>
          </a:p>
          <a:p>
            <a:pPr marL="285750" indent="-285750">
              <a:buFont typeface="Wingdings" panose="05000000000000000000" pitchFamily="2" charset="2"/>
              <a:buChar char="§"/>
            </a:pPr>
            <a:r>
              <a:rPr lang="en-US" sz="1600" dirty="0"/>
              <a:t>One of the variables is the </a:t>
            </a:r>
            <a:r>
              <a:rPr lang="en-US" sz="1600" b="1" dirty="0"/>
              <a:t>Age Group</a:t>
            </a:r>
            <a:r>
              <a:rPr lang="en-US" sz="1600" dirty="0"/>
              <a:t>. As seen in the chart below, the most mature age group represents 50% of consecutive brand purchases.</a:t>
            </a:r>
          </a:p>
          <a:p>
            <a:pPr marL="285750" indent="-285750">
              <a:buFont typeface="Wingdings" panose="05000000000000000000" pitchFamily="2" charset="2"/>
              <a:buChar char="§"/>
            </a:pPr>
            <a:r>
              <a:rPr lang="en-US" sz="1600" dirty="0"/>
              <a:t>Advertising to this group will should then enable the company to increase its sales and customer brand loyalty.</a:t>
            </a:r>
          </a:p>
        </p:txBody>
      </p:sp>
      <p:pic>
        <p:nvPicPr>
          <p:cNvPr id="11" name="Picture 10">
            <a:extLst>
              <a:ext uri="{FF2B5EF4-FFF2-40B4-BE49-F238E27FC236}">
                <a16:creationId xmlns:a16="http://schemas.microsoft.com/office/drawing/2014/main" id="{B9657F45-A20A-41D0-B101-F787309858E9}"/>
              </a:ext>
            </a:extLst>
          </p:cNvPr>
          <p:cNvPicPr>
            <a:picLocks noChangeAspect="1"/>
          </p:cNvPicPr>
          <p:nvPr/>
        </p:nvPicPr>
        <p:blipFill>
          <a:blip r:embed="rId3"/>
          <a:stretch>
            <a:fillRect/>
          </a:stretch>
        </p:blipFill>
        <p:spPr>
          <a:xfrm>
            <a:off x="847985" y="4004337"/>
            <a:ext cx="4294466" cy="2581249"/>
          </a:xfrm>
          <a:prstGeom prst="rect">
            <a:avLst/>
          </a:prstGeom>
        </p:spPr>
      </p:pic>
      <p:sp>
        <p:nvSpPr>
          <p:cNvPr id="12" name="Rectangle 11">
            <a:extLst>
              <a:ext uri="{FF2B5EF4-FFF2-40B4-BE49-F238E27FC236}">
                <a16:creationId xmlns:a16="http://schemas.microsoft.com/office/drawing/2014/main" id="{6232DE75-BBE6-4D5A-9FF9-B689F8FFA635}"/>
              </a:ext>
            </a:extLst>
          </p:cNvPr>
          <p:cNvSpPr/>
          <p:nvPr/>
        </p:nvSpPr>
        <p:spPr>
          <a:xfrm>
            <a:off x="6134294" y="1120675"/>
            <a:ext cx="5326465" cy="3046988"/>
          </a:xfrm>
          <a:prstGeom prst="rect">
            <a:avLst/>
          </a:prstGeom>
        </p:spPr>
        <p:txBody>
          <a:bodyPr wrap="square">
            <a:spAutoFit/>
          </a:bodyPr>
          <a:lstStyle/>
          <a:p>
            <a:pPr marL="285750" indent="-285750">
              <a:buFont typeface="Wingdings" panose="05000000000000000000" pitchFamily="2" charset="2"/>
              <a:buChar char="§"/>
            </a:pPr>
            <a:r>
              <a:rPr lang="en-US" sz="1600" dirty="0"/>
              <a:t>The second variable is one that describes the basis for the actual purchase. </a:t>
            </a:r>
          </a:p>
          <a:p>
            <a:pPr marL="285750" indent="-285750">
              <a:buFont typeface="Wingdings" panose="05000000000000000000" pitchFamily="2" charset="2"/>
              <a:buChar char="§"/>
            </a:pPr>
            <a:r>
              <a:rPr lang="en-US" sz="1600" dirty="0"/>
              <a:t>This variable is the Affluence Index. As seen in the chart below, consecutive brand purchases (which means that customers are loyal to the brand and returning to replenish) depend on the Affluence Index. </a:t>
            </a:r>
          </a:p>
          <a:p>
            <a:pPr marL="285750" indent="-285750">
              <a:buFont typeface="Wingdings" panose="05000000000000000000" pitchFamily="2" charset="2"/>
              <a:buChar char="§"/>
            </a:pPr>
            <a:r>
              <a:rPr lang="en-US" sz="1600" dirty="0"/>
              <a:t>This data does not take into consideration the effects of promotions, and is a good indicator of the financial situation of consumers who make repeat purchases. </a:t>
            </a:r>
          </a:p>
          <a:p>
            <a:pPr marL="285750" indent="-285750">
              <a:buFont typeface="Wingdings" panose="05000000000000000000" pitchFamily="2" charset="2"/>
              <a:buChar char="§"/>
            </a:pPr>
            <a:r>
              <a:rPr lang="en-US" sz="1600" dirty="0"/>
              <a:t>Consumer loyalty indeed seems to be the highest between 11-19 Affluence Index, which may correspond to Middle Class.</a:t>
            </a:r>
          </a:p>
        </p:txBody>
      </p:sp>
    </p:spTree>
    <p:extLst>
      <p:ext uri="{BB962C8B-B14F-4D97-AF65-F5344CB8AC3E}">
        <p14:creationId xmlns:p14="http://schemas.microsoft.com/office/powerpoint/2010/main" val="323205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5D95-C955-4387-9683-B8BA20311280}"/>
              </a:ext>
            </a:extLst>
          </p:cNvPr>
          <p:cNvSpPr>
            <a:spLocks noGrp="1"/>
          </p:cNvSpPr>
          <p:nvPr>
            <p:ph type="title"/>
          </p:nvPr>
        </p:nvSpPr>
        <p:spPr>
          <a:xfrm>
            <a:off x="0" y="365125"/>
            <a:ext cx="12192000" cy="755551"/>
          </a:xfrm>
        </p:spPr>
        <p:txBody>
          <a:bodyPr>
            <a:normAutofit fontScale="90000"/>
          </a:bodyPr>
          <a:lstStyle/>
          <a:p>
            <a:pPr algn="ctr"/>
            <a:r>
              <a:rPr lang="en-US" sz="2700" b="1" dirty="0">
                <a:solidFill>
                  <a:srgbClr val="002060"/>
                </a:solidFill>
                <a:latin typeface="+mn-lt"/>
                <a:ea typeface="+mn-ea"/>
                <a:cs typeface="+mn-cs"/>
              </a:rPr>
              <a:t>2. Results as pertaining to the project objectives (cont’d)</a:t>
            </a:r>
            <a:br>
              <a:rPr lang="en-US" b="1" dirty="0">
                <a:solidFill>
                  <a:srgbClr val="002060"/>
                </a:solidFill>
              </a:rPr>
            </a:br>
            <a:endParaRPr lang="en-US" dirty="0"/>
          </a:p>
        </p:txBody>
      </p:sp>
      <p:pic>
        <p:nvPicPr>
          <p:cNvPr id="4" name="Content Placeholder 3">
            <a:extLst>
              <a:ext uri="{FF2B5EF4-FFF2-40B4-BE49-F238E27FC236}">
                <a16:creationId xmlns:a16="http://schemas.microsoft.com/office/drawing/2014/main" id="{01CE2A43-29F0-4C1C-9151-4D1D3D12CA4E}"/>
              </a:ext>
            </a:extLst>
          </p:cNvPr>
          <p:cNvPicPr>
            <a:picLocks noGrp="1" noChangeAspect="1"/>
          </p:cNvPicPr>
          <p:nvPr>
            <p:ph idx="1"/>
          </p:nvPr>
        </p:nvPicPr>
        <p:blipFill>
          <a:blip r:embed="rId2"/>
          <a:stretch>
            <a:fillRect/>
          </a:stretch>
        </p:blipFill>
        <p:spPr>
          <a:xfrm>
            <a:off x="1178925" y="4019862"/>
            <a:ext cx="9140906" cy="929874"/>
          </a:xfrm>
          <a:prstGeom prst="rect">
            <a:avLst/>
          </a:prstGeom>
        </p:spPr>
      </p:pic>
      <p:sp>
        <p:nvSpPr>
          <p:cNvPr id="5" name="Rectangle 4">
            <a:extLst>
              <a:ext uri="{FF2B5EF4-FFF2-40B4-BE49-F238E27FC236}">
                <a16:creationId xmlns:a16="http://schemas.microsoft.com/office/drawing/2014/main" id="{B8680136-26DF-4B74-906F-5DDFE76758F0}"/>
              </a:ext>
            </a:extLst>
          </p:cNvPr>
          <p:cNvSpPr/>
          <p:nvPr/>
        </p:nvSpPr>
        <p:spPr>
          <a:xfrm>
            <a:off x="894826" y="1613118"/>
            <a:ext cx="5201174" cy="1815882"/>
          </a:xfrm>
          <a:prstGeom prst="rect">
            <a:avLst/>
          </a:prstGeom>
        </p:spPr>
        <p:txBody>
          <a:bodyPr wrap="square">
            <a:spAutoFit/>
          </a:bodyPr>
          <a:lstStyle/>
          <a:p>
            <a:pPr marL="285750" indent="-285750">
              <a:buFont typeface="Wingdings" panose="05000000000000000000" pitchFamily="2" charset="2"/>
              <a:buChar char="§"/>
            </a:pPr>
            <a:r>
              <a:rPr lang="en-US" sz="1600" dirty="0"/>
              <a:t>Another variable identified with regards to customer segments is the </a:t>
            </a:r>
            <a:r>
              <a:rPr lang="en-US" sz="1600" b="1" dirty="0"/>
              <a:t>SEX of the customer</a:t>
            </a:r>
            <a:r>
              <a:rPr lang="en-US" sz="1600" dirty="0"/>
              <a:t>.</a:t>
            </a:r>
          </a:p>
          <a:p>
            <a:pPr marL="285750" indent="-285750">
              <a:buFont typeface="Wingdings" panose="05000000000000000000" pitchFamily="2" charset="2"/>
              <a:buChar char="§"/>
            </a:pPr>
            <a:r>
              <a:rPr lang="en-US" sz="1600" dirty="0"/>
              <a:t>0 is for children, 1 for male and 2 for female.</a:t>
            </a:r>
          </a:p>
          <a:p>
            <a:pPr marL="285750" indent="-285750">
              <a:buFont typeface="Wingdings" panose="05000000000000000000" pitchFamily="2" charset="2"/>
              <a:buChar char="§"/>
            </a:pPr>
            <a:r>
              <a:rPr lang="en-US" sz="1600" dirty="0"/>
              <a:t>The below table shows that Females are most likely to become loyal to a brand.</a:t>
            </a:r>
          </a:p>
          <a:p>
            <a:pPr marL="285750" indent="-285750">
              <a:buFont typeface="Wingdings" panose="05000000000000000000" pitchFamily="2" charset="2"/>
              <a:buChar char="§"/>
            </a:pPr>
            <a:r>
              <a:rPr lang="en-US" sz="1600" dirty="0"/>
              <a:t>Therefore, females should represent a segment for advertisers.</a:t>
            </a:r>
          </a:p>
        </p:txBody>
      </p:sp>
    </p:spTree>
    <p:extLst>
      <p:ext uri="{BB962C8B-B14F-4D97-AF65-F5344CB8AC3E}">
        <p14:creationId xmlns:p14="http://schemas.microsoft.com/office/powerpoint/2010/main" val="93512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B21-DC0E-4437-81CF-F0F7E36310DF}"/>
              </a:ext>
            </a:extLst>
          </p:cNvPr>
          <p:cNvSpPr>
            <a:spLocks noGrp="1"/>
          </p:cNvSpPr>
          <p:nvPr>
            <p:ph type="title"/>
          </p:nvPr>
        </p:nvSpPr>
        <p:spPr>
          <a:xfrm>
            <a:off x="0" y="365125"/>
            <a:ext cx="12192000" cy="1325563"/>
          </a:xfrm>
        </p:spPr>
        <p:txBody>
          <a:bodyPr/>
          <a:lstStyle/>
          <a:p>
            <a:pPr algn="ctr"/>
            <a:r>
              <a:rPr lang="en-US" sz="2400" b="1" dirty="0">
                <a:solidFill>
                  <a:srgbClr val="002060"/>
                </a:solidFill>
                <a:latin typeface="+mn-lt"/>
                <a:ea typeface="+mn-ea"/>
                <a:cs typeface="+mn-cs"/>
              </a:rPr>
              <a:t>Conclusion</a:t>
            </a:r>
          </a:p>
        </p:txBody>
      </p:sp>
      <p:sp>
        <p:nvSpPr>
          <p:cNvPr id="3" name="Content Placeholder 2">
            <a:extLst>
              <a:ext uri="{FF2B5EF4-FFF2-40B4-BE49-F238E27FC236}">
                <a16:creationId xmlns:a16="http://schemas.microsoft.com/office/drawing/2014/main" id="{1FCE20F4-4C35-4BE9-9719-1FD2DD5414F7}"/>
              </a:ext>
            </a:extLst>
          </p:cNvPr>
          <p:cNvSpPr>
            <a:spLocks noGrp="1"/>
          </p:cNvSpPr>
          <p:nvPr>
            <p:ph idx="1"/>
          </p:nvPr>
        </p:nvSpPr>
        <p:spPr/>
        <p:txBody>
          <a:bodyPr>
            <a:normAutofit/>
          </a:bodyPr>
          <a:lstStyle/>
          <a:p>
            <a:r>
              <a:rPr lang="en-US" sz="1600" dirty="0"/>
              <a:t>The data analysis of the households consumption habits with regards to brands is mostly attributed to these variables:</a:t>
            </a:r>
          </a:p>
          <a:p>
            <a:pPr marL="0" indent="0">
              <a:buNone/>
            </a:pPr>
            <a:r>
              <a:rPr lang="en-US" sz="1600" dirty="0"/>
              <a:t>	1. AGE</a:t>
            </a:r>
          </a:p>
          <a:p>
            <a:pPr marL="0" indent="0">
              <a:buNone/>
            </a:pPr>
            <a:r>
              <a:rPr lang="en-US" sz="1600" dirty="0"/>
              <a:t>	2. AFFLUENCE INDEX</a:t>
            </a:r>
          </a:p>
          <a:p>
            <a:pPr marL="0" indent="0">
              <a:buNone/>
            </a:pPr>
            <a:r>
              <a:rPr lang="en-US" sz="1600" dirty="0"/>
              <a:t>	3. SEX</a:t>
            </a:r>
          </a:p>
          <a:p>
            <a:pPr marL="0" indent="0">
              <a:buNone/>
            </a:pPr>
            <a:endParaRPr lang="en-US" sz="1600" dirty="0"/>
          </a:p>
          <a:p>
            <a:r>
              <a:rPr lang="en-US" sz="1600" dirty="0"/>
              <a:t>Instead of segmenting customers and advertise to them based on behavior and basis for purchase, CRISA should focus on the root cause of brand loyalty and therefore advertise to their customers as appropriate based on age group, wealth level and sex. </a:t>
            </a:r>
          </a:p>
          <a:p>
            <a:r>
              <a:rPr lang="en-US" sz="1600" dirty="0"/>
              <a:t>From the analysis, the customer segment with the highest brand loyalty are more mature individuals with a middle-class social status and females seem to outnumber Males when it comes to brand loyalty. Therefore the advertising budget would most effectively target this market segment.</a:t>
            </a:r>
          </a:p>
        </p:txBody>
      </p:sp>
    </p:spTree>
    <p:extLst>
      <p:ext uri="{BB962C8B-B14F-4D97-AF65-F5344CB8AC3E}">
        <p14:creationId xmlns:p14="http://schemas.microsoft.com/office/powerpoint/2010/main" val="4109281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448</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Segmenting Consumers of Bath Soap</vt:lpstr>
      <vt:lpstr>PowerPoint Presentation</vt:lpstr>
      <vt:lpstr>PowerPoint Presentation</vt:lpstr>
      <vt:lpstr>2. Results as pertaining to the project objectives (cont’d)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Larisa Leverich</dc:creator>
  <cp:lastModifiedBy>Larisa Leverich</cp:lastModifiedBy>
  <cp:revision>7</cp:revision>
  <dcterms:created xsi:type="dcterms:W3CDTF">2020-05-05T23:51:48Z</dcterms:created>
  <dcterms:modified xsi:type="dcterms:W3CDTF">2020-05-06T00:39:42Z</dcterms:modified>
</cp:coreProperties>
</file>