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uff"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www.company.com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4572000" y="50292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B4CCE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type="ctrTitle"/>
          </p:nvPr>
        </p:nvSpPr>
        <p:spPr>
          <a:xfrm>
            <a:off x="4572000" y="3581401"/>
            <a:ext cx="7620000" cy="1470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FCAB1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 rot="5400000">
            <a:off x="5194300" y="-622300"/>
            <a:ext cx="4038600" cy="9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B4CCE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 rot="5400000">
            <a:off x="8586788" y="2566988"/>
            <a:ext cx="4772025" cy="2438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 rot="5400000">
            <a:off x="3608387" y="230188"/>
            <a:ext cx="4772025" cy="7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B4CCE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gráfico" type="chart">
  <p:cSld name="CHAR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/>
          <p:nvPr>
            <p:ph idx="2" type="chart"/>
          </p:nvPr>
        </p:nvSpPr>
        <p:spPr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B4CCE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, texto e conteúdo" type="txAndObj">
  <p:cSld name="TEXT_AND_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438400" y="2133600"/>
            <a:ext cx="4673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B4CCE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7315200" y="2133600"/>
            <a:ext cx="4673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B4CCE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B4CCE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B4CCE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2438400" y="2133600"/>
            <a:ext cx="4673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B4CCE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7315200" y="2133600"/>
            <a:ext cx="4673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B4CCE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B4CCE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B4CCE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B4CCE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B4CCE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B4CCE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B4CCE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rgbClr val="B4CCE2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/>
          <p:nvPr>
            <p:ph idx="2" type="pic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B4CCE2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B4CCE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rgbClr val="B4CCE2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uff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727200" y="1752600"/>
            <a:ext cx="10464800" cy="35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B4CCE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/>
          <p:nvPr/>
        </p:nvSpPr>
        <p:spPr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www.company.com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9113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29252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3939118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4953000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5966885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6982884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7996767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90106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024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1040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jpg"/><Relationship Id="rId4" Type="http://schemas.openxmlformats.org/officeDocument/2006/relationships/image" Target="../media/image1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4572000" y="3581401"/>
            <a:ext cx="7620000" cy="1470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000" u="none" cap="none" strike="noStrike">
                <a:solidFill>
                  <a:srgbClr val="FCAB1A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i="0" sz="4000" u="none" cap="none" strike="noStrike">
              <a:solidFill>
                <a:srgbClr val="FCAB1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776845" y="1797627"/>
            <a:ext cx="9559638" cy="29614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464" y="1924799"/>
            <a:ext cx="10058400" cy="300840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5986205" y="5343057"/>
            <a:ext cx="57763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 arte da inovação agregada à lógica”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0" y="97168"/>
            <a:ext cx="10858500" cy="149414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Análise SWOT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2637382" y="1723786"/>
            <a:ext cx="8052083" cy="4619709"/>
          </a:xfrm>
          <a:prstGeom prst="rect">
            <a:avLst/>
          </a:prstGeom>
          <a:gradFill>
            <a:gsLst>
              <a:gs pos="0">
                <a:srgbClr val="DCE9F8"/>
              </a:gs>
              <a:gs pos="50000">
                <a:srgbClr val="D2E2F8"/>
              </a:gs>
              <a:gs pos="100000">
                <a:srgbClr val="B6C7DE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24"/>
          <p:cNvCxnSpPr>
            <a:stCxn id="140" idx="0"/>
            <a:endCxn id="140" idx="2"/>
          </p:cNvCxnSpPr>
          <p:nvPr/>
        </p:nvCxnSpPr>
        <p:spPr>
          <a:xfrm>
            <a:off x="6663424" y="1723786"/>
            <a:ext cx="0" cy="46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2" name="Google Shape;142;p24"/>
          <p:cNvCxnSpPr>
            <a:stCxn id="140" idx="1"/>
            <a:endCxn id="140" idx="3"/>
          </p:cNvCxnSpPr>
          <p:nvPr/>
        </p:nvCxnSpPr>
        <p:spPr>
          <a:xfrm>
            <a:off x="2637382" y="4033641"/>
            <a:ext cx="805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3" name="Google Shape;143;p24"/>
          <p:cNvSpPr/>
          <p:nvPr/>
        </p:nvSpPr>
        <p:spPr>
          <a:xfrm>
            <a:off x="3837599" y="1661060"/>
            <a:ext cx="16316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Forças</a:t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6701529" y="2417814"/>
            <a:ext cx="3702135" cy="143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Falta de recursos financeiros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Falta de experiência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7321277" y="1689235"/>
            <a:ext cx="2710336" cy="658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Fraquezas</a:t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2652399" y="2399724"/>
            <a:ext cx="3902486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Criatividade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Trabalho em equipe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Comprometimento 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3264681" y="3919596"/>
            <a:ext cx="264787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Oportunidades</a:t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7629848" y="3964386"/>
            <a:ext cx="190408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Ameaças</a:t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6601353" y="4686911"/>
            <a:ext cx="39024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Mercado concorrente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Falta de interesse na área da educação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2637090" y="4614743"/>
            <a:ext cx="3902485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Crescimento da empresa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Atualizações e criação de novos APPS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24"/>
          <p:cNvCxnSpPr>
            <a:stCxn id="140" idx="1"/>
            <a:endCxn id="140" idx="3"/>
          </p:cNvCxnSpPr>
          <p:nvPr/>
        </p:nvCxnSpPr>
        <p:spPr>
          <a:xfrm>
            <a:off x="2637382" y="4033641"/>
            <a:ext cx="805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2" name="Google Shape;152;p24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25"/>
          <p:cNvCxnSpPr/>
          <p:nvPr/>
        </p:nvCxnSpPr>
        <p:spPr>
          <a:xfrm>
            <a:off x="6663424" y="1723786"/>
            <a:ext cx="0" cy="4619709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8" name="Google Shape;158;p25"/>
          <p:cNvCxnSpPr/>
          <p:nvPr/>
        </p:nvCxnSpPr>
        <p:spPr>
          <a:xfrm>
            <a:off x="2637382" y="4033641"/>
            <a:ext cx="805208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9" name="Google Shape;159;p25"/>
          <p:cNvCxnSpPr/>
          <p:nvPr/>
        </p:nvCxnSpPr>
        <p:spPr>
          <a:xfrm>
            <a:off x="2637382" y="4033641"/>
            <a:ext cx="805208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0" name="Google Shape;160;p25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518" y="1833248"/>
            <a:ext cx="10058400" cy="3008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-1" y="115476"/>
            <a:ext cx="10754591" cy="147433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Site da empresa - Home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2050" y="1839425"/>
            <a:ext cx="6882000" cy="41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0" y="125868"/>
            <a:ext cx="10661073" cy="1484724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Site da empresa - Aplicativos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537" y="1718396"/>
            <a:ext cx="7477125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0" y="105085"/>
            <a:ext cx="10889673" cy="149511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Site da empresa - Novidades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6727" y="1744807"/>
            <a:ext cx="7193494" cy="438582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0" y="115477"/>
            <a:ext cx="10764982" cy="1484724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Site da empresa - Parceiros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3448" y="1749569"/>
            <a:ext cx="7263679" cy="440250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0" y="125867"/>
            <a:ext cx="10681855" cy="1453551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Site da empresa – Sobre nós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4925" y="1798325"/>
            <a:ext cx="7424700" cy="44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0" y="125867"/>
            <a:ext cx="10713027" cy="147433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Site da empresa - Contato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9872" y="1762558"/>
            <a:ext cx="7064520" cy="431373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0" y="128936"/>
            <a:ext cx="10692245" cy="1481656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Tema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1164858" y="2824766"/>
            <a:ext cx="920526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Conteúdos educacionais de qualidade e fácil acesso para professores e alunos.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0" y="125278"/>
            <a:ext cx="10744200" cy="1464532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Problemática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2290334" y="2322489"/>
            <a:ext cx="7996666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CCE2"/>
              </a:buClr>
              <a:buSzPts val="3125"/>
              <a:buFont typeface="Arial"/>
              <a:buChar char="•"/>
            </a:pPr>
            <a:r>
              <a:rPr b="0" i="0" lang="pt-BR" sz="3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qualidade da educação no Brasil</a:t>
            </a:r>
            <a:endParaRPr b="0" i="0" sz="312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B4CCE2"/>
              </a:buClr>
              <a:buSzPts val="3125"/>
              <a:buFont typeface="Arial"/>
              <a:buChar char="•"/>
            </a:pPr>
            <a:r>
              <a:rPr b="0" i="0" lang="pt-BR" sz="3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 de apoio defasado e centralizado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B4CCE2"/>
              </a:buClr>
              <a:buSzPts val="3125"/>
              <a:buFont typeface="Arial"/>
              <a:buChar char="•"/>
            </a:pPr>
            <a:r>
              <a:rPr b="0" i="0" lang="pt-BR" sz="3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 uso do tempo ao passar muito conteúdo na lousa. </a:t>
            </a:r>
            <a:endParaRPr b="0" i="0" sz="312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462" lvl="0" marL="342900" marR="0" rtl="0" algn="just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B4CCE2"/>
              </a:buClr>
              <a:buSzPts val="3125"/>
              <a:buFont typeface="Arial"/>
              <a:buNone/>
            </a:pPr>
            <a:r>
              <a:t/>
            </a:r>
            <a:endParaRPr b="0" i="0" sz="312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B4CCE2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3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0" y="124690"/>
            <a:ext cx="10761518" cy="1752599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Sobre a Empresa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430482" y="3266209"/>
            <a:ext cx="9550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B4CCE2"/>
              </a:buClr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empresa IO TECH foi fundada em 29 de julho de 2015, na Etec Ferraz de Vasconcelos, na disciplina de Planejamento de Conclusão de Curso.</a:t>
            </a:r>
            <a:endParaRPr/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0" y="177231"/>
            <a:ext cx="10297391" cy="1443751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Qualidade da Educação Brasileira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2290335" y="2322489"/>
            <a:ext cx="792393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4CCE2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Pisa (Programa Internacional de Avaliação de Alunos) testou alunos de 15 anos de 65 países e este foi o resultado da participação Brasileira no ano de 2012:</a:t>
            </a:r>
            <a:endParaRPr/>
          </a:p>
          <a:p>
            <a:pPr indent="-2032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B4CCE2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B4CCE2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58º lugar em matemática com 391 pontos.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B4CCE2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59º em ciências com 405 pontos.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B4CCE2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55º lugar em leitura com 410 pontos.</a:t>
            </a:r>
            <a:endParaRPr/>
          </a:p>
          <a:p>
            <a:pPr indent="-2032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B4CCE2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B4CCE2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42900" marR="0" rtl="0" algn="l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Clr>
                <a:srgbClr val="B4CCE2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0" y="94105"/>
            <a:ext cx="10910455" cy="1526878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Pontuação em Matemática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2290334" y="2322489"/>
            <a:ext cx="8123329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725" y="1776845"/>
            <a:ext cx="9527786" cy="458412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0" y="94105"/>
            <a:ext cx="10858500" cy="1506096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Pontuação em Ciências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2290334" y="2322489"/>
            <a:ext cx="8123329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376" y="1953492"/>
            <a:ext cx="9315122" cy="448382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0" y="105698"/>
            <a:ext cx="10764982" cy="1484111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Pontuação em Leitura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3902" y="1618420"/>
            <a:ext cx="9151079" cy="46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0" y="135668"/>
            <a:ext cx="10577945" cy="14749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Falta de material de apoio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2290334" y="2322489"/>
            <a:ext cx="8123329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B4CCE2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falta de material didático é uma realidade enfrentada por diversas escolas Brasileiras.</a:t>
            </a:r>
            <a:endParaRPr/>
          </a:p>
          <a:p>
            <a:pPr indent="-342900" lvl="0" marL="342900" marR="0" rtl="0" algn="just">
              <a:spcBef>
                <a:spcPts val="520"/>
              </a:spcBef>
              <a:spcAft>
                <a:spcPts val="0"/>
              </a:spcAft>
              <a:buClr>
                <a:srgbClr val="B4CCE2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Pais de alunos do bairro Cidade Aracy, em São Carlos reclamaram da falta de material escolar e a situação também ocorre em Ribeirão Preto.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8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0" y="156450"/>
            <a:ext cx="10413663" cy="143336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Desperdício de tempo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2290334" y="2322489"/>
            <a:ext cx="8123329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4CCE2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Segundo uma pesquisa feita pelo Banco Mundial, o Brasil desperdiça 1 dia de aula por semana, são estes os motivos: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B4CCE2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chamadas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B4CCE2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correções da lição de casa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B4CCE2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“controle” da bagunça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B4CCE2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passando e limpando o conteúdo da lousa.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9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/>
        </p:nvSpPr>
        <p:spPr>
          <a:xfrm>
            <a:off x="4627253" y="2733876"/>
            <a:ext cx="6697014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Nome: Help Study!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Função: Compartilhamento de conteúdo para ministrar aulas.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Plataforma: Windows Phone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Descrição: Aplicativo voltado para o ramo educacional com o objetivo de compartilhar conteúdos criado por professores para alunos, podendo ser feitos downloads dos arquivos em PDF.</a:t>
            </a:r>
            <a:endParaRPr/>
          </a:p>
        </p:txBody>
      </p:sp>
      <p:sp>
        <p:nvSpPr>
          <p:cNvPr id="267" name="Google Shape;267;p40"/>
          <p:cNvSpPr txBox="1"/>
          <p:nvPr/>
        </p:nvSpPr>
        <p:spPr>
          <a:xfrm>
            <a:off x="0" y="156449"/>
            <a:ext cx="10413663" cy="1454141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Solução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0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488" y="2733876"/>
            <a:ext cx="1496855" cy="2484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/>
        </p:nvSpPr>
        <p:spPr>
          <a:xfrm>
            <a:off x="0" y="156449"/>
            <a:ext cx="10413663" cy="1454141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Aplicativo - Login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1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2564" y="1894221"/>
            <a:ext cx="2698173" cy="4470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/>
        </p:nvSpPr>
        <p:spPr>
          <a:xfrm>
            <a:off x="0" y="156449"/>
            <a:ext cx="10413663" cy="1454141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Aplicativo -Tela inicial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2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2072" y="1848965"/>
            <a:ext cx="2786710" cy="4624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/>
        </p:nvSpPr>
        <p:spPr>
          <a:xfrm>
            <a:off x="0" y="156449"/>
            <a:ext cx="10413663" cy="1454141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Aplicativo - Conteúdo salvo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3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5300" y="1804877"/>
            <a:ext cx="2770909" cy="459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0" y="74053"/>
            <a:ext cx="10858500" cy="1752599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Integrantes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694132" y="2412641"/>
            <a:ext cx="5264218" cy="3473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4CCE2"/>
              </a:buClr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André Luiz Balzano Apolinário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Fernando Justino Silva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Guilherme Miranda Souza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Isabelle Silva de Oliveira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Larissa Santos Azevedo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Natali Simões Aguiar Rocha.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/>
        </p:nvSpPr>
        <p:spPr>
          <a:xfrm>
            <a:off x="0" y="156449"/>
            <a:ext cx="10413663" cy="1454141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Aplicativo - Calendário 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4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5300" y="1977045"/>
            <a:ext cx="2667000" cy="441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/>
        </p:nvSpPr>
        <p:spPr>
          <a:xfrm>
            <a:off x="0" y="156449"/>
            <a:ext cx="10413663" cy="1454141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Aplicativo - Fórum e Chat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5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4645" y="1984664"/>
            <a:ext cx="2449180" cy="4058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8792" y="1984664"/>
            <a:ext cx="2501796" cy="4058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/>
        </p:nvSpPr>
        <p:spPr>
          <a:xfrm>
            <a:off x="0" y="156449"/>
            <a:ext cx="10413663" cy="1454141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Aplicativo - Crie seu conteúdo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6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5300" y="1873745"/>
            <a:ext cx="2729345" cy="4522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0" y="137452"/>
            <a:ext cx="10598727" cy="1452358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7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/>
          <p:nvPr>
            <p:ph type="title"/>
          </p:nvPr>
        </p:nvSpPr>
        <p:spPr>
          <a:xfrm>
            <a:off x="0" y="137452"/>
            <a:ext cx="10598727" cy="1452358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Agradecimentos 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8"/>
          <p:cNvSpPr txBox="1"/>
          <p:nvPr/>
        </p:nvSpPr>
        <p:spPr>
          <a:xfrm>
            <a:off x="1845700" y="2893410"/>
            <a:ext cx="84867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5" name="Google Shape;325;p48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0" y="88689"/>
            <a:ext cx="10785764" cy="1752599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Organograma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812" y="2253803"/>
            <a:ext cx="7597123" cy="405255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-1" y="131764"/>
            <a:ext cx="10649247" cy="1752599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0246" y="2510150"/>
            <a:ext cx="8439000" cy="261046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-1" y="131764"/>
            <a:ext cx="10649247" cy="145804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Slogan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22118" y="3626657"/>
            <a:ext cx="1032712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B4CCE2"/>
              </a:buClr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 arte da inovação agregada à lógica”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0" y="74053"/>
            <a:ext cx="10858500" cy="1546929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Missão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3901859" y="1942810"/>
            <a:ext cx="4764159" cy="389688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358843" y="2389620"/>
            <a:ext cx="3938587" cy="3325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B4CCE2"/>
              </a:buClr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Missão 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Foco no desenvolvimento de softwares e assistência técnica. um dos maiores intuitos da empresa é o desenvolvimento de aplicativos com foco educacional.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0" y="114299"/>
            <a:ext cx="10754591" cy="1496292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Visão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901859" y="1942810"/>
            <a:ext cx="4764159" cy="389688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358843" y="2389620"/>
            <a:ext cx="3938587" cy="3325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B4CCE2"/>
              </a:buClr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Visão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 a empresa referência em seu segmento de atuação, tendo a preferência dos clientes e seus colaboradores em suas escolhas.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0" y="114299"/>
            <a:ext cx="10754591" cy="1485901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19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Valores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3901859" y="1942810"/>
            <a:ext cx="4764159" cy="389688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358843" y="2389620"/>
            <a:ext cx="3938587" cy="3325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B4CCE2"/>
              </a:buClr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10913918" y="6702136"/>
            <a:ext cx="1278082" cy="15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4707082" y="2993332"/>
            <a:ext cx="377464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trabalho em equipe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criatividade,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Inovação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Vocação para aprender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 visão de mercado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