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305" r:id="rId5"/>
    <p:sldId id="307" r:id="rId6"/>
    <p:sldId id="308" r:id="rId7"/>
    <p:sldId id="342" r:id="rId8"/>
    <p:sldId id="341" r:id="rId9"/>
    <p:sldId id="306" r:id="rId10"/>
    <p:sldId id="310" r:id="rId11"/>
    <p:sldId id="339" r:id="rId12"/>
    <p:sldId id="311" r:id="rId13"/>
    <p:sldId id="344" r:id="rId14"/>
    <p:sldId id="313" r:id="rId15"/>
    <p:sldId id="314" r:id="rId16"/>
    <p:sldId id="316" r:id="rId17"/>
    <p:sldId id="352" r:id="rId18"/>
    <p:sldId id="317" r:id="rId19"/>
    <p:sldId id="318" r:id="rId20"/>
    <p:sldId id="319" r:id="rId21"/>
    <p:sldId id="320" r:id="rId22"/>
    <p:sldId id="338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9" r:id="rId31"/>
    <p:sldId id="330" r:id="rId32"/>
    <p:sldId id="331" r:id="rId33"/>
    <p:sldId id="333" r:id="rId34"/>
    <p:sldId id="335" r:id="rId35"/>
    <p:sldId id="334" r:id="rId36"/>
    <p:sldId id="337" r:id="rId37"/>
    <p:sldId id="336" r:id="rId38"/>
    <p:sldId id="345" r:id="rId39"/>
    <p:sldId id="350" r:id="rId40"/>
    <p:sldId id="346" r:id="rId41"/>
    <p:sldId id="347" r:id="rId42"/>
    <p:sldId id="348" r:id="rId43"/>
    <p:sldId id="349" r:id="rId44"/>
    <p:sldId id="351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6916E-B982-FC44-0189-B16D0339240F}" v="4" dt="2024-10-31T12:18:19.113"/>
    <p1510:client id="{95FCC7EE-D049-DA3E-B0F2-250477DA734A}" v="4" dt="2024-10-31T12:17:55.886"/>
    <p1510:client id="{BF0B572F-5A54-F03E-D02C-169FDBD7C128}" v="3" dt="2024-10-31T12:17:24.298"/>
    <p1510:client id="{F834034E-4799-F825-19F0-C4BAF8880E9A}" v="3" dt="2024-10-31T12:17:11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8BE6B-6EA2-4D90-BF9C-A5AF05346CEA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CB12D-4251-413D-B855-485300BB3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39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FBF-7D01-44BE-BB43-1FEEE1A85E9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59B3-EFF3-423E-ABBE-2E8B06FF6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24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FBF-7D01-44BE-BB43-1FEEE1A85E9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59B3-EFF3-423E-ABBE-2E8B06FF6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26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FBF-7D01-44BE-BB43-1FEEE1A85E9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59B3-EFF3-423E-ABBE-2E8B06FF6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32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82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FBF-7D01-44BE-BB43-1FEEE1A85E9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59B3-EFF3-423E-ABBE-2E8B06FF6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92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FBF-7D01-44BE-BB43-1FEEE1A85E9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59B3-EFF3-423E-ABBE-2E8B06FF6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7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FBF-7D01-44BE-BB43-1FEEE1A85E9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59B3-EFF3-423E-ABBE-2E8B06FF6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02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FBF-7D01-44BE-BB43-1FEEE1A85E9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59B3-EFF3-423E-ABBE-2E8B06FF6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96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FBF-7D01-44BE-BB43-1FEEE1A85E9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59B3-EFF3-423E-ABBE-2E8B06FF6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51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FBF-7D01-44BE-BB43-1FEEE1A85E9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59B3-EFF3-423E-ABBE-2E8B06FF6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95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FBF-7D01-44BE-BB43-1FEEE1A85E9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59B3-EFF3-423E-ABBE-2E8B06FF6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60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FBF-7D01-44BE-BB43-1FEEE1A85E9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59B3-EFF3-423E-ABBE-2E8B06FF6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15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3BFBF-7D01-44BE-BB43-1FEEE1A85E9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659B3-EFF3-423E-ABBE-2E8B06FF6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9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dson.oliveira01@fatec.sp.gov.b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3F8B237-5DE0-4A21-9EA3-AED9AE6C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" y="1663799"/>
            <a:ext cx="11719560" cy="1569731"/>
          </a:xfr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Minicurso</a:t>
            </a:r>
            <a:b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MongoDB </a:t>
            </a:r>
          </a:p>
        </p:txBody>
      </p:sp>
      <p:sp>
        <p:nvSpPr>
          <p:cNvPr id="2" name="Retângulo 1"/>
          <p:cNvSpPr/>
          <p:nvPr/>
        </p:nvSpPr>
        <p:spPr>
          <a:xfrm>
            <a:off x="1835688" y="3518654"/>
            <a:ext cx="763670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 indent="0" algn="ctr">
              <a:buNone/>
              <a:defRPr/>
            </a:pPr>
            <a:r>
              <a:rPr lang="pt-BR" altLang="pt-BR" sz="4500" dirty="0">
                <a:latin typeface="Arial" panose="020B0604020202020204" pitchFamily="34" charset="0"/>
                <a:cs typeface="Arial" panose="020B0604020202020204" pitchFamily="34" charset="0"/>
              </a:rPr>
              <a:t>Professor Wdson de Oliveira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25064" y="4755832"/>
            <a:ext cx="904459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 indent="0" algn="ctr">
              <a:buNone/>
              <a:defRPr/>
            </a:pPr>
            <a:r>
              <a:rPr lang="pt-BR" altLang="pt-BR" sz="45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Wdson.oliveira01@fatec.sp.gov.br</a:t>
            </a:r>
            <a:endParaRPr lang="pt-BR" altLang="pt-BR" sz="4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40128" y="337324"/>
            <a:ext cx="5940152" cy="8463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109537" indent="0" algn="ctr">
              <a:buNone/>
              <a:defRPr/>
            </a:pPr>
            <a:r>
              <a:rPr lang="pt-BR" altLang="pt-BR" sz="4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FATEC - Araraquara</a:t>
            </a:r>
          </a:p>
        </p:txBody>
      </p:sp>
    </p:spTree>
    <p:extLst>
      <p:ext uri="{BB962C8B-B14F-4D97-AF65-F5344CB8AC3E}">
        <p14:creationId xmlns:p14="http://schemas.microsoft.com/office/powerpoint/2010/main" val="304858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3334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tipos de dados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4313" y="1232452"/>
            <a:ext cx="282271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String:  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"Exemplo de texto"    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"MongoDB é ótimo"   "12345"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67201" y="1166191"/>
            <a:ext cx="197457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Number: 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42 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3.14 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70643" y="1232452"/>
            <a:ext cx="306125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Boolean:  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true  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65042" y="3167270"/>
            <a:ext cx="3621461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Array:  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[1, 2, 3]   -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["Maçã", "Banana", "Laranja"]  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[true, false, true]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267201" y="3167270"/>
            <a:ext cx="5264726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Object:  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{"nome: "João", "idade": 30}  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{"cidade": "São Paulo", "população": 12000000}  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{"ativo": true, "pontuação": 85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912625" y="3167270"/>
            <a:ext cx="178904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Null: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null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65043" y="5300870"/>
            <a:ext cx="4251539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Date:   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ISODate("2023-09-22T00:00:00Z")       ISODate("2021-07-15T18:45:00Z")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709277" y="5346253"/>
            <a:ext cx="5748431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pt-BR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pt-B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("5f6898b2e3e7e71b77cda85a")   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("5f6898b2e3e7e71b77cda85b")</a:t>
            </a:r>
          </a:p>
        </p:txBody>
      </p:sp>
    </p:spTree>
    <p:extLst>
      <p:ext uri="{BB962C8B-B14F-4D97-AF65-F5344CB8AC3E}">
        <p14:creationId xmlns:p14="http://schemas.microsoft.com/office/powerpoint/2010/main" val="149800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6017" y="238377"/>
            <a:ext cx="1179503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elementos do MongoDB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51014" y="1266303"/>
            <a:ext cx="11750040" cy="52168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Database: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é onde ficam as nossas collections e dados;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Collections: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são como as tabelas nos bancos relacionais, nelas vamos inserir os dados;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Documents: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são os campos que armazenam os dados;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podem ser criadas livremente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a qualquer momento e não possuem colunas fixas para os dados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19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0326"/>
            <a:ext cx="12192000" cy="509517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668283"/>
            <a:ext cx="12192000" cy="5970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dbs </a:t>
            </a: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(mostra todos os banco de dados armazenados).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pt-BR" sz="35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db_minicurso</a:t>
            </a:r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(cria e ativa um banco de dados)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pt-BR" sz="3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(utiliza o banco de dados ativo)</a:t>
            </a:r>
          </a:p>
          <a:p>
            <a:endParaRPr lang="pt-BR" sz="33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Criando a collection </a:t>
            </a:r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coll_professores</a:t>
            </a:r>
            <a:r>
              <a:rPr lang="pt-BR" sz="33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já inserindo os dados</a:t>
            </a:r>
          </a:p>
          <a:p>
            <a:endParaRPr lang="pt-BR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db.coll_professores.insertOne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( ); (inseri um único registro)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db.coll_professores.insertMany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( ); (inseri vários registros)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collections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; (mostra todas as collections)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db.collection.drop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( ); (dropa uma collection)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5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415" y="2000276"/>
            <a:ext cx="12146280" cy="4779258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1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db.coll_professores.insertMany</a:t>
            </a:r>
            <a:r>
              <a:rPr lang="pt-BR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</a:p>
          <a:p>
            <a:pPr marL="0" indent="0">
              <a:buNone/>
            </a:pPr>
            <a:r>
              <a:rPr lang="pt-BR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{nome: "Renato", sexo: "M", idade: 64,  salario: 15000.00, cartaoidoso: 4321},</a:t>
            </a:r>
          </a:p>
          <a:p>
            <a:pPr marL="0" indent="0">
              <a:buNone/>
            </a:pPr>
            <a:r>
              <a:rPr lang="pt-BR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{nome: "Vera", sexo: "F", idade: 65, salario: 20000.00, cartaoidoso: 1234,       </a:t>
            </a:r>
          </a:p>
          <a:p>
            <a:pPr marL="0" indent="0">
              <a:buNone/>
            </a:pPr>
            <a:r>
              <a:rPr lang="pt-BR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filhos: 1},</a:t>
            </a:r>
          </a:p>
          <a:p>
            <a:pPr marL="0" indent="0">
              <a:buNone/>
            </a:pPr>
            <a:r>
              <a:rPr lang="pt-BR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{nome: "Celinho", sexo: "M", idade: 59, salario: 20000.00, hobbies: </a:t>
            </a:r>
          </a:p>
          <a:p>
            <a:pPr marL="0" indent="0">
              <a:buNone/>
            </a:pPr>
            <a:r>
              <a:rPr lang="pt-BR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["futebol", "andar"]},</a:t>
            </a:r>
          </a:p>
          <a:p>
            <a:pPr marL="0" indent="0">
              <a:buNone/>
            </a:pPr>
            <a:r>
              <a:rPr lang="pt-BR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{nome: "</a:t>
            </a:r>
            <a:r>
              <a:rPr lang="pt-BR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valéria</a:t>
            </a:r>
            <a:r>
              <a:rPr lang="pt-BR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sexo: "F", idade: 42, salario: 10000.00},</a:t>
            </a:r>
          </a:p>
          <a:p>
            <a:pPr marL="0" indent="0">
              <a:buNone/>
            </a:pPr>
            <a:r>
              <a:rPr lang="pt-BR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{nome: "Simone", sexo: "F", idade: 43, salario: 12000.00, hobbies: ["cantar",                     </a:t>
            </a:r>
          </a:p>
          <a:p>
            <a:pPr marL="0" indent="0">
              <a:buNone/>
            </a:pPr>
            <a:r>
              <a:rPr lang="pt-BR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"dançar"]}</a:t>
            </a:r>
          </a:p>
          <a:p>
            <a:pPr marL="0" indent="0">
              <a:buNone/>
            </a:pPr>
            <a:r>
              <a:rPr lang="pt-BR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;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2236" y="920578"/>
            <a:ext cx="12146280" cy="963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db.coll_professores.insertOne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({nome: "José", sexo: "M", idade: 57, salario: 10000.00, conjugue: "Patricia", filhos: 2});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60326"/>
            <a:ext cx="12192000" cy="509517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(insertOne - insertMany) </a:t>
            </a:r>
          </a:p>
        </p:txBody>
      </p:sp>
    </p:spTree>
    <p:extLst>
      <p:ext uri="{BB962C8B-B14F-4D97-AF65-F5344CB8AC3E}">
        <p14:creationId xmlns:p14="http://schemas.microsoft.com/office/powerpoint/2010/main" val="426064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816E8-0BD4-0043-BB41-48B818BA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0A09D-11B9-6B4D-E86D-1D15EE87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33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2544" y="907363"/>
            <a:ext cx="11971606" cy="58477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#Retorna todos os registros armazenados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 );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#Retorna apenas o primeiro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db.coll_professores.findOne( );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#Retorna um documento especifico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db.coll_professores.find({nome: "Vera"});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#Retorna um documento especifico</a:t>
            </a:r>
          </a:p>
          <a:p>
            <a:r>
              <a:rPr lang="pt-BR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db.coll_professores.find({sexo: "M"});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2544" y="53919"/>
            <a:ext cx="11971606" cy="7848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Pesquisando dados (</a:t>
            </a:r>
            <a:r>
              <a:rPr lang="pt-BR" sz="4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pt-BR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575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64690"/>
            <a:ext cx="12192000" cy="57861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$gt     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- GREATER THEN (maior que).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 {salario: {$gt: 10000} });</a:t>
            </a:r>
          </a:p>
          <a:p>
            <a:r>
              <a:rPr lang="pt-BR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 {salario: {$gt: 10000}, sexo: {$eq: "F" } });</a:t>
            </a:r>
          </a:p>
          <a:p>
            <a:r>
              <a:rPr lang="pt-BR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 {salario: {$gt: 10000}, sexo: "F" });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$gte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  - GREATER THEN OR EQUAL (maior ou igual).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 {salario: {$gte: 20000} });</a:t>
            </a:r>
          </a:p>
          <a:p>
            <a:r>
              <a:rPr lang="pt-BR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 {salario: {$gte: 20000}, sexo: "M" });</a:t>
            </a:r>
          </a:p>
          <a:p>
            <a:endParaRPr lang="pt-BR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28977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Pesquisando dados - </a:t>
            </a:r>
            <a:r>
              <a:rPr lang="pt-BR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 relacionais</a:t>
            </a:r>
          </a:p>
        </p:txBody>
      </p:sp>
    </p:spTree>
    <p:extLst>
      <p:ext uri="{BB962C8B-B14F-4D97-AF65-F5344CB8AC3E}">
        <p14:creationId xmlns:p14="http://schemas.microsoft.com/office/powerpoint/2010/main" val="104737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4747" y="1133750"/>
            <a:ext cx="11887200" cy="52168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$lt      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- LESS THEN (menor). 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 {salario: {$lt: 15000} });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$lte    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- LESS THEN OR EQUAL (menor ou igual).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 {salario: {$lte: 10000} });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$ne    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- NOT EQUAL (diferente).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 {salario: {$ne: 10000} });</a:t>
            </a:r>
          </a:p>
          <a:p>
            <a:endParaRPr lang="pt-BR" sz="3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28977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Pesquisando dados - </a:t>
            </a:r>
            <a:r>
              <a:rPr lang="pt-BR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 relacionais</a:t>
            </a:r>
          </a:p>
        </p:txBody>
      </p:sp>
    </p:spTree>
    <p:extLst>
      <p:ext uri="{BB962C8B-B14F-4D97-AF65-F5344CB8AC3E}">
        <p14:creationId xmlns:p14="http://schemas.microsoft.com/office/powerpoint/2010/main" val="15865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9275" y="1091514"/>
            <a:ext cx="12032974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$and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com intervalo sem incluir os extremos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 { $and:[ {salario: {$gt: 15000}}, 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{salario: {$lt: 20000}} ] });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$and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com intervalo incluindo os extremos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 { $and:[ {salario: {$gte: 15000}}, 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{salario: {$lte: 20000}} ] });</a:t>
            </a:r>
          </a:p>
          <a:p>
            <a:endParaRPr lang="pt-BR" sz="3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28977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Pesquisando dados - </a:t>
            </a:r>
            <a:r>
              <a:rPr lang="pt-BR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 Lógico/relacionais</a:t>
            </a:r>
          </a:p>
        </p:txBody>
      </p:sp>
    </p:spTree>
    <p:extLst>
      <p:ext uri="{BB962C8B-B14F-4D97-AF65-F5344CB8AC3E}">
        <p14:creationId xmlns:p14="http://schemas.microsoft.com/office/powerpoint/2010/main" val="131275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970455"/>
            <a:ext cx="12192000" cy="54014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$or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com 2 condições</a:t>
            </a:r>
          </a:p>
          <a:p>
            <a:endParaRPr lang="pt-BR" sz="3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db.coll_professores.find({$or: [{ salario: {$gt: 10000.00}, 						            idade: {$lt: 45}}]});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$or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com 3 condições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db.coll_professores.find({$or: [{ salario: {$gt: 11000.00}, idade: {$gte: 45}, sexo: {$eq: "M"} } ] });</a:t>
            </a:r>
          </a:p>
          <a:p>
            <a:endParaRPr lang="pt-B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28977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Pesquisando dados - </a:t>
            </a:r>
            <a:r>
              <a:rPr lang="pt-BR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 Lógico/relacionais</a:t>
            </a:r>
          </a:p>
        </p:txBody>
      </p:sp>
    </p:spTree>
    <p:extLst>
      <p:ext uri="{BB962C8B-B14F-4D97-AF65-F5344CB8AC3E}">
        <p14:creationId xmlns:p14="http://schemas.microsoft.com/office/powerpoint/2010/main" val="167578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" y="277090"/>
            <a:ext cx="11720945" cy="63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48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2544" y="0"/>
            <a:ext cx="11971606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Deletando 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12544" y="719817"/>
            <a:ext cx="11971606" cy="60170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db.coll_professores.insertMany([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{nome: "Maria ", sexo: "F ", idade: 32, salario: 8000},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{nome: "João", sexo: "M", idade: 38,   salario: 8000},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{nome: "Rute", sexo: "F", idade: 35, salario: 8000}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endParaRPr lang="pt-BR" sz="35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db.coll_professores.find({nome: "Maria"});</a:t>
            </a:r>
          </a:p>
          <a:p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db.coll_professores.deleteOne({nome: "Maria"});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db.coll_professores.find({salario: 8000.00});</a:t>
            </a:r>
          </a:p>
          <a:p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db.coll_professores.deleteMany({salario: 8000.00});</a:t>
            </a:r>
          </a:p>
        </p:txBody>
      </p:sp>
    </p:spTree>
    <p:extLst>
      <p:ext uri="{BB962C8B-B14F-4D97-AF65-F5344CB8AC3E}">
        <p14:creationId xmlns:p14="http://schemas.microsoft.com/office/powerpoint/2010/main" val="284694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2544" y="789152"/>
            <a:ext cx="11971605" cy="57631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35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db.coll_professores.updateOne({nome: "Vera"},</a:t>
            </a:r>
          </a:p>
          <a:p>
            <a:r>
              <a:rPr lang="pt-BR" sz="335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{$set:{cargo: "Professora"}});</a:t>
            </a:r>
          </a:p>
          <a:p>
            <a:r>
              <a:rPr lang="pt-BR" sz="335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db.coll_professores.updateOne({nome: "Celinho"},</a:t>
            </a:r>
          </a:p>
          <a:p>
            <a:r>
              <a:rPr lang="pt-BR" sz="335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{$set:{altura: 1.74}});</a:t>
            </a:r>
          </a:p>
          <a:p>
            <a:endParaRPr lang="pt-BR" sz="335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db.coll_professores.updateOne({nome: "Celinho"},</a:t>
            </a:r>
          </a:p>
          <a:p>
            <a:r>
              <a:rPr lang="pt-BR" sz="3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{$set:{salario: 11000}});</a:t>
            </a:r>
          </a:p>
          <a:p>
            <a:endParaRPr lang="pt-BR" sz="33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350" dirty="0">
                <a:latin typeface="Arial" panose="020B0604020202020204" pitchFamily="34" charset="0"/>
                <a:cs typeface="Arial" panose="020B0604020202020204" pitchFamily="34" charset="0"/>
              </a:rPr>
              <a:t>db.coll_professores.updateMany({ },</a:t>
            </a:r>
          </a:p>
          <a:p>
            <a:r>
              <a:rPr lang="pt-BR" sz="335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{$set:{marcacarro: "BMW"}});</a:t>
            </a:r>
          </a:p>
          <a:p>
            <a:r>
              <a:rPr lang="pt-BR" sz="3350" dirty="0">
                <a:latin typeface="Arial" panose="020B0604020202020204" pitchFamily="34" charset="0"/>
                <a:cs typeface="Arial" panose="020B0604020202020204" pitchFamily="34" charset="0"/>
              </a:rPr>
              <a:t>db.coll_professores.updateMany({ },{$set: {trabalha: true}});</a:t>
            </a:r>
            <a:endParaRPr lang="pt-BR" sz="335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2544" y="50786"/>
            <a:ext cx="11971606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Atualizando/criando campo</a:t>
            </a:r>
          </a:p>
        </p:txBody>
      </p:sp>
    </p:spTree>
    <p:extLst>
      <p:ext uri="{BB962C8B-B14F-4D97-AF65-F5344CB8AC3E}">
        <p14:creationId xmlns:p14="http://schemas.microsoft.com/office/powerpoint/2010/main" val="3373480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756" y="827429"/>
            <a:ext cx="12046226" cy="57708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t-BR" sz="3800" b="1" u="sng" dirty="0">
                <a:latin typeface="Arial" panose="020B0604020202020204" pitchFamily="34" charset="0"/>
                <a:cs typeface="Arial" panose="020B0604020202020204" pitchFamily="34" charset="0"/>
              </a:rPr>
              <a:t>Padrão de consulta:</a:t>
            </a:r>
          </a:p>
          <a:p>
            <a:pPr fontAlgn="base"/>
            <a:endParaRPr lang="pt-BR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db.collection.find({campo: {$regex : "string"}});</a:t>
            </a:r>
          </a:p>
          <a:p>
            <a:pPr fontAlgn="base"/>
            <a:endParaRPr lang="pt-BR" sz="35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800" b="1" u="sng" dirty="0"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</a:p>
          <a:p>
            <a:pPr fontAlgn="base"/>
            <a:endParaRPr lang="pt-BR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db.coll_professores.find({nome: {$regex : "V" }});</a:t>
            </a:r>
          </a:p>
          <a:p>
            <a:pPr fontAlgn="base"/>
            <a:endParaRPr lang="pt-BR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db.coll_professores.find({nome: {$regex : "v" }});</a:t>
            </a:r>
          </a:p>
          <a:p>
            <a:pPr fontAlgn="base"/>
            <a:endParaRPr lang="pt-BR" sz="3000" b="1" i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276" y="0"/>
            <a:ext cx="12152243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sensível a maiúsculas e minúsculas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85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441633"/>
            <a:ext cx="12192000" cy="51244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base"/>
            <a:endParaRPr lang="pt-BR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Padrão de consulta:</a:t>
            </a:r>
          </a:p>
          <a:p>
            <a:pPr fontAlgn="base"/>
            <a:endParaRPr lang="pt-BR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db.collection.find({campo: {$regex : </a:t>
            </a:r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3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3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$options : </a:t>
            </a:r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3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3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}});</a:t>
            </a:r>
          </a:p>
          <a:p>
            <a:pPr fontAlgn="base"/>
            <a:endParaRPr lang="pt-BR" sz="30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</a:p>
          <a:p>
            <a:pPr fontAlgn="base"/>
            <a:endParaRPr lang="pt-B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db.coll_professores.find({nome: {$regex : "v", $options : "i" }});</a:t>
            </a:r>
            <a:endParaRPr lang="pt-BR" sz="3200" b="1" i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000" b="1" i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57831"/>
            <a:ext cx="12192000" cy="1169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pt-BR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com pesquisa sem distinção </a:t>
            </a:r>
          </a:p>
          <a:p>
            <a:pPr algn="ctr" fontAlgn="base"/>
            <a:r>
              <a:rPr lang="pt-BR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maiúsculas e minúsculas</a:t>
            </a:r>
          </a:p>
        </p:txBody>
      </p:sp>
    </p:spTree>
    <p:extLst>
      <p:ext uri="{BB962C8B-B14F-4D97-AF65-F5344CB8AC3E}">
        <p14:creationId xmlns:p14="http://schemas.microsoft.com/office/powerpoint/2010/main" val="3265085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-6448"/>
            <a:ext cx="12192000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operador $inc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09243"/>
            <a:ext cx="12192000" cy="62478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$inc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- Este operador é usado para incrementar ou decrementar o valor do campo pelo valor especificado.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db.coll_professores.updateMany({sexo: "F"}, {$inc: {salario: 200.00}});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db.coll_professores.updateOne({nome: "Simone"}, {$inc: {salario: 100.00}});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db.coll_professores.updateOne({nome: "Simone"}, {$inc: {salario: -100.00}});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p = 100.00;</a:t>
            </a:r>
          </a:p>
          <a:p>
            <a:r>
              <a:rPr lang="pt-BR" sz="3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db.coll_professores.updateOne({nome: "Vera"}, {$inc: {salario: -p}});</a:t>
            </a:r>
          </a:p>
        </p:txBody>
      </p:sp>
    </p:spTree>
    <p:extLst>
      <p:ext uri="{BB962C8B-B14F-4D97-AF65-F5344CB8AC3E}">
        <p14:creationId xmlns:p14="http://schemas.microsoft.com/office/powerpoint/2010/main" val="965300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0" y="702766"/>
            <a:ext cx="12192000" cy="6017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$mul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- Este operador é usado para multiplicar o valor do campo pelo valor especificado.</a:t>
            </a:r>
          </a:p>
          <a:p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db.coll_professores.updateMany({sexo: "F"}, {$mul: {salario: 2}});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db.coll_professores.updateMany({sexo: "M"}, {$mul: {salario: 1.2}});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p = 3;</a:t>
            </a:r>
          </a:p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db.coll_professores.updateMany({sexo: "F"}, {$mul: {salario: p}});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-6448"/>
            <a:ext cx="12192000" cy="630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operador $mul</a:t>
            </a:r>
          </a:p>
        </p:txBody>
      </p:sp>
    </p:spTree>
    <p:extLst>
      <p:ext uri="{BB962C8B-B14F-4D97-AF65-F5344CB8AC3E}">
        <p14:creationId xmlns:p14="http://schemas.microsoft.com/office/powerpoint/2010/main" val="2002137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116796"/>
            <a:ext cx="12192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Adicionando campos (array) com update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957651"/>
            <a:ext cx="12192000" cy="550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db.coll_professores.updateOne( {nome: "Vera"} , {$set: {cursos: ["Gestão Comercial","Nutrição"] } } );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db.coll_professores.updateOne( {nome: "Renato"} , {$set: {titulacao: ["Especialista", "Mestre", "Doutor"]}});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db.coll_professores.updateOne({nome: "Celinho"}, {$set: {disciplinas: ["Inglês IV", "Inglês III", "Inglês II"] } } );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db.coll_professores.updateOne( {nome: "Valéria"} , {$set: {cursos: ["Segurança da Informação", "Gestão Empresarial"] } } );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9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59854"/>
            <a:ext cx="12192000" cy="54014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db.coll_professores.updateOne({nome: "Vera"}, {$push: {cursos: "Sistemas Navais"}});</a:t>
            </a:r>
          </a:p>
          <a:p>
            <a:endParaRPr lang="pt-BR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900" b="1" dirty="0">
                <a:latin typeface="Arial" panose="020B0604020202020204" pitchFamily="34" charset="0"/>
                <a:cs typeface="Arial" panose="020B0604020202020204" pitchFamily="34" charset="0"/>
              </a:rPr>
              <a:t>Para adicionar vários itens  vamos precisar do operador </a:t>
            </a:r>
            <a:r>
              <a:rPr lang="pt-BR" sz="3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$push </a:t>
            </a:r>
            <a:r>
              <a:rPr lang="pt-BR" sz="3900" b="1" dirty="0">
                <a:latin typeface="Arial" panose="020B0604020202020204" pitchFamily="34" charset="0"/>
                <a:cs typeface="Arial" panose="020B0604020202020204" pitchFamily="34" charset="0"/>
              </a:rPr>
              <a:t>e o </a:t>
            </a:r>
            <a:r>
              <a:rPr lang="pt-BR" sz="3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$each </a:t>
            </a:r>
            <a:r>
              <a:rPr lang="pt-BR" sz="39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db.coll_professores.updateOne({nome: "José"}, {$push: {cursos: {$each: ["Logistica", "Costura"]}}});</a:t>
            </a:r>
          </a:p>
          <a:p>
            <a:endParaRPr lang="pt-BR" sz="3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Adicionando itens em um Array ($push)</a:t>
            </a:r>
          </a:p>
        </p:txBody>
      </p:sp>
    </p:spTree>
    <p:extLst>
      <p:ext uri="{BB962C8B-B14F-4D97-AF65-F5344CB8AC3E}">
        <p14:creationId xmlns:p14="http://schemas.microsoft.com/office/powerpoint/2010/main" val="3509020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Remover item de um Array ($pull)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966966"/>
            <a:ext cx="12192000" cy="53553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db.coll_professores.updateOne({nome: "Vera"}, {$pull: {cursos: "Logistica"} } );</a:t>
            </a:r>
          </a:p>
          <a:p>
            <a:endParaRPr lang="pt-BR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900" b="1" dirty="0">
                <a:latin typeface="Arial" panose="020B0604020202020204" pitchFamily="34" charset="0"/>
                <a:cs typeface="Arial" panose="020B0604020202020204" pitchFamily="34" charset="0"/>
              </a:rPr>
              <a:t>Para remover vários itens vamos precisar do operador </a:t>
            </a:r>
            <a:r>
              <a:rPr lang="pt-BR" sz="3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$pullAll</a:t>
            </a:r>
            <a:r>
              <a:rPr lang="pt-BR" sz="39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db.coll_professores.updateOne({nome: "Celinho"}, {$pullAll: {disciplinas: ["Inglês IV", "Inglês III"] } } );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82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008" y="0"/>
            <a:ext cx="12085983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Encontrar item especifico de um Array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837934"/>
            <a:ext cx="12192000" cy="56938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Para encontrar um item especifico em um array podemos utilizar um determinado valor ou valores.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endParaRPr lang="pt-BR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db.coll_professores.find({cursos: "Costura"});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db.coll_professores.find({cursos: "Sistemas Navais"});</a:t>
            </a:r>
          </a:p>
          <a:p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db.coll_professores.find({$or: [{cursos: "Costura"}, {cursos: "Sistemas Navais"}]});</a:t>
            </a:r>
            <a:endParaRPr lang="pt-BR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4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, Aplicativo&#10;&#10;Descrição gerada automaticament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 b="-1"/>
          <a:stretch/>
        </p:blipFill>
        <p:spPr>
          <a:xfrm>
            <a:off x="96979" y="159025"/>
            <a:ext cx="12011891" cy="6532719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3" name="Elipse 2"/>
          <p:cNvSpPr/>
          <p:nvPr/>
        </p:nvSpPr>
        <p:spPr>
          <a:xfrm>
            <a:off x="96979" y="3564835"/>
            <a:ext cx="12011891" cy="675861"/>
          </a:xfrm>
          <a:prstGeom prst="ellipse">
            <a:avLst/>
          </a:prstGeom>
          <a:noFill/>
          <a:ln w="34925">
            <a:solidFill>
              <a:srgbClr val="FF0000">
                <a:alpha val="88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418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22006"/>
            <a:ext cx="12192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Escolher os campos a serem apresentados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010529"/>
            <a:ext cx="12192000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3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db.coll_professores.find({}, {sexo:0,salario:0});</a:t>
            </a:r>
          </a:p>
          <a:p>
            <a:pPr algn="just"/>
            <a:endParaRPr lang="pt-BR" sz="3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db.coll_professores.find({sexo: "F"},</a:t>
            </a:r>
          </a:p>
          <a:p>
            <a:pPr algn="just"/>
            <a:r>
              <a:rPr lang="pt-BR" sz="3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{sexo:0,salario:0,disciplinas:0});</a:t>
            </a:r>
          </a:p>
          <a:p>
            <a:pPr algn="just"/>
            <a:endParaRPr lang="pt-BR" sz="3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db.coll_professores.find({nome: "José"},</a:t>
            </a:r>
          </a:p>
          <a:p>
            <a:pPr algn="just"/>
            <a:r>
              <a:rPr lang="pt-BR" sz="3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{nome:1,idade:1});</a:t>
            </a:r>
          </a:p>
          <a:p>
            <a:pPr algn="just"/>
            <a:endParaRPr lang="pt-BR" sz="3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db.coll_professores.find({},{_id:0, nome:1,cursos:1});</a:t>
            </a:r>
            <a:endParaRPr lang="pt-BR" sz="29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06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 $exists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707886"/>
            <a:ext cx="12192000" cy="5647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operador </a:t>
            </a:r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$exists </a:t>
            </a:r>
            <a:r>
              <a:rPr lang="pt-BR" sz="3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 apenas os dados que possuem determinado campo;</a:t>
            </a:r>
          </a:p>
          <a:p>
            <a:r>
              <a:rPr lang="pt-BR" sz="35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db.coll_professores.find({cursos: {$exists: true}}, {_id:0, nome: 1, sexo: 1, cursos: 1});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db.coll_professores.find({conjugue: {$exists: true}},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       {_id:0, nome:1, sexo:1, conjugue:1});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db.coll_professores.find({filhos: {$exists: true}}, {conjugue:{$exists: true}}, {_id:0, nome:1, sexo:1, filhos:1});</a:t>
            </a:r>
          </a:p>
        </p:txBody>
      </p:sp>
    </p:spTree>
    <p:extLst>
      <p:ext uri="{BB962C8B-B14F-4D97-AF65-F5344CB8AC3E}">
        <p14:creationId xmlns:p14="http://schemas.microsoft.com/office/powerpoint/2010/main" val="2833584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3252"/>
            <a:ext cx="12178748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Document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747642"/>
            <a:ext cx="12192000" cy="5863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 é parecido com o objeto de JavaScript;</a:t>
            </a:r>
          </a:p>
          <a:p>
            <a:pPr algn="just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Guarda dados com chaves e valores;</a:t>
            </a:r>
          </a:p>
          <a:p>
            <a:r>
              <a:rPr lang="pt-BR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db.coll_professores.insertOne(</a:t>
            </a:r>
          </a:p>
          <a:p>
            <a:r>
              <a:rPr lang="pt-BR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{</a:t>
            </a:r>
          </a:p>
          <a:p>
            <a:r>
              <a:rPr lang="pt-BR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nome: "Tales", </a:t>
            </a:r>
          </a:p>
          <a:p>
            <a:r>
              <a:rPr lang="pt-BR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sexo: "M", </a:t>
            </a:r>
          </a:p>
          <a:p>
            <a:r>
              <a:rPr lang="pt-BR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idade: 39, </a:t>
            </a:r>
          </a:p>
          <a:p>
            <a:r>
              <a:rPr lang="pt-BR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salario: 5000.00,</a:t>
            </a:r>
          </a:p>
          <a:p>
            <a:r>
              <a:rPr lang="pt-BR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cursos:["Segurança da Informação", "Gestão Empresarial"],      </a:t>
            </a:r>
          </a:p>
          <a:p>
            <a:r>
              <a:rPr lang="pt-BR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disciplinas:["Gestão de Riscos", "Marketing Digital"], </a:t>
            </a:r>
          </a:p>
          <a:p>
            <a:r>
              <a:rPr lang="pt-BR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caracteristicas: {</a:t>
            </a:r>
          </a:p>
          <a:p>
            <a:r>
              <a:rPr lang="pt-BR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cor: "Parda",  </a:t>
            </a:r>
          </a:p>
          <a:p>
            <a:r>
              <a:rPr lang="pt-BR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peso: 82.50, </a:t>
            </a:r>
          </a:p>
          <a:p>
            <a:r>
              <a:rPr lang="pt-BR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esportes: ["Futebol", "Caminhar"] }</a:t>
            </a:r>
          </a:p>
          <a:p>
            <a:r>
              <a:rPr lang="pt-BR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34046"/>
            <a:ext cx="12192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Encapsulamento de dados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90122" y="47442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963067"/>
            <a:ext cx="12192000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registro = db.coll_professores.findOne({nome: "Vera"});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registro.cursos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registro.cartaoidoso;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8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009" y="29634"/>
            <a:ext cx="12192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 $text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764024"/>
            <a:ext cx="12192000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$text 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faz uma busca sobre o texto do campo que foi informado no filtro;</a:t>
            </a:r>
          </a:p>
          <a:p>
            <a:r>
              <a:rPr lang="pt-BR" sz="30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endParaRPr lang="pt-BR" sz="3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Porém é preciso criar um índice referenciando o campos a ser pesquisado;</a:t>
            </a:r>
          </a:p>
          <a:p>
            <a:endParaRPr lang="pt-BR" sz="3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db.coll_professores.createIndex({cursos: "text"});</a:t>
            </a:r>
          </a:p>
          <a:p>
            <a:endParaRPr lang="pt-BR" sz="3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db.coll_professores.find({$text: {$search: "Costura"}});</a:t>
            </a:r>
          </a:p>
          <a:p>
            <a:endParaRPr lang="pt-BR" sz="3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db.coll_professores.find({$text: {$search: "Empresarial"}});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16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253" y="29634"/>
            <a:ext cx="12192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3253" y="1047053"/>
            <a:ext cx="121920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aggregate é uma função do MongoDB que permite realizar operações complexas de consulta e transformação de dados em coleções. </a:t>
            </a:r>
          </a:p>
          <a:p>
            <a:pPr algn="just">
              <a:lnSpc>
                <a:spcPct val="150000"/>
              </a:lnSpc>
            </a:pPr>
            <a:r>
              <a:rPr lang="pt-BR" sz="3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funciona com um "pipeline de agregação", onde os documentos passam por uma sequência de estágios, e cada estágio realiza uma operação específica (como filtragem, agrupamento, contagem, cálculo de média, entre outros).</a:t>
            </a:r>
          </a:p>
        </p:txBody>
      </p:sp>
    </p:spTree>
    <p:extLst>
      <p:ext uri="{BB962C8B-B14F-4D97-AF65-F5344CB8AC3E}">
        <p14:creationId xmlns:p14="http://schemas.microsoft.com/office/powerpoint/2010/main" val="1872709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253" y="29634"/>
            <a:ext cx="12192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934282"/>
            <a:ext cx="121920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1. Listar professores com hobbies e quantidade de hobbies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db.coll_professores.aggregate([</a:t>
            </a:r>
          </a:p>
          <a:p>
            <a:r>
              <a:rPr lang="pt-BR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$match: { hobbies: { $exists: true } } },</a:t>
            </a:r>
          </a:p>
          <a:p>
            <a:r>
              <a:rPr lang="pt-BR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$project: {_id:0, nome:1, salario:1, quantidadeHobbies: { $size: "$hobbies" }     </a:t>
            </a:r>
          </a:p>
          <a:p>
            <a:r>
              <a:rPr lang="pt-BR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 },</a:t>
            </a:r>
          </a:p>
          <a:p>
            <a:r>
              <a:rPr lang="pt-BR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$sort: {salario:-1}}</a:t>
            </a:r>
          </a:p>
          <a:p>
            <a:r>
              <a:rPr lang="pt-BR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$match: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filtra professores que possuem o campo hobbies.</a:t>
            </a: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$project: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cria um documento com o campo nome e quantidadeHobbies.</a:t>
            </a: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$size: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conta o número de hobbies no campo hobbies.</a:t>
            </a: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$sort: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classifica a listagem em ordem crescente (1) ou descrente (-1)</a:t>
            </a:r>
          </a:p>
        </p:txBody>
      </p:sp>
    </p:spTree>
    <p:extLst>
      <p:ext uri="{BB962C8B-B14F-4D97-AF65-F5344CB8AC3E}">
        <p14:creationId xmlns:p14="http://schemas.microsoft.com/office/powerpoint/2010/main" val="1633227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253" y="853472"/>
            <a:ext cx="1217874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700" dirty="0">
                <a:latin typeface="Arial" panose="020B0604020202020204" pitchFamily="34" charset="0"/>
                <a:cs typeface="Arial" panose="020B0604020202020204" pitchFamily="34" charset="0"/>
              </a:rPr>
              <a:t>2.Calcular a média salarial dos professores</a:t>
            </a:r>
          </a:p>
          <a:p>
            <a:endParaRPr lang="pt-BR" sz="27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db.coll_professores.aggregate([</a:t>
            </a:r>
          </a:p>
          <a:p>
            <a:r>
              <a:rPr lang="pt-BR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$group: { _id: null, </a:t>
            </a:r>
          </a:p>
          <a:p>
            <a:r>
              <a:rPr lang="pt-BR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mediaSalario: { $avg: "$salario" } </a:t>
            </a:r>
          </a:p>
          <a:p>
            <a:r>
              <a:rPr lang="pt-BR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}</a:t>
            </a:r>
          </a:p>
          <a:p>
            <a:r>
              <a:rPr lang="pt-BR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},</a:t>
            </a:r>
          </a:p>
          <a:p>
            <a:r>
              <a:rPr lang="pt-BR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 $project: {_id:0, MediaSalarioProfessores: { $round: ["$mediaSalario",2]}}}</a:t>
            </a:r>
          </a:p>
          <a:p>
            <a:r>
              <a:rPr lang="pt-BR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endParaRPr lang="pt-BR" sz="27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$group: </a:t>
            </a:r>
            <a:r>
              <a:rPr lang="pt-BR" sz="2700" dirty="0">
                <a:latin typeface="Arial" panose="020B0604020202020204" pitchFamily="34" charset="0"/>
                <a:cs typeface="Arial" panose="020B0604020202020204" pitchFamily="34" charset="0"/>
              </a:rPr>
              <a:t>Agrupa os documentos. (</a:t>
            </a:r>
            <a:r>
              <a:rPr lang="pt-BR" sz="2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2700" dirty="0">
                <a:latin typeface="Arial" panose="020B0604020202020204" pitchFamily="34" charset="0"/>
                <a:cs typeface="Arial" panose="020B0604020202020204" pitchFamily="34" charset="0"/>
              </a:rPr>
              <a:t>) – todos os registros são considerados como um grupo único.</a:t>
            </a:r>
          </a:p>
          <a:p>
            <a:r>
              <a:rPr lang="pt-BR" sz="2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$avg:</a:t>
            </a:r>
            <a:r>
              <a:rPr lang="pt-BR" sz="2700" dirty="0">
                <a:latin typeface="Arial" panose="020B0604020202020204" pitchFamily="34" charset="0"/>
                <a:cs typeface="Arial" panose="020B0604020202020204" pitchFamily="34" charset="0"/>
              </a:rPr>
              <a:t> Calcula a média dos salários de todos os professores</a:t>
            </a:r>
            <a:r>
              <a:rPr lang="pt-BR" sz="2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2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$round: </a:t>
            </a:r>
            <a:r>
              <a:rPr lang="pt-BR" sz="2700" dirty="0">
                <a:latin typeface="Arial" panose="020B0604020202020204" pitchFamily="34" charset="0"/>
                <a:cs typeface="Arial" panose="020B0604020202020204" pitchFamily="34" charset="0"/>
              </a:rPr>
              <a:t>arredonda o valor da media com 2 casas decimais.</a:t>
            </a:r>
            <a:endParaRPr lang="pt-BR" sz="27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253" y="29634"/>
            <a:ext cx="12192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332731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972741"/>
            <a:ext cx="121920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3.Listar a quantidade de professores por sexo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db.coll_professores.aggregate([</a:t>
            </a: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$group: { _id: "$sexo", quantidade: { $sum: 1 } } }</a:t>
            </a: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$group: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Agrupa os registros pelo campo sexo. Aqui, cada valor diferente em sexo terá seu próprio grupo.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$sum: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Contamos o número de documentos em cada grupo (por sexo) usando 1, que adiciona 1 para cada documento no grupo.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253" y="29634"/>
            <a:ext cx="12192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998962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253" y="29634"/>
            <a:ext cx="12192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</a:p>
        </p:txBody>
      </p:sp>
      <p:sp>
        <p:nvSpPr>
          <p:cNvPr id="2" name="Retângulo 1"/>
          <p:cNvSpPr/>
          <p:nvPr/>
        </p:nvSpPr>
        <p:spPr>
          <a:xfrm>
            <a:off x="13252" y="754730"/>
            <a:ext cx="1217874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4. Filtrar professores com mais de 60 anos e calcular a média de salários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db.coll_professores.aggregate([</a:t>
            </a: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$match: { idade: { $gt: 60 } } },</a:t>
            </a: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$group: { _id: null, mediaSalario: { $avg: "$salario" } } },</a:t>
            </a: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$project: {_id:0, MediaSalarioProfessores: { $round: ["$mediaSalario",2]}}}</a:t>
            </a: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$match: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Filtra os documentos, deixando apenas professores com idade maior que 60 (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$gt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$group: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Agrupa todos os documentos restantes como um único grupo (_id: null) e calcula a média dos salários nesse grupo.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08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016302" cy="68580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70103" y="346133"/>
            <a:ext cx="6223794" cy="11733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620"/>
              </a:lnSpc>
            </a:pPr>
            <a:r>
              <a:rPr lang="en-US" sz="3696" b="1" kern="0" spc="-74" dirty="0">
                <a:solidFill>
                  <a:srgbClr val="0070C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Vantagens dos Bancos de Dados Não Relacionais</a:t>
            </a:r>
            <a:endParaRPr lang="en-US" sz="3696" dirty="0">
              <a:solidFill>
                <a:srgbClr val="0070C0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5270103" y="1944388"/>
            <a:ext cx="3012182" cy="1961557"/>
          </a:xfrm>
          <a:prstGeom prst="roundRect">
            <a:avLst>
              <a:gd name="adj" fmla="val 470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5475883" y="2050205"/>
            <a:ext cx="2346821" cy="2932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10"/>
              </a:lnSpc>
            </a:pPr>
            <a:r>
              <a:rPr lang="en-US" sz="1848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Flexibilidade</a:t>
            </a:r>
            <a:endParaRPr lang="en-US" sz="1848" dirty="0"/>
          </a:p>
        </p:txBody>
      </p:sp>
      <p:sp>
        <p:nvSpPr>
          <p:cNvPr id="8" name="Text 4"/>
          <p:cNvSpPr/>
          <p:nvPr/>
        </p:nvSpPr>
        <p:spPr>
          <a:xfrm>
            <a:off x="5475883" y="2511088"/>
            <a:ext cx="2600623" cy="957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3"/>
              </a:lnSpc>
            </a:pPr>
            <a:r>
              <a:rPr lang="en-US" sz="157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Eles se adaptam facilmente a requisitos de dados em constante mudança.</a:t>
            </a:r>
            <a:endParaRPr lang="en-US" sz="1571" dirty="0"/>
          </a:p>
        </p:txBody>
      </p:sp>
      <p:sp>
        <p:nvSpPr>
          <p:cNvPr id="9" name="Shape 5"/>
          <p:cNvSpPr/>
          <p:nvPr/>
        </p:nvSpPr>
        <p:spPr>
          <a:xfrm>
            <a:off x="8481715" y="1944389"/>
            <a:ext cx="3012182" cy="1961556"/>
          </a:xfrm>
          <a:prstGeom prst="roundRect">
            <a:avLst>
              <a:gd name="adj" fmla="val 470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687495" y="1977295"/>
            <a:ext cx="2346821" cy="2932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10"/>
              </a:lnSpc>
            </a:pPr>
            <a:r>
              <a:rPr lang="en-US" sz="1848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Escalabilidade</a:t>
            </a:r>
            <a:endParaRPr lang="en-US" sz="1848" dirty="0"/>
          </a:p>
        </p:txBody>
      </p:sp>
      <p:sp>
        <p:nvSpPr>
          <p:cNvPr id="11" name="Text 7"/>
          <p:cNvSpPr/>
          <p:nvPr/>
        </p:nvSpPr>
        <p:spPr>
          <a:xfrm>
            <a:off x="8687494" y="2267960"/>
            <a:ext cx="2600623" cy="957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3"/>
              </a:lnSpc>
            </a:pPr>
            <a:r>
              <a:rPr lang="en-US" sz="157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Podem crescer horizontalmente, adicionando mais nós para lidar com cargas de trabalho pesadas.</a:t>
            </a:r>
            <a:endParaRPr lang="en-US" sz="1571" dirty="0"/>
          </a:p>
        </p:txBody>
      </p:sp>
      <p:sp>
        <p:nvSpPr>
          <p:cNvPr id="12" name="Shape 8"/>
          <p:cNvSpPr/>
          <p:nvPr/>
        </p:nvSpPr>
        <p:spPr>
          <a:xfrm>
            <a:off x="5270103" y="4105374"/>
            <a:ext cx="3012182" cy="2101255"/>
          </a:xfrm>
          <a:prstGeom prst="roundRect">
            <a:avLst>
              <a:gd name="adj" fmla="val 398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5475883" y="4217035"/>
            <a:ext cx="2346821" cy="2932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10"/>
              </a:lnSpc>
            </a:pPr>
            <a:r>
              <a:rPr lang="en-US" sz="1848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Alto Desempenho</a:t>
            </a:r>
            <a:endParaRPr lang="en-US" sz="1848" dirty="0"/>
          </a:p>
        </p:txBody>
      </p:sp>
      <p:sp>
        <p:nvSpPr>
          <p:cNvPr id="14" name="Text 10"/>
          <p:cNvSpPr/>
          <p:nvPr/>
        </p:nvSpPr>
        <p:spPr>
          <a:xfrm>
            <a:off x="5475883" y="4621987"/>
            <a:ext cx="2600623" cy="1276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3"/>
              </a:lnSpc>
            </a:pPr>
            <a:r>
              <a:rPr lang="en-US" sz="157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Otimizados para operações rápidas e eficientes, especialmente em cenários de alta disponibilidade.</a:t>
            </a:r>
            <a:endParaRPr lang="en-US" sz="1571" dirty="0"/>
          </a:p>
        </p:txBody>
      </p:sp>
      <p:sp>
        <p:nvSpPr>
          <p:cNvPr id="15" name="Shape 11"/>
          <p:cNvSpPr/>
          <p:nvPr/>
        </p:nvSpPr>
        <p:spPr>
          <a:xfrm>
            <a:off x="8481715" y="4105374"/>
            <a:ext cx="3012182" cy="2101255"/>
          </a:xfrm>
          <a:prstGeom prst="roundRect">
            <a:avLst>
              <a:gd name="adj" fmla="val 398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8687495" y="4184452"/>
            <a:ext cx="2346821" cy="2932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10"/>
              </a:lnSpc>
            </a:pPr>
            <a:r>
              <a:rPr lang="en-US" sz="1848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Custo-Benefício</a:t>
            </a:r>
            <a:endParaRPr lang="en-US" sz="1848" dirty="0"/>
          </a:p>
        </p:txBody>
      </p:sp>
      <p:sp>
        <p:nvSpPr>
          <p:cNvPr id="17" name="Text 13"/>
          <p:cNvSpPr/>
          <p:nvPr/>
        </p:nvSpPr>
        <p:spPr>
          <a:xfrm>
            <a:off x="8687493" y="4604446"/>
            <a:ext cx="2600623" cy="957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3"/>
              </a:lnSpc>
            </a:pPr>
            <a:r>
              <a:rPr lang="en-US" sz="157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Muitas soluções de banco de dados não relacionais são open-source e de baixo custo.</a:t>
            </a:r>
            <a:endParaRPr lang="en-US" sz="1571" dirty="0"/>
          </a:p>
        </p:txBody>
      </p:sp>
    </p:spTree>
    <p:extLst>
      <p:ext uri="{BB962C8B-B14F-4D97-AF65-F5344CB8AC3E}">
        <p14:creationId xmlns:p14="http://schemas.microsoft.com/office/powerpoint/2010/main" val="2506829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253" y="29634"/>
            <a:ext cx="12192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</a:p>
        </p:txBody>
      </p:sp>
      <p:sp>
        <p:nvSpPr>
          <p:cNvPr id="2" name="Retângulo 1"/>
          <p:cNvSpPr/>
          <p:nvPr/>
        </p:nvSpPr>
        <p:spPr>
          <a:xfrm>
            <a:off x="13253" y="894524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5. Listar os nomes dos professores que possuem filhos, agrupados pela quantidade de filhos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db.coll_professores.aggregate([</a:t>
            </a: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$match: { filhos: { $exists: true } } },</a:t>
            </a: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$group: { _id: "$filhos", nomes: { $push: "$nome" } } }</a:t>
            </a: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$match: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Filtra para professores que possuem o campo filhos 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($exists: true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$group: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Agrupa os professores pela quantidade de filhos.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$push: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para adicionar os nomes dos professores a uma lista.</a:t>
            </a:r>
          </a:p>
        </p:txBody>
      </p:sp>
    </p:spTree>
    <p:extLst>
      <p:ext uri="{BB962C8B-B14F-4D97-AF65-F5344CB8AC3E}">
        <p14:creationId xmlns:p14="http://schemas.microsoft.com/office/powerpoint/2010/main" val="2055972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253" y="29634"/>
            <a:ext cx="12192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854768"/>
            <a:ext cx="1217874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6. Calcular a idade média dos professores que possuem o campo cartaoidoso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db.coll_professores.aggregate([</a:t>
            </a: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$match: { cartaoidoso: { $exists: true } } },</a:t>
            </a: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$group: { _id: null, idadeMedia: { $avg: "$idade" } } },</a:t>
            </a: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$project: {_id:0}}</a:t>
            </a:r>
          </a:p>
          <a:p>
            <a:r>
              <a:rPr lang="pt-B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$match: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Filtra para professores que possuem o campo cartaoidoso.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$group: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Agrupa esses professores em um único grupo 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(_id: null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4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49346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5704" y="3198515"/>
            <a:ext cx="10300693" cy="586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620"/>
              </a:lnSpc>
            </a:pPr>
            <a:r>
              <a:rPr lang="en-US" sz="3696" b="1" kern="0" spc="-74" dirty="0">
                <a:solidFill>
                  <a:srgbClr val="0070C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Casos de Uso dos Bancos de Dados Não Relacionais</a:t>
            </a:r>
            <a:endParaRPr lang="en-US" sz="3696" dirty="0">
              <a:solidFill>
                <a:srgbClr val="0070C0"/>
              </a:solidFill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04" y="4084340"/>
            <a:ext cx="498673" cy="49867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98104" y="4782444"/>
            <a:ext cx="2375098" cy="2932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10"/>
              </a:lnSpc>
            </a:pPr>
            <a:r>
              <a:rPr lang="en-US" sz="1848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Análise em Tempo Real</a:t>
            </a:r>
            <a:endParaRPr lang="en-US" sz="1848" dirty="0"/>
          </a:p>
        </p:txBody>
      </p:sp>
      <p:sp>
        <p:nvSpPr>
          <p:cNvPr id="8" name="Text 3"/>
          <p:cNvSpPr/>
          <p:nvPr/>
        </p:nvSpPr>
        <p:spPr>
          <a:xfrm>
            <a:off x="698104" y="5195392"/>
            <a:ext cx="2474516" cy="957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3"/>
              </a:lnSpc>
            </a:pPr>
            <a:r>
              <a:rPr lang="en-US" sz="157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Processamento rápido de grandes volumes de dados não estruturados.</a:t>
            </a:r>
            <a:endParaRPr lang="en-US" sz="1571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1764" y="4084340"/>
            <a:ext cx="498673" cy="49867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471764" y="4782444"/>
            <a:ext cx="2346821" cy="2932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10"/>
              </a:lnSpc>
            </a:pPr>
            <a:r>
              <a:rPr lang="en-US" sz="1848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Gestão de Conteúdo</a:t>
            </a:r>
            <a:endParaRPr lang="en-US" sz="1848" dirty="0"/>
          </a:p>
        </p:txBody>
      </p:sp>
      <p:sp>
        <p:nvSpPr>
          <p:cNvPr id="11" name="Text 5"/>
          <p:cNvSpPr/>
          <p:nvPr/>
        </p:nvSpPr>
        <p:spPr>
          <a:xfrm>
            <a:off x="3471763" y="5195392"/>
            <a:ext cx="2474615" cy="957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3"/>
              </a:lnSpc>
            </a:pPr>
            <a:r>
              <a:rPr lang="en-US" sz="157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Armazenamento eficiente de conteúdo multimídia e dados semi-estruturados.</a:t>
            </a:r>
            <a:endParaRPr lang="en-US" sz="1571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523" y="4084340"/>
            <a:ext cx="498673" cy="498673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6245523" y="4782444"/>
            <a:ext cx="2471738" cy="2932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10"/>
              </a:lnSpc>
            </a:pPr>
            <a:r>
              <a:rPr lang="en-US" sz="1848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Internet das Coisas (IoT)</a:t>
            </a:r>
            <a:endParaRPr lang="en-US" sz="1848" dirty="0"/>
          </a:p>
        </p:txBody>
      </p:sp>
      <p:sp>
        <p:nvSpPr>
          <p:cNvPr id="14" name="Text 7"/>
          <p:cNvSpPr/>
          <p:nvPr/>
        </p:nvSpPr>
        <p:spPr>
          <a:xfrm>
            <a:off x="6245523" y="5195392"/>
            <a:ext cx="2474615" cy="957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3"/>
              </a:lnSpc>
            </a:pPr>
            <a:r>
              <a:rPr lang="en-US" sz="157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Armazenamento e análise de dados gerados por dispositivos IoT.</a:t>
            </a:r>
            <a:endParaRPr lang="en-US" sz="1571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9282" y="4084340"/>
            <a:ext cx="498673" cy="498673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9019282" y="4782444"/>
            <a:ext cx="2346821" cy="2932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10"/>
              </a:lnSpc>
            </a:pPr>
            <a:r>
              <a:rPr lang="en-US" sz="1848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Jogos</a:t>
            </a:r>
            <a:endParaRPr lang="en-US" sz="1848" dirty="0"/>
          </a:p>
        </p:txBody>
      </p:sp>
      <p:sp>
        <p:nvSpPr>
          <p:cNvPr id="17" name="Text 9"/>
          <p:cNvSpPr/>
          <p:nvPr/>
        </p:nvSpPr>
        <p:spPr>
          <a:xfrm>
            <a:off x="9019282" y="5195392"/>
            <a:ext cx="2474615" cy="957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3"/>
              </a:lnSpc>
            </a:pPr>
            <a:r>
              <a:rPr lang="en-US" sz="157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Gerenciamento eficiente de dados de perfis de usuários e jogadas.</a:t>
            </a:r>
            <a:endParaRPr lang="en-US" sz="1571" dirty="0"/>
          </a:p>
        </p:txBody>
      </p:sp>
    </p:spTree>
    <p:extLst>
      <p:ext uri="{BB962C8B-B14F-4D97-AF65-F5344CB8AC3E}">
        <p14:creationId xmlns:p14="http://schemas.microsoft.com/office/powerpoint/2010/main" val="44738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101312"/>
            <a:ext cx="11831782" cy="65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1399" t="27944" r="33601" b="37062"/>
          <a:stretch/>
        </p:blipFill>
        <p:spPr>
          <a:xfrm>
            <a:off x="159023" y="830550"/>
            <a:ext cx="11794435" cy="590494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59023" y="45720"/>
            <a:ext cx="11794435" cy="7848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(diferenças)</a:t>
            </a:r>
          </a:p>
        </p:txBody>
      </p:sp>
    </p:spTree>
    <p:extLst>
      <p:ext uri="{BB962C8B-B14F-4D97-AF65-F5344CB8AC3E}">
        <p14:creationId xmlns:p14="http://schemas.microsoft.com/office/powerpoint/2010/main" val="293611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18726" t="53126" r="8068" b="11249"/>
          <a:stretch/>
        </p:blipFill>
        <p:spPr>
          <a:xfrm>
            <a:off x="198120" y="3589527"/>
            <a:ext cx="11887200" cy="316179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98120" y="59694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DE PRODUTOS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98120" y="3078316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COLEÇÃO DE PROFESSORES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/>
          <a:srcRect l="15213" t="39792" r="8302" b="23750"/>
          <a:stretch/>
        </p:blipFill>
        <p:spPr>
          <a:xfrm>
            <a:off x="198120" y="536004"/>
            <a:ext cx="11887200" cy="244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1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777"/>
            <a:ext cx="12191999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l="454" t="10208" r="56676" b="11344"/>
          <a:stretch/>
        </p:blipFill>
        <p:spPr>
          <a:xfrm>
            <a:off x="30480" y="717664"/>
            <a:ext cx="7178040" cy="603365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528560" y="1417320"/>
            <a:ext cx="4465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pt-BR" sz="3000" b="1" dirty="0">
                <a:solidFill>
                  <a:srgbClr val="5F63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JavaScript Object Notation</a:t>
            </a:r>
            <a:r>
              <a:rPr lang="pt-BR" sz="30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algn="ctr"/>
            <a:r>
              <a:rPr lang="pt-BR" sz="30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basicamente um formato leve de troca de informações/dados entre sistemas.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90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8225A8F1752F741A7A8DBEABA904F55" ma:contentTypeVersion="4" ma:contentTypeDescription="Crie um novo documento." ma:contentTypeScope="" ma:versionID="9e5d904f2a7011fc975d30950a7b79ca">
  <xsd:schema xmlns:xsd="http://www.w3.org/2001/XMLSchema" xmlns:xs="http://www.w3.org/2001/XMLSchema" xmlns:p="http://schemas.microsoft.com/office/2006/metadata/properties" xmlns:ns2="c174a9e7-fb13-4501-a763-fb44516b34fc" targetNamespace="http://schemas.microsoft.com/office/2006/metadata/properties" ma:root="true" ma:fieldsID="7491ea6877335029e6d68a8780fec1fa" ns2:_="">
    <xsd:import namespace="c174a9e7-fb13-4501-a763-fb44516b34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4a9e7-fb13-4501-a763-fb44516b34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1548A1-3814-4F74-91E5-5A465948D6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41FE5F-2965-49FD-A89A-13889B7E7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7B178-E04B-4DE9-B948-445FF0602636}">
  <ds:schemaRefs>
    <ds:schemaRef ds:uri="c174a9e7-fb13-4501-a763-fb44516b34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5338</TotalTime>
  <Words>2595</Words>
  <Application>Microsoft Office PowerPoint</Application>
  <PresentationFormat>Widescreen</PresentationFormat>
  <Paragraphs>361</Paragraphs>
  <Slides>41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Tema do Office</vt:lpstr>
      <vt:lpstr>Minicurso Introdução ao MongoDB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Principais tipos de dados</vt:lpstr>
      <vt:lpstr>Apresentação do PowerPoint</vt:lpstr>
      <vt:lpstr>COMANDOS </vt:lpstr>
      <vt:lpstr>COMANDOS (insertOne - insertMany)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WDSON DE OLIVEIRA</cp:lastModifiedBy>
  <cp:revision>389</cp:revision>
  <dcterms:created xsi:type="dcterms:W3CDTF">2022-01-28T16:34:23Z</dcterms:created>
  <dcterms:modified xsi:type="dcterms:W3CDTF">2024-10-31T12:31:30Z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0x01010078225A8F1752F741A7A8DBEABA904F55</vt:lpwstr>
  </property>
</Properties>
</file>