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0C-B470-45FE-A3B5-82D12DEC550B}" type="datetimeFigureOut">
              <a:rPr lang="pt-BR" smtClean="0"/>
              <a:pPr/>
              <a:t>25/09/2024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F0A3-E594-468B-AC17-A35DE994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0C-B470-45FE-A3B5-82D12DEC550B}" type="datetimeFigureOut">
              <a:rPr lang="pt-BR" smtClean="0"/>
              <a:pPr/>
              <a:t>25/09/2024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F0A3-E594-468B-AC17-A35DE994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0C-B470-45FE-A3B5-82D12DEC550B}" type="datetimeFigureOut">
              <a:rPr lang="pt-BR" smtClean="0"/>
              <a:pPr/>
              <a:t>25/09/2024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F0A3-E594-468B-AC17-A35DE994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0C-B470-45FE-A3B5-82D12DEC550B}" type="datetimeFigureOut">
              <a:rPr lang="pt-BR" smtClean="0"/>
              <a:pPr/>
              <a:t>25/09/2024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F0A3-E594-468B-AC17-A35DE994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0C-B470-45FE-A3B5-82D12DEC550B}" type="datetimeFigureOut">
              <a:rPr lang="pt-BR" smtClean="0"/>
              <a:pPr/>
              <a:t>25/09/2024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F0A3-E594-468B-AC17-A35DE994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0C-B470-45FE-A3B5-82D12DEC550B}" type="datetimeFigureOut">
              <a:rPr lang="pt-BR" smtClean="0"/>
              <a:pPr/>
              <a:t>25/09/2024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F0A3-E594-468B-AC17-A35DE994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0C-B470-45FE-A3B5-82D12DEC550B}" type="datetimeFigureOut">
              <a:rPr lang="pt-BR" smtClean="0"/>
              <a:pPr/>
              <a:t>25/09/2024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F0A3-E594-468B-AC17-A35DE994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0C-B470-45FE-A3B5-82D12DEC550B}" type="datetimeFigureOut">
              <a:rPr lang="pt-BR" smtClean="0"/>
              <a:pPr/>
              <a:t>25/09/2024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F0A3-E594-468B-AC17-A35DE994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0C-B470-45FE-A3B5-82D12DEC550B}" type="datetimeFigureOut">
              <a:rPr lang="pt-BR" smtClean="0"/>
              <a:pPr/>
              <a:t>25/09/2024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F0A3-E594-468B-AC17-A35DE994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0C-B470-45FE-A3B5-82D12DEC550B}" type="datetimeFigureOut">
              <a:rPr lang="pt-BR" smtClean="0"/>
              <a:pPr/>
              <a:t>25/09/2024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F0A3-E594-468B-AC17-A35DE994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0C-B470-45FE-A3B5-82D12DEC550B}" type="datetimeFigureOut">
              <a:rPr lang="pt-BR" smtClean="0"/>
              <a:pPr/>
              <a:t>25/09/2024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F0A3-E594-468B-AC17-A35DE994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810C-B470-45FE-A3B5-82D12DEC550B}" type="datetimeFigureOut">
              <a:rPr lang="pt-BR" smtClean="0"/>
              <a:pPr/>
              <a:t>25/09/2024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F0A3-E594-468B-AC17-A35DE994BD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71472" y="500042"/>
            <a:ext cx="3143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1- Fazer um algoritmo que calcule o quadrado de um numero (n) dado pelo usuário. Fórmula matemática: (n2)</a:t>
            </a:r>
          </a:p>
          <a:p>
            <a:endParaRPr lang="pt-BR" b="1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Narrativa: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Insira um numero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Ler o numero inserido pelo usuário, e calcule o quadrado desse numero.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Exibir o resultado 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6143636" y="285728"/>
            <a:ext cx="128588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cxnSp>
        <p:nvCxnSpPr>
          <p:cNvPr id="5" name="Conector de seta reta 4"/>
          <p:cNvCxnSpPr>
            <a:stCxn id="3" idx="4"/>
          </p:cNvCxnSpPr>
          <p:nvPr/>
        </p:nvCxnSpPr>
        <p:spPr>
          <a:xfrm rot="5400000">
            <a:off x="6572264" y="100010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Entrada manual 5"/>
          <p:cNvSpPr/>
          <p:nvPr/>
        </p:nvSpPr>
        <p:spPr>
          <a:xfrm>
            <a:off x="6215074" y="1285860"/>
            <a:ext cx="1285884" cy="428628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rot="5400000">
            <a:off x="6644496" y="192800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vre 12"/>
          <p:cNvSpPr/>
          <p:nvPr/>
        </p:nvSpPr>
        <p:spPr>
          <a:xfrm>
            <a:off x="5857884" y="3429000"/>
            <a:ext cx="2286016" cy="714380"/>
          </a:xfrm>
          <a:custGeom>
            <a:avLst/>
            <a:gdLst>
              <a:gd name="connsiteX0" fmla="*/ 0 w 10"/>
              <a:gd name="connsiteY0" fmla="*/ 5 h 10"/>
              <a:gd name="connsiteX1" fmla="*/ 2 w 10"/>
              <a:gd name="connsiteY1" fmla="*/ 0 h 10"/>
              <a:gd name="connsiteX2" fmla="*/ 8 w 10"/>
              <a:gd name="connsiteY2" fmla="*/ 0 h 10"/>
              <a:gd name="connsiteX3" fmla="*/ 10 w 10"/>
              <a:gd name="connsiteY3" fmla="*/ 5 h 10"/>
              <a:gd name="connsiteX4" fmla="*/ 8 w 10"/>
              <a:gd name="connsiteY4" fmla="*/ 10 h 10"/>
              <a:gd name="connsiteX5" fmla="*/ 2 w 10"/>
              <a:gd name="connsiteY5" fmla="*/ 10 h 10"/>
              <a:gd name="connsiteX6" fmla="*/ 0 w 10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" h="10">
                <a:moveTo>
                  <a:pt x="0" y="5"/>
                </a:moveTo>
                <a:cubicBezTo>
                  <a:pt x="1" y="3"/>
                  <a:pt x="1" y="2"/>
                  <a:pt x="2" y="0"/>
                </a:cubicBezTo>
                <a:lnTo>
                  <a:pt x="8" y="0"/>
                </a:lnTo>
                <a:cubicBezTo>
                  <a:pt x="9" y="2"/>
                  <a:pt x="9" y="3"/>
                  <a:pt x="9" y="5"/>
                </a:cubicBezTo>
                <a:cubicBezTo>
                  <a:pt x="9" y="8"/>
                  <a:pt x="9" y="8"/>
                  <a:pt x="8" y="10"/>
                </a:cubicBezTo>
                <a:lnTo>
                  <a:pt x="2" y="10"/>
                </a:lnTo>
                <a:cubicBezTo>
                  <a:pt x="1" y="8"/>
                  <a:pt x="1" y="7"/>
                  <a:pt x="0" y="5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“O quadrado de N</a:t>
            </a:r>
            <a:r>
              <a:rPr lang="pt-BR" smtClean="0"/>
              <a:t>”, quadrado</a:t>
            </a:r>
            <a:endParaRPr lang="pt-BR" dirty="0"/>
          </a:p>
        </p:txBody>
      </p:sp>
      <p:sp>
        <p:nvSpPr>
          <p:cNvPr id="14" name="Fluxograma: Processo 13"/>
          <p:cNvSpPr/>
          <p:nvPr/>
        </p:nvSpPr>
        <p:spPr>
          <a:xfrm>
            <a:off x="5572132" y="2214554"/>
            <a:ext cx="2643206" cy="71438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Quadrado &lt;- N*N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rot="5400000">
            <a:off x="6680215" y="317817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5400000">
            <a:off x="6751653" y="439261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357950" y="4786322"/>
            <a:ext cx="128588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71472" y="500042"/>
            <a:ext cx="3143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2. Fazer um algoritmo que calcule o dobro de um número (n) dado pelo usuário. Fórmula matemática: (n + n)</a:t>
            </a:r>
          </a:p>
          <a:p>
            <a:endParaRPr lang="pt-BR" b="1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Narrativa: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Insira um numero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Ler o numero inserido pelo usuário, e calcule o dobro desse numero.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Exibir o resultado 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6143636" y="285728"/>
            <a:ext cx="128588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cxnSp>
        <p:nvCxnSpPr>
          <p:cNvPr id="5" name="Conector de seta reta 4"/>
          <p:cNvCxnSpPr>
            <a:stCxn id="3" idx="4"/>
          </p:cNvCxnSpPr>
          <p:nvPr/>
        </p:nvCxnSpPr>
        <p:spPr>
          <a:xfrm rot="5400000">
            <a:off x="6572264" y="100010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Entrada manual 5"/>
          <p:cNvSpPr/>
          <p:nvPr/>
        </p:nvSpPr>
        <p:spPr>
          <a:xfrm>
            <a:off x="6215074" y="1285860"/>
            <a:ext cx="1285884" cy="428628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rot="5400000">
            <a:off x="6644496" y="192800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vre 12"/>
          <p:cNvSpPr/>
          <p:nvPr/>
        </p:nvSpPr>
        <p:spPr>
          <a:xfrm>
            <a:off x="5857884" y="3429000"/>
            <a:ext cx="2286016" cy="714380"/>
          </a:xfrm>
          <a:custGeom>
            <a:avLst/>
            <a:gdLst>
              <a:gd name="connsiteX0" fmla="*/ 0 w 10"/>
              <a:gd name="connsiteY0" fmla="*/ 5 h 10"/>
              <a:gd name="connsiteX1" fmla="*/ 2 w 10"/>
              <a:gd name="connsiteY1" fmla="*/ 0 h 10"/>
              <a:gd name="connsiteX2" fmla="*/ 8 w 10"/>
              <a:gd name="connsiteY2" fmla="*/ 0 h 10"/>
              <a:gd name="connsiteX3" fmla="*/ 10 w 10"/>
              <a:gd name="connsiteY3" fmla="*/ 5 h 10"/>
              <a:gd name="connsiteX4" fmla="*/ 8 w 10"/>
              <a:gd name="connsiteY4" fmla="*/ 10 h 10"/>
              <a:gd name="connsiteX5" fmla="*/ 2 w 10"/>
              <a:gd name="connsiteY5" fmla="*/ 10 h 10"/>
              <a:gd name="connsiteX6" fmla="*/ 0 w 10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" h="10">
                <a:moveTo>
                  <a:pt x="0" y="5"/>
                </a:moveTo>
                <a:cubicBezTo>
                  <a:pt x="1" y="3"/>
                  <a:pt x="1" y="2"/>
                  <a:pt x="2" y="0"/>
                </a:cubicBezTo>
                <a:lnTo>
                  <a:pt x="8" y="0"/>
                </a:lnTo>
                <a:cubicBezTo>
                  <a:pt x="9" y="2"/>
                  <a:pt x="9" y="3"/>
                  <a:pt x="9" y="5"/>
                </a:cubicBezTo>
                <a:cubicBezTo>
                  <a:pt x="9" y="8"/>
                  <a:pt x="9" y="8"/>
                  <a:pt x="8" y="10"/>
                </a:cubicBezTo>
                <a:lnTo>
                  <a:pt x="2" y="10"/>
                </a:lnTo>
                <a:cubicBezTo>
                  <a:pt x="1" y="8"/>
                  <a:pt x="1" y="7"/>
                  <a:pt x="0" y="5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“O dobro de N”, Dobro</a:t>
            </a:r>
            <a:endParaRPr lang="pt-BR" dirty="0"/>
          </a:p>
        </p:txBody>
      </p:sp>
      <p:sp>
        <p:nvSpPr>
          <p:cNvPr id="14" name="Fluxograma: Processo 13"/>
          <p:cNvSpPr/>
          <p:nvPr/>
        </p:nvSpPr>
        <p:spPr>
          <a:xfrm>
            <a:off x="5572132" y="2214554"/>
            <a:ext cx="2643206" cy="71438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Dobro &lt;- N+N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rot="5400000">
            <a:off x="6680215" y="317817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5400000">
            <a:off x="6751653" y="439261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357950" y="4786322"/>
            <a:ext cx="128588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71472" y="500042"/>
            <a:ext cx="3143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3.Fazer um algoritmo que calcule a média de 4 números dados pelo usuário. Fórmula matemática:</a:t>
            </a:r>
          </a:p>
          <a:p>
            <a:endParaRPr lang="pt-BR" b="1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Narrativa: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Insira o primeiro numero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Insira o segundo numero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Insira o terceiro numero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Insira o quarto numero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Ler os quatros numero  inserido pelo usuário, e calcule a media desses </a:t>
            </a:r>
            <a:r>
              <a:rPr lang="pt-B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numeros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Exibir o resultado 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6215074" y="0"/>
            <a:ext cx="128588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rot="5400000">
            <a:off x="6715128" y="642930"/>
            <a:ext cx="2865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Entrada manual 5"/>
          <p:cNvSpPr/>
          <p:nvPr/>
        </p:nvSpPr>
        <p:spPr>
          <a:xfrm>
            <a:off x="6215074" y="857232"/>
            <a:ext cx="1285884" cy="428628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N1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rot="5400000">
            <a:off x="6680215" y="14636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vre 12"/>
          <p:cNvSpPr/>
          <p:nvPr/>
        </p:nvSpPr>
        <p:spPr>
          <a:xfrm>
            <a:off x="5715008" y="5072074"/>
            <a:ext cx="2428892" cy="642942"/>
          </a:xfrm>
          <a:custGeom>
            <a:avLst/>
            <a:gdLst>
              <a:gd name="connsiteX0" fmla="*/ 0 w 10"/>
              <a:gd name="connsiteY0" fmla="*/ 5 h 10"/>
              <a:gd name="connsiteX1" fmla="*/ 2 w 10"/>
              <a:gd name="connsiteY1" fmla="*/ 0 h 10"/>
              <a:gd name="connsiteX2" fmla="*/ 8 w 10"/>
              <a:gd name="connsiteY2" fmla="*/ 0 h 10"/>
              <a:gd name="connsiteX3" fmla="*/ 10 w 10"/>
              <a:gd name="connsiteY3" fmla="*/ 5 h 10"/>
              <a:gd name="connsiteX4" fmla="*/ 8 w 10"/>
              <a:gd name="connsiteY4" fmla="*/ 10 h 10"/>
              <a:gd name="connsiteX5" fmla="*/ 2 w 10"/>
              <a:gd name="connsiteY5" fmla="*/ 10 h 10"/>
              <a:gd name="connsiteX6" fmla="*/ 0 w 10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" h="10">
                <a:moveTo>
                  <a:pt x="0" y="5"/>
                </a:moveTo>
                <a:cubicBezTo>
                  <a:pt x="1" y="3"/>
                  <a:pt x="1" y="2"/>
                  <a:pt x="2" y="0"/>
                </a:cubicBezTo>
                <a:lnTo>
                  <a:pt x="8" y="0"/>
                </a:lnTo>
                <a:cubicBezTo>
                  <a:pt x="9" y="2"/>
                  <a:pt x="9" y="3"/>
                  <a:pt x="9" y="5"/>
                </a:cubicBezTo>
                <a:cubicBezTo>
                  <a:pt x="9" y="8"/>
                  <a:pt x="9" y="8"/>
                  <a:pt x="8" y="10"/>
                </a:cubicBezTo>
                <a:lnTo>
                  <a:pt x="2" y="10"/>
                </a:lnTo>
                <a:cubicBezTo>
                  <a:pt x="1" y="8"/>
                  <a:pt x="1" y="7"/>
                  <a:pt x="0" y="5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“A media dos quatros </a:t>
            </a:r>
            <a:r>
              <a:rPr lang="pt-BR" dirty="0" err="1" smtClean="0"/>
              <a:t>numeros</a:t>
            </a:r>
            <a:r>
              <a:rPr lang="pt-BR" dirty="0" smtClean="0"/>
              <a:t> e”, media</a:t>
            </a:r>
            <a:endParaRPr lang="pt-BR" dirty="0"/>
          </a:p>
        </p:txBody>
      </p:sp>
      <p:sp>
        <p:nvSpPr>
          <p:cNvPr id="14" name="Fluxograma: Processo 13"/>
          <p:cNvSpPr/>
          <p:nvPr/>
        </p:nvSpPr>
        <p:spPr>
          <a:xfrm>
            <a:off x="5286380" y="4000504"/>
            <a:ext cx="3643338" cy="64294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media &lt;- (N1+N2+N3+N4)/4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rot="5400000">
            <a:off x="6787372" y="307101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5400000">
            <a:off x="6893735" y="582217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357950" y="6072206"/>
            <a:ext cx="128588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12" name="Fluxograma: Entrada manual 11"/>
          <p:cNvSpPr/>
          <p:nvPr/>
        </p:nvSpPr>
        <p:spPr>
          <a:xfrm>
            <a:off x="6286512" y="1714488"/>
            <a:ext cx="1285884" cy="428628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N2</a:t>
            </a:r>
            <a:endParaRPr lang="pt-BR" dirty="0"/>
          </a:p>
        </p:txBody>
      </p:sp>
      <p:sp>
        <p:nvSpPr>
          <p:cNvPr id="15" name="Fluxograma: Entrada manual 14"/>
          <p:cNvSpPr/>
          <p:nvPr/>
        </p:nvSpPr>
        <p:spPr>
          <a:xfrm>
            <a:off x="6286512" y="2500306"/>
            <a:ext cx="1285884" cy="428628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N3</a:t>
            </a:r>
            <a:endParaRPr lang="pt-BR" dirty="0"/>
          </a:p>
        </p:txBody>
      </p:sp>
      <p:sp>
        <p:nvSpPr>
          <p:cNvPr id="19" name="Fluxograma: Entrada manual 18"/>
          <p:cNvSpPr/>
          <p:nvPr/>
        </p:nvSpPr>
        <p:spPr>
          <a:xfrm>
            <a:off x="6215074" y="3214686"/>
            <a:ext cx="1285884" cy="428628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N4</a:t>
            </a:r>
            <a:endParaRPr lang="pt-BR" dirty="0"/>
          </a:p>
        </p:txBody>
      </p:sp>
      <p:cxnSp>
        <p:nvCxnSpPr>
          <p:cNvPr id="24" name="Conector de seta reta 23"/>
          <p:cNvCxnSpPr/>
          <p:nvPr/>
        </p:nvCxnSpPr>
        <p:spPr>
          <a:xfrm rot="5400000">
            <a:off x="6751653" y="232091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5400000">
            <a:off x="6858810" y="485696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5400000">
            <a:off x="6715934" y="371395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71472" y="500042"/>
            <a:ext cx="3143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4-Fazer um algoritmo que calcule o cubo de um numero (n) dado pelo usuário. Fórmula matemática: (n3)</a:t>
            </a:r>
          </a:p>
          <a:p>
            <a:endParaRPr lang="pt-BR" b="1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Narrativa: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Insira um numero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Ler o numero inserido pelo usuário, e calcule o cubo desse numero.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Exibir o resultado 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6143636" y="285728"/>
            <a:ext cx="128588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cxnSp>
        <p:nvCxnSpPr>
          <p:cNvPr id="5" name="Conector de seta reta 4"/>
          <p:cNvCxnSpPr>
            <a:stCxn id="3" idx="4"/>
          </p:cNvCxnSpPr>
          <p:nvPr/>
        </p:nvCxnSpPr>
        <p:spPr>
          <a:xfrm rot="5400000">
            <a:off x="6572264" y="100010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Entrada manual 5"/>
          <p:cNvSpPr/>
          <p:nvPr/>
        </p:nvSpPr>
        <p:spPr>
          <a:xfrm>
            <a:off x="6215074" y="1285860"/>
            <a:ext cx="1285884" cy="428628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rot="5400000">
            <a:off x="6644496" y="192800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vre 12"/>
          <p:cNvSpPr/>
          <p:nvPr/>
        </p:nvSpPr>
        <p:spPr>
          <a:xfrm>
            <a:off x="5857884" y="3429000"/>
            <a:ext cx="2286016" cy="714380"/>
          </a:xfrm>
          <a:custGeom>
            <a:avLst/>
            <a:gdLst>
              <a:gd name="connsiteX0" fmla="*/ 0 w 10"/>
              <a:gd name="connsiteY0" fmla="*/ 5 h 10"/>
              <a:gd name="connsiteX1" fmla="*/ 2 w 10"/>
              <a:gd name="connsiteY1" fmla="*/ 0 h 10"/>
              <a:gd name="connsiteX2" fmla="*/ 8 w 10"/>
              <a:gd name="connsiteY2" fmla="*/ 0 h 10"/>
              <a:gd name="connsiteX3" fmla="*/ 10 w 10"/>
              <a:gd name="connsiteY3" fmla="*/ 5 h 10"/>
              <a:gd name="connsiteX4" fmla="*/ 8 w 10"/>
              <a:gd name="connsiteY4" fmla="*/ 10 h 10"/>
              <a:gd name="connsiteX5" fmla="*/ 2 w 10"/>
              <a:gd name="connsiteY5" fmla="*/ 10 h 10"/>
              <a:gd name="connsiteX6" fmla="*/ 0 w 10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" h="10">
                <a:moveTo>
                  <a:pt x="0" y="5"/>
                </a:moveTo>
                <a:cubicBezTo>
                  <a:pt x="1" y="3"/>
                  <a:pt x="1" y="2"/>
                  <a:pt x="2" y="0"/>
                </a:cubicBezTo>
                <a:lnTo>
                  <a:pt x="8" y="0"/>
                </a:lnTo>
                <a:cubicBezTo>
                  <a:pt x="9" y="2"/>
                  <a:pt x="9" y="3"/>
                  <a:pt x="9" y="5"/>
                </a:cubicBezTo>
                <a:cubicBezTo>
                  <a:pt x="9" y="8"/>
                  <a:pt x="9" y="8"/>
                  <a:pt x="8" y="10"/>
                </a:cubicBezTo>
                <a:lnTo>
                  <a:pt x="2" y="10"/>
                </a:lnTo>
                <a:cubicBezTo>
                  <a:pt x="1" y="8"/>
                  <a:pt x="1" y="7"/>
                  <a:pt x="0" y="5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“O cubo de N”, cubo</a:t>
            </a:r>
            <a:endParaRPr lang="pt-BR" dirty="0"/>
          </a:p>
        </p:txBody>
      </p:sp>
      <p:sp>
        <p:nvSpPr>
          <p:cNvPr id="14" name="Fluxograma: Processo 13"/>
          <p:cNvSpPr/>
          <p:nvPr/>
        </p:nvSpPr>
        <p:spPr>
          <a:xfrm>
            <a:off x="5572132" y="2214554"/>
            <a:ext cx="2643206" cy="71438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Cubo &lt;- N*N*N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rot="5400000">
            <a:off x="6680215" y="317817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5400000">
            <a:off x="6751653" y="439261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357950" y="4786322"/>
            <a:ext cx="128588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71472" y="500042"/>
            <a:ext cx="31432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5. Dada a quilometragem parcial de um carro (km) e a quantidade de litros (l) gastos para percorrer esta quilometragem, fazer um algoritmo que calcule quantos</a:t>
            </a:r>
            <a:r>
              <a:rPr lang="pt-BR" dirty="0" smtClean="0"/>
              <a:t>:</a:t>
            </a:r>
          </a:p>
          <a:p>
            <a:endParaRPr lang="pt-BR" b="1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Narrativa: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Insira a quantidade de km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Insira a quantidade de litro que o seu carro faz por esse km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Ler a quantidade de km e a quantidade de litro, e calcula quanto o carro faz de km por litro.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Exibir o resultado 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6215074" y="0"/>
            <a:ext cx="128588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rot="5400000">
            <a:off x="6715128" y="642930"/>
            <a:ext cx="2865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Entrada manual 5"/>
          <p:cNvSpPr/>
          <p:nvPr/>
        </p:nvSpPr>
        <p:spPr>
          <a:xfrm>
            <a:off x="6215074" y="857232"/>
            <a:ext cx="1285884" cy="428628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km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rot="5400000">
            <a:off x="6680215" y="14636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vre 12"/>
          <p:cNvSpPr/>
          <p:nvPr/>
        </p:nvSpPr>
        <p:spPr>
          <a:xfrm>
            <a:off x="5500694" y="3786190"/>
            <a:ext cx="2786082" cy="785818"/>
          </a:xfrm>
          <a:custGeom>
            <a:avLst/>
            <a:gdLst>
              <a:gd name="connsiteX0" fmla="*/ 0 w 10"/>
              <a:gd name="connsiteY0" fmla="*/ 5 h 10"/>
              <a:gd name="connsiteX1" fmla="*/ 2 w 10"/>
              <a:gd name="connsiteY1" fmla="*/ 0 h 10"/>
              <a:gd name="connsiteX2" fmla="*/ 8 w 10"/>
              <a:gd name="connsiteY2" fmla="*/ 0 h 10"/>
              <a:gd name="connsiteX3" fmla="*/ 10 w 10"/>
              <a:gd name="connsiteY3" fmla="*/ 5 h 10"/>
              <a:gd name="connsiteX4" fmla="*/ 8 w 10"/>
              <a:gd name="connsiteY4" fmla="*/ 10 h 10"/>
              <a:gd name="connsiteX5" fmla="*/ 2 w 10"/>
              <a:gd name="connsiteY5" fmla="*/ 10 h 10"/>
              <a:gd name="connsiteX6" fmla="*/ 0 w 10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" h="10">
                <a:moveTo>
                  <a:pt x="0" y="5"/>
                </a:moveTo>
                <a:cubicBezTo>
                  <a:pt x="1" y="3"/>
                  <a:pt x="1" y="2"/>
                  <a:pt x="2" y="0"/>
                </a:cubicBezTo>
                <a:lnTo>
                  <a:pt x="8" y="0"/>
                </a:lnTo>
                <a:cubicBezTo>
                  <a:pt x="9" y="2"/>
                  <a:pt x="9" y="3"/>
                  <a:pt x="9" y="5"/>
                </a:cubicBezTo>
                <a:cubicBezTo>
                  <a:pt x="9" y="8"/>
                  <a:pt x="9" y="8"/>
                  <a:pt x="8" y="10"/>
                </a:cubicBezTo>
                <a:lnTo>
                  <a:pt x="2" y="10"/>
                </a:lnTo>
                <a:cubicBezTo>
                  <a:pt x="1" y="8"/>
                  <a:pt x="1" y="7"/>
                  <a:pt x="0" y="5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</a:t>
            </a:r>
            <a:r>
              <a:rPr lang="pt-BR" dirty="0" err="1" smtClean="0"/>
              <a:t>voce</a:t>
            </a:r>
            <a:r>
              <a:rPr lang="pt-BR" dirty="0" smtClean="0"/>
              <a:t> gastou ”,gasto</a:t>
            </a:r>
            <a:endParaRPr lang="pt-BR" dirty="0"/>
          </a:p>
        </p:txBody>
      </p:sp>
      <p:sp>
        <p:nvSpPr>
          <p:cNvPr id="14" name="Fluxograma: Processo 13"/>
          <p:cNvSpPr/>
          <p:nvPr/>
        </p:nvSpPr>
        <p:spPr>
          <a:xfrm>
            <a:off x="5286380" y="2714620"/>
            <a:ext cx="3643338" cy="64294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Gasto &lt;- km/l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 rot="5400000">
            <a:off x="6965967" y="482124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429388" y="5214950"/>
            <a:ext cx="128588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12" name="Fluxograma: Entrada manual 11"/>
          <p:cNvSpPr/>
          <p:nvPr/>
        </p:nvSpPr>
        <p:spPr>
          <a:xfrm>
            <a:off x="6286512" y="1714488"/>
            <a:ext cx="1285884" cy="428628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</a:t>
            </a:r>
            <a:endParaRPr lang="pt-BR" dirty="0"/>
          </a:p>
        </p:txBody>
      </p:sp>
      <p:cxnSp>
        <p:nvCxnSpPr>
          <p:cNvPr id="24" name="Conector de seta reta 23"/>
          <p:cNvCxnSpPr/>
          <p:nvPr/>
        </p:nvCxnSpPr>
        <p:spPr>
          <a:xfrm rot="5400000">
            <a:off x="6751653" y="232091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5400000">
            <a:off x="6858810" y="357108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71472" y="500042"/>
            <a:ext cx="31432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6.Dado o preço do maço de cigarros (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preco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), a quantidade de maços consumidos por dia (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q_m_d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) e o tempo em anos (anos) que a pessoa fuma, calcular quanto esta pessoa já gastou fumando.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 </a:t>
            </a:r>
            <a:endParaRPr lang="pt-BR" b="1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Narrativa: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Insira o valor do cigarro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Insira a quantidade de maço dia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Insira de anos que </a:t>
            </a:r>
            <a:r>
              <a:rPr lang="pt-B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voce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fuma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Ler o valor do cigarro e a quantidade de maço dia e quanto tempo essa pessoa fuma e calcula quanto ela gastou fumando.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Exibir o resultado 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6215074" y="0"/>
            <a:ext cx="128588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rot="5400000">
            <a:off x="6715128" y="642930"/>
            <a:ext cx="2865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Entrada manual 5"/>
          <p:cNvSpPr/>
          <p:nvPr/>
        </p:nvSpPr>
        <p:spPr>
          <a:xfrm>
            <a:off x="6215074" y="857232"/>
            <a:ext cx="1285884" cy="428628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preco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rot="5400000">
            <a:off x="6680215" y="14636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vre 12"/>
          <p:cNvSpPr/>
          <p:nvPr/>
        </p:nvSpPr>
        <p:spPr>
          <a:xfrm>
            <a:off x="5500694" y="4572008"/>
            <a:ext cx="2786082" cy="785818"/>
          </a:xfrm>
          <a:custGeom>
            <a:avLst/>
            <a:gdLst>
              <a:gd name="connsiteX0" fmla="*/ 0 w 10"/>
              <a:gd name="connsiteY0" fmla="*/ 5 h 10"/>
              <a:gd name="connsiteX1" fmla="*/ 2 w 10"/>
              <a:gd name="connsiteY1" fmla="*/ 0 h 10"/>
              <a:gd name="connsiteX2" fmla="*/ 8 w 10"/>
              <a:gd name="connsiteY2" fmla="*/ 0 h 10"/>
              <a:gd name="connsiteX3" fmla="*/ 10 w 10"/>
              <a:gd name="connsiteY3" fmla="*/ 5 h 10"/>
              <a:gd name="connsiteX4" fmla="*/ 8 w 10"/>
              <a:gd name="connsiteY4" fmla="*/ 10 h 10"/>
              <a:gd name="connsiteX5" fmla="*/ 2 w 10"/>
              <a:gd name="connsiteY5" fmla="*/ 10 h 10"/>
              <a:gd name="connsiteX6" fmla="*/ 0 w 10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" h="10">
                <a:moveTo>
                  <a:pt x="0" y="5"/>
                </a:moveTo>
                <a:cubicBezTo>
                  <a:pt x="1" y="3"/>
                  <a:pt x="1" y="2"/>
                  <a:pt x="2" y="0"/>
                </a:cubicBezTo>
                <a:lnTo>
                  <a:pt x="8" y="0"/>
                </a:lnTo>
                <a:cubicBezTo>
                  <a:pt x="9" y="2"/>
                  <a:pt x="9" y="3"/>
                  <a:pt x="9" y="5"/>
                </a:cubicBezTo>
                <a:cubicBezTo>
                  <a:pt x="9" y="8"/>
                  <a:pt x="9" y="8"/>
                  <a:pt x="8" y="10"/>
                </a:cubicBezTo>
                <a:lnTo>
                  <a:pt x="2" y="10"/>
                </a:lnTo>
                <a:cubicBezTo>
                  <a:pt x="1" y="8"/>
                  <a:pt x="1" y="7"/>
                  <a:pt x="0" y="5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</a:t>
            </a:r>
            <a:r>
              <a:rPr lang="pt-BR" dirty="0" err="1" smtClean="0"/>
              <a:t>voce</a:t>
            </a:r>
            <a:r>
              <a:rPr lang="pt-BR" dirty="0" smtClean="0"/>
              <a:t> gastou ”,gasto</a:t>
            </a:r>
            <a:endParaRPr lang="pt-BR" dirty="0"/>
          </a:p>
        </p:txBody>
      </p:sp>
      <p:sp>
        <p:nvSpPr>
          <p:cNvPr id="14" name="Fluxograma: Processo 13"/>
          <p:cNvSpPr/>
          <p:nvPr/>
        </p:nvSpPr>
        <p:spPr>
          <a:xfrm>
            <a:off x="5143504" y="3429000"/>
            <a:ext cx="3643338" cy="64294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Gasto &lt;- (</a:t>
            </a:r>
            <a:r>
              <a:rPr lang="pt-BR" dirty="0" err="1" smtClean="0"/>
              <a:t>preco</a:t>
            </a:r>
            <a:r>
              <a:rPr lang="pt-BR" dirty="0" smtClean="0"/>
              <a:t>+</a:t>
            </a:r>
            <a:r>
              <a:rPr lang="pt-BR" dirty="0" err="1" smtClean="0"/>
              <a:t>maco</a:t>
            </a:r>
            <a:r>
              <a:rPr lang="pt-BR" dirty="0" smtClean="0"/>
              <a:t>)*anos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 rot="5400000">
            <a:off x="6823091" y="560706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286512" y="6000768"/>
            <a:ext cx="128588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12" name="Fluxograma: Entrada manual 11"/>
          <p:cNvSpPr/>
          <p:nvPr/>
        </p:nvSpPr>
        <p:spPr>
          <a:xfrm>
            <a:off x="6215074" y="1571612"/>
            <a:ext cx="1285884" cy="428628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maco</a:t>
            </a:r>
            <a:endParaRPr lang="pt-BR" dirty="0"/>
          </a:p>
        </p:txBody>
      </p:sp>
      <p:cxnSp>
        <p:nvCxnSpPr>
          <p:cNvPr id="24" name="Conector de seta reta 23"/>
          <p:cNvCxnSpPr/>
          <p:nvPr/>
        </p:nvCxnSpPr>
        <p:spPr>
          <a:xfrm rot="5400000">
            <a:off x="6608777" y="217804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5400000">
            <a:off x="6787372" y="428546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Entrada manual 14"/>
          <p:cNvSpPr/>
          <p:nvPr/>
        </p:nvSpPr>
        <p:spPr>
          <a:xfrm>
            <a:off x="6286512" y="2428868"/>
            <a:ext cx="1285884" cy="428628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anos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rot="5400000">
            <a:off x="6680215" y="310673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71472" y="500042"/>
            <a:ext cx="31432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7.Um caixa eletrônico dispensa cédulas de 50, 20 e 10 reais. Considerando que a quantia seja múltipla de 10, fazer um algoritmo que exiba um relatório com quantas cédulas de cada são necessárias para compor a quantidade.</a:t>
            </a:r>
            <a:endParaRPr lang="pt-BR" b="1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Narrativa: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Insira o valor do saque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Calcular a quantidade de cédulas de 50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Calcular a quantidade de cédulas de 20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Calcular a quantidade de cédulas de 10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Exibir o resultado 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6215074" y="0"/>
            <a:ext cx="128588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rot="5400000">
            <a:off x="6715128" y="642930"/>
            <a:ext cx="2865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Entrada manual 5"/>
          <p:cNvSpPr/>
          <p:nvPr/>
        </p:nvSpPr>
        <p:spPr>
          <a:xfrm>
            <a:off x="6215074" y="857232"/>
            <a:ext cx="1285884" cy="428628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rot="5400000">
            <a:off x="6680215" y="14636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vre 12"/>
          <p:cNvSpPr/>
          <p:nvPr/>
        </p:nvSpPr>
        <p:spPr>
          <a:xfrm>
            <a:off x="5572132" y="4214818"/>
            <a:ext cx="2786082" cy="785818"/>
          </a:xfrm>
          <a:custGeom>
            <a:avLst/>
            <a:gdLst>
              <a:gd name="connsiteX0" fmla="*/ 0 w 10"/>
              <a:gd name="connsiteY0" fmla="*/ 5 h 10"/>
              <a:gd name="connsiteX1" fmla="*/ 2 w 10"/>
              <a:gd name="connsiteY1" fmla="*/ 0 h 10"/>
              <a:gd name="connsiteX2" fmla="*/ 8 w 10"/>
              <a:gd name="connsiteY2" fmla="*/ 0 h 10"/>
              <a:gd name="connsiteX3" fmla="*/ 10 w 10"/>
              <a:gd name="connsiteY3" fmla="*/ 5 h 10"/>
              <a:gd name="connsiteX4" fmla="*/ 8 w 10"/>
              <a:gd name="connsiteY4" fmla="*/ 10 h 10"/>
              <a:gd name="connsiteX5" fmla="*/ 2 w 10"/>
              <a:gd name="connsiteY5" fmla="*/ 10 h 10"/>
              <a:gd name="connsiteX6" fmla="*/ 0 w 10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" h="10">
                <a:moveTo>
                  <a:pt x="0" y="5"/>
                </a:moveTo>
                <a:cubicBezTo>
                  <a:pt x="1" y="3"/>
                  <a:pt x="1" y="2"/>
                  <a:pt x="2" y="0"/>
                </a:cubicBezTo>
                <a:lnTo>
                  <a:pt x="8" y="0"/>
                </a:lnTo>
                <a:cubicBezTo>
                  <a:pt x="9" y="2"/>
                  <a:pt x="9" y="3"/>
                  <a:pt x="9" y="5"/>
                </a:cubicBezTo>
                <a:cubicBezTo>
                  <a:pt x="9" y="8"/>
                  <a:pt x="9" y="8"/>
                  <a:pt x="8" y="10"/>
                </a:cubicBezTo>
                <a:lnTo>
                  <a:pt x="2" y="10"/>
                </a:lnTo>
                <a:cubicBezTo>
                  <a:pt x="1" y="8"/>
                  <a:pt x="1" y="7"/>
                  <a:pt x="0" y="5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“50= ”, c50; “20= ”, c20 “10= ”, c10</a:t>
            </a:r>
            <a:endParaRPr lang="pt-BR" dirty="0"/>
          </a:p>
        </p:txBody>
      </p:sp>
      <p:sp>
        <p:nvSpPr>
          <p:cNvPr id="14" name="Fluxograma: Processo 13"/>
          <p:cNvSpPr/>
          <p:nvPr/>
        </p:nvSpPr>
        <p:spPr>
          <a:xfrm>
            <a:off x="5214942" y="1714488"/>
            <a:ext cx="3643338" cy="192882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c50&lt;-  valor div 50</a:t>
            </a:r>
          </a:p>
          <a:p>
            <a:pPr algn="ctr"/>
            <a:r>
              <a:rPr lang="pt-BR" dirty="0" smtClean="0"/>
              <a:t>Valor&lt;- c50 </a:t>
            </a:r>
            <a:r>
              <a:rPr lang="pt-BR" dirty="0" err="1" smtClean="0"/>
              <a:t>mod</a:t>
            </a:r>
            <a:r>
              <a:rPr lang="pt-BR" dirty="0" smtClean="0"/>
              <a:t> 50</a:t>
            </a:r>
          </a:p>
          <a:p>
            <a:pPr algn="ctr"/>
            <a:r>
              <a:rPr lang="pt-BR" dirty="0" smtClean="0"/>
              <a:t>c20&lt;-  valor div 20</a:t>
            </a:r>
          </a:p>
          <a:p>
            <a:pPr algn="ctr"/>
            <a:r>
              <a:rPr lang="pt-BR" dirty="0" smtClean="0"/>
              <a:t>Valor&lt;- c20 </a:t>
            </a:r>
            <a:r>
              <a:rPr lang="pt-BR" dirty="0" err="1" smtClean="0"/>
              <a:t>mod</a:t>
            </a:r>
            <a:r>
              <a:rPr lang="pt-BR" dirty="0" smtClean="0"/>
              <a:t> 20</a:t>
            </a:r>
          </a:p>
          <a:p>
            <a:pPr algn="ctr"/>
            <a:r>
              <a:rPr lang="pt-BR" dirty="0" smtClean="0"/>
              <a:t>c10&lt;-  valor div 10</a:t>
            </a:r>
          </a:p>
          <a:p>
            <a:pPr algn="ctr"/>
            <a:r>
              <a:rPr lang="pt-BR" dirty="0" smtClean="0"/>
              <a:t>Valor&lt;- c10 </a:t>
            </a:r>
            <a:r>
              <a:rPr lang="pt-BR" dirty="0" err="1" smtClean="0"/>
              <a:t>mod</a:t>
            </a:r>
            <a:r>
              <a:rPr lang="pt-BR" dirty="0" smtClean="0"/>
              <a:t> 10</a:t>
            </a:r>
          </a:p>
          <a:p>
            <a:pPr algn="ctr"/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 rot="5400000">
            <a:off x="6965967" y="532131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6429388" y="5715016"/>
            <a:ext cx="1285884" cy="50006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 rot="5400000">
            <a:off x="6930248" y="385683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71472" y="500042"/>
            <a:ext cx="3143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8 .Dado um número, fazer um algoritmo que calcule o próximo número múltiplo de 5</a:t>
            </a:r>
            <a:endParaRPr lang="pt-BR" b="1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Narrativa: 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Insira </a:t>
            </a:r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um numero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Ler o numero informando e mostra o próximo múltiplo desse numero.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Exibir o resultado 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5786446" y="0"/>
            <a:ext cx="2071702" cy="7857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rot="5400000">
            <a:off x="6715128" y="1071558"/>
            <a:ext cx="28657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Entrada manual 5"/>
          <p:cNvSpPr/>
          <p:nvPr/>
        </p:nvSpPr>
        <p:spPr>
          <a:xfrm>
            <a:off x="5643570" y="1357298"/>
            <a:ext cx="2643206" cy="785818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rot="5400000">
            <a:off x="6823091" y="239235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vre 12"/>
          <p:cNvSpPr/>
          <p:nvPr/>
        </p:nvSpPr>
        <p:spPr>
          <a:xfrm>
            <a:off x="5286380" y="3786190"/>
            <a:ext cx="3429024" cy="1071570"/>
          </a:xfrm>
          <a:custGeom>
            <a:avLst/>
            <a:gdLst>
              <a:gd name="connsiteX0" fmla="*/ 0 w 10"/>
              <a:gd name="connsiteY0" fmla="*/ 5 h 10"/>
              <a:gd name="connsiteX1" fmla="*/ 2 w 10"/>
              <a:gd name="connsiteY1" fmla="*/ 0 h 10"/>
              <a:gd name="connsiteX2" fmla="*/ 8 w 10"/>
              <a:gd name="connsiteY2" fmla="*/ 0 h 10"/>
              <a:gd name="connsiteX3" fmla="*/ 10 w 10"/>
              <a:gd name="connsiteY3" fmla="*/ 5 h 10"/>
              <a:gd name="connsiteX4" fmla="*/ 8 w 10"/>
              <a:gd name="connsiteY4" fmla="*/ 10 h 10"/>
              <a:gd name="connsiteX5" fmla="*/ 2 w 10"/>
              <a:gd name="connsiteY5" fmla="*/ 10 h 10"/>
              <a:gd name="connsiteX6" fmla="*/ 0 w 10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  <a:gd name="connsiteX0" fmla="*/ 0 w 9"/>
              <a:gd name="connsiteY0" fmla="*/ 5 h 10"/>
              <a:gd name="connsiteX1" fmla="*/ 2 w 9"/>
              <a:gd name="connsiteY1" fmla="*/ 0 h 10"/>
              <a:gd name="connsiteX2" fmla="*/ 8 w 9"/>
              <a:gd name="connsiteY2" fmla="*/ 0 h 10"/>
              <a:gd name="connsiteX3" fmla="*/ 9 w 9"/>
              <a:gd name="connsiteY3" fmla="*/ 5 h 10"/>
              <a:gd name="connsiteX4" fmla="*/ 8 w 9"/>
              <a:gd name="connsiteY4" fmla="*/ 10 h 10"/>
              <a:gd name="connsiteX5" fmla="*/ 2 w 9"/>
              <a:gd name="connsiteY5" fmla="*/ 10 h 10"/>
              <a:gd name="connsiteX6" fmla="*/ 0 w 9"/>
              <a:gd name="connsiteY6" fmla="*/ 5 h 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" h="10">
                <a:moveTo>
                  <a:pt x="0" y="5"/>
                </a:moveTo>
                <a:cubicBezTo>
                  <a:pt x="1" y="3"/>
                  <a:pt x="1" y="2"/>
                  <a:pt x="2" y="0"/>
                </a:cubicBezTo>
                <a:lnTo>
                  <a:pt x="8" y="0"/>
                </a:lnTo>
                <a:cubicBezTo>
                  <a:pt x="9" y="2"/>
                  <a:pt x="9" y="3"/>
                  <a:pt x="9" y="5"/>
                </a:cubicBezTo>
                <a:cubicBezTo>
                  <a:pt x="9" y="8"/>
                  <a:pt x="9" y="8"/>
                  <a:pt x="8" y="10"/>
                </a:cubicBezTo>
                <a:lnTo>
                  <a:pt x="2" y="10"/>
                </a:lnTo>
                <a:cubicBezTo>
                  <a:pt x="1" y="8"/>
                  <a:pt x="1" y="7"/>
                  <a:pt x="0" y="5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“o próximo múltiplo de 5 e ”,</a:t>
            </a:r>
            <a:r>
              <a:rPr lang="pt-BR" dirty="0" err="1" smtClean="0"/>
              <a:t>P</a:t>
            </a:r>
            <a:r>
              <a:rPr lang="pt-BR" dirty="0" err="1" smtClean="0"/>
              <a:t>rox</a:t>
            </a:r>
            <a:endParaRPr lang="pt-BR" dirty="0"/>
          </a:p>
        </p:txBody>
      </p:sp>
      <p:sp>
        <p:nvSpPr>
          <p:cNvPr id="14" name="Fluxograma: Processo 13"/>
          <p:cNvSpPr/>
          <p:nvPr/>
        </p:nvSpPr>
        <p:spPr>
          <a:xfrm>
            <a:off x="5286380" y="2714620"/>
            <a:ext cx="3643338" cy="64294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Prox</a:t>
            </a:r>
            <a:r>
              <a:rPr lang="pt-BR" dirty="0" smtClean="0"/>
              <a:t> &lt;- ((n/5)*5)+5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 rot="5400000">
            <a:off x="6965967" y="51069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5857884" y="5500702"/>
            <a:ext cx="2500330" cy="57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 rot="5400000">
            <a:off x="6858810" y="357108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625</Words>
  <Application>Microsoft Office PowerPoint</Application>
  <PresentationFormat>Apresentação na tela (4:3)</PresentationFormat>
  <Paragraphs>105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Anny Miranda</dc:creator>
  <cp:lastModifiedBy>larissa</cp:lastModifiedBy>
  <cp:revision>29</cp:revision>
  <dcterms:created xsi:type="dcterms:W3CDTF">2024-08-30T15:50:14Z</dcterms:created>
  <dcterms:modified xsi:type="dcterms:W3CDTF">2024-09-25T21:07:56Z</dcterms:modified>
</cp:coreProperties>
</file>