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5" r:id="rId9"/>
    <p:sldId id="263" r:id="rId10"/>
    <p:sldId id="264" r:id="rId11"/>
    <p:sldId id="265" r:id="rId12"/>
    <p:sldId id="266" r:id="rId13"/>
    <p:sldId id="276" r:id="rId14"/>
    <p:sldId id="278" r:id="rId15"/>
    <p:sldId id="277" r:id="rId16"/>
    <p:sldId id="279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x="9144000" cy="5143500" type="screen16x9"/>
  <p:notesSz cx="6858000" cy="9144000"/>
  <p:embeddedFontLst>
    <p:embeddedFont>
      <p:font typeface="Source Sans Pro" charset="0"/>
      <p:regular r:id="rId26"/>
      <p:bold r:id="rId27"/>
      <p:italic r:id="rId28"/>
      <p:boldItalic r:id="rId29"/>
    </p:embeddedFont>
    <p:embeddedFont>
      <p:font typeface="Cambria Math" pitchFamily="18" charset="0"/>
      <p:regular r:id="rId30"/>
    </p:embeddedFont>
    <p:embeddedFont>
      <p:font typeface="Roboto Slab" charset="0"/>
      <p:regular r:id="rId31"/>
      <p:bold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3" roundtripDataSignature="AMtx7milFYhTCUD1UEJH1ZDNQDPlol460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63E28D7A-9504-4723-A3EB-A60C80F30604}">
  <a:tblStyle styleId="{63E28D7A-9504-4723-A3EB-A60C80F3060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FDC7D93-F810-432C-86FC-7F8A842F593C}" styleName="Table_1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516" y="3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404615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6a5aef54de_11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8" name="Google Shape;68;g16a5aef54de_11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a63fd18e5d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8" name="Google Shape;148;g1a63fd18e5d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a63fd18e5d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1" name="Google Shape;161;g1a63fd18e5d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6a5aef54de_11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0" name="Google Shape;170;g16a5aef54de_11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6a5aef54de_11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0" name="Google Shape;170;g16a5aef54de_11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6a5aef54de_11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0" name="Google Shape;170;g16a5aef54de_11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6a5aef54de_11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0" name="Google Shape;170;g16a5aef54de_11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6a5aef54de_11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0" name="Google Shape;170;g16a5aef54de_11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6a55156975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4" name="Google Shape;184;g16a55156975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6a55156975_0_2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0" name="Google Shape;190;g16a55156975_0_2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6a55156975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8" name="Google Shape;198;g16a55156975_0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6a5aef54de_11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" name="Google Shape;74;g16a5aef54de_11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6a5aef54de_11_4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7" name="Google Shape;207;g16a5aef54de_11_4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a63fd18e5d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3" name="Google Shape;213;g1a63fd18e5d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878f43550b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1" name="Google Shape;221;g1878f43550b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6a5aef54de_11_2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7" name="Google Shape;227;g16a5aef54de_11_2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6a5aef54de_11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0" name="Google Shape;80;g16a5aef54de_11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a63fd18e5d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g1a63fd18e5d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6a5aef54de_11_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g16a5aef54de_11_2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6a55156975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g16a55156975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6a55156975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g16a55156975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6a55156975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g16a55156975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a63fd18e5d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5" name="Google Shape;135;g1a63fd18e5d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16a5aef54de_11_8"/>
          <p:cNvSpPr txBox="1">
            <a:spLocks noGrp="1"/>
          </p:cNvSpPr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9pPr>
          </a:lstStyle>
          <a:p>
            <a:endParaRPr/>
          </a:p>
        </p:txBody>
      </p:sp>
      <p:sp>
        <p:nvSpPr>
          <p:cNvPr id="11" name="Google Shape;11;g16a5aef54de_11_8"/>
          <p:cNvSpPr/>
          <p:nvPr/>
        </p:nvSpPr>
        <p:spPr>
          <a:xfrm>
            <a:off x="7337531" y="463007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g16a5aef54de_11_8"/>
          <p:cNvSpPr/>
          <p:nvPr/>
        </p:nvSpPr>
        <p:spPr>
          <a:xfrm>
            <a:off x="7790243" y="4182401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g16a5aef54de_11_8"/>
          <p:cNvSpPr/>
          <p:nvPr/>
        </p:nvSpPr>
        <p:spPr>
          <a:xfrm>
            <a:off x="8893253" y="3333348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g16a5aef54de_11_8"/>
          <p:cNvSpPr/>
          <p:nvPr/>
        </p:nvSpPr>
        <p:spPr>
          <a:xfrm>
            <a:off x="8771302" y="4923775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g16a5aef54de_11_8"/>
          <p:cNvSpPr/>
          <p:nvPr/>
        </p:nvSpPr>
        <p:spPr>
          <a:xfrm>
            <a:off x="2386266" y="50813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g16a5aef54de_11_8"/>
          <p:cNvSpPr/>
          <p:nvPr/>
        </p:nvSpPr>
        <p:spPr>
          <a:xfrm>
            <a:off x="479460" y="2703980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g16a5aef54de_11_8"/>
          <p:cNvSpPr/>
          <p:nvPr/>
        </p:nvSpPr>
        <p:spPr>
          <a:xfrm>
            <a:off x="261540" y="643097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g16a5aef54de_11_8"/>
          <p:cNvSpPr/>
          <p:nvPr/>
        </p:nvSpPr>
        <p:spPr>
          <a:xfrm>
            <a:off x="507235" y="1080863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g16a5aef54de_11_8"/>
          <p:cNvSpPr/>
          <p:nvPr/>
        </p:nvSpPr>
        <p:spPr>
          <a:xfrm>
            <a:off x="8314019" y="3625322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g16a5aef54de_11_8"/>
          <p:cNvSpPr/>
          <p:nvPr/>
        </p:nvSpPr>
        <p:spPr>
          <a:xfrm>
            <a:off x="8882858" y="4186761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g16a5aef54de_11_8"/>
          <p:cNvSpPr/>
          <p:nvPr/>
        </p:nvSpPr>
        <p:spPr>
          <a:xfrm>
            <a:off x="158313" y="1596559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g16a5aef54de_11_8"/>
          <p:cNvSpPr/>
          <p:nvPr/>
        </p:nvSpPr>
        <p:spPr>
          <a:xfrm>
            <a:off x="1396483" y="226428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g16a5aef54de_11_8"/>
          <p:cNvSpPr/>
          <p:nvPr/>
        </p:nvSpPr>
        <p:spPr>
          <a:xfrm>
            <a:off x="617492" y="2000594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g16a5aef54de_11_8"/>
          <p:cNvSpPr/>
          <p:nvPr/>
        </p:nvSpPr>
        <p:spPr>
          <a:xfrm>
            <a:off x="3425273" y="387880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g16a5aef54de_11_8"/>
          <p:cNvSpPr/>
          <p:nvPr/>
        </p:nvSpPr>
        <p:spPr>
          <a:xfrm>
            <a:off x="8014029" y="4567546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mplete pattern">
  <p:cSld name="BLANK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6a5aef54de_11_55"/>
          <p:cNvSpPr/>
          <p:nvPr/>
        </p:nvSpPr>
        <p:spPr>
          <a:xfrm>
            <a:off x="-26550" y="-14850"/>
            <a:ext cx="9197100" cy="5173200"/>
          </a:xfrm>
          <a:prstGeom prst="rect">
            <a:avLst/>
          </a:prstGeom>
          <a:solidFill>
            <a:srgbClr val="CFD8DC">
              <a:alpha val="48235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g16a5aef54de_11_55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g16a5aef54de_11_25"/>
          <p:cNvSpPr txBox="1">
            <a:spLocks noGrp="1"/>
          </p:cNvSpPr>
          <p:nvPr>
            <p:ph type="ctrTitle"/>
          </p:nvPr>
        </p:nvSpPr>
        <p:spPr>
          <a:xfrm>
            <a:off x="1546025" y="1754794"/>
            <a:ext cx="58326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9pPr>
          </a:lstStyle>
          <a:p>
            <a:endParaRPr/>
          </a:p>
        </p:txBody>
      </p:sp>
      <p:sp>
        <p:nvSpPr>
          <p:cNvPr id="28" name="Google Shape;28;g16a5aef54de_11_25"/>
          <p:cNvSpPr txBox="1">
            <a:spLocks noGrp="1"/>
          </p:cNvSpPr>
          <p:nvPr>
            <p:ph type="subTitle" idx="1"/>
          </p:nvPr>
        </p:nvSpPr>
        <p:spPr>
          <a:xfrm>
            <a:off x="1546025" y="3011511"/>
            <a:ext cx="58326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16a5aef54de_11_4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g16a5aef54de_11_4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◎"/>
              <a:defRPr sz="2400"/>
            </a:lvl1pPr>
            <a:lvl2pPr marL="914400" lvl="1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marL="1828800" lvl="3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32" name="Google Shape;32;g16a5aef54de_11_4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6a5aef54de_11_52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g16a5aef54de_11_52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16a5aef54de_11_58"/>
          <p:cNvSpPr txBox="1">
            <a:spLocks noGrp="1"/>
          </p:cNvSpPr>
          <p:nvPr>
            <p:ph type="body" idx="1"/>
          </p:nvPr>
        </p:nvSpPr>
        <p:spPr>
          <a:xfrm>
            <a:off x="457200" y="4055343"/>
            <a:ext cx="8229600" cy="3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38" name="Google Shape;38;g16a5aef54de_11_58"/>
          <p:cNvSpPr txBox="1">
            <a:spLocks noGrp="1"/>
          </p:cNvSpPr>
          <p:nvPr>
            <p:ph type="sldNum" idx="12"/>
          </p:nvPr>
        </p:nvSpPr>
        <p:spPr>
          <a:xfrm>
            <a:off x="-92" y="4749844"/>
            <a:ext cx="91440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16a5aef54de_11_28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16a5aef54de_11_30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g16a5aef54de_11_30"/>
          <p:cNvSpPr txBox="1">
            <a:spLocks noGrp="1"/>
          </p:cNvSpPr>
          <p:nvPr>
            <p:ph type="body" idx="1"/>
          </p:nvPr>
        </p:nvSpPr>
        <p:spPr>
          <a:xfrm>
            <a:off x="786137" y="1200150"/>
            <a:ext cx="36753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marL="1828800" lvl="3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4" name="Google Shape;44;g16a5aef54de_11_30"/>
          <p:cNvSpPr txBox="1">
            <a:spLocks noGrp="1"/>
          </p:cNvSpPr>
          <p:nvPr>
            <p:ph type="body" idx="2"/>
          </p:nvPr>
        </p:nvSpPr>
        <p:spPr>
          <a:xfrm>
            <a:off x="4682659" y="1200150"/>
            <a:ext cx="36753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marL="1828800" lvl="3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5" name="Google Shape;45;g16a5aef54de_11_30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Google Shape;47;g16a5aef54de_11_35"/>
          <p:cNvPicPr preferRelativeResize="0"/>
          <p:nvPr/>
        </p:nvPicPr>
        <p:blipFill rotWithShape="1">
          <a:blip r:embed="rId2">
            <a:alphaModFix/>
          </a:blip>
          <a:srcRect l="19" r="19"/>
          <a:stretch/>
        </p:blipFill>
        <p:spPr>
          <a:xfrm rot="10800000" flipH="1">
            <a:off x="5952" y="0"/>
            <a:ext cx="91406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g16a5aef54de_11_35"/>
          <p:cNvSpPr txBox="1">
            <a:spLocks noGrp="1"/>
          </p:cNvSpPr>
          <p:nvPr>
            <p:ph type="body" idx="1"/>
          </p:nvPr>
        </p:nvSpPr>
        <p:spPr>
          <a:xfrm>
            <a:off x="1215300" y="1723650"/>
            <a:ext cx="6713400" cy="8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572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600"/>
              <a:buChar char="◎"/>
              <a:defRPr sz="3600" i="1"/>
            </a:lvl1pPr>
            <a:lvl2pPr marL="914400" lvl="1" indent="-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○"/>
              <a:defRPr sz="3600" i="1"/>
            </a:lvl2pPr>
            <a:lvl3pPr marL="1371600" lvl="2" indent="-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◉"/>
              <a:defRPr sz="3600" i="1"/>
            </a:lvl3pPr>
            <a:lvl4pPr marL="1828800" lvl="3" indent="-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 i="1"/>
            </a:lvl4pPr>
            <a:lvl5pPr marL="2286000" lvl="4" indent="-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 i="1"/>
            </a:lvl5pPr>
            <a:lvl6pPr marL="2743200" lvl="5" indent="-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 i="1"/>
            </a:lvl6pPr>
            <a:lvl7pPr marL="3200400" lvl="6" indent="-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 i="1"/>
            </a:lvl7pPr>
            <a:lvl8pPr marL="3657600" lvl="7" indent="-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 i="1"/>
            </a:lvl8pPr>
            <a:lvl9pPr marL="4114800" lvl="8" indent="-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 i="1"/>
            </a:lvl9pPr>
          </a:lstStyle>
          <a:p>
            <a:endParaRPr/>
          </a:p>
        </p:txBody>
      </p:sp>
      <p:grpSp>
        <p:nvGrpSpPr>
          <p:cNvPr id="49" name="Google Shape;49;g16a5aef54de_11_35"/>
          <p:cNvGrpSpPr/>
          <p:nvPr/>
        </p:nvGrpSpPr>
        <p:grpSpPr>
          <a:xfrm>
            <a:off x="3839646" y="782918"/>
            <a:ext cx="1464573" cy="842707"/>
            <a:chOff x="3593400" y="1729675"/>
            <a:chExt cx="1957200" cy="1123610"/>
          </a:xfrm>
        </p:grpSpPr>
        <p:sp>
          <p:nvSpPr>
            <p:cNvPr id="50" name="Google Shape;50;g16a5aef54de_11_35"/>
            <p:cNvSpPr txBox="1"/>
            <p:nvPr/>
          </p:nvSpPr>
          <p:spPr>
            <a:xfrm>
              <a:off x="3593400" y="1729675"/>
              <a:ext cx="1957200" cy="87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0"/>
                <a:buFont typeface="Arial"/>
                <a:buNone/>
              </a:pPr>
              <a:r>
                <a:rPr lang="en" sz="6000" b="1" i="0" u="none" strike="noStrike" cap="none">
                  <a:solidFill>
                    <a:schemeClr val="accen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“</a:t>
              </a:r>
              <a:endParaRPr sz="60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1" name="Google Shape;51;g16a5aef54de_11_35"/>
            <p:cNvSpPr/>
            <p:nvPr/>
          </p:nvSpPr>
          <p:spPr>
            <a:xfrm>
              <a:off x="4025400" y="1760085"/>
              <a:ext cx="1093200" cy="1093200"/>
            </a:xfrm>
            <a:prstGeom prst="ellipse">
              <a:avLst/>
            </a:prstGeom>
            <a:noFill/>
            <a:ln w="9525" cap="flat" cmpd="sng">
              <a:solidFill>
                <a:srgbClr val="CFD8DC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g16a5aef54de_11_35"/>
            <p:cNvSpPr/>
            <p:nvPr/>
          </p:nvSpPr>
          <p:spPr>
            <a:xfrm>
              <a:off x="4190700" y="1925385"/>
              <a:ext cx="762600" cy="762600"/>
            </a:xfrm>
            <a:prstGeom prst="ellipse">
              <a:avLst/>
            </a:prstGeom>
            <a:noFill/>
            <a:ln w="19050" cap="flat" cmpd="sng">
              <a:solidFill>
                <a:srgbClr val="CFD8D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53" name="Google Shape;53;g16a5aef54de_11_35"/>
          <p:cNvCxnSpPr>
            <a:endCxn id="51" idx="1"/>
          </p:cNvCxnSpPr>
          <p:nvPr/>
        </p:nvCxnSpPr>
        <p:spPr>
          <a:xfrm>
            <a:off x="3750511" y="390297"/>
            <a:ext cx="532200" cy="5355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4" name="Google Shape;54;g16a5aef54de_11_35"/>
          <p:cNvCxnSpPr/>
          <p:nvPr/>
        </p:nvCxnSpPr>
        <p:spPr>
          <a:xfrm rot="10800000">
            <a:off x="4362902" y="436125"/>
            <a:ext cx="209100" cy="3696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5" name="Google Shape;55;g16a5aef54de_11_35"/>
          <p:cNvCxnSpPr/>
          <p:nvPr/>
        </p:nvCxnSpPr>
        <p:spPr>
          <a:xfrm rot="10800000" flipH="1">
            <a:off x="4704510" y="351930"/>
            <a:ext cx="347100" cy="4746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6" name="Google Shape;56;g16a5aef54de_11_35"/>
          <p:cNvSpPr txBox="1">
            <a:spLocks noGrp="1"/>
          </p:cNvSpPr>
          <p:nvPr>
            <p:ph type="sldNum" idx="12"/>
          </p:nvPr>
        </p:nvSpPr>
        <p:spPr>
          <a:xfrm>
            <a:off x="-87" y="4749844"/>
            <a:ext cx="91440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6a5aef54de_11_46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g16a5aef54de_11_46"/>
          <p:cNvSpPr txBox="1">
            <a:spLocks noGrp="1"/>
          </p:cNvSpPr>
          <p:nvPr>
            <p:ph type="body" idx="1"/>
          </p:nvPr>
        </p:nvSpPr>
        <p:spPr>
          <a:xfrm>
            <a:off x="786150" y="1200150"/>
            <a:ext cx="24198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g16a5aef54de_11_46"/>
          <p:cNvSpPr txBox="1">
            <a:spLocks noGrp="1"/>
          </p:cNvSpPr>
          <p:nvPr>
            <p:ph type="body" idx="2"/>
          </p:nvPr>
        </p:nvSpPr>
        <p:spPr>
          <a:xfrm>
            <a:off x="3329992" y="1200150"/>
            <a:ext cx="24198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g16a5aef54de_11_46"/>
          <p:cNvSpPr txBox="1">
            <a:spLocks noGrp="1"/>
          </p:cNvSpPr>
          <p:nvPr>
            <p:ph type="body" idx="3"/>
          </p:nvPr>
        </p:nvSpPr>
        <p:spPr>
          <a:xfrm>
            <a:off x="5873834" y="1200150"/>
            <a:ext cx="24198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g16a5aef54de_11_46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12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6a5aef54de_11_0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g16a5aef54de_11_0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g16a5aef54de_11_0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mailto:lala.trindade.2008@gmail.com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hyperlink" Target="https://github.com/LarissaTrin/CholeskyDecomposition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6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6a5aef54de_11_67"/>
          <p:cNvSpPr txBox="1">
            <a:spLocks noGrp="1"/>
          </p:cNvSpPr>
          <p:nvPr>
            <p:ph type="ctrTitle"/>
          </p:nvPr>
        </p:nvSpPr>
        <p:spPr>
          <a:xfrm>
            <a:off x="1500925" y="873450"/>
            <a:ext cx="6352200" cy="28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</a:pPr>
            <a:r>
              <a:rPr lang="en"/>
              <a:t>Decomposição</a:t>
            </a:r>
            <a:endParaRPr/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</a:pPr>
            <a:r>
              <a:rPr lang="en"/>
              <a:t>de Cholesky</a:t>
            </a:r>
            <a:endParaRPr/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</a:pPr>
            <a:r>
              <a:rPr lang="en" sz="4900"/>
              <a:t>OpenMP</a:t>
            </a:r>
            <a:endParaRPr sz="4900"/>
          </a:p>
        </p:txBody>
      </p:sp>
      <p:sp>
        <p:nvSpPr>
          <p:cNvPr id="71" name="Google Shape;71;g16a5aef54de_11_67"/>
          <p:cNvSpPr txBox="1">
            <a:spLocks noGrp="1"/>
          </p:cNvSpPr>
          <p:nvPr>
            <p:ph type="ctrTitle"/>
          </p:nvPr>
        </p:nvSpPr>
        <p:spPr>
          <a:xfrm>
            <a:off x="0" y="4856100"/>
            <a:ext cx="1596600" cy="28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</a:pPr>
            <a:r>
              <a:rPr lang="en" sz="1200"/>
              <a:t>Larissa Trindade</a:t>
            </a:r>
            <a:endParaRPr sz="1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a63fd18e5d_0_46"/>
          <p:cNvSpPr txBox="1">
            <a:spLocks noGrp="1"/>
          </p:cNvSpPr>
          <p:nvPr>
            <p:ph type="title"/>
          </p:nvPr>
        </p:nvSpPr>
        <p:spPr>
          <a:xfrm>
            <a:off x="255000" y="152400"/>
            <a:ext cx="2642700" cy="4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Algoritmo</a:t>
            </a:r>
            <a:endParaRPr/>
          </a:p>
        </p:txBody>
      </p:sp>
      <p:sp>
        <p:nvSpPr>
          <p:cNvPr id="151" name="Google Shape;151;g1a63fd18e5d_0_46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152" name="Google Shape;152;g1a63fd18e5d_0_46"/>
          <p:cNvSpPr/>
          <p:nvPr/>
        </p:nvSpPr>
        <p:spPr>
          <a:xfrm rot="5400000">
            <a:off x="-63750" y="259500"/>
            <a:ext cx="382500" cy="255000"/>
          </a:xfrm>
          <a:prstGeom prst="triangle">
            <a:avLst>
              <a:gd name="adj" fmla="val 50000"/>
            </a:avLst>
          </a:prstGeom>
          <a:solidFill>
            <a:srgbClr val="CFD8DC">
              <a:alpha val="49020"/>
            </a:srgbClr>
          </a:solidFill>
          <a:ln w="9525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g1a63fd18e5d_0_46"/>
          <p:cNvSpPr/>
          <p:nvPr/>
        </p:nvSpPr>
        <p:spPr>
          <a:xfrm>
            <a:off x="1995925" y="195750"/>
            <a:ext cx="3576300" cy="47532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1" i="0" u="none" strike="noStrike" cap="none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9E9E9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void </a:t>
            </a:r>
            <a:r>
              <a:rPr lang="en" sz="1100">
                <a:solidFill>
                  <a:srgbClr val="BF9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cholesky</a:t>
            </a:r>
            <a:r>
              <a:rPr lang="en" sz="110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" sz="11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double</a:t>
            </a:r>
            <a:r>
              <a:rPr lang="en" sz="110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** </a:t>
            </a:r>
            <a:r>
              <a:rPr lang="en" sz="1100">
                <a:solidFill>
                  <a:srgbClr val="0091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" sz="110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" sz="11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 </a:t>
            </a:r>
            <a:r>
              <a:rPr lang="en" sz="1100">
                <a:solidFill>
                  <a:srgbClr val="0091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" sz="110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{</a:t>
            </a:r>
            <a:endParaRPr sz="1100">
              <a:solidFill>
                <a:srgbClr val="9E9E9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double </a:t>
            </a:r>
            <a:r>
              <a:rPr lang="en" sz="1100">
                <a:solidFill>
                  <a:srgbClr val="0091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" sz="11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10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</a:t>
            </a:r>
            <a:r>
              <a:rPr lang="en" sz="1100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n" sz="110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 sz="1100">
              <a:solidFill>
                <a:srgbClr val="9E9E9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int </a:t>
            </a:r>
            <a:r>
              <a:rPr lang="en" sz="1100">
                <a:solidFill>
                  <a:srgbClr val="0091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diagonal = </a:t>
            </a:r>
            <a:r>
              <a:rPr lang="en" sz="1100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n" sz="110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 sz="1100">
              <a:solidFill>
                <a:srgbClr val="9E9E9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int </a:t>
            </a:r>
            <a:r>
              <a:rPr lang="en" sz="1100">
                <a:solidFill>
                  <a:srgbClr val="0091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110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" sz="1100">
                <a:solidFill>
                  <a:srgbClr val="0091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lang="en" sz="110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" sz="1100">
                <a:solidFill>
                  <a:srgbClr val="0091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en" sz="110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 sz="1100">
              <a:solidFill>
                <a:srgbClr val="9E9E9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" sz="1100">
                <a:solidFill>
                  <a:srgbClr val="A64D7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</a:t>
            </a:r>
            <a:r>
              <a:rPr lang="en" sz="110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" sz="11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 </a:t>
            </a:r>
            <a:r>
              <a:rPr lang="en" sz="110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</a:t>
            </a:r>
            <a:r>
              <a:rPr lang="en" sz="1100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n" sz="110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 </a:t>
            </a:r>
            <a:r>
              <a:rPr lang="en" sz="11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110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&lt; </a:t>
            </a:r>
            <a:r>
              <a:rPr lang="en" sz="11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" sz="110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 </a:t>
            </a:r>
            <a:r>
              <a:rPr lang="en" sz="11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110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++) {</a:t>
            </a:r>
            <a:r>
              <a:rPr lang="en" sz="11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100">
                <a:solidFill>
                  <a:srgbClr val="6A995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//coluna</a:t>
            </a:r>
            <a:endParaRPr sz="1100">
              <a:solidFill>
                <a:srgbClr val="6A995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6A995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</a:t>
            </a:r>
            <a:r>
              <a:rPr lang="en" sz="1100">
                <a:solidFill>
                  <a:srgbClr val="0091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" sz="11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10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</a:t>
            </a:r>
            <a:r>
              <a:rPr lang="en" sz="1100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n" sz="110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 sz="1100">
              <a:solidFill>
                <a:srgbClr val="6A995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</a:t>
            </a:r>
            <a:r>
              <a:rPr lang="en" sz="1100">
                <a:solidFill>
                  <a:srgbClr val="A64D7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</a:t>
            </a:r>
            <a:r>
              <a:rPr lang="en" sz="110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" sz="1100">
                <a:solidFill>
                  <a:srgbClr val="0091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diagonal</a:t>
            </a:r>
            <a:r>
              <a:rPr lang="en" sz="110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== </a:t>
            </a:r>
            <a:r>
              <a:rPr lang="en" sz="1100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n" sz="110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{</a:t>
            </a:r>
            <a:endParaRPr sz="110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</a:t>
            </a:r>
            <a:r>
              <a:rPr lang="en" sz="1100">
                <a:solidFill>
                  <a:srgbClr val="0091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diagonal = </a:t>
            </a:r>
            <a:r>
              <a:rPr lang="en" sz="1100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" sz="110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 sz="1100">
              <a:solidFill>
                <a:srgbClr val="9E9E9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A64D7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for </a:t>
            </a:r>
            <a:r>
              <a:rPr lang="en" sz="110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" sz="11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 </a:t>
            </a:r>
            <a:r>
              <a:rPr lang="en" sz="110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</a:t>
            </a:r>
            <a:r>
              <a:rPr lang="en" sz="1100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n" sz="110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 </a:t>
            </a:r>
            <a:r>
              <a:rPr lang="en" sz="11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en" sz="110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&lt; </a:t>
            </a:r>
            <a:r>
              <a:rPr lang="en" sz="11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110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 </a:t>
            </a:r>
            <a:r>
              <a:rPr lang="en" sz="11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en" sz="110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++)  </a:t>
            </a:r>
            <a:r>
              <a:rPr lang="en" sz="11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" sz="110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+= </a:t>
            </a:r>
            <a:r>
              <a:rPr lang="en" sz="11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" sz="110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lang="en" sz="11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110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][</a:t>
            </a:r>
            <a:r>
              <a:rPr lang="en" sz="11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en" sz="110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 * </a:t>
            </a:r>
            <a:r>
              <a:rPr lang="en" sz="11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" sz="110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lang="en" sz="11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110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][</a:t>
            </a:r>
            <a:r>
              <a:rPr lang="en" sz="11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en" sz="110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];</a:t>
            </a:r>
            <a:endParaRPr sz="110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</a:t>
            </a:r>
            <a:r>
              <a:rPr lang="en" sz="11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" sz="110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lang="en" sz="11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110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][</a:t>
            </a:r>
            <a:r>
              <a:rPr lang="en" sz="11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110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 = </a:t>
            </a:r>
            <a:r>
              <a:rPr lang="en" sz="1100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sqrt</a:t>
            </a:r>
            <a:r>
              <a:rPr lang="en" sz="110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" sz="11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" sz="110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lang="en" sz="11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110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][</a:t>
            </a:r>
            <a:r>
              <a:rPr lang="en" sz="11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110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 - </a:t>
            </a:r>
            <a:r>
              <a:rPr lang="en" sz="11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" sz="110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);</a:t>
            </a:r>
            <a:endParaRPr sz="110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</a:t>
            </a:r>
            <a:r>
              <a:rPr lang="en" sz="110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sz="1100">
              <a:solidFill>
                <a:srgbClr val="9E9E9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A64D7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for </a:t>
            </a:r>
            <a:r>
              <a:rPr lang="en" sz="110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" sz="11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 </a:t>
            </a:r>
            <a:r>
              <a:rPr lang="en" sz="110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</a:t>
            </a:r>
            <a:r>
              <a:rPr lang="en" sz="1100">
                <a:solidFill>
                  <a:srgbClr val="0091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110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+ </a:t>
            </a:r>
            <a:r>
              <a:rPr lang="en" sz="1100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" sz="110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 </a:t>
            </a:r>
            <a:r>
              <a:rPr lang="en" sz="11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lang="en" sz="110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&lt; </a:t>
            </a:r>
            <a:r>
              <a:rPr lang="en" sz="11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n</a:t>
            </a:r>
            <a:r>
              <a:rPr lang="en" sz="110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 </a:t>
            </a:r>
            <a:r>
              <a:rPr lang="en" sz="11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lang="en" sz="110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++) { </a:t>
            </a:r>
            <a:r>
              <a:rPr lang="en" sz="1100">
                <a:solidFill>
                  <a:srgbClr val="6A995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//linha</a:t>
            </a:r>
            <a:endParaRPr sz="110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</a:t>
            </a:r>
            <a:r>
              <a:rPr lang="en" sz="1100">
                <a:solidFill>
                  <a:srgbClr val="A64D7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</a:t>
            </a:r>
            <a:r>
              <a:rPr lang="en" sz="110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" sz="11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 </a:t>
            </a:r>
            <a:r>
              <a:rPr lang="en" sz="110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</a:t>
            </a:r>
            <a:r>
              <a:rPr lang="en" sz="1100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n" sz="110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 </a:t>
            </a:r>
            <a:r>
              <a:rPr lang="en" sz="11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en" sz="110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&lt; </a:t>
            </a:r>
            <a:r>
              <a:rPr lang="en" sz="11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110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 </a:t>
            </a:r>
            <a:r>
              <a:rPr lang="en" sz="11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en" sz="110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++)  </a:t>
            </a:r>
            <a:r>
              <a:rPr lang="en" sz="11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" sz="110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+= </a:t>
            </a:r>
            <a:r>
              <a:rPr lang="en" sz="11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" sz="110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lang="en" sz="11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lang="en" sz="110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][</a:t>
            </a:r>
            <a:r>
              <a:rPr lang="en" sz="11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en" sz="110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 * </a:t>
            </a:r>
            <a:r>
              <a:rPr lang="en" sz="11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" sz="110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lang="en" sz="11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110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][</a:t>
            </a:r>
            <a:r>
              <a:rPr lang="en" sz="11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en" sz="110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];</a:t>
            </a:r>
            <a:endParaRPr sz="110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</a:t>
            </a:r>
            <a:r>
              <a:rPr lang="en" sz="11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" sz="110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lang="en" sz="11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lang="en" sz="110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][</a:t>
            </a:r>
            <a:r>
              <a:rPr lang="en" sz="11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110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 = (</a:t>
            </a:r>
            <a:r>
              <a:rPr lang="en" sz="1100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1.0</a:t>
            </a:r>
            <a:r>
              <a:rPr lang="en" sz="110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/ </a:t>
            </a:r>
            <a:r>
              <a:rPr lang="en" sz="11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" sz="110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lang="en" sz="11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110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][</a:t>
            </a:r>
            <a:r>
              <a:rPr lang="en" sz="11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110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 * (</a:t>
            </a:r>
            <a:r>
              <a:rPr lang="en" sz="11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" sz="110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lang="en" sz="11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lang="en" sz="110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][</a:t>
            </a:r>
            <a:r>
              <a:rPr lang="en" sz="11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110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 - </a:t>
            </a:r>
            <a:r>
              <a:rPr lang="en" sz="11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" sz="110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));</a:t>
            </a:r>
            <a:endParaRPr sz="110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</a:t>
            </a:r>
            <a:r>
              <a:rPr lang="en" sz="11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" sz="110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lang="en" sz="11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110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][</a:t>
            </a:r>
            <a:r>
              <a:rPr lang="en" sz="11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lang="en" sz="110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 =</a:t>
            </a:r>
            <a:r>
              <a:rPr lang="en" sz="11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1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" sz="110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lang="en" sz="11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lang="en" sz="110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][</a:t>
            </a:r>
            <a:r>
              <a:rPr lang="en" sz="11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110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];</a:t>
            </a:r>
            <a:endParaRPr sz="110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}</a:t>
            </a:r>
            <a:endParaRPr sz="1100">
              <a:solidFill>
                <a:srgbClr val="9E9E9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</a:t>
            </a:r>
            <a:r>
              <a:rPr lang="en" sz="1100">
                <a:solidFill>
                  <a:srgbClr val="0091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diagonal = </a:t>
            </a:r>
            <a:r>
              <a:rPr lang="en" sz="1100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n" sz="110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 sz="110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}</a:t>
            </a:r>
            <a:endParaRPr sz="1100">
              <a:solidFill>
                <a:srgbClr val="9E9E9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sz="1100">
              <a:solidFill>
                <a:srgbClr val="9E9E9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9E9E9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1" i="0" u="none" strike="noStrike" cap="none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4" name="Google Shape;154;g1a63fd18e5d_0_46"/>
          <p:cNvSpPr/>
          <p:nvPr/>
        </p:nvSpPr>
        <p:spPr>
          <a:xfrm>
            <a:off x="2449950" y="2808175"/>
            <a:ext cx="2842200" cy="11382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g1a63fd18e5d_0_46"/>
          <p:cNvSpPr txBox="1">
            <a:spLocks noGrp="1"/>
          </p:cNvSpPr>
          <p:nvPr>
            <p:ph type="title"/>
          </p:nvPr>
        </p:nvSpPr>
        <p:spPr>
          <a:xfrm>
            <a:off x="5760225" y="2042725"/>
            <a:ext cx="1893300" cy="4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1600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Abaixo da Diagonal</a:t>
            </a:r>
            <a:endParaRPr sz="1600"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aixaDeTexto 10"/>
              <p:cNvSpPr txBox="1"/>
              <p:nvPr/>
            </p:nvSpPr>
            <p:spPr>
              <a:xfrm>
                <a:off x="6228184" y="2582913"/>
                <a:ext cx="1676228" cy="618054"/>
              </a:xfrm>
              <a:prstGeom prst="rect">
                <a:avLst/>
              </a:prstGeom>
              <a:no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200" b="0" i="1" smtClean="0">
                              <a:latin typeface="Cambria Math"/>
                            </a:rPr>
                            <m:t>𝑙</m:t>
                          </m:r>
                        </m:e>
                        <m:sub>
                          <m:r>
                            <a:rPr lang="pt-BR" sz="1200" b="0" i="1" smtClean="0">
                              <a:latin typeface="Cambria Math"/>
                            </a:rPr>
                            <m:t>𝑗𝑖</m:t>
                          </m:r>
                        </m:sub>
                      </m:sSub>
                      <m:r>
                        <a:rPr lang="pt-BR" sz="12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1200" i="1">
                              <a:latin typeface="Cambria Math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pt-BR" sz="120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pt-BR" sz="1200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pt-BR" sz="12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𝑖𝑖</m:t>
                                  </m:r>
                                </m:sub>
                              </m:sSub>
                            </m:den>
                          </m:f>
                          <m:r>
                            <a:rPr lang="pt-BR" sz="1200" i="1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pt-BR" sz="1200" b="0" i="1" smtClean="0">
                              <a:latin typeface="Cambria Math"/>
                            </a:rPr>
                            <m:t>𝑗𝑖</m:t>
                          </m:r>
                        </m:sub>
                      </m:sSub>
                      <m:r>
                        <a:rPr lang="pt-BR" sz="1200" i="1">
                          <a:latin typeface="Cambria Math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pt-BR" sz="12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pt-BR" sz="1200" b="0" i="1" smtClean="0">
                              <a:latin typeface="Cambria Math"/>
                            </a:rPr>
                            <m:t>𝑘</m:t>
                          </m:r>
                          <m:r>
                            <a:rPr lang="pt-BR" sz="1200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pt-BR" sz="1200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pt-BR" sz="1200" i="1">
                              <a:latin typeface="Cambria Math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pt-B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1200" b="0" i="1" smtClean="0">
                                  <a:latin typeface="Cambria Math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pt-BR" sz="1200" b="0" i="1" smtClean="0">
                                  <a:latin typeface="Cambria Math"/>
                                </a:rPr>
                                <m:t>𝑗𝑘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1200" b="0" i="1" smtClean="0">
                                  <a:latin typeface="Cambria Math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pt-BR" sz="1200" b="0" i="1" smtClean="0">
                                  <a:latin typeface="Cambria Math"/>
                                </a:rPr>
                                <m:t>𝑖𝑘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1" name="CaixaDeTexto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8184" y="2582913"/>
                <a:ext cx="1676228" cy="61805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a63fd18e5d_0_54"/>
          <p:cNvSpPr txBox="1">
            <a:spLocks noGrp="1"/>
          </p:cNvSpPr>
          <p:nvPr>
            <p:ph type="title"/>
          </p:nvPr>
        </p:nvSpPr>
        <p:spPr>
          <a:xfrm>
            <a:off x="255000" y="121425"/>
            <a:ext cx="1846500" cy="7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Algoritmo paralelizado</a:t>
            </a:r>
            <a:endParaRPr/>
          </a:p>
        </p:txBody>
      </p:sp>
      <p:sp>
        <p:nvSpPr>
          <p:cNvPr id="164" name="Google Shape;164;g1a63fd18e5d_0_54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165" name="Google Shape;165;g1a63fd18e5d_0_54"/>
          <p:cNvSpPr/>
          <p:nvPr/>
        </p:nvSpPr>
        <p:spPr>
          <a:xfrm rot="5400000">
            <a:off x="-63750" y="335700"/>
            <a:ext cx="382500" cy="255000"/>
          </a:xfrm>
          <a:prstGeom prst="triangle">
            <a:avLst>
              <a:gd name="adj" fmla="val 50000"/>
            </a:avLst>
          </a:prstGeom>
          <a:solidFill>
            <a:srgbClr val="CFD8DC">
              <a:alpha val="49020"/>
            </a:srgbClr>
          </a:solidFill>
          <a:ln w="9525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g1a63fd18e5d_0_54"/>
          <p:cNvSpPr/>
          <p:nvPr/>
        </p:nvSpPr>
        <p:spPr>
          <a:xfrm>
            <a:off x="2170100" y="84125"/>
            <a:ext cx="3842060" cy="49140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1" i="0" u="none" strike="noStrike" cap="none" dirty="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void </a:t>
            </a:r>
            <a:r>
              <a:rPr lang="en" sz="1100" dirty="0">
                <a:solidFill>
                  <a:srgbClr val="BF9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cholesky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" sz="1100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double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** </a:t>
            </a:r>
            <a:r>
              <a:rPr lang="en" sz="1100" dirty="0">
                <a:solidFill>
                  <a:srgbClr val="0091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" sz="1100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 </a:t>
            </a:r>
            <a:r>
              <a:rPr lang="en" sz="1100" dirty="0">
                <a:solidFill>
                  <a:srgbClr val="0091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{</a:t>
            </a:r>
            <a:endParaRPr sz="1100" dirty="0">
              <a:solidFill>
                <a:srgbClr val="9E9E9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double </a:t>
            </a:r>
            <a:r>
              <a:rPr lang="en" sz="1100" dirty="0">
                <a:solidFill>
                  <a:srgbClr val="0091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" sz="1100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</a:t>
            </a:r>
            <a:r>
              <a:rPr lang="en" sz="1100" dirty="0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 sz="1100" dirty="0">
              <a:solidFill>
                <a:srgbClr val="9E9E9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int </a:t>
            </a:r>
            <a:r>
              <a:rPr lang="en" sz="1100" dirty="0">
                <a:solidFill>
                  <a:srgbClr val="0091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diagonal = </a:t>
            </a:r>
            <a:r>
              <a:rPr lang="en" sz="1100" dirty="0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 sz="1100" dirty="0">
              <a:solidFill>
                <a:srgbClr val="9E9E9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int </a:t>
            </a:r>
            <a:r>
              <a:rPr lang="en" sz="1100" dirty="0">
                <a:solidFill>
                  <a:srgbClr val="0091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" sz="1100" dirty="0">
                <a:solidFill>
                  <a:srgbClr val="0091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" sz="1100" dirty="0">
                <a:solidFill>
                  <a:srgbClr val="0091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 sz="1100" dirty="0">
              <a:solidFill>
                <a:srgbClr val="9E9E9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" sz="1100" dirty="0">
                <a:solidFill>
                  <a:srgbClr val="A64D7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 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</a:t>
            </a:r>
            <a:r>
              <a:rPr lang="en" sz="1100" dirty="0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 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&lt; 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 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++) {</a:t>
            </a:r>
            <a:r>
              <a:rPr lang="en" sz="1100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100" dirty="0">
                <a:solidFill>
                  <a:srgbClr val="6A995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//coluna</a:t>
            </a:r>
            <a:endParaRPr sz="1100" dirty="0">
              <a:solidFill>
                <a:srgbClr val="6A995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6A995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</a:t>
            </a:r>
            <a:r>
              <a:rPr lang="en" sz="1100" dirty="0">
                <a:solidFill>
                  <a:srgbClr val="0091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" sz="1100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</a:t>
            </a:r>
            <a:r>
              <a:rPr lang="en" sz="1100" dirty="0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 sz="1100" dirty="0">
              <a:solidFill>
                <a:srgbClr val="6A995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</a:t>
            </a:r>
            <a:r>
              <a:rPr lang="en" sz="1100" dirty="0">
                <a:solidFill>
                  <a:srgbClr val="A64D7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" sz="1100" dirty="0">
                <a:solidFill>
                  <a:srgbClr val="0091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diagonal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== </a:t>
            </a:r>
            <a:r>
              <a:rPr lang="en" sz="1100" dirty="0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{</a:t>
            </a:r>
            <a:endParaRPr sz="1100" dirty="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</a:t>
            </a:r>
            <a:r>
              <a:rPr lang="en" sz="1100" dirty="0">
                <a:solidFill>
                  <a:srgbClr val="0091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diagonal = </a:t>
            </a:r>
            <a:r>
              <a:rPr lang="en" sz="1100" dirty="0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 sz="1100" dirty="0">
              <a:solidFill>
                <a:srgbClr val="9E9E9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A64D7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for 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 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</a:t>
            </a:r>
            <a:r>
              <a:rPr lang="en" sz="1100" dirty="0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 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&lt; 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 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++)  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+= 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][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 * 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][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];</a:t>
            </a:r>
            <a:endParaRPr sz="1100" dirty="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][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 = </a:t>
            </a:r>
            <a:r>
              <a:rPr lang="en" sz="1100" dirty="0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sqrt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][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 - 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);</a:t>
            </a:r>
            <a:endParaRPr sz="1100" dirty="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sz="1100" dirty="0">
              <a:solidFill>
                <a:srgbClr val="9E9E9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</a:t>
            </a:r>
            <a:r>
              <a:rPr lang="en" sz="1100" dirty="0">
                <a:solidFill>
                  <a:srgbClr val="A64D7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#pragma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100" dirty="0">
                <a:solidFill>
                  <a:srgbClr val="0091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omp parallel for shared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" sz="1100" dirty="0">
                <a:solidFill>
                  <a:srgbClr val="0091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pt-BR" sz="1100" dirty="0" smtClean="0">
                <a:solidFill>
                  <a:srgbClr val="0091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1100" dirty="0" smtClean="0">
                <a:solidFill>
                  <a:srgbClr val="0091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n</a:t>
            </a:r>
            <a:r>
              <a:rPr lang="en" sz="1100" dirty="0" smtClean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lang="en" sz="1100" dirty="0" smtClean="0">
                <a:solidFill>
                  <a:srgbClr val="0091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100" dirty="0">
                <a:solidFill>
                  <a:srgbClr val="0091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private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" sz="1100" dirty="0">
                <a:solidFill>
                  <a:srgbClr val="0091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r>
              <a:rPr lang="en" sz="1100" dirty="0">
                <a:solidFill>
                  <a:srgbClr val="0091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k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r>
              <a:rPr lang="en" sz="1100" dirty="0">
                <a:solidFill>
                  <a:srgbClr val="0091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1100" dirty="0">
              <a:solidFill>
                <a:srgbClr val="9E9E9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A64D7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for 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 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</a:t>
            </a:r>
            <a:r>
              <a:rPr lang="en" sz="1100" dirty="0">
                <a:solidFill>
                  <a:srgbClr val="0091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+ </a:t>
            </a:r>
            <a:r>
              <a:rPr lang="en" sz="1100" dirty="0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 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&lt; 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n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 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++) { </a:t>
            </a:r>
            <a:r>
              <a:rPr lang="en" sz="1100" dirty="0">
                <a:solidFill>
                  <a:srgbClr val="6A995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//linha</a:t>
            </a:r>
            <a:endParaRPr sz="1100" dirty="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</a:t>
            </a:r>
            <a:r>
              <a:rPr lang="en" sz="1100" dirty="0">
                <a:solidFill>
                  <a:srgbClr val="A64D7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 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</a:t>
            </a:r>
            <a:r>
              <a:rPr lang="en" sz="1100" dirty="0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 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&lt; 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 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++)  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+= 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][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 * 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][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];</a:t>
            </a:r>
            <a:endParaRPr sz="1100" dirty="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][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 = (</a:t>
            </a:r>
            <a:r>
              <a:rPr lang="en" sz="1100" dirty="0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1.0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/ 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][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 * (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][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 - 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));</a:t>
            </a:r>
            <a:endParaRPr sz="1100" dirty="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][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 =</a:t>
            </a:r>
            <a:r>
              <a:rPr lang="en" sz="1100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][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];</a:t>
            </a:r>
            <a:endParaRPr sz="1100" dirty="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}</a:t>
            </a:r>
            <a:endParaRPr sz="1100" dirty="0">
              <a:solidFill>
                <a:srgbClr val="9E9E9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</a:t>
            </a:r>
            <a:r>
              <a:rPr lang="en" sz="1100" dirty="0">
                <a:solidFill>
                  <a:srgbClr val="0091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diagonal = </a:t>
            </a:r>
            <a:r>
              <a:rPr lang="en" sz="1100" dirty="0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 sz="1100" dirty="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}</a:t>
            </a:r>
            <a:endParaRPr sz="1100" dirty="0">
              <a:solidFill>
                <a:srgbClr val="9E9E9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sz="1100" dirty="0">
              <a:solidFill>
                <a:srgbClr val="9E9E9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dirty="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 dirty="0">
              <a:solidFill>
                <a:srgbClr val="9E9E9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1" i="0" u="none" strike="noStrike" cap="none" dirty="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7" name="Google Shape;167;g1a63fd18e5d_0_54"/>
          <p:cNvSpPr/>
          <p:nvPr/>
        </p:nvSpPr>
        <p:spPr>
          <a:xfrm>
            <a:off x="2569724" y="2764675"/>
            <a:ext cx="3226411" cy="14076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aixaDeTexto 6"/>
              <p:cNvSpPr txBox="1"/>
              <p:nvPr/>
            </p:nvSpPr>
            <p:spPr>
              <a:xfrm>
                <a:off x="6588224" y="2854646"/>
                <a:ext cx="1676228" cy="618054"/>
              </a:xfrm>
              <a:prstGeom prst="rect">
                <a:avLst/>
              </a:prstGeom>
              <a:no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200" b="0" i="1" smtClean="0">
                              <a:latin typeface="Cambria Math"/>
                            </a:rPr>
                            <m:t>𝑙</m:t>
                          </m:r>
                        </m:e>
                        <m:sub>
                          <m:r>
                            <a:rPr lang="pt-BR" sz="1200" b="0" i="1" smtClean="0">
                              <a:latin typeface="Cambria Math"/>
                            </a:rPr>
                            <m:t>𝑗𝑖</m:t>
                          </m:r>
                        </m:sub>
                      </m:sSub>
                      <m:r>
                        <a:rPr lang="pt-BR" sz="12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1200" i="1">
                              <a:latin typeface="Cambria Math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pt-BR" sz="120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pt-BR" sz="1200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pt-BR" sz="12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𝑖𝑖</m:t>
                                  </m:r>
                                </m:sub>
                              </m:sSub>
                            </m:den>
                          </m:f>
                          <m:r>
                            <a:rPr lang="pt-BR" sz="1200" i="1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pt-BR" sz="1200" b="0" i="1" smtClean="0">
                              <a:latin typeface="Cambria Math"/>
                            </a:rPr>
                            <m:t>𝑗𝑖</m:t>
                          </m:r>
                        </m:sub>
                      </m:sSub>
                      <m:r>
                        <a:rPr lang="pt-BR" sz="1200" i="1">
                          <a:latin typeface="Cambria Math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pt-BR" sz="12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pt-BR" sz="1200" b="0" i="1" smtClean="0">
                              <a:latin typeface="Cambria Math"/>
                            </a:rPr>
                            <m:t>𝑘</m:t>
                          </m:r>
                          <m:r>
                            <a:rPr lang="pt-BR" sz="1200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pt-BR" sz="1200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pt-BR" sz="1200" i="1">
                              <a:latin typeface="Cambria Math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pt-B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1200" b="0" i="1" smtClean="0">
                                  <a:latin typeface="Cambria Math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pt-BR" sz="1200" b="0" i="1" smtClean="0">
                                  <a:latin typeface="Cambria Math"/>
                                </a:rPr>
                                <m:t>𝑗𝑘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1200" b="0" i="1" smtClean="0">
                                  <a:latin typeface="Cambria Math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pt-BR" sz="1200" b="0" i="1" smtClean="0">
                                  <a:latin typeface="Cambria Math"/>
                                </a:rPr>
                                <m:t>𝑖𝑘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8224" y="2854646"/>
                <a:ext cx="1676228" cy="61805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6a5aef54de_11_168"/>
          <p:cNvSpPr txBox="1">
            <a:spLocks noGrp="1"/>
          </p:cNvSpPr>
          <p:nvPr>
            <p:ph type="title"/>
          </p:nvPr>
        </p:nvSpPr>
        <p:spPr>
          <a:xfrm>
            <a:off x="264153" y="163321"/>
            <a:ext cx="3227727" cy="518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dirty="0" smtClean="0"/>
              <a:t>Exemplo com 2 Threads</a:t>
            </a:r>
            <a:endParaRPr dirty="0"/>
          </a:p>
        </p:txBody>
      </p:sp>
      <p:sp>
        <p:nvSpPr>
          <p:cNvPr id="173" name="Google Shape;173;g16a5aef54de_11_16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174" name="Google Shape;174;g16a5aef54de_11_168"/>
          <p:cNvSpPr/>
          <p:nvPr/>
        </p:nvSpPr>
        <p:spPr>
          <a:xfrm rot="5400000">
            <a:off x="-63750" y="259500"/>
            <a:ext cx="382500" cy="255000"/>
          </a:xfrm>
          <a:prstGeom prst="triangle">
            <a:avLst>
              <a:gd name="adj" fmla="val 50000"/>
            </a:avLst>
          </a:prstGeom>
          <a:solidFill>
            <a:srgbClr val="CFD8DC">
              <a:alpha val="48627"/>
            </a:srgbClr>
          </a:solidFill>
          <a:ln w="9525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66;g1a63fd18e5d_0_54"/>
          <p:cNvSpPr/>
          <p:nvPr/>
        </p:nvSpPr>
        <p:spPr>
          <a:xfrm>
            <a:off x="5377497" y="177462"/>
            <a:ext cx="3731007" cy="49140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1" i="0" u="none" strike="noStrike" cap="none" dirty="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void </a:t>
            </a:r>
            <a:r>
              <a:rPr lang="en" sz="1100" dirty="0">
                <a:solidFill>
                  <a:srgbClr val="BF9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cholesky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" sz="1100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double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** </a:t>
            </a:r>
            <a:r>
              <a:rPr lang="en" sz="1100" dirty="0">
                <a:solidFill>
                  <a:srgbClr val="0091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" sz="1100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 </a:t>
            </a:r>
            <a:r>
              <a:rPr lang="en" sz="1100" dirty="0">
                <a:solidFill>
                  <a:srgbClr val="0091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{</a:t>
            </a:r>
            <a:endParaRPr sz="1100" dirty="0">
              <a:solidFill>
                <a:srgbClr val="9E9E9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double </a:t>
            </a:r>
            <a:r>
              <a:rPr lang="en" sz="1100" dirty="0">
                <a:solidFill>
                  <a:srgbClr val="0091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" sz="1100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</a:t>
            </a:r>
            <a:r>
              <a:rPr lang="en" sz="1100" dirty="0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 sz="1100" dirty="0">
              <a:solidFill>
                <a:srgbClr val="9E9E9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int </a:t>
            </a:r>
            <a:r>
              <a:rPr lang="en" sz="1100" dirty="0">
                <a:solidFill>
                  <a:srgbClr val="0091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diagonal = </a:t>
            </a:r>
            <a:r>
              <a:rPr lang="en" sz="1100" dirty="0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 sz="1100" dirty="0">
              <a:solidFill>
                <a:srgbClr val="9E9E9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int </a:t>
            </a:r>
            <a:r>
              <a:rPr lang="en" sz="1100" dirty="0">
                <a:solidFill>
                  <a:srgbClr val="0091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" sz="1100" dirty="0">
                <a:solidFill>
                  <a:srgbClr val="0091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" sz="1100" dirty="0">
                <a:solidFill>
                  <a:srgbClr val="0091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 sz="1100" dirty="0">
              <a:solidFill>
                <a:srgbClr val="9E9E9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" sz="1100" dirty="0">
                <a:solidFill>
                  <a:srgbClr val="A64D7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 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</a:t>
            </a:r>
            <a:r>
              <a:rPr lang="en" sz="1100" dirty="0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 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&lt; 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 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++) {</a:t>
            </a:r>
            <a:r>
              <a:rPr lang="en" sz="1100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100" dirty="0">
                <a:solidFill>
                  <a:srgbClr val="6A995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//coluna</a:t>
            </a:r>
            <a:endParaRPr sz="1100" dirty="0">
              <a:solidFill>
                <a:srgbClr val="6A995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6A995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</a:t>
            </a:r>
            <a:r>
              <a:rPr lang="en" sz="1100" dirty="0">
                <a:solidFill>
                  <a:srgbClr val="0091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" sz="1100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</a:t>
            </a:r>
            <a:r>
              <a:rPr lang="en" sz="1100" dirty="0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 sz="1100" dirty="0">
              <a:solidFill>
                <a:srgbClr val="6A995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</a:t>
            </a:r>
            <a:r>
              <a:rPr lang="en" sz="1100" dirty="0">
                <a:solidFill>
                  <a:srgbClr val="A64D7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" sz="1100" dirty="0">
                <a:solidFill>
                  <a:srgbClr val="0091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diagonal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== </a:t>
            </a:r>
            <a:r>
              <a:rPr lang="en" sz="1100" dirty="0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{</a:t>
            </a:r>
            <a:endParaRPr sz="1100" dirty="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</a:t>
            </a:r>
            <a:r>
              <a:rPr lang="en" sz="1100" dirty="0">
                <a:solidFill>
                  <a:srgbClr val="0091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diagonal = </a:t>
            </a:r>
            <a:r>
              <a:rPr lang="en" sz="1100" dirty="0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 sz="1100" dirty="0">
              <a:solidFill>
                <a:srgbClr val="9E9E9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A64D7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for 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 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</a:t>
            </a:r>
            <a:r>
              <a:rPr lang="en" sz="1100" dirty="0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 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&lt; 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 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++)  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+= 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][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 * 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][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];</a:t>
            </a:r>
            <a:endParaRPr sz="1100" dirty="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][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 = </a:t>
            </a:r>
            <a:r>
              <a:rPr lang="en" sz="1100" dirty="0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sqrt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][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 - 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);</a:t>
            </a:r>
            <a:endParaRPr sz="1100" dirty="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sz="1100" dirty="0">
              <a:solidFill>
                <a:srgbClr val="9E9E9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</a:t>
            </a:r>
            <a:r>
              <a:rPr lang="en" sz="1100" dirty="0">
                <a:solidFill>
                  <a:srgbClr val="A64D7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#pragma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100" dirty="0">
                <a:solidFill>
                  <a:srgbClr val="0091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omp parallel for shared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" sz="1100" dirty="0">
                <a:solidFill>
                  <a:srgbClr val="0091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" sz="1100" dirty="0">
                <a:solidFill>
                  <a:srgbClr val="0091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lang="en" sz="1100" dirty="0">
                <a:solidFill>
                  <a:srgbClr val="0091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private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" sz="1100" dirty="0">
                <a:solidFill>
                  <a:srgbClr val="0091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r>
              <a:rPr lang="en" sz="1100" dirty="0">
                <a:solidFill>
                  <a:srgbClr val="0091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k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r>
              <a:rPr lang="en" sz="1100" dirty="0">
                <a:solidFill>
                  <a:srgbClr val="0091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1100" dirty="0">
              <a:solidFill>
                <a:srgbClr val="9E9E9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A64D7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for 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 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</a:t>
            </a:r>
            <a:r>
              <a:rPr lang="en" sz="1100" dirty="0">
                <a:solidFill>
                  <a:srgbClr val="0091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+ </a:t>
            </a:r>
            <a:r>
              <a:rPr lang="en" sz="1100" dirty="0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 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&lt; 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n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 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++) { </a:t>
            </a:r>
            <a:r>
              <a:rPr lang="en" sz="1100" dirty="0">
                <a:solidFill>
                  <a:srgbClr val="6A995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//linha</a:t>
            </a:r>
            <a:endParaRPr sz="1100" dirty="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</a:t>
            </a:r>
            <a:r>
              <a:rPr lang="en" sz="1100" dirty="0">
                <a:solidFill>
                  <a:srgbClr val="A64D7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 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</a:t>
            </a:r>
            <a:r>
              <a:rPr lang="en" sz="1100" dirty="0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 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&lt; 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 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++)  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+= 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][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 * 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][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];</a:t>
            </a:r>
            <a:endParaRPr sz="1100" dirty="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][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 = (</a:t>
            </a:r>
            <a:r>
              <a:rPr lang="en" sz="1100" dirty="0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1.0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/ 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][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 * (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][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 - 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));</a:t>
            </a:r>
            <a:endParaRPr sz="1100" dirty="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][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 =</a:t>
            </a:r>
            <a:r>
              <a:rPr lang="en" sz="1100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][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];</a:t>
            </a:r>
            <a:endParaRPr sz="1100" dirty="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}</a:t>
            </a:r>
            <a:endParaRPr sz="1100" dirty="0">
              <a:solidFill>
                <a:srgbClr val="9E9E9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</a:t>
            </a:r>
            <a:r>
              <a:rPr lang="en" sz="1100" dirty="0">
                <a:solidFill>
                  <a:srgbClr val="0091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diagonal = </a:t>
            </a:r>
            <a:r>
              <a:rPr lang="en" sz="1100" dirty="0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 sz="1100" dirty="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}</a:t>
            </a:r>
            <a:endParaRPr sz="1100" dirty="0">
              <a:solidFill>
                <a:srgbClr val="9E9E9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sz="1100" dirty="0">
              <a:solidFill>
                <a:srgbClr val="9E9E9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dirty="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 dirty="0">
              <a:solidFill>
                <a:srgbClr val="9E9E9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1" i="0" u="none" strike="noStrike" cap="none" dirty="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CaixaDeTexto 1"/>
              <p:cNvSpPr txBox="1"/>
              <p:nvPr/>
            </p:nvSpPr>
            <p:spPr>
              <a:xfrm>
                <a:off x="1866181" y="829526"/>
                <a:ext cx="1933222" cy="6664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𝐴</m:t>
                      </m:r>
                      <m:r>
                        <a:rPr lang="pt-BR" b="0" i="1" smtClean="0">
                          <a:latin typeface="Cambria Math"/>
                        </a:rPr>
                        <m:t>= </m:t>
                      </m:r>
                      <m:d>
                        <m:d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b="0" i="1" smtClean="0">
                                    <a:latin typeface="Cambria Math"/>
                                  </a:rPr>
                                  <m:t>25</m:t>
                                </m:r>
                              </m:e>
                              <m:e>
                                <m:r>
                                  <a:rPr lang="pt-BR" b="0" i="1" smtClean="0">
                                    <a:latin typeface="Cambria Math"/>
                                  </a:rPr>
                                  <m:t>15</m:t>
                                </m:r>
                              </m:e>
                              <m:e>
                                <m:r>
                                  <a:rPr lang="pt-BR" b="0" i="1" smtClean="0">
                                    <a:latin typeface="Cambria Math"/>
                                  </a:rPr>
                                  <m:t>−5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b="0" i="1" smtClean="0">
                                    <a:latin typeface="Cambria Math"/>
                                  </a:rPr>
                                  <m:t>15</m:t>
                                </m:r>
                              </m:e>
                              <m:e>
                                <m:r>
                                  <a:rPr lang="pt-BR" b="0" i="1" smtClean="0">
                                    <a:latin typeface="Cambria Math"/>
                                  </a:rPr>
                                  <m:t>18</m:t>
                                </m:r>
                              </m:e>
                              <m:e>
                                <m:r>
                                  <a:rPr lang="pt-BR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b="0" i="1" smtClean="0">
                                    <a:latin typeface="Cambria Math"/>
                                  </a:rPr>
                                  <m:t>−5</m:t>
                                </m:r>
                              </m:e>
                              <m:e>
                                <m:r>
                                  <a:rPr lang="pt-BR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t-BR" b="0" i="1" smtClean="0">
                                    <a:latin typeface="Cambria Math"/>
                                  </a:rPr>
                                  <m:t>11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6181" y="829526"/>
                <a:ext cx="1933222" cy="66646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Google Shape;193;g16a55156975_0_204"/>
          <p:cNvSpPr txBox="1">
            <a:spLocks/>
          </p:cNvSpPr>
          <p:nvPr/>
        </p:nvSpPr>
        <p:spPr>
          <a:xfrm>
            <a:off x="255001" y="1635646"/>
            <a:ext cx="1004631" cy="36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457200">
              <a:buSzPts val="3000"/>
            </a:pPr>
            <a:r>
              <a:rPr lang="pt-BR" sz="1200" b="1" dirty="0" smtClean="0">
                <a:solidFill>
                  <a:schemeClr val="accent1">
                    <a:lumMod val="75000"/>
                  </a:schemeClr>
                </a:solidFill>
              </a:rPr>
              <a:t>i=0</a:t>
            </a:r>
            <a:endParaRPr lang="pt-BR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CaixaDeTexto 17"/>
              <p:cNvSpPr txBox="1"/>
              <p:nvPr/>
            </p:nvSpPr>
            <p:spPr>
              <a:xfrm>
                <a:off x="650428" y="1998206"/>
                <a:ext cx="1869101" cy="6664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𝐴</m:t>
                      </m:r>
                      <m:r>
                        <a:rPr lang="pt-BR" b="0" i="1" smtClean="0">
                          <a:latin typeface="Cambria Math"/>
                        </a:rPr>
                        <m:t>= </m:t>
                      </m:r>
                      <m:d>
                        <m:d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i="1">
                                    <a:latin typeface="Cambria Math"/>
                                  </a:rPr>
                                  <m:t>2</m:t>
                                </m:r>
                                <m:r>
                                  <a:rPr lang="pt-BR" i="1">
                                    <a:latin typeface="Cambria Math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pt-BR" i="1">
                                    <a:latin typeface="Cambria Math"/>
                                  </a:rPr>
                                  <m:t>15</m:t>
                                </m:r>
                              </m:e>
                              <m:e>
                                <m:r>
                                  <a:rPr lang="pt-BR" i="1">
                                    <a:latin typeface="Cambria Math"/>
                                  </a:rPr>
                                  <m:t>−5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i="1">
                                    <a:latin typeface="Cambria Math"/>
                                  </a:rPr>
                                  <m:t>15</m:t>
                                </m:r>
                              </m:e>
                              <m:e>
                                <m:r>
                                  <a:rPr lang="pt-BR" i="1">
                                    <a:latin typeface="Cambria Math"/>
                                  </a:rPr>
                                  <m:t>18</m:t>
                                </m:r>
                              </m:e>
                              <m:e>
                                <m:r>
                                  <a:rPr lang="pt-BR" i="1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i="1">
                                    <a:latin typeface="Cambria Math"/>
                                  </a:rPr>
                                  <m:t>−5</m:t>
                                </m:r>
                              </m:e>
                              <m:e>
                                <m:r>
                                  <a:rPr lang="pt-BR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t-BR" i="1">
                                    <a:latin typeface="Cambria Math"/>
                                  </a:rPr>
                                  <m:t>11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8" name="CaixaDeTexto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428" y="1998206"/>
                <a:ext cx="1869101" cy="66646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tângulo 18"/>
          <p:cNvSpPr/>
          <p:nvPr/>
        </p:nvSpPr>
        <p:spPr>
          <a:xfrm>
            <a:off x="1154484" y="1998206"/>
            <a:ext cx="360040" cy="6621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CaixaDeTexto 19"/>
              <p:cNvSpPr txBox="1"/>
              <p:nvPr/>
            </p:nvSpPr>
            <p:spPr>
              <a:xfrm>
                <a:off x="2915816" y="3939902"/>
                <a:ext cx="1869101" cy="6664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/>
                        </a:rPr>
                        <m:t>𝐴</m:t>
                      </m:r>
                      <m:r>
                        <a:rPr lang="pt-BR" i="1">
                          <a:latin typeface="Cambria Math"/>
                        </a:rPr>
                        <m:t>= </m:t>
                      </m:r>
                      <m:d>
                        <m:dPr>
                          <m:ctrlPr>
                            <a:rPr lang="pt-BR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pt-BR" i="1">
                                    <a:latin typeface="Cambria Math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pt-BR" i="1">
                                    <a:latin typeface="Cambria Math"/>
                                  </a:rPr>
                                  <m:t>15</m:t>
                                </m:r>
                              </m:e>
                              <m:e>
                                <m:r>
                                  <a:rPr lang="pt-BR" i="1">
                                    <a:latin typeface="Cambria Math"/>
                                  </a:rPr>
                                  <m:t>−5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i="1">
                                    <a:latin typeface="Cambria Math"/>
                                  </a:rPr>
                                  <m:t>15</m:t>
                                </m:r>
                              </m:e>
                              <m:e>
                                <m:r>
                                  <a:rPr lang="pt-BR" i="1">
                                    <a:latin typeface="Cambria Math"/>
                                  </a:rPr>
                                  <m:t>18</m:t>
                                </m:r>
                              </m:e>
                              <m:e>
                                <m:r>
                                  <a:rPr lang="pt-BR" i="1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i="1">
                                    <a:latin typeface="Cambria Math"/>
                                  </a:rPr>
                                  <m:t>−5</m:t>
                                </m:r>
                              </m:e>
                              <m:e>
                                <m:r>
                                  <a:rPr lang="pt-BR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t-BR" i="1">
                                    <a:latin typeface="Cambria Math"/>
                                  </a:rPr>
                                  <m:t>11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20" name="CaixaDeTexto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5816" y="3939902"/>
                <a:ext cx="1869101" cy="66646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CaixaDeTexto 20"/>
              <p:cNvSpPr txBox="1"/>
              <p:nvPr/>
            </p:nvSpPr>
            <p:spPr>
              <a:xfrm>
                <a:off x="790041" y="4163136"/>
                <a:ext cx="1603388" cy="3394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/>
                            </a:rPr>
                            <m:t>𝑙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/>
                            </a:rPr>
                            <m:t>11</m:t>
                          </m:r>
                        </m:sub>
                      </m:sSub>
                      <m:r>
                        <a:rPr lang="pt-BR" sz="1600" b="0" i="1" smtClean="0">
                          <a:latin typeface="Cambria Math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pt-BR" sz="16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pt-BR" sz="16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1600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sz="1600" b="0" i="1" smtClean="0">
                                  <a:latin typeface="Cambria Math"/>
                                </a:rPr>
                                <m:t>11</m:t>
                              </m:r>
                            </m:sub>
                          </m:sSub>
                        </m:e>
                      </m:rad>
                      <m:r>
                        <a:rPr lang="pt-BR" sz="1600" b="0" i="1" smtClean="0">
                          <a:latin typeface="Cambria Math"/>
                        </a:rPr>
                        <m:t>=5</m:t>
                      </m:r>
                    </m:oMath>
                  </m:oMathPara>
                </a14:m>
                <a:endParaRPr lang="pt-BR" sz="1600" dirty="0"/>
              </a:p>
            </p:txBody>
          </p:sp>
        </mc:Choice>
        <mc:Fallback>
          <p:sp>
            <p:nvSpPr>
              <p:cNvPr id="21" name="CaixaDeTexto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041" y="4163136"/>
                <a:ext cx="1603388" cy="33945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CaixaDeTexto 21"/>
              <p:cNvSpPr txBox="1"/>
              <p:nvPr/>
            </p:nvSpPr>
            <p:spPr>
              <a:xfrm>
                <a:off x="1866180" y="3105640"/>
                <a:ext cx="1869101" cy="6664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𝐴</m:t>
                      </m:r>
                      <m:r>
                        <a:rPr lang="pt-BR" b="0" i="1" smtClean="0">
                          <a:latin typeface="Cambria Math"/>
                        </a:rPr>
                        <m:t>= </m:t>
                      </m:r>
                      <m:d>
                        <m:d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i="1">
                                    <a:latin typeface="Cambria Math"/>
                                  </a:rPr>
                                  <m:t>2</m:t>
                                </m:r>
                                <m:r>
                                  <a:rPr lang="pt-BR" i="1">
                                    <a:latin typeface="Cambria Math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pt-BR" i="1">
                                    <a:latin typeface="Cambria Math"/>
                                  </a:rPr>
                                  <m:t>15</m:t>
                                </m:r>
                              </m:e>
                              <m:e>
                                <m:r>
                                  <a:rPr lang="pt-BR" i="1">
                                    <a:latin typeface="Cambria Math"/>
                                  </a:rPr>
                                  <m:t>−5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i="1">
                                    <a:latin typeface="Cambria Math"/>
                                  </a:rPr>
                                  <m:t>15</m:t>
                                </m:r>
                              </m:e>
                              <m:e>
                                <m:r>
                                  <a:rPr lang="pt-BR" i="1">
                                    <a:latin typeface="Cambria Math"/>
                                  </a:rPr>
                                  <m:t>18</m:t>
                                </m:r>
                              </m:e>
                              <m:e>
                                <m:r>
                                  <a:rPr lang="pt-BR" i="1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i="1">
                                    <a:latin typeface="Cambria Math"/>
                                  </a:rPr>
                                  <m:t>−5</m:t>
                                </m:r>
                              </m:e>
                              <m:e>
                                <m:r>
                                  <a:rPr lang="pt-BR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t-BR" i="1">
                                    <a:latin typeface="Cambria Math"/>
                                  </a:rPr>
                                  <m:t>11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22" name="CaixaDeTexto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6180" y="3105640"/>
                <a:ext cx="1869101" cy="666464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tângulo 22"/>
          <p:cNvSpPr/>
          <p:nvPr/>
        </p:nvSpPr>
        <p:spPr>
          <a:xfrm>
            <a:off x="2405118" y="3115808"/>
            <a:ext cx="395611" cy="24802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B050"/>
              </a:solidFill>
            </a:endParaRPr>
          </a:p>
        </p:txBody>
      </p:sp>
      <p:sp>
        <p:nvSpPr>
          <p:cNvPr id="24" name="Retângulo 23"/>
          <p:cNvSpPr/>
          <p:nvPr/>
        </p:nvSpPr>
        <p:spPr>
          <a:xfrm>
            <a:off x="3419872" y="3964556"/>
            <a:ext cx="288032" cy="19763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B050"/>
              </a:solidFill>
            </a:endParaRPr>
          </a:p>
        </p:txBody>
      </p:sp>
      <p:sp>
        <p:nvSpPr>
          <p:cNvPr id="25" name="Google Shape;193;g16a55156975_0_204"/>
          <p:cNvSpPr txBox="1">
            <a:spLocks/>
          </p:cNvSpPr>
          <p:nvPr/>
        </p:nvSpPr>
        <p:spPr>
          <a:xfrm>
            <a:off x="170441" y="3101053"/>
            <a:ext cx="1656184" cy="36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457200">
              <a:buSzPts val="3000"/>
            </a:pPr>
            <a:r>
              <a:rPr lang="pt-BR" sz="1200" b="1" dirty="0">
                <a:solidFill>
                  <a:schemeClr val="accent1">
                    <a:lumMod val="75000"/>
                  </a:schemeClr>
                </a:solidFill>
              </a:rPr>
              <a:t>d</a:t>
            </a:r>
            <a:r>
              <a:rPr lang="pt-BR" sz="1200" b="1" dirty="0" smtClean="0">
                <a:solidFill>
                  <a:schemeClr val="accent1">
                    <a:lumMod val="75000"/>
                  </a:schemeClr>
                </a:solidFill>
              </a:rPr>
              <a:t>iagonal = 0</a:t>
            </a:r>
            <a:endParaRPr lang="pt-BR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Chave esquerda 7"/>
          <p:cNvSpPr/>
          <p:nvPr/>
        </p:nvSpPr>
        <p:spPr>
          <a:xfrm>
            <a:off x="5724128" y="1815666"/>
            <a:ext cx="72008" cy="972108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6a5aef54de_11_168"/>
          <p:cNvSpPr txBox="1">
            <a:spLocks noGrp="1"/>
          </p:cNvSpPr>
          <p:nvPr>
            <p:ph type="title"/>
          </p:nvPr>
        </p:nvSpPr>
        <p:spPr>
          <a:xfrm>
            <a:off x="264153" y="163321"/>
            <a:ext cx="3227727" cy="518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dirty="0" smtClean="0"/>
              <a:t>Exemplo com 2 Threads</a:t>
            </a:r>
            <a:endParaRPr dirty="0"/>
          </a:p>
        </p:txBody>
      </p:sp>
      <p:sp>
        <p:nvSpPr>
          <p:cNvPr id="173" name="Google Shape;173;g16a5aef54de_11_16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174" name="Google Shape;174;g16a5aef54de_11_168"/>
          <p:cNvSpPr/>
          <p:nvPr/>
        </p:nvSpPr>
        <p:spPr>
          <a:xfrm rot="5400000">
            <a:off x="-63750" y="259500"/>
            <a:ext cx="382500" cy="255000"/>
          </a:xfrm>
          <a:prstGeom prst="triangle">
            <a:avLst>
              <a:gd name="adj" fmla="val 50000"/>
            </a:avLst>
          </a:prstGeom>
          <a:solidFill>
            <a:srgbClr val="CFD8DC">
              <a:alpha val="48627"/>
            </a:srgbClr>
          </a:solidFill>
          <a:ln w="9525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66;g1a63fd18e5d_0_54"/>
          <p:cNvSpPr/>
          <p:nvPr/>
        </p:nvSpPr>
        <p:spPr>
          <a:xfrm>
            <a:off x="5377497" y="177462"/>
            <a:ext cx="3731007" cy="49140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1" i="0" u="none" strike="noStrike" cap="none" dirty="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void </a:t>
            </a:r>
            <a:r>
              <a:rPr lang="en" sz="1100" dirty="0">
                <a:solidFill>
                  <a:srgbClr val="BF9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cholesky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" sz="1100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double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** </a:t>
            </a:r>
            <a:r>
              <a:rPr lang="en" sz="1100" dirty="0">
                <a:solidFill>
                  <a:srgbClr val="0091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" sz="1100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 </a:t>
            </a:r>
            <a:r>
              <a:rPr lang="en" sz="1100" dirty="0">
                <a:solidFill>
                  <a:srgbClr val="0091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{</a:t>
            </a:r>
            <a:endParaRPr sz="1100" dirty="0">
              <a:solidFill>
                <a:srgbClr val="9E9E9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double </a:t>
            </a:r>
            <a:r>
              <a:rPr lang="en" sz="1100" dirty="0">
                <a:solidFill>
                  <a:srgbClr val="0091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" sz="1100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</a:t>
            </a:r>
            <a:r>
              <a:rPr lang="en" sz="1100" dirty="0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 sz="1100" dirty="0">
              <a:solidFill>
                <a:srgbClr val="9E9E9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int </a:t>
            </a:r>
            <a:r>
              <a:rPr lang="en" sz="1100" dirty="0">
                <a:solidFill>
                  <a:srgbClr val="0091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diagonal = </a:t>
            </a:r>
            <a:r>
              <a:rPr lang="en" sz="1100" dirty="0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 sz="1100" dirty="0">
              <a:solidFill>
                <a:srgbClr val="9E9E9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int </a:t>
            </a:r>
            <a:r>
              <a:rPr lang="en" sz="1100" dirty="0">
                <a:solidFill>
                  <a:srgbClr val="0091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" sz="1100" dirty="0">
                <a:solidFill>
                  <a:srgbClr val="0091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" sz="1100" dirty="0">
                <a:solidFill>
                  <a:srgbClr val="0091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 sz="1100" dirty="0">
              <a:solidFill>
                <a:srgbClr val="9E9E9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" sz="1100" dirty="0">
                <a:solidFill>
                  <a:srgbClr val="A64D7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 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</a:t>
            </a:r>
            <a:r>
              <a:rPr lang="en" sz="1100" dirty="0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 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&lt; 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 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++) {</a:t>
            </a:r>
            <a:r>
              <a:rPr lang="en" sz="1100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100" dirty="0">
                <a:solidFill>
                  <a:srgbClr val="6A995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//coluna</a:t>
            </a:r>
            <a:endParaRPr sz="1100" dirty="0">
              <a:solidFill>
                <a:srgbClr val="6A995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6A995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</a:t>
            </a:r>
            <a:r>
              <a:rPr lang="en" sz="1100" dirty="0">
                <a:solidFill>
                  <a:srgbClr val="0091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" sz="1100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</a:t>
            </a:r>
            <a:r>
              <a:rPr lang="en" sz="1100" dirty="0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 sz="1100" dirty="0">
              <a:solidFill>
                <a:srgbClr val="6A995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</a:t>
            </a:r>
            <a:r>
              <a:rPr lang="en" sz="1100" dirty="0">
                <a:solidFill>
                  <a:srgbClr val="A64D7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" sz="1100" dirty="0">
                <a:solidFill>
                  <a:srgbClr val="0091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diagonal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== </a:t>
            </a:r>
            <a:r>
              <a:rPr lang="en" sz="1100" dirty="0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{</a:t>
            </a:r>
            <a:endParaRPr sz="1100" dirty="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</a:t>
            </a:r>
            <a:r>
              <a:rPr lang="en" sz="1100" dirty="0">
                <a:solidFill>
                  <a:srgbClr val="0091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diagonal = </a:t>
            </a:r>
            <a:r>
              <a:rPr lang="en" sz="1100" dirty="0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 sz="1100" dirty="0">
              <a:solidFill>
                <a:srgbClr val="9E9E9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A64D7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for 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 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</a:t>
            </a:r>
            <a:r>
              <a:rPr lang="en" sz="1100" dirty="0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 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&lt; 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 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++)  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+= 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][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 * 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][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];</a:t>
            </a:r>
            <a:endParaRPr sz="1100" dirty="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][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 = </a:t>
            </a:r>
            <a:r>
              <a:rPr lang="en" sz="1100" dirty="0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sqrt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][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 - 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);</a:t>
            </a:r>
            <a:endParaRPr sz="1100" dirty="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sz="1100" dirty="0">
              <a:solidFill>
                <a:srgbClr val="9E9E9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</a:t>
            </a:r>
            <a:r>
              <a:rPr lang="en" sz="1100" dirty="0">
                <a:solidFill>
                  <a:srgbClr val="A64D7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#pragma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100" dirty="0">
                <a:solidFill>
                  <a:srgbClr val="0091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omp parallel for shared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" sz="1100" dirty="0">
                <a:solidFill>
                  <a:srgbClr val="0091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" sz="1100" dirty="0">
                <a:solidFill>
                  <a:srgbClr val="0091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lang="en" sz="1100" dirty="0">
                <a:solidFill>
                  <a:srgbClr val="0091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private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" sz="1100" dirty="0">
                <a:solidFill>
                  <a:srgbClr val="0091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r>
              <a:rPr lang="en" sz="1100" dirty="0">
                <a:solidFill>
                  <a:srgbClr val="0091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k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r>
              <a:rPr lang="en" sz="1100" dirty="0">
                <a:solidFill>
                  <a:srgbClr val="0091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1100" dirty="0">
              <a:solidFill>
                <a:srgbClr val="9E9E9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A64D7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for 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 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</a:t>
            </a:r>
            <a:r>
              <a:rPr lang="en" sz="1100" dirty="0">
                <a:solidFill>
                  <a:srgbClr val="0091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+ </a:t>
            </a:r>
            <a:r>
              <a:rPr lang="en" sz="1100" dirty="0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 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&lt; 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n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 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++) { </a:t>
            </a:r>
            <a:r>
              <a:rPr lang="en" sz="1100" dirty="0">
                <a:solidFill>
                  <a:srgbClr val="6A995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//linha</a:t>
            </a:r>
            <a:endParaRPr sz="1100" dirty="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</a:t>
            </a:r>
            <a:r>
              <a:rPr lang="en" sz="1100" dirty="0">
                <a:solidFill>
                  <a:srgbClr val="A64D7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 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</a:t>
            </a:r>
            <a:r>
              <a:rPr lang="en" sz="1100" dirty="0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 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&lt; 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 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++)  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+= 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][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 * 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][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];</a:t>
            </a:r>
            <a:endParaRPr sz="1100" dirty="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][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 = (</a:t>
            </a:r>
            <a:r>
              <a:rPr lang="en" sz="1100" dirty="0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1.0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/ 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][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 * (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][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 - 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));</a:t>
            </a:r>
            <a:endParaRPr sz="1100" dirty="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][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 =</a:t>
            </a:r>
            <a:r>
              <a:rPr lang="en" sz="1100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][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];</a:t>
            </a:r>
            <a:endParaRPr sz="1100" dirty="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}</a:t>
            </a:r>
            <a:endParaRPr sz="1100" dirty="0">
              <a:solidFill>
                <a:srgbClr val="9E9E9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</a:t>
            </a:r>
            <a:r>
              <a:rPr lang="en" sz="1100" dirty="0">
                <a:solidFill>
                  <a:srgbClr val="0091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diagonal = </a:t>
            </a:r>
            <a:r>
              <a:rPr lang="en" sz="1100" dirty="0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 sz="1100" dirty="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}</a:t>
            </a:r>
            <a:endParaRPr sz="1100" dirty="0">
              <a:solidFill>
                <a:srgbClr val="9E9E9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sz="1100" dirty="0">
              <a:solidFill>
                <a:srgbClr val="9E9E9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dirty="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 dirty="0">
              <a:solidFill>
                <a:srgbClr val="9E9E9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1" i="0" u="none" strike="noStrike" cap="none" dirty="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CaixaDeTexto 1"/>
              <p:cNvSpPr txBox="1"/>
              <p:nvPr/>
            </p:nvSpPr>
            <p:spPr>
              <a:xfrm>
                <a:off x="1866181" y="829526"/>
                <a:ext cx="1869101" cy="6664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𝐴</m:t>
                      </m:r>
                      <m:r>
                        <a:rPr lang="pt-BR" b="0" i="1" smtClean="0">
                          <a:latin typeface="Cambria Math"/>
                        </a:rPr>
                        <m:t>= </m:t>
                      </m:r>
                      <m:d>
                        <m:d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pt-BR" i="1">
                                    <a:latin typeface="Cambria Math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pt-BR" i="1">
                                    <a:latin typeface="Cambria Math"/>
                                  </a:rPr>
                                  <m:t>15</m:t>
                                </m:r>
                              </m:e>
                              <m:e>
                                <m:r>
                                  <a:rPr lang="pt-BR" i="1">
                                    <a:latin typeface="Cambria Math"/>
                                  </a:rPr>
                                  <m:t>−5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i="1">
                                    <a:latin typeface="Cambria Math"/>
                                  </a:rPr>
                                  <m:t>15</m:t>
                                </m:r>
                              </m:e>
                              <m:e>
                                <m:r>
                                  <a:rPr lang="pt-BR" i="1">
                                    <a:latin typeface="Cambria Math"/>
                                  </a:rPr>
                                  <m:t>18</m:t>
                                </m:r>
                              </m:e>
                              <m:e>
                                <m:r>
                                  <a:rPr lang="pt-BR" i="1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i="1">
                                    <a:latin typeface="Cambria Math"/>
                                  </a:rPr>
                                  <m:t>−5</m:t>
                                </m:r>
                              </m:e>
                              <m:e>
                                <m:r>
                                  <a:rPr lang="pt-BR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t-BR" i="1">
                                    <a:latin typeface="Cambria Math"/>
                                  </a:rPr>
                                  <m:t>11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6181" y="829526"/>
                <a:ext cx="1869101" cy="66646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Google Shape;193;g16a55156975_0_204"/>
          <p:cNvSpPr txBox="1">
            <a:spLocks/>
          </p:cNvSpPr>
          <p:nvPr/>
        </p:nvSpPr>
        <p:spPr>
          <a:xfrm>
            <a:off x="757131" y="699542"/>
            <a:ext cx="1004631" cy="36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457200">
              <a:buSzPts val="3000"/>
            </a:pPr>
            <a:r>
              <a:rPr lang="pt-BR" sz="1200" b="1" dirty="0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pt-BR" sz="1200" b="1" dirty="0" smtClean="0">
                <a:solidFill>
                  <a:schemeClr val="accent1">
                    <a:lumMod val="75000"/>
                  </a:schemeClr>
                </a:solidFill>
              </a:rPr>
              <a:t> = 0</a:t>
            </a:r>
            <a:endParaRPr lang="pt-BR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9" name="Retângulo 18"/>
          <p:cNvSpPr/>
          <p:nvPr/>
        </p:nvSpPr>
        <p:spPr>
          <a:xfrm>
            <a:off x="2440691" y="829526"/>
            <a:ext cx="360040" cy="6621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CaixaDeTexto 19"/>
              <p:cNvSpPr txBox="1"/>
              <p:nvPr/>
            </p:nvSpPr>
            <p:spPr>
              <a:xfrm>
                <a:off x="3131045" y="2938823"/>
                <a:ext cx="1869101" cy="6664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/>
                        </a:rPr>
                        <m:t>𝐴</m:t>
                      </m:r>
                      <m:r>
                        <a:rPr lang="pt-BR" i="1">
                          <a:latin typeface="Cambria Math"/>
                        </a:rPr>
                        <m:t>= </m:t>
                      </m:r>
                      <m:d>
                        <m:dPr>
                          <m:ctrlPr>
                            <a:rPr lang="pt-BR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pt-BR" i="1">
                                    <a:latin typeface="Cambria Math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pt-BR" i="1">
                                    <a:latin typeface="Cambria Math"/>
                                  </a:rPr>
                                  <m:t>15</m:t>
                                </m:r>
                              </m:e>
                              <m:e>
                                <m:r>
                                  <a:rPr lang="pt-BR" i="1">
                                    <a:latin typeface="Cambria Math"/>
                                  </a:rPr>
                                  <m:t>−5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i="1">
                                    <a:latin typeface="Cambria Math"/>
                                  </a:rPr>
                                  <m:t>15</m:t>
                                </m:r>
                              </m:e>
                              <m:e>
                                <m:r>
                                  <a:rPr lang="pt-BR" i="1">
                                    <a:latin typeface="Cambria Math"/>
                                  </a:rPr>
                                  <m:t>18</m:t>
                                </m:r>
                              </m:e>
                              <m:e>
                                <m:r>
                                  <a:rPr lang="pt-BR" i="1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i="1">
                                    <a:latin typeface="Cambria Math"/>
                                  </a:rPr>
                                  <m:t>−5</m:t>
                                </m:r>
                              </m:e>
                              <m:e>
                                <m:r>
                                  <a:rPr lang="pt-BR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t-BR" i="1">
                                    <a:latin typeface="Cambria Math"/>
                                  </a:rPr>
                                  <m:t>11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20" name="CaixaDeTexto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045" y="2938823"/>
                <a:ext cx="1869101" cy="66646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CaixaDeTexto 21"/>
              <p:cNvSpPr txBox="1"/>
              <p:nvPr/>
            </p:nvSpPr>
            <p:spPr>
              <a:xfrm>
                <a:off x="472782" y="3098029"/>
                <a:ext cx="1869101" cy="6664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𝐴</m:t>
                      </m:r>
                      <m:r>
                        <a:rPr lang="pt-BR" b="0" i="1" smtClean="0">
                          <a:latin typeface="Cambria Math"/>
                        </a:rPr>
                        <m:t>= </m:t>
                      </m:r>
                      <m:d>
                        <m:d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pt-BR" i="1">
                                    <a:latin typeface="Cambria Math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pt-BR" i="1">
                                    <a:latin typeface="Cambria Math"/>
                                  </a:rPr>
                                  <m:t>15</m:t>
                                </m:r>
                              </m:e>
                              <m:e>
                                <m:r>
                                  <a:rPr lang="pt-BR" i="1">
                                    <a:latin typeface="Cambria Math"/>
                                  </a:rPr>
                                  <m:t>−5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i="1">
                                    <a:latin typeface="Cambria Math"/>
                                  </a:rPr>
                                  <m:t>15</m:t>
                                </m:r>
                              </m:e>
                              <m:e>
                                <m:r>
                                  <a:rPr lang="pt-BR" i="1">
                                    <a:latin typeface="Cambria Math"/>
                                  </a:rPr>
                                  <m:t>18</m:t>
                                </m:r>
                              </m:e>
                              <m:e>
                                <m:r>
                                  <a:rPr lang="pt-BR" i="1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i="1">
                                    <a:latin typeface="Cambria Math"/>
                                  </a:rPr>
                                  <m:t>−5</m:t>
                                </m:r>
                              </m:e>
                              <m:e>
                                <m:r>
                                  <a:rPr lang="pt-BR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t-BR" i="1">
                                    <a:latin typeface="Cambria Math"/>
                                  </a:rPr>
                                  <m:t>11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22" name="CaixaDeTexto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782" y="3098029"/>
                <a:ext cx="1869101" cy="66646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tângulo 22"/>
          <p:cNvSpPr/>
          <p:nvPr/>
        </p:nvSpPr>
        <p:spPr>
          <a:xfrm>
            <a:off x="1060757" y="3340559"/>
            <a:ext cx="288032" cy="19763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B050"/>
              </a:solidFill>
            </a:endParaRPr>
          </a:p>
        </p:txBody>
      </p:sp>
      <p:sp>
        <p:nvSpPr>
          <p:cNvPr id="24" name="Retângulo 23"/>
          <p:cNvSpPr/>
          <p:nvPr/>
        </p:nvSpPr>
        <p:spPr>
          <a:xfrm>
            <a:off x="3724776" y="3390384"/>
            <a:ext cx="288032" cy="19763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B050"/>
              </a:solidFill>
            </a:endParaRPr>
          </a:p>
        </p:txBody>
      </p:sp>
      <p:sp>
        <p:nvSpPr>
          <p:cNvPr id="25" name="Google Shape;193;g16a55156975_0_204"/>
          <p:cNvSpPr txBox="1">
            <a:spLocks/>
          </p:cNvSpPr>
          <p:nvPr/>
        </p:nvSpPr>
        <p:spPr>
          <a:xfrm>
            <a:off x="273968" y="1563638"/>
            <a:ext cx="4082008" cy="648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457200">
              <a:buSzPts val="3000"/>
            </a:pPr>
            <a:r>
              <a:rPr lang="pt-BR" sz="1200" b="1" dirty="0">
                <a:solidFill>
                  <a:schemeClr val="accent1">
                    <a:lumMod val="75000"/>
                  </a:schemeClr>
                </a:solidFill>
              </a:rPr>
              <a:t>d</a:t>
            </a:r>
            <a:r>
              <a:rPr lang="pt-BR" sz="1200" b="1" dirty="0" smtClean="0">
                <a:solidFill>
                  <a:schemeClr val="accent1">
                    <a:lumMod val="75000"/>
                  </a:schemeClr>
                </a:solidFill>
              </a:rPr>
              <a:t>iagonal = 1</a:t>
            </a:r>
          </a:p>
          <a:p>
            <a:pPr indent="457200" algn="ctr">
              <a:buSzPts val="3000"/>
            </a:pPr>
            <a:r>
              <a:rPr lang="pt-BR" sz="1200" b="1" dirty="0" err="1" smtClean="0">
                <a:solidFill>
                  <a:schemeClr val="accent1">
                    <a:lumMod val="75000"/>
                  </a:schemeClr>
                </a:solidFill>
              </a:rPr>
              <a:t>Parallel</a:t>
            </a:r>
            <a:r>
              <a:rPr lang="pt-BR" sz="1200" b="1" dirty="0" smtClean="0">
                <a:solidFill>
                  <a:schemeClr val="accent1">
                    <a:lumMod val="75000"/>
                  </a:schemeClr>
                </a:solidFill>
              </a:rPr>
              <a:t> for – 2 Threads</a:t>
            </a:r>
          </a:p>
          <a:p>
            <a:pPr indent="457200" algn="ctr">
              <a:buSzPts val="3000"/>
            </a:pPr>
            <a:r>
              <a:rPr lang="pt-BR" sz="1200" b="1" dirty="0">
                <a:solidFill>
                  <a:schemeClr val="accent1">
                    <a:lumMod val="75000"/>
                  </a:schemeClr>
                </a:solidFill>
              </a:rPr>
              <a:t>j</a:t>
            </a:r>
            <a:r>
              <a:rPr lang="pt-BR" sz="1200" b="1" dirty="0" smtClean="0">
                <a:solidFill>
                  <a:schemeClr val="accent1">
                    <a:lumMod val="75000"/>
                  </a:schemeClr>
                </a:solidFill>
              </a:rPr>
              <a:t> = i + 1</a:t>
            </a:r>
            <a:endParaRPr lang="pt-BR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Chave esquerda 7"/>
          <p:cNvSpPr/>
          <p:nvPr/>
        </p:nvSpPr>
        <p:spPr>
          <a:xfrm>
            <a:off x="5724128" y="2938822"/>
            <a:ext cx="72008" cy="1224313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Google Shape;193;g16a55156975_0_204"/>
          <p:cNvSpPr txBox="1">
            <a:spLocks/>
          </p:cNvSpPr>
          <p:nvPr/>
        </p:nvSpPr>
        <p:spPr>
          <a:xfrm>
            <a:off x="352424" y="2247714"/>
            <a:ext cx="1339255" cy="3693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457200">
              <a:buSzPts val="3000"/>
            </a:pPr>
            <a:r>
              <a:rPr lang="pt-BR" sz="1200" b="1" dirty="0" smtClean="0">
                <a:solidFill>
                  <a:srgbClr val="00B050"/>
                </a:solidFill>
              </a:rPr>
              <a:t>Thread 0</a:t>
            </a:r>
            <a:endParaRPr lang="pt-BR" sz="1200" b="1" dirty="0">
              <a:solidFill>
                <a:srgbClr val="00B050"/>
              </a:solidFill>
            </a:endParaRPr>
          </a:p>
        </p:txBody>
      </p:sp>
      <p:sp>
        <p:nvSpPr>
          <p:cNvPr id="26" name="Google Shape;193;g16a55156975_0_204"/>
          <p:cNvSpPr txBox="1">
            <a:spLocks/>
          </p:cNvSpPr>
          <p:nvPr/>
        </p:nvSpPr>
        <p:spPr>
          <a:xfrm>
            <a:off x="3131045" y="2263334"/>
            <a:ext cx="1339255" cy="3693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457200">
              <a:buSzPts val="3000"/>
            </a:pPr>
            <a:r>
              <a:rPr lang="pt-BR" sz="1200" b="1" dirty="0" smtClean="0">
                <a:solidFill>
                  <a:srgbClr val="00B050"/>
                </a:solidFill>
              </a:rPr>
              <a:t>Thread 1</a:t>
            </a:r>
            <a:endParaRPr lang="pt-BR" sz="1200" b="1" dirty="0">
              <a:solidFill>
                <a:srgbClr val="00B050"/>
              </a:solidFill>
            </a:endParaRPr>
          </a:p>
        </p:txBody>
      </p:sp>
      <p:sp>
        <p:nvSpPr>
          <p:cNvPr id="27" name="Google Shape;193;g16a55156975_0_204"/>
          <p:cNvSpPr txBox="1">
            <a:spLocks/>
          </p:cNvSpPr>
          <p:nvPr/>
        </p:nvSpPr>
        <p:spPr>
          <a:xfrm>
            <a:off x="352424" y="2557616"/>
            <a:ext cx="1440804" cy="36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457200">
              <a:buSzPts val="3000"/>
            </a:pPr>
            <a:r>
              <a:rPr lang="pt-BR" sz="1200" b="1" dirty="0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pt-BR" sz="1200" b="1" dirty="0" smtClean="0">
                <a:solidFill>
                  <a:schemeClr val="accent1">
                    <a:lumMod val="75000"/>
                  </a:schemeClr>
                </a:solidFill>
              </a:rPr>
              <a:t> = 0   j = 1</a:t>
            </a:r>
            <a:endParaRPr lang="pt-BR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8" name="Google Shape;193;g16a55156975_0_204"/>
          <p:cNvSpPr txBox="1">
            <a:spLocks/>
          </p:cNvSpPr>
          <p:nvPr/>
        </p:nvSpPr>
        <p:spPr>
          <a:xfrm>
            <a:off x="3244727" y="2571750"/>
            <a:ext cx="1440804" cy="36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457200">
              <a:buSzPts val="3000"/>
            </a:pPr>
            <a:r>
              <a:rPr lang="pt-BR" sz="1200" b="1" dirty="0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pt-BR" sz="1200" b="1" dirty="0" smtClean="0">
                <a:solidFill>
                  <a:schemeClr val="accent1">
                    <a:lumMod val="75000"/>
                  </a:schemeClr>
                </a:solidFill>
              </a:rPr>
              <a:t> = 0   j = 2</a:t>
            </a:r>
            <a:endParaRPr lang="pt-BR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CaixaDeTexto 28"/>
              <p:cNvSpPr txBox="1"/>
              <p:nvPr/>
            </p:nvSpPr>
            <p:spPr>
              <a:xfrm>
                <a:off x="416774" y="3907084"/>
                <a:ext cx="2203937" cy="6002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/>
                            </a:rPr>
                            <m:t>𝑙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/>
                            </a:rPr>
                            <m:t>21</m:t>
                          </m:r>
                        </m:sub>
                      </m:sSub>
                      <m:r>
                        <a:rPr lang="pt-BR" sz="16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sz="16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sz="16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pt-BR" sz="16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1600" b="0" i="1" smtClean="0">
                                  <a:latin typeface="Cambria Math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pt-BR" sz="1600" b="0" i="1" smtClean="0">
                                  <a:latin typeface="Cambria Math"/>
                                </a:rPr>
                                <m:t>11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pt-BR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/>
                            </a:rPr>
                            <m:t>21</m:t>
                          </m:r>
                        </m:sub>
                      </m:sSub>
                      <m:r>
                        <a:rPr lang="pt-BR" sz="16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sz="16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sz="1600" b="0" i="1" smtClean="0">
                              <a:latin typeface="Cambria Math"/>
                            </a:rPr>
                            <m:t>15</m:t>
                          </m:r>
                        </m:num>
                        <m:den>
                          <m:r>
                            <a:rPr lang="pt-BR" sz="1600" b="0" i="1" smtClean="0">
                              <a:latin typeface="Cambria Math"/>
                            </a:rPr>
                            <m:t>5</m:t>
                          </m:r>
                        </m:den>
                      </m:f>
                      <m:r>
                        <a:rPr lang="pt-BR" sz="1600" b="0" i="1" smtClean="0">
                          <a:latin typeface="Cambria Math"/>
                        </a:rPr>
                        <m:t>=3</m:t>
                      </m:r>
                    </m:oMath>
                  </m:oMathPara>
                </a14:m>
                <a:endParaRPr lang="pt-BR" sz="1600" dirty="0"/>
              </a:p>
            </p:txBody>
          </p:sp>
        </mc:Choice>
        <mc:Fallback>
          <p:sp>
            <p:nvSpPr>
              <p:cNvPr id="29" name="CaixaDeTexto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774" y="3907084"/>
                <a:ext cx="2203937" cy="60022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CaixaDeTexto 29"/>
              <p:cNvSpPr txBox="1"/>
              <p:nvPr/>
            </p:nvSpPr>
            <p:spPr>
              <a:xfrm>
                <a:off x="2937639" y="3863020"/>
                <a:ext cx="2397901" cy="6002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/>
                            </a:rPr>
                            <m:t>𝑙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/>
                            </a:rPr>
                            <m:t>31</m:t>
                          </m:r>
                        </m:sub>
                      </m:sSub>
                      <m:r>
                        <a:rPr lang="pt-BR" sz="16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sz="16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sz="16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pt-BR" sz="16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1600" b="0" i="1" smtClean="0">
                                  <a:latin typeface="Cambria Math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pt-BR" sz="1600" b="0" i="1" smtClean="0">
                                  <a:latin typeface="Cambria Math"/>
                                </a:rPr>
                                <m:t>11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pt-BR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/>
                            </a:rPr>
                            <m:t>31</m:t>
                          </m:r>
                        </m:sub>
                      </m:sSub>
                      <m:r>
                        <a:rPr lang="pt-BR" sz="16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sz="16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sz="1600" b="0" i="1" smtClean="0">
                              <a:latin typeface="Cambria Math"/>
                            </a:rPr>
                            <m:t>−5</m:t>
                          </m:r>
                        </m:num>
                        <m:den>
                          <m:r>
                            <a:rPr lang="pt-BR" sz="1600" b="0" i="1" smtClean="0">
                              <a:latin typeface="Cambria Math"/>
                            </a:rPr>
                            <m:t>5</m:t>
                          </m:r>
                        </m:den>
                      </m:f>
                      <m:r>
                        <a:rPr lang="pt-BR" sz="1600" b="0" i="1" smtClean="0">
                          <a:latin typeface="Cambria Math"/>
                        </a:rPr>
                        <m:t>=−1</m:t>
                      </m:r>
                    </m:oMath>
                  </m:oMathPara>
                </a14:m>
                <a:endParaRPr lang="pt-BR" sz="1600" dirty="0"/>
              </a:p>
            </p:txBody>
          </p:sp>
        </mc:Choice>
        <mc:Fallback>
          <p:sp>
            <p:nvSpPr>
              <p:cNvPr id="30" name="CaixaDeTexto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7639" y="3863020"/>
                <a:ext cx="2397901" cy="60022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2936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6a5aef54de_11_168"/>
          <p:cNvSpPr txBox="1">
            <a:spLocks noGrp="1"/>
          </p:cNvSpPr>
          <p:nvPr>
            <p:ph type="title"/>
          </p:nvPr>
        </p:nvSpPr>
        <p:spPr>
          <a:xfrm>
            <a:off x="264153" y="163321"/>
            <a:ext cx="3227727" cy="518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dirty="0" smtClean="0"/>
              <a:t>Exemplo com 2 Threads</a:t>
            </a:r>
            <a:endParaRPr dirty="0"/>
          </a:p>
        </p:txBody>
      </p:sp>
      <p:sp>
        <p:nvSpPr>
          <p:cNvPr id="173" name="Google Shape;173;g16a5aef54de_11_16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174" name="Google Shape;174;g16a5aef54de_11_168"/>
          <p:cNvSpPr/>
          <p:nvPr/>
        </p:nvSpPr>
        <p:spPr>
          <a:xfrm rot="5400000">
            <a:off x="-63750" y="259500"/>
            <a:ext cx="382500" cy="255000"/>
          </a:xfrm>
          <a:prstGeom prst="triangle">
            <a:avLst>
              <a:gd name="adj" fmla="val 50000"/>
            </a:avLst>
          </a:prstGeom>
          <a:solidFill>
            <a:srgbClr val="CFD8DC">
              <a:alpha val="48627"/>
            </a:srgbClr>
          </a:solidFill>
          <a:ln w="9525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66;g1a63fd18e5d_0_54"/>
          <p:cNvSpPr/>
          <p:nvPr/>
        </p:nvSpPr>
        <p:spPr>
          <a:xfrm>
            <a:off x="5377497" y="177462"/>
            <a:ext cx="3731007" cy="49140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1" i="0" u="none" strike="noStrike" cap="none" dirty="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void </a:t>
            </a:r>
            <a:r>
              <a:rPr lang="en" sz="1100" dirty="0">
                <a:solidFill>
                  <a:srgbClr val="BF9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cholesky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" sz="1100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double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** </a:t>
            </a:r>
            <a:r>
              <a:rPr lang="en" sz="1100" dirty="0">
                <a:solidFill>
                  <a:srgbClr val="0091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" sz="1100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 </a:t>
            </a:r>
            <a:r>
              <a:rPr lang="en" sz="1100" dirty="0">
                <a:solidFill>
                  <a:srgbClr val="0091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{</a:t>
            </a:r>
            <a:endParaRPr sz="1100" dirty="0">
              <a:solidFill>
                <a:srgbClr val="9E9E9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double </a:t>
            </a:r>
            <a:r>
              <a:rPr lang="en" sz="1100" dirty="0">
                <a:solidFill>
                  <a:srgbClr val="0091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" sz="1100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</a:t>
            </a:r>
            <a:r>
              <a:rPr lang="en" sz="1100" dirty="0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 sz="1100" dirty="0">
              <a:solidFill>
                <a:srgbClr val="9E9E9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int </a:t>
            </a:r>
            <a:r>
              <a:rPr lang="en" sz="1100" dirty="0">
                <a:solidFill>
                  <a:srgbClr val="0091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diagonal = </a:t>
            </a:r>
            <a:r>
              <a:rPr lang="en" sz="1100" dirty="0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 sz="1100" dirty="0">
              <a:solidFill>
                <a:srgbClr val="9E9E9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int </a:t>
            </a:r>
            <a:r>
              <a:rPr lang="en" sz="1100" dirty="0">
                <a:solidFill>
                  <a:srgbClr val="0091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" sz="1100" dirty="0">
                <a:solidFill>
                  <a:srgbClr val="0091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" sz="1100" dirty="0">
                <a:solidFill>
                  <a:srgbClr val="0091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 sz="1100" dirty="0">
              <a:solidFill>
                <a:srgbClr val="9E9E9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" sz="1100" dirty="0">
                <a:solidFill>
                  <a:srgbClr val="A64D7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 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</a:t>
            </a:r>
            <a:r>
              <a:rPr lang="en" sz="1100" dirty="0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 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&lt; 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 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++) {</a:t>
            </a:r>
            <a:r>
              <a:rPr lang="en" sz="1100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100" dirty="0">
                <a:solidFill>
                  <a:srgbClr val="6A995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//coluna</a:t>
            </a:r>
            <a:endParaRPr sz="1100" dirty="0">
              <a:solidFill>
                <a:srgbClr val="6A995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6A995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</a:t>
            </a:r>
            <a:r>
              <a:rPr lang="en" sz="1100" dirty="0">
                <a:solidFill>
                  <a:srgbClr val="0091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" sz="1100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</a:t>
            </a:r>
            <a:r>
              <a:rPr lang="en" sz="1100" dirty="0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 sz="1100" dirty="0">
              <a:solidFill>
                <a:srgbClr val="6A995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</a:t>
            </a:r>
            <a:r>
              <a:rPr lang="en" sz="1100" dirty="0">
                <a:solidFill>
                  <a:srgbClr val="A64D7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" sz="1100" dirty="0">
                <a:solidFill>
                  <a:srgbClr val="0091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diagonal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== </a:t>
            </a:r>
            <a:r>
              <a:rPr lang="en" sz="1100" dirty="0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{</a:t>
            </a:r>
            <a:endParaRPr sz="1100" dirty="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</a:t>
            </a:r>
            <a:r>
              <a:rPr lang="en" sz="1100" dirty="0">
                <a:solidFill>
                  <a:srgbClr val="0091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diagonal = </a:t>
            </a:r>
            <a:r>
              <a:rPr lang="en" sz="1100" dirty="0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 sz="1100" dirty="0">
              <a:solidFill>
                <a:srgbClr val="9E9E9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A64D7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for 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 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</a:t>
            </a:r>
            <a:r>
              <a:rPr lang="en" sz="1100" dirty="0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 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&lt; 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 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++)  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+= 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][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 * 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][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];</a:t>
            </a:r>
            <a:endParaRPr sz="1100" dirty="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][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 = </a:t>
            </a:r>
            <a:r>
              <a:rPr lang="en" sz="1100" dirty="0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sqrt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][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 - 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);</a:t>
            </a:r>
            <a:endParaRPr sz="1100" dirty="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sz="1100" dirty="0">
              <a:solidFill>
                <a:srgbClr val="9E9E9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</a:t>
            </a:r>
            <a:r>
              <a:rPr lang="en" sz="1100" dirty="0">
                <a:solidFill>
                  <a:srgbClr val="A64D7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#pragma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100" dirty="0">
                <a:solidFill>
                  <a:srgbClr val="0091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omp parallel for shared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" sz="1100" dirty="0">
                <a:solidFill>
                  <a:srgbClr val="0091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" sz="1100" dirty="0">
                <a:solidFill>
                  <a:srgbClr val="0091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lang="en" sz="1100" dirty="0">
                <a:solidFill>
                  <a:srgbClr val="0091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private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" sz="1100" dirty="0">
                <a:solidFill>
                  <a:srgbClr val="0091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r>
              <a:rPr lang="en" sz="1100" dirty="0">
                <a:solidFill>
                  <a:srgbClr val="0091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k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r>
              <a:rPr lang="en" sz="1100" dirty="0">
                <a:solidFill>
                  <a:srgbClr val="0091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1100" dirty="0">
              <a:solidFill>
                <a:srgbClr val="9E9E9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A64D7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for 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 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</a:t>
            </a:r>
            <a:r>
              <a:rPr lang="en" sz="1100" dirty="0">
                <a:solidFill>
                  <a:srgbClr val="0091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+ </a:t>
            </a:r>
            <a:r>
              <a:rPr lang="en" sz="1100" dirty="0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 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&lt; 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n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 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++) { </a:t>
            </a:r>
            <a:r>
              <a:rPr lang="en" sz="1100" dirty="0">
                <a:solidFill>
                  <a:srgbClr val="6A995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//linha</a:t>
            </a:r>
            <a:endParaRPr sz="1100" dirty="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</a:t>
            </a:r>
            <a:r>
              <a:rPr lang="en" sz="1100" dirty="0">
                <a:solidFill>
                  <a:srgbClr val="A64D7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 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</a:t>
            </a:r>
            <a:r>
              <a:rPr lang="en" sz="1100" dirty="0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 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&lt; 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 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++)  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+= 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][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 * 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][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];</a:t>
            </a:r>
            <a:endParaRPr sz="1100" dirty="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][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 = (</a:t>
            </a:r>
            <a:r>
              <a:rPr lang="en" sz="1100" dirty="0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1.0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/ 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][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 * (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][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 - 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));</a:t>
            </a:r>
            <a:endParaRPr sz="1100" dirty="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][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 =</a:t>
            </a:r>
            <a:r>
              <a:rPr lang="en" sz="1100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][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];</a:t>
            </a:r>
            <a:endParaRPr sz="1100" dirty="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}</a:t>
            </a:r>
            <a:endParaRPr sz="1100" dirty="0">
              <a:solidFill>
                <a:srgbClr val="9E9E9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</a:t>
            </a:r>
            <a:r>
              <a:rPr lang="en" sz="1100" dirty="0">
                <a:solidFill>
                  <a:srgbClr val="0091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diagonal = </a:t>
            </a:r>
            <a:r>
              <a:rPr lang="en" sz="1100" dirty="0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 sz="1100" dirty="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}</a:t>
            </a:r>
            <a:endParaRPr sz="1100" dirty="0">
              <a:solidFill>
                <a:srgbClr val="9E9E9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sz="1100" dirty="0">
              <a:solidFill>
                <a:srgbClr val="9E9E9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dirty="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 dirty="0">
              <a:solidFill>
                <a:srgbClr val="9E9E9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1" i="0" u="none" strike="noStrike" cap="none" dirty="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CaixaDeTexto 1"/>
              <p:cNvSpPr txBox="1"/>
              <p:nvPr/>
            </p:nvSpPr>
            <p:spPr>
              <a:xfrm>
                <a:off x="1866181" y="829526"/>
                <a:ext cx="1869101" cy="6806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𝐴</m:t>
                      </m:r>
                      <m:r>
                        <a:rPr lang="pt-BR" b="0" i="1" smtClean="0">
                          <a:latin typeface="Cambria Math"/>
                        </a:rPr>
                        <m:t>= </m:t>
                      </m:r>
                      <m:d>
                        <m:d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pt-BR" i="1">
                                    <a:latin typeface="Cambria Math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pt-BR" b="0" i="1" smtClean="0">
                                    <a:latin typeface="Cambria Math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pt-BR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pt-BR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b="0" i="1" smtClean="0">
                                    <a:latin typeface="Cambria Math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pt-BR" i="1">
                                    <a:latin typeface="Cambria Math"/>
                                  </a:rPr>
                                  <m:t>18</m:t>
                                </m:r>
                              </m:e>
                              <m:e>
                                <m:r>
                                  <a:rPr lang="pt-BR" i="1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pt-BR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pt-BR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t-BR" i="1">
                                    <a:latin typeface="Cambria Math"/>
                                  </a:rPr>
                                  <m:t>11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6181" y="829526"/>
                <a:ext cx="1869101" cy="6806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Google Shape;193;g16a55156975_0_204"/>
          <p:cNvSpPr txBox="1">
            <a:spLocks/>
          </p:cNvSpPr>
          <p:nvPr/>
        </p:nvSpPr>
        <p:spPr>
          <a:xfrm>
            <a:off x="896804" y="649506"/>
            <a:ext cx="1004631" cy="36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457200">
              <a:buSzPts val="3000"/>
            </a:pPr>
            <a:r>
              <a:rPr lang="pt-BR" sz="1200" b="1" dirty="0" smtClean="0">
                <a:solidFill>
                  <a:schemeClr val="accent1">
                    <a:lumMod val="75000"/>
                  </a:schemeClr>
                </a:solidFill>
              </a:rPr>
              <a:t>i=1</a:t>
            </a:r>
            <a:endParaRPr lang="pt-BR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9" name="Retângulo 18"/>
          <p:cNvSpPr/>
          <p:nvPr/>
        </p:nvSpPr>
        <p:spPr>
          <a:xfrm>
            <a:off x="2786292" y="829526"/>
            <a:ext cx="360040" cy="6621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CaixaDeTexto 19"/>
              <p:cNvSpPr txBox="1"/>
              <p:nvPr/>
            </p:nvSpPr>
            <p:spPr>
              <a:xfrm>
                <a:off x="2010196" y="3651870"/>
                <a:ext cx="1835439" cy="6664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/>
                        </a:rPr>
                        <m:t>𝐴</m:t>
                      </m:r>
                      <m:r>
                        <a:rPr lang="pt-BR" i="1" smtClean="0">
                          <a:latin typeface="Cambria Math"/>
                        </a:rPr>
                        <m:t>= </m:t>
                      </m:r>
                      <m:d>
                        <m:dPr>
                          <m:ctrlPr>
                            <a:rPr lang="pt-BR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pt-BR" i="1">
                                    <a:latin typeface="Cambria Math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pt-BR" i="1">
                                    <a:latin typeface="Cambria Math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pt-BR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pt-BR" i="1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i="1">
                                    <a:latin typeface="Cambria Math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pt-BR" b="0" i="1" smtClean="0">
                                    <a:latin typeface="Cambria Math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pt-BR" i="1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pt-BR" i="1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pt-BR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t-BR" i="1">
                                    <a:latin typeface="Cambria Math"/>
                                  </a:rPr>
                                  <m:t>11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20" name="CaixaDeTexto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0196" y="3651870"/>
                <a:ext cx="1835439" cy="66646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CaixaDeTexto 21"/>
              <p:cNvSpPr txBox="1"/>
              <p:nvPr/>
            </p:nvSpPr>
            <p:spPr>
              <a:xfrm>
                <a:off x="1901435" y="1926112"/>
                <a:ext cx="1869101" cy="6664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𝐴</m:t>
                      </m:r>
                      <m:r>
                        <a:rPr lang="pt-BR" b="0" i="1" smtClean="0">
                          <a:latin typeface="Cambria Math"/>
                        </a:rPr>
                        <m:t>= </m:t>
                      </m:r>
                      <m:d>
                        <m:d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pt-BR" i="1">
                                    <a:latin typeface="Cambria Math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pt-BR" i="1">
                                    <a:latin typeface="Cambria Math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pt-BR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pt-BR" i="1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i="1">
                                    <a:latin typeface="Cambria Math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pt-BR" i="1">
                                    <a:latin typeface="Cambria Math"/>
                                  </a:rPr>
                                  <m:t>18</m:t>
                                </m:r>
                              </m:e>
                              <m:e>
                                <m:r>
                                  <a:rPr lang="pt-BR" i="1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pt-BR" i="1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pt-BR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t-BR" i="1">
                                    <a:latin typeface="Cambria Math"/>
                                  </a:rPr>
                                  <m:t>11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22" name="CaixaDeTexto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1435" y="1926112"/>
                <a:ext cx="1869101" cy="66646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tângulo 22"/>
          <p:cNvSpPr/>
          <p:nvPr/>
        </p:nvSpPr>
        <p:spPr>
          <a:xfrm>
            <a:off x="2861587" y="2182747"/>
            <a:ext cx="288032" cy="19763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B050"/>
              </a:solidFill>
            </a:endParaRPr>
          </a:p>
        </p:txBody>
      </p:sp>
      <p:sp>
        <p:nvSpPr>
          <p:cNvPr id="24" name="Retângulo 23"/>
          <p:cNvSpPr/>
          <p:nvPr/>
        </p:nvSpPr>
        <p:spPr>
          <a:xfrm>
            <a:off x="2981738" y="3886284"/>
            <a:ext cx="288032" cy="19763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B050"/>
              </a:solidFill>
            </a:endParaRPr>
          </a:p>
        </p:txBody>
      </p:sp>
      <p:sp>
        <p:nvSpPr>
          <p:cNvPr id="25" name="Google Shape;193;g16a55156975_0_204"/>
          <p:cNvSpPr txBox="1">
            <a:spLocks/>
          </p:cNvSpPr>
          <p:nvPr/>
        </p:nvSpPr>
        <p:spPr>
          <a:xfrm>
            <a:off x="205696" y="1921525"/>
            <a:ext cx="1656184" cy="36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457200">
              <a:buSzPts val="3000"/>
            </a:pPr>
            <a:r>
              <a:rPr lang="pt-BR" sz="1200" b="1" dirty="0">
                <a:solidFill>
                  <a:schemeClr val="accent1">
                    <a:lumMod val="75000"/>
                  </a:schemeClr>
                </a:solidFill>
              </a:rPr>
              <a:t>d</a:t>
            </a:r>
            <a:r>
              <a:rPr lang="pt-BR" sz="1200" b="1" dirty="0" smtClean="0">
                <a:solidFill>
                  <a:schemeClr val="accent1">
                    <a:lumMod val="75000"/>
                  </a:schemeClr>
                </a:solidFill>
              </a:rPr>
              <a:t>iagonal = 0</a:t>
            </a:r>
            <a:endParaRPr lang="pt-BR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Chave esquerda 7"/>
          <p:cNvSpPr/>
          <p:nvPr/>
        </p:nvSpPr>
        <p:spPr>
          <a:xfrm>
            <a:off x="5724128" y="1815666"/>
            <a:ext cx="72008" cy="972108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CaixaDeTexto 16"/>
              <p:cNvSpPr txBox="1"/>
              <p:nvPr/>
            </p:nvSpPr>
            <p:spPr>
              <a:xfrm>
                <a:off x="1255081" y="2829046"/>
                <a:ext cx="3741345" cy="5934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/>
                            </a:rPr>
                            <m:t>𝑙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/>
                            </a:rPr>
                            <m:t>22</m:t>
                          </m:r>
                        </m:sub>
                      </m:sSub>
                      <m:r>
                        <a:rPr lang="pt-BR" sz="1600" b="0" i="1" smtClean="0">
                          <a:latin typeface="Cambria Math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pt-BR" sz="16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pt-BR" sz="16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1600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sz="1600" b="0" i="1" smtClean="0">
                                  <a:latin typeface="Cambria Math"/>
                                </a:rPr>
                                <m:t>22</m:t>
                              </m:r>
                            </m:sub>
                          </m:sSub>
                          <m:r>
                            <a:rPr lang="pt-BR" sz="1600" b="0" i="1" smtClean="0">
                              <a:latin typeface="Cambria Math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pt-BR" sz="1600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sz="1600" b="0" i="1" smtClean="0">
                                  <a:latin typeface="Cambria Math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pt-BR" sz="1600" b="0" i="1" smtClean="0">
                                  <a:latin typeface="Cambria Math"/>
                                </a:rPr>
                                <m:t>21</m:t>
                              </m:r>
                            </m:sub>
                            <m:sup>
                              <m:r>
                                <a:rPr lang="pt-BR" sz="16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  <m:r>
                        <a:rPr lang="pt-BR" sz="1600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1600" i="1">
                              <a:latin typeface="Cambria Math"/>
                            </a:rPr>
                          </m:ctrlPr>
                        </m:radPr>
                        <m:deg/>
                        <m:e>
                          <m:r>
                            <a:rPr lang="pt-BR" sz="1600" b="0" i="1" smtClean="0">
                              <a:latin typeface="Cambria Math"/>
                            </a:rPr>
                            <m:t>18</m:t>
                          </m:r>
                          <m:r>
                            <a:rPr lang="pt-BR" sz="1600" i="1">
                              <a:latin typeface="Cambria Math"/>
                            </a:rPr>
                            <m:t>−</m:t>
                          </m:r>
                          <m:sSup>
                            <m:sSupPr>
                              <m:ctrlPr>
                                <a:rPr lang="pt-BR" sz="16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600" b="0" i="1" smtClean="0">
                                  <a:latin typeface="Cambria Math"/>
                                </a:rPr>
                                <m:t>3</m:t>
                              </m:r>
                            </m:e>
                            <m:sup>
                              <m:r>
                                <a:rPr lang="pt-BR" sz="16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pt-BR" sz="1600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1600" i="1">
                              <a:latin typeface="Cambria Math"/>
                            </a:rPr>
                          </m:ctrlPr>
                        </m:radPr>
                        <m:deg/>
                        <m:e>
                          <m:r>
                            <a:rPr lang="pt-BR" sz="1600" b="0" i="1" smtClean="0">
                              <a:latin typeface="Cambria Math"/>
                            </a:rPr>
                            <m:t>9</m:t>
                          </m:r>
                        </m:e>
                      </m:rad>
                      <m:r>
                        <a:rPr lang="pt-BR" sz="1600" b="0" i="1" smtClean="0">
                          <a:latin typeface="Cambria Math"/>
                        </a:rPr>
                        <m:t>=</m:t>
                      </m:r>
                      <m:r>
                        <a:rPr lang="pt-BR" sz="1600" b="0" i="0" smtClean="0">
                          <a:latin typeface="Cambria Math"/>
                        </a:rPr>
                        <m:t>3</m:t>
                      </m:r>
                    </m:oMath>
                  </m:oMathPara>
                </a14:m>
                <a:endParaRPr lang="pt-BR" sz="1600" dirty="0"/>
              </a:p>
            </p:txBody>
          </p:sp>
        </mc:Choice>
        <mc:Fallback>
          <p:sp>
            <p:nvSpPr>
              <p:cNvPr id="17" name="CaixaDeTexto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5081" y="2829046"/>
                <a:ext cx="3741345" cy="5934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732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6a5aef54de_11_168"/>
          <p:cNvSpPr txBox="1">
            <a:spLocks noGrp="1"/>
          </p:cNvSpPr>
          <p:nvPr>
            <p:ph type="title"/>
          </p:nvPr>
        </p:nvSpPr>
        <p:spPr>
          <a:xfrm>
            <a:off x="264153" y="163321"/>
            <a:ext cx="3227727" cy="518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dirty="0" smtClean="0"/>
              <a:t>Exemplo com 2 Threads</a:t>
            </a:r>
            <a:endParaRPr dirty="0"/>
          </a:p>
        </p:txBody>
      </p:sp>
      <p:sp>
        <p:nvSpPr>
          <p:cNvPr id="173" name="Google Shape;173;g16a5aef54de_11_16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174" name="Google Shape;174;g16a5aef54de_11_168"/>
          <p:cNvSpPr/>
          <p:nvPr/>
        </p:nvSpPr>
        <p:spPr>
          <a:xfrm rot="5400000">
            <a:off x="-63750" y="259500"/>
            <a:ext cx="382500" cy="255000"/>
          </a:xfrm>
          <a:prstGeom prst="triangle">
            <a:avLst>
              <a:gd name="adj" fmla="val 50000"/>
            </a:avLst>
          </a:prstGeom>
          <a:solidFill>
            <a:srgbClr val="CFD8DC">
              <a:alpha val="48627"/>
            </a:srgbClr>
          </a:solidFill>
          <a:ln w="9525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66;g1a63fd18e5d_0_54"/>
          <p:cNvSpPr/>
          <p:nvPr/>
        </p:nvSpPr>
        <p:spPr>
          <a:xfrm>
            <a:off x="5377497" y="177462"/>
            <a:ext cx="3731007" cy="49140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1" i="0" u="none" strike="noStrike" cap="none" dirty="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void </a:t>
            </a:r>
            <a:r>
              <a:rPr lang="en" sz="1100" dirty="0">
                <a:solidFill>
                  <a:srgbClr val="BF9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cholesky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" sz="1100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double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** </a:t>
            </a:r>
            <a:r>
              <a:rPr lang="en" sz="1100" dirty="0">
                <a:solidFill>
                  <a:srgbClr val="0091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" sz="1100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 </a:t>
            </a:r>
            <a:r>
              <a:rPr lang="en" sz="1100" dirty="0">
                <a:solidFill>
                  <a:srgbClr val="0091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{</a:t>
            </a:r>
            <a:endParaRPr sz="1100" dirty="0">
              <a:solidFill>
                <a:srgbClr val="9E9E9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double </a:t>
            </a:r>
            <a:r>
              <a:rPr lang="en" sz="1100" dirty="0">
                <a:solidFill>
                  <a:srgbClr val="0091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" sz="1100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</a:t>
            </a:r>
            <a:r>
              <a:rPr lang="en" sz="1100" dirty="0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 sz="1100" dirty="0">
              <a:solidFill>
                <a:srgbClr val="9E9E9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int </a:t>
            </a:r>
            <a:r>
              <a:rPr lang="en" sz="1100" dirty="0">
                <a:solidFill>
                  <a:srgbClr val="0091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diagonal = </a:t>
            </a:r>
            <a:r>
              <a:rPr lang="en" sz="1100" dirty="0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 sz="1100" dirty="0">
              <a:solidFill>
                <a:srgbClr val="9E9E9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int </a:t>
            </a:r>
            <a:r>
              <a:rPr lang="en" sz="1100" dirty="0">
                <a:solidFill>
                  <a:srgbClr val="0091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" sz="1100" dirty="0">
                <a:solidFill>
                  <a:srgbClr val="0091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" sz="1100" dirty="0">
                <a:solidFill>
                  <a:srgbClr val="0091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 sz="1100" dirty="0">
              <a:solidFill>
                <a:srgbClr val="9E9E9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" sz="1100" dirty="0">
                <a:solidFill>
                  <a:srgbClr val="A64D7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 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</a:t>
            </a:r>
            <a:r>
              <a:rPr lang="en" sz="1100" dirty="0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 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&lt; 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 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++) {</a:t>
            </a:r>
            <a:r>
              <a:rPr lang="en" sz="1100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100" dirty="0">
                <a:solidFill>
                  <a:srgbClr val="6A995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//coluna</a:t>
            </a:r>
            <a:endParaRPr sz="1100" dirty="0">
              <a:solidFill>
                <a:srgbClr val="6A995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6A995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</a:t>
            </a:r>
            <a:r>
              <a:rPr lang="en" sz="1100" dirty="0">
                <a:solidFill>
                  <a:srgbClr val="0091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" sz="1100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</a:t>
            </a:r>
            <a:r>
              <a:rPr lang="en" sz="1100" dirty="0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 sz="1100" dirty="0">
              <a:solidFill>
                <a:srgbClr val="6A995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</a:t>
            </a:r>
            <a:r>
              <a:rPr lang="en" sz="1100" dirty="0">
                <a:solidFill>
                  <a:srgbClr val="A64D7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" sz="1100" dirty="0">
                <a:solidFill>
                  <a:srgbClr val="0091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diagonal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== </a:t>
            </a:r>
            <a:r>
              <a:rPr lang="en" sz="1100" dirty="0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{</a:t>
            </a:r>
            <a:endParaRPr sz="1100" dirty="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</a:t>
            </a:r>
            <a:r>
              <a:rPr lang="en" sz="1100" dirty="0">
                <a:solidFill>
                  <a:srgbClr val="0091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diagonal = </a:t>
            </a:r>
            <a:r>
              <a:rPr lang="en" sz="1100" dirty="0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 sz="1100" dirty="0">
              <a:solidFill>
                <a:srgbClr val="9E9E9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A64D7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for 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 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</a:t>
            </a:r>
            <a:r>
              <a:rPr lang="en" sz="1100" dirty="0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 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&lt; 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 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++)  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+= 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][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 * 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][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];</a:t>
            </a:r>
            <a:endParaRPr sz="1100" dirty="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][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 = </a:t>
            </a:r>
            <a:r>
              <a:rPr lang="en" sz="1100" dirty="0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sqrt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][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 - 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);</a:t>
            </a:r>
            <a:endParaRPr sz="1100" dirty="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sz="1100" dirty="0">
              <a:solidFill>
                <a:srgbClr val="9E9E9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</a:t>
            </a:r>
            <a:r>
              <a:rPr lang="en" sz="1100" dirty="0">
                <a:solidFill>
                  <a:srgbClr val="A64D7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#pragma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100" dirty="0">
                <a:solidFill>
                  <a:srgbClr val="0091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omp parallel for shared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" sz="1100" dirty="0">
                <a:solidFill>
                  <a:srgbClr val="0091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" sz="1100" dirty="0">
                <a:solidFill>
                  <a:srgbClr val="0091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lang="en" sz="1100" dirty="0">
                <a:solidFill>
                  <a:srgbClr val="0091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private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" sz="1100" dirty="0">
                <a:solidFill>
                  <a:srgbClr val="0091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r>
              <a:rPr lang="en" sz="1100" dirty="0">
                <a:solidFill>
                  <a:srgbClr val="0091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k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r>
              <a:rPr lang="en" sz="1100" dirty="0">
                <a:solidFill>
                  <a:srgbClr val="0091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1100" dirty="0">
              <a:solidFill>
                <a:srgbClr val="9E9E9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A64D7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for 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 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</a:t>
            </a:r>
            <a:r>
              <a:rPr lang="en" sz="1100" dirty="0">
                <a:solidFill>
                  <a:srgbClr val="0091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+ </a:t>
            </a:r>
            <a:r>
              <a:rPr lang="en" sz="1100" dirty="0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 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&lt; 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n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 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++) { </a:t>
            </a:r>
            <a:r>
              <a:rPr lang="en" sz="1100" dirty="0">
                <a:solidFill>
                  <a:srgbClr val="6A995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//linha</a:t>
            </a:r>
            <a:endParaRPr sz="1100" dirty="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</a:t>
            </a:r>
            <a:r>
              <a:rPr lang="en" sz="1100" dirty="0">
                <a:solidFill>
                  <a:srgbClr val="A64D7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 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</a:t>
            </a:r>
            <a:r>
              <a:rPr lang="en" sz="1100" dirty="0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 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&lt; 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 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++)  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+= 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][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 * 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][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];</a:t>
            </a:r>
            <a:endParaRPr sz="1100" dirty="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][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 = (</a:t>
            </a:r>
            <a:r>
              <a:rPr lang="en" sz="1100" dirty="0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1.0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/ 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][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 * (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][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 - 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));</a:t>
            </a:r>
            <a:endParaRPr sz="1100" dirty="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][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 =</a:t>
            </a:r>
            <a:r>
              <a:rPr lang="en" sz="1100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][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];</a:t>
            </a:r>
            <a:endParaRPr sz="1100" dirty="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}</a:t>
            </a:r>
            <a:endParaRPr sz="1100" dirty="0">
              <a:solidFill>
                <a:srgbClr val="9E9E9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</a:t>
            </a:r>
            <a:r>
              <a:rPr lang="en" sz="1100" dirty="0">
                <a:solidFill>
                  <a:srgbClr val="0091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diagonal = </a:t>
            </a:r>
            <a:r>
              <a:rPr lang="en" sz="1100" dirty="0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 sz="1100" dirty="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}</a:t>
            </a:r>
            <a:endParaRPr sz="1100" dirty="0">
              <a:solidFill>
                <a:srgbClr val="9E9E9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sz="1100" dirty="0">
              <a:solidFill>
                <a:srgbClr val="9E9E9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dirty="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 dirty="0">
              <a:solidFill>
                <a:srgbClr val="9E9E9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1" i="0" u="none" strike="noStrike" cap="none" dirty="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CaixaDeTexto 1"/>
              <p:cNvSpPr txBox="1"/>
              <p:nvPr/>
            </p:nvSpPr>
            <p:spPr>
              <a:xfrm>
                <a:off x="1866181" y="829526"/>
                <a:ext cx="1769715" cy="6621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𝐴</m:t>
                      </m:r>
                      <m:r>
                        <a:rPr lang="pt-BR" b="0" i="1" smtClean="0">
                          <a:latin typeface="Cambria Math"/>
                        </a:rPr>
                        <m:t>= </m:t>
                      </m:r>
                      <m:d>
                        <m:d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pt-BR" i="1">
                                    <a:latin typeface="Cambria Math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pt-BR" i="1">
                                    <a:latin typeface="Cambria Math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pt-BR" i="1">
                                    <a:latin typeface="Cambria Math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i="1">
                                    <a:latin typeface="Cambria Math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pt-BR" i="1">
                                    <a:latin typeface="Cambria Math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pt-BR" i="1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i="1">
                                    <a:latin typeface="Cambria Math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pt-BR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t-BR" i="1">
                                    <a:latin typeface="Cambria Math"/>
                                  </a:rPr>
                                  <m:t>11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6181" y="829526"/>
                <a:ext cx="1769715" cy="66210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Google Shape;193;g16a55156975_0_204"/>
          <p:cNvSpPr txBox="1">
            <a:spLocks/>
          </p:cNvSpPr>
          <p:nvPr/>
        </p:nvSpPr>
        <p:spPr>
          <a:xfrm>
            <a:off x="757131" y="699542"/>
            <a:ext cx="1004631" cy="36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457200">
              <a:buSzPts val="3000"/>
            </a:pPr>
            <a:r>
              <a:rPr lang="pt-BR" sz="1200" b="1" dirty="0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pt-BR" sz="1200" b="1" dirty="0" smtClean="0">
                <a:solidFill>
                  <a:schemeClr val="accent1">
                    <a:lumMod val="75000"/>
                  </a:schemeClr>
                </a:solidFill>
              </a:rPr>
              <a:t> = 1</a:t>
            </a:r>
            <a:endParaRPr lang="pt-BR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9" name="Retângulo 18"/>
          <p:cNvSpPr/>
          <p:nvPr/>
        </p:nvSpPr>
        <p:spPr>
          <a:xfrm>
            <a:off x="2753953" y="843034"/>
            <a:ext cx="360040" cy="6621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CaixaDeTexto 21"/>
              <p:cNvSpPr txBox="1"/>
              <p:nvPr/>
            </p:nvSpPr>
            <p:spPr>
              <a:xfrm>
                <a:off x="1864980" y="2766977"/>
                <a:ext cx="1769715" cy="6621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𝐴</m:t>
                      </m:r>
                      <m:r>
                        <a:rPr lang="pt-BR" b="0" i="1" smtClean="0">
                          <a:latin typeface="Cambria Math"/>
                        </a:rPr>
                        <m:t>= </m:t>
                      </m:r>
                      <m:d>
                        <m:d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pt-BR" i="1">
                                    <a:latin typeface="Cambria Math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pt-BR" i="1">
                                    <a:latin typeface="Cambria Math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pt-BR" i="1">
                                    <a:latin typeface="Cambria Math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i="1">
                                    <a:latin typeface="Cambria Math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pt-BR" i="1">
                                    <a:latin typeface="Cambria Math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pt-BR" i="1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i="1">
                                    <a:latin typeface="Cambria Math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pt-BR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t-BR" i="1">
                                    <a:latin typeface="Cambria Math"/>
                                  </a:rPr>
                                  <m:t>11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22" name="CaixaDeTexto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4980" y="2766977"/>
                <a:ext cx="1769715" cy="66210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tângulo 22"/>
          <p:cNvSpPr/>
          <p:nvPr/>
        </p:nvSpPr>
        <p:spPr>
          <a:xfrm>
            <a:off x="2789957" y="3221773"/>
            <a:ext cx="288032" cy="19763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B050"/>
              </a:solidFill>
            </a:endParaRPr>
          </a:p>
        </p:txBody>
      </p:sp>
      <p:sp>
        <p:nvSpPr>
          <p:cNvPr id="25" name="Google Shape;193;g16a55156975_0_204"/>
          <p:cNvSpPr txBox="1">
            <a:spLocks/>
          </p:cNvSpPr>
          <p:nvPr/>
        </p:nvSpPr>
        <p:spPr>
          <a:xfrm>
            <a:off x="273968" y="1563638"/>
            <a:ext cx="4082008" cy="648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457200">
              <a:buSzPts val="3000"/>
            </a:pPr>
            <a:r>
              <a:rPr lang="pt-BR" sz="1200" b="1" dirty="0">
                <a:solidFill>
                  <a:schemeClr val="accent1">
                    <a:lumMod val="75000"/>
                  </a:schemeClr>
                </a:solidFill>
              </a:rPr>
              <a:t>d</a:t>
            </a:r>
            <a:r>
              <a:rPr lang="pt-BR" sz="1200" b="1" dirty="0" smtClean="0">
                <a:solidFill>
                  <a:schemeClr val="accent1">
                    <a:lumMod val="75000"/>
                  </a:schemeClr>
                </a:solidFill>
              </a:rPr>
              <a:t>iagonal = 1</a:t>
            </a:r>
          </a:p>
          <a:p>
            <a:pPr indent="457200" algn="ctr">
              <a:buSzPts val="3000"/>
            </a:pPr>
            <a:r>
              <a:rPr lang="pt-BR" sz="1200" b="1" dirty="0" err="1" smtClean="0">
                <a:solidFill>
                  <a:schemeClr val="accent1">
                    <a:lumMod val="75000"/>
                  </a:schemeClr>
                </a:solidFill>
              </a:rPr>
              <a:t>Parallel</a:t>
            </a:r>
            <a:r>
              <a:rPr lang="pt-BR" sz="1200" b="1" dirty="0" smtClean="0">
                <a:solidFill>
                  <a:schemeClr val="accent1">
                    <a:lumMod val="75000"/>
                  </a:schemeClr>
                </a:solidFill>
              </a:rPr>
              <a:t> for – 2 Threads</a:t>
            </a:r>
          </a:p>
          <a:p>
            <a:pPr indent="457200" algn="ctr">
              <a:buSzPts val="3000"/>
            </a:pPr>
            <a:r>
              <a:rPr lang="pt-BR" sz="1200" b="1" dirty="0">
                <a:solidFill>
                  <a:schemeClr val="accent1">
                    <a:lumMod val="75000"/>
                  </a:schemeClr>
                </a:solidFill>
              </a:rPr>
              <a:t>j</a:t>
            </a:r>
            <a:r>
              <a:rPr lang="pt-BR" sz="1200" b="1" dirty="0" smtClean="0">
                <a:solidFill>
                  <a:schemeClr val="accent1">
                    <a:lumMod val="75000"/>
                  </a:schemeClr>
                </a:solidFill>
              </a:rPr>
              <a:t> = i + 1</a:t>
            </a:r>
            <a:endParaRPr lang="pt-BR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Chave esquerda 7"/>
          <p:cNvSpPr/>
          <p:nvPr/>
        </p:nvSpPr>
        <p:spPr>
          <a:xfrm>
            <a:off x="5724128" y="2938822"/>
            <a:ext cx="72008" cy="1224313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Google Shape;193;g16a55156975_0_204"/>
          <p:cNvSpPr txBox="1">
            <a:spLocks/>
          </p:cNvSpPr>
          <p:nvPr/>
        </p:nvSpPr>
        <p:spPr>
          <a:xfrm>
            <a:off x="352424" y="2247714"/>
            <a:ext cx="1339255" cy="3693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457200">
              <a:buSzPts val="3000"/>
            </a:pPr>
            <a:r>
              <a:rPr lang="pt-BR" sz="1200" b="1" dirty="0" smtClean="0">
                <a:solidFill>
                  <a:srgbClr val="00B050"/>
                </a:solidFill>
              </a:rPr>
              <a:t>Thread 0</a:t>
            </a:r>
            <a:endParaRPr lang="pt-BR" sz="1200" b="1" dirty="0">
              <a:solidFill>
                <a:srgbClr val="00B050"/>
              </a:solidFill>
            </a:endParaRPr>
          </a:p>
        </p:txBody>
      </p:sp>
      <p:sp>
        <p:nvSpPr>
          <p:cNvPr id="26" name="Google Shape;193;g16a55156975_0_204"/>
          <p:cNvSpPr txBox="1">
            <a:spLocks/>
          </p:cNvSpPr>
          <p:nvPr/>
        </p:nvSpPr>
        <p:spPr>
          <a:xfrm>
            <a:off x="2987824" y="1703006"/>
            <a:ext cx="2246452" cy="3693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457200" algn="ctr">
              <a:buSzPts val="3000"/>
            </a:pPr>
            <a:r>
              <a:rPr lang="pt-BR" sz="1200" b="1" dirty="0" smtClean="0">
                <a:solidFill>
                  <a:srgbClr val="00B050"/>
                </a:solidFill>
              </a:rPr>
              <a:t>Thread 1</a:t>
            </a:r>
          </a:p>
          <a:p>
            <a:pPr indent="457200" algn="ctr">
              <a:buSzPts val="3000"/>
            </a:pPr>
            <a:r>
              <a:rPr lang="pt-BR" sz="1200" b="1" dirty="0" smtClean="0">
                <a:solidFill>
                  <a:srgbClr val="00B050"/>
                </a:solidFill>
              </a:rPr>
              <a:t>não necessária</a:t>
            </a:r>
            <a:endParaRPr lang="pt-BR" sz="1200" b="1" dirty="0">
              <a:solidFill>
                <a:srgbClr val="00B050"/>
              </a:solidFill>
            </a:endParaRPr>
          </a:p>
        </p:txBody>
      </p:sp>
      <p:sp>
        <p:nvSpPr>
          <p:cNvPr id="27" name="Google Shape;193;g16a55156975_0_204"/>
          <p:cNvSpPr txBox="1">
            <a:spLocks/>
          </p:cNvSpPr>
          <p:nvPr/>
        </p:nvSpPr>
        <p:spPr>
          <a:xfrm>
            <a:off x="352424" y="2557616"/>
            <a:ext cx="1440804" cy="36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457200">
              <a:buSzPts val="3000"/>
            </a:pPr>
            <a:r>
              <a:rPr lang="pt-BR" sz="1200" b="1" dirty="0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pt-BR" sz="1200" b="1" dirty="0" smtClean="0">
                <a:solidFill>
                  <a:schemeClr val="accent1">
                    <a:lumMod val="75000"/>
                  </a:schemeClr>
                </a:solidFill>
              </a:rPr>
              <a:t> = 1   j = 2</a:t>
            </a:r>
            <a:endParaRPr lang="pt-BR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CaixaDeTexto 20"/>
              <p:cNvSpPr txBox="1"/>
              <p:nvPr/>
            </p:nvSpPr>
            <p:spPr>
              <a:xfrm>
                <a:off x="491507" y="3550978"/>
                <a:ext cx="4596899" cy="5952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/>
                            </a:rPr>
                            <m:t>𝑙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/>
                            </a:rPr>
                            <m:t>32</m:t>
                          </m:r>
                        </m:sub>
                      </m:sSub>
                      <m:r>
                        <a:rPr lang="pt-BR" sz="16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sz="16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sz="16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pt-BR" sz="16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1600" b="0" i="1" smtClean="0">
                                  <a:latin typeface="Cambria Math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pt-BR" sz="1600" b="0" i="1" smtClean="0">
                                  <a:latin typeface="Cambria Math"/>
                                </a:rPr>
                                <m:t>22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pt-BR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/>
                            </a:rPr>
                            <m:t>(</m:t>
                          </m:r>
                          <m:r>
                            <a:rPr lang="pt-BR" sz="1600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/>
                            </a:rPr>
                            <m:t>31</m:t>
                          </m:r>
                        </m:sub>
                      </m:sSub>
                      <m:r>
                        <a:rPr lang="pt-BR" sz="1600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/>
                            </a:rPr>
                            <m:t>𝑙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/>
                            </a:rPr>
                            <m:t>31</m:t>
                          </m:r>
                        </m:sub>
                      </m:sSub>
                      <m:sSub>
                        <m:sSubPr>
                          <m:ctrlPr>
                            <a:rPr lang="pt-BR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/>
                            </a:rPr>
                            <m:t>𝑙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/>
                            </a:rPr>
                            <m:t>21</m:t>
                          </m:r>
                        </m:sub>
                      </m:sSub>
                      <m:r>
                        <a:rPr lang="pt-BR" sz="1600" b="0" i="1" smtClean="0">
                          <a:latin typeface="Cambria Math"/>
                        </a:rPr>
                        <m:t>)=</m:t>
                      </m:r>
                      <m:f>
                        <m:fPr>
                          <m:ctrlPr>
                            <a:rPr lang="pt-BR" sz="16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sz="16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pt-BR" sz="1600" b="0" i="1" smtClean="0">
                              <a:latin typeface="Cambria Math"/>
                            </a:rPr>
                            <m:t>3</m:t>
                          </m:r>
                        </m:den>
                      </m:f>
                      <m:r>
                        <a:rPr lang="pt-BR" sz="1600" b="0" i="1" smtClean="0">
                          <a:latin typeface="Cambria Math"/>
                        </a:rPr>
                        <m:t>(0−(−1∗3))=</m:t>
                      </m:r>
                      <m:f>
                        <m:fPr>
                          <m:ctrlPr>
                            <a:rPr lang="pt-BR" sz="16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sz="1600" b="0" i="1" smtClean="0">
                              <a:latin typeface="Cambria Math"/>
                            </a:rPr>
                            <m:t>3</m:t>
                          </m:r>
                        </m:num>
                        <m:den>
                          <m:r>
                            <a:rPr lang="pt-BR" sz="1600" b="0" i="1" smtClean="0">
                              <a:latin typeface="Cambria Math"/>
                            </a:rPr>
                            <m:t>3</m:t>
                          </m:r>
                        </m:den>
                      </m:f>
                      <m:r>
                        <a:rPr lang="pt-BR" sz="1600" b="0" i="1" smtClean="0">
                          <a:latin typeface="Cambria Math"/>
                        </a:rPr>
                        <m:t>=</m:t>
                      </m:r>
                      <m:r>
                        <a:rPr lang="pt-BR" sz="1600" b="0" i="0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pt-BR" sz="1600" dirty="0"/>
              </a:p>
            </p:txBody>
          </p:sp>
        </mc:Choice>
        <mc:Fallback>
          <p:sp>
            <p:nvSpPr>
              <p:cNvPr id="21" name="CaixaDeTexto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507" y="3550978"/>
                <a:ext cx="4596899" cy="595228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8101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6a5aef54de_11_168"/>
          <p:cNvSpPr txBox="1">
            <a:spLocks noGrp="1"/>
          </p:cNvSpPr>
          <p:nvPr>
            <p:ph type="title"/>
          </p:nvPr>
        </p:nvSpPr>
        <p:spPr>
          <a:xfrm>
            <a:off x="264153" y="163321"/>
            <a:ext cx="3227727" cy="518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dirty="0" smtClean="0"/>
              <a:t>Exemplo com 2 Threads</a:t>
            </a:r>
            <a:endParaRPr dirty="0"/>
          </a:p>
        </p:txBody>
      </p:sp>
      <p:sp>
        <p:nvSpPr>
          <p:cNvPr id="173" name="Google Shape;173;g16a5aef54de_11_16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174" name="Google Shape;174;g16a5aef54de_11_168"/>
          <p:cNvSpPr/>
          <p:nvPr/>
        </p:nvSpPr>
        <p:spPr>
          <a:xfrm rot="5400000">
            <a:off x="-63750" y="259500"/>
            <a:ext cx="382500" cy="255000"/>
          </a:xfrm>
          <a:prstGeom prst="triangle">
            <a:avLst>
              <a:gd name="adj" fmla="val 50000"/>
            </a:avLst>
          </a:prstGeom>
          <a:solidFill>
            <a:srgbClr val="CFD8DC">
              <a:alpha val="48627"/>
            </a:srgbClr>
          </a:solidFill>
          <a:ln w="9525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66;g1a63fd18e5d_0_54"/>
          <p:cNvSpPr/>
          <p:nvPr/>
        </p:nvSpPr>
        <p:spPr>
          <a:xfrm>
            <a:off x="5377497" y="177462"/>
            <a:ext cx="3731007" cy="49140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1" i="0" u="none" strike="noStrike" cap="none" dirty="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void </a:t>
            </a:r>
            <a:r>
              <a:rPr lang="en" sz="1100" dirty="0">
                <a:solidFill>
                  <a:srgbClr val="BF9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cholesky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" sz="1100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double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** </a:t>
            </a:r>
            <a:r>
              <a:rPr lang="en" sz="1100" dirty="0">
                <a:solidFill>
                  <a:srgbClr val="0091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" sz="1100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 </a:t>
            </a:r>
            <a:r>
              <a:rPr lang="en" sz="1100" dirty="0">
                <a:solidFill>
                  <a:srgbClr val="0091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{</a:t>
            </a:r>
            <a:endParaRPr sz="1100" dirty="0">
              <a:solidFill>
                <a:srgbClr val="9E9E9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double </a:t>
            </a:r>
            <a:r>
              <a:rPr lang="en" sz="1100" dirty="0">
                <a:solidFill>
                  <a:srgbClr val="0091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" sz="1100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</a:t>
            </a:r>
            <a:r>
              <a:rPr lang="en" sz="1100" dirty="0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 sz="1100" dirty="0">
              <a:solidFill>
                <a:srgbClr val="9E9E9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int </a:t>
            </a:r>
            <a:r>
              <a:rPr lang="en" sz="1100" dirty="0">
                <a:solidFill>
                  <a:srgbClr val="0091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diagonal = </a:t>
            </a:r>
            <a:r>
              <a:rPr lang="en" sz="1100" dirty="0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 sz="1100" dirty="0">
              <a:solidFill>
                <a:srgbClr val="9E9E9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int </a:t>
            </a:r>
            <a:r>
              <a:rPr lang="en" sz="1100" dirty="0">
                <a:solidFill>
                  <a:srgbClr val="0091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" sz="1100" dirty="0">
                <a:solidFill>
                  <a:srgbClr val="0091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" sz="1100" dirty="0">
                <a:solidFill>
                  <a:srgbClr val="0091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 sz="1100" dirty="0">
              <a:solidFill>
                <a:srgbClr val="9E9E9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" sz="1100" dirty="0">
                <a:solidFill>
                  <a:srgbClr val="A64D7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 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</a:t>
            </a:r>
            <a:r>
              <a:rPr lang="en" sz="1100" dirty="0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 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&lt; 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 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++) {</a:t>
            </a:r>
            <a:r>
              <a:rPr lang="en" sz="1100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100" dirty="0">
                <a:solidFill>
                  <a:srgbClr val="6A995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//coluna</a:t>
            </a:r>
            <a:endParaRPr sz="1100" dirty="0">
              <a:solidFill>
                <a:srgbClr val="6A995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6A995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</a:t>
            </a:r>
            <a:r>
              <a:rPr lang="en" sz="1100" dirty="0">
                <a:solidFill>
                  <a:srgbClr val="0091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" sz="1100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</a:t>
            </a:r>
            <a:r>
              <a:rPr lang="en" sz="1100" dirty="0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 sz="1100" dirty="0">
              <a:solidFill>
                <a:srgbClr val="6A995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</a:t>
            </a:r>
            <a:r>
              <a:rPr lang="en" sz="1100" dirty="0">
                <a:solidFill>
                  <a:srgbClr val="A64D7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" sz="1100" dirty="0">
                <a:solidFill>
                  <a:srgbClr val="0091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diagonal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== </a:t>
            </a:r>
            <a:r>
              <a:rPr lang="en" sz="1100" dirty="0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{</a:t>
            </a:r>
            <a:endParaRPr sz="1100" dirty="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</a:t>
            </a:r>
            <a:r>
              <a:rPr lang="en" sz="1100" dirty="0">
                <a:solidFill>
                  <a:srgbClr val="0091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diagonal = </a:t>
            </a:r>
            <a:r>
              <a:rPr lang="en" sz="1100" dirty="0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 sz="1100" dirty="0">
              <a:solidFill>
                <a:srgbClr val="9E9E9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A64D7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for 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 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</a:t>
            </a:r>
            <a:r>
              <a:rPr lang="en" sz="1100" dirty="0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 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&lt; 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 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++)  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+= 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][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 * 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][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];</a:t>
            </a:r>
            <a:endParaRPr sz="1100" dirty="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][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 = </a:t>
            </a:r>
            <a:r>
              <a:rPr lang="en" sz="1100" dirty="0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sqrt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][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 - 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);</a:t>
            </a:r>
            <a:endParaRPr sz="1100" dirty="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sz="1100" dirty="0">
              <a:solidFill>
                <a:srgbClr val="9E9E9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</a:t>
            </a:r>
            <a:r>
              <a:rPr lang="en" sz="1100" dirty="0">
                <a:solidFill>
                  <a:srgbClr val="A64D7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#pragma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100" dirty="0">
                <a:solidFill>
                  <a:srgbClr val="0091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omp parallel for shared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" sz="1100" dirty="0">
                <a:solidFill>
                  <a:srgbClr val="0091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" sz="1100" dirty="0">
                <a:solidFill>
                  <a:srgbClr val="0091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lang="en" sz="1100" dirty="0">
                <a:solidFill>
                  <a:srgbClr val="0091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private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" sz="1100" dirty="0">
                <a:solidFill>
                  <a:srgbClr val="0091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r>
              <a:rPr lang="en" sz="1100" dirty="0">
                <a:solidFill>
                  <a:srgbClr val="0091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k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r>
              <a:rPr lang="en" sz="1100" dirty="0">
                <a:solidFill>
                  <a:srgbClr val="0091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1100" dirty="0">
              <a:solidFill>
                <a:srgbClr val="9E9E9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A64D7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for 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 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</a:t>
            </a:r>
            <a:r>
              <a:rPr lang="en" sz="1100" dirty="0">
                <a:solidFill>
                  <a:srgbClr val="0091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+ </a:t>
            </a:r>
            <a:r>
              <a:rPr lang="en" sz="1100" dirty="0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 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&lt; 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n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 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++) { </a:t>
            </a:r>
            <a:r>
              <a:rPr lang="en" sz="1100" dirty="0">
                <a:solidFill>
                  <a:srgbClr val="6A995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//linha</a:t>
            </a:r>
            <a:endParaRPr sz="1100" dirty="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</a:t>
            </a:r>
            <a:r>
              <a:rPr lang="en" sz="1100" dirty="0">
                <a:solidFill>
                  <a:srgbClr val="A64D7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 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</a:t>
            </a:r>
            <a:r>
              <a:rPr lang="en" sz="1100" dirty="0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 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&lt; 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 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++)  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+= 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][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 * 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][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];</a:t>
            </a:r>
            <a:endParaRPr sz="1100" dirty="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][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 = (</a:t>
            </a:r>
            <a:r>
              <a:rPr lang="en" sz="1100" dirty="0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1.0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/ 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][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 * (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][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 - 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));</a:t>
            </a:r>
            <a:endParaRPr sz="1100" dirty="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][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 =</a:t>
            </a:r>
            <a:r>
              <a:rPr lang="en" sz="1100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][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];</a:t>
            </a:r>
            <a:endParaRPr sz="1100" dirty="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}</a:t>
            </a:r>
            <a:endParaRPr sz="1100" dirty="0">
              <a:solidFill>
                <a:srgbClr val="9E9E9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</a:t>
            </a:r>
            <a:r>
              <a:rPr lang="en" sz="1100" dirty="0">
                <a:solidFill>
                  <a:srgbClr val="0091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diagonal = </a:t>
            </a:r>
            <a:r>
              <a:rPr lang="en" sz="1100" dirty="0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 sz="1100" dirty="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}</a:t>
            </a:r>
            <a:endParaRPr sz="1100" dirty="0">
              <a:solidFill>
                <a:srgbClr val="9E9E9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sz="1100" dirty="0">
              <a:solidFill>
                <a:srgbClr val="9E9E9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dirty="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 dirty="0">
              <a:solidFill>
                <a:srgbClr val="9E9E9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1" i="0" u="none" strike="noStrike" cap="none" dirty="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CaixaDeTexto 1"/>
              <p:cNvSpPr txBox="1"/>
              <p:nvPr/>
            </p:nvSpPr>
            <p:spPr>
              <a:xfrm>
                <a:off x="1866181" y="829526"/>
                <a:ext cx="1835439" cy="665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𝐴</m:t>
                      </m:r>
                      <m:r>
                        <a:rPr lang="pt-BR" b="0" i="1" smtClean="0">
                          <a:latin typeface="Cambria Math"/>
                        </a:rPr>
                        <m:t>= </m:t>
                      </m:r>
                      <m:d>
                        <m:d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pt-BR" i="1">
                                    <a:latin typeface="Cambria Math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pt-BR" i="1">
                                    <a:latin typeface="Cambria Math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pt-BR" i="1">
                                    <a:latin typeface="Cambria Math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i="1">
                                    <a:latin typeface="Cambria Math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pt-BR" i="1">
                                    <a:latin typeface="Cambria Math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pt-BR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i="1">
                                    <a:latin typeface="Cambria Math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pt-BR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pt-BR" i="1">
                                    <a:latin typeface="Cambria Math"/>
                                  </a:rPr>
                                  <m:t>11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6181" y="829526"/>
                <a:ext cx="1835439" cy="66505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Google Shape;193;g16a55156975_0_204"/>
          <p:cNvSpPr txBox="1">
            <a:spLocks/>
          </p:cNvSpPr>
          <p:nvPr/>
        </p:nvSpPr>
        <p:spPr>
          <a:xfrm>
            <a:off x="896804" y="649506"/>
            <a:ext cx="1004631" cy="36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457200">
              <a:buSzPts val="3000"/>
            </a:pPr>
            <a:r>
              <a:rPr lang="pt-BR" sz="1200" b="1" dirty="0" smtClean="0">
                <a:solidFill>
                  <a:schemeClr val="accent1">
                    <a:lumMod val="75000"/>
                  </a:schemeClr>
                </a:solidFill>
              </a:rPr>
              <a:t>i=2</a:t>
            </a:r>
            <a:endParaRPr lang="pt-BR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9" name="Retângulo 18"/>
          <p:cNvSpPr/>
          <p:nvPr/>
        </p:nvSpPr>
        <p:spPr>
          <a:xfrm>
            <a:off x="3095836" y="835478"/>
            <a:ext cx="360040" cy="6621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CaixaDeTexto 19"/>
              <p:cNvSpPr txBox="1"/>
              <p:nvPr/>
            </p:nvSpPr>
            <p:spPr>
              <a:xfrm>
                <a:off x="2010196" y="3651870"/>
                <a:ext cx="1769715" cy="665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/>
                        </a:rPr>
                        <m:t>𝐴</m:t>
                      </m:r>
                      <m:r>
                        <a:rPr lang="pt-BR" i="1" smtClean="0">
                          <a:latin typeface="Cambria Math"/>
                        </a:rPr>
                        <m:t>= </m:t>
                      </m:r>
                      <m:d>
                        <m:dPr>
                          <m:ctrlPr>
                            <a:rPr lang="pt-BR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pt-BR" i="1">
                                    <a:latin typeface="Cambria Math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pt-BR" i="1">
                                    <a:latin typeface="Cambria Math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pt-BR" i="1">
                                    <a:latin typeface="Cambria Math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i="1">
                                    <a:latin typeface="Cambria Math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pt-BR" i="1">
                                    <a:latin typeface="Cambria Math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pt-BR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i="1">
                                    <a:latin typeface="Cambria Math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pt-BR" i="1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pt-BR" b="0" i="1" smtClean="0">
                                    <a:latin typeface="Cambria Math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20" name="CaixaDeTexto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0196" y="3651870"/>
                <a:ext cx="1769715" cy="66505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CaixaDeTexto 21"/>
              <p:cNvSpPr txBox="1"/>
              <p:nvPr/>
            </p:nvSpPr>
            <p:spPr>
              <a:xfrm>
                <a:off x="1901435" y="1926112"/>
                <a:ext cx="1769715" cy="6621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𝐴</m:t>
                      </m:r>
                      <m:r>
                        <a:rPr lang="pt-BR" b="0" i="1" smtClean="0">
                          <a:latin typeface="Cambria Math"/>
                        </a:rPr>
                        <m:t>= </m:t>
                      </m:r>
                      <m:d>
                        <m:d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pt-BR" i="1">
                                    <a:latin typeface="Cambria Math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pt-BR" i="1">
                                    <a:latin typeface="Cambria Math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pt-BR" i="1">
                                    <a:latin typeface="Cambria Math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i="1">
                                    <a:latin typeface="Cambria Math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pt-BR" i="1">
                                    <a:latin typeface="Cambria Math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pt-BR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i="1">
                                    <a:latin typeface="Cambria Math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pt-BR" i="1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pt-BR" i="1">
                                    <a:latin typeface="Cambria Math"/>
                                  </a:rPr>
                                  <m:t>11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22" name="CaixaDeTexto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1435" y="1926112"/>
                <a:ext cx="1769715" cy="66210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tângulo 22"/>
          <p:cNvSpPr/>
          <p:nvPr/>
        </p:nvSpPr>
        <p:spPr>
          <a:xfrm>
            <a:off x="3167844" y="2380383"/>
            <a:ext cx="288032" cy="19763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B050"/>
              </a:solidFill>
            </a:endParaRPr>
          </a:p>
        </p:txBody>
      </p:sp>
      <p:sp>
        <p:nvSpPr>
          <p:cNvPr id="24" name="Retângulo 23"/>
          <p:cNvSpPr/>
          <p:nvPr/>
        </p:nvSpPr>
        <p:spPr>
          <a:xfrm>
            <a:off x="3275856" y="4081543"/>
            <a:ext cx="288032" cy="26224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B050"/>
              </a:solidFill>
            </a:endParaRPr>
          </a:p>
        </p:txBody>
      </p:sp>
      <p:sp>
        <p:nvSpPr>
          <p:cNvPr id="25" name="Google Shape;193;g16a55156975_0_204"/>
          <p:cNvSpPr txBox="1">
            <a:spLocks/>
          </p:cNvSpPr>
          <p:nvPr/>
        </p:nvSpPr>
        <p:spPr>
          <a:xfrm>
            <a:off x="205696" y="1921525"/>
            <a:ext cx="1656184" cy="36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457200">
              <a:buSzPts val="3000"/>
            </a:pPr>
            <a:r>
              <a:rPr lang="pt-BR" sz="1200" b="1" dirty="0">
                <a:solidFill>
                  <a:schemeClr val="accent1">
                    <a:lumMod val="75000"/>
                  </a:schemeClr>
                </a:solidFill>
              </a:rPr>
              <a:t>d</a:t>
            </a:r>
            <a:r>
              <a:rPr lang="pt-BR" sz="1200" b="1" dirty="0" smtClean="0">
                <a:solidFill>
                  <a:schemeClr val="accent1">
                    <a:lumMod val="75000"/>
                  </a:schemeClr>
                </a:solidFill>
              </a:rPr>
              <a:t>iagonal = 0</a:t>
            </a:r>
            <a:endParaRPr lang="pt-BR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Chave esquerda 7"/>
          <p:cNvSpPr/>
          <p:nvPr/>
        </p:nvSpPr>
        <p:spPr>
          <a:xfrm>
            <a:off x="5724128" y="1815666"/>
            <a:ext cx="72008" cy="972108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CaixaDeTexto 17"/>
              <p:cNvSpPr txBox="1"/>
              <p:nvPr/>
            </p:nvSpPr>
            <p:spPr>
              <a:xfrm>
                <a:off x="413219" y="2787774"/>
                <a:ext cx="4963667" cy="5934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/>
                            </a:rPr>
                            <m:t>𝑙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/>
                            </a:rPr>
                            <m:t>33</m:t>
                          </m:r>
                        </m:sub>
                      </m:sSub>
                      <m:r>
                        <a:rPr lang="pt-BR" sz="1600" b="0" i="1" smtClean="0">
                          <a:latin typeface="Cambria Math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pt-BR" sz="16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pt-BR" sz="16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1600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sz="1600" b="0" i="1" smtClean="0">
                                  <a:latin typeface="Cambria Math"/>
                                </a:rPr>
                                <m:t>33</m:t>
                              </m:r>
                            </m:sub>
                          </m:sSub>
                          <m:r>
                            <a:rPr lang="pt-BR" sz="1600" b="0" i="1" smtClean="0">
                              <a:latin typeface="Cambria Math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pt-BR" sz="1600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sz="1600" b="0" i="1" smtClean="0">
                                  <a:latin typeface="Cambria Math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pt-BR" sz="1600" b="0" i="1" smtClean="0">
                                  <a:latin typeface="Cambria Math"/>
                                </a:rPr>
                                <m:t>31</m:t>
                              </m:r>
                            </m:sub>
                            <m:sup>
                              <m:r>
                                <a:rPr lang="pt-BR" sz="16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  <m:r>
                            <a:rPr lang="pt-BR" sz="1600" b="0" i="1" smtClean="0">
                              <a:latin typeface="Cambria Math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pt-BR" sz="1600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sz="1600" b="0" i="1" smtClean="0">
                                  <a:latin typeface="Cambria Math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pt-BR" sz="1600" b="0" i="1" smtClean="0">
                                  <a:latin typeface="Cambria Math"/>
                                </a:rPr>
                                <m:t>32</m:t>
                              </m:r>
                            </m:sub>
                            <m:sup>
                              <m:r>
                                <a:rPr lang="pt-BR" sz="16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  <m:r>
                        <a:rPr lang="pt-BR" sz="1600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1600" i="1">
                              <a:latin typeface="Cambria Math"/>
                            </a:rPr>
                          </m:ctrlPr>
                        </m:radPr>
                        <m:deg/>
                        <m:e>
                          <m:r>
                            <a:rPr lang="pt-BR" sz="1600" b="0" i="1" smtClean="0">
                              <a:latin typeface="Cambria Math"/>
                            </a:rPr>
                            <m:t>11</m:t>
                          </m:r>
                          <m:r>
                            <a:rPr lang="pt-BR" sz="1600" i="1">
                              <a:latin typeface="Cambria Math"/>
                            </a:rPr>
                            <m:t>−</m:t>
                          </m:r>
                          <m:sSup>
                            <m:sSupPr>
                              <m:ctrlPr>
                                <a:rPr lang="pt-BR" sz="16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600" b="0" i="1" smtClean="0">
                                  <a:latin typeface="Cambria Math"/>
                                </a:rPr>
                                <m:t>(−1)</m:t>
                              </m:r>
                            </m:e>
                            <m:sup>
                              <m:r>
                                <a:rPr lang="pt-BR" sz="16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600" i="1">
                              <a:latin typeface="Cambria Math"/>
                            </a:rPr>
                            <m:t>−</m:t>
                          </m:r>
                          <m:sSup>
                            <m:sSupPr>
                              <m:ctrlPr>
                                <a:rPr lang="pt-BR" sz="16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600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  <m:sup>
                              <m:r>
                                <a:rPr lang="pt-BR" sz="16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pt-BR" sz="1600" b="0" i="1" smtClean="0">
                          <a:latin typeface="Cambria Math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pt-BR" sz="16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r>
                            <a:rPr lang="pt-BR" sz="1600" b="0" i="1" smtClean="0">
                              <a:latin typeface="Cambria Math"/>
                            </a:rPr>
                            <m:t>9</m:t>
                          </m:r>
                        </m:e>
                      </m:rad>
                      <m:r>
                        <a:rPr lang="pt-BR" sz="1600" b="0" i="1" smtClean="0">
                          <a:latin typeface="Cambria Math"/>
                        </a:rPr>
                        <m:t>=3</m:t>
                      </m:r>
                    </m:oMath>
                  </m:oMathPara>
                </a14:m>
                <a:endParaRPr lang="pt-BR" sz="1600" dirty="0"/>
              </a:p>
            </p:txBody>
          </p:sp>
        </mc:Choice>
        <mc:Fallback>
          <p:sp>
            <p:nvSpPr>
              <p:cNvPr id="18" name="CaixaDeTexto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219" y="2787774"/>
                <a:ext cx="4963667" cy="5934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66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6a55156975_0_177"/>
          <p:cNvSpPr txBox="1">
            <a:spLocks noGrp="1"/>
          </p:cNvSpPr>
          <p:nvPr>
            <p:ph type="ctrTitle"/>
          </p:nvPr>
        </p:nvSpPr>
        <p:spPr>
          <a:xfrm>
            <a:off x="2123728" y="1995686"/>
            <a:ext cx="5616624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" sz="7000" dirty="0">
                <a:solidFill>
                  <a:schemeClr val="accent4"/>
                </a:solidFill>
              </a:rPr>
              <a:t>3.</a:t>
            </a:r>
            <a:r>
              <a:rPr lang="en" sz="6000" dirty="0">
                <a:solidFill>
                  <a:schemeClr val="accent4"/>
                </a:solidFill>
              </a:rPr>
              <a:t> </a:t>
            </a:r>
            <a:r>
              <a:rPr lang="en" sz="6000" dirty="0" smtClean="0"/>
              <a:t>Resultados</a:t>
            </a:r>
            <a:endParaRPr sz="6000" dirty="0"/>
          </a:p>
        </p:txBody>
      </p:sp>
      <p:sp>
        <p:nvSpPr>
          <p:cNvPr id="187" name="Google Shape;187;g16a55156975_0_177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6a55156975_0_204"/>
          <p:cNvSpPr txBox="1">
            <a:spLocks noGrp="1"/>
          </p:cNvSpPr>
          <p:nvPr>
            <p:ph type="ctrTitle"/>
          </p:nvPr>
        </p:nvSpPr>
        <p:spPr>
          <a:xfrm>
            <a:off x="7420337" y="76215"/>
            <a:ext cx="1512300" cy="4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2000" b="0" dirty="0" smtClean="0"/>
              <a:t>Resultados</a:t>
            </a:r>
            <a:endParaRPr sz="2000" b="0" dirty="0"/>
          </a:p>
        </p:txBody>
      </p:sp>
      <p:sp>
        <p:nvSpPr>
          <p:cNvPr id="193" name="Google Shape;193;g16a55156975_0_204"/>
          <p:cNvSpPr txBox="1">
            <a:spLocks noGrp="1"/>
          </p:cNvSpPr>
          <p:nvPr>
            <p:ph type="subTitle" idx="1"/>
          </p:nvPr>
        </p:nvSpPr>
        <p:spPr>
          <a:xfrm>
            <a:off x="2137350" y="1270350"/>
            <a:ext cx="4869300" cy="26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800" dirty="0"/>
              <a:t>3 entradas analisadas e definidas pelo trabalho 1:</a:t>
            </a:r>
            <a:endParaRPr sz="1600" dirty="0">
              <a:solidFill>
                <a:srgbClr val="607D8B"/>
              </a:solidFill>
            </a:endParaRPr>
          </a:p>
          <a:p>
            <a:pPr marL="914400" lvl="0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E9E9E"/>
              </a:buClr>
              <a:buSzPts val="1600"/>
              <a:buFont typeface="Arial"/>
              <a:buChar char="◎"/>
            </a:pPr>
            <a:r>
              <a:rPr lang="en" sz="1600" dirty="0">
                <a:solidFill>
                  <a:srgbClr val="607D8B"/>
                </a:solidFill>
              </a:rPr>
              <a:t> </a:t>
            </a:r>
            <a:r>
              <a:rPr lang="en" sz="1600" i="1" dirty="0">
                <a:solidFill>
                  <a:srgbClr val="B45F06"/>
                </a:solidFill>
              </a:rPr>
              <a:t>cholesky_5000.in</a:t>
            </a:r>
            <a:endParaRPr sz="1600" dirty="0">
              <a:solidFill>
                <a:srgbClr val="607D8B"/>
              </a:solidFill>
            </a:endParaRPr>
          </a:p>
          <a:p>
            <a:pPr marL="914400" lvl="0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E9E9E"/>
              </a:buClr>
              <a:buSzPts val="1600"/>
              <a:buFont typeface="Arial"/>
              <a:buChar char="◎"/>
            </a:pPr>
            <a:r>
              <a:rPr lang="en" sz="1600" dirty="0">
                <a:solidFill>
                  <a:srgbClr val="607D8B"/>
                </a:solidFill>
              </a:rPr>
              <a:t> </a:t>
            </a:r>
            <a:r>
              <a:rPr lang="en" sz="1600" i="1" dirty="0">
                <a:solidFill>
                  <a:srgbClr val="B45F06"/>
                </a:solidFill>
              </a:rPr>
              <a:t>cholesky_7000.in</a:t>
            </a:r>
            <a:endParaRPr sz="1600" dirty="0">
              <a:solidFill>
                <a:srgbClr val="607D8B"/>
              </a:solidFill>
            </a:endParaRPr>
          </a:p>
          <a:p>
            <a:pPr marL="914400" lvl="0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E9E9E"/>
              </a:buClr>
              <a:buSzPts val="1600"/>
              <a:buFont typeface="Arial"/>
              <a:buChar char="◎"/>
            </a:pPr>
            <a:r>
              <a:rPr lang="en" sz="1600" dirty="0">
                <a:solidFill>
                  <a:srgbClr val="607D8B"/>
                </a:solidFill>
              </a:rPr>
              <a:t> </a:t>
            </a:r>
            <a:r>
              <a:rPr lang="en" sz="1600" i="1" dirty="0">
                <a:solidFill>
                  <a:srgbClr val="B45F06"/>
                </a:solidFill>
              </a:rPr>
              <a:t>cholesky_10000.in</a:t>
            </a:r>
            <a:endParaRPr sz="1600" dirty="0">
              <a:solidFill>
                <a:srgbClr val="990000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en" sz="1600" dirty="0">
                <a:solidFill>
                  <a:srgbClr val="990000"/>
                </a:solidFill>
              </a:rPr>
              <a:t> </a:t>
            </a:r>
            <a:r>
              <a:rPr lang="en" sz="1000" dirty="0">
                <a:solidFill>
                  <a:srgbClr val="607D8B"/>
                </a:solidFill>
              </a:rPr>
              <a:t>Verificação: Próprio programa da Decomposição de Cholesky (caso algo esteja errado e a matriz não esteja correta, o arquivo .out possui algumas linhas com </a:t>
            </a:r>
            <a:r>
              <a:rPr lang="en" sz="1000" b="1" dirty="0">
                <a:solidFill>
                  <a:srgbClr val="607D8B"/>
                </a:solidFill>
              </a:rPr>
              <a:t>#INDO</a:t>
            </a:r>
            <a:r>
              <a:rPr lang="en" sz="1000" dirty="0">
                <a:solidFill>
                  <a:srgbClr val="607D8B"/>
                </a:solidFill>
              </a:rPr>
              <a:t>)</a:t>
            </a:r>
            <a:endParaRPr sz="1000" dirty="0">
              <a:solidFill>
                <a:srgbClr val="607D8B"/>
              </a:solidFill>
            </a:endParaRPr>
          </a:p>
        </p:txBody>
      </p:sp>
      <p:sp>
        <p:nvSpPr>
          <p:cNvPr id="194" name="Google Shape;194;g16a55156975_0_204"/>
          <p:cNvSpPr/>
          <p:nvPr/>
        </p:nvSpPr>
        <p:spPr>
          <a:xfrm rot="-5400000">
            <a:off x="8825339" y="139979"/>
            <a:ext cx="382500" cy="255000"/>
          </a:xfrm>
          <a:prstGeom prst="triangle">
            <a:avLst>
              <a:gd name="adj" fmla="val 50000"/>
            </a:avLst>
          </a:prstGeom>
          <a:solidFill>
            <a:srgbClr val="CFD8DC">
              <a:alpha val="49019"/>
            </a:srgbClr>
          </a:solidFill>
          <a:ln w="9525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g16a55156975_0_204"/>
          <p:cNvSpPr txBox="1">
            <a:spLocks noGrp="1"/>
          </p:cNvSpPr>
          <p:nvPr>
            <p:ph type="sldNum" idx="4294967295"/>
          </p:nvPr>
        </p:nvSpPr>
        <p:spPr>
          <a:xfrm>
            <a:off x="8594725" y="4749800"/>
            <a:ext cx="5493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6a55156975_0_148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graphicFrame>
        <p:nvGraphicFramePr>
          <p:cNvPr id="201" name="Google Shape;201;g16a55156975_0_148"/>
          <p:cNvGraphicFramePr/>
          <p:nvPr>
            <p:extLst>
              <p:ext uri="{D42A27DB-BD31-4B8C-83A1-F6EECF244321}">
                <p14:modId xmlns:p14="http://schemas.microsoft.com/office/powerpoint/2010/main" val="3203467153"/>
              </p:ext>
            </p:extLst>
          </p:nvPr>
        </p:nvGraphicFramePr>
        <p:xfrm>
          <a:off x="499550" y="935925"/>
          <a:ext cx="8290425" cy="2599375"/>
        </p:xfrm>
        <a:graphic>
          <a:graphicData uri="http://schemas.openxmlformats.org/drawingml/2006/table">
            <a:tbl>
              <a:tblPr>
                <a:noFill/>
                <a:tableStyleId>{2FDC7D93-F810-432C-86FC-7F8A842F593C}</a:tableStyleId>
              </a:tblPr>
              <a:tblGrid>
                <a:gridCol w="796025"/>
                <a:gridCol w="1438475"/>
                <a:gridCol w="1438475"/>
                <a:gridCol w="1438475"/>
                <a:gridCol w="1564700"/>
                <a:gridCol w="1614275"/>
              </a:tblGrid>
              <a:tr h="58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1100" b="1" u="none" strike="noStrike" cap="none" dirty="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Tamanho</a:t>
                      </a:r>
                      <a:endParaRPr sz="1100" b="1" u="none" strike="noStrike" cap="none" dirty="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Sequencial Antigo (min)</a:t>
                      </a:r>
                      <a:endParaRPr sz="1100" b="1" u="none" strike="noStrike" cap="none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Sequencial Novo (min)</a:t>
                      </a:r>
                      <a:endParaRPr sz="1100" b="1" u="none" strike="noStrike" cap="none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" sz="1100" b="1" dirty="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2 Threads </a:t>
                      </a:r>
                      <a:r>
                        <a:rPr lang="en" sz="1100" b="1" dirty="0" smtClean="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(s)</a:t>
                      </a:r>
                      <a:endParaRPr sz="1100" b="1" u="none" strike="noStrike" cap="none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3 Threads </a:t>
                      </a:r>
                      <a:r>
                        <a:rPr lang="en" sz="1100" b="1" dirty="0" smtClean="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(s)</a:t>
                      </a:r>
                      <a:endParaRPr sz="1600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4 Threads </a:t>
                      </a:r>
                      <a:r>
                        <a:rPr lang="en" sz="1100" b="1" dirty="0" smtClean="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(s)</a:t>
                      </a:r>
                      <a:endParaRPr sz="1600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</a:tr>
              <a:tr h="67015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1100" b="1" u="none" strike="noStrike" cap="none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5000</a:t>
                      </a:r>
                      <a:endParaRPr sz="1100" b="1" u="none" strike="noStrike" cap="none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 smtClean="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71,4</a:t>
                      </a:r>
                      <a:endParaRPr sz="1000" u="none" strike="noStrike" cap="none" dirty="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none" strike="noStrike" cap="none" dirty="0" smtClean="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68,12</a:t>
                      </a:r>
                      <a:endParaRPr sz="1000" u="none" strike="noStrike" cap="none" dirty="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dirty="0" smtClean="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39,98</a:t>
                      </a:r>
                      <a:endParaRPr sz="1000" u="none" strike="noStrike" cap="none" dirty="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1000" dirty="0" smtClean="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44,42</a:t>
                      </a:r>
                      <a:endParaRPr sz="1000" u="none" strike="noStrike" cap="none" dirty="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  <a:tabLst/>
                        <a:defRPr/>
                      </a:pPr>
                      <a:r>
                        <a:rPr lang="pt-BR" sz="1000" dirty="0" smtClean="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35,83</a:t>
                      </a:r>
                      <a:endParaRPr lang="pt-BR" sz="1000" u="none" strike="noStrike" cap="none" dirty="0" smtClean="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67015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1100" b="1" u="none" strike="noStrike" cap="none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7000</a:t>
                      </a:r>
                      <a:endParaRPr sz="1100" b="1" u="none" strike="noStrike" cap="none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 smtClean="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189</a:t>
                      </a:r>
                      <a:endParaRPr sz="1000" u="none" strike="noStrike" cap="none" dirty="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 smtClean="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185,41</a:t>
                      </a:r>
                      <a:endParaRPr sz="1000" u="none" strike="noStrike" cap="none" dirty="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1000" dirty="0" smtClean="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109,52</a:t>
                      </a:r>
                      <a:endParaRPr sz="1000" u="none" strike="noStrike" cap="none" dirty="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1000" u="none" strike="noStrike" cap="none" dirty="0" smtClean="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113,67</a:t>
                      </a:r>
                      <a:endParaRPr sz="1000" u="none" strike="noStrike" cap="none" dirty="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1000" dirty="0" smtClean="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97,91</a:t>
                      </a:r>
                      <a:endParaRPr sz="1000" u="none" strike="noStrike" cap="none" dirty="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67015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1100" b="1" u="none" strike="noStrike" cap="none" dirty="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10000</a:t>
                      </a:r>
                      <a:endParaRPr sz="1100" b="1" u="none" strike="noStrike" cap="none" dirty="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 smtClean="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547,8</a:t>
                      </a:r>
                      <a:endParaRPr sz="1000" u="none" strike="noStrike" cap="none" dirty="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none" strike="noStrike" cap="none" dirty="0" smtClean="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539,32</a:t>
                      </a:r>
                      <a:endParaRPr sz="1000" u="none" strike="noStrike" cap="none" dirty="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dirty="0" smtClean="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332,08</a:t>
                      </a:r>
                      <a:endParaRPr sz="1000" u="none" strike="noStrike" cap="none" dirty="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1000" dirty="0" smtClean="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337,29</a:t>
                      </a:r>
                      <a:endParaRPr sz="1000" u="none" strike="noStrike" cap="none" dirty="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1000" dirty="0" smtClean="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282,64</a:t>
                      </a:r>
                      <a:endParaRPr sz="1000" u="none" strike="noStrike" cap="none" dirty="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202" name="Google Shape;202;g16a55156975_0_148"/>
          <p:cNvSpPr txBox="1">
            <a:spLocks noGrp="1"/>
          </p:cNvSpPr>
          <p:nvPr>
            <p:ph type="ctrTitle" idx="4294967295"/>
          </p:nvPr>
        </p:nvSpPr>
        <p:spPr>
          <a:xfrm>
            <a:off x="255000" y="93113"/>
            <a:ext cx="3524911" cy="4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dirty="0"/>
              <a:t>Resultados </a:t>
            </a:r>
            <a:r>
              <a:rPr lang="en" sz="2000" b="0" i="0" u="none" strike="noStrike" cap="none" dirty="0" smtClean="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rPr>
              <a:t>– Tempo médio</a:t>
            </a:r>
            <a:endParaRPr sz="2000" b="0" i="0" u="none" strike="noStrike" cap="none" dirty="0">
              <a:solidFill>
                <a:schemeClr val="accen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203" name="Google Shape;203;g16a55156975_0_148"/>
          <p:cNvSpPr/>
          <p:nvPr/>
        </p:nvSpPr>
        <p:spPr>
          <a:xfrm rot="5400000">
            <a:off x="-63750" y="156863"/>
            <a:ext cx="382500" cy="255000"/>
          </a:xfrm>
          <a:prstGeom prst="triangle">
            <a:avLst>
              <a:gd name="adj" fmla="val 50000"/>
            </a:avLst>
          </a:prstGeom>
          <a:solidFill>
            <a:srgbClr val="CFD8DC">
              <a:alpha val="49019"/>
            </a:srgbClr>
          </a:solidFill>
          <a:ln w="9525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g16a55156975_0_148"/>
          <p:cNvSpPr txBox="1">
            <a:spLocks noGrp="1"/>
          </p:cNvSpPr>
          <p:nvPr>
            <p:ph type="subTitle" idx="4294967295"/>
          </p:nvPr>
        </p:nvSpPr>
        <p:spPr>
          <a:xfrm>
            <a:off x="1278463" y="3915800"/>
            <a:ext cx="6732600" cy="3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None/>
            </a:pPr>
            <a:r>
              <a:rPr lang="en" sz="1500" b="0" i="0" u="none" strike="noStrike" cap="none">
                <a:solidFill>
                  <a:srgbClr val="99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Média realizada com a remoção dos outliers</a:t>
            </a:r>
            <a:endParaRPr sz="900" b="0" i="0" u="none" strike="noStrike" cap="none"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6a5aef54de_11_72"/>
          <p:cNvSpPr txBox="1">
            <a:spLocks noGrp="1"/>
          </p:cNvSpPr>
          <p:nvPr>
            <p:ph type="ctrTitle"/>
          </p:nvPr>
        </p:nvSpPr>
        <p:spPr>
          <a:xfrm>
            <a:off x="2273100" y="1991850"/>
            <a:ext cx="45978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" sz="7000">
                <a:solidFill>
                  <a:schemeClr val="accent4"/>
                </a:solidFill>
              </a:rPr>
              <a:t>1.</a:t>
            </a:r>
            <a:r>
              <a:rPr lang="en" sz="6000">
                <a:solidFill>
                  <a:schemeClr val="accent4"/>
                </a:solidFill>
              </a:rPr>
              <a:t> </a:t>
            </a:r>
            <a:r>
              <a:rPr lang="en" sz="6000"/>
              <a:t>Contexto</a:t>
            </a:r>
            <a:endParaRPr sz="6000"/>
          </a:p>
        </p:txBody>
      </p:sp>
      <p:sp>
        <p:nvSpPr>
          <p:cNvPr id="77" name="Google Shape;77;g16a5aef54de_11_72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6a5aef54de_11_494"/>
          <p:cNvSpPr txBox="1">
            <a:spLocks noGrp="1"/>
          </p:cNvSpPr>
          <p:nvPr>
            <p:ph type="sldNum" idx="12"/>
          </p:nvPr>
        </p:nvSpPr>
        <p:spPr>
          <a:xfrm>
            <a:off x="-92" y="4749844"/>
            <a:ext cx="91440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pic>
        <p:nvPicPr>
          <p:cNvPr id="1028" name="Picture 4" descr="https://lh4.googleusercontent.com/19NrI31l3sHkUhdl5EEujy3CbUavAXTQEEDwgThs6LHZyQFRUgU1wjiT3iNnvFiPTPAG95BJUSV8MKjxVrpWigAh_yJIy8keSRmGbOO-fIyJp9o_-hLQHhSZ7_k46h41i4CqoMYQI2OZIZYwNp5FNpil86hqJLx00727gfHN64QNAeIRfjYWf87sBcubhAfRn9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830" y="267494"/>
            <a:ext cx="6765612" cy="4176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a63fd18e5d_0_2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graphicFrame>
        <p:nvGraphicFramePr>
          <p:cNvPr id="216" name="Google Shape;216;g1a63fd18e5d_0_2"/>
          <p:cNvGraphicFramePr/>
          <p:nvPr/>
        </p:nvGraphicFramePr>
        <p:xfrm>
          <a:off x="1022000" y="911050"/>
          <a:ext cx="7382350" cy="2797750"/>
        </p:xfrm>
        <a:graphic>
          <a:graphicData uri="http://schemas.openxmlformats.org/drawingml/2006/table">
            <a:tbl>
              <a:tblPr>
                <a:noFill/>
                <a:tableStyleId>{2FDC7D93-F810-432C-86FC-7F8A842F593C}</a:tableStyleId>
              </a:tblPr>
              <a:tblGrid>
                <a:gridCol w="1085550"/>
                <a:gridCol w="1961650"/>
                <a:gridCol w="2133775"/>
                <a:gridCol w="2201375"/>
              </a:tblGrid>
              <a:tr h="633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1200" b="1" u="none" strike="noStrike" cap="none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Tamanho</a:t>
                      </a:r>
                      <a:endParaRPr sz="1200" b="1" u="none" strike="noStrike" cap="none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" sz="1200" b="1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2 Threads</a:t>
                      </a:r>
                      <a:endParaRPr sz="1200" b="1" u="none" strike="noStrike" cap="none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3 Threads</a:t>
                      </a:r>
                      <a:endParaRPr sz="17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4 Threads</a:t>
                      </a:r>
                      <a:endParaRPr sz="17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</a:tr>
              <a:tr h="72130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1200" b="1" u="none" strike="noStrike" cap="none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5000</a:t>
                      </a:r>
                      <a:endParaRPr sz="1200" b="1" u="none" strike="noStrike" cap="none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1,70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1,53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1,90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72130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1200" b="1" u="none" strike="noStrike" cap="none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7000</a:t>
                      </a:r>
                      <a:endParaRPr sz="1200" b="1" u="none" strike="noStrike" cap="none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1,69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1,63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1,89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72130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1200" b="1" u="none" strike="noStrike" cap="none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10000</a:t>
                      </a:r>
                      <a:endParaRPr sz="1200" b="1" u="none" strike="noStrike" cap="none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1,62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1,60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1,91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217" name="Google Shape;217;g1a63fd18e5d_0_2"/>
          <p:cNvSpPr txBox="1">
            <a:spLocks noGrp="1"/>
          </p:cNvSpPr>
          <p:nvPr>
            <p:ph type="ctrTitle" idx="4294967295"/>
          </p:nvPr>
        </p:nvSpPr>
        <p:spPr>
          <a:xfrm>
            <a:off x="179500" y="92275"/>
            <a:ext cx="3508200" cy="4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</a:pPr>
            <a:r>
              <a:rPr lang="en"/>
              <a:t>Speedup - Médio com omp</a:t>
            </a:r>
            <a:endParaRPr sz="2000" b="0" i="0" u="none" strike="noStrike" cap="none">
              <a:solidFill>
                <a:schemeClr val="accen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218" name="Google Shape;218;g1a63fd18e5d_0_2"/>
          <p:cNvSpPr/>
          <p:nvPr/>
        </p:nvSpPr>
        <p:spPr>
          <a:xfrm rot="5400000">
            <a:off x="-63750" y="156863"/>
            <a:ext cx="382500" cy="255000"/>
          </a:xfrm>
          <a:prstGeom prst="triangle">
            <a:avLst>
              <a:gd name="adj" fmla="val 50000"/>
            </a:avLst>
          </a:prstGeom>
          <a:solidFill>
            <a:srgbClr val="CFD8DC">
              <a:alpha val="49020"/>
            </a:srgbClr>
          </a:solidFill>
          <a:ln w="9525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878f43550b_0_30"/>
          <p:cNvSpPr txBox="1">
            <a:spLocks noGrp="1"/>
          </p:cNvSpPr>
          <p:nvPr>
            <p:ph type="sldNum" idx="12"/>
          </p:nvPr>
        </p:nvSpPr>
        <p:spPr>
          <a:xfrm>
            <a:off x="-92" y="4749844"/>
            <a:ext cx="91440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pic>
        <p:nvPicPr>
          <p:cNvPr id="2050" name="Picture 2" descr="https://lh3.googleusercontent.com/_EBPqQLYKnZRgv9qA0CwnBh11xbcTk_7VMqT9W-prLrH7gBnHGxQfiW8ciIlLXSLvIPQlTkvezDxvomMZSizAqfxawAsYXuMr33NWNMt0bIqrkrXybNp_DNIqb2HY2K5LEDefVCr8L8dG567-zcf0Vd750gWWHqpdUrZlsrmYi4UIvL98XzdfD2e94eT7roih2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4108" y="339502"/>
            <a:ext cx="6383567" cy="3949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6a5aef54de_11_232"/>
          <p:cNvSpPr txBox="1">
            <a:spLocks noGrp="1"/>
          </p:cNvSpPr>
          <p:nvPr>
            <p:ph type="ctrTitle" idx="4294967295"/>
          </p:nvPr>
        </p:nvSpPr>
        <p:spPr>
          <a:xfrm>
            <a:off x="615525" y="1094942"/>
            <a:ext cx="77724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</a:pPr>
            <a:r>
              <a:rPr lang="en" sz="70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rPr>
              <a:t>Obrigada!</a:t>
            </a:r>
            <a:endParaRPr sz="7000" b="1" i="0" u="none" strike="noStrike" cap="none">
              <a:solidFill>
                <a:schemeClr val="accen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230" name="Google Shape;230;g16a5aef54de_11_232"/>
          <p:cNvSpPr txBox="1">
            <a:spLocks noGrp="1"/>
          </p:cNvSpPr>
          <p:nvPr>
            <p:ph type="body" idx="4294967295"/>
          </p:nvPr>
        </p:nvSpPr>
        <p:spPr>
          <a:xfrm>
            <a:off x="959200" y="2445325"/>
            <a:ext cx="5213700" cy="7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en" sz="1700" u="sng">
                <a:solidFill>
                  <a:schemeClr val="hlink"/>
                </a:solidFill>
                <a:hlinkClick r:id="rId3"/>
              </a:rPr>
              <a:t>lala.trindade.2008@gmail.com</a:t>
            </a:r>
            <a:endParaRPr sz="170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en" sz="1700" u="sng">
                <a:solidFill>
                  <a:schemeClr val="hlink"/>
                </a:solidFill>
                <a:hlinkClick r:id="rId4"/>
              </a:rPr>
              <a:t>https://github.com/LarissaTrin/CholeskyDecomposition</a:t>
            </a:r>
            <a:endParaRPr sz="170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endParaRPr sz="1700"/>
          </a:p>
        </p:txBody>
      </p:sp>
      <p:sp>
        <p:nvSpPr>
          <p:cNvPr id="231" name="Google Shape;231;g16a5aef54de_11_232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pic>
        <p:nvPicPr>
          <p:cNvPr id="232" name="Google Shape;232;g16a5aef54de_11_23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47200" y="2543325"/>
            <a:ext cx="312000" cy="31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g16a5aef54de_11_23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15525" y="2810975"/>
            <a:ext cx="393600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6a5aef54de_11_77"/>
          <p:cNvSpPr txBox="1">
            <a:spLocks noGrp="1"/>
          </p:cNvSpPr>
          <p:nvPr>
            <p:ph type="title"/>
          </p:nvPr>
        </p:nvSpPr>
        <p:spPr>
          <a:xfrm>
            <a:off x="255000" y="152400"/>
            <a:ext cx="1641300" cy="4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Definição</a:t>
            </a:r>
            <a:endParaRPr/>
          </a:p>
        </p:txBody>
      </p:sp>
      <p:sp>
        <p:nvSpPr>
          <p:cNvPr id="83" name="Google Shape;83;g16a5aef54de_11_77"/>
          <p:cNvSpPr txBox="1">
            <a:spLocks noGrp="1"/>
          </p:cNvSpPr>
          <p:nvPr>
            <p:ph type="body" idx="1"/>
          </p:nvPr>
        </p:nvSpPr>
        <p:spPr>
          <a:xfrm>
            <a:off x="786150" y="905025"/>
            <a:ext cx="7571700" cy="24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700"/>
              <a:t>Decomposição de Cholesky ou Fatoração de Cholesky é um método de álgebra linear para </a:t>
            </a:r>
            <a:r>
              <a:rPr lang="en" sz="1700" i="1" u="sng">
                <a:solidFill>
                  <a:schemeClr val="accent1"/>
                </a:solidFill>
              </a:rPr>
              <a:t>resoluções de sistemas lineares.</a:t>
            </a:r>
            <a:endParaRPr sz="1700"/>
          </a:p>
          <a:p>
            <a:pPr marL="0" lvl="0" indent="457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700"/>
              <a:t>Para utilizar este método e necessário que a matriz do sistema linear seja </a:t>
            </a:r>
            <a:r>
              <a:rPr lang="en" sz="1700" b="1">
                <a:solidFill>
                  <a:schemeClr val="accent1"/>
                </a:solidFill>
              </a:rPr>
              <a:t>quadrada</a:t>
            </a:r>
            <a:r>
              <a:rPr lang="en" sz="1700" b="1"/>
              <a:t> </a:t>
            </a:r>
            <a:r>
              <a:rPr lang="en" sz="1700"/>
              <a:t>(n x n), </a:t>
            </a:r>
            <a:r>
              <a:rPr lang="en" sz="1700" b="1">
                <a:solidFill>
                  <a:schemeClr val="accent1"/>
                </a:solidFill>
              </a:rPr>
              <a:t>simétrica</a:t>
            </a:r>
            <a:r>
              <a:rPr lang="en" sz="1700" b="1"/>
              <a:t> </a:t>
            </a:r>
            <a:r>
              <a:rPr lang="en" sz="1700"/>
              <a:t>e </a:t>
            </a:r>
            <a:r>
              <a:rPr lang="en" sz="1700" b="1">
                <a:solidFill>
                  <a:schemeClr val="accent1"/>
                </a:solidFill>
              </a:rPr>
              <a:t>definida positiva.</a:t>
            </a:r>
            <a:r>
              <a:rPr lang="en" sz="1700"/>
              <a:t> </a:t>
            </a:r>
            <a:endParaRPr sz="1700"/>
          </a:p>
          <a:p>
            <a:pPr marL="0" lvl="0" indent="457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sz="1700"/>
          </a:p>
          <a:p>
            <a:pPr marL="0" lvl="0" indent="457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700"/>
              <a:t>Para utilizar a decomposição de Cholesky é utilizado a equação (1) onde </a:t>
            </a:r>
            <a:r>
              <a:rPr lang="en" sz="1700" b="1">
                <a:solidFill>
                  <a:schemeClr val="accent1"/>
                </a:solidFill>
              </a:rPr>
              <a:t>A</a:t>
            </a:r>
            <a:r>
              <a:rPr lang="en" sz="1700"/>
              <a:t> é a </a:t>
            </a:r>
            <a:r>
              <a:rPr lang="en" sz="1700" i="1" u="sng">
                <a:solidFill>
                  <a:schemeClr val="accent1"/>
                </a:solidFill>
              </a:rPr>
              <a:t>matriz inicial</a:t>
            </a:r>
            <a:r>
              <a:rPr lang="en" sz="1700"/>
              <a:t> e </a:t>
            </a:r>
            <a:r>
              <a:rPr lang="en" sz="1700" b="1">
                <a:solidFill>
                  <a:schemeClr val="accent1"/>
                </a:solidFill>
              </a:rPr>
              <a:t>L</a:t>
            </a:r>
            <a:r>
              <a:rPr lang="en" sz="1700"/>
              <a:t> é uma </a:t>
            </a:r>
            <a:r>
              <a:rPr lang="en" sz="1700" i="1" u="sng">
                <a:solidFill>
                  <a:schemeClr val="accent1"/>
                </a:solidFill>
              </a:rPr>
              <a:t>matriz triangular inferior</a:t>
            </a:r>
            <a:r>
              <a:rPr lang="en" sz="1700"/>
              <a:t> com elementos da diagonal principal estritamente positivos.</a:t>
            </a:r>
            <a:endParaRPr sz="1700"/>
          </a:p>
        </p:txBody>
      </p:sp>
      <p:sp>
        <p:nvSpPr>
          <p:cNvPr id="84" name="Google Shape;84;g16a5aef54de_11_7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85" name="Google Shape;85;g16a5aef54de_11_77"/>
          <p:cNvSpPr/>
          <p:nvPr/>
        </p:nvSpPr>
        <p:spPr>
          <a:xfrm rot="5400000">
            <a:off x="-63750" y="259500"/>
            <a:ext cx="382500" cy="255000"/>
          </a:xfrm>
          <a:prstGeom prst="triangle">
            <a:avLst>
              <a:gd name="adj" fmla="val 50000"/>
            </a:avLst>
          </a:prstGeom>
          <a:solidFill>
            <a:srgbClr val="CFD8DC">
              <a:alpha val="48627"/>
            </a:srgbClr>
          </a:solidFill>
          <a:ln w="9525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g16a5aef54de_11_77"/>
          <p:cNvSpPr txBox="1"/>
          <p:nvPr/>
        </p:nvSpPr>
        <p:spPr>
          <a:xfrm>
            <a:off x="2151868" y="3712666"/>
            <a:ext cx="4536504" cy="53091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a63fd18e5d_0_10"/>
          <p:cNvSpPr txBox="1">
            <a:spLocks noGrp="1"/>
          </p:cNvSpPr>
          <p:nvPr>
            <p:ph type="title"/>
          </p:nvPr>
        </p:nvSpPr>
        <p:spPr>
          <a:xfrm>
            <a:off x="255000" y="152400"/>
            <a:ext cx="3631800" cy="4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Especificações da máquina</a:t>
            </a:r>
            <a:endParaRPr/>
          </a:p>
        </p:txBody>
      </p:sp>
      <p:sp>
        <p:nvSpPr>
          <p:cNvPr id="92" name="Google Shape;92;g1a63fd18e5d_0_10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93" name="Google Shape;93;g1a63fd18e5d_0_10"/>
          <p:cNvSpPr/>
          <p:nvPr/>
        </p:nvSpPr>
        <p:spPr>
          <a:xfrm rot="5400000">
            <a:off x="-63750" y="259500"/>
            <a:ext cx="382500" cy="255000"/>
          </a:xfrm>
          <a:prstGeom prst="triangle">
            <a:avLst>
              <a:gd name="adj" fmla="val 50000"/>
            </a:avLst>
          </a:prstGeom>
          <a:solidFill>
            <a:srgbClr val="CFD8DC">
              <a:alpha val="48630"/>
            </a:srgbClr>
          </a:solidFill>
          <a:ln w="9525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4" name="Google Shape;94;g1a63fd18e5d_0_10"/>
          <p:cNvGraphicFramePr/>
          <p:nvPr>
            <p:extLst>
              <p:ext uri="{D42A27DB-BD31-4B8C-83A1-F6EECF244321}">
                <p14:modId xmlns:p14="http://schemas.microsoft.com/office/powerpoint/2010/main" val="2949912560"/>
              </p:ext>
            </p:extLst>
          </p:nvPr>
        </p:nvGraphicFramePr>
        <p:xfrm>
          <a:off x="1979712" y="1131590"/>
          <a:ext cx="5544616" cy="3261555"/>
        </p:xfrm>
        <a:graphic>
          <a:graphicData uri="http://schemas.openxmlformats.org/drawingml/2006/table">
            <a:tbl>
              <a:tblPr>
                <a:noFill/>
                <a:tableStyleId>{63E28D7A-9504-4723-A3EB-A60C80F30604}</a:tableStyleId>
              </a:tblPr>
              <a:tblGrid>
                <a:gridCol w="2772308"/>
                <a:gridCol w="2772308"/>
              </a:tblGrid>
              <a:tr h="50405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1500" dirty="0" smtClean="0">
                          <a:solidFill>
                            <a:schemeClr val="lt1"/>
                          </a:solidFill>
                        </a:rPr>
                        <a:t>Intel</a:t>
                      </a:r>
                      <a:r>
                        <a:rPr lang="pt-BR" sz="1600" b="0" i="0" u="none" strike="noStrike" cap="none" dirty="0" smtClean="0">
                          <a:solidFill>
                            <a:schemeClr val="bg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® </a:t>
                      </a:r>
                      <a:r>
                        <a:rPr lang="en" sz="1500" dirty="0" smtClean="0">
                          <a:solidFill>
                            <a:schemeClr val="lt1"/>
                          </a:solidFill>
                        </a:rPr>
                        <a:t>Core</a:t>
                      </a:r>
                      <a:r>
                        <a:rPr lang="pt-BR" sz="1400" b="0" i="0" u="none" strike="noStrike" cap="none" dirty="0" smtClean="0">
                          <a:solidFill>
                            <a:schemeClr val="bg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™</a:t>
                      </a:r>
                      <a:r>
                        <a:rPr lang="en" sz="1500" dirty="0" smtClean="0">
                          <a:solidFill>
                            <a:schemeClr val="lt1"/>
                          </a:solidFill>
                        </a:rPr>
                        <a:t> </a:t>
                      </a:r>
                      <a:r>
                        <a:rPr lang="en" sz="1500" dirty="0">
                          <a:solidFill>
                            <a:schemeClr val="lt1"/>
                          </a:solidFill>
                        </a:rPr>
                        <a:t>i5-7200</a:t>
                      </a:r>
                      <a:endParaRPr sz="1500" dirty="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689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Core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689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Threads</a:t>
                      </a:r>
                      <a:endParaRPr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4</a:t>
                      </a:r>
                      <a:endParaRPr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689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 smtClean="0"/>
                        <a:t>Cache</a:t>
                      </a:r>
                      <a:endParaRPr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 smtClean="0"/>
                        <a:t>3 MB </a:t>
                      </a:r>
                      <a:r>
                        <a:rPr lang="pt-BR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Intel® </a:t>
                      </a:r>
                      <a:r>
                        <a:rPr lang="pt-BR" sz="1400" b="0" i="0" u="none" strike="noStrike" cap="none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Smart</a:t>
                      </a:r>
                      <a:r>
                        <a:rPr lang="pt-BR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Cache</a:t>
                      </a:r>
                      <a:endParaRPr dirty="0"/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689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 smtClean="0"/>
                        <a:t>Memória</a:t>
                      </a:r>
                      <a:endParaRPr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 smtClean="0"/>
                        <a:t>16 GB</a:t>
                      </a:r>
                      <a:endParaRPr dirty="0"/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6a5aef54de_11_211"/>
          <p:cNvSpPr txBox="1">
            <a:spLocks noGrp="1"/>
          </p:cNvSpPr>
          <p:nvPr>
            <p:ph type="ctrTitle"/>
          </p:nvPr>
        </p:nvSpPr>
        <p:spPr>
          <a:xfrm>
            <a:off x="2123728" y="1995686"/>
            <a:ext cx="5035204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" sz="7000">
                <a:solidFill>
                  <a:schemeClr val="accent4"/>
                </a:solidFill>
              </a:rPr>
              <a:t>2.</a:t>
            </a:r>
            <a:r>
              <a:rPr lang="en" sz="6000">
                <a:solidFill>
                  <a:schemeClr val="accent4"/>
                </a:solidFill>
              </a:rPr>
              <a:t> </a:t>
            </a:r>
            <a:r>
              <a:rPr lang="en" sz="6000"/>
              <a:t>Algoritmo</a:t>
            </a:r>
            <a:endParaRPr sz="6000"/>
          </a:p>
        </p:txBody>
      </p:sp>
      <p:sp>
        <p:nvSpPr>
          <p:cNvPr id="100" name="Google Shape;100;g16a5aef54de_11_211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6a55156975_0_77"/>
          <p:cNvSpPr txBox="1">
            <a:spLocks noGrp="1"/>
          </p:cNvSpPr>
          <p:nvPr>
            <p:ph type="title" idx="4294967295"/>
          </p:nvPr>
        </p:nvSpPr>
        <p:spPr>
          <a:xfrm>
            <a:off x="255000" y="152400"/>
            <a:ext cx="1535700" cy="4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Algoritmo</a:t>
            </a:r>
            <a:endParaRPr/>
          </a:p>
        </p:txBody>
      </p:sp>
      <p:sp>
        <p:nvSpPr>
          <p:cNvPr id="106" name="Google Shape;106;g16a55156975_0_77"/>
          <p:cNvSpPr txBox="1">
            <a:spLocks noGrp="1"/>
          </p:cNvSpPr>
          <p:nvPr>
            <p:ph type="sldNum" idx="12"/>
          </p:nvPr>
        </p:nvSpPr>
        <p:spPr>
          <a:xfrm>
            <a:off x="-92" y="4749844"/>
            <a:ext cx="91440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107" name="Google Shape;107;g16a55156975_0_77"/>
          <p:cNvSpPr/>
          <p:nvPr/>
        </p:nvSpPr>
        <p:spPr>
          <a:xfrm rot="5400000">
            <a:off x="-63750" y="259500"/>
            <a:ext cx="382500" cy="255000"/>
          </a:xfrm>
          <a:prstGeom prst="triangle">
            <a:avLst>
              <a:gd name="adj" fmla="val 50000"/>
            </a:avLst>
          </a:prstGeom>
          <a:solidFill>
            <a:srgbClr val="CFD8DC">
              <a:alpha val="49019"/>
            </a:srgbClr>
          </a:solidFill>
          <a:ln w="9525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g16a55156975_0_77"/>
          <p:cNvSpPr txBox="1">
            <a:spLocks noGrp="1"/>
          </p:cNvSpPr>
          <p:nvPr>
            <p:ph type="subTitle" idx="4294967295"/>
          </p:nvPr>
        </p:nvSpPr>
        <p:spPr>
          <a:xfrm>
            <a:off x="349625" y="804000"/>
            <a:ext cx="1142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None/>
            </a:pPr>
            <a:r>
              <a:rPr lang="en" sz="2000" b="1">
                <a:solidFill>
                  <a:srgbClr val="BF9000"/>
                </a:solidFill>
              </a:rPr>
              <a:t>anterior</a:t>
            </a:r>
            <a:endParaRPr sz="2000" b="1" i="0" u="none" strike="noStrike" cap="none">
              <a:solidFill>
                <a:srgbClr val="BF9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9" name="Google Shape;109;g16a55156975_0_77"/>
          <p:cNvSpPr/>
          <p:nvPr/>
        </p:nvSpPr>
        <p:spPr>
          <a:xfrm>
            <a:off x="180400" y="1234050"/>
            <a:ext cx="4160400" cy="23190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1" i="0" u="none" strike="noStrike" cap="none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9E9E9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void </a:t>
            </a:r>
            <a:r>
              <a:rPr lang="en" sz="1100" b="0" i="0" u="none" strike="noStrike" cap="none">
                <a:solidFill>
                  <a:srgbClr val="BF9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cholesky</a:t>
            </a:r>
            <a:r>
              <a:rPr lang="en" sz="1100" b="0" i="0" u="none" strike="noStrike" cap="none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" sz="1100" b="0" i="0" u="none" strike="noStrike" cap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double</a:t>
            </a:r>
            <a:r>
              <a:rPr lang="en" sz="1100" b="0" i="0" u="none" strike="noStrike" cap="none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**</a:t>
            </a:r>
            <a:r>
              <a:rPr lang="en" sz="1100" b="0" i="0" u="none" strike="noStrike" cap="none">
                <a:solidFill>
                  <a:srgbClr val="D4D4D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100" b="0" i="0" u="none" strike="noStrike" cap="none">
                <a:solidFill>
                  <a:srgbClr val="0091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" sz="1100" b="0" i="0" u="none" strike="noStrike" cap="none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r>
              <a:rPr lang="en" sz="1100" b="0" i="0" u="none" strike="noStrike" cap="none">
                <a:solidFill>
                  <a:srgbClr val="D4D4D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100" b="0" i="0" u="none" strike="noStrike" cap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 </a:t>
            </a:r>
            <a:r>
              <a:rPr lang="en" sz="1100" b="0" i="0" u="none" strike="noStrike" cap="none">
                <a:solidFill>
                  <a:srgbClr val="0091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" sz="1100" b="0" i="0" u="none" strike="noStrike" cap="none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{</a:t>
            </a:r>
            <a:endParaRPr sz="1100" b="0" i="0" u="none" strike="noStrike" cap="none">
              <a:solidFill>
                <a:srgbClr val="9E9E9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rgbClr val="D4D4D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" sz="1100" b="0" i="0" u="none" strike="noStrike" cap="none">
                <a:solidFill>
                  <a:srgbClr val="A64D7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</a:t>
            </a:r>
            <a:r>
              <a:rPr lang="en" sz="1100" b="0" i="0" u="none" strike="noStrike" cap="none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" sz="1100" b="0" i="0" u="none" strike="noStrike" cap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</a:t>
            </a:r>
            <a:r>
              <a:rPr lang="en" sz="1100" b="0" i="0" u="none" strike="noStrike" cap="none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100" b="0" i="0" u="none" strike="noStrike" cap="none">
                <a:solidFill>
                  <a:srgbClr val="0091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 </a:t>
            </a:r>
            <a:r>
              <a:rPr lang="en" sz="1100" b="0" i="0" u="none" strike="noStrike" cap="none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</a:t>
            </a:r>
            <a:r>
              <a:rPr lang="en" sz="1100" b="0" i="0" u="none" strike="noStrike" cap="none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n" sz="1100" b="0" i="0" u="none" strike="noStrike" cap="none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 </a:t>
            </a:r>
            <a:r>
              <a:rPr lang="en" sz="1100" b="0" i="0" u="none" strike="noStrike" cap="none">
                <a:solidFill>
                  <a:srgbClr val="0091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1100" b="0" i="0" u="none" strike="noStrike" cap="none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&lt; </a:t>
            </a:r>
            <a:r>
              <a:rPr lang="en" sz="1100" b="0" i="0" u="none" strike="noStrike" cap="none">
                <a:solidFill>
                  <a:srgbClr val="0091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" sz="1100" b="0" i="0" u="none" strike="noStrike" cap="none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 </a:t>
            </a:r>
            <a:r>
              <a:rPr lang="en" sz="1100" b="0" i="0" u="none" strike="noStrike" cap="none">
                <a:solidFill>
                  <a:srgbClr val="0091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1100" b="0" i="0" u="none" strike="noStrike" cap="none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++) </a:t>
            </a:r>
            <a:r>
              <a:rPr lang="en" sz="1100">
                <a:solidFill>
                  <a:srgbClr val="6A995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//linha</a:t>
            </a:r>
            <a:endParaRPr sz="1200" b="0" i="0" u="none" strike="noStrike" cap="none">
              <a:solidFill>
                <a:srgbClr val="9E9E9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rgbClr val="D4D4D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lang="en" sz="1100" b="0" i="0" u="none" strike="noStrike" cap="none">
                <a:solidFill>
                  <a:srgbClr val="A64D7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</a:t>
            </a:r>
            <a:r>
              <a:rPr lang="en" sz="1100" b="0" i="0" u="none" strike="noStrike" cap="none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" sz="1100" b="0" i="0" u="none" strike="noStrike" cap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</a:t>
            </a:r>
            <a:r>
              <a:rPr lang="en" sz="1100" b="0" i="0" u="none" strike="noStrike" cap="none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100" b="0" i="0" u="none" strike="noStrike" cap="none">
                <a:solidFill>
                  <a:srgbClr val="0091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 </a:t>
            </a:r>
            <a:r>
              <a:rPr lang="en" sz="1100" b="0" i="0" u="none" strike="noStrike" cap="none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</a:t>
            </a:r>
            <a:r>
              <a:rPr lang="en" sz="1100" b="0" i="0" u="none" strike="noStrike" cap="none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n" sz="1100" b="0" i="0" u="none" strike="noStrike" cap="none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 </a:t>
            </a:r>
            <a:r>
              <a:rPr lang="en" sz="1100" b="0" i="0" u="none" strike="noStrike" cap="none">
                <a:solidFill>
                  <a:srgbClr val="0091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lang="en" sz="1100" b="0" i="0" u="none" strike="noStrike" cap="none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&lt; (</a:t>
            </a:r>
            <a:r>
              <a:rPr lang="en" sz="1100" b="0" i="0" u="none" strike="noStrike" cap="none">
                <a:solidFill>
                  <a:srgbClr val="0091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 </a:t>
            </a:r>
            <a:r>
              <a:rPr lang="en" sz="1100" b="0" i="0" u="none" strike="noStrike" cap="none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 </a:t>
            </a:r>
            <a:r>
              <a:rPr lang="en" sz="1100" b="0" i="0" u="none" strike="noStrike" cap="none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" sz="1100" b="0" i="0" u="none" strike="noStrike" cap="none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); </a:t>
            </a:r>
            <a:r>
              <a:rPr lang="en" sz="1100" b="0" i="0" u="none" strike="noStrike" cap="none">
                <a:solidFill>
                  <a:srgbClr val="0091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lang="en" sz="1100" b="0" i="0" u="none" strike="noStrike" cap="none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++) { </a:t>
            </a:r>
            <a:r>
              <a:rPr lang="en" sz="1100">
                <a:solidFill>
                  <a:srgbClr val="6A995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//coluna</a:t>
            </a:r>
            <a:endParaRPr sz="1200" b="0" i="0" u="none" strike="noStrike" cap="none">
              <a:solidFill>
                <a:srgbClr val="9E9E9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rgbClr val="D4D4D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</a:t>
            </a:r>
            <a:r>
              <a:rPr lang="en" sz="1100" b="0" i="0" u="none" strike="noStrike" cap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double </a:t>
            </a:r>
            <a:r>
              <a:rPr lang="en" sz="1100" b="0" i="0" u="none" strike="noStrike" cap="none">
                <a:solidFill>
                  <a:srgbClr val="0091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" sz="1100" b="0" i="0" u="none" strike="noStrike" cap="none">
                <a:solidFill>
                  <a:srgbClr val="D4D4D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100" b="0" i="0" u="none" strike="noStrike" cap="none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</a:t>
            </a:r>
            <a:r>
              <a:rPr lang="en" sz="1100" b="0" i="0" u="none" strike="noStrike" cap="none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n" sz="1100" b="0" i="0" u="none" strike="noStrike" cap="none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 sz="1100" b="0" i="0" u="none" strike="noStrike" cap="none">
              <a:solidFill>
                <a:srgbClr val="9E9E9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rgbClr val="D4D4D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</a:t>
            </a:r>
            <a:r>
              <a:rPr lang="en" sz="1100" b="0" i="0" u="none" strike="noStrike" cap="none">
                <a:solidFill>
                  <a:srgbClr val="A64D7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</a:t>
            </a:r>
            <a:r>
              <a:rPr lang="en" sz="1100" b="0" i="0" u="none" strike="noStrike" cap="none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" sz="1100" b="0" i="0" u="none" strike="noStrike" cap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</a:t>
            </a:r>
            <a:r>
              <a:rPr lang="en" sz="1100" b="0" i="0" u="none" strike="noStrike" cap="none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100" b="0" i="0" u="none" strike="noStrike" cap="none">
                <a:solidFill>
                  <a:srgbClr val="0091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 </a:t>
            </a:r>
            <a:r>
              <a:rPr lang="en" sz="1100" b="0" i="0" u="none" strike="noStrike" cap="none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</a:t>
            </a:r>
            <a:r>
              <a:rPr lang="en" sz="1100" b="0" i="0" u="none" strike="noStrike" cap="none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n" sz="1100" b="0" i="0" u="none" strike="noStrike" cap="none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 </a:t>
            </a:r>
            <a:r>
              <a:rPr lang="en" sz="1100" b="0" i="0" u="none" strike="noStrike" cap="none">
                <a:solidFill>
                  <a:srgbClr val="0091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en" sz="1100" b="0" i="0" u="none" strike="noStrike" cap="none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&lt; </a:t>
            </a:r>
            <a:r>
              <a:rPr lang="en" sz="1100" b="0" i="0" u="none" strike="noStrike" cap="none">
                <a:solidFill>
                  <a:srgbClr val="0091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lang="en" sz="1100" b="0" i="0" u="none" strike="noStrike" cap="none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 </a:t>
            </a:r>
            <a:r>
              <a:rPr lang="en" sz="1100" b="0" i="0" u="none" strike="noStrike" cap="none">
                <a:solidFill>
                  <a:srgbClr val="0091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en" sz="1100" b="0" i="0" u="none" strike="noStrike" cap="none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++)  </a:t>
            </a:r>
            <a:r>
              <a:rPr lang="en" sz="1100" b="0" i="0" u="none" strike="noStrike" cap="none">
                <a:solidFill>
                  <a:srgbClr val="0091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" sz="1100" b="0" i="0" u="none" strike="noStrike" cap="none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+= </a:t>
            </a:r>
            <a:r>
              <a:rPr lang="en" sz="1100" b="0" i="0" u="none" strike="noStrike" cap="none">
                <a:solidFill>
                  <a:srgbClr val="0091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" sz="1100" b="0" i="0" u="none" strike="noStrike" cap="none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lang="en" sz="1100" b="0" i="0" u="none" strike="noStrike" cap="none">
                <a:solidFill>
                  <a:srgbClr val="0091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1100" b="0" i="0" u="none" strike="noStrike" cap="none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][</a:t>
            </a:r>
            <a:r>
              <a:rPr lang="en" sz="1100" b="0" i="0" u="none" strike="noStrike" cap="none">
                <a:solidFill>
                  <a:srgbClr val="0091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en" sz="1100" b="0" i="0" u="none" strike="noStrike" cap="none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 * </a:t>
            </a:r>
            <a:r>
              <a:rPr lang="en" sz="1100" b="0" i="0" u="none" strike="noStrike" cap="none">
                <a:solidFill>
                  <a:srgbClr val="0091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" sz="1100" b="0" i="0" u="none" strike="noStrike" cap="none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lang="en" sz="1100" b="0" i="0" u="none" strike="noStrike" cap="none">
                <a:solidFill>
                  <a:srgbClr val="0091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lang="en" sz="1100" b="0" i="0" u="none" strike="noStrike" cap="none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][</a:t>
            </a:r>
            <a:r>
              <a:rPr lang="en" sz="1100" b="0" i="0" u="none" strike="noStrike" cap="none">
                <a:solidFill>
                  <a:srgbClr val="0091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en" sz="1100" b="0" i="0" u="none" strike="noStrike" cap="none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];</a:t>
            </a:r>
            <a:endParaRPr sz="1100" b="0" i="0" u="none" strike="noStrike" cap="none">
              <a:solidFill>
                <a:srgbClr val="9E9E9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</a:t>
            </a:r>
            <a:r>
              <a:rPr lang="en" sz="1100" b="0" i="0" u="none" strike="noStrike" cap="none">
                <a:solidFill>
                  <a:srgbClr val="0091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" sz="1100" b="0" i="0" u="none" strike="noStrike" cap="none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lang="en" sz="1100" b="0" i="0" u="none" strike="noStrike" cap="none">
                <a:solidFill>
                  <a:srgbClr val="0091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1100" b="0" i="0" u="none" strike="noStrike" cap="none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][</a:t>
            </a:r>
            <a:r>
              <a:rPr lang="en" sz="1100" b="0" i="0" u="none" strike="noStrike" cap="none">
                <a:solidFill>
                  <a:srgbClr val="0091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lang="en" sz="1100" b="0" i="0" u="none" strike="noStrike" cap="none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 = (</a:t>
            </a:r>
            <a:r>
              <a:rPr lang="en" sz="1100" b="0" i="0" u="none" strike="noStrike" cap="none">
                <a:solidFill>
                  <a:srgbClr val="0091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1100" b="0" i="0" u="none" strike="noStrike" cap="none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==</a:t>
            </a:r>
            <a:r>
              <a:rPr lang="en" sz="1100" b="0" i="0" u="none" strike="noStrike" cap="none">
                <a:solidFill>
                  <a:srgbClr val="0091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j</a:t>
            </a:r>
            <a:r>
              <a:rPr lang="en" sz="1100" b="0" i="0" u="none" strike="noStrike" cap="none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?</a:t>
            </a:r>
            <a:r>
              <a:rPr lang="en" sz="1100" b="0" i="0" u="none" strike="noStrike" cap="none">
                <a:solidFill>
                  <a:srgbClr val="D4D4D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100" b="0" i="0" u="none" strike="noStrike" cap="none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sqrt</a:t>
            </a:r>
            <a:r>
              <a:rPr lang="en" sz="1100" b="0" i="0" u="none" strike="noStrike" cap="none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" sz="1100" b="0" i="0" u="none" strike="noStrike" cap="none">
                <a:solidFill>
                  <a:srgbClr val="0091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" sz="1100" b="0" i="0" u="none" strike="noStrike" cap="none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lang="en" sz="1100" b="0" i="0" u="none" strike="noStrike" cap="none">
                <a:solidFill>
                  <a:srgbClr val="0091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1100" b="0" i="0" u="none" strike="noStrike" cap="none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][</a:t>
            </a:r>
            <a:r>
              <a:rPr lang="en" sz="1100" b="0" i="0" u="none" strike="noStrike" cap="none">
                <a:solidFill>
                  <a:srgbClr val="0091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1100" b="0" i="0" u="none" strike="noStrike" cap="none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 - </a:t>
            </a:r>
            <a:r>
              <a:rPr lang="en" sz="1100" b="0" i="0" u="none" strike="noStrike" cap="none">
                <a:solidFill>
                  <a:srgbClr val="0091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" sz="1100" b="0" i="0" u="none" strike="noStrike" cap="none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: (</a:t>
            </a:r>
            <a:r>
              <a:rPr lang="en" sz="1100" b="0" i="0" u="none" strike="noStrike" cap="none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1.0</a:t>
            </a:r>
            <a:r>
              <a:rPr lang="en" sz="1100" b="0" i="0" u="none" strike="noStrike" cap="none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/ </a:t>
            </a:r>
            <a:r>
              <a:rPr lang="en" sz="1100" b="0" i="0" u="none" strike="noStrike" cap="none">
                <a:solidFill>
                  <a:srgbClr val="0091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" sz="1100" b="0" i="0" u="none" strike="noStrike" cap="none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lang="en" sz="1100" b="0" i="0" u="none" strike="noStrike" cap="none">
                <a:solidFill>
                  <a:srgbClr val="0091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lang="en" sz="1100" b="0" i="0" u="none" strike="noStrike" cap="none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][</a:t>
            </a:r>
            <a:r>
              <a:rPr lang="en" sz="1100" b="0" i="0" u="none" strike="noStrike" cap="none">
                <a:solidFill>
                  <a:srgbClr val="0091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lang="en" sz="1100" b="0" i="0" u="none" strike="noStrike" cap="none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 * (</a:t>
            </a:r>
            <a:r>
              <a:rPr lang="en" sz="1100" b="0" i="0" u="none" strike="noStrike" cap="none">
                <a:solidFill>
                  <a:srgbClr val="0091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" sz="1100" b="0" i="0" u="none" strike="noStrike" cap="none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lang="en" sz="1100" b="0" i="0" u="none" strike="noStrike" cap="none">
                <a:solidFill>
                  <a:srgbClr val="0091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1100" b="0" i="0" u="none" strike="noStrike" cap="none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][</a:t>
            </a:r>
            <a:r>
              <a:rPr lang="en" sz="1100" b="0" i="0" u="none" strike="noStrike" cap="none">
                <a:solidFill>
                  <a:srgbClr val="0091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lang="en" sz="1100" b="0" i="0" u="none" strike="noStrike" cap="none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 - </a:t>
            </a:r>
            <a:r>
              <a:rPr lang="en" sz="1100" b="0" i="0" u="none" strike="noStrike" cap="none">
                <a:solidFill>
                  <a:srgbClr val="0091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" sz="1100" b="0" i="0" u="none" strike="noStrike" cap="none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));</a:t>
            </a:r>
            <a:endParaRPr sz="1100" b="0" i="0" u="none" strike="noStrike" cap="none">
              <a:solidFill>
                <a:srgbClr val="9E9E9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}</a:t>
            </a:r>
            <a:endParaRPr sz="1100" b="0" i="0" u="none" strike="noStrike" cap="none">
              <a:solidFill>
                <a:srgbClr val="9E9E9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sz="1100" b="0" i="0" u="none" strike="noStrike" cap="none">
              <a:solidFill>
                <a:srgbClr val="9E9E9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9E9E9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1" i="0" u="none" strike="noStrike" cap="none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0" name="Google Shape;110;g16a55156975_0_77"/>
          <p:cNvSpPr/>
          <p:nvPr/>
        </p:nvSpPr>
        <p:spPr>
          <a:xfrm>
            <a:off x="5130550" y="299275"/>
            <a:ext cx="3290100" cy="43254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 b="1" i="0" u="none" strike="noStrike" cap="none" dirty="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 b="0" i="0" u="none" strike="noStrike" cap="none" dirty="0">
              <a:solidFill>
                <a:srgbClr val="9E9E9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void </a:t>
            </a:r>
            <a:r>
              <a:rPr lang="en" sz="1000" dirty="0">
                <a:solidFill>
                  <a:srgbClr val="BF9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cholesky</a:t>
            </a:r>
            <a:r>
              <a:rPr lang="en" sz="10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" sz="1000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double</a:t>
            </a:r>
            <a:r>
              <a:rPr lang="en" sz="10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** </a:t>
            </a:r>
            <a:r>
              <a:rPr lang="en" sz="1000" dirty="0">
                <a:solidFill>
                  <a:srgbClr val="0091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" sz="10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" sz="1000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 </a:t>
            </a:r>
            <a:r>
              <a:rPr lang="en" sz="1000" dirty="0">
                <a:solidFill>
                  <a:srgbClr val="0091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" sz="10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{</a:t>
            </a:r>
            <a:endParaRPr sz="1000" dirty="0">
              <a:solidFill>
                <a:srgbClr val="9E9E9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double </a:t>
            </a:r>
            <a:r>
              <a:rPr lang="en" sz="1000" dirty="0">
                <a:solidFill>
                  <a:srgbClr val="0091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" sz="1000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0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</a:t>
            </a:r>
            <a:r>
              <a:rPr lang="en" sz="1000" dirty="0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n" sz="10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 sz="1000" dirty="0">
              <a:solidFill>
                <a:srgbClr val="9E9E9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int </a:t>
            </a:r>
            <a:r>
              <a:rPr lang="en" sz="1000" dirty="0">
                <a:solidFill>
                  <a:srgbClr val="0091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diagonal = </a:t>
            </a:r>
            <a:r>
              <a:rPr lang="en" sz="1000" dirty="0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n" sz="10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 sz="1000" dirty="0">
              <a:solidFill>
                <a:srgbClr val="9E9E9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int </a:t>
            </a:r>
            <a:r>
              <a:rPr lang="en" sz="1000" dirty="0">
                <a:solidFill>
                  <a:srgbClr val="0091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10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" sz="1000" dirty="0">
                <a:solidFill>
                  <a:srgbClr val="0091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lang="en" sz="10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" sz="1000" dirty="0">
                <a:solidFill>
                  <a:srgbClr val="0091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en" sz="10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 sz="1000" dirty="0">
              <a:solidFill>
                <a:srgbClr val="9E9E9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" sz="1000" dirty="0">
                <a:solidFill>
                  <a:srgbClr val="A64D7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</a:t>
            </a:r>
            <a:r>
              <a:rPr lang="en" sz="10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" sz="10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 </a:t>
            </a:r>
            <a:r>
              <a:rPr lang="en" sz="10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</a:t>
            </a:r>
            <a:r>
              <a:rPr lang="en" sz="1000" dirty="0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n" sz="10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 </a:t>
            </a:r>
            <a:r>
              <a:rPr lang="en" sz="10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10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&lt; </a:t>
            </a:r>
            <a:r>
              <a:rPr lang="en" sz="10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" sz="10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 </a:t>
            </a:r>
            <a:r>
              <a:rPr lang="en" sz="10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10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++) {</a:t>
            </a:r>
            <a:r>
              <a:rPr lang="en" sz="1000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000" dirty="0">
                <a:solidFill>
                  <a:srgbClr val="6A995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//coluna</a:t>
            </a:r>
            <a:endParaRPr sz="1000" dirty="0">
              <a:solidFill>
                <a:srgbClr val="6A995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6A995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</a:t>
            </a:r>
            <a:r>
              <a:rPr lang="en" sz="1000" dirty="0">
                <a:solidFill>
                  <a:srgbClr val="0091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" sz="1000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0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</a:t>
            </a:r>
            <a:r>
              <a:rPr lang="en" sz="1000" dirty="0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n" sz="10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 sz="1000" dirty="0">
              <a:solidFill>
                <a:srgbClr val="6A995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</a:t>
            </a:r>
            <a:r>
              <a:rPr lang="en" sz="1000" dirty="0">
                <a:solidFill>
                  <a:srgbClr val="A64D7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</a:t>
            </a:r>
            <a:r>
              <a:rPr lang="en" sz="10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" sz="1000" dirty="0">
                <a:solidFill>
                  <a:srgbClr val="0091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diagonal</a:t>
            </a:r>
            <a:r>
              <a:rPr lang="en" sz="10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== </a:t>
            </a:r>
            <a:r>
              <a:rPr lang="en" sz="1000" dirty="0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n" sz="10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{</a:t>
            </a:r>
            <a:endParaRPr sz="1000" dirty="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</a:t>
            </a:r>
            <a:r>
              <a:rPr lang="en" sz="1000" dirty="0">
                <a:solidFill>
                  <a:srgbClr val="0091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diagonal = </a:t>
            </a:r>
            <a:r>
              <a:rPr lang="en" sz="1000" dirty="0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" sz="10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 sz="1000" dirty="0">
              <a:solidFill>
                <a:srgbClr val="9E9E9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A64D7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for </a:t>
            </a:r>
            <a:r>
              <a:rPr lang="en" sz="10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" sz="10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 </a:t>
            </a:r>
            <a:r>
              <a:rPr lang="en" sz="10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</a:t>
            </a:r>
            <a:r>
              <a:rPr lang="en" sz="1000" dirty="0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n" sz="10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 </a:t>
            </a:r>
            <a:r>
              <a:rPr lang="en" sz="10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en" sz="10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&lt; </a:t>
            </a:r>
            <a:r>
              <a:rPr lang="en" sz="10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10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 </a:t>
            </a:r>
            <a:r>
              <a:rPr lang="en" sz="10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en" sz="10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++)  </a:t>
            </a:r>
            <a:r>
              <a:rPr lang="en" sz="10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" sz="10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+= </a:t>
            </a:r>
            <a:r>
              <a:rPr lang="en" sz="10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" sz="10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lang="en" sz="10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10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][</a:t>
            </a:r>
            <a:r>
              <a:rPr lang="en" sz="10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en" sz="10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 * </a:t>
            </a:r>
            <a:r>
              <a:rPr lang="en" sz="10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" sz="10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lang="en" sz="10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10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][</a:t>
            </a:r>
            <a:r>
              <a:rPr lang="en" sz="10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en" sz="10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];</a:t>
            </a:r>
            <a:endParaRPr sz="1000" dirty="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</a:t>
            </a:r>
            <a:r>
              <a:rPr lang="en" sz="10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" sz="10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lang="en" sz="10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10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][</a:t>
            </a:r>
            <a:r>
              <a:rPr lang="en" sz="10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10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 = </a:t>
            </a:r>
            <a:r>
              <a:rPr lang="en" sz="1000" dirty="0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sqrt</a:t>
            </a:r>
            <a:r>
              <a:rPr lang="en" sz="10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" sz="10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" sz="10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lang="en" sz="10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10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][</a:t>
            </a:r>
            <a:r>
              <a:rPr lang="en" sz="10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10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 - </a:t>
            </a:r>
            <a:r>
              <a:rPr lang="en" sz="10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" sz="10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);</a:t>
            </a:r>
            <a:endParaRPr sz="1000" dirty="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</a:t>
            </a:r>
            <a:r>
              <a:rPr lang="en" sz="10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sz="1000" dirty="0">
              <a:solidFill>
                <a:srgbClr val="9E9E9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A64D7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for </a:t>
            </a:r>
            <a:r>
              <a:rPr lang="en" sz="10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" sz="10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 </a:t>
            </a:r>
            <a:r>
              <a:rPr lang="en" sz="10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</a:t>
            </a:r>
            <a:r>
              <a:rPr lang="en" sz="1000" dirty="0">
                <a:solidFill>
                  <a:srgbClr val="0091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10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+ </a:t>
            </a:r>
            <a:r>
              <a:rPr lang="en" sz="1000" dirty="0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" sz="10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 </a:t>
            </a:r>
            <a:r>
              <a:rPr lang="en" sz="10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lang="en" sz="10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&lt; </a:t>
            </a:r>
            <a:r>
              <a:rPr lang="en" sz="10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n</a:t>
            </a:r>
            <a:r>
              <a:rPr lang="en" sz="10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 </a:t>
            </a:r>
            <a:r>
              <a:rPr lang="en" sz="10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lang="en" sz="10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++) { </a:t>
            </a:r>
            <a:r>
              <a:rPr lang="en" sz="1000" dirty="0">
                <a:solidFill>
                  <a:srgbClr val="6A995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//linha</a:t>
            </a:r>
            <a:endParaRPr sz="1000" dirty="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</a:t>
            </a:r>
            <a:r>
              <a:rPr lang="en" sz="1000" dirty="0">
                <a:solidFill>
                  <a:srgbClr val="A64D7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</a:t>
            </a:r>
            <a:r>
              <a:rPr lang="en" sz="10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" sz="10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 </a:t>
            </a:r>
            <a:r>
              <a:rPr lang="en" sz="10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</a:t>
            </a:r>
            <a:r>
              <a:rPr lang="en" sz="1000" dirty="0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n" sz="10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 </a:t>
            </a:r>
            <a:r>
              <a:rPr lang="en" sz="10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en" sz="10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&lt; </a:t>
            </a:r>
            <a:r>
              <a:rPr lang="en" sz="10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10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 </a:t>
            </a:r>
            <a:r>
              <a:rPr lang="en" sz="10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en" sz="10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++)  </a:t>
            </a:r>
            <a:r>
              <a:rPr lang="en" sz="10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" sz="10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+= </a:t>
            </a:r>
            <a:r>
              <a:rPr lang="en" sz="10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" sz="10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lang="en" sz="10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lang="en" sz="10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][</a:t>
            </a:r>
            <a:r>
              <a:rPr lang="en" sz="10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en" sz="10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 * </a:t>
            </a:r>
            <a:r>
              <a:rPr lang="en" sz="10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" sz="10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lang="en" sz="10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10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][</a:t>
            </a:r>
            <a:r>
              <a:rPr lang="en" sz="10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en" sz="10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];</a:t>
            </a:r>
            <a:endParaRPr sz="1000" dirty="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</a:t>
            </a:r>
            <a:r>
              <a:rPr lang="en" sz="10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" sz="10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lang="en" sz="10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lang="en" sz="10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][</a:t>
            </a:r>
            <a:r>
              <a:rPr lang="en" sz="10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10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 = (</a:t>
            </a:r>
            <a:r>
              <a:rPr lang="en" sz="1000" dirty="0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1.0</a:t>
            </a:r>
            <a:r>
              <a:rPr lang="en" sz="10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/ </a:t>
            </a:r>
            <a:r>
              <a:rPr lang="en" sz="10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" sz="10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lang="en" sz="10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10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][</a:t>
            </a:r>
            <a:r>
              <a:rPr lang="en" sz="10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10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 * (</a:t>
            </a:r>
            <a:r>
              <a:rPr lang="en" sz="10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" sz="10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lang="en" sz="10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lang="en" sz="10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][</a:t>
            </a:r>
            <a:r>
              <a:rPr lang="en" sz="10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10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 - </a:t>
            </a:r>
            <a:r>
              <a:rPr lang="en" sz="10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" sz="10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));</a:t>
            </a:r>
            <a:endParaRPr sz="1000" dirty="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</a:t>
            </a:r>
            <a:r>
              <a:rPr lang="en" sz="10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" sz="10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lang="en" sz="10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10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][</a:t>
            </a:r>
            <a:r>
              <a:rPr lang="en" sz="10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lang="en" sz="10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 =</a:t>
            </a:r>
            <a:r>
              <a:rPr lang="en" sz="1000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0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" sz="10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lang="en" sz="10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lang="en" sz="10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][</a:t>
            </a:r>
            <a:r>
              <a:rPr lang="en" sz="10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10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];</a:t>
            </a:r>
            <a:endParaRPr sz="1000" dirty="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}</a:t>
            </a:r>
            <a:endParaRPr sz="1000" dirty="0">
              <a:solidFill>
                <a:srgbClr val="9E9E9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</a:t>
            </a:r>
            <a:r>
              <a:rPr lang="en" sz="1000" dirty="0">
                <a:solidFill>
                  <a:srgbClr val="0091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diagonal = </a:t>
            </a:r>
            <a:r>
              <a:rPr lang="en" sz="1000" dirty="0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n" sz="10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 sz="1000" dirty="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}</a:t>
            </a:r>
            <a:endParaRPr sz="1000" dirty="0">
              <a:solidFill>
                <a:srgbClr val="9E9E9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sz="1000" dirty="0">
              <a:solidFill>
                <a:srgbClr val="9E9E9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 dirty="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 b="0" i="0" u="none" strike="noStrike" cap="none" dirty="0">
              <a:solidFill>
                <a:srgbClr val="9E9E9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 b="1" i="0" u="none" strike="noStrike" cap="none" dirty="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1" name="Google Shape;111;g16a55156975_0_77"/>
          <p:cNvSpPr txBox="1">
            <a:spLocks noGrp="1"/>
          </p:cNvSpPr>
          <p:nvPr>
            <p:ph type="subTitle" idx="4294967295"/>
          </p:nvPr>
        </p:nvSpPr>
        <p:spPr>
          <a:xfrm>
            <a:off x="4592726" y="109050"/>
            <a:ext cx="971400" cy="4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None/>
            </a:pPr>
            <a:r>
              <a:rPr lang="en" sz="2000" b="1">
                <a:solidFill>
                  <a:srgbClr val="BF9000"/>
                </a:solidFill>
              </a:rPr>
              <a:t>novo</a:t>
            </a:r>
            <a:endParaRPr sz="2000" b="1" i="0" u="none" strike="noStrike" cap="none">
              <a:solidFill>
                <a:srgbClr val="BF9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112" name="Google Shape;112;g16a55156975_0_77"/>
          <p:cNvCxnSpPr/>
          <p:nvPr/>
        </p:nvCxnSpPr>
        <p:spPr>
          <a:xfrm rot="10800000">
            <a:off x="7151775" y="1352825"/>
            <a:ext cx="6096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3" name="Google Shape;113;g16a55156975_0_77"/>
          <p:cNvCxnSpPr/>
          <p:nvPr/>
        </p:nvCxnSpPr>
        <p:spPr>
          <a:xfrm rot="10800000">
            <a:off x="7434800" y="2792650"/>
            <a:ext cx="6096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" name="Chave esquerda 1"/>
          <p:cNvSpPr/>
          <p:nvPr/>
        </p:nvSpPr>
        <p:spPr>
          <a:xfrm>
            <a:off x="5475516" y="1707654"/>
            <a:ext cx="72008" cy="936104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have esquerda 11"/>
          <p:cNvSpPr/>
          <p:nvPr/>
        </p:nvSpPr>
        <p:spPr>
          <a:xfrm>
            <a:off x="5475516" y="2774630"/>
            <a:ext cx="72008" cy="936104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1" name="CaixaDeTexto 20"/>
              <p:cNvSpPr txBox="1"/>
              <p:nvPr/>
            </p:nvSpPr>
            <p:spPr>
              <a:xfrm>
                <a:off x="2515161" y="1446043"/>
                <a:ext cx="3616134" cy="10831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1" i="1" smtClean="0">
                          <a:solidFill>
                            <a:srgbClr val="00B0F0"/>
                          </a:solidFill>
                          <a:latin typeface="Cambria Math"/>
                        </a:rPr>
                        <m:t>𝑳</m:t>
                      </m:r>
                      <m:r>
                        <a:rPr lang="pt-BR" sz="2000" b="1" i="1" smtClean="0">
                          <a:solidFill>
                            <a:srgbClr val="00B0F0"/>
                          </a:solidFill>
                          <a:latin typeface="Cambria Math"/>
                        </a:rPr>
                        <m:t>= </m:t>
                      </m:r>
                      <m:d>
                        <m:dPr>
                          <m:ctrlPr>
                            <a:rPr lang="pt-BR" sz="2000" b="1" i="1" smtClean="0">
                              <a:solidFill>
                                <a:srgbClr val="00B0F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000" b="1" i="1" smtClean="0">
                                  <a:solidFill>
                                    <a:srgbClr val="00B0F0"/>
                                  </a:solidFill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sz="2000" b="1" i="1" smtClean="0">
                                        <a:solidFill>
                                          <a:srgbClr val="00B0F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000" b="1" i="1" smtClean="0">
                                        <a:solidFill>
                                          <a:srgbClr val="00B0F0"/>
                                        </a:solidFill>
                                        <a:latin typeface="Cambria Math"/>
                                      </a:rPr>
                                      <m:t>𝒍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pt-BR" sz="2000" b="1" i="1" smtClean="0">
                                        <a:solidFill>
                                          <a:srgbClr val="00B0F0"/>
                                        </a:solidFill>
                                        <a:latin typeface="Cambria Math"/>
                                      </a:rPr>
                                      <m:t>𝟏𝟏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pt-BR" sz="2000" b="1" i="1" smtClean="0">
                                    <a:solidFill>
                                      <a:srgbClr val="00B0F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pt-BR" sz="2000" b="1" i="1" smtClean="0">
                                    <a:solidFill>
                                      <a:srgbClr val="00B0F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pt-BR" sz="2000" b="1" i="1" smtClean="0">
                                        <a:solidFill>
                                          <a:srgbClr val="00B0F0"/>
                                        </a:solidFill>
                                        <a:latin typeface="Cambria Math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pt-BR" sz="2000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2000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pt-BR" sz="2000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/>
                                          </a:rPr>
                                          <m:t>𝟐𝟏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pt-BR" sz="2000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2000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pt-BR" sz="2000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/>
                                          </a:rPr>
                                          <m:t>𝟑𝟏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pt-BR" sz="2000" b="1" i="1" smtClean="0">
                                        <a:solidFill>
                                          <a:srgbClr val="00B0F0"/>
                                        </a:solidFill>
                                        <a:latin typeface="Cambria Math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pt-BR" sz="2000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2000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pt-BR" sz="2000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/>
                                          </a:rPr>
                                          <m:t>𝟐𝟐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pt-BR" sz="2000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2000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pt-BR" sz="2000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/>
                                          </a:rPr>
                                          <m:t>𝟑𝟐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pt-BR" sz="2000" b="1" i="1" smtClean="0">
                                        <a:solidFill>
                                          <a:srgbClr val="00B0F0"/>
                                        </a:solidFill>
                                        <a:latin typeface="Cambria Math"/>
                                      </a:rPr>
                                    </m:ctrlPr>
                                  </m:eqArrPr>
                                  <m:e>
                                    <m:r>
                                      <a:rPr lang="pt-BR" sz="2000" b="1" i="1" smtClean="0">
                                        <a:solidFill>
                                          <a:srgbClr val="00B0F0"/>
                                        </a:solidFill>
                                        <a:latin typeface="Cambria Math"/>
                                      </a:rPr>
                                      <m:t>𝟎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pt-BR" sz="2000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2000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pt-BR" sz="2000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/>
                                          </a:rPr>
                                          <m:t>𝟑𝟑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2000" b="1" dirty="0">
                  <a:solidFill>
                    <a:srgbClr val="00B0F0"/>
                  </a:solidFill>
                </a:endParaRPr>
              </a:p>
            </p:txBody>
          </p:sp>
        </mc:Choice>
        <mc:Fallback>
          <p:sp>
            <p:nvSpPr>
              <p:cNvPr id="21" name="CaixaDeTexto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161" y="1446043"/>
                <a:ext cx="3616134" cy="108318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8" name="Google Shape;118;g16a55156975_0_132"/>
          <p:cNvSpPr txBox="1">
            <a:spLocks noGrp="1"/>
          </p:cNvSpPr>
          <p:nvPr>
            <p:ph type="title"/>
          </p:nvPr>
        </p:nvSpPr>
        <p:spPr>
          <a:xfrm>
            <a:off x="294800" y="169350"/>
            <a:ext cx="1438500" cy="4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Algoritmo</a:t>
            </a:r>
            <a:endParaRPr/>
          </a:p>
        </p:txBody>
      </p:sp>
      <p:sp>
        <p:nvSpPr>
          <p:cNvPr id="119" name="Google Shape;119;g16a55156975_0_132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120" name="Google Shape;120;g16a55156975_0_132"/>
          <p:cNvSpPr/>
          <p:nvPr/>
        </p:nvSpPr>
        <p:spPr>
          <a:xfrm rot="5400000">
            <a:off x="-63750" y="259500"/>
            <a:ext cx="382500" cy="255000"/>
          </a:xfrm>
          <a:prstGeom prst="triangle">
            <a:avLst>
              <a:gd name="adj" fmla="val 50000"/>
            </a:avLst>
          </a:prstGeom>
          <a:solidFill>
            <a:srgbClr val="CFD8DC">
              <a:alpha val="49019"/>
            </a:srgbClr>
          </a:solidFill>
          <a:ln w="9525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aixaDeTexto 3"/>
              <p:cNvSpPr txBox="1"/>
              <p:nvPr/>
            </p:nvSpPr>
            <p:spPr>
              <a:xfrm>
                <a:off x="1619672" y="538782"/>
                <a:ext cx="2300758" cy="7287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1" i="1" smtClean="0">
                          <a:solidFill>
                            <a:srgbClr val="00B0F0"/>
                          </a:solidFill>
                          <a:latin typeface="Cambria Math"/>
                        </a:rPr>
                        <m:t>𝑨</m:t>
                      </m:r>
                      <m:r>
                        <a:rPr lang="pt-BR" sz="1600" b="1" i="1" smtClean="0">
                          <a:solidFill>
                            <a:srgbClr val="00B0F0"/>
                          </a:solidFill>
                          <a:latin typeface="Cambria Math"/>
                        </a:rPr>
                        <m:t>= </m:t>
                      </m:r>
                      <m:d>
                        <m:dPr>
                          <m:ctrlPr>
                            <a:rPr lang="pt-BR" sz="1600" b="1" i="1" smtClean="0">
                              <a:solidFill>
                                <a:srgbClr val="00B0F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600" b="1" i="1" smtClean="0">
                                  <a:solidFill>
                                    <a:srgbClr val="00B0F0"/>
                                  </a:solidFill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sz="1600" b="1" i="1" smtClean="0">
                                        <a:solidFill>
                                          <a:srgbClr val="00B0F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sz="1600" b="1" i="1" smtClean="0">
                                        <a:solidFill>
                                          <a:srgbClr val="00B0F0"/>
                                        </a:solidFill>
                                        <a:latin typeface="Cambria Math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pt-BR" sz="1600" b="1" i="1" smtClean="0">
                                        <a:solidFill>
                                          <a:srgbClr val="00B0F0"/>
                                        </a:solidFill>
                                        <a:latin typeface="Cambria Math"/>
                                      </a:rPr>
                                      <m:t>𝟏𝟏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pt-BR" sz="1600" b="1" i="1" smtClean="0">
                                        <a:solidFill>
                                          <a:srgbClr val="00B0F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600" b="1" i="1" smtClean="0">
                                        <a:solidFill>
                                          <a:srgbClr val="00B0F0"/>
                                        </a:solidFill>
                                        <a:latin typeface="Cambria Math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pt-BR" sz="1600" b="1" i="1" smtClean="0">
                                        <a:solidFill>
                                          <a:srgbClr val="00B0F0"/>
                                        </a:solidFill>
                                        <a:latin typeface="Cambria Math"/>
                                      </a:rPr>
                                      <m:t>𝟏𝟐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pt-BR" sz="1600" b="1" i="1" smtClean="0">
                                        <a:solidFill>
                                          <a:srgbClr val="00B0F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600" b="1" i="1" smtClean="0">
                                        <a:solidFill>
                                          <a:srgbClr val="00B0F0"/>
                                        </a:solidFill>
                                        <a:latin typeface="Cambria Math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pt-BR" sz="1600" b="1" i="1" smtClean="0">
                                        <a:solidFill>
                                          <a:srgbClr val="00B0F0"/>
                                        </a:solidFill>
                                        <a:latin typeface="Cambria Math"/>
                                      </a:rPr>
                                      <m:t>𝟏𝟑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pt-BR" sz="1600" b="1" i="1" smtClean="0">
                                        <a:solidFill>
                                          <a:srgbClr val="00B0F0"/>
                                        </a:solidFill>
                                        <a:latin typeface="Cambria Math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pt-BR" sz="1600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1600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/>
                                          </a:rPr>
                                          <m:t>𝒂</m:t>
                                        </m:r>
                                      </m:e>
                                      <m:sub>
                                        <m:r>
                                          <a:rPr lang="pt-BR" sz="1600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/>
                                          </a:rPr>
                                          <m:t>𝟐𝟏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pt-BR" sz="1600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1600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/>
                                          </a:rPr>
                                          <m:t>𝒂</m:t>
                                        </m:r>
                                      </m:e>
                                      <m:sub>
                                        <m:r>
                                          <a:rPr lang="pt-BR" sz="1600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/>
                                          </a:rPr>
                                          <m:t>𝟑𝟏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pt-BR" sz="1600" b="1" i="1" smtClean="0">
                                        <a:solidFill>
                                          <a:srgbClr val="00B0F0"/>
                                        </a:solidFill>
                                        <a:latin typeface="Cambria Math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pt-BR" sz="1600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1600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/>
                                          </a:rPr>
                                          <m:t>𝒂</m:t>
                                        </m:r>
                                      </m:e>
                                      <m:sub>
                                        <m:r>
                                          <a:rPr lang="pt-BR" sz="1600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/>
                                          </a:rPr>
                                          <m:t>𝟐𝟐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pt-BR" sz="1600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1600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/>
                                          </a:rPr>
                                          <m:t>𝒂</m:t>
                                        </m:r>
                                      </m:e>
                                      <m:sub>
                                        <m:r>
                                          <a:rPr lang="pt-BR" sz="1600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/>
                                          </a:rPr>
                                          <m:t>𝟑𝟐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pt-BR" sz="1600" b="1" i="1" smtClean="0">
                                        <a:solidFill>
                                          <a:srgbClr val="00B0F0"/>
                                        </a:solidFill>
                                        <a:latin typeface="Cambria Math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pt-BR" sz="1600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1600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/>
                                          </a:rPr>
                                          <m:t>𝒂</m:t>
                                        </m:r>
                                      </m:e>
                                      <m:sub>
                                        <m:r>
                                          <a:rPr lang="pt-BR" sz="1600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/>
                                          </a:rPr>
                                          <m:t>𝟐𝟑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pt-BR" sz="1600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1600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/>
                                          </a:rPr>
                                          <m:t>𝒂</m:t>
                                        </m:r>
                                      </m:e>
                                      <m:sub>
                                        <m:r>
                                          <a:rPr lang="pt-BR" sz="1600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/>
                                          </a:rPr>
                                          <m:t>𝟑𝟑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b="1" dirty="0">
                  <a:solidFill>
                    <a:srgbClr val="00B0F0"/>
                  </a:solidFill>
                </a:endParaRPr>
              </a:p>
            </p:txBody>
          </p:sp>
        </mc:Choice>
        <mc:Fallback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538782"/>
                <a:ext cx="2300758" cy="72872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CaixaDeTexto 19"/>
              <p:cNvSpPr txBox="1"/>
              <p:nvPr/>
            </p:nvSpPr>
            <p:spPr>
              <a:xfrm>
                <a:off x="3851920" y="501465"/>
                <a:ext cx="3794244" cy="8033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latin typeface="Cambria Math"/>
                        </a:rPr>
                        <m:t>= </m:t>
                      </m:r>
                      <m:d>
                        <m:dPr>
                          <m:ctrlPr>
                            <a:rPr lang="pt-BR" b="1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b="1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pt-BR" b="1" i="1" smtClean="0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b="1" i="1" smtClean="0">
                                        <a:latin typeface="Cambria Math"/>
                                      </a:rPr>
                                      <m:t>𝒍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pt-BR" b="1" i="1" smtClean="0">
                                        <a:latin typeface="Cambria Math"/>
                                      </a:rPr>
                                      <m:t>𝟏𝟏</m:t>
                                    </m:r>
                                  </m:sub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pt-BR" b="1" i="1" smtClean="0">
                                        <a:latin typeface="Cambria Math"/>
                                      </a:rPr>
                                      <m:t>𝟐</m:t>
                                    </m:r>
                                  </m:sup>
                                </m:sSubSup>
                              </m:e>
                              <m:e>
                                <m:sSub>
                                  <m:sSubPr>
                                    <m:ctrlPr>
                                      <a:rPr lang="pt-BR" b="1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1" i="1">
                                        <a:latin typeface="Cambria Math"/>
                                      </a:rPr>
                                      <m:t>𝒍</m:t>
                                    </m:r>
                                  </m:e>
                                  <m:sub>
                                    <m:r>
                                      <a:rPr lang="pt-BR" b="1" i="1">
                                        <a:latin typeface="Cambria Math"/>
                                      </a:rPr>
                                      <m:t>𝟏𝟏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pt-BR" b="1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1" i="1">
                                        <a:latin typeface="Cambria Math"/>
                                      </a:rPr>
                                      <m:t>𝒍</m:t>
                                    </m:r>
                                  </m:e>
                                  <m:sub>
                                    <m:r>
                                      <a:rPr lang="pt-BR" b="1" i="1">
                                        <a:latin typeface="Cambria Math"/>
                                      </a:rPr>
                                      <m:t>𝟐𝟏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pt-BR" b="1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1" i="1">
                                        <a:latin typeface="Cambria Math"/>
                                      </a:rPr>
                                      <m:t>𝒍</m:t>
                                    </m:r>
                                  </m:e>
                                  <m:sub>
                                    <m:r>
                                      <a:rPr lang="pt-BR" b="1" i="1">
                                        <a:latin typeface="Cambria Math"/>
                                      </a:rPr>
                                      <m:t>𝟏𝟏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pt-BR" b="1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1" i="1">
                                        <a:latin typeface="Cambria Math"/>
                                      </a:rPr>
                                      <m:t>𝒍</m:t>
                                    </m:r>
                                  </m:e>
                                  <m:sub>
                                    <m:r>
                                      <a:rPr lang="pt-BR" b="1" i="1" smtClean="0">
                                        <a:latin typeface="Cambria Math"/>
                                      </a:rPr>
                                      <m:t>𝟑</m:t>
                                    </m:r>
                                    <m:r>
                                      <a:rPr lang="pt-BR" b="1" i="1"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pt-BR" b="1" i="1" smtClean="0">
                                        <a:latin typeface="Cambria Math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pt-BR" b="1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b="1" i="1" smtClean="0">
                                            <a:latin typeface="Cambria Math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pt-BR" b="1" i="1" smtClean="0">
                                            <a:latin typeface="Cambria Math"/>
                                          </a:rPr>
                                          <m:t>𝟏𝟏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pt-BR" b="1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b="1" i="1" smtClean="0">
                                            <a:latin typeface="Cambria Math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pt-BR" b="1" i="1" smtClean="0">
                                            <a:latin typeface="Cambria Math"/>
                                          </a:rPr>
                                          <m:t>𝟐𝟏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pt-BR" b="1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b="1" i="1">
                                            <a:latin typeface="Cambria Math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pt-BR" b="1" i="1">
                                            <a:latin typeface="Cambria Math"/>
                                          </a:rPr>
                                          <m:t>𝟏𝟏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pt-BR" b="1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b="1" i="1">
                                            <a:latin typeface="Cambria Math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pt-BR" b="1" i="1" smtClean="0">
                                            <a:latin typeface="Cambria Math"/>
                                          </a:rPr>
                                          <m:t>𝟑</m:t>
                                        </m:r>
                                        <m:r>
                                          <a:rPr lang="pt-BR" b="1" i="1">
                                            <a:latin typeface="Cambria Math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pt-BR" b="1" i="1" smtClean="0">
                                        <a:latin typeface="Cambria Math"/>
                                      </a:rPr>
                                    </m:ctrlPr>
                                  </m:eqArrPr>
                                  <m:e>
                                    <m:sSubSup>
                                      <m:sSubSupPr>
                                        <m:ctrlPr>
                                          <a:rPr lang="pt-BR" b="1" i="1" smtClean="0">
                                            <a:latin typeface="Cambria Math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pt-BR" b="1" i="1" smtClean="0">
                                            <a:latin typeface="Cambria Math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pt-BR" b="1" i="1" smtClean="0">
                                            <a:latin typeface="Cambria Math"/>
                                          </a:rPr>
                                          <m:t>𝟐𝟏</m:t>
                                        </m:r>
                                      </m:sub>
                                      <m:sup>
                                        <m:r>
                                          <a:rPr lang="pt-BR" b="1" i="1" smtClean="0">
                                            <a:latin typeface="Cambria Math"/>
                                          </a:rPr>
                                          <m:t>𝟐</m:t>
                                        </m:r>
                                      </m:sup>
                                    </m:sSubSup>
                                    <m:r>
                                      <a:rPr lang="pt-BR" b="1" i="1" smtClean="0">
                                        <a:latin typeface="Cambria Math"/>
                                      </a:rPr>
                                      <m:t>+</m:t>
                                    </m:r>
                                    <m:sSubSup>
                                      <m:sSubSupPr>
                                        <m:ctrlPr>
                                          <a:rPr lang="pt-BR" b="1" i="1" smtClean="0">
                                            <a:latin typeface="Cambria Math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pt-BR" b="1" i="1" smtClean="0">
                                            <a:latin typeface="Cambria Math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pt-BR" b="1" i="1" smtClean="0">
                                            <a:latin typeface="Cambria Math"/>
                                          </a:rPr>
                                          <m:t>𝟐𝟐</m:t>
                                        </m:r>
                                      </m:sub>
                                      <m:sup>
                                        <m:r>
                                          <a:rPr lang="pt-BR" b="1" i="1" smtClean="0">
                                            <a:latin typeface="Cambria Math"/>
                                          </a:rPr>
                                          <m:t>𝟐</m:t>
                                        </m:r>
                                      </m:sup>
                                    </m:sSubSup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pt-BR" b="1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b="1" i="1">
                                            <a:latin typeface="Cambria Math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pt-BR" b="1" i="1" smtClean="0">
                                            <a:latin typeface="Cambria Math"/>
                                          </a:rPr>
                                          <m:t>𝟐</m:t>
                                        </m:r>
                                        <m:r>
                                          <a:rPr lang="pt-BR" b="1" i="1">
                                            <a:latin typeface="Cambria Math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pt-BR" b="1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b="1" i="1">
                                            <a:latin typeface="Cambria Math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pt-BR" b="1" i="1" smtClean="0">
                                            <a:latin typeface="Cambria Math"/>
                                          </a:rPr>
                                          <m:t>𝟑</m:t>
                                        </m:r>
                                        <m:r>
                                          <a:rPr lang="pt-BR" b="1" i="1">
                                            <a:latin typeface="Cambria Math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  <m:r>
                                      <a:rPr lang="pt-BR" b="1" i="1" smtClean="0">
                                        <a:latin typeface="Cambria Math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pt-BR" b="1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b="1" i="1">
                                            <a:latin typeface="Cambria Math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pt-BR" b="1" i="1" smtClean="0">
                                            <a:latin typeface="Cambria Math"/>
                                          </a:rPr>
                                          <m:t>𝟐𝟐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pt-BR" b="1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b="1" i="1">
                                            <a:latin typeface="Cambria Math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pt-BR" b="1" i="1" smtClean="0">
                                            <a:latin typeface="Cambria Math"/>
                                          </a:rPr>
                                          <m:t>𝟑</m:t>
                                        </m:r>
                                        <m:r>
                                          <a:rPr lang="pt-BR" b="1" i="1">
                                            <a:latin typeface="Cambria Math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pt-BR" b="1" i="1" smtClean="0">
                                        <a:latin typeface="Cambria Math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pt-BR" b="1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b="1" i="1">
                                            <a:latin typeface="Cambria Math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pt-BR" b="1" i="1">
                                            <a:latin typeface="Cambria Math"/>
                                          </a:rPr>
                                          <m:t>𝟐</m:t>
                                        </m:r>
                                        <m:r>
                                          <a:rPr lang="pt-BR" b="1" i="1">
                                            <a:latin typeface="Cambria Math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pt-BR" b="1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b="1" i="1">
                                            <a:latin typeface="Cambria Math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pt-BR" b="1" i="1">
                                            <a:latin typeface="Cambria Math"/>
                                          </a:rPr>
                                          <m:t>𝟑</m:t>
                                        </m:r>
                                        <m:r>
                                          <a:rPr lang="pt-BR" b="1" i="1">
                                            <a:latin typeface="Cambria Math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  <m:r>
                                      <a:rPr lang="pt-BR" b="1" i="1">
                                        <a:latin typeface="Cambria Math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pt-BR" b="1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b="1" i="1">
                                            <a:latin typeface="Cambria Math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pt-BR" b="1" i="1">
                                            <a:latin typeface="Cambria Math"/>
                                          </a:rPr>
                                          <m:t>𝟐𝟐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pt-BR" b="1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b="1" i="1">
                                            <a:latin typeface="Cambria Math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pt-BR" b="1" i="1">
                                            <a:latin typeface="Cambria Math"/>
                                          </a:rPr>
                                          <m:t>𝟑</m:t>
                                        </m:r>
                                        <m:r>
                                          <a:rPr lang="pt-BR" b="1" i="1">
                                            <a:latin typeface="Cambria Math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pt-BR" b="1" i="1">
                                            <a:latin typeface="Cambria Math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pt-BR" b="1" i="1">
                                            <a:latin typeface="Cambria Math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pt-BR" b="1" i="1" smtClean="0">
                                            <a:latin typeface="Cambria Math"/>
                                          </a:rPr>
                                          <m:t>𝟑</m:t>
                                        </m:r>
                                        <m:r>
                                          <a:rPr lang="pt-BR" b="1" i="1">
                                            <a:latin typeface="Cambria Math"/>
                                          </a:rPr>
                                          <m:t>𝟏</m:t>
                                        </m:r>
                                      </m:sub>
                                      <m:sup>
                                        <m:r>
                                          <a:rPr lang="pt-BR" b="1" i="1">
                                            <a:latin typeface="Cambria Math"/>
                                          </a:rPr>
                                          <m:t>𝟐</m:t>
                                        </m:r>
                                      </m:sup>
                                    </m:sSubSup>
                                    <m:r>
                                      <a:rPr lang="pt-BR" b="1" i="1">
                                        <a:latin typeface="Cambria Math"/>
                                      </a:rPr>
                                      <m:t>+</m:t>
                                    </m:r>
                                    <m:sSubSup>
                                      <m:sSubSupPr>
                                        <m:ctrlPr>
                                          <a:rPr lang="pt-BR" b="1" i="1">
                                            <a:latin typeface="Cambria Math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pt-BR" b="1" i="1">
                                            <a:latin typeface="Cambria Math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pt-BR" b="1" i="1" smtClean="0">
                                            <a:latin typeface="Cambria Math"/>
                                          </a:rPr>
                                          <m:t>𝟑</m:t>
                                        </m:r>
                                        <m:r>
                                          <a:rPr lang="pt-BR" b="1" i="1">
                                            <a:latin typeface="Cambria Math"/>
                                          </a:rPr>
                                          <m:t>𝟐</m:t>
                                        </m:r>
                                      </m:sub>
                                      <m:sup>
                                        <m:r>
                                          <a:rPr lang="pt-BR" b="1" i="1">
                                            <a:latin typeface="Cambria Math"/>
                                          </a:rPr>
                                          <m:t>𝟐</m:t>
                                        </m:r>
                                      </m:sup>
                                    </m:sSubSup>
                                    <m:r>
                                      <a:rPr lang="pt-BR" b="1" i="1" smtClean="0">
                                        <a:latin typeface="Cambria Math"/>
                                      </a:rPr>
                                      <m:t>+</m:t>
                                    </m:r>
                                    <m:sSubSup>
                                      <m:sSubSupPr>
                                        <m:ctrlPr>
                                          <a:rPr lang="pt-BR" b="1" i="1" smtClean="0">
                                            <a:latin typeface="Cambria Math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pt-BR" b="1" i="1" smtClean="0">
                                            <a:latin typeface="Cambria Math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pt-BR" b="1" i="1" smtClean="0">
                                            <a:latin typeface="Cambria Math"/>
                                          </a:rPr>
                                          <m:t>𝟑𝟑</m:t>
                                        </m:r>
                                      </m:sub>
                                      <m:sup>
                                        <m:r>
                                          <a:rPr lang="pt-BR" b="1" i="1" smtClean="0">
                                            <a:latin typeface="Cambria Math"/>
                                          </a:rPr>
                                          <m:t>𝟐</m:t>
                                        </m:r>
                                      </m:sup>
                                    </m:sSubSup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b="1" dirty="0"/>
              </a:p>
            </p:txBody>
          </p:sp>
        </mc:Choice>
        <mc:Fallback>
          <p:sp>
            <p:nvSpPr>
              <p:cNvPr id="20" name="CaixaDeTexto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920" y="501465"/>
                <a:ext cx="3794244" cy="80336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Google Shape;130;g16a55156975_0_132"/>
          <p:cNvSpPr txBox="1">
            <a:spLocks/>
          </p:cNvSpPr>
          <p:nvPr/>
        </p:nvSpPr>
        <p:spPr>
          <a:xfrm>
            <a:off x="613308" y="2499742"/>
            <a:ext cx="2230499" cy="4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pt-BR" sz="1800" b="1" dirty="0" smtClean="0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Diagonal Principal</a:t>
            </a:r>
            <a:endParaRPr lang="pt-BR" sz="1800" b="1" dirty="0"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aixaDeTexto 4"/>
              <p:cNvSpPr txBox="1"/>
              <p:nvPr/>
            </p:nvSpPr>
            <p:spPr>
              <a:xfrm>
                <a:off x="1148344" y="3078201"/>
                <a:ext cx="1221681" cy="3394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/>
                            </a:rPr>
                            <m:t>𝑙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/>
                            </a:rPr>
                            <m:t>11</m:t>
                          </m:r>
                        </m:sub>
                      </m:sSub>
                      <m:r>
                        <a:rPr lang="pt-BR" sz="1600" b="0" i="1" smtClean="0">
                          <a:latin typeface="Cambria Math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pt-BR" sz="16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pt-BR" sz="16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1600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sz="1600" b="0" i="1" smtClean="0">
                                  <a:latin typeface="Cambria Math"/>
                                </a:rPr>
                                <m:t>11</m:t>
                              </m:r>
                            </m:sub>
                          </m:sSub>
                        </m:e>
                      </m:rad>
                    </m:oMath>
                  </m:oMathPara>
                </a14:m>
                <a:endParaRPr lang="pt-BR" sz="1600" dirty="0"/>
              </a:p>
            </p:txBody>
          </p:sp>
        </mc:Choice>
        <mc:Fallback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8344" y="3078201"/>
                <a:ext cx="1221681" cy="33945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CaixaDeTexto 27"/>
              <p:cNvSpPr txBox="1"/>
              <p:nvPr/>
            </p:nvSpPr>
            <p:spPr>
              <a:xfrm>
                <a:off x="3790644" y="2951211"/>
                <a:ext cx="1741246" cy="5934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/>
                            </a:rPr>
                            <m:t>𝑙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/>
                            </a:rPr>
                            <m:t>22</m:t>
                          </m:r>
                        </m:sub>
                      </m:sSub>
                      <m:r>
                        <a:rPr lang="pt-BR" sz="1600" b="0" i="1" smtClean="0">
                          <a:latin typeface="Cambria Math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pt-BR" sz="16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pt-BR" sz="16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1600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sz="1600" b="0" i="1" smtClean="0">
                                  <a:latin typeface="Cambria Math"/>
                                </a:rPr>
                                <m:t>22</m:t>
                              </m:r>
                            </m:sub>
                          </m:sSub>
                          <m:r>
                            <a:rPr lang="pt-BR" sz="1600" b="0" i="1" smtClean="0">
                              <a:latin typeface="Cambria Math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pt-BR" sz="1600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sz="1600" b="0" i="1" smtClean="0">
                                  <a:latin typeface="Cambria Math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pt-BR" sz="1600" b="0" i="1" smtClean="0">
                                  <a:latin typeface="Cambria Math"/>
                                </a:rPr>
                                <m:t>21</m:t>
                              </m:r>
                            </m:sub>
                            <m:sup>
                              <m:r>
                                <a:rPr lang="pt-BR" sz="16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</m:oMath>
                  </m:oMathPara>
                </a14:m>
                <a:endParaRPr lang="pt-BR" sz="1600" dirty="0"/>
              </a:p>
            </p:txBody>
          </p:sp>
        </mc:Choice>
        <mc:Fallback>
          <p:sp>
            <p:nvSpPr>
              <p:cNvPr id="28" name="CaixaDeTexto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0644" y="2951211"/>
                <a:ext cx="1741246" cy="5934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CaixaDeTexto 28"/>
              <p:cNvSpPr txBox="1"/>
              <p:nvPr/>
            </p:nvSpPr>
            <p:spPr>
              <a:xfrm>
                <a:off x="6517965" y="2967113"/>
                <a:ext cx="2232086" cy="5934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/>
                            </a:rPr>
                            <m:t>𝑙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/>
                            </a:rPr>
                            <m:t>33</m:t>
                          </m:r>
                        </m:sub>
                      </m:sSub>
                      <m:r>
                        <a:rPr lang="pt-BR" sz="1600" b="0" i="1" smtClean="0">
                          <a:latin typeface="Cambria Math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pt-BR" sz="16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pt-BR" sz="16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1600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sz="1600" b="0" i="1" smtClean="0">
                                  <a:latin typeface="Cambria Math"/>
                                </a:rPr>
                                <m:t>33</m:t>
                              </m:r>
                            </m:sub>
                          </m:sSub>
                          <m:r>
                            <a:rPr lang="pt-BR" sz="1600" b="0" i="1" smtClean="0">
                              <a:latin typeface="Cambria Math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pt-BR" sz="1600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sz="1600" b="0" i="1" smtClean="0">
                                  <a:latin typeface="Cambria Math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pt-BR" sz="1600" b="0" i="1" smtClean="0">
                                  <a:latin typeface="Cambria Math"/>
                                </a:rPr>
                                <m:t>31</m:t>
                              </m:r>
                            </m:sub>
                            <m:sup>
                              <m:r>
                                <a:rPr lang="pt-BR" sz="16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  <m:r>
                            <a:rPr lang="pt-BR" sz="1600" b="0" i="1" smtClean="0">
                              <a:latin typeface="Cambria Math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pt-BR" sz="1600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sz="1600" b="0" i="1" smtClean="0">
                                  <a:latin typeface="Cambria Math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pt-BR" sz="1600" b="0" i="1" smtClean="0">
                                  <a:latin typeface="Cambria Math"/>
                                </a:rPr>
                                <m:t>32</m:t>
                              </m:r>
                            </m:sub>
                            <m:sup>
                              <m:r>
                                <a:rPr lang="pt-BR" sz="16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</m:oMath>
                  </m:oMathPara>
                </a14:m>
                <a:endParaRPr lang="pt-BR" sz="1600" dirty="0"/>
              </a:p>
            </p:txBody>
          </p:sp>
        </mc:Choice>
        <mc:Fallback>
          <p:sp>
            <p:nvSpPr>
              <p:cNvPr id="29" name="CaixaDeTexto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7965" y="2967113"/>
                <a:ext cx="2232086" cy="5934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tângulo 6"/>
          <p:cNvSpPr/>
          <p:nvPr/>
        </p:nvSpPr>
        <p:spPr>
          <a:xfrm>
            <a:off x="3347864" y="987574"/>
            <a:ext cx="360040" cy="2799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Retângulo 31"/>
          <p:cNvSpPr/>
          <p:nvPr/>
        </p:nvSpPr>
        <p:spPr>
          <a:xfrm>
            <a:off x="5004048" y="2164809"/>
            <a:ext cx="360040" cy="2799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de seta reta 8"/>
          <p:cNvCxnSpPr/>
          <p:nvPr/>
        </p:nvCxnSpPr>
        <p:spPr>
          <a:xfrm flipH="1">
            <a:off x="3996048" y="2444743"/>
            <a:ext cx="10080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tângulo 35"/>
          <p:cNvSpPr/>
          <p:nvPr/>
        </p:nvSpPr>
        <p:spPr>
          <a:xfrm>
            <a:off x="4427984" y="1847667"/>
            <a:ext cx="360040" cy="27993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7" name="Conector de seta reta 36"/>
          <p:cNvCxnSpPr/>
          <p:nvPr/>
        </p:nvCxnSpPr>
        <p:spPr>
          <a:xfrm flipH="1">
            <a:off x="3779912" y="2127601"/>
            <a:ext cx="680466" cy="759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tângulo 38"/>
          <p:cNvSpPr/>
          <p:nvPr/>
        </p:nvSpPr>
        <p:spPr>
          <a:xfrm>
            <a:off x="2843807" y="763178"/>
            <a:ext cx="286283" cy="27993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Retângulo 39"/>
          <p:cNvSpPr/>
          <p:nvPr/>
        </p:nvSpPr>
        <p:spPr>
          <a:xfrm>
            <a:off x="3779912" y="1491630"/>
            <a:ext cx="451228" cy="356037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Retângulo 40"/>
          <p:cNvSpPr/>
          <p:nvPr/>
        </p:nvSpPr>
        <p:spPr>
          <a:xfrm>
            <a:off x="2284407" y="546446"/>
            <a:ext cx="350697" cy="270047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2" name="Conector de seta reta 41"/>
          <p:cNvCxnSpPr/>
          <p:nvPr/>
        </p:nvCxnSpPr>
        <p:spPr>
          <a:xfrm flipH="1">
            <a:off x="3527884" y="1847667"/>
            <a:ext cx="324036" cy="759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CaixaDeTexto 45"/>
              <p:cNvSpPr txBox="1"/>
              <p:nvPr/>
            </p:nvSpPr>
            <p:spPr>
              <a:xfrm>
                <a:off x="3920430" y="3723878"/>
                <a:ext cx="1487780" cy="810799"/>
              </a:xfrm>
              <a:prstGeom prst="rect">
                <a:avLst/>
              </a:prstGeom>
              <a:no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200" b="0" i="1" smtClean="0">
                              <a:latin typeface="Cambria Math"/>
                            </a:rPr>
                            <m:t>𝑙</m:t>
                          </m:r>
                        </m:e>
                        <m:sub>
                          <m:r>
                            <a:rPr lang="pt-BR" sz="1200" b="0" i="1" smtClean="0">
                              <a:latin typeface="Cambria Math"/>
                            </a:rPr>
                            <m:t>𝑖𝑖</m:t>
                          </m:r>
                        </m:sub>
                      </m:sSub>
                      <m:r>
                        <a:rPr lang="pt-BR" sz="1200" b="0" i="1" smtClean="0">
                          <a:latin typeface="Cambria Math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pt-BR" sz="12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pt-B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1200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sz="1200" b="0" i="1" smtClean="0">
                                  <a:latin typeface="Cambria Math"/>
                                </a:rPr>
                                <m:t>𝑖𝑖</m:t>
                              </m:r>
                            </m:sub>
                          </m:sSub>
                          <m:r>
                            <a:rPr lang="pt-BR" sz="1200" b="0" i="1" smtClean="0">
                              <a:latin typeface="Cambria Math"/>
                            </a:rPr>
                            <m:t>−</m:t>
                          </m:r>
                          <m:nary>
                            <m:naryPr>
                              <m:chr m:val="∑"/>
                              <m:ctrlPr>
                                <a:rPr lang="pt-BR" sz="1200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sz="1200" b="0" i="1" smtClean="0">
                                  <a:latin typeface="Cambria Math"/>
                                </a:rPr>
                                <m:t>𝑘</m:t>
                              </m:r>
                              <m:r>
                                <a:rPr lang="pt-BR" sz="1200" b="0" i="1" smtClean="0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pt-BR" sz="1200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pt-BR" sz="1200" b="0" i="1" smtClean="0">
                                  <a:latin typeface="Cambria Math"/>
                                </a:rPr>
                                <m:t>−1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pt-BR" sz="1200" b="0" i="1" smtClean="0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𝑖𝑘</m:t>
                                  </m:r>
                                </m:sub>
                                <m:sup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</m:e>
                      </m:rad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46" name="CaixaDeTexto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0430" y="3723878"/>
                <a:ext cx="1487780" cy="810799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1" name="CaixaDeTexto 20"/>
              <p:cNvSpPr txBox="1"/>
              <p:nvPr/>
            </p:nvSpPr>
            <p:spPr>
              <a:xfrm>
                <a:off x="2515161" y="1446043"/>
                <a:ext cx="3616134" cy="10831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1" i="1" smtClean="0">
                          <a:solidFill>
                            <a:srgbClr val="00B0F0"/>
                          </a:solidFill>
                          <a:latin typeface="Cambria Math"/>
                        </a:rPr>
                        <m:t>𝑳</m:t>
                      </m:r>
                      <m:r>
                        <a:rPr lang="pt-BR" sz="2000" b="1" i="1" smtClean="0">
                          <a:solidFill>
                            <a:srgbClr val="00B0F0"/>
                          </a:solidFill>
                          <a:latin typeface="Cambria Math"/>
                        </a:rPr>
                        <m:t>= </m:t>
                      </m:r>
                      <m:d>
                        <m:dPr>
                          <m:ctrlPr>
                            <a:rPr lang="pt-BR" sz="2000" b="1" i="1" smtClean="0">
                              <a:solidFill>
                                <a:srgbClr val="00B0F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000" b="1" i="1" smtClean="0">
                                  <a:solidFill>
                                    <a:srgbClr val="00B0F0"/>
                                  </a:solidFill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sz="2000" b="1" i="1" smtClean="0">
                                        <a:solidFill>
                                          <a:srgbClr val="00B0F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000" b="1" i="1" smtClean="0">
                                        <a:solidFill>
                                          <a:srgbClr val="00B0F0"/>
                                        </a:solidFill>
                                        <a:latin typeface="Cambria Math"/>
                                      </a:rPr>
                                      <m:t>𝒍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pt-BR" sz="2000" b="1" i="1" smtClean="0">
                                        <a:solidFill>
                                          <a:srgbClr val="00B0F0"/>
                                        </a:solidFill>
                                        <a:latin typeface="Cambria Math"/>
                                      </a:rPr>
                                      <m:t>𝟏𝟏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pt-BR" sz="2000" b="1" i="1" smtClean="0">
                                    <a:solidFill>
                                      <a:srgbClr val="00B0F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pt-BR" sz="2000" b="1" i="1" smtClean="0">
                                    <a:solidFill>
                                      <a:srgbClr val="00B0F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pt-BR" sz="2000" b="1" i="1" smtClean="0">
                                        <a:solidFill>
                                          <a:srgbClr val="00B0F0"/>
                                        </a:solidFill>
                                        <a:latin typeface="Cambria Math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pt-BR" sz="2000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2000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pt-BR" sz="2000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/>
                                          </a:rPr>
                                          <m:t>𝟐𝟏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pt-BR" sz="2000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2000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pt-BR" sz="2000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/>
                                          </a:rPr>
                                          <m:t>𝟑𝟏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pt-BR" sz="2000" b="1" i="1" smtClean="0">
                                        <a:solidFill>
                                          <a:srgbClr val="00B0F0"/>
                                        </a:solidFill>
                                        <a:latin typeface="Cambria Math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pt-BR" sz="2000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2000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pt-BR" sz="2000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/>
                                          </a:rPr>
                                          <m:t>𝟐𝟐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pt-BR" sz="2000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2000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pt-BR" sz="2000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/>
                                          </a:rPr>
                                          <m:t>𝟑𝟐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pt-BR" sz="2000" b="1" i="1" smtClean="0">
                                        <a:solidFill>
                                          <a:srgbClr val="00B0F0"/>
                                        </a:solidFill>
                                        <a:latin typeface="Cambria Math"/>
                                      </a:rPr>
                                    </m:ctrlPr>
                                  </m:eqArrPr>
                                  <m:e>
                                    <m:r>
                                      <a:rPr lang="pt-BR" sz="2000" b="1" i="1" smtClean="0">
                                        <a:solidFill>
                                          <a:srgbClr val="00B0F0"/>
                                        </a:solidFill>
                                        <a:latin typeface="Cambria Math"/>
                                      </a:rPr>
                                      <m:t>𝟎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pt-BR" sz="2000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2000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pt-BR" sz="2000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/>
                                          </a:rPr>
                                          <m:t>𝟑𝟑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2000" b="1" dirty="0">
                  <a:solidFill>
                    <a:srgbClr val="00B0F0"/>
                  </a:solidFill>
                </a:endParaRPr>
              </a:p>
            </p:txBody>
          </p:sp>
        </mc:Choice>
        <mc:Fallback>
          <p:sp>
            <p:nvSpPr>
              <p:cNvPr id="21" name="CaixaDeTexto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161" y="1446043"/>
                <a:ext cx="3616134" cy="108318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8" name="Google Shape;118;g16a55156975_0_132"/>
          <p:cNvSpPr txBox="1">
            <a:spLocks noGrp="1"/>
          </p:cNvSpPr>
          <p:nvPr>
            <p:ph type="title"/>
          </p:nvPr>
        </p:nvSpPr>
        <p:spPr>
          <a:xfrm>
            <a:off x="294800" y="169350"/>
            <a:ext cx="1438500" cy="4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Algoritmo</a:t>
            </a:r>
            <a:endParaRPr/>
          </a:p>
        </p:txBody>
      </p:sp>
      <p:sp>
        <p:nvSpPr>
          <p:cNvPr id="119" name="Google Shape;119;g16a55156975_0_132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120" name="Google Shape;120;g16a55156975_0_132"/>
          <p:cNvSpPr/>
          <p:nvPr/>
        </p:nvSpPr>
        <p:spPr>
          <a:xfrm rot="5400000">
            <a:off x="-63750" y="259500"/>
            <a:ext cx="382500" cy="255000"/>
          </a:xfrm>
          <a:prstGeom prst="triangle">
            <a:avLst>
              <a:gd name="adj" fmla="val 50000"/>
            </a:avLst>
          </a:prstGeom>
          <a:solidFill>
            <a:srgbClr val="CFD8DC">
              <a:alpha val="49019"/>
            </a:srgbClr>
          </a:solidFill>
          <a:ln w="9525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aixaDeTexto 3"/>
              <p:cNvSpPr txBox="1"/>
              <p:nvPr/>
            </p:nvSpPr>
            <p:spPr>
              <a:xfrm>
                <a:off x="1619672" y="538782"/>
                <a:ext cx="2300758" cy="7287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1" i="1" smtClean="0">
                          <a:solidFill>
                            <a:srgbClr val="00B0F0"/>
                          </a:solidFill>
                          <a:latin typeface="Cambria Math"/>
                        </a:rPr>
                        <m:t>𝑨</m:t>
                      </m:r>
                      <m:r>
                        <a:rPr lang="pt-BR" sz="1600" b="1" i="1" smtClean="0">
                          <a:solidFill>
                            <a:srgbClr val="00B0F0"/>
                          </a:solidFill>
                          <a:latin typeface="Cambria Math"/>
                        </a:rPr>
                        <m:t>= </m:t>
                      </m:r>
                      <m:d>
                        <m:dPr>
                          <m:ctrlPr>
                            <a:rPr lang="pt-BR" sz="1600" b="1" i="1" smtClean="0">
                              <a:solidFill>
                                <a:srgbClr val="00B0F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600" b="1" i="1" smtClean="0">
                                  <a:solidFill>
                                    <a:srgbClr val="00B0F0"/>
                                  </a:solidFill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sz="1600" b="1" i="1" smtClean="0">
                                        <a:solidFill>
                                          <a:srgbClr val="00B0F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sz="1600" b="1" i="1" smtClean="0">
                                        <a:solidFill>
                                          <a:srgbClr val="00B0F0"/>
                                        </a:solidFill>
                                        <a:latin typeface="Cambria Math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pt-BR" sz="1600" b="1" i="1" smtClean="0">
                                        <a:solidFill>
                                          <a:srgbClr val="00B0F0"/>
                                        </a:solidFill>
                                        <a:latin typeface="Cambria Math"/>
                                      </a:rPr>
                                      <m:t>𝟏𝟏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pt-BR" sz="1600" b="1" i="1" smtClean="0">
                                        <a:solidFill>
                                          <a:srgbClr val="00B0F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600" b="1" i="1" smtClean="0">
                                        <a:solidFill>
                                          <a:srgbClr val="00B0F0"/>
                                        </a:solidFill>
                                        <a:latin typeface="Cambria Math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pt-BR" sz="1600" b="1" i="1" smtClean="0">
                                        <a:solidFill>
                                          <a:srgbClr val="00B0F0"/>
                                        </a:solidFill>
                                        <a:latin typeface="Cambria Math"/>
                                      </a:rPr>
                                      <m:t>𝟏𝟐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pt-BR" sz="1600" b="1" i="1" smtClean="0">
                                        <a:solidFill>
                                          <a:srgbClr val="00B0F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600" b="1" i="1" smtClean="0">
                                        <a:solidFill>
                                          <a:srgbClr val="00B0F0"/>
                                        </a:solidFill>
                                        <a:latin typeface="Cambria Math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pt-BR" sz="1600" b="1" i="1" smtClean="0">
                                        <a:solidFill>
                                          <a:srgbClr val="00B0F0"/>
                                        </a:solidFill>
                                        <a:latin typeface="Cambria Math"/>
                                      </a:rPr>
                                      <m:t>𝟏𝟑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pt-BR" sz="1600" b="1" i="1" smtClean="0">
                                        <a:solidFill>
                                          <a:srgbClr val="00B0F0"/>
                                        </a:solidFill>
                                        <a:latin typeface="Cambria Math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pt-BR" sz="1600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1600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/>
                                          </a:rPr>
                                          <m:t>𝒂</m:t>
                                        </m:r>
                                      </m:e>
                                      <m:sub>
                                        <m:r>
                                          <a:rPr lang="pt-BR" sz="1600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/>
                                          </a:rPr>
                                          <m:t>𝟐𝟏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pt-BR" sz="1600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1600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/>
                                          </a:rPr>
                                          <m:t>𝒂</m:t>
                                        </m:r>
                                      </m:e>
                                      <m:sub>
                                        <m:r>
                                          <a:rPr lang="pt-BR" sz="1600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/>
                                          </a:rPr>
                                          <m:t>𝟑𝟏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pt-BR" sz="1600" b="1" i="1" smtClean="0">
                                        <a:solidFill>
                                          <a:srgbClr val="00B0F0"/>
                                        </a:solidFill>
                                        <a:latin typeface="Cambria Math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pt-BR" sz="1600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1600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/>
                                          </a:rPr>
                                          <m:t>𝒂</m:t>
                                        </m:r>
                                      </m:e>
                                      <m:sub>
                                        <m:r>
                                          <a:rPr lang="pt-BR" sz="1600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/>
                                          </a:rPr>
                                          <m:t>𝟐𝟐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pt-BR" sz="1600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1600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/>
                                          </a:rPr>
                                          <m:t>𝒂</m:t>
                                        </m:r>
                                      </m:e>
                                      <m:sub>
                                        <m:r>
                                          <a:rPr lang="pt-BR" sz="1600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/>
                                          </a:rPr>
                                          <m:t>𝟑𝟐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pt-BR" sz="1600" b="1" i="1" smtClean="0">
                                        <a:solidFill>
                                          <a:srgbClr val="00B0F0"/>
                                        </a:solidFill>
                                        <a:latin typeface="Cambria Math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pt-BR" sz="1600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1600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/>
                                          </a:rPr>
                                          <m:t>𝒂</m:t>
                                        </m:r>
                                      </m:e>
                                      <m:sub>
                                        <m:r>
                                          <a:rPr lang="pt-BR" sz="1600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/>
                                          </a:rPr>
                                          <m:t>𝟐𝟑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pt-BR" sz="1600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1600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/>
                                          </a:rPr>
                                          <m:t>𝒂</m:t>
                                        </m:r>
                                      </m:e>
                                      <m:sub>
                                        <m:r>
                                          <a:rPr lang="pt-BR" sz="1600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/>
                                          </a:rPr>
                                          <m:t>𝟑𝟑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b="1" dirty="0">
                  <a:solidFill>
                    <a:srgbClr val="00B0F0"/>
                  </a:solidFill>
                </a:endParaRPr>
              </a:p>
            </p:txBody>
          </p:sp>
        </mc:Choice>
        <mc:Fallback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538782"/>
                <a:ext cx="2300758" cy="72872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CaixaDeTexto 19"/>
              <p:cNvSpPr txBox="1"/>
              <p:nvPr/>
            </p:nvSpPr>
            <p:spPr>
              <a:xfrm>
                <a:off x="3851920" y="501465"/>
                <a:ext cx="3794244" cy="8033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latin typeface="Cambria Math"/>
                        </a:rPr>
                        <m:t>= </m:t>
                      </m:r>
                      <m:d>
                        <m:dPr>
                          <m:ctrlPr>
                            <a:rPr lang="pt-BR" b="1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b="1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pt-BR" b="1" i="1" smtClean="0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b="1" i="1" smtClean="0">
                                        <a:latin typeface="Cambria Math"/>
                                      </a:rPr>
                                      <m:t>𝒍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pt-BR" b="1" i="1" smtClean="0">
                                        <a:latin typeface="Cambria Math"/>
                                      </a:rPr>
                                      <m:t>𝟏𝟏</m:t>
                                    </m:r>
                                  </m:sub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pt-BR" b="1" i="1" smtClean="0">
                                        <a:latin typeface="Cambria Math"/>
                                      </a:rPr>
                                      <m:t>𝟐</m:t>
                                    </m:r>
                                  </m:sup>
                                </m:sSubSup>
                              </m:e>
                              <m:e>
                                <m:sSub>
                                  <m:sSubPr>
                                    <m:ctrlPr>
                                      <a:rPr lang="pt-BR" b="1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1" i="1">
                                        <a:latin typeface="Cambria Math"/>
                                      </a:rPr>
                                      <m:t>𝒍</m:t>
                                    </m:r>
                                  </m:e>
                                  <m:sub>
                                    <m:r>
                                      <a:rPr lang="pt-BR" b="1" i="1">
                                        <a:latin typeface="Cambria Math"/>
                                      </a:rPr>
                                      <m:t>𝟏𝟏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pt-BR" b="1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1" i="1">
                                        <a:latin typeface="Cambria Math"/>
                                      </a:rPr>
                                      <m:t>𝒍</m:t>
                                    </m:r>
                                  </m:e>
                                  <m:sub>
                                    <m:r>
                                      <a:rPr lang="pt-BR" b="1" i="1">
                                        <a:latin typeface="Cambria Math"/>
                                      </a:rPr>
                                      <m:t>𝟐𝟏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pt-BR" b="1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1" i="1">
                                        <a:latin typeface="Cambria Math"/>
                                      </a:rPr>
                                      <m:t>𝒍</m:t>
                                    </m:r>
                                  </m:e>
                                  <m:sub>
                                    <m:r>
                                      <a:rPr lang="pt-BR" b="1" i="1">
                                        <a:latin typeface="Cambria Math"/>
                                      </a:rPr>
                                      <m:t>𝟏𝟏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pt-BR" b="1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1" i="1">
                                        <a:latin typeface="Cambria Math"/>
                                      </a:rPr>
                                      <m:t>𝒍</m:t>
                                    </m:r>
                                  </m:e>
                                  <m:sub>
                                    <m:r>
                                      <a:rPr lang="pt-BR" b="1" i="1" smtClean="0">
                                        <a:latin typeface="Cambria Math"/>
                                      </a:rPr>
                                      <m:t>𝟑</m:t>
                                    </m:r>
                                    <m:r>
                                      <a:rPr lang="pt-BR" b="1" i="1"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pt-BR" b="1" i="1" smtClean="0">
                                        <a:latin typeface="Cambria Math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pt-BR" b="1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b="1" i="1" smtClean="0">
                                            <a:latin typeface="Cambria Math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pt-BR" b="1" i="1" smtClean="0">
                                            <a:latin typeface="Cambria Math"/>
                                          </a:rPr>
                                          <m:t>𝟏𝟏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pt-BR" b="1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b="1" i="1" smtClean="0">
                                            <a:latin typeface="Cambria Math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pt-BR" b="1" i="1" smtClean="0">
                                            <a:latin typeface="Cambria Math"/>
                                          </a:rPr>
                                          <m:t>𝟐𝟏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pt-BR" b="1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b="1" i="1">
                                            <a:latin typeface="Cambria Math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pt-BR" b="1" i="1">
                                            <a:latin typeface="Cambria Math"/>
                                          </a:rPr>
                                          <m:t>𝟏𝟏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pt-BR" b="1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b="1" i="1">
                                            <a:latin typeface="Cambria Math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pt-BR" b="1" i="1" smtClean="0">
                                            <a:latin typeface="Cambria Math"/>
                                          </a:rPr>
                                          <m:t>𝟑</m:t>
                                        </m:r>
                                        <m:r>
                                          <a:rPr lang="pt-BR" b="1" i="1">
                                            <a:latin typeface="Cambria Math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pt-BR" b="1" i="1" smtClean="0">
                                        <a:latin typeface="Cambria Math"/>
                                      </a:rPr>
                                    </m:ctrlPr>
                                  </m:eqArrPr>
                                  <m:e>
                                    <m:sSubSup>
                                      <m:sSubSupPr>
                                        <m:ctrlPr>
                                          <a:rPr lang="pt-BR" b="1" i="1" smtClean="0">
                                            <a:latin typeface="Cambria Math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pt-BR" b="1" i="1" smtClean="0">
                                            <a:latin typeface="Cambria Math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pt-BR" b="1" i="1" smtClean="0">
                                            <a:latin typeface="Cambria Math"/>
                                          </a:rPr>
                                          <m:t>𝟐𝟏</m:t>
                                        </m:r>
                                      </m:sub>
                                      <m:sup>
                                        <m:r>
                                          <a:rPr lang="pt-BR" b="1" i="1" smtClean="0">
                                            <a:latin typeface="Cambria Math"/>
                                          </a:rPr>
                                          <m:t>𝟐</m:t>
                                        </m:r>
                                      </m:sup>
                                    </m:sSubSup>
                                    <m:r>
                                      <a:rPr lang="pt-BR" b="1" i="1" smtClean="0">
                                        <a:latin typeface="Cambria Math"/>
                                      </a:rPr>
                                      <m:t>+</m:t>
                                    </m:r>
                                    <m:sSubSup>
                                      <m:sSubSupPr>
                                        <m:ctrlPr>
                                          <a:rPr lang="pt-BR" b="1" i="1" smtClean="0">
                                            <a:latin typeface="Cambria Math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pt-BR" b="1" i="1" smtClean="0">
                                            <a:latin typeface="Cambria Math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pt-BR" b="1" i="1" smtClean="0">
                                            <a:latin typeface="Cambria Math"/>
                                          </a:rPr>
                                          <m:t>𝟐𝟐</m:t>
                                        </m:r>
                                      </m:sub>
                                      <m:sup>
                                        <m:r>
                                          <a:rPr lang="pt-BR" b="1" i="1" smtClean="0">
                                            <a:latin typeface="Cambria Math"/>
                                          </a:rPr>
                                          <m:t>𝟐</m:t>
                                        </m:r>
                                      </m:sup>
                                    </m:sSubSup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pt-BR" b="1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b="1" i="1">
                                            <a:latin typeface="Cambria Math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pt-BR" b="1" i="1" smtClean="0">
                                            <a:latin typeface="Cambria Math"/>
                                          </a:rPr>
                                          <m:t>𝟐</m:t>
                                        </m:r>
                                        <m:r>
                                          <a:rPr lang="pt-BR" b="1" i="1">
                                            <a:latin typeface="Cambria Math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pt-BR" b="1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b="1" i="1">
                                            <a:latin typeface="Cambria Math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pt-BR" b="1" i="1" smtClean="0">
                                            <a:latin typeface="Cambria Math"/>
                                          </a:rPr>
                                          <m:t>𝟑</m:t>
                                        </m:r>
                                        <m:r>
                                          <a:rPr lang="pt-BR" b="1" i="1">
                                            <a:latin typeface="Cambria Math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  <m:r>
                                      <a:rPr lang="pt-BR" b="1" i="1" smtClean="0">
                                        <a:latin typeface="Cambria Math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pt-BR" b="1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b="1" i="1">
                                            <a:latin typeface="Cambria Math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pt-BR" b="1" i="1" smtClean="0">
                                            <a:latin typeface="Cambria Math"/>
                                          </a:rPr>
                                          <m:t>𝟐𝟐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pt-BR" b="1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b="1" i="1">
                                            <a:latin typeface="Cambria Math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pt-BR" b="1" i="1" smtClean="0">
                                            <a:latin typeface="Cambria Math"/>
                                          </a:rPr>
                                          <m:t>𝟑</m:t>
                                        </m:r>
                                        <m:r>
                                          <a:rPr lang="pt-BR" b="1" i="1">
                                            <a:latin typeface="Cambria Math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pt-BR" b="1" i="1" smtClean="0">
                                        <a:latin typeface="Cambria Math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pt-BR" b="1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b="1" i="1">
                                            <a:latin typeface="Cambria Math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pt-BR" b="1" i="1">
                                            <a:latin typeface="Cambria Math"/>
                                          </a:rPr>
                                          <m:t>𝟐</m:t>
                                        </m:r>
                                        <m:r>
                                          <a:rPr lang="pt-BR" b="1" i="1">
                                            <a:latin typeface="Cambria Math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pt-BR" b="1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b="1" i="1">
                                            <a:latin typeface="Cambria Math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pt-BR" b="1" i="1">
                                            <a:latin typeface="Cambria Math"/>
                                          </a:rPr>
                                          <m:t>𝟑</m:t>
                                        </m:r>
                                        <m:r>
                                          <a:rPr lang="pt-BR" b="1" i="1">
                                            <a:latin typeface="Cambria Math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  <m:r>
                                      <a:rPr lang="pt-BR" b="1" i="1">
                                        <a:latin typeface="Cambria Math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pt-BR" b="1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b="1" i="1">
                                            <a:latin typeface="Cambria Math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pt-BR" b="1" i="1">
                                            <a:latin typeface="Cambria Math"/>
                                          </a:rPr>
                                          <m:t>𝟐𝟐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pt-BR" b="1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b="1" i="1">
                                            <a:latin typeface="Cambria Math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pt-BR" b="1" i="1">
                                            <a:latin typeface="Cambria Math"/>
                                          </a:rPr>
                                          <m:t>𝟑</m:t>
                                        </m:r>
                                        <m:r>
                                          <a:rPr lang="pt-BR" b="1" i="1">
                                            <a:latin typeface="Cambria Math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pt-BR" b="1" i="1">
                                            <a:latin typeface="Cambria Math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pt-BR" b="1" i="1">
                                            <a:latin typeface="Cambria Math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pt-BR" b="1" i="1" smtClean="0">
                                            <a:latin typeface="Cambria Math"/>
                                          </a:rPr>
                                          <m:t>𝟑</m:t>
                                        </m:r>
                                        <m:r>
                                          <a:rPr lang="pt-BR" b="1" i="1">
                                            <a:latin typeface="Cambria Math"/>
                                          </a:rPr>
                                          <m:t>𝟏</m:t>
                                        </m:r>
                                      </m:sub>
                                      <m:sup>
                                        <m:r>
                                          <a:rPr lang="pt-BR" b="1" i="1">
                                            <a:latin typeface="Cambria Math"/>
                                          </a:rPr>
                                          <m:t>𝟐</m:t>
                                        </m:r>
                                      </m:sup>
                                    </m:sSubSup>
                                    <m:r>
                                      <a:rPr lang="pt-BR" b="1" i="1">
                                        <a:latin typeface="Cambria Math"/>
                                      </a:rPr>
                                      <m:t>+</m:t>
                                    </m:r>
                                    <m:sSubSup>
                                      <m:sSubSupPr>
                                        <m:ctrlPr>
                                          <a:rPr lang="pt-BR" b="1" i="1">
                                            <a:latin typeface="Cambria Math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pt-BR" b="1" i="1">
                                            <a:latin typeface="Cambria Math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pt-BR" b="1" i="1" smtClean="0">
                                            <a:latin typeface="Cambria Math"/>
                                          </a:rPr>
                                          <m:t>𝟑</m:t>
                                        </m:r>
                                        <m:r>
                                          <a:rPr lang="pt-BR" b="1" i="1">
                                            <a:latin typeface="Cambria Math"/>
                                          </a:rPr>
                                          <m:t>𝟐</m:t>
                                        </m:r>
                                      </m:sub>
                                      <m:sup>
                                        <m:r>
                                          <a:rPr lang="pt-BR" b="1" i="1">
                                            <a:latin typeface="Cambria Math"/>
                                          </a:rPr>
                                          <m:t>𝟐</m:t>
                                        </m:r>
                                      </m:sup>
                                    </m:sSubSup>
                                    <m:r>
                                      <a:rPr lang="pt-BR" b="1" i="1" smtClean="0">
                                        <a:latin typeface="Cambria Math"/>
                                      </a:rPr>
                                      <m:t>+</m:t>
                                    </m:r>
                                    <m:sSubSup>
                                      <m:sSubSupPr>
                                        <m:ctrlPr>
                                          <a:rPr lang="pt-BR" b="1" i="1" smtClean="0">
                                            <a:latin typeface="Cambria Math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pt-BR" b="1" i="1" smtClean="0">
                                            <a:latin typeface="Cambria Math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pt-BR" b="1" i="1" smtClean="0">
                                            <a:latin typeface="Cambria Math"/>
                                          </a:rPr>
                                          <m:t>𝟑𝟑</m:t>
                                        </m:r>
                                      </m:sub>
                                      <m:sup>
                                        <m:r>
                                          <a:rPr lang="pt-BR" b="1" i="1" smtClean="0">
                                            <a:latin typeface="Cambria Math"/>
                                          </a:rPr>
                                          <m:t>𝟐</m:t>
                                        </m:r>
                                      </m:sup>
                                    </m:sSubSup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b="1" dirty="0"/>
              </a:p>
            </p:txBody>
          </p:sp>
        </mc:Choice>
        <mc:Fallback>
          <p:sp>
            <p:nvSpPr>
              <p:cNvPr id="20" name="CaixaDeTexto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920" y="501465"/>
                <a:ext cx="3794244" cy="80336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Google Shape;130;g16a55156975_0_132"/>
          <p:cNvSpPr txBox="1">
            <a:spLocks/>
          </p:cNvSpPr>
          <p:nvPr/>
        </p:nvSpPr>
        <p:spPr>
          <a:xfrm>
            <a:off x="539550" y="2529225"/>
            <a:ext cx="2230499" cy="4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lvl="0">
              <a:buClr>
                <a:srgbClr val="0091EA"/>
              </a:buClr>
            </a:pPr>
            <a:r>
              <a:rPr lang="pt-BR" sz="1800" b="1" dirty="0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Abaixo da Diagonal</a:t>
            </a:r>
            <a:endParaRPr lang="pt-BR" sz="1800" b="1" dirty="0"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aixaDeTexto 4"/>
              <p:cNvSpPr txBox="1"/>
              <p:nvPr/>
            </p:nvSpPr>
            <p:spPr>
              <a:xfrm>
                <a:off x="1074586" y="3107684"/>
                <a:ext cx="1326710" cy="5952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/>
                            </a:rPr>
                            <m:t>𝑙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/>
                            </a:rPr>
                            <m:t>21</m:t>
                          </m:r>
                        </m:sub>
                      </m:sSub>
                      <m:r>
                        <a:rPr lang="pt-BR" sz="16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sz="16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sz="16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pt-BR" sz="16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1600" b="0" i="1" smtClean="0">
                                  <a:latin typeface="Cambria Math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pt-BR" sz="1600" b="0" i="1" smtClean="0">
                                  <a:latin typeface="Cambria Math"/>
                                </a:rPr>
                                <m:t>11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pt-BR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pt-BR" sz="1600" dirty="0"/>
              </a:p>
            </p:txBody>
          </p:sp>
        </mc:Choice>
        <mc:Fallback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586" y="3107684"/>
                <a:ext cx="1326710" cy="595228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tângulo 6"/>
          <p:cNvSpPr/>
          <p:nvPr/>
        </p:nvSpPr>
        <p:spPr>
          <a:xfrm>
            <a:off x="2843808" y="1007205"/>
            <a:ext cx="360040" cy="2310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Retângulo 31"/>
          <p:cNvSpPr/>
          <p:nvPr/>
        </p:nvSpPr>
        <p:spPr>
          <a:xfrm>
            <a:off x="4390738" y="2173352"/>
            <a:ext cx="360040" cy="2799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Retângulo 35"/>
          <p:cNvSpPr/>
          <p:nvPr/>
        </p:nvSpPr>
        <p:spPr>
          <a:xfrm>
            <a:off x="3845717" y="2173352"/>
            <a:ext cx="360040" cy="27993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7" name="Conector de seta reta 36"/>
          <p:cNvCxnSpPr/>
          <p:nvPr/>
        </p:nvCxnSpPr>
        <p:spPr>
          <a:xfrm>
            <a:off x="3707904" y="1422428"/>
            <a:ext cx="0" cy="308663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tângulo 38"/>
          <p:cNvSpPr/>
          <p:nvPr/>
        </p:nvSpPr>
        <p:spPr>
          <a:xfrm>
            <a:off x="2304622" y="1024189"/>
            <a:ext cx="323162" cy="21408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/>
          <p:cNvSpPr/>
          <p:nvPr/>
        </p:nvSpPr>
        <p:spPr>
          <a:xfrm>
            <a:off x="3851920" y="1847668"/>
            <a:ext cx="360040" cy="27993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/>
          <p:cNvSpPr/>
          <p:nvPr/>
        </p:nvSpPr>
        <p:spPr>
          <a:xfrm>
            <a:off x="2267744" y="768121"/>
            <a:ext cx="360040" cy="21945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CaixaDeTexto 26"/>
              <p:cNvSpPr txBox="1"/>
              <p:nvPr/>
            </p:nvSpPr>
            <p:spPr>
              <a:xfrm>
                <a:off x="3944858" y="3064598"/>
                <a:ext cx="1326710" cy="5952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/>
                            </a:rPr>
                            <m:t>𝑙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/>
                            </a:rPr>
                            <m:t>31</m:t>
                          </m:r>
                        </m:sub>
                      </m:sSub>
                      <m:r>
                        <a:rPr lang="pt-BR" sz="16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sz="16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sz="16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pt-BR" sz="16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1600" b="0" i="1" smtClean="0">
                                  <a:latin typeface="Cambria Math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pt-BR" sz="1600" b="0" i="1" smtClean="0">
                                  <a:latin typeface="Cambria Math"/>
                                </a:rPr>
                                <m:t>11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pt-BR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/>
                            </a:rPr>
                            <m:t>31</m:t>
                          </m:r>
                        </m:sub>
                      </m:sSub>
                    </m:oMath>
                  </m:oMathPara>
                </a14:m>
                <a:endParaRPr lang="pt-BR" sz="1600" dirty="0"/>
              </a:p>
            </p:txBody>
          </p:sp>
        </mc:Choice>
        <mc:Fallback>
          <p:sp>
            <p:nvSpPr>
              <p:cNvPr id="27" name="CaixaDeTexto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4858" y="3064598"/>
                <a:ext cx="1326710" cy="595228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CaixaDeTexto 29"/>
              <p:cNvSpPr txBox="1"/>
              <p:nvPr/>
            </p:nvSpPr>
            <p:spPr>
              <a:xfrm>
                <a:off x="6306135" y="3096476"/>
                <a:ext cx="2146806" cy="5952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/>
                            </a:rPr>
                            <m:t>𝑙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/>
                            </a:rPr>
                            <m:t>32</m:t>
                          </m:r>
                        </m:sub>
                      </m:sSub>
                      <m:r>
                        <a:rPr lang="pt-BR" sz="16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sz="16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sz="16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pt-BR" sz="16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1600" b="0" i="1" smtClean="0">
                                  <a:latin typeface="Cambria Math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pt-BR" sz="1600" b="0" i="1" smtClean="0">
                                  <a:latin typeface="Cambria Math"/>
                                </a:rPr>
                                <m:t>22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pt-BR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/>
                            </a:rPr>
                            <m:t>(</m:t>
                          </m:r>
                          <m:r>
                            <a:rPr lang="pt-BR" sz="1600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/>
                            </a:rPr>
                            <m:t>31</m:t>
                          </m:r>
                        </m:sub>
                      </m:sSub>
                      <m:r>
                        <a:rPr lang="pt-BR" sz="1600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/>
                            </a:rPr>
                            <m:t>𝑙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/>
                            </a:rPr>
                            <m:t>31</m:t>
                          </m:r>
                        </m:sub>
                      </m:sSub>
                      <m:sSub>
                        <m:sSubPr>
                          <m:ctrlPr>
                            <a:rPr lang="pt-BR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/>
                            </a:rPr>
                            <m:t>𝑙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/>
                            </a:rPr>
                            <m:t>21</m:t>
                          </m:r>
                        </m:sub>
                      </m:sSub>
                      <m:r>
                        <a:rPr lang="pt-BR" sz="16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sz="1600" dirty="0"/>
              </a:p>
            </p:txBody>
          </p:sp>
        </mc:Choice>
        <mc:Fallback>
          <p:sp>
            <p:nvSpPr>
              <p:cNvPr id="30" name="CaixaDeTexto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6135" y="3096476"/>
                <a:ext cx="2146806" cy="595228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CaixaDeTexto 33"/>
              <p:cNvSpPr txBox="1"/>
              <p:nvPr/>
            </p:nvSpPr>
            <p:spPr>
              <a:xfrm>
                <a:off x="3920430" y="3867894"/>
                <a:ext cx="1676228" cy="618054"/>
              </a:xfrm>
              <a:prstGeom prst="rect">
                <a:avLst/>
              </a:prstGeom>
              <a:no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200" b="0" i="1" smtClean="0">
                              <a:latin typeface="Cambria Math"/>
                            </a:rPr>
                            <m:t>𝑙</m:t>
                          </m:r>
                        </m:e>
                        <m:sub>
                          <m:r>
                            <a:rPr lang="pt-BR" sz="1200" b="0" i="1" smtClean="0">
                              <a:latin typeface="Cambria Math"/>
                            </a:rPr>
                            <m:t>𝑗𝑖</m:t>
                          </m:r>
                        </m:sub>
                      </m:sSub>
                      <m:r>
                        <a:rPr lang="pt-BR" sz="12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1200" i="1">
                              <a:latin typeface="Cambria Math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pt-BR" sz="120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pt-BR" sz="1200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pt-BR" sz="12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𝑖𝑖</m:t>
                                  </m:r>
                                </m:sub>
                              </m:sSub>
                            </m:den>
                          </m:f>
                          <m:r>
                            <a:rPr lang="pt-BR" sz="1200" i="1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pt-BR" sz="1200" b="0" i="1" smtClean="0">
                              <a:latin typeface="Cambria Math"/>
                            </a:rPr>
                            <m:t>𝑗𝑖</m:t>
                          </m:r>
                        </m:sub>
                      </m:sSub>
                      <m:r>
                        <a:rPr lang="pt-BR" sz="1200" i="1">
                          <a:latin typeface="Cambria Math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pt-BR" sz="12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pt-BR" sz="1200" b="0" i="1" smtClean="0">
                              <a:latin typeface="Cambria Math"/>
                            </a:rPr>
                            <m:t>𝑘</m:t>
                          </m:r>
                          <m:r>
                            <a:rPr lang="pt-BR" sz="1200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pt-BR" sz="1200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pt-BR" sz="1200" i="1">
                              <a:latin typeface="Cambria Math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pt-B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1200" b="0" i="1" smtClean="0">
                                  <a:latin typeface="Cambria Math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pt-BR" sz="1200" b="0" i="1" smtClean="0">
                                  <a:latin typeface="Cambria Math"/>
                                </a:rPr>
                                <m:t>𝑗𝑘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1200" b="0" i="1" smtClean="0">
                                  <a:latin typeface="Cambria Math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pt-BR" sz="1200" b="0" i="1" smtClean="0">
                                  <a:latin typeface="Cambria Math"/>
                                </a:rPr>
                                <m:t>𝑖𝑘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34" name="CaixaDeTexto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0430" y="3867894"/>
                <a:ext cx="1676228" cy="618054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Conector de seta reta 34"/>
          <p:cNvCxnSpPr/>
          <p:nvPr/>
        </p:nvCxnSpPr>
        <p:spPr>
          <a:xfrm>
            <a:off x="3707904" y="1330501"/>
            <a:ext cx="0" cy="308663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de seta reta 8"/>
          <p:cNvCxnSpPr/>
          <p:nvPr/>
        </p:nvCxnSpPr>
        <p:spPr>
          <a:xfrm>
            <a:off x="4211960" y="1980292"/>
            <a:ext cx="0" cy="33043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4379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a63fd18e5d_0_27"/>
          <p:cNvSpPr txBox="1">
            <a:spLocks noGrp="1"/>
          </p:cNvSpPr>
          <p:nvPr>
            <p:ph type="title"/>
          </p:nvPr>
        </p:nvSpPr>
        <p:spPr>
          <a:xfrm>
            <a:off x="255000" y="152400"/>
            <a:ext cx="2642700" cy="4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Algoritmo</a:t>
            </a:r>
            <a:endParaRPr/>
          </a:p>
        </p:txBody>
      </p:sp>
      <p:sp>
        <p:nvSpPr>
          <p:cNvPr id="138" name="Google Shape;138;g1a63fd18e5d_0_2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139" name="Google Shape;139;g1a63fd18e5d_0_27"/>
          <p:cNvSpPr/>
          <p:nvPr/>
        </p:nvSpPr>
        <p:spPr>
          <a:xfrm rot="5400000">
            <a:off x="-63750" y="259500"/>
            <a:ext cx="382500" cy="255000"/>
          </a:xfrm>
          <a:prstGeom prst="triangle">
            <a:avLst>
              <a:gd name="adj" fmla="val 50000"/>
            </a:avLst>
          </a:prstGeom>
          <a:solidFill>
            <a:srgbClr val="CFD8DC">
              <a:alpha val="49020"/>
            </a:srgbClr>
          </a:solidFill>
          <a:ln w="9525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g1a63fd18e5d_0_27"/>
          <p:cNvSpPr/>
          <p:nvPr/>
        </p:nvSpPr>
        <p:spPr>
          <a:xfrm>
            <a:off x="1995925" y="195750"/>
            <a:ext cx="3576300" cy="47532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1" i="0" u="none" strike="noStrike" cap="none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9E9E9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void </a:t>
            </a:r>
            <a:r>
              <a:rPr lang="en" sz="1100">
                <a:solidFill>
                  <a:srgbClr val="BF9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cholesky</a:t>
            </a:r>
            <a:r>
              <a:rPr lang="en" sz="110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" sz="11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double</a:t>
            </a:r>
            <a:r>
              <a:rPr lang="en" sz="110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** </a:t>
            </a:r>
            <a:r>
              <a:rPr lang="en" sz="1100">
                <a:solidFill>
                  <a:srgbClr val="0091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" sz="110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" sz="11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 </a:t>
            </a:r>
            <a:r>
              <a:rPr lang="en" sz="1100">
                <a:solidFill>
                  <a:srgbClr val="0091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" sz="110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{</a:t>
            </a:r>
            <a:endParaRPr sz="1100">
              <a:solidFill>
                <a:srgbClr val="9E9E9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double </a:t>
            </a:r>
            <a:r>
              <a:rPr lang="en" sz="1100">
                <a:solidFill>
                  <a:srgbClr val="0091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" sz="11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10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</a:t>
            </a:r>
            <a:r>
              <a:rPr lang="en" sz="1100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n" sz="110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 sz="1100">
              <a:solidFill>
                <a:srgbClr val="9E9E9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int </a:t>
            </a:r>
            <a:r>
              <a:rPr lang="en" sz="1100">
                <a:solidFill>
                  <a:srgbClr val="0091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diagonal = </a:t>
            </a:r>
            <a:r>
              <a:rPr lang="en" sz="1100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n" sz="110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 sz="1100">
              <a:solidFill>
                <a:srgbClr val="9E9E9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int </a:t>
            </a:r>
            <a:r>
              <a:rPr lang="en" sz="1100">
                <a:solidFill>
                  <a:srgbClr val="0091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110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" sz="1100">
                <a:solidFill>
                  <a:srgbClr val="0091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lang="en" sz="110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" sz="1100">
                <a:solidFill>
                  <a:srgbClr val="0091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en" sz="110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 sz="1100">
              <a:solidFill>
                <a:srgbClr val="9E9E9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" sz="1100">
                <a:solidFill>
                  <a:srgbClr val="A64D7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</a:t>
            </a:r>
            <a:r>
              <a:rPr lang="en" sz="110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" sz="11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 </a:t>
            </a:r>
            <a:r>
              <a:rPr lang="en" sz="110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</a:t>
            </a:r>
            <a:r>
              <a:rPr lang="en" sz="1100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n" sz="110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 </a:t>
            </a:r>
            <a:r>
              <a:rPr lang="en" sz="11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110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&lt; </a:t>
            </a:r>
            <a:r>
              <a:rPr lang="en" sz="11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" sz="110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 </a:t>
            </a:r>
            <a:r>
              <a:rPr lang="en" sz="11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110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++) {</a:t>
            </a:r>
            <a:r>
              <a:rPr lang="en" sz="11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100">
                <a:solidFill>
                  <a:srgbClr val="6A995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//coluna</a:t>
            </a:r>
            <a:endParaRPr sz="1100">
              <a:solidFill>
                <a:srgbClr val="6A995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6A995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</a:t>
            </a:r>
            <a:r>
              <a:rPr lang="en" sz="1100">
                <a:solidFill>
                  <a:srgbClr val="0091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" sz="11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10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</a:t>
            </a:r>
            <a:r>
              <a:rPr lang="en" sz="1100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n" sz="110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 sz="1100">
              <a:solidFill>
                <a:srgbClr val="6A995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</a:t>
            </a:r>
            <a:r>
              <a:rPr lang="en" sz="1100">
                <a:solidFill>
                  <a:srgbClr val="A64D7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</a:t>
            </a:r>
            <a:r>
              <a:rPr lang="en" sz="110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" sz="1100">
                <a:solidFill>
                  <a:srgbClr val="0091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diagonal</a:t>
            </a:r>
            <a:r>
              <a:rPr lang="en" sz="110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== </a:t>
            </a:r>
            <a:r>
              <a:rPr lang="en" sz="1100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n" sz="110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{</a:t>
            </a:r>
            <a:endParaRPr sz="110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</a:t>
            </a:r>
            <a:r>
              <a:rPr lang="en" sz="1100">
                <a:solidFill>
                  <a:srgbClr val="0091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diagonal = </a:t>
            </a:r>
            <a:r>
              <a:rPr lang="en" sz="1100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" sz="110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 sz="1100">
              <a:solidFill>
                <a:srgbClr val="9E9E9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A64D7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for </a:t>
            </a:r>
            <a:r>
              <a:rPr lang="en" sz="110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" sz="11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 </a:t>
            </a:r>
            <a:r>
              <a:rPr lang="en" sz="110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</a:t>
            </a:r>
            <a:r>
              <a:rPr lang="en" sz="1100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n" sz="110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 </a:t>
            </a:r>
            <a:r>
              <a:rPr lang="en" sz="11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en" sz="110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&lt; </a:t>
            </a:r>
            <a:r>
              <a:rPr lang="en" sz="11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110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 </a:t>
            </a:r>
            <a:r>
              <a:rPr lang="en" sz="11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en" sz="110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++)  </a:t>
            </a:r>
            <a:r>
              <a:rPr lang="en" sz="11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" sz="110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+= </a:t>
            </a:r>
            <a:r>
              <a:rPr lang="en" sz="11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" sz="110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lang="en" sz="11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110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][</a:t>
            </a:r>
            <a:r>
              <a:rPr lang="en" sz="11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en" sz="110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 * </a:t>
            </a:r>
            <a:r>
              <a:rPr lang="en" sz="11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" sz="110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lang="en" sz="11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110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][</a:t>
            </a:r>
            <a:r>
              <a:rPr lang="en" sz="11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en" sz="110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];</a:t>
            </a:r>
            <a:endParaRPr sz="110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</a:t>
            </a:r>
            <a:r>
              <a:rPr lang="en" sz="11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" sz="110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lang="en" sz="11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110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][</a:t>
            </a:r>
            <a:r>
              <a:rPr lang="en" sz="11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110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 = </a:t>
            </a:r>
            <a:r>
              <a:rPr lang="en" sz="1100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sqrt</a:t>
            </a:r>
            <a:r>
              <a:rPr lang="en" sz="110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" sz="11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" sz="110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lang="en" sz="11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110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][</a:t>
            </a:r>
            <a:r>
              <a:rPr lang="en" sz="11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110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 - </a:t>
            </a:r>
            <a:r>
              <a:rPr lang="en" sz="11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" sz="110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);</a:t>
            </a:r>
            <a:endParaRPr sz="110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</a:t>
            </a:r>
            <a:r>
              <a:rPr lang="en" sz="110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sz="1100">
              <a:solidFill>
                <a:srgbClr val="9E9E9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A64D7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for </a:t>
            </a:r>
            <a:r>
              <a:rPr lang="en" sz="110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" sz="11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 </a:t>
            </a:r>
            <a:r>
              <a:rPr lang="en" sz="110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</a:t>
            </a:r>
            <a:r>
              <a:rPr lang="en" sz="1100">
                <a:solidFill>
                  <a:srgbClr val="0091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110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+ </a:t>
            </a:r>
            <a:r>
              <a:rPr lang="en" sz="1100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" sz="110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 </a:t>
            </a:r>
            <a:r>
              <a:rPr lang="en" sz="11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lang="en" sz="110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&lt; </a:t>
            </a:r>
            <a:r>
              <a:rPr lang="en" sz="11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n</a:t>
            </a:r>
            <a:r>
              <a:rPr lang="en" sz="110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 </a:t>
            </a:r>
            <a:r>
              <a:rPr lang="en" sz="11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lang="en" sz="110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++) { </a:t>
            </a:r>
            <a:r>
              <a:rPr lang="en" sz="1100">
                <a:solidFill>
                  <a:srgbClr val="6A995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//linha</a:t>
            </a:r>
            <a:endParaRPr sz="110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</a:t>
            </a:r>
            <a:r>
              <a:rPr lang="en" sz="1100">
                <a:solidFill>
                  <a:srgbClr val="A64D7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</a:t>
            </a:r>
            <a:r>
              <a:rPr lang="en" sz="110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" sz="11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 </a:t>
            </a:r>
            <a:r>
              <a:rPr lang="en" sz="110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</a:t>
            </a:r>
            <a:r>
              <a:rPr lang="en" sz="1100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n" sz="110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 </a:t>
            </a:r>
            <a:r>
              <a:rPr lang="en" sz="11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en" sz="110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&lt; </a:t>
            </a:r>
            <a:r>
              <a:rPr lang="en" sz="11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110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 </a:t>
            </a:r>
            <a:r>
              <a:rPr lang="en" sz="11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en" sz="110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++)  </a:t>
            </a:r>
            <a:r>
              <a:rPr lang="en" sz="11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" sz="110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+= </a:t>
            </a:r>
            <a:r>
              <a:rPr lang="en" sz="11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" sz="110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lang="en" sz="11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lang="en" sz="110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][</a:t>
            </a:r>
            <a:r>
              <a:rPr lang="en" sz="11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en" sz="110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 * </a:t>
            </a:r>
            <a:r>
              <a:rPr lang="en" sz="11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" sz="110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lang="en" sz="11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110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][</a:t>
            </a:r>
            <a:r>
              <a:rPr lang="en" sz="11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en" sz="110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];</a:t>
            </a:r>
            <a:endParaRPr sz="110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</a:t>
            </a:r>
            <a:r>
              <a:rPr lang="en" sz="11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" sz="110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lang="en" sz="11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lang="en" sz="110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][</a:t>
            </a:r>
            <a:r>
              <a:rPr lang="en" sz="11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110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 = (</a:t>
            </a:r>
            <a:r>
              <a:rPr lang="en" sz="1100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1.0</a:t>
            </a:r>
            <a:r>
              <a:rPr lang="en" sz="110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/ </a:t>
            </a:r>
            <a:r>
              <a:rPr lang="en" sz="11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" sz="110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lang="en" sz="11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110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][</a:t>
            </a:r>
            <a:r>
              <a:rPr lang="en" sz="11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110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 * (</a:t>
            </a:r>
            <a:r>
              <a:rPr lang="en" sz="11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" sz="110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lang="en" sz="11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lang="en" sz="110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][</a:t>
            </a:r>
            <a:r>
              <a:rPr lang="en" sz="11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110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 - </a:t>
            </a:r>
            <a:r>
              <a:rPr lang="en" sz="11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" sz="110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));</a:t>
            </a:r>
            <a:endParaRPr sz="110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</a:t>
            </a:r>
            <a:r>
              <a:rPr lang="en" sz="11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" sz="110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lang="en" sz="11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110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][</a:t>
            </a:r>
            <a:r>
              <a:rPr lang="en" sz="11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lang="en" sz="110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 =</a:t>
            </a:r>
            <a:r>
              <a:rPr lang="en" sz="11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1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" sz="110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lang="en" sz="11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lang="en" sz="110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][</a:t>
            </a:r>
            <a:r>
              <a:rPr lang="en" sz="11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110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];</a:t>
            </a:r>
            <a:endParaRPr sz="110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}</a:t>
            </a:r>
            <a:endParaRPr sz="1100">
              <a:solidFill>
                <a:srgbClr val="9E9E9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</a:t>
            </a:r>
            <a:r>
              <a:rPr lang="en" sz="1100">
                <a:solidFill>
                  <a:srgbClr val="0091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diagonal = </a:t>
            </a:r>
            <a:r>
              <a:rPr lang="en" sz="1100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n" sz="110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 sz="110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}</a:t>
            </a:r>
            <a:endParaRPr sz="1100">
              <a:solidFill>
                <a:srgbClr val="9E9E9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sz="1100">
              <a:solidFill>
                <a:srgbClr val="9E9E9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9E9E9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1" i="0" u="none" strike="noStrike" cap="none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1" name="Google Shape;141;g1a63fd18e5d_0_27"/>
          <p:cNvSpPr/>
          <p:nvPr/>
        </p:nvSpPr>
        <p:spPr>
          <a:xfrm>
            <a:off x="2418850" y="1670025"/>
            <a:ext cx="2842200" cy="11319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g1a63fd18e5d_0_27"/>
          <p:cNvSpPr txBox="1">
            <a:spLocks noGrp="1"/>
          </p:cNvSpPr>
          <p:nvPr>
            <p:ph type="title"/>
          </p:nvPr>
        </p:nvSpPr>
        <p:spPr>
          <a:xfrm>
            <a:off x="5967600" y="2157850"/>
            <a:ext cx="1893300" cy="4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1600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Diagonal Principal</a:t>
            </a:r>
            <a:endParaRPr sz="1600"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aixaDeTexto 10"/>
              <p:cNvSpPr txBox="1"/>
              <p:nvPr/>
            </p:nvSpPr>
            <p:spPr>
              <a:xfrm>
                <a:off x="6516216" y="2715766"/>
                <a:ext cx="1487780" cy="810799"/>
              </a:xfrm>
              <a:prstGeom prst="rect">
                <a:avLst/>
              </a:prstGeom>
              <a:no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200" b="0" i="1" smtClean="0">
                              <a:latin typeface="Cambria Math"/>
                            </a:rPr>
                            <m:t>𝑙</m:t>
                          </m:r>
                        </m:e>
                        <m:sub>
                          <m:r>
                            <a:rPr lang="pt-BR" sz="1200" b="0" i="1" smtClean="0">
                              <a:latin typeface="Cambria Math"/>
                            </a:rPr>
                            <m:t>𝑖𝑖</m:t>
                          </m:r>
                        </m:sub>
                      </m:sSub>
                      <m:r>
                        <a:rPr lang="pt-BR" sz="1200" b="0" i="1" smtClean="0">
                          <a:latin typeface="Cambria Math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pt-BR" sz="12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pt-B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1200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sz="1200" b="0" i="1" smtClean="0">
                                  <a:latin typeface="Cambria Math"/>
                                </a:rPr>
                                <m:t>𝑖𝑖</m:t>
                              </m:r>
                            </m:sub>
                          </m:sSub>
                          <m:r>
                            <a:rPr lang="pt-BR" sz="1200" b="0" i="1" smtClean="0">
                              <a:latin typeface="Cambria Math"/>
                            </a:rPr>
                            <m:t>−</m:t>
                          </m:r>
                          <m:nary>
                            <m:naryPr>
                              <m:chr m:val="∑"/>
                              <m:ctrlPr>
                                <a:rPr lang="pt-BR" sz="1200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sz="1200" b="0" i="1" smtClean="0">
                                  <a:latin typeface="Cambria Math"/>
                                </a:rPr>
                                <m:t>𝑘</m:t>
                              </m:r>
                              <m:r>
                                <a:rPr lang="pt-BR" sz="1200" b="0" i="1" smtClean="0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pt-BR" sz="1200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pt-BR" sz="1200" b="0" i="1" smtClean="0">
                                  <a:latin typeface="Cambria Math"/>
                                </a:rPr>
                                <m:t>−1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pt-BR" sz="1200" b="0" i="1" smtClean="0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𝑖𝑘</m:t>
                                  </m:r>
                                </m:sub>
                                <m:sup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</m:e>
                      </m:rad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1" name="CaixaDeTexto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6216" y="2715766"/>
                <a:ext cx="1487780" cy="8107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rdelia template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3388</Words>
  <Application>Microsoft Office PowerPoint</Application>
  <PresentationFormat>Apresentação na tela (16:9)</PresentationFormat>
  <Paragraphs>394</Paragraphs>
  <Slides>23</Slides>
  <Notes>23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29" baseType="lpstr">
      <vt:lpstr>Arial</vt:lpstr>
      <vt:lpstr>Source Sans Pro</vt:lpstr>
      <vt:lpstr>Cambria Math</vt:lpstr>
      <vt:lpstr>Times New Roman</vt:lpstr>
      <vt:lpstr>Roboto Slab</vt:lpstr>
      <vt:lpstr>Cordelia template</vt:lpstr>
      <vt:lpstr>Decomposição de Cholesky OpenMP</vt:lpstr>
      <vt:lpstr>1. Contexto</vt:lpstr>
      <vt:lpstr>Definição</vt:lpstr>
      <vt:lpstr>Especificações da máquina</vt:lpstr>
      <vt:lpstr>2. Algoritmo</vt:lpstr>
      <vt:lpstr>Algoritmo</vt:lpstr>
      <vt:lpstr>Algoritmo</vt:lpstr>
      <vt:lpstr>Algoritmo</vt:lpstr>
      <vt:lpstr>Algoritmo</vt:lpstr>
      <vt:lpstr>Algoritmo</vt:lpstr>
      <vt:lpstr>Algoritmo paralelizado</vt:lpstr>
      <vt:lpstr>Exemplo com 2 Threads</vt:lpstr>
      <vt:lpstr>Exemplo com 2 Threads</vt:lpstr>
      <vt:lpstr>Exemplo com 2 Threads</vt:lpstr>
      <vt:lpstr>Exemplo com 2 Threads</vt:lpstr>
      <vt:lpstr>Exemplo com 2 Threads</vt:lpstr>
      <vt:lpstr>3. Resultados</vt:lpstr>
      <vt:lpstr>Resultados</vt:lpstr>
      <vt:lpstr>Resultados – Tempo médio</vt:lpstr>
      <vt:lpstr>Apresentação do PowerPoint</vt:lpstr>
      <vt:lpstr>Speedup - Médio com omp</vt:lpstr>
      <vt:lpstr>Apresentação do PowerPoint</vt:lpstr>
      <vt:lpstr>Obrigada!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Decomposição de Cholesky OpenMP</dc:title>
  <dc:creator>Larissa Trindade</dc:creator>
  <cp:lastModifiedBy>Larissa</cp:lastModifiedBy>
  <cp:revision>17</cp:revision>
  <dcterms:modified xsi:type="dcterms:W3CDTF">2022-12-06T01:02:22Z</dcterms:modified>
</cp:coreProperties>
</file>