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5" r:id="rId7"/>
    <p:sldId id="274" r:id="rId8"/>
    <p:sldId id="260" r:id="rId9"/>
    <p:sldId id="268" r:id="rId10"/>
    <p:sldId id="275" r:id="rId11"/>
    <p:sldId id="276" r:id="rId12"/>
    <p:sldId id="277" r:id="rId13"/>
    <p:sldId id="267" r:id="rId14"/>
    <p:sldId id="278" r:id="rId15"/>
    <p:sldId id="269" r:id="rId16"/>
    <p:sldId id="270" r:id="rId17"/>
    <p:sldId id="279" r:id="rId18"/>
    <p:sldId id="280" r:id="rId19"/>
    <p:sldId id="282" r:id="rId20"/>
    <p:sldId id="281" r:id="rId21"/>
    <p:sldId id="283" r:id="rId22"/>
    <p:sldId id="284" r:id="rId23"/>
    <p:sldId id="287" r:id="rId24"/>
    <p:sldId id="286" r:id="rId25"/>
    <p:sldId id="288" r:id="rId26"/>
    <p:sldId id="293" r:id="rId27"/>
    <p:sldId id="289" r:id="rId28"/>
    <p:sldId id="290" r:id="rId29"/>
    <p:sldId id="291" r:id="rId30"/>
    <p:sldId id="292" r:id="rId31"/>
    <p:sldId id="273" r:id="rId32"/>
  </p:sldIdLst>
  <p:sldSz cx="9144000" cy="5143500" type="screen16x9"/>
  <p:notesSz cx="6858000" cy="9144000"/>
  <p:embeddedFontLst>
    <p:embeddedFont>
      <p:font typeface="Source Sans Pro" charset="0"/>
      <p:regular r:id="rId34"/>
      <p:bold r:id="rId35"/>
      <p:italic r:id="rId36"/>
      <p:boldItalic r:id="rId37"/>
    </p:embeddedFont>
    <p:embeddedFont>
      <p:font typeface="Roboto Slab" charset="0"/>
      <p:regular r:id="rId38"/>
      <p:bold r:id="rId39"/>
    </p:embeddedFont>
    <p:embeddedFont>
      <p:font typeface="Cambria Math" pitchFamily="18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ilFYhTCUD1UEJH1ZDNQDPlol46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3E28D7A-9504-4723-A3EB-A60C80F30604}">
  <a:tblStyle styleId="{63E28D7A-9504-4723-A3EB-A60C80F306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DC7D93-F810-432C-86FC-7F8A842F593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5" autoAdjust="0"/>
  </p:normalViewPr>
  <p:slideViewPr>
    <p:cSldViewPr>
      <p:cViewPr varScale="1">
        <p:scale>
          <a:sx n="91" d="100"/>
          <a:sy n="91" d="100"/>
        </p:scale>
        <p:origin x="-786" y="-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0461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a5aef54de_1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16a5aef54de_1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a5aef54de_1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6a5aef54de_1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a5aef54de_1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6a5aef54de_1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a5aef54de_1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6a5aef54de_1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a55156975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6a55156975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63fd18e5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a63fd18e5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a5515697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6a5515697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a5aef54de_11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6a5aef54de_11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a5515697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6a5515697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a5aef54de_11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6a5aef54de_11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a55156975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6a55156975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a5aef54de_1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16a5aef54de_1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63fd18e5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a63fd18e5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a5515697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6a5515697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a5aef54de_11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6a5aef54de_11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a5515697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6a5515697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a5aef54de_11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6a5aef54de_11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a55156975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6a55156975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a5aef54de_1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6a5aef54de_1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a5515697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6a5515697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a5aef54de_11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6a5aef54de_11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a5515697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6a5515697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a5aef54de_1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6a5aef54de_1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a5aef54de_11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6a5aef54de_11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6a5aef54de_1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6a5aef54de_1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63fd18e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1a63fd18e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a5515697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6a5515697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63fd18e5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a63fd18e5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a5aef54de_1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6a5aef54de_1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a5aef54de_1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6a5aef54de_1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a55156975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6a55156975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6a5aef54de_11_8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g16a5aef54de_11_8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16a5aef54de_11_8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g16a5aef54de_11_8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g16a5aef54de_11_8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16a5aef54de_11_8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6a5aef54de_11_8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g16a5aef54de_11_8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g16a5aef54de_11_8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g16a5aef54de_11_8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g16a5aef54de_11_8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g16a5aef54de_11_8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g16a5aef54de_11_8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16a5aef54de_11_8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6a5aef54de_11_8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16a5aef54de_11_8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a5aef54de_11_55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823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16a5aef54de_11_5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6a5aef54de_11_2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g16a5aef54de_11_2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6a5aef54de_11_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16a5aef54de_11_4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g16a5aef54de_11_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6a5aef54de_11_5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16a5aef54de_11_5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6a5aef54de_11_58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38" name="Google Shape;38;g16a5aef54de_11_58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6a5aef54de_11_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6a5aef54de_11_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16a5aef54de_11_30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g16a5aef54de_11_30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5" name="Google Shape;45;g16a5aef54de_11_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g16a5aef54de_11_35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g16a5aef54de_11_35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49" name="Google Shape;49;g16a5aef54de_11_35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50" name="Google Shape;50;g16a5aef54de_11_35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" sz="6000" b="1" i="0" u="none" strike="noStrike" cap="non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" name="Google Shape;51;g16a5aef54de_11_35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6a5aef54de_11_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" name="Google Shape;53;g16a5aef54de_11_35"/>
          <p:cNvCxnSpPr>
            <a:endCxn id="51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" name="Google Shape;54;g16a5aef54de_11_35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g16a5aef54de_11_35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g16a5aef54de_11_35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a5aef54de_11_4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16a5aef54de_11_46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g16a5aef54de_11_46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6a5aef54de_11_46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g16a5aef54de_11_4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6a5aef54de_11_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g16a5aef54de_11_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g16a5aef54de_11_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lala.trindade.2008@gmail.co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github.com/LarissaTrin/CholeskyDecomposi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a5aef54de_11_67"/>
          <p:cNvSpPr txBox="1">
            <a:spLocks noGrp="1"/>
          </p:cNvSpPr>
          <p:nvPr>
            <p:ph type="ctrTitle"/>
          </p:nvPr>
        </p:nvSpPr>
        <p:spPr>
          <a:xfrm>
            <a:off x="1500925" y="873450"/>
            <a:ext cx="6352200" cy="28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dirty="0"/>
              <a:t>Decomposição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dirty="0"/>
              <a:t>de Cholesky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4900" dirty="0" smtClean="0"/>
              <a:t>OpenMP - Análises</a:t>
            </a:r>
            <a:endParaRPr sz="4900" dirty="0"/>
          </a:p>
        </p:txBody>
      </p:sp>
      <p:sp>
        <p:nvSpPr>
          <p:cNvPr id="71" name="Google Shape;71;g16a5aef54de_11_67"/>
          <p:cNvSpPr txBox="1">
            <a:spLocks noGrp="1"/>
          </p:cNvSpPr>
          <p:nvPr>
            <p:ph type="ctrTitle"/>
          </p:nvPr>
        </p:nvSpPr>
        <p:spPr>
          <a:xfrm>
            <a:off x="0" y="4856100"/>
            <a:ext cx="15966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1200"/>
              <a:t>Larissa Trindade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a5aef54de_11_77"/>
          <p:cNvSpPr txBox="1">
            <a:spLocks noGrp="1"/>
          </p:cNvSpPr>
          <p:nvPr>
            <p:ph type="title"/>
          </p:nvPr>
        </p:nvSpPr>
        <p:spPr>
          <a:xfrm>
            <a:off x="251520" y="195486"/>
            <a:ext cx="3569826" cy="43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Análise - tempos separados</a:t>
            </a:r>
            <a:endParaRPr dirty="0"/>
          </a:p>
        </p:txBody>
      </p:sp>
      <p:sp>
        <p:nvSpPr>
          <p:cNvPr id="84" name="Google Shape;84;g16a5aef54de_11_7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5" name="Google Shape;85;g16a5aef54de_11_77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8627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201;g16a55156975_0_148"/>
          <p:cNvGraphicFramePr/>
          <p:nvPr>
            <p:extLst>
              <p:ext uri="{D42A27DB-BD31-4B8C-83A1-F6EECF244321}">
                <p14:modId xmlns:p14="http://schemas.microsoft.com/office/powerpoint/2010/main" val="1642292062"/>
              </p:ext>
            </p:extLst>
          </p:nvPr>
        </p:nvGraphicFramePr>
        <p:xfrm>
          <a:off x="467544" y="1368074"/>
          <a:ext cx="8352928" cy="2599375"/>
        </p:xfrm>
        <a:graphic>
          <a:graphicData uri="http://schemas.openxmlformats.org/drawingml/2006/table">
            <a:tbl>
              <a:tblPr>
                <a:noFill/>
                <a:tableStyleId>{2FDC7D93-F810-432C-86FC-7F8A842F593C}</a:tableStyleId>
              </a:tblPr>
              <a:tblGrid>
                <a:gridCol w="1269483"/>
                <a:gridCol w="2294048"/>
                <a:gridCol w="2294048"/>
                <a:gridCol w="2495349"/>
              </a:tblGrid>
              <a:tr h="58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Tamanho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Diagonal (s)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Abaixo da Diagonal (s)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Total (s)</a:t>
                      </a:r>
                      <a:endParaRPr sz="16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5000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0,048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68,09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68,14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7000</a:t>
                      </a:r>
                      <a:endParaRPr sz="11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0,078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185,12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185,93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10000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0,169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540,03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540,20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8" name="Google Shape;204;g16a55156975_0_148"/>
          <p:cNvSpPr txBox="1">
            <a:spLocks/>
          </p:cNvSpPr>
          <p:nvPr/>
        </p:nvSpPr>
        <p:spPr>
          <a:xfrm>
            <a:off x="1174449" y="3967449"/>
            <a:ext cx="67326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pt-BR" sz="1500" smtClean="0">
                <a:solidFill>
                  <a:srgbClr val="990000"/>
                </a:solidFill>
              </a:rPr>
              <a:t>Média realizada com a remoção dos outliers</a:t>
            </a:r>
            <a:endParaRPr lang="pt-BR" sz="900">
              <a:solidFill>
                <a:srgbClr val="607D8B"/>
              </a:solidFill>
            </a:endParaRPr>
          </a:p>
        </p:txBody>
      </p:sp>
      <p:sp>
        <p:nvSpPr>
          <p:cNvPr id="9" name="Google Shape;82;g16a5aef54de_11_77"/>
          <p:cNvSpPr txBox="1">
            <a:spLocks/>
          </p:cNvSpPr>
          <p:nvPr/>
        </p:nvSpPr>
        <p:spPr>
          <a:xfrm>
            <a:off x="467544" y="915566"/>
            <a:ext cx="8352928" cy="43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pt-BR" b="1" dirty="0" smtClean="0"/>
              <a:t>Sequencial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0222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a5aef54de_11_77"/>
          <p:cNvSpPr txBox="1">
            <a:spLocks noGrp="1"/>
          </p:cNvSpPr>
          <p:nvPr>
            <p:ph type="title"/>
          </p:nvPr>
        </p:nvSpPr>
        <p:spPr>
          <a:xfrm>
            <a:off x="251520" y="195486"/>
            <a:ext cx="3569826" cy="43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Análise- tempos separados</a:t>
            </a:r>
            <a:endParaRPr dirty="0"/>
          </a:p>
        </p:txBody>
      </p:sp>
      <p:sp>
        <p:nvSpPr>
          <p:cNvPr id="84" name="Google Shape;84;g16a5aef54de_11_7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5" name="Google Shape;85;g16a5aef54de_11_77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8627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2" descr="data:image/png;base64,iVBORw0KGgoAAAANSUhEUgAAA7kAAAJICAYAAACkHiPIAAAAAXNSR0IArs4c6QAAIABJREFUeF7s3Qu8VXP+//FPF1IpU6gJU0JyGWVSQgblFuVaqSRERIzbjPsvt8Z9xj0j5FJSlEZGGKbCaNyHUCFDuQ5RlOSS+j/e39/ve/777LPPOWvvs25779d6PH6P+c201ve71vO71j7rvb7f9V311q5du9ZYEEAAAQQQQAABBBBAAAEEECgBgXqE3BJoRQ4BAQQQQAABBBBAAAEEEEDACRByORE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KAggZ9//tkef/xxe/755+2nn36yddZZx3bddVc74IADrEGDBgWVGWSjt956y6ZOnWrfffedW71JkybWv39/+/Wvfx1kc9ZBAAEEEChxAUJuiTcwh4cAAggggEBUAm+//bbde++9prDrFwXd4447zrbccsuoqrV//OMf9uSTT1Yqf7/99rN99tknsjopGAEEEECgeAQIucXTVuwpAgggEKuAgsu7775rL7/8si1atMhWrlxpa9eutfr169svfvEL22677ax79+7WqlUrq1evXqz7RmXpEHjzzTdtwoQJVXZm6NChtsMOO0S2k4TcyGgpGAEEECgJAUJuSTQjB4EAAgiEK7Bw4UJ76KGHbOnSpTUWrHC7zTbbWL9+/ax58+bh7gSlpV4gV0/ueuutZ8OHD7e2bdtGtv+E3MhoKRgBBBAoCQFCbkk0IweBAAIIhCfw+uuv24MPPmirV68OXOgee+xhffv2Dbw+K5aGwPfff+8ehsybN8+dL3G9k0vILY3zh6NAAAEEohIg5EYlS7kIIIBAEQosWbLExo4da8uXL89r7zt37mxDhgzJaxtWRqBQAUJuoXJshwACCJSHACG3PNqZo0QAAQQCCTz22GP29NNPV1pXw0/79OljXbp0cT11mkV38eLFNmvWLHv//fdtzZo1RsgNxMtKIQkQckOCpBgEEECgRAUIuSXasBwWAgggkK+Ahp7eddddbpIpv+id2yOOOMJ22mmnnMV99tlnbmjz9ttvz8y2+YKzfsEChNyC6dgQAQQQKAsBQm5ZNDMHiQACCNQu8M0339iYMWPs66+/rlg5rEmE1Nur8Pzcc8/lnKlZ3zft0aOHtWjRovYdNXO9yf/+979deV999VXF+6Dt27d3vc5t2rRx6/z1r39166l+HcvRRx9tW221VUUdmkF6+vTp9tJLL7l1tGyyySZ27LHHuhmksxfZjB8/3j755JOKmabVw33YYYe5Xu5cSxjHrmHkqvfzzz93VfzqV79yn+lp2rSpm/Va36nVLNjaP82A3bhxY+vYsaPtvffe1rp168Cm+v6sytHxrVq1ym3XrFkzV9aee+5ZpSw9GJk0aZK98847zq9hw4bWoUMHGzx4sPPOXGT9n//8x72/+8EHH9i3335bMWO31tO2G2ywgdte39r95S9/We2s3YTcQE3KSggggEDZChByy7bpOXAEEECgskCukKueXM2cvPPOOxfMpRB6//3320cffVRjGfo0kcLNgQceWG1gVAEff/yx3XfffdXO/Kyw1KtXL1eWvuGa2TOd/WmbXL3XNQX7Dz/80O68807Tdn7ZfPPNXeDMDnX697COPbteBfCRI0faggUL7NFHH3WBPtcii969e9tvf/vbGj/zpE9FTZ482QXP6ha1z2677eYeIjRo0MCtluuc0b6dcsopLrD6ReH7jjvuMIX1IIvOOw2B17nXqFGjKpsQcoMosg4CCCBQvgKE3PJte44cAQQQqCTw448/uuHKes82c1F4O/jgg907uQo6+SwKZ/fcc0+N4Sm7PA2N7t+/f0WQyvz3//73vy5k1jYxlkKShlAvW7bM9Ur6Jc6QG+axZ4fc9ddf39q1a2fz5893Pbc1LQq66lmt7ru1+cymLVf1hss2n5Bb3fd0azuXunbt6oKuD9V+fUJubXL8OwIIIFDeAoTc8m5/jh4BBBCoJJBr4im/goaP7rfffrbddtsFCrsrVqxwMzV/8cUXeSlX13us3kr1zKrXsdAlrpAb9rHn6kHOx0BDtIcNG1alh1y96+PGjbPvvvsucHEHHHCA9ezZM5aQ26RJEzvxxBPdEPLMhZAbuLlYEQEEEChLAUJuWTY7B40AAgjkFggyrFS9iPouroYD5xpK6kvOFUQ23XRTO/zww11oUe+c3vvUe7Wa0TlzyO1mm21mJ5xwgnu31C96j1OBTD3OflEg7tSpkx166KGmQKSe3mnTprnZn3MtcYXcsI+9ppCrhw8DBw50pgqrOn71nGYucpSnXP2id2QnTpxoeg83c5Gjhoz/5je/caFYveFPPfVUxbvN6tXffffd8wq5epdYw5XXXXdd23HHHd07vq1atapoX+2LRhDom7tLly6ttD+Z9dV0bukBzD777MOljQACCCCAgBFyOQkQQAABBCoJKCDefffdtfbuaRizJiNS4M2edElhS6Emc6iwAu7w4cPdZEnZS3YoVHl6z3XLLbesWFUB6MUXX6y06dZbb23HHHNMpfoVlrWuJpzKXuIIuVEce3Uhd4sttnDHn/kwQEO51YOe/f5r9rHrgYDW08RVflEI1aRbmZNz+X9TD/qUKVPcbNuaHEpL0Hdyg15imvRKdWQu3bt3d0OWMxd6coOKsh4CCCBQngKE3PJsd44aAQQQqFFAPW+aiCgzpFa3gYLWkUceac2bN69YRbPo6v3ezN5Z9bKpty3XomCtXtrMCZ0GDBhg3bp1c6vrf9e7uAp7flFPsIKbhk9nL6pXsxFr1t/MJY6QG/axa/9zhVzNIK2hvLkeGqjtskN+do9orkApSxllvwNbXduHHXJzvbub6xvMhFx+wBBAAAEEahIg5HJ+IIAAAgjkFNAnYTQp0ZNPPlntTMZ+w+wexVwBKl/mzOGnucKUZu/VLL65PvWjujQUd+7cubGH3LCPvbqQW9OszkFCoGZlfvbZZyv55BoaXFO75RtyNUmW3tF+9dVX7b333nOfPFJPck2TZxFy871yWB8BBBBAgJDLOYAAAgggUKOA/86rgpPem/Tfk83eqG/fvm7ospZcIStf5syQm6sns23btm74c65P9yQZcsM+9qhCbpCHALW1WT4hV59TUg+z2rK2GaEz6yXk1tYK/DsCCCCAQLYAIZdzAgEEEEAgsMBnn31mDz74YM5hzJk9i2EHvXy/T0vI/Yfrgc9csidmijPkati7ZsZWz22+CyE3XzHWRwABBBAg5HIOIIAAAgjkJfDDDz/YhAkTqnzKR8OGNXxYw4jrGnI1g7MmQFJvrZZy6snNPvbqjr+uw5XjCrmaOfm+++6zefPm5XWe+ZUJuQWxsRECCCBQ1gKE3LJufg4eAQQQKEzg7bffdj1zCjB+qS3k1uUTL19++aXddtttppmD/ZLWd3KDvA+br3q+PdlB9iFXyI3indxcszg3bNjQunbt6j5FtOGGG1ZMdMXEU/meGayPAAIIIJBLgJDLeYEAAgggkLdAbSFXvXaa3Tjz3Ut9H3Xw4MGmb9vmu3z77bcu5GrSIr9oBmB9PmebbbapUpy+v6vZnbO/l5s9u7JmYb7nnnts4cKFgcrVZ3QU7jNnjc7uUQ372LVjUYTc2bNn2+OPP17J7te//rUNGTIk1NmVc50rCrcHHXRQlXOBkJvvlcH6CCCAAAKEXM4BBBBAAIFqBRT0NDGQPvWjXrbsb9/6DdV7+8ADD7iZlzMXfTtVQ4y1Xa6e1yZNmtiwYcOsXbt2ebeC6tQQ6fnz51fadvvtt7ejjjqqUijL5zu5KixXj+bOO+/svs2aGcgVNBWIFbgzl+yQG/axRxVyc4VPTeKl7xPrmLIXTRylYccKqDvttJP75yATT+UKrrk+J6UJzZ566imbOXNmpaoZrpz35cIGCCCAQNkL0JNb9qcAAAgggMD/CmSGEQXSLl26uLC78cYbu+CqEKKJp5544gn3Pm5mL63CoHrmFIC0KJQqPL711luVeBWifvvb35pCpL6rq+1Urj4jo8mJ3njjDRdk1Ts7aNCgSts+99xz9sgjj1T637S99vHAAw807fOnn35qU6dOrfb7vtk9uSosV4+mhtNqtuju3bu7+vTJG31yJ/M7vn5HskNuFMceRU+uervvuOMO+/jjjyuZ6p1gHfsOO+zg2l1DxOfMmWPy1wOE2j7tlDlsvbqArnUOP/xw23rrrV3d1Z1X+jdCLr9QCCCAAAL5ChBy8xVjfQQQQKBEBXL1uAU91Ozv5Gq7RYsWuSHDuYJhbeXmCjYKW2PHjrUlS5bUtnm1/54r5CoY33777fbdd98VVG6uCaDCPvYoQq4O9qWXXrKHHnoor0/65BtyqwvTQbEJuUGlWA8BBBBAwAsQcjkXEEAAAQScQK53SYPQtGrVyg1xbdmyZaXV1dP7z3/+0/X8rl69OkhRFevkCjb6Rw2R1ieMaiuvfv36rpc4c2IsbZ8r5GodBb1XXnml1n1UT/RGG21UqfczV8gN+9ijCrk6dvV8q6c66DJgwADr1q2bWz3IcOVCw7TfH0Ju0JZhPQQQQAABQi7nAAIIIIBAJQEFnqefftpmzZpVaWKl6pgUJBV2+vTpYwp/uRaFPYVnBal8ekr32msvNwQ5ewkSHjVsuX///jZ37lz3f5lLrpCrf1dvo94zzn7nN3PbTTfd1A2hVo935jdoq/uUT5jHHlXI1fFpCPJjjz1mzz//vBs6Xlt7ayhzo0aN8gq5KlfnlWZ9rqmOLbfc0n75y1+64dGEXH6gEEAAAQQKFaAnt1A5tkMAAQRKVEDfwVXY0/u0H330kXsn0weTxo0bu0++dOrUyQXcpk2bBlJQgNZ7vC+//LKbKViTN/ky9f6rymnTpo37Lq7eBVXvcE2zMH/++edugqJ33nnHBVStq/c8tU96L1ihO9/vwGp/9E7ws88+a/rsjXqLtW+bbLKJKXRvt912pmCv49AETBqGrf+ud5cPO+ywGifqquuxa4i2ZqvWcWvRfulY9ckfzTKdvajt1OPth4rL44gjjjDNnlzdsmzZMhcute3XX3/t2kfHJ1dt16NHD2vRokWlzWWv/Xr//ffdkGet37FjRzeLdq4HH77dNMmZ3sPWonNKDxB22203Z6wh1A8//HBF/WpPBevM5d///rdbxx+ff7BR0/EFOlFZCQEEEECgJAQIuSXRjBwEAggggEC2QL4hF0EEEEAAAQQQKA0BQm5ptCNHgQACCCCQJUDI5ZRAAAEEEECgPAUIueXZ7hw1AgggUPIChNySb2IOEAEEEEAAgZwChFxODAQQQACBkhQg5JZks3JQCCCAAAII1CpAyK2ViBUQQAABBIpRgJBbjK3GPiOAAAIIIFB3AUJu3Q0pAQEEEEAghQKE3BQ2CruEAAIIIIBADAKE3BiQqQIBBBBAIH4Bfa5oxowZFd/n1edv9J3czTbbLP6doUYEEEAAAQQQiE2AkBsbNRUhgAACCCCAAAIIIIAAAghELUDIjVqY8hFAAAEEEEAAAQQQQAABBGITIOTGRk1FCCCAAAIIIIAAAggggAACUQsQcqMWpnwEEEAAAQQQQAABBBBAAIHYBAi5sVFTEQIIIIAAAggggAACCCCAQNQChNyohSkfAQQQQAABBBBAAAEEEEAgNgFCbmzUVIQAAggggAACCCCAAAIIIBC1ACE3amHKRwABBBBAAAEEEEAAAQQQiE2AkBsbNRUhgAACCCCAAAIIIIAAAghELUDIjVqY8hFAAAEEEEAAAQQQQAABBGITIOTGRk1FCCCAAAIIIIAAAggggAACUQsQcqMWpnwEEEAAAQQQQAABBBBAAIHYBAi5sVFTEQIIIIAAAggggAACCCCAQNQChNyohSkfAQQQQAABBBBAAAEEEEAgNgFCbmzUVIQAAggggAACCCCAAAIIIBC1ACE3amHKRwABBBBAAAEEEEAAAQQQiE2AkBsbNRUhgAACCCCAAAIIIIAAAghELUDIjVqY8hFAAAEEEEAAAQQQQAABBGITIOTGRk1FCCCAAAIIIIAAAggggAACUQsQcqMWpnwEEEAAAQQQQAABBBBAAIHYBAi5sVFTUdwCCz/8xL5e8W2o1bbftI1t9IvmoZZJYQjURWDNWrOH3vuhLkVU2XbdBmaHbNEo1DIpDAEESk/g2X+/Y19+vSLUA9utUwf75UYbhFomhSGAQPkJEHLLr83L4oinzZxjf3vm+UiO9fQhh9mOHbeMpGwKRSAfgc+/W2O9pn1t85f+nM9mgdY9qP269shB3GgGwmIlBMpQ4JwbH7CbJj0VyZH//dazbc8uHSMpm0IRQKA8BAi55dHOZXWUS79ZYb//89jIjnnzTVrbxScNjax8CkYgqMDZz620P/37u6Cr573exP2b25Ed6dHNG44NEChxgfnvf2pdjrwosqPcq+s29sQtf4isfApGAIHSFyDkln4bl90RfrH0azv3hjsjO+5WLX9hV58xPLLyKTg6gb///e82evRoGzt2rG2//faBK5oxY4Zddtlldvvtt1vnzp0Dbxf1iiNmrbDb3/o+smrG9mpmJ/56vcjKp2AEykXgo48+st/97nd2yCGH2LBhwwIf9jfffGNnnnmmbb755nbeeefZuuuuG3jbKFd87e3FtuuxoyOr4jfbtLPn7xkVWfnFXvDatWtt3Lhx9uijj9qtt95qm2yySeBD0vpPPvmk3XzzzfarX/0q8HasiECxCRByi63F2N9aBcoh5K5evdpWrlxpTZo0sXXWWadWk1JcQX+gH3vsMfvLX/7ibgBrW3Sz+Pvf/96aNWtml19+ubMLunz++ed2yimnWPfu3e2ss86yBg0aBN000vVKOeT+8MMPdumll9rHH3/sbsY22CD8odPff/+9qR6dE/Xr14+0rQop/PXXX7chQ4bYSSed5AJSGpY1a9bYihUrrFGjRrbeeuX5AGTRokV28skn24EHHhioXRRI7rjjDrv//vvdA7aOHfMbhnvffffZnXfeWdC2UZ0zhNzwZAv5rfvwww9t5MiRtueee+b9N2nBggV2wgknuL9pgwcPDu9AKAmBlAkQclPWIOxO3QWKJeR+8skndvrpp9vzz1d+d3jLLbe0nXbayQ477DDbZZddcj65nzRpkv3hD39wf6guvPDCsgy6N9xwg6mH9bbbbjOZ1bY899xzdvzxx9v111/vbk7zWX7++We77rrr7JlnnnFPzdu2bZvP5pGtW4whVwHpnHPOsUceecRGjBhRbe+UAugll1xi6gG75ZZbrEWLFqE6fvfdd+7aefDBB+3uu++2/fbbL9Tywyjs5ZdftkMPPdTOPvtsO+OMM8IosqIMHfP//M//VCpz/fXXtx133NHdOKvHcdNNN61Sp7+OtM6f//xn94Cg3Jb//Oc/7sFDnz59ArXLF198YaeddpptvfXWzjzf3th33nnHXStHHnmk+82vV69e4uRpD7l6qKkHQzNnzqzVSue9/qZ26dKl1nWjWKGQ3zrt7zXXXON+u3TN5rP43z79FusajuIBYj77w7oIRCVAyI1KlnITEyiWkOtvlJo2bWo9e/a0hg0bOrOFCxe64KserH322cdGjRplW221VSXP6dOnu6CgGy3dPKWlZzHORs8n5IYRUv3N/ZVXXmmHH354nIdabV3FGHLVO6nhmrrx79ChQ7W9U4Xc+OXTKCr/j3/8o/31r391vWy77bZbPpvHsm6UIVfXz7XXXuvaok2bNu54vv32W1Od+v35xS9+4cK1glVmKHv11Vft6KOPdgFPDyHyGRERC1oMleQbcuvygE2H40PJkiVL7KabbrKWLVvGcJQ1V5H2kKsAd9VVV9kHH3xQcSD63/7973+7h6KbbbZZxf+uv73nn3++bbvttoFdf/rpJxcy1bZBRxNVV3i+v3VhhFSFZF2/GiXQrVu3wMfNiggUkwAht5hai30NJFBsIVe9tvpjkzn0T3/Exo8f73odFQQ0XLN9+/aBjr9cVson5PqeFL1/pHdrGzdunDeTH7KsBw7Z7ZV3YSFtUGwhV8M2dZP+1FNPuZ7Tq6++2v70pz/lHDKX741fSKSpKiaOkPvwww9XuslVG7311lumhzkauaCexxNPPLEsH6RVdzLkE3L9A7YnnnjCPdDJfmAZ9IRTGNF8AmkJJWkPublcw7ye/O+THvoEHU0UVsj1PfsHHXSQG6pcSM++H7I8YMAA96C8kDKCnrush0BSAoTcpOSpNzKBUgi5wtF7t7opuuKKK9yQuDS9CxpZ4+VRcD4hV0/v9e6RH+KdRzUVq65atcouuugie/fdd23MmDGVegIKKS+MbYot5GYO2xw6dKibUEe9KnpHWkMGMxdCrrle1aiGK/ue3OyQ69tAI0rUPurdLeQ90jDO77SWkU/I9cNm9RCzLsO7X3jhBevXr597wKYhy0kvhNz/fZ0iiZCrVz30TnhdXrP46quv3Du5zZs3r9N5mfR5SP0I1CRAyOX8KDmBUgm5ahg/uYSGI2cGKx/aNNzw4IMPrmjDH3/80ebMmeOe9msYlRYNRdKQQ/Wc+SHRfoNPP/3UzRj8+OOPu+HR2UvmH1FNOKMbrXvvvdeV/fXXX9uvf/1r09NkBcgNN9yw0ubqfdZN+o033uh6hvRepbZTqDnmmGPchDrZE9csW7bMdNP90EMP2WuvveaC5G9/+1sbPny4bbPNNpXKzyfkTp061b3/nOumQMclM79/qkTvZh177LHupjJzUZ0ampbk+1uZ+1NsIffZZ59154qGB++7774u3Grofa73yjJDrtx1LvlzT+eC2ke9EHU5h7InL/O9G3p3Ur3MG2+8cQW3ejXVo6kZbv3suPleE9X92Grkhs5RvR+s83733Xd357xuQDU0Pvud3Hyv81z11hZy/WRJmvwrM1hVN+mSLLTvEydONM1irt+HXXfd1b3bm6ud9O/6ndIxKzRmL9lhTjfluu7+9re/ud8TDaeWk35LNHdB5sRh+n1UG+m8UhuqnfX+vhb/Hm32bLT57H8+Ife9995z79PqdyzX/Ak6Lk0qNW3aNPcbrN88DZ3Xeda6desKFl+nfs8vvvhiN/FXkksphtyg55h+v3R+Zi+tWrVyv1GdOnVy/6R5N3Rd6++Z2k9/+/bee2/3kCLz/MvngZ6uS80PoWsnsy6/L/ot0QRnGgmmOnWddO3a1Y3I0Kgwv/g6586dW+fh1kmeh9SNQE0ChFzOj5ITKKWQq/d+FAT0R1V/KHUzp8X38Ojmzb8fqveN9IdMw+J086dP3aj3UZ8KePvtt937Qwq7fliS3lXSxBz6zyOOOMJNPqEQ8uKLL7qJZ3Sj1bt3bze8LrNXWQFDgVlDfvUU+x//+If95je/qRha7U8o3UTr3/SpHn3mQGH4l7/8pRuqqvcyL7jgAnfz54P3vHnz3NNpzTTZq1cvd7OnSYd0U6sbVYXLzHemgoZcf1OgMJ8rnPr3m7Wfe+yxh7tZ1r7ov2sYV+aiG1GZZboneQEVU8j157KCkH9g40OvbtqzJ9TJHA6ottB5k30OKcjonPdBt67nkIaW6jzRu7qZw3T/+9//unbXOa/h1bqZLeSayHWu6KZU9emGda+99nIzeGs4oq4dXWuvvPJKpZCb73Ve3flZW8jVdm+88YYLkZobwA/zzxXw1La68dZQdP32KNxq8b8nuo40s7m/1hUmzj33XPvnP//pHtLpNYLM3xLV16NHj4ph1L5XWf+pf9tuu+1s6dKl7ndFwTD7t8T/PuqhhGZgl6NeC9H5oW3233//Sg8x8t3/fEKu74FVaM2eIds76B1ondty0IM+PWyRd+aEevrfTz31VOcaxURs+f6OlVrIzecc0/n1r3/9y2bPnm2LFy+2/v37uzCpd9d1PuvhxKxZs1x76+Gv/l5q4rz58+e761ohWH9D9PdQSz4h148o0oOe7HeB/TwDU6ZMqbhO/Hv2ut6y370N8huQ73nB+gikSYCQm6bWYF9CESilkCsQ/4coM1jlCrkaFqfhcOo1UQ9rdpjVk2M/XM6/G3nPPfe4GybdUGrRcFIN6VVPkW5YdTOvRT0zulFVoFZvhB9aqt4PTdyjm0zNWJz5aR6/3wrAGnLtn277wKBI0N2SAAAgAElEQVQ/vpl/pBV+VI/Cju8V1n6qB0ZhOLtnJ2jIrendKQUG3XzrOILMMlnTDWsoJ2+ehRRTyPWjEhSC1DOp0Ql++LIOO/N8y7zxmzBhguv90PuI7dq1c0KagEc3beqB17ciVaaWMM4hHzzefPNNF3gVsBXKs6+VQq6JXM2rEKZzXmFSwVoTOem8Vw+L/ruOKbMnN5/rvKbTKcgNrg9z+h3wwSpXwNODKZWnB2P6LfG9qgpm+j358ssvK41E8Q+L1Ob6TdFvlcK+rvGXXnqp0vBoHa8m2dODMQVp1eF/2/Rbot+e7PPA/z7qd0pl6jdRAVsPJnSdq1799vhRMPnufz4ht6YHY3oAqQc1eohZ24zvNYWbPH82Qlm9lEJuIedYbe/k6u+WRkppxJKfnE1/Z/T+rv5OZo4qyifk1vSwwz+U0sPiILNw+xFOmddCKCcHhSCQEgFCbkoagt0IT6BcQ251grn+gNb0R1U3q/rjpxsv9Zz6dTXUWH+gFaAzF4VVBV/1xPhtfDhX71RmiNb/7ntWdcNa3fuAmeVXd0MZNOT6/dNT9OwJQnzI1Y2Dysv1yZTMfYnyHclCroBiCrm62dcMppmh1E/Ko+Gamf97ZsjVeaXPNmUOtdO/+3CYq4cs2zLfc0ihSb1m6tlXEFKQUhjzvZGFXhPZ++V7tzWaINfQQ/UG6d3lIJ8QyudG2V+fet2hpmswaMitLUxnf+qrumvXB0KNuJC9Fl1zRx11lJvRWQ82sl+58KMB1GvmH57461ThWO8dZm7jH1QFMfVO2fufT8jVsFLtd67RHz7kami8RtnU9K3m2kJVIb8fddmmlEJuIedYoe2R6wF1PteunwBRw9Wze/R9yB04cKCbw6O2T1WlbWRSXc5HtkUglwAhl/Oi5ARKNeRmPm3N9YfSN6R6RDQ8WT1RCnjqvdCwKn2qyP9RzCfkBhkm53uFModU1xRC/R/XXDO7qpdOwwo1ZFMhSO/uKXSrpyvzW6FBQ67ff/Ua5poF0w9X1rBsvQepodLVfTeQkFvYz4X/5MVnn31WpcfW32DqXd3MdxZru/Hz76XrvenMdxT1EKWu55CuGfXeaoi/FvUeZg4vLPSayNbz5eg8V33Z77XXdL4Fuc5rC59BQ64+MaTj13VRU8BTaNfEbLrZ1nBiLQqV6nHNvPbyCbm13Yj7/dG3Qv2Q6pp+H8PY/3xCbq6ROL5dModtq7dZYV6/Q9lBPvuhT11n8y3sKq68VSmF3ELOsSAhVz236s3V3+L333/fAeo3UL24mQ89avuty5TP9eDJ/7sfrqzyNWGd/mZqJNU666yTs8lrO+4wzhPKQCBJAUJukvrUHYlAKYVcP0RNsylmvk+a6yZOf1A1gZR6BXJN5KL3/XzI9T1omqCituHK/o/qDjvs4N4dzPVdzFw3cvmGXAVy3ejfddddLpxnL9k9L0FDbk09uarDTx6kup9++mk3FFs3BxoinU/oiORkrqXQYunJ9RM6bbTRRpW+Ca3DW7lypen81jtt6rFt27atO+rabvz8eZn5Ca4wzyEFNX2HWu/c6dxTT6H/HnWh10R1IVf/e673LHOF3Hyu87qGXN/rqevBP0jIFfD0YEE97lpHw4qzF71DmxnM9FumYcxBhiv73xa9Z5jrW8a5bvrzDbn57n8+Ibemnlw5KehqHQ2N1wM9hXWNTsgc9k3IDefXtbqHRoWcY7WFXD1U1d/iyZMn59z5QkNuTT25qkgPvzSZm/6O+smuNEu6JlzL7tkl5IZzXlFKegUIueltG/asQIFSCrn+PUZNrKMQ5mfbzHUTp3f4NNGKJivRMD0NK1aPQHVhwc9Aql4rP/GUJvfRbKBXXXWVexKsd9/8pwZ0g1/dhCe53u/LJ+TqJlPDVXWTrGCh94l0rKo/36Gm2adNbTcjfn3tgyax0buXuunUQwH15GX26vqhkUGGyBZ4+ua1WTGE3MxZems7uHxu/HxPru8B1rke1jnkJ4OaOXOmm+F4+fLlLoRoMjcfTDQMNt9rorqQm09Pbr7XeXXmtb2Tm9luullXL6OWXNejJojTQwA9sNDQbr0j7XuPcv0O6MHByJEj3W+Nn3hKE97pIVP2JFL+vcHqJnvL9bAj35Cb7/7nE3KDBgn9TmmYvF7jkIseAGiCLL/4h3XqKc+ecKi26yqKfy+lntxCzrGa/q5oTgv9DdVM4wqY+o3yf0fqOlw5yCgStbf+rvtXPTTZlWZJP/744yt9D9c/gOGd3CiuEMpMgwAhNw2twD6EKlAqIVd/KHXDo5s7hSrdFPqepFx/KP0frOzP5OQKuX6iDb2Tqht3vXOmJ8S6OdUfwsxPclT3zq1vNJWldxU1JDGzJy6fkOvr0OdJsr9BW9eQqwChYZlyCfLpH90c6KZeveKZ7xjreIPesIZ6QtdQWDGEXH9+qI2zJ5fyh6beP03AowcLfvIyf9767xJryGzm4tvCT0gW1jmkcKdh9Lrm9F1kDR/VpGu6JjSSoVmzZm6kQa730Gu7JrKb0o/U0Oy62eea1s31Tm4+13lN52FtIVdDLBVcFVYze2FzXY/+4U+ub7hm/w74AKAJpvRZHc2w7D+bpPdu9WmpzB6nXO/cZh6Xfzc7c4bufENuPvtfXdCvzjrfB2OaNVcP+vr27VvxjrHKDhpu4vrtKaWQW8g55t+n14OJ7OHjvre1ZcuWVb5BW9eQm+/DDg2P1gM5zdyd/T3y2n4D4jqXqAeBqAQIuVHJUm5iAsUecn2PonqldOOb/bkLweb6Q+lv+q+88ko3WY16QTW0Ue/jqndEN+u+J9Z/61Kf+lCvb/a3RrMbzw8v1E1odbMrH3fccZU+E5JPyK1uIh/1qOkps8J+ocOVdSzVBQPdsGtol3rA/dBk3YQrzMg4u8dEx8R3cvO7tDVhmR6c6H1nTYbiH9RkluKDsN4lz57wzM+urBm69VkpLbpx02Q+GukwduxY69ixY7UTpOV7DvlPa2kSMvXk6112/35u5me4Crkmcsn5chQo/WQx+g3Qp4N03WrCtMxzP5/rvJCQq2tRwVPHKt/MUR3VBTz/e6QHcX5yqMwZojV7sQ8Camsdqx4WaMZsBYGaFj8Dt9qlutmV9b5j5ifG8g25+ex/viHXD9XXp4+yv5OrfdY3mXv27Fkx6ZR/4KPf08xPDvGd3Px+d3KtXd1w5ULOMZXv/x5kT5rnH0joIZZ+O/wDOo2K0gNU9fDmM2ol81j8Q9sHHnigymR1ml9C1+9hhx1W8aDIjwbT1w0y5y7gO7l1P58oIf0ChNz0txF7mKdAsYVcDYVs3759xU2Ohsz6d2oPOOAA9wkMf3PvKXLdxPmbc33vL/Pbk3qvTiFWw5d9yNUNqL6nq7JVn1+0joYJ66ZLw5X1bT8tmd/yzPWdXPU6KBjqe7Z+ySfkahs/AZTq1/tDWjT7qD4/oj/I+ixCIRNPqRw/uZFmzM28cfzkk0/s9NNPd9/j1TFoSJn/XqeGmak+PwmM73XzPYvZbZLnaRrK6mnvya1p9uRsAP8gwvfIKRjp/FTbaCZRTUamNlIvn//2c/bQ1rqeQ37iFo1sUADx36X2n73SO5N+pudCrolcje4/h6RPEikI6R1jTbqmhwOacVfDeDXTsD/387nOg4TcLl26uMCpRccvZ/UW6R1p+euGOXMipFw9uX4CJY1+UBvphtp/E1Tv8Otd7MzeLgX4UaNGuQmq/KLXLHRN6TvB+u5o5kzn6unW8cs/+zu52lc9ANFvnv+0UL4hN9/9z2e4sibg0kgAzZzsJ+/yx6zRJfpMlG93PQDQd3w1RF6jHjK/C+7fj87VWx7Kj0mehZRST64OPd9zTNvodQY92NEDZI1A0MNjPdDTO+j+e9t6x1r/plFTaltdY/o/PYz237ivbf6B7KbxD7qyhxn7/fHffNdvqH4r9fuldf2M5SrPv4akc81/WjDPU4DVEUi9ACE39U3EDuYrUCwh1wcs/XHNXBQ0daN30EEHuZkRc8206d9H1DBc/61HlaGeMP1x1Q2zht1q+LF60HTTp5tlH3L9DbpmQ9b2m2++udsF/+F47ZMCtp46Z/Zw6p1d9TypPK2r8hWGDznkkCoTUumGTkMJc70/pomG1DuVOXxY+6s/yPqUim7wdcOrfdCso9oP3Yxnhtyays8+Z/zwMd04Zw/ZUojSk3jdoCvw65hyDZvUv2nYl248daNZW+93vudtIeunPeT6Hg2dw3ro4R+a5DpWBTtN9iVf9SIqzOo9Mi3qHdR7czo3FDDURpoMab/99qt0fdT1HNKoB/9OeOYDDu2D/y6uhlVr0iQdk3r987kmqmtj3XDqM0q6eVWQ89etHijpIUy3bt0qPZwJep3XdE75gJW5joJt165d3U157969XTjNXvwoEH3XNfOBkWaR1W9P5nWkNtLDIQVcH3LVRup9VzD1gVh1aPinwq9+W/S5KF3fevjnF12nmkxHN/I6B/T7oPbX+446Z3zA1frV/T7q3+q6/zWVkcvb97wp4GQPSffnz/jx4yv95ikoaXhp5qJt//SnP7lRKTofkl6KMeT68yL7YWch55i20bmsiaV03uuc1Pmo0Qk6NxVcNVmaelw1HF8PcTT3hSZPU4++5p3wIVdhVL91+huT/SAkVzv70QHZQ9r9JIr6e6a/ofqN0kgw3QNkXyP+c0PHHnusewiTef0kfW5RPwJhCRByw5KknNQIFEvITRLMf58xc/il3x//TqpuvIK8w5rkcQStu6b3p4KW4d/b0o2mbqzTsKQ95KbBiH1Il4C/uR40aFCl1xu0lxphouHp+p5yKU2G439vq5s8q7YW8u9h6mFdde+111ZG2P9ejCE3bIOkyvPfd9fDap0PtQ35z7WfeliiQJ491DqpY6JeBKIQIORGoUqZiQoQcmvn98OdFGT1XdjMp7i6odJTZfWo+Pcday8x/Wv4d0Mzh4kF3Ws/7FY3q2n4RqXfb0Ju0BZkvbQI+KHEer1BPb0axusX9WxqOLgCbindfPt3PjVippBRIH6Ug4aOp6XXjZCb7BWlB9A6lwrp2fffLderEoWG5GSPntoRCCZAyA3mxFpFJBB1yG3RvJld94cRRSRSdVcz3+vT0EjNsKwJgTS8VEFOPQYarqkhVbmGSxfjwfvJjfT+oZ/BN+hx+Mk7NBusZpJOiwkhN2gLsl5aBDLff9Vvjya/0wzOerjmZ1rW8EoNUc/1Te60HEc+++E/x6Tvkuf74DBz28zJtfKpP4p1ow6527bfxF6bdFkUu14SZfq/SXvuuWe1E/pVd6B+cjO9dqH3/hmqXBKnBAeRQ4CQy2lRkgJ/Hj/V3npvUSTHdlivHnbwXrtGUnacheqdYL3nqG/o6V0lLXpvSO8Dayih3gfO7GWJc9+iqksTE+k9Zt1oanKOoIveIVYwzvxWatBto1zvqQ9/tP0e/iayKj49fkNr0/T/97RFVhEFl5WAHqbpM02a/E433Aq4eo9RvzkDBw60Hj16VPqMUCng+AeL/fr1c5/LCrr42ag1uZE+a5X5eaWgZUS1Xs8Tr7Ln33gvkuKvOX2gnTZ430jKLoVCNbrIz7+h0Q+bbLJJ4MPSsHm9267/zH73O3AhrIhAEQgQcougkdjF/AV+Wv2z/XXWc/blsuX5b1zDFh0338z27v6bUMukMATqIjBj0Y92x1vf27oN6lJK5W0bN6hnZ3VpbJ03ahheoZSEAAIlJfD1iu/s8nGP2CdffB3qce3TfTs77pA9Qi2TwhBAoPwECLnl1+YcMQIIIIAAAggggAACCCBQsgKE3JJtWg4MAQQQQAABBBBAAAEEECg/AUJu+bU5R4wAAggggAACCCCAAAIIlKwAIbdkm5YDQwABBBBAAAEEEEAAAQTKT4CQW35tzhEjgAACCCCAAAIIIIAAAiUrQMgt2ablwBBAAAEEEEAAAQQQQACB8hMg5JZfm3PECCCAAAIIIIAAAggggEDJChByS7ZpOTAEEEAAAQQQQAABBBBAoPwECLnl1+YcMQIIIIAAAggggAACCCBQsgKE3JJtWg4MAQQQQAABBBBAAAEEECg/AUJu+bU5R4wAAggggAACCCCAAAIIlKwAIbdkm5YDQwABBBBAAAEEEEAAAQTKT4CQW35tzhEjgAACCCCAAAIIIIAAAiUrQMgt2ablwBBAAAEEEEAAAQQQQACB8hMg5JZfm3PECCCAAAIIIIAAAggggEDJChByS7ZpOTAEEEAAAQQQQAABBBBAoPwECLnl1+YcMQIIIIAAAggggAACCCBQsgKE3JJtWg4MAQQQQAABBBBAAAEEECg/AUJu+bU5R4wAAggggAACCCCAAAIIlKwAIbdkm5YDQwABBBBAAAEEEEAAAQTKT4CQW35tzhEjgAACCCCAAAIIIIAAAiUrQMgt2ablwBBAAAEEEEAAAQQQQACB8hMg5JZfm3PECCCAAAIIIIAAAggggEDJChByE2jaJUuW2Lhx4+zBBx+01157zZo1a2Y9evSwU0891Q488ECrV69exV75de+55x575513rF27dnb44YfbaaedZptvvnmVvV+5cqWNHz/e7r33XnvxxRetZcuWdsghh9jpp59unTp1qlR2AodOlQgggAACCCCAAAIIIIBApAKE3Eh5qxb+7LPP2oknnmiffvqp7b333tatWzf7+eef7ZlnnrGtttrKrr/+emvcuLHbcMGCBTZs2DBbuHChDRgwwNq3b29z5861Rx991LbYYgsXZhVc/fL555/biBEjbNasWda3b1/r3LmzffDBBzZlyhQXpG+77Tbr3bt3zEdMdQgggAACCCCAAAIIIIBAfAKE3PisbdGiRXbUUUfZ6tWr7eabb7auXbtW6llV2G3QoIHbI/XIqmd39uzZdtddd1nPnj3dumvXrrVJkybZSSedZP369bNbbrnFmjZt6oLypZdeajfccIPdeuutduSRR1r9+vVdWQrQxxxzjHXo0MEF4zZt2sR41FSFAAIIIIAAAggggAACCMQnQMiNyVrhVL20l1xyiU2YMMENIa5pefXVV+2ggw5yPbjXXHONNWrUqGL1FStW2CmnnGIvvPCCTZ061fXmLl682AXb1q1bu6HQLVq0qFhfAXjUqFF25ZVX2pNPPmn77rtvTEdNNQgggAACCCCAAAIIIIBAvAKE3Ji8v/zySxs6dKirTSF3o402qrHmsWPHut7ayZMn28CBA6usq8B6wQUX2PTp0+3ggw+2p556yvbbbz+74oor7Pzzz6+y/gMPPGCDBg2y6667zs4888yYjppqEEAAAQQQQAABBBBAAIF4BQi5MXm//fbbdsQRR9g+++xjV111la277ro11jx69Gi76KKL7LnnnnOTUmUvEydOdEOf9Z6t3sP1//2+++6zIUOGVFl/zpw5tvvuu7sArLL9sOiYDp9qEEAAAQQQQAABBBBAAIFYBAi5sTCb+ZB5zjnn2F577WV33323zZw505YuXWrdu3d378weffTR7v3aVatWud7W+++/3w0v3mWXXars5SOPPOKGPF922WVuKLIPxdX1/Prhz+r1zZzcKqbDpxoEEEAAAQQQQAABBBBAIBYBQm4szP8/5Ko6fdanT58+tv3225ver1VgffPNN91EU3r/VotCrt651TDjjh07VtlLH5qzQ251Pb/6/JCGPSswE3JjanSqQQABBBBAAAEEEEAAgdgFCLkxkftQqiCr4crqsfVL5qd/Hn/8cevSpUutPbn+HdygPblvvPGG9e/f33r16pV3yFUvMAsCCCCAAAIIIIAAAgggUIjATjvtVMhmBW9DyC2YLr8Ns3tes7f2E03pnVpNEOVnQ67tndx7773XDXPO3L6md3Ivvvhi0//pc0RBF0JuUCnWQwABBBBAAAEEEEAAgWwBQm6JnhP+nVgF2FwTT2VPHKUhxWeddVatsyv7TwL5d3Rrm13ZT1RVoswcFgIIIIAAAggggAACCJS5AD25MZ0An376qZv1eL311qvyCSF9Q/fyyy93vbc+tPrhyLlmQ162bJkdf/zxpjInTZpk7du3Nz8cWe/cjhkzxpo1a1ZxZD/88INpwqspU6bYww8/bDvvvHNMR001CCCAAAIIIIAAAggggEC8AoTcmLx//vlnu/TSS+2GG25wn/0ZPHhwxZDhl19+2U444QTbeOONbfz48damTRv77LPP3DDkhQsXmoYk77nnnm5P16xZ42ZdHjlypJ1xxhlu6LE+B7Ry5Uo3cdVDDz1UqXwF6NmzZ9txxx1nPXv2tFtuuaXS+8AxHT7VIIAAAggggAACCCCAAAKxCBByY2H+30oWLFhgw4YNs/nz51vfvn2tc+fO9sEHH7geVgXc22+/3fbYY4+KPXrmmWfcp4U0A/OAAQOsbdu2pkCsTw9pAim9h9u6deuK9XOVP2/ePJsxY4Z16NDBfbZo2223jfGIqQoBBBBAAAEEEEAAAQQQiFeAkBuvt3300UduduNp06bZ4sWL3eeB+vXrZyNGjHAhNnNRL6yGId944402ffr0nN/Uzd79RYsW2U033VSp/GOPPdYNb1aQZkE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0i/w2pLVdvWr39mMD360b39am8odXn+detan/bp27k5N7DcbN8y5j3Pf/dD+NP5xe/xfb9q3332fzuNosp4dsNsO9oejD7DOW7dN5T6yU/kJEHLz82JtBBBAAAEEEEAAAQQiFVDA7THla1u1Op3hNvvgGzesZ3MG/KJK0FXA3euEK23VDz9F6hVW4Y0brWNP33E+QTcs0ATLIeQmiE/VCCCAAAIIIIAAAghkCwx6Yrk98O4PRQUzsEMjm3xA80r7PPR/xtqUf7xcVMcxYJ9uNuGPI4pqn9nZqgKEXM4KBBBAAAEEEEAAAQRSJNDsL1+mdohydUwaurzi5I0q/fNGvU5N7RDlao+jyXr25axbUnQ2sCuFCBByC1FjGwQQQAABBBBAAAEEIhKod9OSiEqOtti1p21cqYL1dhkebYURlf79C3dGVDLFxiVAyI1LmnoQQAABBBBAAAEEEAggQMgNgBThKoTcCHFjKpqQGxM01SCAAAIIIIAAAgggEESAkBtEKbp1CLnR2cZVMiE3LmnqQQABBBBAAAEEEEAggAAhNwBShKsQci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SpBwEEEEAAAQQQQACBAAKE3ABIEa5CyI0QN6aiCbkxQVMNAggggAACCCCAAAJBBAi5QZSiW4eQG51tXCUTcuOSph4EEEAAAQQQQAABBAIIEHIDIEW4CiE3QtyYiibkxgRNNQgggAACCCCAAAIIBBEg5AZRim4dQm50tnGVTMiNS5p6EEAAAQQQQAABBBAIIEDIDYAU4SqE3AhxYyqakBsTNNUggAACCCCAAAIIIBBEgJAbRCm6dQi50dnGVTIhNy5p6kEAAQQQQAABBBBAIIAAITcAUoSrEHIjxI2paEJuTNBUgwACCCCAAAIIIIBAEAFCbhCl6NYh5EZnG1fJhNy4pKkHAQQQQAABBBBAAIEAAoTcAEgRrkLIjRA3pqIJuTFBUw0CCCCAAAIIIIAAAkEECLlBlKJbh5AbnW1cJRNy45KmHgQQQAABBBBAAAEEAggQcgMgRbgKITdC3JiKJuTGBE01CCCAAAIIIIAAAggEESDkBlGKbh1CbnS2cZVMyI1LmnoQQAABBBBAAAEEEAggQMgNgBThKoTcCHFjKpqQGxM01SCAAAIIIIAAAgggEESAkBtEKbp1CLnR2cZVMiE3LmnqQQABBBBAAAEEEEAggAAhNwBShKsQcouXcsUAACAASURBVC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SpBwEEEEAAAQQQQACBAAKE3ABIEa5CyI0QN6aiCbkxQVMNAggggAACCCCAAAJBBAi5QZSiW4eQG51tXCUTcuOSph4EEEAAAQQQQAABBAIIEHIDIEW4CiE3QtyYiibkxgRNNQgggAACCCCAAAIIBBEg5AZRim4dQm50tnGVTMiNS5p6EEAAAQQQQAABBBAIIEDIDYAU4SqE3AhxYyqakBsTNNUggAACCCCAAAIIIBBEgJAbRCm6dQi50dnGVTIhNy5p6kEAAQQQQAABBBBAIIAAITcAUoSrEHIjxI2paEJuTNBUgwACCCCAAAIIIIBAEAFCbhCl6NYh5EZnG1fJhNy4pKkHAQQQQAABBBBAAIEAAoTcAEgRrkLIjRA3pqIJuTFBUw0CCCCAAAIIIIAAAkEECLlBlKJbh5AbnW1cJRNy45KmHgQQQAABBBBAAAEEAggQcgMgRbgKITdC3JiKJuTGBE01CCCAAAIIIIAAAggEESDkBlGKbh1CbnS2cZVMyI1LmnoQQAABBBBAAAEEEAggQMgNgBThKoTcCHFjKpqQGxM01SCAAAIIIIAAAgggEESAkBtEKbp1CLnR2cZVMiE3LmnqQQABBBBAAAEEEEAggAAhNwBShKsQci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Rz1PO3v/3Njj32WFu6dKldffXVds4551RZa8mSJTZu3Di755577J133rF27drZ4YcfbqeddpptvvnmVdZfuXKljR8/3u6991578cUXrWXLlnbIIYfY6aefbp06dbJ69eoleMRUjQACCCCAAAIIIFCbACG3NqFo/52QG61vHKUTcuNQzlHHF198YSeccII98sgj7l8vu+wyGzVqVKU1FyxYYMOGDbOFCxfagAEDrH379jZ37lx79NFHbYsttnBhVsHVL59//rmNGDHCZs2aZX379rXOnTvbBx98YFOmTLFmzZrZbbfdZr17907oiKkWAQQQQAABBBBAIIgAITeIUnTrEHKjs42rZEJuXNIZ9axdu9buvPNOu/zyy23kyJF27rnnVgm56pE99dRTbfbs2XbXXXdZz549XS+stp00aZKddNJJ1q9fP7vlllusadOm9vPPP9ull15qN9xwg91666125JFHWv369V2tzzzzjB1zzDHWoUMHF4zbtGmTwFFTJQIIIIAAAggggEAQAUJuEKXo1iHkRmcbV8mE3LikM+pRz+zQoUNt7733tv3228/22muvKiH31VdftYMOOsj14F5zzTXWqFGjihJWrFhhp5xyir3wwgs2depU15u7ePFiF2xbt27thje3aNGiYn0FYPUSX3nllfbkk0/avvvum8BRUyUCCCCAAAIIIIBAEAFCbhCl6NYh5EZnG1fJhNy4pP+vntWrV9vFF1/selfvu+8+++STT2z33XevEnLHjh3remsnT55sAwcOrLKXCqwXXHCBTZ8+3Q4++GB76qmnXGC+4oor7Pzzz6+y/gMPPGCDBg2y6667zs4888yYj5rqEEAAAQQQQAABBIIKEHKDSkWzHiE3Gtc4SyXkxqltZq+88or179/fLrzwQhs+fLj961//yhlyR48ebRdddJE999xz1qNHjyp7OXHiRDvqqKPce7Z6D9f/dwXnIUOGVFl/zpw5rh4FYJXdoEGDmI+c6hBAAAEEEEAAAQSCCBBygyhFtw4hNzrbuEom5MYlbWZ6z1a9qJog6o477rBWrVqZD5+ZE0+tWrXKrXf//fe74cW77LJLlb3UhFWaNdlv50NxdT2/fvizen2vv/56a9y4cYxHTlUIIIAAAggggAACQQUIuUGlolmPkBuNa5ylEnJj1NbQ4hNPPNEmTJjghhZrqSnk6p1bDTPu2LFjlb3M3q62nl99fkjDnhWY8w25CsgsCCCAAAIIIIAAAvEIdJ3TNp6KQq7llR4fViqxxyl/CbmGeIqbM+bkeCoqo1p22mmnWI+WkBsTt/9kkGY2zgyZhfbk+ndwg/bkvvHGG26YdK9evQi5MbU51SCAAAIIIIAAAoUIEHILUQtvG0JueJa+JEJu+KaJl6jP/tx0000uXGo25K5du1bsU66Qmzkbcm3v5N5777129NFHm5+oqrZ3cjXplf5PnyNiQQABBBBAAAEEEEifAMOVk20Thisn6x9G7fTkhqFYSxmffvqpmwzqp59+st69e9s666xTscXHH3/svnV74IEH2h577GHbbrut+3SQvnd71lln1Tq7sv8kkH9Ht7bZlf1EVTEcNlUggAACCCCAAAIIFCBAyC0ALcRNCLkhYiZUFCE3BvgPP/zQ9bbqs0G1LZpw6qqrrnLr6r3dXLMhL1u2zI4//nhTeJ40aZK1b9/e/HBkvXM7ZswYa9asWUVVP/zwg51zzjk2ZcoUe/jhh23nnXeubTf4dwQQQAABBBBAAIGEBAi5CcH/X7WE3GT9w6idkBuGYh3KyDVcWcV99tlnLhgvXLjQNCR5zz33dLWsWbPGzbo8cuRIO+OMM9zQY30OSDM3n3rqqfbQQw+5zwoNHjzYDUnWUOnZs2fbcccdZz179nS9xk2bNq3DHrMpAggggAACCCCAQJQChNwodWsvm5Bbu1Ha1yDkJtxC1YVc7ZZ6c4855hhbsWKFDRgwwNq2bWsvv/yyzZw5000gpfdwW7duXXEECxYssGHDhtn8+fOtb9++1rlzZ5s3b57NmDHDOnToYHfffbcbDs2CAAIIIIAAAgggkF4BQm6ybUPITdY/jNoJuWEo1qEMfSbID0vW0OTMRb2wGoZ84403mj4/tHTpUuvevbsLvurlzdUju2jRIjfJ1bRp02zx4sXu80PHHnusG9688cYb12FP2RQBBBBAAAEEEEAgDgFCbhzK1ddByE3WP4zaCblhKFIGAggggAACCCCAAAIhCRByQ4IssBhCboFwKdqMkJuixmBXEEAAAQQQQAABBBAg5CZ7DhByk/UPo3ZCbhiKlIEAAggggAACCCCAQEgChNyQIAsshpBbIFyKNiPkpqgx2BUEEEAAAQQQQAABBAi5yZ4DhNxk/cOonZAbhiJlIIAAAggggAACCCAQkgAhNyTIAosh5BYIl6LNCLkpagx2BQEEEEAAAQQQQAABQm6y5wAhN1n/MGon5IahSBkIIIAAAggggAACCIQkQMgNCbLAYgi5BcKlaDNCbooag11BAAEEEEAAAQQQQICQm+w5QMhN1j+M2gm5YShSBgIIIIAAAggggAACIQkQckOCLLAYQm6BcCnajJCbosZgVxBAAAEEEEAAAQQQIOQmew4QcpP1D6N2Qm4YipSBAAIIIIAAAggggEBIAoTckCALLIaQWyBcijZLXchdtWqVLVq0yN5++21799137ccff7T333/fOnToYA0aNLBf/epXtt1221nHjh2tcePGKaJkVxBAAAEEEEAAAQQQqLsAIbfuhnUpgZBbF710bJuKkLt8+XJ77LHH7IEHHrCZM2faihUrAunsvffedsQRR9ihhx5qrVq1CrQNKyGAAAIIIIAAAgggkGYBQm6yrUPITdY/jNoTC7lr1651vbVjx461CRMm2NKlS61Zs2a288472y677OJ6azfZZJMqx/jpp5/a66+/bv/85z/thRdecP+u7fr3729nn322bbPNNlavXr0wbCgDAQQQQAABBBBAAIHYBQi5sZNXqpCQm6x/GLUnFnK/+uorGzJkiL388ss2dOhQO/LII22HHXbIawjyypUr3fZTp061SZMmWbdu3WzixIm24YYbhmFDGQgggAACCCCAAAIIxC5AyI2dnJCbLHnotScWcvXurXpid9ppJ2vevHmdD0xDnl999VXXC8y7unXmpAAEEEAAAQQQQACBhAQIuQnB/1+19OQm6x9G7YmF3DB2njIQQAABBBBAAAEEECg1AUJusi1KyE3WP4zaCblhKFIGAggggAACCCCAAAIhCRByQ4IssBhCboFwKdoslSH322+/tZ9++sk22GADq1+/vuNavXq1PfLII26Sqo022shOPfVU69SpE5NMpehkYlcQQAABBBBAAAEE6i5AyK27YV1KIOTWRS8d26Yu5Oq7uOedd559+eWXNmbMGDdzspbJkyfbiSeeWPF5oXbt2rkJp7p27ZoOSfYCAQQQQAABBBBAAIEQBAi5ISDWoQhCbh3wUrJp6kLusmXL3GzL3bt3t1GjRjkm/W/HH3+8KQBfe+21pkmrRo4cab169bLRo0dbgwYNUsLJbiCAAAIIIIAAAgggUDcBQm7d/Oq6NSG3roLJb5+6kOs/LdSjR4+KkDtz5kw77LDD7J577rHDDz/c9I3dSy+91F555RU3fLlFixbJS7IHCCCAAAIIIIAAAgiEIEDIDQGxDkUQcuuAl5JNUxdyv/nmGxs+fLh16NDB9dLqXdwLL7zQ5s6da+PHj7c2bdo4Ov3bnDlz+C5uSk4kdgMBBBBAAAEEEEAgHAFCbjiOhZZCyC1ULj3bpS7kqpf2+uuvt5tuusnOPvts+/zzz+2GG26wSy65xM4880w30dTKlSvdxFONGjVy6/Jd3PScUOwJAggggAACCCCAQN0ECLl186vr1oTcugomv33qQq5IFGxHjBhh06dPd0IDBgywm2++2Vq3bu3+u/53TUJ1++232yGHHJK8InuAAAIIIIAAAggggEBIAoTckCALLIaQWyBcijZLZciVjyaXeuutt1zP7Q477OB6bbWoF/f+++93nxfS+7kNGzZMESe7ggACCCCAAAIIIIBA3QQIuXXzq+vWhNy6Cia/fWpDbvI07AECCCCAAAIIIIAAAvELEHLjN8+skZCbrH8YtRNyw1CkDAQQQAABBBBAAAEEQhIg5IYEWWAxhNwC4VK0WWIhV9++/d3vfme77LKLHXHEEdaqVauCWDRRld7hnTp1qr3wwgvu3V0+KVQQJRshgAACCCCAAAIIpECAkJtsIxByk/UPo/bEQq7eub3ooots7NixtmLFCtt7772tX79+tuuuu9pWW21l66+/fs7jU6hdvny5vffee6bv506bNs1efPFFt+4ZZ5xhV1xxBbMth3FmUAYCCCCAAAIIIIBAIgKE3ETYKyol5CbrH0btiYVc7bwC6+LFi23ChAk2btw49//7pVmzZrbjjjtWCqwKt+qtzVxatmxpQ4cOdbMxb7PNNm6iKhYEEEAAAQQQQAABBIpVgJCbbMsRcpP1D6P2RENu5gH8+OOP9uabb7re2SeffNJeeukl18Oba9EQ53322cd69+5tXbp0oec2jDOBMhBAAAEEEEAAAQRSIUDITbYZCLnJ+odRe2pCbvbB+GHJq1evrvin+vXru08H6T9ZEEAAAQQQQAABBBAoRQFCbrKtSshN1j+M2lMbcsM4OMpAAAEEEEAAAQQQQKDYBAi5ybYYITdZ/zBqJ+SGoUgZCCCAAAIIIIAAAgiEJEDIDQmywGIIuQXCpWgzQm6KGoNdQQABBBBAAAEEEECAkJvsOUDITdY/jNoJuWEoUgYCCCCAAAIIIIAAAiEJEHJDgiywGEJugXAp2oyQm6LGYFcQQAABBBBAAAEEECDkJnsOEHKT9Q+jdkJuGIqUgQACCCCAAAIIIIBASAKE3JAgCyyGkFsgXIo2I+SmqDHYFQQQQAABBBBAAAEECLnJngOE3GT9w6g91SH3ww8/tGnTptkzzzxj3333nW2yySZ24IEH2v7772/NmzcP4/gpAwEEEEAAAQQQQACBVAkQcpNtDkJusv5h1J7KkLt69WqbOHGinXXWWbZ06dIqx9mxY0e77bbbbM8997R69eqF4UAZCCCAAAIIIIAAAgikQoCQm2wzEHKT9Q+j9lSG3GeffdYGDRrkemtHjBhhvXv3tlatWtkXX3xhTzzxhI0dO9bWW289mzRpkm277bZhOFAGAggggAACCCCAAAKpECDkJtsMhNxk/cOoPXUh98cff7TzzjvP/vWvf9ndd9+dM8QuWLDABg8ebP3797cLL7yQ3twwzgTKQAABBBBAAAEEEEiFACE32WYg5CbrH0btqQu5y5Yts6FDh1rXrl3t4osvzhlgf/75Zxs1apQtXLjQ7rzzTttggw3CsKAMBBBAAAEEEEAAAQQSFyDkJtsEhNxk/cOoPXUh96uvvrIhQ4ZYjx49XJCtbhk9erTNmTPHvbu74YYbhmFBGQgggAACCCCAAAIIJC5AyE22CQi5yfqHUXvqQu4333xjw4cPtw4dOpiCbIMGDaocp+/JfeONN2zChAnWokWLMCwoAwEEEEAAAQQQQACBxAUIuck2ASE3Wf8wak9dyF27dq1dfvnldv/999u4ceNs1113rXKcb775phvS3KtXL7vqqqts3XXXDcOCMhBAAAEEEEAAAQQQSFyAkJtsExByk/UPo/bUhVwdlN61VYjVf55++unWs2dPa9++vX3wwQcVE1J9//33bqiyhjWzIIAAAggggAACCCBQKgKE3GRbkpCbrH8Ytacy5OrAnn/+eTv55JNt7ty5VY6zZcuWNmbMGBs4cCAzK4dxFlAGAggggAACCCCAQGoECLnJNgUhN1n/MGpPbcjVwa1cudKefvppF3hff/11a9eunXXr1s0OPPBA991cFgQQQAABBBBAAAEESk2AkJtsixJyk/UPo/ZUh9wwDpAyEEAAAQQQQAABBBAoJgFCbrKtRchN1j+M2gm5YShSBgIIIIAAAggggAACIQkQckOCLLAYQm6BcCnaLLUh94cffrBnn33WHn74YXvvvfcqyHbeeWf3Lu52221n9evXTxElu4IAAggggAACCCCAQN0FCLl1N6xLCYTcuuilY9tUhtwlS5bY73//e/cN3FxLs2bN7JxzznHrNG7cOB2S7AUCCCCAAAIIIIAAAiEIEHJDQKxDEYTcOuClZNPUhVx9J/emm26yM844w/r27ev+s1OnTq7XdvXq1e4TQldeeaW9/fbbdvvtt9ugQYNSQsluIIAAAggggAACCCBQdwFCbt0N61ICIbcueunYNnUh95tvvrHhw4c7nbFjx5o+F5S9/Pe//3XrtGnTxm688UZr0qRJOjTZCwQQQAABBBBAAAEE6ihAyK0jYB03J+TWETAFm6cu5H711Vc2ZMgQ69Gjh40aNapaotGjR9ucOXNs4sSJtuGGG6aAkl1AAAEEEEAAAQQQQKDuAoTcuhvWpQRCbl300rFt6kLuqlWr7Mwzz3Q9uAqyDRo0qCKlIc2XXnqpzZs3z+68807bYIMN0qHJXiCAAAIIIIAAAgggUEcBQm4dAeu4OSG3joAp2Dx1IVcm06dPdwFXE09tu+22VZgWLFhggwcPtrPPPtv1+rIggAACCCCAAAIIIFAqAoTcZFuSkJusfxi1pzLkaoKpP//5zzZr1iy79tprbdNNN6041i+++MKF2xYtWtjll19uTZs2rfi3hg0bWvPmza1evXph2FAGAggggAACCCCAAAKxCxByYyevVCEhN1n/MGpPXchdtmyZDRs2zPXm5rvsv//+vKObLxrrI4AAAggggAACCKRKgJCbbHMQcpP1D6P21IXc5cuX2wUXXGALFy7M+/g6dOhgV1xxhevNZUEAAQQQQAABBBBAoBgFCLnJthohN1n/MGpPXcgN46AoAwEEEEAAAQQQQACBYhUg5CbbcoTcZP3DqJ2QG4YiZSCAAAIIIIAAAgggEJIAITckyAKLIeQWCJeizQi5KWoMdgUBBBBAAAEEEEAAAUJusucAITdZ/zBqT23I/fDDD23y5Mn27LPP2k8//ZTzWHkHN4xTgDIQQAABBBBAAAEE0iRAyE22NQi5yfqHUXsqQ+6cOXPc928XL15c4zH26dPHfUtXnxNiQQABBBBAAAEEEECgFAQIucm2IiE3Wf8wak9dyF21apWdeeaZ9sQTT9hFF11kCrL6/m2upVGjRrb++uuH4UAZCCCAAAIIIIAAAgikQoCQm2wzEHKT9Q+j9tSF3K+++sr14nbp0sVGjx5tDRo0COM4KQMBBBBAAAEEEEAAgaIQIOQm20yE3GT9w6g9dSH3m2++seHDh1unTp1s1KhRYRwjZSCAAAIIIIAAAgggUDQChNxkm4qQm6x/GLWnLuTqoMaNG2cTJ05079tuuummYRwnZSCAAAIIIIAAAgggUBQChNxkm4mQm6x/GLWnMuQuX77czjrrLNN/3nzzzda6deswjpUyEEAAAQQQQAABBBBIvQAhN9kmIuQm6x9G7akMuWvWrLHp06fbSSedZF988UW1x8nsymGcApSBAAIIIIAAAgggkCYBQm6yrUHITdY/jNpTGXIVcIcOHWorVqyo8RgJuWGcApSBAAIIIIAAAgggkCYBQm6yrUHITdY/jNpTF3IzPyGkocoHHHBAtZ8QCgOAMhBAAAEEEEAAAQQQSJMAITfZ1iDkJusfRu2pC7n+E0K77LKLXXzxxVavXr0wjpMyEEAAAQQQQAABBBAoCgFCbrLNRMhN1j+M2lMXcjVE+ZRTTrEtttiCkBtGC1MGAggggAACCCCAQFEJEHKTbS5CbrL+YdSeupCrg5o8ebLdeOONdtddd9m2224bxnFSBgIIIIAAAggggAACRSFAyE22mQi5yfqHUXsqQ+7KlSvtnHPOsffee8+uvfbaar+V27BhQ2vevDlDmsM4EygDAQQQQAABBBBAIBUChNxkm4GQm6x/GLWnLuQuW7bMzaw8Y8aMWo9v//33t4kTJ9qGG25Y67qsgAACCCCAAAIIIIBAMQgQcpNtJUJusv5h1J66kLt8+XK74IILbOHChbUeX4cOHeyKK65wvbksCCCAAAIIIIAAAgiUggAhN9lWJOQm6x9G7akLuWEcFGUggAACCCCAAAIIIFCsAoTcZFuOkJusfxi1E3LDUKQMBBBAAAEEEEAAAQRCEiDkhgRZYDGE3ALhUrRZ6kPujz/+aPqsUKNGjWz99ddPER27ggACCCCAAAIIIIBA+AKE3PBN8ymRkJuPVjrXTW3I/eijj9x3cqdOnepCbp8+fWzChAnWokULe/jhh23WrFnu35l0Kp0nFnuFAAIIIIAAAgggUJgAIbcwt7C2IuSGJZlcOakMuZp0SjMsz58/33bccUf74osvbPPNN6+YSXnevHk2YMAA++Mf/2iHH354cnrUjAACCCCAAAIIIIBAyAKE3JBB8yyOkJsnWApXT13I/fnnn+3SSy+18ePH21133WU9e/Z0YXbOnDkVIXfVqlV25plnWpMmTeyqq66yddddN4W07BICCCCAAAIIIIAAAvkLEHLzNwtzC0JumJrJlJW6kPvNN9/Y8OHDTZ8HGj16tDVo0MD9Z2bIFZX+txdffLFiCHMyfNSKAAIIIIAAAggggEC4AoTccD3zLY2Qm69Y+tZPXcj96quvbMiQIdajRw8bNWqUE6su5GYH3/TxskcIIIAAAggggAACCOQnQMjNzyvstQm5YYvGX17qQq4mmTrllFNss802q7Yn94cffrBzzjnHli1bZmPGjLFmzZrFL1dAjRpm/fjjj9vkyZNt5syZtnTpUtt7773t5JNPtr59+7oZpLOXJUuW2Lhx4+yee+6xd955x9q1a+feQz7ttNPce8rZy8qVK91Q73vvvdf1dLds2dIOOeQQO/30061Tp05Wr169AvacTRBAAAEEEEAAAQTiEiDkxiWdux5CbrL+YdSeupC7du1au/766+2mm25yQW3PPfes1JOr0DZ79mw77rjj3LDmCy+8sCiC2/Lly+3UU091w6s7duzowqoC7GuvvebaUe8W//73v7eGDRtWtOuCBQts2LBhpom4NNFW+/btbe7cufboo4/aFlts4cKsgqtfPv/8cxsxYoSbeVqhuXPnzvbBBx/YlClT3IOA2267zXr37h3GeUMZCCCAAAIIIIAAAhEJEHIjgg1YLCE3IFSKV0tdyJXVokWL7KijjjKFPIU7fU5IYe2II46wd99914W87bbbzgVGvbtbDIt6nS+55BLr37+/7brrri7Mrlmzxu6//34bOXKk+wbw3/72N9tpp53c4ahHVqFYgd5PwKVeWD0EmDRpkp100knWr18/u+WWW6xp06bmJ+y64YYb7NZbb7UjjzzS6tev78p65pln7JhjjnFWCsZt2rQpBjL2EQEEEEAAAQQQKEsBQm6yzU7ITdY/jNoTD7kaejxjxgzbeOONbffdd6/olV28eLEbkvzggw9WOU69ZoA1KgAAIABJREFUr6ue3i5duoRhkGgZfni2AruGMQ8cONDtz6uvvmoHHXSQC/nXXHNNpaHMfpsXXnjBfUdYvbnyUrBt3bq1G96s7wn7RQFY7zdfeeWV9uSTT9q+++6b6DFTOQIIIIAAAggggED1AoTcZM8OQm6y/mHUnnjI9RNN6f1SDVNu3LhxxXGp1/Ljjz92vbeffvqpbbLJJu5d3S233LLSsN4wIJIqw38OaezYsZVCrv67emszg2/mPiqwXnDBBTZ9+nQ7+OCD7amnnrL99tvPrrjiCjv//POrHM4DDzxggwYNsuuuu859fokFAQQQQAABBBBAIJ0ChNxk24WQm6x/GLWnOuSGcYBpL0PDmI8//nhTr2zmcGXNKH3RRRfZc88952aazl4mTpzohnTrPVu9h+v/+3333edmp85eNBO1esoVgP2nmdJuw/4hgAACCCCAAALlKEDITbbVCbnJ+odROyE3DMU6lKHhw3pPN/P9Wt+7q/d19e+77LJLlRoeeeQRN2vyZZdd5oYi+1BcXc+vH/6sXt/sHvPadl/bsiCAAAIIIIAAAgjEI9B1Ttt4Kgq5lld6fFipxB6n/CXkGuIpbs6Yk+OpqIxq8fMOxXXIhNy4pHPU42dDfv311ytmktZqPuSqd1fDjDUbc/bie2azQ251Pb/6/JDe91VgJuQm2OhUjQACCCCAAAII1CJAyE32FCHkhu9ftiH37bffdrP/+hmBg9Bqfb2D2rx58yCrp2odTbilCaU0JDn780FBenL9O7hBe3LfeOMN12Pcq1evvENuquDYGQQQQAABBBBAoMQFGK6cbAMzXDlZ/zBqT01P7t///ve8j6dPnz7uM0KZMwnnXUgCG6xevdr+/Oc/23nnnecmj9L/6TNAfsmcDbm2d3L1LeGjjz7a/ERVtb2Te/HFF5v+T58jYkEAAQQQQAABBBBInwAhN9k2IeQm6x9G7akJuZo5We+VrrfeeoGPS9+aVS9uMQU2BVwNF9axHnfccXb55ZdXCrj+4LXOWWedVevsyv6TQP4d3dpmV/YTVQVGZkUEEEAAAQQQQACBWAUIubFyV6mMkJusfxi1pybk5vqEUBgHmKYyFHAVMtVzW1PA1T774ci5ZkP2MzLrs0qTJk2y9u3bmx+OrHdux4wZY82aNas4dA2N1jeHp0yZYg8//LDtvPPOaWJhXxBAAAEEEEAAAQQyBAi5yZ4OhNxk/cOonZAbhmKAMvIJuCrus88+c8OQFy5cWGlSqjVr1phmXR45cqSdccYZbuhxgwYNbOXKlXbqqafaQw895IL04MGDXQ+3vjU8e/ZsF6p79uxpt9xyS86e4wCHwCoIIIAAAggggAACMQgQcmNArqEKQm6y/mHUTsgNQzFAGf4TPt9++63tuOOO1rhx4ypbtWnTxq6++mpr3bq1+7dnnnnGjjnmGFuxYoUNGDDA2rZtay+//LLNnDnTTSCl93D9ulp/wYIFNmzYMJs/f7717dvXOnfubPPmzbMZM2a4Sb3uvvtu23bbbQPsLasggAACCCCAAAIIJCVAyE1K/n/rJeQm6x9G7YmH3OXLl7vhuwpr5557rq277rphHFfqytBngg499FBbvHhxtfu22267uV7adu3auXXUC6thyDfeeKNNnz7dli5dat27d3fBV728mZNV+UIXLVpkN910k02bNs3Vpc8PHXvssXb88cfbxhtvnDoXdggBBBBAAAEEEECgsgAhN9kzgpCbrH8YtScecsM4CMpAAAEEEEAAAQQQQKBUBAi5ybYkITdZ/zBqJ+SGoUgZCCCAAAIIFJHAa0tW29WvfmczPvjRvv1pbSr3fP116lmf9uvauTs1sd9s3DDnPs5990P70/jH7fF/vWnffvd9Oo+jyXp2wG472B+OPsA6b902lfvITqVPgJCbbJsQcpP1D6N2Qm4YipSBAAIIIIBAkQgo4PaY8rWtWp3OcJvN2LhhPZsz4BdVgq4C7l4nXGmrfvipKOQbN1rHnr7jfIJuUbRW8jtJyE22DQi5yfqHUTshNwxFykAAAQQQQKBIBAY9sdweePeHItnb/93NgVs3ssm9m1fa56H/M9am/OPlojqOAft0swl/HFFU+8zOJiNAyE3G3ddKyE3WP4zaCblhKFIGAggggAACRSLQ7C9fpnaIcnWEGrq84uSNKv3zRr1OTe0Q5WqPo8l69uWsW4rkTGE3kxQg5Capz+zKyeqHUzshNxxHSkEAAQQQQKAoBLh5TraZ6CFK1r9Yauc6TbaluE6T9Q+jdkJuGIqUgQACCCCAQJEIcPOcbENx85ysf7HUznWabEtxnSbrH0bthNwwFCkDAQQQQACBIhHg5jnZhuLmOVn/Yqmd6zTZluI6TdY/jNoJuWEoUgYCCCCAAAJFIsDNc7INxc1zsv7FUjvXabItxXWarH8YtRNyw1CkDAQQQAABBIpEgJvnZBuKm+dk/Yuldq7TZFuK6zRZ/zBqJ+SGoUgZCCCAAAIIFIkAN8/JNhQ3z8n6F0vtXKfJthTXabL+YdROyA1DkTIQQAABBBAoEgFunpNtKG6ek/Uvltq5TpNtKa7TZP3DqJ2QG4YiZSCAAAIIIFAkAtw8J9tQ3Dwn618stXOdJttSXKfJ+odROyE3DEXKQAABBBBAoEgEuHlOtqG4eU7Wv1hq5zpNtqW4TpP1D6N2Qm4YipSBAAIIIIBAkQhw85xsQ3HznKx/sdTOdZpsS3GdJusfRu2E3DAUKQMBBBBAAIEiEeDmOdmG4uY5Wf9iqZ3rNNmW4jpN1j+M2gm5YShSBgIIIIAAAkUiwM1zsg3FzXOy/sVSO9dpsi3FdZqsfxi1E3LDUKQMBBBAAAEEikSAm+dkG4qb52T9i6V2rtNkW4rrNFn/MGon5IahSBkIIIAAAggUiQA3z8k2FDfPyfoXS+1cp8m2FNdpsv5h1E7IDUORMhBAAAEEECgSAW6ek20obp6T9S+W2rlOk20prtNk/cOonZAbhiJlIIAAAgggUCQC3Dwn21DcPCfrXyy1c50m21Jcp8n6h1E7ITcMRcpAAAEEEECgSAS4eU62obh5Tta/WGrnOk22pbhOk/UPo3ZCbhiKlIEAAggggECRCHDznGxDcfOcrH+x1M51mmxLcZ0m6x9G7YTcMBQpAwEEEEAAgSIR4OY52Ybi5jlZ/2Kpnes02ZbiOk3WP4zaCblhKFIGAggggAACRSLAzXOyDcXNc7L+xVI712myLcV1mqx/GLUTcsNQpAwEEEAAAQSKRICb52QbipvnZP2LpXau02Rbius0Wf8waifkhqFIGQgggAACCBSJADfPyTYUN8/J+hdL7VynybYU12my/mHUTsgNQ5EyEEAAAQQQKBIBbp6TbShunpP1L5bauU6TbSmu02T9w6idkBuGImUggAACCCBQJALcPCfbUNw8J+tfLLVznSbbUlynyfqHUTshNwxFykAAAQQQQKBIBLh5TrahuHlO1r9Yauc6TbaluE6T9Q+jdkJuGIqUgQACCCCAQJEIcPOcbENx85ysf7HUznWabEtxnSbrH0bthNwwFCkDAQQQQACBIhHg5jnZhuLmOVn/Yqmd6zTZluI6TdY/jNoJuf+vvTsB0qq6Ejh+WBSRaSJbKIylkBIp4kIZESwhUUANhgZigLDKqoFRImAmKNQAIiMIUbaAggrIJiCCYiRBJDAoGFApEQOIJgVtSo1BcUXEgEydW/N6vt77Y273efe9/1dlxdhf33Pv77xT751+mw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kNcPn5Cpu76S9Qe/kS//dSqWIv92RhXp1ORMueuKs+XyBtWLneMbb78rDyz5o/zx5Tfly6++juc6zj5Lbrz6UvmP/jdKi4vOj+UcmVR8BTh4ts0NB8+2/qFEp05tM0Wd2vr7iE6T60ORMRBIuYA2uG1WfyrHTsSzuS2cnprVq8j2HucUaXS1wb321ily7Pi/gshozRpnyH8/OoZGN4hsxWeSHDzb5oKDZ1v/UKJTp7aZok5t/X1Ep8n1ocgYCKRcoNeGz2XV28eDUuh5UQ1Z2bF2gTnf/J/zZfWmV4NaR4/rrpSl/zU0qDkzWVsBDp5t/Tl4tvUPJTp1apsp6tTW30d0mlwfioyBQMoFch7+KLaXKJeUGr10+Yt/r1/gx/XbD4/tJcolruPss+SjzXNSvgWy/GwEOHjORsv/dzl49m+axBGpU9usUq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CM0RhHjx6VJUuWyOLFi2Xnzp1St25d6dq1q4wYMUIuu+wyqVKlSoxmy1SSIsDO2DaT7Ixt/UOLTr3aZox6tfUPJTp1apsp6tTW30d0mlwfijEZ48MPP5ShQ4fK5s2bJTc3V1q0aCEHDx6U1atXS05OjsybN086duwYk9kyjSQJsDO2zSY7Y1v/0KJTr7YZo15t/UOJTp3aZoo6tfX3EZ0m14diDMY4efKkTJw4UWbOnCkPPfSQ9OnTR6pWrepmtnXrVhkwYIA0bdrUneVt1KhRDGbMFJIkwM7YNpvsjG39Q4tOvdpmjHq19Q8lOnVqmynq1NbfR3SaXB+KMRgjLy/PNbYNGzaUBQsWSJ06dfJnpQ3wuHHjZMqUKbJx40a5/vrrYzBjppAkAXbGttlkZ2zrH1p06tU2Y9SrrX8o0alT20xRp7b+PqLT5PpQjMEYL7zwgtxwww0yefJkGTNmTJEZrVq1Snr16iXTp0+XUaNGxWDGTCFJAuyMbbPJztjWP7To1KttxqhXW/9QolOntpmiTm39fUSnyfWhGIMxli9fLv369ZNly5ZJ3759i8xo+/bt0rZtW9cAT5o0SapVqxaDWTOFpAiwM7bNJDtjW//QolOvthmjXm39Q4lOndpmijq19fcRnSbXh2IMxtDGdfz48bJy5Urp2bNnkRnt2rVLOnfuLF26dJEZM2ZIzZo1YzBrppAUAXbGtplkZ2zrH1p06tU2Y9SrrX8o0alT20xRp7b+PqLT5PpQjMEYUZO7bds2adOmTZEZHThwwDW/V111VdZNbsuWLWOwQqaAAAIIIIAAAggggAACIQq89tprlTptmtxK5a64YGWdyd2zZ490795d2rdvT5NbcWlgZAQQQAABBBBAAAEEECgkQJPLJnFaAvPnz5dhw4aVeU/uhAkTRP+pUqXKacXhlxBAAAEEEEAAAQQQQACBOAtwJjfO2clibs8++6x07dq1zKcrz5s3T4YOHZrFyHwVAQQQQAABBBBAAAEEEAhHgCY3nFyVOtPocmS953bu3LmSk5OT//3jx4/L6NGjZfXq1fLMM89Iq1atErJqloEAAggggAACCCCAAAIIFBSgyU3IFnH06FEZPny4rFmzRvRsbe/evd0lyadOnZItW7bI4MGDpV27djJnzhypVatWQlbNMhBAAAEEEEAAAQQQQAABmtzEbgP79++XQYMGyb59+yQ3N1datGghe/fulfXr10vTpk1l0aJF0rx588Sun4UhgAACCCCAAAIIIIAAApzJTdg2cOjQIZk9e7asXbtW8vLypFmzZjJw4EAZMmSINGjQIGGrZTkIIIAAAggggAACCCCAAGdy2QYQQAABBBBAAAEEEEAAAQQSKsCZ3IQmlmUhgAACCCCAAAIIIIAAAmkUoMlNY9ZZMwIIIIAAAggggAACCCCQUAGa3IQmlmUhgAACCCCAAAIIIIAAAmkUoMlNY9ZZMwIIIIAAAggggAACCCCQUAGa3IQmlmUhgAACCCCAAAIIIIAAAmkUoMlNY9ZZMwIIIIAAAggggAACCCCQUAGa3IQmlmUhgAACCCCAAAIIIIAAAmkUoMlNY9ZZMwIIIIAAAggggAACCCCQUAGa3IQmlmUhUFkCn3zyidx8882yfv36YkOOGjVK7r//fjnzzDPzf37q1CnZs2ePzJo1S9atWydHjhyR1q1by4ABA6R///5Sq1atImMdPnxYFixYII8//rgcOHBALrjgAvn5z38ud9xxhzRu3LjI948ePSpLliyRxYsXy86dO6Vu3brStWtXGTFihFx22WVSpUqVyiIiDgLmAl9//bX8+te/loceeqjUuXTq1EmWLl0qderUcd+jVs1TxwRSIvDFF1+4feXvfvc7efTRR6Vnz57Frjzbmsz2+xqU/W1KNrqEL5MmN+EJZnkIVLTAxx9/LH379pVDhw65xrPwp0OHDu7gulq1avkHzStWrJBhw4a55rRLly5So0YNeeGFF+Sll16SwYMHy4wZM6R27dr5Q+3fv18GDRok77zzjvTo0UOaNGkib7zxhjz33HPy/e9/3zWz2rhGnw8//FCGDh0qmzdvltzcXGnRooUcPHhQVq9eLTk5OTJv3jzp2LFjRdMwPgKxEfjmm29k6tSpsm3btmLndOzYMdm9e7f8+Mc/zm9y9eCYWo1NCplIQgW0znbt2iUjR46U7du3u1UuW7bM7VcLf7KtyWy/r/HY3yZ0Q0vhsmhyU5h0loyAT4GoyW3Tpo2MGzeuzKH37t3rGtWLLrpI5s6dK9/73vfc7+iZ19GjR7szTY899pgMGTIk/78PHz5ctmzZIgsXLpR27dq5s7CZO+9u3brJnDlz3BngkydPysSJE2XmzJlurD59+kjVqlXdWFu3bnVni5s2beoa40aNGpU5X76AQBoE9IoKvSLjnnvuEb36QmuMWk1D5lmjpcDx48fdfmrChAlyzTXXyMUXX+z+GFVSk5ttTWb7fd0Ps7+13CKI7VOAJtenJmMhkEKBbJtcPUt75513ypo1a9zlxpkfvYS5e/fuctVVV7kGWM+66l+4O3fu7BrjadOmubO+0Ucv77r99ttlx44d8tRTT7mzuXl5ea6xbdiwobu8ObrsUn9HG2BtxKdMmSIbN26U66+/PoUZY8kIFBSIDmz1sn692kEPtPVDrbKlIFCxAnrrjf5xSf/4esstt7j9WL9+/UpscrOtyWy/z/62YvPN6JUrQJNbud5EQyBxAtk0uVFTum/fPlm5cqVceOGFBTyi+3v1f5944gl3+fP8+fPdpc36/eLuUdKGdezYse7eXr30WS97vuGGG2Ty5MkyZsyYIt6rVq2SXr16yfTp090ZKz4IpF3gT3/6k9x0003uloDoD0nUatq3CtZfGQJ6m8CXX34pDRo0cOGWL19eYpObbU3qcyj0j8Dsbysjk8SIowBNbhyzwpwQCEgganL1nlu9n08/egb2hz/8obsXtmbNmvmrib4b7czr1atXYKW6w9fGU++ljc7MTpo0ScaPH+/uJdRLogt/ooMCvc9W78Mt7SBBf1fveWrbtq1rgHXs6F7hgMiZKgLeBPRySb1NQM/g6h+SohqmVr0RMxAC5RYobf+VbU3qrUDRfb06LvvbcqeBLyZEgCY3IYlkGQhYCUQ73ueff77IFK688kqZPXu2u/xYP3pplp6NPe+88wo8wTX6RX04zt133+0uk9SmVhtlbXr1rK5eXhyNkxno2WefdU9Nvvfee92lyFFTXNKZ3+hyLD3rq3Eym3ArQ+IiYCXw2muvuVsE9F736L52atUqG8RNu0BpTW62+8/69euzv037BpXy9dPkpnwDYPkI+BDQy630FUH6z7fffiv/+Mc/XBN73333yQ9+8AP37/qwp2gnrc1qSQ1m5pnbqMnVe271MuNmzZoVmW50ZrZwk1vSmd/yzMGHCWMgEHeB6CFtWnOF75EvT51Qq3HPMPMLTaA8TW55959Rk1ve77O/DW1rYb5lCdDkliXEzxFA4LQETpw44Z4YqffGRve/lvWX6MwHQ5X3TG50D255z+RGD7dq3749Z3JPK7P8UlIEonrUe9/1vZzf/e5385dGrSYly6wjJIHyNLklXQlVeP9Z1plc9rchbRnM9XQEaHJPR43fQQCBcglEDahecqwvuf/oo4/cPUL6hOTS7hF6+eWX5cknn3Rnf6OnIZd1T+7ixYulf//++Q+qKukVDNGZX23A9R99VQofBNImoK/g0qsp9B3Wma/sihzef/99ajVtGwXrNRcorcnNtib1XfPsb81TygQMBWhyDfEJjUDSBV588UX37r+oofz888/daxIOHjxY6tOV9ZUmurM/99xz819jUtbTlaNXAkX36Jb1dOXoQVVJzwHrQ6A4gffee8+9uuSrr76SFStWSJMmTQp87bPPPqNW2XQQqGSB0prcbGtS3xvP/raSE0i4WAnQ5MYqHUwGgeQIFHemqKz31L7yyivys5/9rMA7caOzwcU9DVlfNTRkyBDRv3BHB+rYRcWwAAAQ8UlEQVTFvWs3Us18kuwzzzwjrVq1Sg44K0EgCwF9h7QeAOuVEvpHqMJPGadWs8Dkqwh4Eiityc22JqtXr17qe+HZ33pKGsPEVoAmN7apYWIIxF/g66+/dk8z7tixo3u9T9WqVd2ktcHdsmWLDB482D1JWS8dbty4sftZ9E5OvSdW34HbsGFD99/1HYB33XWX++7TTz8tHTp0cP/9gw8+cJchv/POO6KXJOuZYf3oA670qcu33XabjBw5Mv9AXc8CDx8+3D1IR8/W9u7d212SnDmnwk+Sjb80M0TAn0D0x6G33nrLvTro4osvLnZwatWfOSMhUB6Bsl6Bl21NZvt99rflyRLfCUWAJjeUTDFPBGIokPnKH21KtQHVM0Kvvvqqa2b1cuNHHnkk/92bugR9INWDDz7oXhV06aWXir7KRz+bNm2SnTt3unt39T5B/St09Nm6dasMGDDANcI9evSQ888/Pz9G4WZZf2f//v0yaNAg2bdvn+Tm5rr39e7du1fWr1/v7vNdtGiRNG/ePIaiTAmBihdYu3atdOvWTe644w6ZNm2au0e+uA+1WvG5IEK6BfTd8HoV0uHDhx3EX/7yF/eH3n79+skll1zi/lvLli3z/+ibbU1m+32Nx/423dtkklZPk5ukbLIWBAwE9D25etZUz77qQ520EdVXFui7a7UxbdSoUZFZ6WXDzz33nDz88MOuGc7JyXE7cT3o1kY5OiMc/aKehdXLkGfNmiXr1q2TI0eOSOvWrd34epZX7z0q/Dl06JB7R68e0Ofl5bnXDw0cONBd3tygQQMDKUIiYC+gVzqMGDHC/VFJzxrpFRilfahV+5wxg+QK6FUVem+8/gG2pE/h50tkW5PZfp/9bXK3t7Stj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AQg8Mknn8igQYNk3bp1cvPNN8ucOXOkdu3aAcycKSKAAAIIWAvQ5FpngPgIIIAAAgj8r8CqVaukV69e5fLo1KmTLF26VOrUqVOu74f2pY8//lj69u0rzz//vPzkJz+R5cuXS7169UJbBvNFAAEEEDAQoMk1QCckAggggAACxQnQ5P6fCk0uNYIAAgggcLoCNLmnK8fvIYAAAgggUMEC27dvl7Zt27ooQ4cOlRkzZkjNmjUrOGo8hqfJjUcemAUCCCAQogBNbohZY84IIIAAAqkQoMnlcuVUbOgsEgEEEPAsQJPrGZThEEAAAQQQ8CVQVpP77rvvysqVK2Xjxo3yyiuvyBdffCGXX365tGvXTn71q19J48aN86fyt7/9Tfr16ydvv/22/OEPf5CzzjpLZs2a5R7spJ9u3brJ2LFj5YILLpAdO3a4s8YbNmyQunXrut+788473b9Hn+PHj8uLL74oTzzxhPz5z3+WAwcOuJ9fffXVMnDgQMnNzZUaNWq4r0cPkdq8ebMsXLhQWrZsKbNnz5a1a9fKkSNHpEOHDnLXXXdJ69atpUqVKu53Cp/J1fnoXB9//HF5//33i/2daG6HDx+WBQsWuO/rWvRzzTXXSOfOnaV///7SoEEDXyliHAQQQACBGArQ5MYwKUwJAQQQQAABFSityd27d6/06NFD9u/fXyyWNoz6YKqmTZu6n2sT2rNnT3njjTdkwIAB8vvf/941mJkf/Z1LLrlEnnzySdcwZ36GDx8u06ZNc5dLnzx5UiZOnCiTJk0qMVH6XW2Mq1WrVqBh1Tns3r3bzSfzo821PlyqTZs2RZpcbZ5r1aolf//730v9Hf2hNt6//OUvi4wf/aKOrw1ws2bN2MgQQAABBBIqQJOb0MSyLAQQQACB8AXKanJHjhzpXrNz4403uqcs69nVxYsXu/t39TNv3rz8f89scvVnt912m9xzzz3ujK6eRX344YfzwSZMmCC/+c1v5NNPP5Xbb7/dnRFt1KiRa4yvuOIK1+Tee++9rknWhrJ58+ZSvXp1+etf/yraDOsTka+99lrXtJ577rkFmlwNctNNN8kDDzwg559/vjsTrL+jTfWoUaPk/vvvlzPPPPO0fue9995zrxvasmWLOys8c+ZMadWqlXN55JFHZNy4cS5O2u5vDr8SWAECCCCQnQBNbnZefBsBBBBAAIFKEyjrcuXiJvLWW2/JL37xC3nzzTddI6qNnX4ym1x9Nc/cuXPlO9/5jvuZnv3Uy3n1M3r0aLnvvvtc06qf+fPny7Bhw9y/a7PbpUuXEtd/6tQpd4ZX/2nRooXo06L1jGnmpcc/+tGPXGN73nnnuXH00uI+ffrIpk2bJPO1SKfzO9pU66XV+nnsscdkyJAh+XP97LPPXMOu38mcW6Ulk0AIIIAAApUmQJNbadQEQgABBBBAIDuBsppcbQTXrFnjzrC+/PLLRS4/LqnJLXwmMzNO5u/obDMbx2XLlrl31+rn22+/lZ07d7p7gl966SV5/fXXCyyupCa38DtvS3qKcmlPVy7uZ3pJc9RgZ551zpyUXl49fvx495+2bduWf2l0dlnh2wgggAACcRegyY17hpgfAggggEBqBUprcvVeXL1UWRvNkj4V1eSeOHFCHnzwQbn77rtLjF3ZTe7ZZ5/tLnfWM88lnamlyU1tKbFwBBBImQBNbsoSznIRQAABBMIRKKnJzXzwU05Ojms49ZJffThT5mXJFdXkZj70Si8x1vj6gKuqVau6h1Hp2dLKbnLPOeccd2n2lClTCtw/zJnccLZ3ZooAAgj4EqDJ9SXJOAgggAACCHgWKKnJPXbsWP5Zy+uuu87d4xq9Fqc89+T+fy9XzpyXPuhKX8ujn/Lck1tRlyvXq1evwP3Dhe/J1dcY6T26Tz/9tHvNkZrpE535IIAAAggkT4AmN3k5ZUUIIIAAAgkRKKnJ/eabb9ylwvruWL3/dMmSJdK+fXvRd+Hqk5K1kdNPRZ3J3bVrl3vn7AcffCC33HKLTJ8+3T2oasWKFe6pzPrU5co+k6tNbuYZ5synK+sfBfRBW2qjn8mTJ7sHbOnrjfgggAACCCRPgCY3eTllRQgggAACCREo7Z5c/Zk+BCovL6/AavXyZX2X7T//+c8Ka3K1adQmcc6cOUWktenW5teiydUzydpo69OgC7/nN5qovmJIL6+OznwnZFNhGQgggAACGQI0uWwOCCCAAAIIxFRg9+7d0qtXL3ef7dixY0XfX6vvkNWPNnT6RGN9r+yGDRvkjDPOkA4dOrgzq/o6nt/+9rfujOWYMWPc9/Usr75eZ8eOHUXGyowzdepU18BGn6eeekoGDx7s/u/ChQule/fu7t+PHj3qXtOj79fV+V1++eXu1UX6Ht1bb71V6tev7568fOGFF4peKqwPydJXEGmTqc1x7dq13Tiff/65e0/u0qVLpWvXrrJo0SL3zt/T+Z3IZc+ePW6u+r5enZs+eVltevfuLT/96U+lRo0aMc0400I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v8D1FAJyuDbqe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data:image/png;base64,iVBORw0KGgoAAAANSUhEUgAAA7kAAAJICAYAAACkHiPIAAAAAXNSR0IArs4c6QAAIABJREFUeF7s3Qu8VXP+//FPF1IpU6gJU0JyGWVSQgblFuVaqSRERIzbjPsvt8Z9xj0j5FJSlEZGGKbCaNyHUCFDuQ5RlOSS+j/e39/ve/777LPPOWvvs25779d6PH6P+c201ve71vO71j7rvb7f9V311q5du9ZYEEAAAQQQQAABBBBAAAEEECgBgXqE3BJoRQ4BAQQQQAABBBBAAAEEEEDACRByORE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KAggZ9//tkef/xxe/755+2nn36yddZZx3bddVc74IADrEGDBgWVGWSjt956y6ZOnWrfffedW71JkybWv39/+/Wvfx1kc9ZBAAEEEChxAUJuiTcwh4cAAggggEBUAm+//bbde++9prDrFwXd4447zrbccsuoqrV//OMf9uSTT1Yqf7/99rN99tknsjopGAEEEECgeAQIucXTVuwpAgggEKuAgsu7775rL7/8si1atMhWrlxpa9eutfr169svfvEL22677ax79+7WqlUrq1evXqz7RmXpEHjzzTdtwoQJVXZm6NChtsMOO0S2k4TcyGgpGAEEECgJAUJuSTQjB4EAAgiEK7Bw4UJ76KGHbOnSpTUWrHC7zTbbWL9+/ax58+bh7gSlpV4gV0/ueuutZ8OHD7e2bdtGtv+E3MhoKRgBBBAoCQFCbkk0IweBAAIIhCfw+uuv24MPPmirV68OXOgee+xhffv2Dbw+K5aGwPfff+8ehsybN8+dL3G9k0vILY3zh6NAAAEEohIg5EYlS7kIIIBAEQosWbLExo4da8uXL89r7zt37mxDhgzJaxtWRqBQAUJuoXJshwACCJSHACG3PNqZo0QAAQQCCTz22GP29NNPV1pXw0/79OljXbp0cT11mkV38eLFNmvWLHv//fdtzZo1RsgNxMtKIQkQckOCpBgEEECgRAUIuSXasBwWAgggkK+Ahp7eddddbpIpv+id2yOOOMJ22mmnnMV99tlnbmjz9ttvz8y2+YKzfsEChNyC6dgQAQQQKAsBQm5ZNDMHiQACCNQu8M0339iYMWPs66+/rlg5rEmE1Nur8Pzcc8/lnKlZ3zft0aOHtWjRovYdNXO9yf/+979deV999VXF+6Dt27d3vc5t2rRx6/z1r39166l+HcvRRx9tW221VUUdmkF6+vTp9tJLL7l1tGyyySZ27LHHuhmksxfZjB8/3j755JOKmabVw33YYYe5Xu5cSxjHrmHkqvfzzz93VfzqV79yn+lp2rSpm/Va36nVLNjaP82A3bhxY+vYsaPtvffe1rp168Cm+v6sytHxrVq1ym3XrFkzV9aee+5ZpSw9GJk0aZK98847zq9hw4bWoUMHGzx4sPPOXGT9n//8x72/+8EHH9i3335bMWO31tO2G2ywgdte39r95S9/We2s3YTcQE3KSggggEDZChByy7bpOXAEEECgskCukKueXM2cvPPOOxfMpRB6//3320cffVRjGfo0kcLNgQceWG1gVAEff/yx3XfffdXO/Kyw1KtXL1eWvuGa2TOd/WmbXL3XNQX7Dz/80O68807Tdn7ZfPPNXeDMDnX697COPbteBfCRI0faggUL7NFHH3WBPtcii969e9tvf/vbGj/zpE9FTZ482QXP6ha1z2677eYeIjRo0MCtluuc0b6dcsopLrD6ReH7jjvuMIX1IIvOOw2B17nXqFGjKpsQcoMosg4CCCBQvgKE3PJte44cAQQQqCTw448/uuHKes82c1F4O/jgg907uQo6+SwKZ/fcc0+N4Sm7PA2N7t+/f0WQyvz3//73vy5k1jYxlkKShlAvW7bM9Ur6Jc6QG+axZ4fc9ddf39q1a2fz5893Pbc1LQq66lmt7ru1+cymLVf1hss2n5Bb3fd0azuXunbt6oKuD9V+fUJubXL8OwIIIFDeAoTc8m5/jh4BBBCoJJBr4im/goaP7rfffrbddtsFCrsrVqxwMzV/8cUXeSlX13us3kr1zKrXsdAlrpAb9rHn6kHOx0BDtIcNG1alh1y96+PGjbPvvvsucHEHHHCA9ezZM5aQ26RJEzvxxBPdEPLMhZAbuLlYEQEEEChLAUJuWTY7B40AAgjkFggyrFS9iPouroYD5xpK6kvOFUQ23XRTO/zww11oUe+c3vvUe7Wa0TlzyO1mm21mJ5xwgnu31C96j1OBTD3OflEg7tSpkx166KGmQKSe3mnTprnZn3MtcYXcsI+9ppCrhw8DBw50pgqrOn71nGYucpSnXP2id2QnTpxoeg83c5Gjhoz/5je/caFYveFPPfVUxbvN6tXffffd8wq5epdYw5XXXXdd23HHHd07vq1atapoX+2LRhDom7tLly6ttD+Z9dV0bukBzD777MOljQACCCCAgBFyOQkQQAABBCoJKCDefffdtfbuaRizJiNS4M2edElhS6Emc6iwAu7w4cPdZEnZS3YoVHl6z3XLLbesWFUB6MUXX6y06dZbb23HHHNMpfoVlrWuJpzKXuIIuVEce3Uhd4sttnDHn/kwQEO51YOe/f5r9rHrgYDW08RVflEI1aRbmZNz+X9TD/qUKVPcbNuaHEpL0Hdyg15imvRKdWQu3bt3d0OWMxd6coOKsh4CCCBQngKE3PJsd44aAQQQqFFAPW+aiCgzpFa3gYLWkUceac2bN69YRbPo6v3ezN5Z9bKpty3XomCtXtrMCZ0GDBhg3bp1c6vrf9e7uAp7flFPsIKbhk9nL6pXsxFr1t/MJY6QG/axa/9zhVzNIK2hvLkeGqjtskN+do9orkApSxllvwNbXduHHXJzvbub6xvMhFx+wBBAAAEEahIg5HJ+IIAAAgjkFNAnYTQp0ZNPPlntTMZ+w+wexVwBKl/mzOGnucKUZu/VLL65PvWjujQUd+7cubGH3LCPvbqQW9OszkFCoGZlfvbZZyv55BoaXFO75RtyNUmW3tF+9dVX7b333nOfPFJPck2TZxFy871yWB8BBBBAgJDLOYAAAgggUKOA/86rgpPem/Tfk83eqG/fvm7ospZcIStf5syQm6sns23btm74c65P9yQZcsM+9qhCbpCHALW1WT4hV59TUg+z2rK2GaEz6yXk1tYK/DsCCCCAQLYAIZdzAgEEEEAgsMBnn31mDz74YM5hzJk9i2EHvXy/T0vI/Yfrgc9csidmijPkati7ZsZWz22+CyE3XzHWRwABBBAg5HIOIIAAAgjkJfDDDz/YhAkTqnzKR8OGNXxYw4jrGnI1g7MmQFJvrZZy6snNPvbqjr+uw5XjCrmaOfm+++6zefPm5XWe+ZUJuQWxsRECCCBQ1gKE3LJufg4eAQQQKEzg7bffdj1zCjB+qS3k1uUTL19++aXddtttppmD/ZLWd3KDvA+br3q+PdlB9iFXyI3indxcszg3bNjQunbt6j5FtOGGG1ZMdMXEU/meGayPAAIIIJBLgJDLeYEAAgggkLdAbSFXvXaa3Tjz3Ut9H3Xw4MGmb9vmu3z77bcu5GrSIr9oBmB9PmebbbapUpy+v6vZnbO/l5s9u7JmYb7nnnts4cKFgcrVZ3QU7jNnjc7uUQ372LVjUYTc2bNn2+OPP17J7te//rUNGTIk1NmVc50rCrcHHXRQlXOBkJvvlcH6CCCAAAKEXM4BBBBAAIFqBRT0NDGQPvWjXrbsb9/6DdV7+8ADD7iZlzMXfTtVQ4y1Xa6e1yZNmtiwYcOsXbt2ebeC6tQQ6fnz51fadvvtt7ejjjqqUijL5zu5KixXj+bOO+/svs2aGcgVNBWIFbgzl+yQG/axRxVyc4VPTeKl7xPrmLIXTRylYccKqDvttJP75yATT+UKrrk+J6UJzZ566imbOXNmpaoZrpz35cIGCCCAQNkL0JNb9qcAAAgggMD/CmSGEQXSLl26uLC78cYbu+CqEKKJp5544gn3Pm5mL63CoHrmFIC0KJQqPL711luVeBWifvvb35pCpL6rq+1Urj4jo8mJ3njjDRdk1Ts7aNCgSts+99xz9sgjj1T637S99vHAAw807fOnn35qU6dOrfb7vtk9uSosV4+mhtNqtuju3bu7+vTJG31yJ/M7vn5HskNuFMceRU+uervvuOMO+/jjjyuZ6p1gHfsOO+zg2l1DxOfMmWPy1wOE2j7tlDlsvbqArnUOP/xw23rrrV3d1Z1X+jdCLr9QCCCAAAL5ChBy8xVjfQQQQKBEBXL1uAU91Ozv5Gq7RYsWuSHDuYJhbeXmCjYKW2PHjrUlS5bUtnm1/54r5CoY33777fbdd98VVG6uCaDCPvYoQq4O9qWXXrKHHnoor0/65BtyqwvTQbEJuUGlWA8BBBBAwAsQcjkXEEAAAQScQK53SYPQtGrVyg1xbdmyZaXV1dP7z3/+0/X8rl69OkhRFevkCjb6Rw2R1ieMaiuvfv36rpc4c2IsbZ8r5GodBb1XXnml1n1UT/RGG21UqfczV8gN+9ijCrk6dvV8q6c66DJgwADr1q2bWz3IcOVCw7TfH0Ju0JZhPQQQQAABQi7nAAIIIIBAJQEFnqefftpmzZpVaWKl6pgUJBV2+vTpYwp/uRaFPYVnBal8ekr32msvNwQ5ewkSHjVsuX///jZ37lz3f5lLrpCrf1dvo94zzn7nN3PbTTfd1A2hVo935jdoq/uUT5jHHlXI1fFpCPJjjz1mzz//vBs6Xlt7ayhzo0aN8gq5KlfnlWZ9rqmOLbfc0n75y1+64dGEXH6gEEAAAQQKFaAnt1A5tkMAAQRKVEDfwVXY0/u0H330kXsn0weTxo0bu0++dOrUyQXcpk2bBlJQgNZ7vC+//LKbKViTN/ky9f6rymnTpo37Lq7eBVXvcE2zMH/++edugqJ33nnHBVStq/c8tU96L1ihO9/vwGp/9E7ws88+a/rsjXqLtW+bbLKJKXRvt912pmCv49AETBqGrf+ud5cPO+ywGifqquuxa4i2ZqvWcWvRfulY9ckfzTKdvajt1OPth4rL44gjjjDNnlzdsmzZMhcute3XX3/t2kfHJ1dt16NHD2vRokWlzWWv/Xr//ffdkGet37FjRzeLdq4HH77dNMmZ3sPWonNKDxB22203Z6wh1A8//HBF/WpPBevM5d///rdbxx+ff7BR0/EFOlFZCQEEEECgJAQIuSXRjBwEAggggEC2QL4hF0EEEEAAAQQQKA0BQm5ptCNHgQACCCCQJUDI5ZRAAAEEEECgPAUIueXZ7hw1AgggUPIChNySb2IOEAEEEEAAgZwChFxODAQQQACBkhQg5JZks3JQCCCAAAII1CpAyK2ViBUQQAABBIpRgJBbjK3GPiOAAAIIIFB3AUJu3Q0pAQEEEEAghQKE3BQ2CruEAAIIIIBADAKE3BiQqQIBBBBAIH4Bfa5oxowZFd/n1edv9J3czTbbLP6doUYEEEAAAQQQiE2AkBsbNRUhgAACCCCAAAIIIIAAAghELUDIjVqY8hFAAAEEEEAAAQQQQAABBGITIOTGRk1FCCCAAAIIIIAAAggggAACUQsQcqMWpnwEEEAAAQQQQAABBBBAAIHYBAi5sVFTEQIIIIAAAggggAACCCCAQNQChNyohSkfAQQQQAABBBBAAAEEEEAgNgFCbmzUVIQAAggggAACCCCAAAIIIBC1ACE3amHKRwABBBBAAAEEEEAAAQQQiE2AkBsbNRUhgAACCCCAAAIIIIAAAghELUDIjVqY8hFAAAEEEEAAAQQQQAABBGITIOTGRk1FCCCAAAIIIIAAAggggAACUQsQcqMWpnwEEEAAAQQQQAABBBBAAIHYBAi5sVFTEQIIIIAAAggggAACCCCAQNQChNyohSkfAQQQQAABBBBAAAEEEEAgNgFCbmzUVIQAAggggAACCCCAAAIIIBC1ACE3amHKRwABBBBAAAEEEEAAAQQQiE2AkBsbNRUhgAACCCCAAAIIIIAAAghELUDIjVqY8hFAAAEEEEAAAQQQQAABBGITIOTGRk1FCCCAAAIIIIAAAggggAACUQsQcqMWpnwEEEAAAQQQQAABBBBAAIHYBAi5sVFTUdwCCz/8xL5e8W2o1bbftI1t9IvmoZZJYQjURWDNWrOH3vuhLkVU2XbdBmaHbNEo1DIpDAEESk/g2X+/Y19+vSLUA9utUwf75UYbhFomhSGAQPkJEHLLr83L4oinzZxjf3vm+UiO9fQhh9mOHbeMpGwKRSAfgc+/W2O9pn1t85f+nM9mgdY9qP269shB3GgGwmIlBMpQ4JwbH7CbJj0VyZH//dazbc8uHSMpm0IRQKA8BAi55dHOZXWUS79ZYb//89jIjnnzTVrbxScNjax8CkYgqMDZz620P/37u6Cr573exP2b25Ed6dHNG44NEChxgfnvf2pdjrwosqPcq+s29sQtf4isfApGAIHSFyDkln4bl90RfrH0azv3hjsjO+5WLX9hV58xPLLyKTg6gb///e82evRoGzt2rG2//faBK5oxY4Zddtlldvvtt1vnzp0Dbxf1iiNmrbDb3/o+smrG9mpmJ/56vcjKp2AEykXgo48+st/97nd2yCGH2LBhwwIf9jfffGNnnnmmbb755nbeeefZuuuuG3jbKFd87e3FtuuxoyOr4jfbtLPn7xkVWfnFXvDatWtt3Lhx9uijj9qtt95qm2yySeBD0vpPPvmk3XzzzfarX/0q8HasiECxCRByi63F2N9aBcoh5K5evdpWrlxpTZo0sXXWWadWk1JcQX+gH3vsMfvLX/7ibgBrW3Sz+Pvf/96aNWtml19+ubMLunz++ed2yimnWPfu3e2ss86yBg0aBN000vVKOeT+8MMPdumll9rHH3/sbsY22CD8odPff/+9qR6dE/Xr14+0rQop/PXXX7chQ4bYSSed5AJSGpY1a9bYihUrrFGjRrbeeuX5AGTRokV28skn24EHHhioXRRI7rjjDrv//vvdA7aOHfMbhnvffffZnXfeWdC2UZ0zhNzwZAv5rfvwww9t5MiRtueee+b9N2nBggV2wgknuL9pgwcPDu9AKAmBlAkQclPWIOxO3QWKJeR+8skndvrpp9vzz1d+d3jLLbe0nXbayQ477DDbZZddcj65nzRpkv3hD39wf6guvPDCsgy6N9xwg6mH9bbbbjOZ1bY899xzdvzxx9v111/vbk7zWX7++We77rrr7JlnnnFPzdu2bZvP5pGtW4whVwHpnHPOsUceecRGjBhRbe+UAugll1xi6gG75ZZbrEWLFqE6fvfdd+7aefDBB+3uu++2/fbbL9Tywyjs5ZdftkMPPdTOPvtsO+OMM8IosqIMHfP//M//VCpz/fXXtx133NHdOKvHcdNNN61Sp7+OtM6f//xn94Cg3Jb//Oc/7sFDnz59ArXLF198YaeddpptvfXWzjzf3th33nnHXStHHnmk+82vV69e4uRpD7l6qKkHQzNnzqzVSue9/qZ26dKl1nWjWKGQ3zrt7zXXXON+u3TN5rP43z79FusajuIBYj77w7oIRCVAyI1KlnITEyiWkOtvlJo2bWo9e/a0hg0bOrOFCxe64KserH322cdGjRplW221VSXP6dOnu6CgGy3dPKWlZzHORs8n5IYRUv3N/ZVXXmmHH354nIdabV3FGHLVO6nhmrrx79ChQ7W9U4Xc+OXTKCr/j3/8o/31r391vWy77bZbPpvHsm6UIVfXz7XXXuvaok2bNu54vv32W1Od+v35xS9+4cK1glVmKHv11Vft6KOPdgFPDyHyGRERC1oMleQbcuvygE2H40PJkiVL7KabbrKWLVvGcJQ1V5H2kKsAd9VVV9kHH3xQcSD63/7973+7h6KbbbZZxf+uv73nn3++bbvttoFdf/rpJxcy1bZBRxNVV3i+v3VhhFSFZF2/GiXQrVu3wMfNiggUkwAht5hai30NJFBsIVe9tvpjkzn0T3/Exo8f73odFQQ0XLN9+/aBjr9cVson5PqeFL1/pHdrGzdunDeTH7KsBw7Z7ZV3YSFtUGwhV8M2dZP+1FNPuZ7Tq6++2v70pz/lHDKX741fSKSpKiaOkPvwww9XuslVG7311lumhzkauaCexxNPPLEsH6RVdzLkE3L9A7YnnnjCPdDJfmAZ9IRTGNF8AmkJJWkPublcw7ye/O+THvoEHU0UVsj1PfsHHXSQG6pcSM++H7I8YMAA96C8kDKCnrush0BSAoTcpOSpNzKBUgi5wtF7t7opuuKKK9yQuDS9CxpZ4+VRcD4hV0/v9e6RH+KdRzUVq65atcouuugie/fdd23MmDGVegIKKS+MbYot5GYO2xw6dKibUEe9KnpHWkMGMxdCrrle1aiGK/ue3OyQ69tAI0rUPurdLeQ90jDO77SWkU/I9cNm9RCzLsO7X3jhBevXr597wKYhy0kvhNz/fZ0iiZCrVz30TnhdXrP46quv3Du5zZs3r9N5mfR5SP0I1CRAyOX8KDmBUgm5ahg/uYSGI2cGKx/aNNzw4IMPrmjDH3/80ebMmeOe9msYlRYNRdKQQ/Wc+SHRfoNPP/3UzRj8+OOPu+HR2UvmH1FNOKMbrXvvvdeV/fXXX9uvf/1r09NkBcgNN9yw0ubqfdZN+o033uh6hvRepbZTqDnmmGPchDrZE9csW7bMdNP90EMP2WuvveaC5G9/+1sbPny4bbPNNpXKzyfkTp061b3/nOumQMclM79/qkTvZh177LHupjJzUZ0ampbk+1uZ+1NsIffZZ59154qGB++7774u3Grofa73yjJDrtx1LvlzT+eC2ke9EHU5h7InL/O9G3p3Ur3MG2+8cQW3ejXVo6kZbv3suPleE9X92Grkhs5RvR+s83733Xd357xuQDU0Pvud3Hyv81z11hZy/WRJmvwrM1hVN+mSLLTvEydONM1irt+HXXfd1b3bm6ud9O/6ndIxKzRmL9lhTjfluu7+9re/ud8TDaeWk35LNHdB5sRh+n1UG+m8UhuqnfX+vhb/Hm32bLT57H8+Ife9995z79PqdyzX/Ak6Lk0qNW3aNPcbrN88DZ3Xeda6desKFl+nfs8vvvhiN/FXkksphtyg55h+v3R+Zi+tWrVyv1GdOnVy/6R5N3Rd6++Z2k9/+/bee2/3kCLz/MvngZ6uS80PoWsnsy6/L/ot0QRnGgmmOnWddO3a1Y3I0Kgwv/g6586dW+fh1kmeh9SNQE0ChFzOj5ITKKWQq/d+FAT0R1V/KHUzp8X38Ojmzb8fqveN9IdMw+J086dP3aj3UZ8KePvtt937Qwq7fliS3lXSxBz6zyOOOMJNPqEQ8uKLL7qJZ3Sj1bt3bze8LrNXWQFDgVlDfvUU+x//+If95je/qRha7U8o3UTr3/SpHn3mQGH4l7/8pRuqqvcyL7jgAnfz54P3vHnz3NNpzTTZq1cvd7OnSYd0U6sbVYXLzHemgoZcf1OgMJ8rnPr3m7Wfe+yxh7tZ1r7ov2sYV+aiG1GZZboneQEVU8j157KCkH9g40OvbtqzJ9TJHA6ottB5k30OKcjonPdBt67nkIaW6jzRu7qZw3T/+9//unbXOa/h1bqZLeSayHWu6KZU9emGda+99nIzeGs4oq4dXWuvvPJKpZCb73Ve3flZW8jVdm+88YYLkZobwA/zzxXw1La68dZQdP32KNxq8b8nuo40s7m/1hUmzj33XPvnP//pHtLpNYLM3xLV16NHj4ph1L5XWf+pf9tuu+1s6dKl7ndFwTD7t8T/PuqhhGZgl6NeC9H5oW3233//Sg8x8t3/fEKu74FVaM2eIds76B1ondty0IM+PWyRd+aEevrfTz31VOcaxURs+f6OlVrIzecc0/n1r3/9y2bPnm2LFy+2/v37uzCpd9d1PuvhxKxZs1x76+Gv/l5q4rz58+e761ohWH9D9PdQSz4h148o0oOe7HeB/TwDU6ZMqbhO/Hv2ut6y370N8huQ73nB+gikSYCQm6bWYF9CESilkCsQ/4coM1jlCrkaFqfhcOo1UQ9rdpjVk2M/XM6/G3nPPfe4GybdUGrRcFIN6VVPkW5YdTOvRT0zulFVoFZvhB9aqt4PTdyjm0zNWJz5aR6/3wrAGnLtn277wKBI0N2SAAAgAElEQVQ/vpl/pBV+VI/Cju8V1n6qB0ZhOLtnJ2jIrendKQUG3XzrOILMMlnTDWsoJ2+ehRRTyPWjEhSC1DOp0Ql++LIOO/N8y7zxmzBhguv90PuI7dq1c0KagEc3beqB17ciVaaWMM4hHzzefPNNF3gVsBXKs6+VQq6JXM2rEKZzXmFSwVoTOem8Vw+L/ruOKbMnN5/rvKbTKcgNrg9z+h3wwSpXwNODKZWnB2P6LfG9qgpm+j358ssvK41E8Q+L1Ob6TdFvlcK+rvGXXnqp0vBoHa8m2dODMQVp1eF/2/Rbot+e7PPA/z7qd0pl6jdRAVsPJnSdq1799vhRMPnufz4ht6YHY3oAqQc1eohZ24zvNYWbPH82Qlm9lEJuIedYbe/k6u+WRkppxJKfnE1/Z/T+rv5OZo4qyifk1vSwwz+U0sPiILNw+xFOmddCKCcHhSCQEgFCbkoagt0IT6BcQ251grn+gNb0R1U3q/rjpxsv9Zz6dTXUWH+gFaAzF4VVBV/1xPhtfDhX71RmiNb/7ntWdcNa3fuAmeVXd0MZNOT6/dNT9OwJQnzI1Y2Dysv1yZTMfYnyHclCroBiCrm62dcMppmh1E/Ko+Gamf97ZsjVeaXPNmUOtdO/+3CYq4cs2zLfc0ihSb1m6tlXEFKQUhjzvZGFXhPZ++V7tzWaINfQQ/UG6d3lIJ8QyudG2V+fet2hpmswaMitLUxnf+qrumvXB0KNuJC9Fl1zRx11lJvRWQ82sl+58KMB1GvmH57461ThWO8dZm7jH1QFMfVO2fufT8jVsFLtd67RHz7kami8RtnU9K3m2kJVIb8fddmmlEJuIedYoe2R6wF1PteunwBRw9Wze/R9yB04cKCbw6O2T1WlbWRSXc5HtkUglwAhl/Oi5ARKNeRmPm3N9YfSN6R6RDQ8WT1RCnjqvdCwKn2qyP9RzCfkBhkm53uFModU1xRC/R/XXDO7qpdOwwo1ZFMhSO/uKXSrpyvzW6FBQ67ff/Ua5poF0w9X1rBsvQepodLVfTeQkFvYz4X/5MVnn31WpcfW32DqXd3MdxZru/Hz76XrvenMdxT1EKWu55CuGfXeaoi/FvUeZg4vLPSayNbz5eg8V33Z77XXdL4Fuc5rC59BQ64+MaTj13VRU8BTaNfEbLrZ1nBiLQqV6nHNvPbyCbm13Yj7/dG3Qv2Q6pp+H8PY/3xCbq6ROL5dModtq7dZYV6/Q9lBPvuhT11n8y3sKq68VSmF3ELOsSAhVz236s3V3+L333/fAeo3UL24mQ89avuty5TP9eDJ/7sfrqzyNWGd/mZqJNU666yTs8lrO+4wzhPKQCBJAUJukvrUHYlAKYVcP0RNsylmvk+a6yZOf1A1gZR6BXJN5KL3/XzI9T1omqCituHK/o/qDjvs4N4dzPVdzFw3cvmGXAVy3ejfddddLpxnL9k9L0FDbk09uarDTx6kup9++mk3FFs3BxoinU/oiORkrqXQYunJ9RM6bbTRRpW+Ca3DW7lypen81jtt6rFt27atO+rabvz8eZn5Ca4wzyEFNX2HWu/c6dxTT6H/HnWh10R1IVf/e673LHOF3Hyu87qGXN/rqevBP0jIFfD0YEE97lpHw4qzF71DmxnM9FumYcxBhiv73xa9Z5jrW8a5bvrzDbn57n8+Ibemnlw5KehqHQ2N1wM9hXWNTsgc9k3IDefXtbqHRoWcY7WFXD1U1d/iyZMn59z5QkNuTT25qkgPvzSZm/6O+smuNEu6JlzL7tkl5IZzXlFKegUIueltG/asQIFSCrn+PUZNrKMQ5mfbzHUTp3f4NNGKJivRMD0NK1aPQHVhwc9Aql4rP/GUJvfRbKBXXXWVexKsd9/8pwZ0g1/dhCe53u/LJ+TqJlPDVXWTrGCh94l0rKo/36Gm2adNbTcjfn3tgyax0buXuunUQwH15GX26vqhkUGGyBZ4+ua1WTGE3MxZems7uHxu/HxPru8B1rke1jnkJ4OaOXOmm+F4+fLlLoRoMjcfTDQMNt9rorqQm09Pbr7XeXXmtb2Tm9luullXL6OWXNejJojTQwA9sNDQbr0j7XuPcv0O6MHByJEj3W+Nn3hKE97pIVP2JFL+vcHqJnvL9bAj35Cb7/7nE3KDBgn9TmmYvF7jkIseAGiCLL/4h3XqKc+ecKi26yqKfy+lntxCzrGa/q5oTgv9DdVM4wqY+o3yf0fqOlw5yCgStbf+rvtXPTTZlWZJP/744yt9D9c/gOGd3CiuEMpMgwAhNw2twD6EKlAqIVd/KHXDo5s7hSrdFPqepFx/KP0frOzP5OQKuX6iDb2Tqht3vXOmJ8S6OdUfwsxPclT3zq1vNJWldxU1JDGzJy6fkOvr0OdJsr9BW9eQqwChYZlyCfLpH90c6KZeveKZ7xjreIPesIZ6QtdQWDGEXH9+qI2zJ5fyh6beP03AowcLfvIyf9767xJryGzm4tvCT0gW1jmkcKdh9Lrm9F1kDR/VpGu6JjSSoVmzZm6kQa730Gu7JrKb0o/U0Oy62eea1s31Tm4+13lN52FtIVdDLBVcFVYze2FzXY/+4U+ub7hm/w74AKAJpvRZHc2w7D+bpPdu9WmpzB6nXO/cZh6Xfzc7c4bufENuPvtfXdCvzjrfB2OaNVcP+vr27VvxjrHKDhpu4vrtKaWQW8g55t+n14OJ7OHjvre1ZcuWVb5BW9eQm+/DDg2P1gM5zdyd/T3y2n4D4jqXqAeBqAQIuVHJUm5iAsUecn2PonqldOOb/bkLweb6Q+lv+q+88ko3WY16QTW0Ue/jqndEN+u+J9Z/61Kf+lCvb/a3RrMbzw8v1E1odbMrH3fccZU+E5JPyK1uIh/1qOkps8J+ocOVdSzVBQPdsGtol3rA/dBk3YQrzMg4u8dEx8R3cvO7tDVhmR6c6H1nTYbiH9RkluKDsN4lz57wzM+urBm69VkpLbpx02Q+GukwduxY69ixY7UTpOV7DvlPa2kSMvXk6112/35u5me4Crkmcsn5chQo/WQx+g3Qp4N03WrCtMxzP5/rvJCQq2tRwVPHKt/MUR3VBTz/e6QHcX5yqMwZojV7sQ8Camsdqx4WaMZsBYGaFj8Dt9qlutmV9b5j5ifG8g25+ex/viHXD9XXp4+yv5OrfdY3mXv27Fkx6ZR/4KPf08xPDvGd3Px+d3KtXd1w5ULOMZXv/x5kT5rnH0joIZZ+O/wDOo2K0gNU9fDmM2ol81j8Q9sHHnigymR1ml9C1+9hhx1W8aDIjwbT1w0y5y7gO7l1P58oIf0ChNz0txF7mKdAsYVcDYVs3759xU2Ohsz6d2oPOOAA9wkMf3PvKXLdxPmbc33vL/Pbk3qvTiFWw5d9yNUNqL6nq7JVn1+0joYJ66ZLw5X1bT8tmd/yzPWdXPU6KBjqe7Z+ySfkahs/AZTq1/tDWjT7qD4/oj/I+ixCIRNPqRw/uZFmzM28cfzkk0/s9NNPd9/j1TFoSJn/XqeGmak+PwmM73XzPYvZbZLnaRrK6mnvya1p9uRsAP8gwvfIKRjp/FTbaCZRTUamNlIvn//2c/bQ1rqeQ37iFo1sUADx36X2n73SO5N+pudCrolcje4/h6RPEikI6R1jTbqmhwOacVfDeDXTsD/387nOg4TcLl26uMCpRccvZ/UW6R1p+euGOXMipFw9uX4CJY1+UBvphtp/E1Tv8Otd7MzeLgX4UaNGuQmq/KLXLHRN6TvB+u5o5kzn6unW8cs/+zu52lc9ANFvnv+0UL4hN9/9z2e4sibg0kgAzZzsJ+/yx6zRJfpMlG93PQDQd3w1RF6jHjK/C+7fj87VWx7Kj0mehZRST64OPd9zTNvodQY92NEDZI1A0MNjPdDTO+j+e9t6x1r/plFTaltdY/o/PYz237ivbf6B7KbxD7qyhxn7/fHffNdvqH4r9fuldf2M5SrPv4akc81/WjDPU4DVEUi9ACE39U3EDuYrUCwh1wcs/XHNXBQ0daN30EEHuZkRc8206d9H1DBc/61HlaGeMP1x1Q2zht1q+LF60HTTp5tlH3L9DbpmQ9b2m2++udsF/+F47ZMCtp46Z/Zw6p1d9TypPK2r8hWGDznkkCoTUumGTkMJc70/pomG1DuVOXxY+6s/yPqUim7wdcOrfdCso9oP3Yxnhtyays8+Z/zwMd04Zw/ZUojSk3jdoCvw65hyDZvUv2nYl248daNZW+93vudtIeunPeT6Hg2dw3ro4R+a5DpWBTtN9iVf9SIqzOo9Mi3qHdR7czo3FDDURpoMab/99qt0fdT1HNKoB/9OeOYDDu2D/y6uhlVr0iQdk3r987kmqmtj3XDqM0q6eVWQ89etHijpIUy3bt0qPZwJep3XdE75gJW5joJt165d3U157969XTjNXvwoEH3XNfOBkWaR1W9P5nWkNtLDIQVcH3LVRup9VzD1gVh1aPinwq9+W/S5KF3fevjnF12nmkxHN/I6B/T7oPbX+446Z3zA1frV/T7q3+q6/zWVkcvb97wp4GQPSffnz/jx4yv95ikoaXhp5qJt//SnP7lRKTofkl6KMeT68yL7YWch55i20bmsiaV03uuc1Pmo0Qk6NxVcNVmaelw1HF8PcTT3hSZPU4++5p3wIVdhVL91+huT/SAkVzv70QHZQ9r9JIr6e6a/ofqN0kgw3QNkXyP+c0PHHnusewiTef0kfW5RPwJhCRByw5KknNQIFEvITRLMf58xc/il3x//TqpuvIK8w5rkcQStu6b3p4KW4d/b0o2mbqzTsKQ95KbBiH1Il4C/uR40aFCl1xu0lxphouHp+p5yKU2G439vq5s8q7YW8u9h6mFdde+111ZG2P9ejCE3bIOkyvPfd9fDap0PtQ35z7WfeliiQJ491DqpY6JeBKIQIORGoUqZiQoQcmvn98OdFGT1XdjMp7i6odJTZfWo+Pcday8x/Wv4d0Mzh4kF3Ws/7FY3q2n4RqXfb0Ju0BZkvbQI+KHEer1BPb0axusX9WxqOLgCbindfPt3PjVippBRIH6Ug4aOp6XXjZCb7BWlB9A6lwrp2fffLderEoWG5GSPntoRCCZAyA3mxFpFJBB1yG3RvJld94cRRSRSdVcz3+vT0EjNsKwJgTS8VEFOPQYarqkhVbmGSxfjwfvJjfT+oZ/BN+hx+Mk7NBusZpJOiwkhN2gLsl5aBDLff9Vvjya/0wzOerjmZ1rW8EoNUc/1Te60HEc+++E/x6Tvkuf74DBz28zJtfKpP4p1ow6527bfxF6bdFkUu14SZfq/SXvuuWe1E/pVd6B+cjO9dqH3/hmqXBKnBAeRQ4CQy2lRkgJ/Hj/V3npvUSTHdlivHnbwXrtGUnacheqdYL3nqG/o6V0lLXpvSO8Dayih3gfO7GWJc9+iqksTE+k9Zt1oanKOoIveIVYwzvxWatBto1zvqQ9/tP0e/iayKj49fkNr0/T/97RFVhEFl5WAHqbpM02a/E433Aq4eo9RvzkDBw60Hj16VPqMUCng+AeL/fr1c5/LCrr42ag1uZE+a5X5eaWgZUS1Xs8Tr7Ln33gvkuKvOX2gnTZ430jKLoVCNbrIz7+h0Q+bbLJJ4MPSsHm9267/zH73O3AhrIhAEQgQcougkdjF/AV+Wv2z/XXWc/blsuX5b1zDFh0338z27v6bUMukMATqIjBj0Y92x1vf27oN6lJK5W0bN6hnZ3VpbJ03ahheoZSEAAIlJfD1iu/s8nGP2CdffB3qce3TfTs77pA9Qi2TwhBAoPwECLnl1+YcMQIIIIAAAggggAACCCBQsgKE3JJtWg4MAQQQQAABBBBAAAEEECg/AUJu+bU5R4wAAggggAACCCCAAAIIlKwAIbdkm5YDQwABBBBAAAEEEEAAAQTKT4CQW35tzhEjgAACCCCAAAIIIIAAAiUrQMgt2ablwBBAAAEEEEAAAQQQQACB8hMg5JZfm3PECCCAAAIIIIAAAggggEDJChByS7ZpOTAEEEAAAQQQQAABBBBAoPwECLnl1+YcMQIIIIAAAggggAACCCBQsgKE3JJtWg4MAQQQQAABBBBAAAEEECg/AUJu+bU5R4wAAggggAACCCCAAAIIlKwAIbdkm5YDQwABBBBAAAEEEEAAAQTKT4CQW35tzhEjgAACCCCAAAIIIIAAAiUrQMgt2ablwBBAAAEEEEAAAQQQQACB8hMg5JZfm3PECCCAAAIIIIAAAggggEDJChByS7ZpOTAEEEAAAQQQQAABBBBAoPwECLnl1+YcMQIIIIAAAggggAACCCBQsgKE3JJtWg4MAQQQQAABBBBAAAEEECg/AUJu+bU5R4wAAggggAACCCCAAAIIlKwAIbdkm5YDQwABBBBAAAEEEEAAAQTKT4CQW35tzhEjgAACCCCAAAIIIIAAAiUrQMgt2ablwBBAAAEEEEAAAQQQQACB8hMg5JZfm3PECCCAAAIIIIAAAggggEDJChByE2jaJUuW2Lhx4+zBBx+01157zZo1a2Y9evSwU0891Q488ECrV69exV75de+55x575513rF27dnb44YfbaaedZptvvnmVvV+5cqWNHz/e7r33XnvxxRetZcuWdsghh9jpp59unTp1qlR2AodOlQgggAACCCCAAAIIIIBApAKE3Eh5qxb+7LPP2oknnmiffvqp7b333tatWzf7+eef7ZlnnrGtttrKrr/+emvcuLHbcMGCBTZs2DBbuHChDRgwwNq3b29z5861Rx991LbYYgsXZhVc/fL555/biBEjbNasWda3b1/r3LmzffDBBzZlyhQXpG+77Tbr3bt3zEdMdQgggAACCCCAAAIIIIBAfAKE3PisbdGiRXbUUUfZ6tWr7eabb7auXbtW6llV2G3QoIHbI/XIqmd39uzZdtddd1nPnj3dumvXrrVJkybZSSedZP369bNbbrnFmjZt6oLypZdeajfccIPdeuutduSRR1r9+vVdWQrQxxxzjHXo0MEF4zZt2sR41FSFAAIIIIAAAggggAACCMQnQMiNyVrhVL20l1xyiU2YMMENIa5pefXVV+2ggw5yPbjXXHONNWrUqGL1FStW2CmnnGIvvPCCTZ061fXmLl682AXb1q1bu6HQLVq0qFhfAXjUqFF25ZVX2pNPPmn77rtvTEdNNQgggAACCCCAAAIIIIBAvAKE3Ji8v/zySxs6dKirTSF3o402qrHmsWPHut7ayZMn28CBA6usq8B6wQUX2PTp0+3ggw+2p556yvbbbz+74oor7Pzzz6+y/gMPPGCDBg2y6667zs4888yYjppqEEAAAQQQQAABBBBAAIF4BQi5MXm//fbbdsQRR9g+++xjV111la277ro11jx69Gi76KKL7LnnnnOTUmUvEydOdEOf9Z6t3sP1//2+++6zIUOGVFl/zpw5tvvuu7sArLL9sOiYDp9qEEAAAQQQQAABBBBAAIFYBAi5sTCb+ZB5zjnn2F577WV33323zZw505YuXWrdu3d378weffTR7v3aVatWud7W+++/3w0v3mWXXars5SOPPOKGPF922WVuKLIPxdX1/Prhz+r1zZzcKqbDpxoEEEAAAQQQQAABBBBAIBYBQm4szP8/5Ko6fdanT58+tv3225ver1VgffPNN91EU3r/VotCrt651TDjjh07VtlLH5qzQ251Pb/6/JCGPSswE3JjanSqQQABBBBAAAEEEEAAgdgFCLkxkftQqiCr4crqsfVL5qd/Hn/8cevSpUutPbn+HdygPblvvPGG9e/f33r16pV3yFUvMAsCCCCAAAIIIIAAAgggUIjATjvtVMhmBW9DyC2YLr8Ns3tes7f2E03pnVpNEOVnQ67tndx7773XDXPO3L6md3Ivvvhi0//pc0RBF0JuUCnWQwABBBBAAAEEEEAAgWwBQm6JnhP+nVgF2FwTT2VPHKUhxWeddVatsyv7TwL5d3Rrm13ZT1RVoswcFgIIIIAAAggggAACCJS5AD25MZ0An376qZv1eL311qvyCSF9Q/fyyy93vbc+tPrhyLlmQ162bJkdf/zxpjInTZpk7du3Nz8cWe/cjhkzxpo1a1ZxZD/88INpwqspU6bYww8/bDvvvHNMR001CCCAAAIIIIAAAggggEC8AoTcmLx//vlnu/TSS+2GG25wn/0ZPHhwxZDhl19+2U444QTbeOONbfz48damTRv77LPP3DDkhQsXmoYk77nnnm5P16xZ42ZdHjlypJ1xxhlu6LE+B7Ry5Uo3cdVDDz1UqXwF6NmzZ9txxx1nPXv2tFtuuaXS+8AxHT7VIIAAAggggAACCCCAAAKxCBByY2H+30oWLFhgw4YNs/nz51vfvn2tc+fO9sEHH7geVgXc22+/3fbYY4+KPXrmmWfcp4U0A/OAAQOsbdu2pkCsTw9pAim9h9u6deuK9XOVP2/ePJsxY4Z16NDBfbZo2223jfGIqQoBBBBAAAEEEEAAAQQQiFeAkBuvt3300UduduNp06bZ4sWL3eeB+vXrZyNGjHAhNnNRL6yGId944402ffr0nN/Uzd79RYsW2U033VSp/GOPPdYNb1aQZkE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0i/w2pLVdvWr39mMD360b39am8odXn+detan/bp27k5N7DcbN8y5j3Pf/dD+NP5xe/xfb9q3332fzuNosp4dsNsO9oejD7DOW7dN5T6yU/kJEHLz82JtBBBAAAEEEEAAAQQiFVDA7THla1u1Op3hNvvgGzesZ3MG/KJK0FXA3euEK23VDz9F6hVW4Y0brWNP33E+QTcs0ATLIeQmiE/VCCCAAAIIIIAAAghkCwx6Yrk98O4PRQUzsEMjm3xA80r7PPR/xtqUf7xcVMcxYJ9uNuGPI4pqn9nZqgKEXM4KBBBAAAEEEEAAAQRSJNDsL1+mdohydUwaurzi5I0q/fNGvU5N7RDlao+jyXr25axbUnQ2sCuFCBByC1FjGwQQQAABBBBAAAEEIhKod9OSiEqOtti1p21cqYL1dhkebYURlf79C3dGVDLFxiVAyI1LmnoQQAABBBBAAAEEEAggQMgNgBThKoTcCHFjKpqQGxM01SCAAAIIIIAAAgggEESAkBtEKbp1CLnR2cZVMiE3LmnqQQABBBBAAAEEEEAggAAhNwBShKsQci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SpBwEEEEAAAQQQQACBAAKE3ABIEa5CyI0QN6aiCbkxQVMNAggggAACCCCAAAJBBAi5QZSiW4eQG51tXCUTcuOSph4EEEAAAQQQQAABBAIIEHIDIEW4CiE3QtyYiibkxgRNNQgggAACCCCAAAIIBBEg5AZRim4dQm50tnGVTMiNS5p6EEAAAQQQQAABBBAIIEDIDYAU4SqE3AhxYyqakBsTNNUggAACCCCAAAIIIBBEgJAbRCm6dQi50dnGVTIhNy5p6kEAAQQQQAABBBBAIIAAITcAUoSrEHIjxI2paEJuTNBUgwACCCCAAAIIIIBAEAFCbhCl6NYh5EZnG1fJhNy4pKkHAQQQQAABBBBAAIEAAoTcAEgRrkLIjRA3pqIJuTFBUw0CCCCAAAIIIIAAAkEECLlBlKJbh5AbnW1cJRNy45KmHgQQQAABBBBAAAEEAggQcgMgRbgKITdC3JiKJuTGBE01CCCAAAIIIIAAAggEESDkBlGKbh1CbnS2cZVMyI1LmnoQQAABBBBAAAEEEAggQMgNgBThKoTcCHFjKpqQGxM01SCAAAIIIIAAAgggEESAkBtEKbp1CLnR2cZVMiE3LmnqQQABBBBAAAEEEEAggAAhNwBShKsQcouXcsUAACAASURBVC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SpBwEEEEAAAQQQQACBAAKE3ABIEa5CyI0QN6aiCbkxQVMNAggggAACCCCAAAJBBAi5QZSiW4eQG51tXCUTcuOSph4EEEAAAQQQQAABBAIIEHIDIEW4CiE3QtyYiibkxgRNNQgggAACCCCAAAIIBBEg5AZRim4dQm50tnGVTMiNS5p6EEAAAQQQQAABBBAIIEDIDYAU4SqE3AhxYyqakBsTNNUggAACCCCAAAIIIBBEgJAbRCm6dQi50dnGVTIhNy5p6kEAAQQQQAABBBBAIIAAITcAUoSrEHIjxI2paEJuTNBUgwACCCCAAAIIIIBAEAFCbhCl6NYh5EZnG1fJhNy4pKkHAQQQQAABBBBAAIEAAoTcAEgRrkLIjRA3pqIJuTFBUw0CCCCAAAIIIIAAAkEECLlBlKJbh5AbnW1cJRNy45KmHgQQQAABBBBAAAEEAggQcgMgRbgKITdC3JiKJuTGBE01CCCAAAIIIIAAAggEESDkBlGKbh1CbnS2cZVMyI1LmnoQQAABBBBAAAEEEAggQMgNgBThKoTcCHFjKpqQGxM01SCAAAIIIIAAAgggEESAkBtEKbp1CLnR2cZVMiE3LmnqQQABBBBAAAEEEEAggAAhNwBShKsQci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Rz1PO3v/3Njj32WFu6dKldffXVds4551RZa8mSJTZu3Di755577J133rF27drZ4YcfbqeddpptvvnmVdZfuXKljR8/3u6991578cUXrWXLlnbIIYfY6aefbp06dbJ69eoleMRUjQACCCCAAAIIIFCbACG3NqFo/52QG61vHKUTcuNQzlHHF198YSeccII98sgj7l8vu+wyGzVqVKU1FyxYYMOGDbOFCxfagAEDrH379jZ37lx79NFHbYsttnBhVsHVL59//rmNGDHCZs2aZX379rXOnTvbBx98YFOmTLFmzZrZbbfdZr17907oiKkWAQQQQAABBBBAIIgAITeIUnTrEHKjs42rZEJuXNIZ9axdu9buvPNOu/zyy23kyJF27rnnVgm56pE99dRTbfbs2XbXXXdZz549XS+stp00aZKddNJJ1q9fP7vlllusadOm9vPPP9ull15qN9xwg91666125JFHWv369V2tzzzzjB1zzDHWoUMHF4zbtGmTwFFTJQIIIIAAAggggEAQAUJuEKXo1iHkRmcbV8mE3LikM+pRz+zQoUNt7733tv3228/22muvKiH31VdftYMOOsj14F5zzTXWqFGjihJWrFhhp5xyir3wwgs2depU15u7ePFiF2xbt27thje3aNGiYn0FYPUSX3nllfbkk0/avvvum8BRUyUCCCCAAAIIIIBAEAFCbhCl6NYh5EZnG1fJhNy4pP+vntWrV9vFF1/selfvu+8+++STT2z33XevEnLHjh3remsnT55sAwcOrLKXCqwXXHCBTZ8+3Q4++GB76qmnXGC+4oor7Pzzz6+y/gMPPGCDBg2y6667zs4888yYj5rqEEAAAQQQQAABBIIKEHKDSkWzHiE3Gtc4SyXkxqltZq+88or179/fLrzwQhs+fLj961//yhlyR48ebRdddJE999xz1qNHjyp7OXHiRDvqqKPce7Z6D9f/dwXnIUOGVFl/zpw5rh4FYJXdoEGDmI+c6hBAAAEEEEAAAQSCCBBygyhFtw4hNzrbuEom5MYlbWZ6z1a9qJog6o477rBWrVqZD5+ZE0+tWrXKrXf//fe74cW77LJLlb3UhFWaNdlv50NxdT2/fvizen2vv/56a9y4cYxHTlUIIIAAAggggAACQQUIuUGlolmPkBuNa5ylEnJj1NbQ4hNPPNEmTJjghhZrqSnk6p1bDTPu2LFjlb3M3q62nl99fkjDnhWY8w25CsgsCCCAAAIIIIAAAvEIdJ3TNp6KQq7llR4fViqxxyl/CbmGeIqbM+bkeCoqo1p22mmnWI+WkBsTt/9kkGY2zgyZhfbk+ndwg/bkvvHGG26YdK9evQi5MbU51SCAAAIIIIAAAoUIEHILUQtvG0JueJa+JEJu+KaJl6jP/tx0000uXGo25K5du1bsU66Qmzkbcm3v5N5777129NFHm5+oqrZ3cjXplf5PnyNiQQABBBBAAAEEEEifAMOVk20Thisn6x9G7fTkhqFYSxmffvqpmwzqp59+st69e9s666xTscXHH3/svnV74IEH2h577GHbbrut+3SQvnd71lln1Tq7sv8kkH9Ht7bZlf1EVTEcNlUggAACCCCAAAIIFCBAyC0ALcRNCLkhYiZUFCE3BvgPP/zQ9bbqs0G1LZpw6qqrrnLr6r3dXLMhL1u2zI4//nhTeJ40aZK1b9/e/HBkvXM7ZswYa9asWUVVP/zwg51zzjk2ZcoUe/jhh23nnXeubTf4dwQQQAABBBBAAIGEBAi5CcH/X7WE3GT9w6idkBuGYh3KyDVcWcV99tlnLhgvXLjQNCR5zz33dLWsWbPGzbo8cuRIO+OMM9zQY30OSDM3n3rqqfbQQw+5zwoNHjzYDUnWUOnZs2fbcccdZz179nS9xk2bNq3DHrMpAggggAACCCCAQJQChNwodWsvm5Bbu1Ha1yDkJtxC1YVc7ZZ6c4855hhbsWKFDRgwwNq2bWsvv/yyzZw5000gpfdwW7duXXEECxYssGHDhtn8+fOtb9++1rlzZ5s3b57NmDHDOnToYHfffbcbDs2CAAIIIIAAAgggkF4BQm6ybUPITdY/jNoJuWEo1qEMfSbID0vW0OTMRb2wGoZ84403mj4/tHTpUuvevbsLvurlzdUju2jRIjfJ1bRp02zx4sXu80PHHnusG9688cYb12FP2RQBBBBAAAEEEEAgDgFCbhzK1ddByE3WP4zaCblhKFIGAggggAACCCCAAAIhCRByQ4IssBhCboFwKdqMkJuixmBXEEAAAQQQQAABBBAg5CZ7DhByk/UPo3ZCbhiKlIEAAggggAACCCCAQEgChNyQIAsshpBbIFyKNiPkpqgx2BUEEEAAAQQQQAABBAi5yZ4DhNxk/cOonZAbhiJlIIAAAggggAACCCAQkgAhNyTIAosh5BYIl6LNCLkpagx2BQEEEEAAAQQQQAABQm6y5wAhN1n/MGon5IahSBkIIIAAAggggAACCIQkQMgNCbLAYgi5BcKlaDNCbooag11BAAEEEEAAAQQQQICQm+w5QMhN1j+M2gm5YShSBgIIIIAAAggggAACIQkQckOCLLAYQm6BcCnajJCbosZgVxBAAAEEEEAAAQQQIOQmew4QcpP1D6N2Qm4YipSBAAIIIIAAAggggEBIAoTckCALLIaQWyBcijZLXchdtWqVLVq0yN5++21799137ccff7T333/fOnToYA0aNLBf/epXtt1221nHjh2tcePGKaJkVxBAAAEEEEAAAQQQqLsAIbfuhnUpgZBbF710bJuKkLt8+XJ77LHH7IEHHrCZM2faihUrAunsvffedsQRR9ihhx5qrVq1CrQNKyGAAAIIIIAAAgggkGYBQm6yrUPITdY/jNoTC7lr1651vbVjx461CRMm2NKlS61Zs2a288472y677OJ6azfZZJMqx/jpp5/a66+/bv/85z/thRdecP+u7fr3729nn322bbPNNlavXr0wbCgDAQQQQAABBBBAAIHYBQi5sZNXqpCQm6x/GLUnFnK/+uorGzJkiL388ss2dOhQO/LII22HHXbIawjyypUr3fZTp061SZMmWbdu3WzixIm24YYbhmFDGQgggAACCCCAAAIIxC5AyI2dnJCbLHnotScWcvXurXpid9ppJ2vevHmdD0xDnl999VXXC8y7unXmpAAEEEAAAQQQQACBhAQIuQnB/1+19OQm6x9G7YmF3DB2njIQQAABBBBAAAEEECg1AUJusi1KyE3WP4zaCblhKFIGAggggAACCCCAAAIhCRByQ4IssBhCboFwKdoslSH322+/tZ9++sk22GADq1+/vuNavXq1PfLII26Sqo022shOPfVU69SpE5NMpehkYlcQQAABBBBAAAEE6i5AyK27YV1KIOTWRS8d26Yu5Oq7uOedd559+eWXNmbMGDdzspbJkyfbiSeeWPF5oXbt2rkJp7p27ZoOSfYCAQQQQAABBBBAAIEQBAi5ISDWoQhCbh3wUrJp6kLusmXL3GzL3bt3t1GjRjkm/W/HH3+8KQBfe+21pkmrRo4cab169bLRo0dbgwYNUsLJbiCAAAIIIIAAAgggUDcBQm7d/Oq6NSG3roLJb5+6kOs/LdSjR4+KkDtz5kw77LDD7J577rHDDz/c9I3dSy+91F555RU3fLlFixbJS7IHCCCAAAIIIIAAAgiEIEDIDQGxDkUQcuuAl5JNUxdyv/nmGxs+fLh16NDB9dLqXdwLL7zQ5s6da+PHj7c2bdo4Ov3bnDlz+C5uSk4kdgMBBBBAAAEEEEAgHAFCbjiOhZZCyC1ULj3bpS7kqpf2+uuvt5tuusnOPvts+/zzz+2GG26wSy65xM4880w30dTKlSvdxFONGjVy6/Jd3PScUOwJAggggAACCCCAQN0ECLl186vr1oTcugomv33qQq5IFGxHjBhh06dPd0IDBgywm2++2Vq3bu3+u/53TUJ1++232yGHHJK8InuAAAIIIIAAAggggEBIAoTckCALLIaQWyBcijZLZciVjyaXeuutt1zP7Q477OB6bbWoF/f+++93nxfS+7kNGzZMESe7ggACCCCAAAIIIIBA3QQIuXXzq+vWhNy6Cia/fWpDbvI07AECCCCAAAIIIIAAAvELEHLjN8+skZCbrH8YtRNyw1CkDAQQQAABBBBAAAEEQhIg5IYEWWAxhNwC4VK0WWIhV9++/d3vfme77LKLHXHEEdaqVauCWDRRld7hnTp1qr3wwgvu3V0+KVQQJRshgAACCCCAAAIIpECAkJtsIxByk/UPo/bEQq7eub3ooots7NixtmLFCtt7772tX79+tuuuu9pWW21l66+/fs7jU6hdvny5vffee6bv506bNs1efPFFt+4ZZ5xhV1xxBbMth3FmUAYCCCCAAAIIIIBAIgKE3ETYKyol5CbrH0btiYVc7bwC6+LFi23ChAk2btw49//7pVmzZrbjjjtWCqwKt+qtzVxatmxpQ4cOdbMxb7PNNm6iKhYEEEAAAQQQQAABBIpVgJCbbMsRcpP1D6P2RENu5gH8+OOP9uabb7re2SeffNJeeukl18Oba9EQ53322cd69+5tXbp0oec2jDOBMhBAAAEEEEAAAQRSIUDITbYZCLnJ+odRe2pCbvbB+GHJq1evrvin+vXru08H6T9ZEEAAAQQQQAABBBAoRQFCbrKtSshN1j+M2lMbcsM4OMpAAAEEEEAAAQQQQKDYBAi5ybYYITdZ/zBqJ+SGoUgZCCCAAAIIIIAAAgiEJEDIDQmywGIIuQXCpWgzQm6KGoNdQQABBBBAAAEEEECAkJvsOUDITdY/jNoJuWEoUgYCCCCAAAIIIIAAAiEJEHJDgiywGEJugXAp2oyQm6LGYFcQQAABBBBAAAEEECDkJnsOEHKT9Q+jdkJuGIqUgQACCCCAAAIIIIBASAKE3JAgCyyGkFsgXIo2I+SmqDHYFQQQQAABBBBAAAEECLnJngOE3GT9w6g91SH3ww8/tGnTptkzzzxj3333nW2yySZ24IEH2v7772/NmzcP4/gpAwEEEEAAAQQQQACBVAkQcpNtDkJusv5h1J7KkLt69WqbOHGinXXWWbZ06dIqx9mxY0e77bbbbM8997R69eqF4UAZCCCAAAIIIIAAAgikQoCQm2wzEHKT9Q+j9lSG3GeffdYGDRrkemtHjBhhvXv3tlatWtkXX3xhTzzxhI0dO9bWW289mzRpkm277bZhOFAGAggggAACCCCAAAKpECDkJtsMhNxk/cOoPXUh98cff7TzzjvP/vWvf9ndd9+dM8QuWLDABg8ebP3797cLL7yQ3twwzgTKQAABBBBAAAEEEEiFACE32WYg5CbrH0btqQu5y5Yts6FDh1rXrl3t4osvzhlgf/75Zxs1apQtXLjQ7rzzTttggw3CsKAMBBBAAAEEEEAAAQQSFyDkJtsEhNxk/cOoPXUh96uvvrIhQ4ZYjx49XJCtbhk9erTNmTPHvbu74YYbhmFBGQgggAACCCCAAAIIJC5AyE22CQi5yfqHUXvqQu4333xjw4cPtw4dOpiCbIMGDaocp+/JfeONN2zChAnWokWLMCwoAwEEEEAAAQQQQACBxAUIuck2ASE3Wf8wak9dyF27dq1dfvnldv/999u4ceNs1113rXKcb775phvS3KtXL7vqqqts3XXXDcOCMhBAAAEEEEAAAQQQSFyAkJtsExByk/UPo/bUhVwdlN61VYjVf55++unWs2dPa9++vX3wwQcVE1J9//33bqiyhjWzIIAAAggggAACCCBQKgKE3GRbkpCbrH8Ytacy5OrAnn/+eTv55JNt7ty5VY6zZcuWNmbMGBs4cCAzK4dxFlAGAggggAACCCCAQGoECLnJNgUhN1n/MGpPbcjVwa1cudKefvppF3hff/11a9eunXXr1s0OPPBA991cFgQQQAABBBBAAAEESk2AkJtsixJyk/UPo/ZUh9wwDpAyEEAAAQQQQAABBBAoJgFCbrKtRchN1j+M2gm5YShSBgIIIIAAAggggAACIQkQckOCLLAYQm6BcCnaLLUh94cffrBnn33WHn74YXvvvfcqyHbeeWf3Lu52221n9evXTxElu4IAAggggAACCCCAQN0FCLl1N6xLCYTcuuilY9tUhtwlS5bY73//e/cN3FxLs2bN7JxzznHrNG7cOB2S7AUCCCCAAAIIIIAAAiEIEHJDQKxDEYTcOuClZNPUhVx9J/emm26yM844w/r27ev+s1OnTq7XdvXq1e4TQldeeaW9/fbbdvvtt9ugQYNSQsluIIAAAggggAACCCBQdwFCbt0N61ICIbcueunYNnUh95tvvrHhw4c7nbFjx5o+F5S9/Pe//3XrtGnTxm688UZr0qRJOjTZCwQQQAABBBBAAAEE6ihAyK0jYB03J+TWETAFm6cu5H711Vc2ZMgQ69Gjh40aNapaotGjR9ucOXNs4sSJtuGGG6aAkl1AAAEEEEAAAQQQQKDuAoTcuhvWpQRCbl300rFt6kLuqlWr7Mwzz3Q9uAqyDRo0qCKlIc2XXnqpzZs3z+68807bYIMN0qHJXiCAAAIIIIAAAgggUEcBQm4dAeu4OSG3joAp2Dx1IVcm06dPdwFXE09tu+22VZgWLFhggwcPtrPPPtv1+rIggAACCCCAAAIIIFAqAoTcZFuSkJusfxi1pzLkaoKpP//5zzZr1iy79tprbdNNN6041i+++MKF2xYtWtjll19uTZs2rfi3hg0bWvPmza1evXph2FAGAggggAACCCCAAAKxCxByYyevVCEhN1n/MGpPXchdtmyZDRs2zPXm5rvsv//+vKObLxrrI4AAAggggAACCKRKgJCbbHMQcpP1D6P21IXc5cuX2wUXXGALFy7M+/g6dOhgV1xxhevNZUEAAQQQQAABBBBAoBgFCLnJthohN1n/MGpPXcgN46AoAwEEEEAAAQQQQACBYhUg5CbbcoTcZP3DqJ2QG4YiZSCAAAIIIIAAAgggEJIAITckyAKLIeQWCJeizQi5KWoMdgUBBBBAAAEEEEAAAUJusucAITdZ/zBqT23I/fDDD23y5Mn27LPP2k8//ZTzWHkHN4xTgDIQQAABBBBAAAEE0iRAyE22NQi5yfqHUXsqQ+6cOXPc928XL15c4zH26dPHfUtXnxNiQQABBBBAAAEEEECgFAQIucm2IiE3Wf8wak9dyF21apWdeeaZ9sQTT9hFF11kCrL6/m2upVGjRrb++uuH4UAZCCCAAAIIIIAAAgikQoCQm2wzEHKT9Q+j9tSF3K+++sr14nbp0sVGjx5tDRo0COM4KQMBBBBAAAEEEEAAgaIQIOQm20yE3GT9w6g9dSH3m2++seHDh1unTp1s1KhRYRwjZSCAAAIIIIAAAgggUDQChNxkm4qQm6x/GLWnLuTqoMaNG2cTJ05079tuuummYRwnZSCAAAIIIIAAAgggUBQChNxkm4mQm6x/GLWnMuQuX77czjrrLNN/3nzzzda6deswjpUyEEAAAQQQQAABBBBIvQAhN9kmIuQm6x9G7akMuWvWrLHp06fbSSedZF988UW1x8nsymGcApSBAAIIIIAAAgggkCYBQm6yrUHITdY/jNpTGXIVcIcOHWorVqyo8RgJuWGcApSBAAIIIIAAAgggkCYBQm6yrUHITdY/jNpTF3IzPyGkocoHHHBAtZ8QCgOAMhBAAAEEEEAAAQQQSJMAITfZ1iDkJusfRu2pC7n+E0K77LKLXXzxxVavXr0wjpMyEEAAAQQQQAABBBAoCgFCbrLNRMhN1j+M2lMXcjVE+ZRTTrEtttiCkBtGC1MGAggggAACCCCAQFEJEHKTbS5CbrL+YdSeupCrg5o8ebLdeOONdtddd9m2224bxnFSBgIIIIAAAggggAACRSFAyE22mQi5yfqHUXsqQ+7KlSvtnHPOsffee8+uvfbaar+V27BhQ2vevDlDmsM4EygDAQQQQAABBBBAIBUChNxkm4GQm6x/GLWnLuQuW7bMzaw8Y8aMWo9v//33t4kTJ9qGG25Y67qsgAACCCCAAAIIIIBAMQgQcpNtJUJusv5h1J66kLt8+XK74IILbOHChbUeX4cOHeyKK65wvbksCCCAAAIIIIAAAgiUggAhN9lWJOQm6x9G7akLuWEcFGUggAACCCCAAAIIIFCsAoTcZFuOkJusfxi1E3LDUKQMBBBAAAEEEEAAAQRCEiDkhgRZYDGE3ALhUrRZ6kPujz/+aPqsUKNGjWz99ddPER27ggACCCCAAAIIIIBA+AKE3PBN8ymRkJuPVjrXTW3I/eijj9x3cqdOnepCbp8+fWzChAnWokULe/jhh23WrFnu35l0Kp0nFnuFAAIIIIAAAgggUJgAIbcwt7C2IuSGJZlcOakMuZp0SjMsz58/33bccUf74osvbPPNN6+YSXnevHk2YMAA++Mf/2iHH354cnrUjAACCCCAAAIIIIBAyAKE3JBB8yyOkJsnWApXT13I/fnnn+3SSy+18ePH21133WU9e/Z0YXbOnDkVIXfVqlV25plnWpMmTeyqq66yddddN4W07BICCCCAAAIIIIAAAvkLEHLzNwtzC0JumJrJlJW6kPvNN9/Y8OHDTZ8HGj16tDVo0MD9Z2bIFZX+txdffLFiCHMyfNSKAAIIIIAAAggggEC4AoTccD3zLY2Qm69Y+tZPXcj96quvbMiQIdajRw8bNWqUE6su5GYH3/TxskcIIIAAAggggAACCOQnQMjNzyvstQm5YYvGX17qQq4mmTrllFNss802q7Yn94cffrBzzjnHli1bZmPGjLFmzZrFL1dAjRpm/fjjj9vkyZNt5syZtnTpUtt7773t5JNPtr59+7oZpLOXJUuW2Lhx4+yee+6xd955x9q1a+feQz7ttNPce8rZy8qVK91Q73vvvdf1dLds2dIOOeQQO/30061Tp05Wr169AvacTRBAAAEEEEAAAQTiEiDkxiWdux5CbrL+YdSeupC7du1au/766+2mm25yQW3PPfes1JOr0DZ79mw77rjj3LDmCy+8sCiC2/Lly+3UU091w6s7duzowqoC7GuvvebaUe8W//73v7eGDRtWtOuCBQts2LBhpom4NNFW+/btbe7cufboo4/aFlts4cKsgqtfPv/8cxsxYoSbeVqhuXPnzvbBBx/YlClT3IOA2267zXr37h3GeUMZCCCAAAIIIIAAAhEJEHIjgg1YLCE3IFSKV0tdyJXVokWL7KijjjKFPIU7fU5IYe2II46wd99914W87bbbzgVGvbtbDIt6nS+55BLr37+/7brrri7Mrlmzxu6//34bOXKk+wbw3/72N9tpp53c4ahHVqFYgd5PwKVeWD0EmDRpkp100knWr18/u+WWW6xp06bmJ+y64YYb7NZbb7UjjzzS6tev78p65pln7JhjjnFWCsZt2rQpBjL2EQEEEEAAAQQQKEsBQm6yzU7ITdY/jNoTD7kaejxjxgzbeOONbffdd6/olV28eLEbkvzggw9WOU69ZoA1KgAAIABJREFUr6ue3i5duoRhkGgZfni2AruGMQ8cONDtz6uvvmoHHXSQC/nXXHNNpaHMfpsXXnjBfUdYvbnyUrBt3bq1G96s7wn7RQFY7zdfeeWV9uSTT9q+++6b6DFTOQIIIIAAAggggED1AoTcZM8OQm6y/mHUnnjI9RNN6f1SDVNu3LhxxXGp1/Ljjz92vbeffvqpbbLJJu5d3S233LLSsN4wIJIqw38OaezYsZVCrv67emszg2/mPiqwXnDBBTZ9+nQ7+OCD7amnnrL99tvPrrjiCjv//POrHM4DDzxggwYNsuuuu859fokFAQQQQAABBBBAIJ0ChNxk24WQm6x/GLWnOuSGcYBpL0PDmI8//nhTr2zmcGXNKH3RRRfZc88952aazl4mTpzohnTrPVu9h+v/+3333edmp85eNBO1esoVgP2nmdJuw/4hgAACCCCAAALlKEDITbbVCbnJ+odROyE3DMU6lKHhw3pPN/P9Wt+7q/d19e+77LJLlRoeeeQRN2vyZZdd5oYi+1BcXc+vH/6sXt/sHvPadl/bsiCAAAIIIIAAAgjEI9B1Ttt4Kgq5lld6fFipxB6n/CXkGuIpbs6Yk+OpqIxq8fMOxXXIhNy4pHPU42dDfv311ytmktZqPuSqd1fDjDUbc/bie2azQ251Pb/6/JDe91VgJuQm2OhUjQACCCCAAAII1CJAyE32FCHkhu9ftiH37bffdrP/+hmBg9Bqfb2D2rx58yCrp2odTbilCaU0JDn780FBenL9O7hBe3LfeOMN12Pcq1evvENuquDYGQQQQAABBBBAoMQFGK6cbAMzXDlZ/zBqT01P7t///ve8j6dPnz7uM0KZMwnnXUgCG6xevdr+/Oc/23nnnecmj9L/6TNAfsmcDbm2d3L1LeGjjz7a/ERVtb2Te/HFF5v+T58jYkEAAQQQQAABBBBInwAhN9k2IeQm6x9G7akJuZo5We+VrrfeeoGPS9+aVS9uMQU2BVwNF9axHnfccXb55ZdXCrj+4LXOWWedVevsyv6TQP4d3dpmV/YTVQVGZkUEEEAAAQQQQACBWAUIubFyV6mMkJusfxi1pybk5vqEUBgHmKYyFHAVMtVzW1PA1T774ci5ZkP2MzLrs0qTJk2y9u3bmx+OrHdux4wZY82aNas4dA2N1jeHp0yZYg8//LDtvPPOaWJhXxBAAAEEEEAAAQQyBAi5yZ4OhNxk/cOonZAbhmKAMvIJuCrus88+c8OQFy5cWGlSqjVr1phmXR45cqSdccYZbuhxgwYNbOXKlXbqqafaQw895IL04MGDXQ+3vjU8e/ZsF6p79uxpt9xyS86e4wCHwCoIIIAAAggggAACMQgQcmNArqEKQm6y/mHUTsgNQzFAGf4TPt9++63tuOOO1rhx4ypbtWnTxq6++mpr3bq1+7dnnnnGjjnmGFuxYoUNGDDA2rZtay+//LLNnDnTTSCl93D9ulp/wYIFNmzYMJs/f7717dvXOnfubPPmzbMZM2a4Sb3uvvtu23bbbQPsLasggAACCCCAAAIIJCVAyE1K/n/rJeQm6x9G7YmH3OXLl7vhuwpr5557rq277rphHFfqytBngg499FBbvHhxtfu22267uV7adu3auXXUC6thyDfeeKNNnz7dli5dat27d3fBV728mZNV+UIXLVpkN910k02bNs3Vpc8PHXvssXb88cfbxhtvnDoXdggBBBBAAAEEEECgsgAhN9kzgpCbrH8YtScecsM4CMpAAAEEEEAAAQQQQKBUBAi5ybYkITdZ/zBqJ+SGoUgZCCCAAAIIFJHAa0tW29WvfmczPvjRvv1pbSr3fP116lmf9uvauTs1sd9s3DDnPs5990P70/jH7fF/vWnffvd9Oo+jyXp2wG472B+OPsA6b902lfvITqVPgJCbbJsQcpP1D6N2Qm4YipSBAAIIIIBAkQgo4PaY8rWtWp3OcJvN2LhhPZsz4BdVgq4C7l4nXGmrfvipKOQbN1rHnr7jfIJuUbRW8jtJyE22DQi5yfqHUTshNwxFykAAAQQQQKBIBAY9sdweePeHItnb/93NgVs3ssm9m1fa56H/M9am/OPlojqOAft0swl/HFFU+8zOJiNAyE3G3ddKyE3WP4zaCblhKFIGAggggAACRSLQ7C9fpnaIcnWEGrq84uSNKv3zRr1OTe0Q5WqPo8l69uWsW4rkTGE3kxQg5Capz+zKyeqHUzshNxxHSkEAAQQQQKAoBLh5TraZ6CFK1r9Yauc6TbaluE6T9Q+jdkJuGIqUgQACCCCAQJEIcPOcbENx85ysf7HUznWabEtxnSbrH0bthNwwFCkDAQQQQACBIhHg5jnZhuLmOVn/Yqmd6zTZluI6TdY/jNoJuWEoUgYCCCCAAAJFIsDNc7INxc1zsv7FUjvXabItxXWarH8YtRNyw1CkDAQQQAABBIpEgJvnZBuKm+dk/Yuldq7TZFuK6zRZ/zBqJ+SGoUgZCCCAAAIIFIkAN8/JNhQ3z8n6F0vtXKfJthTXabL+YdROyA1DkTIQQAABBBAoEgFunpNtKG6ek/Uvltq5TpNtKa7TZP3DqJ2QG4YiZSCAAAIIIFAkAtw8J9tQ3Dwn618stXOdJttSXKfJ+odROyE3DEXKQAABBBBAoEgEuHlOtqG4eU7Wv1hq5zpNtqW4TpP1D6N2Qm4YipSBAAIIIIBAkQhw85xsQ3HznKx/sdTOdZpsS3GdJusfRu2E3DAUKQMBBBBAAIEiEeDmOdmG4uY5Wf9iqZ3rNNmW4jpN1j+M2gm5YShSBgIIIIAAAkUiwM1zsg3FzXOy/sVSO9dpsi3FdZqsfxi1E3LDUKQMBBBAAAEEikSAm+dkG4qb52T9i6V2rtNkW4rrNFn/MGon5IahSBkIIIAAAggUiQA3z8k2FDfPyfoXS+1cp8m2FNdpsv5h1E7IDUORMhBAAAEEECgSAW6ek20obp6T9S+W2rlOk20prtNk/cOonZAbhiJlIIAAAgggUCQC3Dwn21DcPCfrXyy1c50m21Jcp8n6h1E7ITcMRcpAAAEEEECgSAS4eU62obh5Tta/WGrnOk22pbhOk/UPo3ZCbhiKlIEAAggggECRCHDznGxDcfOcrH+x1M51mmxLcZ0m6x9G7YTcMBQpAwEEEEAAgSIR4OY52Ybi5jlZ/2Kpnes02ZbiOk3WP4zaCblhKFIGAggggAACRSLAzXOyDcXNc7L+xVI712myLcV1mqx/GLUTcsNQpAwEEEAAAQSKRICb52QbipvnZP2LpXau02Rbius0Wf8waifkhqFIGQgggAACCBSJADfPyTYUN8/J+hdL7VynybYU12my/mHUTsgNQ5EyEEAAAQQQKBIBbp6TbShunpP1L5bauU6TbSmu02T9w6idkBuGImUggAACCCBQJALcPCfbUNw8J+tfLLVznSbbUlynyfqHUTshNwxFykAAAQQQQKBIBLh5TrahuHlO1r9Yauc6TbaluE6T9Q+jdkJuGIqUgQACCCCAQJEIcPOcbENx85ysf7HUznWabEtxnSbrH0bthNwwFCkDAQQQQACBIhHg5jnZhuLmOVn/Yqmd6zTZluI6TdY/jNoJuf+vvTsB0qq6Ejh+WBSRaSJbKIylkBIp4kIZESwhUUANhgZigLDKqoFRImAmKNQAIiMIUbaAggrIJiCCYiRBJDAoGFApEQOIJgVtSo1BcUXEgEydW/N6vt77Y273efe9/1dlxdhf33Pv77xT751+mw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kNcPn5Cpu76S9Qe/kS//dSqWIv92RhXp1ORMueuKs+XyBtWLneMbb78rDyz5o/zx5Tfly6++juc6zj5Lbrz6UvmP/jdKi4vOj+UcmVR8BTh4ts0NB8+2/qFEp05tM0Wd2vr7iE6T60ORMRBIuYA2uG1WfyrHTsSzuS2cnprVq8j2HucUaXS1wb321ily7Pi/gshozRpnyH8/OoZGN4hsxWeSHDzb5oKDZ1v/UKJTp7aZok5t/X1Ep8n1ocgYCKRcoNeGz2XV28eDUuh5UQ1Z2bF2gTnf/J/zZfWmV4NaR4/rrpSl/zU0qDkzWVsBDp5t/Tl4tvUPJTp1apsp6tTW30d0mlwfioyBQMoFch7+KLaXKJeUGr10+Yt/r1/gx/XbD4/tJcolruPss+SjzXNSvgWy/GwEOHjORsv/dzl49m+axBGpU9usUq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CM0RhHjx6VJUuWyOLFi2Xnzp1St25d6dq1q4wYMUIuu+wyqVKlSoxmy1SSIsDO2DaT7Ixt/UOLTr3aZox6tfUPJTp1apsp6tTW30d0mlwfijEZ48MPP5ShQ4fK5s2bJTc3V1q0aCEHDx6U1atXS05OjsybN086duwYk9kyjSQJsDO2zSY7Y1v/0KJTr7YZo15t/UOJTp3aZoo6tfX3EZ0m14diDMY4efKkTJw4UWbOnCkPPfSQ9OnTR6pWrepmtnXrVhkwYIA0bdrUneVt1KhRDGbMFJIkwM7YNpvsjG39Q4tOvdpmjHq19Q8lOnVqmynq1NbfR3SaXB+KMRgjLy/PNbYNGzaUBQsWSJ06dfJnpQ3wuHHjZMqUKbJx40a5/vrrYzBjppAkAXbGttlkZ2zrH1p06tU2Y9SrrX8o0alT20xRp7b+PqLT5PpQjMEYL7zwgtxwww0yefJkGTNmTJEZrVq1Snr16iXTp0+XUaNGxWDGTCFJAuyMbbPJztjWP7To1KttxqhXW/9QolOntpmiTm39fUSnyfWhGIMxli9fLv369ZNly5ZJ3759i8xo+/bt0rZtW9cAT5o0SapVqxaDWTOFpAiwM7bNJDtjW//QolOvthmjXm39Q4lOndpmijq19fcRnSbXh2IMxtDGdfz48bJy5Urp2bNnkRnt2rVLOnfuLF26dJEZM2ZIzZo1YzBrppAUAXbGtplkZ2zrH1p06tU2Y9SrrX8o0alT20xRp7b+PqLT5PpQjMEYUZO7bds2adOmTZEZHThwwDW/V111VdZNbsuWLWOwQqaAAAIIIIAAAggggAACIQq89tprlTptmtxK5a64YGWdyd2zZ490795d2rdvT5NbcWlgZAQQQAABBBBAAAEEECgkQJPLJnFaAvPnz5dhw4aVeU/uhAkTRP+pUqXKacXhlxBAAAEEEEAAAQQQQACBOAtwJjfO2clibs8++6x07dq1zKcrz5s3T4YOHZrFyHwVAQQQQAABBBBAAAEEEAhHgCY3nFyVOtPocmS953bu3LmSk5OT//3jx4/L6NGjZfXq1fLMM89Iq1atErJqloEAAggggAACCCCAAAIIFBSgyU3IFnH06FEZPny4rFmzRvRsbe/evd0lyadOnZItW7bI4MGDpV27djJnzhypVatWQlbNMhBAAAEEEEAAAQQQQAABmtzEbgP79++XQYMGyb59+yQ3N1datGghe/fulfXr10vTpk1l0aJF0rx588Sun4UhgAACCCCAAAIIIIAAApzJTdg2cOjQIZk9e7asXbtW8vLypFmzZjJw4EAZMmSINGjQIGGrZTkIIIAAAggggAACCCCAAGdy2QYQQAABBBBAAAEEEEAAAQQSKsCZ3IQmlmUhgAACCCCAAAIIIIAAAmkUoMlNY9ZZMwIIIIAAAggggAACCCCQUAGa3IQmlmUhgAACCCCAAAIIIIAAAmkUoMlNY9ZZMwIIIIAAAggggAACCCCQUAGa3IQmlmUhgAACCCCAAAIIIIAAAmkUoMlNY9ZZMwIIIIAAAggggAACCCCQUAGa3IQmlmUhgAACCCCAAAIIIIAAAmkUoMlNY9ZZMwIIIIAAAggggAACCCCQUAGa3IQmlmUhUFkCn3zyidx8882yfv36YkOOGjVK7r//fjnzzDPzf37q1CnZs2ePzJo1S9atWydHjhyR1q1by4ABA6R///5Sq1atImMdPnxYFixYII8//rgcOHBALrjgAvn5z38ud9xxhzRu3LjI948ePSpLliyRxYsXy86dO6Vu3brStWtXGTFihFx22WVSpUqVyiIiDgLmAl9//bX8+te/loceeqjUuXTq1EmWLl0qderUcd+jVs1TxwRSIvDFF1+4feXvfvc7efTRR6Vnz57Frjzbmsz2+xqU/W1KNrqEL5MmN+EJZnkIVLTAxx9/LH379pVDhw65xrPwp0OHDu7gulq1avkHzStWrJBhw4a55rRLly5So0YNeeGFF+Sll16SwYMHy4wZM6R27dr5Q+3fv18GDRok77zzjvTo0UOaNGkib7zxhjz33HPy/e9/3zWz2rhGnw8//FCGDh0qmzdvltzcXGnRooUcPHhQVq9eLTk5OTJv3jzp2LFjRdMwPgKxEfjmm29k6tSpsm3btmLndOzYMdm9e7f8+Mc/zm9y9eCYWo1NCplIQgW0znbt2iUjR46U7du3u1UuW7bM7VcLf7KtyWy/r/HY3yZ0Q0vhsmhyU5h0loyAT4GoyW3Tpo2MGzeuzKH37t3rGtWLLrpI5s6dK9/73vfc7+iZ19GjR7szTY899pgMGTIk/78PHz5ctmzZIgsXLpR27dq5s7CZO+9u3brJnDlz3BngkydPysSJE2XmzJlurD59+kjVqlXdWFu3bnVni5s2beoa40aNGpU5X76AQBoE9IoKvSLjnnvuEb36QmuMWk1D5lmjpcDx48fdfmrChAlyzTXXyMUXX+z+GFVSk5ttTWb7fd0Ps7+13CKI7VOAJtenJmMhkEKBbJtcPUt75513ypo1a9zlxpkfvYS5e/fuctVVV7kGWM+66l+4O3fu7BrjadOmubO+0Ucv77r99ttlx44d8tRTT7mzuXl5ea6xbdiwobu8ObrsUn9HG2BtxKdMmSIbN26U66+/PoUZY8kIFBSIDmz1sn692kEPtPVDrbKlIFCxAnrrjf5xSf/4esstt7j9WL9+/UpscrOtyWy/z/62YvPN6JUrQJNbud5EQyBxAtk0uVFTum/fPlm5cqVceOGFBTyi+3v1f5944gl3+fP8+fPdpc36/eLuUdKGdezYse7eXr30WS97vuGGG2Ty5MkyZsyYIt6rVq2SXr16yfTp090ZKz4IpF3gT3/6k9x0003uloDoD0nUatq3CtZfGQJ6m8CXX34pDRo0cOGWL19eYpObbU3qcyj0j8Dsbysjk8SIowBNbhyzwpwQCEgganL1nlu9n08/egb2hz/8obsXtmbNmvmrib4b7czr1atXYKW6w9fGU++ljc7MTpo0ScaPH+/uJdRLogt/ooMCvc9W78Mt7SBBf1fveWrbtq1rgHXs6F7hgMiZKgLeBPRySb1NQM/g6h+SohqmVr0RMxAC5RYobf+VbU3qrUDRfb06LvvbcqeBLyZEgCY3IYlkGQhYCUQ73ueff77IFK688kqZPXu2u/xYP3pplp6NPe+88wo8wTX6RX04zt133+0uk9SmVhtlbXr1rK5eXhyNkxno2WefdU9Nvvfee92lyFFTXNKZ3+hyLD3rq3Eym3ArQ+IiYCXw2muvuVsE9F736L52atUqG8RNu0BpTW62+8/69euzv037BpXy9dPkpnwDYPkI+BDQy630FUH6z7fffiv/+Mc/XBN73333yQ9+8AP37/qwp2gnrc1qSQ1m5pnbqMnVe271MuNmzZoVmW50ZrZwk1vSmd/yzMGHCWMgEHeB6CFtWnOF75EvT51Qq3HPMPMLTaA8TW55959Rk1ve77O/DW1rYb5lCdDkliXEzxFA4LQETpw44Z4YqffGRve/lvWX6MwHQ5X3TG50D255z+RGD7dq3749Z3JPK7P8UlIEonrUe9/1vZzf/e5385dGrSYly6wjJIHyNLklXQlVeP9Z1plc9rchbRnM9XQEaHJPR43fQQCBcglEDahecqwvuf/oo4/cPUL6hOTS7hF6+eWX5cknn3Rnf6OnIZd1T+7ixYulf//++Q+qKukVDNGZX23A9R99VQofBNImoK/g0qsp9B3Wma/sihzef/99ajVtGwXrNRcorcnNtib1XfPsb81TygQMBWhyDfEJjUDSBV588UX37r+oofz888/daxIOHjxY6tOV9ZUmurM/99xz819jUtbTlaNXAkX36Jb1dOXoQVVJzwHrQ6A4gffee8+9uuSrr76SFStWSJMmTQp87bPPPqNW2XQQqGSB0prcbGtS3xvP/raSE0i4WAnQ5MYqHUwGgeQIFHemqKz31L7yyivys5/9rMA7caOzwcU9DVlfNTRkyBDRv3BHB+rYRcWwAAAQ8UlEQVTFvWs3Us18kuwzzzwjrVq1Sg44K0EgCwF9h7QeAOuVEvpHqMJPGadWs8Dkqwh4Eiityc22JqtXr17qe+HZ33pKGsPEVoAmN7apYWIIxF/g66+/dk8z7tixo3u9T9WqVd2ktcHdsmWLDB482D1JWS8dbty4sftZ9E5OvSdW34HbsGFD99/1HYB33XWX++7TTz8tHTp0cP/9gw8+cJchv/POO6KXJOuZYf3oA670qcu33XabjBw5Mv9AXc8CDx8+3D1IR8/W9u7d212SnDmnwk+Sjb80M0TAn0D0x6G33nrLvTro4osvLnZwatWfOSMhUB6Bsl6Bl21NZvt99rflyRLfCUWAJjeUTDFPBGIokPnKH21KtQHVM0Kvvvqqa2b1cuNHHnkk/92bugR9INWDDz7oXhV06aWXir7KRz+bNm2SnTt3unt39T5B/St09Nm6dasMGDDANcI9evSQ888/Pz9G4WZZf2f//v0yaNAg2bdvn+Tm5rr39e7du1fWr1/v7vNdtGiRNG/ePIaiTAmBihdYu3atdOvWTe644w6ZNm2au0e+uA+1WvG5IEK6BfTd8HoV0uHDhx3EX/7yF/eH3n79+skll1zi/lvLli3z/+ibbU1m+32Nx/423dtkklZPk5ukbLIWBAwE9D25etZUz77qQ520EdVXFui7a7UxbdSoUZFZ6WXDzz33nDz88MOuGc7JyXE7cT3o1kY5OiMc/aKehdXLkGfNmiXr1q2TI0eOSOvWrd34epZX7z0q/Dl06JB7R68e0Ofl5bnXDw0cONBd3tygQQMDKUIiYC+gVzqMGDHC/VFJzxrpFRilfahV+5wxg+QK6FUVem+8/gG2pE/h50tkW5PZfp/9bXK3t7Stj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AQg8Mknn8igQYNk3bp1cvPNN8ucOXOkdu3aAcycKSKAAAIIWAvQ5FpngPgIIIAAAgj8r8CqVaukV69e5fLo1KmTLF26VOrUqVOu74f2pY8//lj69u0rzz//vPzkJz+R5cuXS7169UJbBvNFAAEEEDAQoMk1QCckAggggAACxQnQ5P6fCk0uNYIAAgggcLoCNLmnK8fvIYAAAgggUMEC27dvl7Zt27ooQ4cOlRkzZkjNmjUrOGo8hqfJjUcemAUCCCAQogBNbohZY84IIIAAAqkQoMnlcuVUbOgsEgEEEPAsQJPrGZThEEAAAQQQ8CVQVpP77rvvysqVK2Xjxo3yyiuvyBdffCGXX365tGvXTn71q19J48aN86fyt7/9Tfr16ydvv/22/OEPf5CzzjpLZs2a5R7spJ9u3brJ2LFj5YILLpAdO3a4s8YbNmyQunXrut+788473b9Hn+PHj8uLL74oTzzxhPz5z3+WAwcOuJ9fffXVMnDgQMnNzZUaNWq4r0cPkdq8ebMsXLhQWrZsKbNnz5a1a9fKkSNHpEOHDnLXXXdJ69atpUqVKu53Cp/J1fnoXB9//HF5//33i/2daG6HDx+WBQsWuO/rWvRzzTXXSOfOnaV///7SoEEDXyliHAQQQACBGArQ5MYwKUwJAQQQQAABFSityd27d6/06NFD9u/fXyyWNoz6YKqmTZu6n2sT2rNnT3njjTdkwIAB8vvf/941mJkf/Z1LLrlEnnzySdcwZ36GDx8u06ZNc5dLnzx5UiZOnCiTJk0qMVH6XW2Mq1WrVqBh1Tns3r3bzSfzo821PlyqTZs2RZpcbZ5r1aolf//730v9Hf2hNt6//OUvi4wf/aKOrw1ws2bN2MgQQAABBBIqQJOb0MSyLAQQQACB8AXKanJHjhzpXrNz4403uqcs69nVxYsXu/t39TNv3rz8f89scvVnt912m9xzzz3ujK6eRX344YfzwSZMmCC/+c1v5NNPP5Xbb7/dnRFt1KiRa4yvuOIK1+Tee++9rknWhrJ58+ZSvXp1+etf/yraDOsTka+99lrXtJ577rkFmlwNctNNN8kDDzwg559/vjsTrL+jTfWoUaPk/vvvlzPPPPO0fue9995zrxvasmWLOys8c+ZMadWqlXN55JFHZNy4cS5O2u5vDr8SWAECCCCQnQBNbnZefBsBBBBAAIFKEyjrcuXiJvLWW2/JL37xC3nzzTddI6qNnX4ym1x9Nc/cuXPlO9/5jvuZnv3Uy3n1M3r0aLnvvvtc06qf+fPny7Bhw9y/a7PbpUuXEtd/6tQpd4ZX/2nRooXo06L1jGnmpcc/+tGPXGN73nnnuXH00uI+ffrIpk2bJPO1SKfzO9pU66XV+nnsscdkyJAh+XP97LPPXMOu38mcW6Ulk0AIIIAAApUmQJNbadQEQgABBBBAIDuBsppcbQTXrFnjzrC+/PLLRS4/LqnJLXwmMzNO5u/obDMbx2XLlrl31+rn22+/lZ07d7p7gl966SV5/fXXCyyupCa38DtvS3qKcmlPVy7uZ3pJc9RgZ551zpyUXl49fvx495+2bduWf2l0dlnh2wgggAACcRegyY17hpgfAggggEBqBUprcvVeXL1UWRvNkj4V1eSeOHFCHnzwQbn77rtLjF3ZTe7ZZ5/tLnfWM88lnamlyU1tKbFwBBBImQBNbsoSznIRQAABBMIRKKnJzXzwU05Ojms49ZJffThT5mXJFdXkZj70Si8x1vj6gKuqVau6h1Hp2dLKbnLPOeccd2n2lClTCtw/zJnccLZ3ZooAAgj4EqDJ9SXJOAgggAACCHgWKKnJPXbsWP5Zy+uuu87d4xq9Fqc89+T+fy9XzpyXPuhKX8ujn/Lck1tRlyvXq1evwP3Dhe/J1dcY6T26Tz/9tHvNkZrpE535IIAAAggkT4AmN3k5ZUUIIIAAAgkRKKnJ/eabb9ylwvruWL3/dMmSJdK+fXvRd+Hqk5K1kdNPRZ3J3bVrl3vn7AcffCC33HKLTJ8+3T2oasWKFe6pzPrU5co+k6tNbuYZ5synK+sfBfRBW2qjn8mTJ7sHbOnrjfgggAACCCRPgCY3eTllRQgggAACCREo7Z5c/Zk+BCovL6/AavXyZX2X7T//+c8Ka3K1adQmcc6cOUWktenW5teiydUzydpo69OgC7/nN5qovmJIL6+OznwnZFNhGQgggAACGQI0uWwOCCCAAAIIxFRg9+7d0qtXL3ef7dixY0XfX6vvkNWPNnT6RGN9r+yGDRvkjDPOkA4dOrgzq/o6nt/+9rfujOWYMWPc9/Usr75eZ8eOHUXGyowzdepU18BGn6eeekoGDx7s/u/ChQule/fu7t+PHj3qXtOj79fV+V1++eXu1UX6Ht1bb71V6tev7568fOGFF4peKqwPydJXEGmTqc1x7dq13Tiff/65e0/u0qVLpWvXrrJo0SL3zt/T+Z3IZc+ePW6u+r5enZs+eVltevfuLT/96U+lRo0aMc0400I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v8D1FAJyuDbqe8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data:image/png;base64,iVBORw0KGgoAAAANSUhEUgAAA7kAAAJICAYAAACkHiPIAAAAAXNSR0IArs4c6QAAIABJREFUeF7s3Qu8VXP+//FPF1IpU6gJU0JyGWVSQgblFuVaqSRERIzbjPsvt8Z9xj0j5FJSlEZGGKbCaNyHUCFDuQ5RlOSS+j/e39/ve/777LPPOWvvs25779d6PH6P+c201ve71vO71j7rvb7f9V311q5du9ZYEEAAAQQQQAABBBBAAAEEECgBgXqE3BJoRQ4BAQQQQAABBBBAAAEEEEDACRByORE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KAggZ9//tkef/xxe/755+2nn36yddZZx3bddVc74IADrEGDBgWVGWSjt956y6ZOnWrfffedW71JkybWv39/+/Wvfx1kc9ZBAAEEEChxAUJuiTcwh4cAAggggEBUAm+//bbde++9prDrFwXd4447zrbccsuoqrV//OMf9uSTT1Yqf7/99rN99tknsjopGAEEEECgeAQIucXTVuwpAgggEKuAgsu7775rL7/8si1atMhWrlxpa9eutfr169svfvEL22677ax79+7WqlUrq1evXqz7RmXpEHjzzTdtwoQJVXZm6NChtsMOO0S2k4TcyGgpGAEEECgJAUJuSTQjB4EAAgiEK7Bw4UJ76KGHbOnSpTUWrHC7zTbbWL9+/ax58+bh7gSlpV4gV0/ueuutZ8OHD7e2bdtGtv+E3MhoKRgBBBAoCQFCbkk0IweBAAIIhCfw+uuv24MPPmirV68OXOgee+xhffv2Dbw+K5aGwPfff+8ehsybN8+dL3G9k0vILY3zh6NAAAEEohIg5EYlS7kIIIBAEQosWbLExo4da8uXL89r7zt37mxDhgzJaxtWRqBQAUJuoXJshwACCJSHACG3PNqZo0QAAQQCCTz22GP29NNPV1pXw0/79OljXbp0cT11mkV38eLFNmvWLHv//fdtzZo1RsgNxMtKIQkQckOCpBgEEECgRAUIuSXasBwWAgggkK+Ahp7eddddbpIpv+id2yOOOMJ22mmnnMV99tlnbmjz9ttvz8y2+YKzfsEChNyC6dgQAQQQKAsBQm5ZNDMHiQACCNQu8M0339iYMWPs66+/rlg5rEmE1Nur8Pzcc8/lnKlZ3zft0aOHtWjRovYdNXO9yf/+979deV999VXF+6Dt27d3vc5t2rRx6/z1r39166l+HcvRRx9tW221VUUdmkF6+vTp9tJLL7l1tGyyySZ27LHHuhmksxfZjB8/3j755JOKmabVw33YYYe5Xu5cSxjHrmHkqvfzzz93VfzqV79yn+lp2rSpm/Va36nVLNjaP82A3bhxY+vYsaPtvffe1rp168Cm+v6sytHxrVq1ym3XrFkzV9aee+5ZpSw9GJk0aZK98847zq9hw4bWoUMHGzx4sPPOXGT9n//8x72/+8EHH9i3335bMWO31tO2G2ywgdte39r95S9/We2s3YTcQE3KSggggEDZChByy7bpOXAEEECgskCukKueXM2cvPPOOxfMpRB6//3320cffVRjGfo0kcLNgQceWG1gVAEff/yx3XfffdXO/Kyw1KtXL1eWvuGa2TOd/WmbXL3XNQX7Dz/80O68807Tdn7ZfPPNXeDMDnX697COPbteBfCRI0faggUL7NFHH3WBPtcii969e9tvf/vbGj/zpE9FTZ482QXP6ha1z2677eYeIjRo0MCtluuc0b6dcsopLrD6ReH7jjvuMIX1IIvOOw2B17nXqFGjKpsQcoMosg4CCCBQvgKE3PJte44cAQQQqCTw448/uuHKes82c1F4O/jgg907uQo6+SwKZ/fcc0+N4Sm7PA2N7t+/f0WQyvz3//73vy5k1jYxlkKShlAvW7bM9Ur6Jc6QG+axZ4fc9ddf39q1a2fz5893Pbc1LQq66lmt7ru1+cymLVf1hss2n5Bb3fd0azuXunbt6oKuD9V+fUJubXL8OwIIIFDeAoTc8m5/jh4BBBCoJJBr4im/goaP7rfffrbddtsFCrsrVqxwMzV/8cUXeSlX13us3kr1zKrXsdAlrpAb9rHn6kHOx0BDtIcNG1alh1y96+PGjbPvvvsucHEHHHCA9ezZM5aQ26RJEzvxxBPdEPLMhZAbuLlYEQEEEChLAUJuWTY7B40AAgjkFggyrFS9iPouroYD5xpK6kvOFUQ23XRTO/zww11oUe+c3vvUe7Wa0TlzyO1mm21mJ5xwgnu31C96j1OBTD3OflEg7tSpkx166KGmQKSe3mnTprnZn3MtcYXcsI+9ppCrhw8DBw50pgqrOn71nGYucpSnXP2id2QnTpxoeg83c5Gjhoz/5je/caFYveFPPfVUxbvN6tXffffd8wq5epdYw5XXXXdd23HHHd07vq1atapoX+2LRhDom7tLly6ttD+Z9dV0bukBzD777MOljQACCCCAgBFyOQkQQAABBCoJKCDefffdtfbuaRizJiNS4M2edElhS6Emc6iwAu7w4cPdZEnZS3YoVHl6z3XLLbesWFUB6MUXX6y06dZbb23HHHNMpfoVlrWuJpzKXuIIuVEce3Uhd4sttnDHn/kwQEO51YOe/f5r9rHrgYDW08RVflEI1aRbmZNz+X9TD/qUKVPcbNuaHEpL0Hdyg15imvRKdWQu3bt3d0OWMxd6coOKsh4CCCBQngKE3PJsd44aAQQQqFFAPW+aiCgzpFa3gYLWkUceac2bN69YRbPo6v3ezN5Z9bKpty3XomCtXtrMCZ0GDBhg3bp1c6vrf9e7uAp7flFPsIKbhk9nL6pXsxFr1t/MJY6QG/axa/9zhVzNIK2hvLkeGqjtskN+do9orkApSxllvwNbXduHHXJzvbub6xvMhFx+wBBAAAEEahIg5HJ+IIAAAgjkFNAnYTQp0ZNPPlntTMZ+w+wexVwBKl/mzOGnucKUZu/VLL65PvWjujQUd+7cubGH3LCPvbqQW9OszkFCoGZlfvbZZyv55BoaXFO75RtyNUmW3tF+9dVX7b333nOfPFJPck2TZxFy871yWB8BBBBAgJDLOYAAAgggUKOA/86rgpPem/Tfk83eqG/fvm7ospZcIStf5syQm6sns23btm74c65P9yQZcsM+9qhCbpCHALW1WT4hV59TUg+z2rK2GaEz6yXk1tYK/DsCCCCAQLYAIZdzAgEEEEAgsMBnn31mDz74YM5hzJk9i2EHvXy/T0vI/Yfrgc9csidmijPkati7ZsZWz22+CyE3XzHWRwABBBAg5HIOIIAAAgjkJfDDDz/YhAkTqnzKR8OGNXxYw4jrGnI1g7MmQFJvrZZy6snNPvbqjr+uw5XjCrmaOfm+++6zefPm5XWe+ZUJuQWxsRECCCBQ1gKE3LJufg4eAQQQKEzg7bffdj1zCjB+qS3k1uUTL19++aXddtttppmD/ZLWd3KDvA+br3q+PdlB9iFXyI3indxcszg3bNjQunbt6j5FtOGGG1ZMdMXEU/meGayPAAIIIJBLgJDLeYEAAgggkLdAbSFXvXaa3Tjz3Ut9H3Xw4MGmb9vmu3z77bcu5GrSIr9oBmB9PmebbbapUpy+v6vZnbO/l5s9u7JmYb7nnnts4cKFgcrVZ3QU7jNnjc7uUQ372LVjUYTc2bNn2+OPP17J7te//rUNGTIk1NmVc50rCrcHHXRQlXOBkJvvlcH6CCCAAAKEXM4BBBBAAIFqBRT0NDGQPvWjXrbsb9/6DdV7+8ADD7iZlzMXfTtVQ4y1Xa6e1yZNmtiwYcOsXbt2ebeC6tQQ6fnz51fadvvtt7ejjjqqUijL5zu5KixXj+bOO+/svs2aGcgVNBWIFbgzl+yQG/axRxVyc4VPTeKl7xPrmLIXTRylYccKqDvttJP75yATT+UKrrk+J6UJzZ566imbOXNmpaoZrpz35cIGCCCAQNkL0JNb9qcAAAgggMD/CmSGEQXSLl26uLC78cYbu+CqEKKJp5544gn3Pm5mL63CoHrmFIC0KJQqPL711luVeBWifvvb35pCpL6rq+1Urj4jo8mJ3njjDRdk1Ts7aNCgSts+99xz9sgjj1T637S99vHAAw807fOnn35qU6dOrfb7vtk9uSosV4+mhtNqtuju3bu7+vTJG31yJ/M7vn5HskNuFMceRU+uervvuOMO+/jjjyuZ6p1gHfsOO+zg2l1DxOfMmWPy1wOE2j7tlDlsvbqArnUOP/xw23rrrV3d1Z1X+jdCLr9QCCCAAAL5ChBy8xVjfQQQQKBEBXL1uAU91Ozv5Gq7RYsWuSHDuYJhbeXmCjYKW2PHjrUlS5bUtnm1/54r5CoY33777fbdd98VVG6uCaDCPvYoQq4O9qWXXrKHHnoor0/65BtyqwvTQbEJuUGlWA8BBBBAwAsQcjkXEEAAAQScQK53SYPQtGrVyg1xbdmyZaXV1dP7z3/+0/X8rl69OkhRFevkCjb6Rw2R1ieMaiuvfv36rpc4c2IsbZ8r5GodBb1XXnml1n1UT/RGG21UqfczV8gN+9ijCrk6dvV8q6c66DJgwADr1q2bWz3IcOVCw7TfH0Ju0JZhPQQQQAABQi7nAAIIIIBAJQEFnqefftpmzZpVaWKl6pgUJBV2+vTpYwp/uRaFPYVnBal8ekr32msvNwQ5ewkSHjVsuX///jZ37lz3f5lLrpCrf1dvo94zzn7nN3PbTTfd1A2hVo935jdoq/uUT5jHHlXI1fFpCPJjjz1mzz//vBs6Xlt7ayhzo0aN8gq5KlfnlWZ9rqmOLbfc0n75y1+64dGEXH6gEEAAAQQKFaAnt1A5tkMAAQRKVEDfwVXY0/u0H330kXsn0weTxo0bu0++dOrUyQXcpk2bBlJQgNZ7vC+//LKbKViTN/ky9f6rymnTpo37Lq7eBVXvcE2zMH/++edugqJ33nnHBVStq/c8tU96L1ihO9/vwGp/9E7ws88+a/rsjXqLtW+bbLKJKXRvt912pmCv49AETBqGrf+ud5cPO+ywGifqquuxa4i2ZqvWcWvRfulY9ckfzTKdvajt1OPth4rL44gjjjDNnlzdsmzZMhcute3XX3/t2kfHJ1dt16NHD2vRokWlzWWv/Xr//ffdkGet37FjRzeLdq4HH77dNMmZ3sPWonNKDxB22203Z6wh1A8//HBF/WpPBevM5d///rdbxx+ff7BR0/EFOlFZCQEEEECgJAQIuSXRjBwEAggggEC2QL4hF0EEEEAAAQQQKA0BQm5ptCNHgQACCCCQJUDI5ZRAAAEEEECgPAUIueXZ7hw1AgggUPIChNySb2IOEAEEEEAAgZwChFxODAQQQACBkhQg5JZks3JQCCCAAAII1CpAyK2ViBUQQAABBIpRgJBbjK3GPiOAAAIIIFB3AUJu3Q0pAQEEEEAghQKE3BQ2CruEAAIIIIBADAKE3BiQqQIBBBBAIH4Bfa5oxowZFd/n1edv9J3czTbbLP6doUYEEEAAAQQQiE2AkBsbNRUhgAACCCCAAAIIIIAAAghELUDIjVqY8hFAAAEEEEAAAQQQQAABBGITIOTGRk1FCCCAAAIIIIAAAggggAACUQsQcqMWpnwEEEAAAQQQQAABBBBAAIHYBAi5sVFTEQIIIIAAAggggAACCCCAQNQChNyohSkfAQQQQAABBBBAAAEEEEAgNgFCbmzUVIQAAggggAACCCCAAAIIIBC1ACE3amHKRwABBBBAAAEEEEAAAQQQiE2AkBsbNRUhgAACCCCAAAIIIIAAAghELUDIjVqY8hFAAAEEEEAAAQQQQAABBGITIOTGRk1FCCCAAAIIIIAAAggggAACUQsQcqMWpnwEEEAAAQQQQAABBBBAAIHYBAi5sVFTEQIIIIAAAggggAACCCCAQNQChNyohSkfAQQQQAABBBBAAAEEEEAgNgFCbmzUVIQAAggggAACCCCAAAIIIBC1ACE3amHKRwABBBBAAAEEEEAAAQQQiE2AkBsbNRUhgAACCCCAAAIIIIAAAghELUDIjVqY8hFAAAEEEEAAAQQQQAABBGITIOTGRk1FCCCAAAIIIIAAAggggAACUQsQcqMWpnwEEEAAAQQQQAABBBBAAIHYBAi5sVFTUdwCCz/8xL5e8W2o1bbftI1t9IvmoZZJYQjURWDNWrOH3vuhLkVU2XbdBmaHbNEo1DIpDAEESk/g2X+/Y19+vSLUA9utUwf75UYbhFomhSGAQPkJEHLLr83L4oinzZxjf3vm+UiO9fQhh9mOHbeMpGwKRSAfgc+/W2O9pn1t85f+nM9mgdY9qP269shB3GgGwmIlBMpQ4JwbH7CbJj0VyZH//dazbc8uHSMpm0IRQKA8BAi55dHOZXWUS79ZYb//89jIjnnzTVrbxScNjax8CkYgqMDZz620P/37u6Cr573exP2b25Ed6dHNG44NEChxgfnvf2pdjrwosqPcq+s29sQtf4isfApGAIHSFyDkln4bl90RfrH0azv3hjsjO+5WLX9hV58xPLLyKTg6gb///e82evRoGzt2rG2//faBK5oxY4Zddtlldvvtt1vnzp0Dbxf1iiNmrbDb3/o+smrG9mpmJ/56vcjKp2AEykXgo48+st/97nd2yCGH2LBhwwIf9jfffGNnnnmmbb755nbeeefZuuuuG3jbKFd87e3FtuuxoyOr4jfbtLPn7xkVWfnFXvDatWtt3Lhx9uijj9qtt95qm2yySeBD0vpPPvmk3XzzzfarX/0q8HasiECxCRByi63F2N9aBcoh5K5evdpWrlxpTZo0sXXWWadWk1JcQX+gH3vsMfvLX/7ibgBrW3Sz+Pvf/96aNWtml19+ubMLunz++ed2yimnWPfu3e2ss86yBg0aBN000vVKOeT+8MMPdumll9rHH3/sbsY22CD8odPff/+9qR6dE/Xr14+0rQop/PXXX7chQ4bYSSed5AJSGpY1a9bYihUrrFGjRrbeeuX5AGTRokV28skn24EHHhioXRRI7rjjDrv//vvdA7aOHfMbhnvffffZnXfeWdC2UZ0zhNzwZAv5rfvwww9t5MiRtueee+b9N2nBggV2wgknuL9pgwcPDu9AKAmBlAkQclPWIOxO3QWKJeR+8skndvrpp9vzz1d+d3jLLbe0nXbayQ477DDbZZddcj65nzRpkv3hD39wf6guvPDCsgy6N9xwg6mH9bbbbjOZ1bY899xzdvzxx9v111/vbk7zWX7++We77rrr7JlnnnFPzdu2bZvP5pGtW4whVwHpnHPOsUceecRGjBhRbe+UAugll1xi6gG75ZZbrEWLFqE6fvfdd+7aefDBB+3uu++2/fbbL9Tywyjs5ZdftkMPPdTOPvtsO+OMM8IosqIMHfP//M//VCpz/fXXtx133NHdOKvHcdNNN61Sp7+OtM6f//xn94Cg3Jb//Oc/7sFDnz59ArXLF198YaeddpptvfXWzjzf3th33nnHXStHHnmk+82vV69e4uRpD7l6qKkHQzNnzqzVSue9/qZ26dKl1nWjWKGQ3zrt7zXXXON+u3TN5rP43z79FusajuIBYj77w7oIRCVAyI1KlnITEyiWkOtvlJo2bWo9e/a0hg0bOrOFCxe64KserH322cdGjRplW221VSXP6dOnu6CgGy3dPKWlZzHORs8n5IYRUv3N/ZVXXmmHH354nIdabV3FGHLVO6nhmrrx79ChQ7W9U4Xc+OXTKCr/j3/8o/31r391vWy77bZbPpvHsm6UIVfXz7XXXuvaok2bNu54vv32W1Od+v35xS9+4cK1glVmKHv11Vft6KOPdgFPDyHyGRERC1oMleQbcuvygE2H40PJkiVL7KabbrKWLVvGcJQ1V5H2kKsAd9VVV9kHH3xQcSD63/7973+7h6KbbbZZxf+uv73nn3++bbvttoFdf/rpJxcy1bZBRxNVV3i+v3VhhFSFZF2/GiXQrVu3wMfNiggUkwAht5hai30NJFBsIVe9tvpjkzn0T3/Exo8f73odFQQ0XLN9+/aBjr9cVson5PqeFL1/pHdrGzdunDeTH7KsBw7Z7ZV3YSFtUGwhV8M2dZP+1FNPuZ7Tq6++2v70pz/lHDKX741fSKSpKiaOkPvwww9XuslVG7311lumhzkauaCexxNPPLEsH6RVdzLkE3L9A7YnnnjCPdDJfmAZ9IRTGNF8AmkJJWkPublcw7ye/O+THvoEHU0UVsj1PfsHHXSQG6pcSM++H7I8YMAA96C8kDKCnrush0BSAoTcpOSpNzKBUgi5wtF7t7opuuKKK9yQuDS9CxpZ4+VRcD4hV0/v9e6RH+KdRzUVq65atcouuugie/fdd23MmDGVegIKKS+MbYot5GYO2xw6dKibUEe9KnpHWkMGMxdCrrle1aiGK/ue3OyQ69tAI0rUPurdLeQ90jDO77SWkU/I9cNm9RCzLsO7X3jhBevXr597wKYhy0kvhNz/fZ0iiZCrVz30TnhdXrP46quv3Du5zZs3r9N5mfR5SP0I1CRAyOX8KDmBUgm5ahg/uYSGI2cGKx/aNNzw4IMPrmjDH3/80ebMmeOe9msYlRYNRdKQQ/Wc+SHRfoNPP/3UzRj8+OOPu+HR2UvmH1FNOKMbrXvvvdeV/fXXX9uvf/1r09NkBcgNN9yw0ubqfdZN+o033uh6hvRepbZTqDnmmGPchDrZE9csW7bMdNP90EMP2WuvveaC5G9/+1sbPny4bbPNNpXKzyfkTp061b3/nOumQMclM79/qkTvZh177LHupjJzUZ0ampbk+1uZ+1NsIffZZ59154qGB++7774u3Grofa73yjJDrtx1LvlzT+eC2ke9EHU5h7InL/O9G3p3Ur3MG2+8cQW3ejXVo6kZbv3suPleE9X92Grkhs5RvR+s83733Xd357xuQDU0Pvud3Hyv81z11hZy/WRJmvwrM1hVN+mSLLTvEydONM1irt+HXXfd1b3bm6ud9O/6ndIxKzRmL9lhTjfluu7+9re/ud8TDaeWk35LNHdB5sRh+n1UG+m8UhuqnfX+vhb/Hm32bLT57H8+Ife9995z79PqdyzX/Ak6Lk0qNW3aNPcbrN88DZ3Xeda6desKFl+nfs8vvvhiN/FXkksphtyg55h+v3R+Zi+tWrVyv1GdOnVy/6R5N3Rd6++Z2k9/+/bee2/3kCLz/MvngZ6uS80PoWsnsy6/L/ot0QRnGgmmOnWddO3a1Y3I0Kgwv/g6586dW+fh1kmeh9SNQE0ChFzOj5ITKKWQq/d+FAT0R1V/KHUzp8X38Ojmzb8fqveN9IdMw+J086dP3aj3UZ8KePvtt937Qwq7fliS3lXSxBz6zyOOOMJNPqEQ8uKLL7qJZ3Sj1bt3bze8LrNXWQFDgVlDfvUU+x//+If95je/qRha7U8o3UTr3/SpHn3mQGH4l7/8pRuqqvcyL7jgAnfz54P3vHnz3NNpzTTZq1cvd7OnSYd0U6sbVYXLzHemgoZcf1OgMJ8rnPr3m7Wfe+yxh7tZ1r7ov2sYV+aiG1GZZboneQEVU8j157KCkH9g40OvbtqzJ9TJHA6ottB5k30OKcjonPdBt67nkIaW6jzRu7qZw3T/+9//unbXOa/h1bqZLeSayHWu6KZU9emGda+99nIzeGs4oq4dXWuvvPJKpZCb73Ve3flZW8jVdm+88YYLkZobwA/zzxXw1La68dZQdP32KNxq8b8nuo40s7m/1hUmzj33XPvnP//pHtLpNYLM3xLV16NHj4ph1L5XWf+pf9tuu+1s6dKl7ndFwTD7t8T/PuqhhGZgl6NeC9H5oW3233//Sg8x8t3/fEKu74FVaM2eIds76B1ondty0IM+PWyRd+aEevrfTz31VOcaxURs+f6OlVrIzecc0/n1r3/9y2bPnm2LFy+2/v37uzCpd9d1PuvhxKxZs1x76+Gv/l5q4rz58+e761ohWH9D9PdQSz4h148o0oOe7HeB/TwDU6ZMqbhO/Hv2ut6y370N8huQ73nB+gikSYCQm6bWYF9CESilkCsQ/4coM1jlCrkaFqfhcOo1UQ9rdpjVk2M/XM6/G3nPPfe4GybdUGrRcFIN6VVPkW5YdTOvRT0zulFVoFZvhB9aqt4PTdyjm0zNWJz5aR6/3wrAGnLtn277wKBI0N2SAAAgAElEQVQ/vpl/pBV+VI/Cju8V1n6qB0ZhOLtnJ2jIrendKQUG3XzrOILMMlnTDWsoJ2+ehRRTyPWjEhSC1DOp0Ql++LIOO/N8y7zxmzBhguv90PuI7dq1c0KagEc3beqB17ciVaaWMM4hHzzefPNNF3gVsBXKs6+VQq6JXM2rEKZzXmFSwVoTOem8Vw+L/ruOKbMnN5/rvKbTKcgNrg9z+h3wwSpXwNODKZWnB2P6LfG9qgpm+j358ssvK41E8Q+L1Ob6TdFvlcK+rvGXXnqp0vBoHa8m2dODMQVp1eF/2/Rbot+e7PPA/z7qd0pl6jdRAVsPJnSdq1799vhRMPnufz4ht6YHY3oAqQc1eohZ24zvNYWbPH82Qlm9lEJuIedYbe/k6u+WRkppxJKfnE1/Z/T+rv5OZo4qyifk1vSwwz+U0sPiILNw+xFOmddCKCcHhSCQEgFCbkoagt0IT6BcQ251grn+gNb0R1U3q/rjpxsv9Zz6dTXUWH+gFaAzF4VVBV/1xPhtfDhX71RmiNb/7ntWdcNa3fuAmeVXd0MZNOT6/dNT9OwJQnzI1Y2Dysv1yZTMfYnyHclCroBiCrm62dcMppmh1E/Ko+Gamf97ZsjVeaXPNmUOtdO/+3CYq4cs2zLfc0ihSb1m6tlXEFKQUhjzvZGFXhPZ++V7tzWaINfQQ/UG6d3lIJ8QyudG2V+fet2hpmswaMitLUxnf+qrumvXB0KNuJC9Fl1zRx11lJvRWQ82sl+58KMB1GvmH57461ThWO8dZm7jH1QFMfVO2fufT8jVsFLtd67RHz7kami8RtnU9K3m2kJVIb8fddmmlEJuIedYoe2R6wF1PteunwBRw9Wze/R9yB04cKCbw6O2T1WlbWRSXc5HtkUglwAhl/Oi5ARKNeRmPm3N9YfSN6R6RDQ8WT1RCnjqvdCwKn2qyP9RzCfkBhkm53uFModU1xRC/R/XXDO7qpdOwwo1ZFMhSO/uKXSrpyvzW6FBQ67ff/Ua5poF0w9X1rBsvQepodLVfTeQkFvYz4X/5MVnn31WpcfW32DqXd3MdxZru/Hz76XrvenMdxT1EKWu55CuGfXeaoi/FvUeZg4vLPSayNbz5eg8V33Z77XXdL4Fuc5rC59BQ64+MaTj13VRU8BTaNfEbLrZ1nBiLQqV6nHNvPbyCbm13Yj7/dG3Qv2Q6pp+H8PY/3xCbq6ROL5dModtq7dZYV6/Q9lBPvuhT11n8y3sKq68VSmF3ELOsSAhVz236s3V3+L333/fAeo3UL24mQ89avuty5TP9eDJ/7sfrqzyNWGd/mZqJNU666yTs8lrO+4wzhPKQCBJAUJukvrUHYlAKYVcP0RNsylmvk+a6yZOf1A1gZR6BXJN5KL3/XzI9T1omqCituHK/o/qDjvs4N4dzPVdzFw3cvmGXAVy3ejfddddLpxnL9k9L0FDbk09uarDTx6kup9++mk3FFs3BxoinU/oiORkrqXQYunJ9RM6bbTRRpW+Ca3DW7lypen81jtt6rFt27atO+rabvz8eZn5Ca4wzyEFNX2HWu/c6dxTT6H/HnWh10R1IVf/e673LHOF3Hyu87qGXN/rqevBP0jIFfD0YEE97lpHw4qzF71DmxnM9FumYcxBhiv73xa9Z5jrW8a5bvrzDbn57n8+Ibemnlw5KehqHQ2N1wM9hXWNTsgc9k3IDefXtbqHRoWcY7WFXD1U1d/iyZMn59z5QkNuTT25qkgPvzSZm/6O+smuNEu6JlzL7tkl5IZzXlFKegUIueltG/asQIFSCrn+PUZNrKMQ5mfbzHUTp3f4NNGKJivRMD0NK1aPQHVhwc9Aql4rP/GUJvfRbKBXXXWVexKsd9/8pwZ0g1/dhCe53u/LJ+TqJlPDVXWTrGCh94l0rKo/36Gm2adNbTcjfn3tgyax0buXuunUQwH15GX26vqhkUGGyBZ4+ua1WTGE3MxZems7uHxu/HxPru8B1rke1jnkJ4OaOXOmm+F4+fLlLoRoMjcfTDQMNt9rorqQm09Pbr7XeXXmtb2Tm9luullXL6OWXNejJojTQwA9sNDQbr0j7XuPcv0O6MHByJEj3W+Nn3hKE97pIVP2JFL+vcHqJnvL9bAj35Cb7/7nE3KDBgn9TmmYvF7jkIseAGiCLL/4h3XqKc+ecKi26yqKfy+lntxCzrGa/q5oTgv9DdVM4wqY+o3yf0fqOlw5yCgStbf+rvtXPTTZlWZJP/744yt9D9c/gOGd3CiuEMpMgwAhNw2twD6EKlAqIVd/KHXDo5s7hSrdFPqepFx/KP0frOzP5OQKuX6iDb2Tqht3vXOmJ8S6OdUfwsxPclT3zq1vNJWldxU1JDGzJy6fkOvr0OdJsr9BW9eQqwChYZlyCfLpH90c6KZeveKZ7xjreIPesIZ6QtdQWDGEXH9+qI2zJ5fyh6beP03AowcLfvIyf9767xJryGzm4tvCT0gW1jmkcKdh9Lrm9F1kDR/VpGu6JjSSoVmzZm6kQa730Gu7JrKb0o/U0Oy62eea1s31Tm4+13lN52FtIVdDLBVcFVYze2FzXY/+4U+ub7hm/w74AKAJpvRZHc2w7D+bpPdu9WmpzB6nXO/cZh6Xfzc7c4bufENuPvtfXdCvzjrfB2OaNVcP+vr27VvxjrHKDhpu4vrtKaWQW8g55t+n14OJ7OHjvre1ZcuWVb5BW9eQm+/DDg2P1gM5zdyd/T3y2n4D4jqXqAeBqAQIuVHJUm5iAsUecn2PonqldOOb/bkLweb6Q+lv+q+88ko3WY16QTW0Ue/jqndEN+u+J9Z/61Kf+lCvb/a3RrMbzw8v1E1odbMrH3fccZU+E5JPyK1uIh/1qOkps8J+ocOVdSzVBQPdsGtol3rA/dBk3YQrzMg4u8dEx8R3cvO7tDVhmR6c6H1nTYbiH9RkluKDsN4lz57wzM+urBm69VkpLbpx02Q+GukwduxY69ixY7UTpOV7DvlPa2kSMvXk6112/35u5me4Crkmcsn5chQo/WQx+g3Qp4N03WrCtMxzP5/rvJCQq2tRwVPHKt/MUR3VBTz/e6QHcX5yqMwZojV7sQ8Camsdqx4WaMZsBYGaFj8Dt9qlutmV9b5j5ifG8g25+ex/viHXD9XXp4+yv5OrfdY3mXv27Fkx6ZR/4KPf08xPDvGd3Px+d3KtXd1w5ULOMZXv/x5kT5rnH0joIZZ+O/wDOo2K0gNU9fDmM2ol81j8Q9sHHnigymR1ml9C1+9hhx1W8aDIjwbT1w0y5y7gO7l1P58oIf0ChNz0txF7mKdAsYVcDYVs3759xU2Ohsz6d2oPOOAA9wkMf3PvKXLdxPmbc33vL/Pbk3qvTiFWw5d9yNUNqL6nq7JVn1+0joYJ66ZLw5X1bT8tmd/yzPWdXPU6KBjqe7Z+ySfkahs/AZTq1/tDWjT7qD4/oj/I+ixCIRNPqRw/uZFmzM28cfzkk0/s9NNPd9/j1TFoSJn/XqeGmak+PwmM73XzPYvZbZLnaRrK6mnvya1p9uRsAP8gwvfIKRjp/FTbaCZRTUamNlIvn//2c/bQ1rqeQ37iFo1sUADx36X2n73SO5N+pudCrolcje4/h6RPEikI6R1jTbqmhwOacVfDeDXTsD/387nOg4TcLl26uMCpRccvZ/UW6R1p+euGOXMipFw9uX4CJY1+UBvphtp/E1Tv8Otd7MzeLgX4UaNGuQmq/KLXLHRN6TvB+u5o5kzn6unW8cs/+zu52lc9ANFvnv+0UL4hN9/9z2e4sibg0kgAzZzsJ+/yx6zRJfpMlG93PQDQd3w1RF6jHjK/C+7fj87VWx7Kj0mehZRST64OPd9zTNvodQY92NEDZI1A0MNjPdDTO+j+e9t6x1r/plFTaltdY/o/PYz237ivbf6B7KbxD7qyhxn7/fHffNdvqH4r9fuldf2M5SrPv4akc81/WjDPU4DVEUi9ACE39U3EDuYrUCwh1wcs/XHNXBQ0daN30EEHuZkRc8206d9H1DBc/61HlaGeMP1x1Q2zht1q+LF60HTTp5tlH3L9DbpmQ9b2m2++udsF/+F47ZMCtp46Z/Zw6p1d9TypPK2r8hWGDznkkCoTUumGTkMJc70/pomG1DuVOXxY+6s/yPqUim7wdcOrfdCso9oP3Yxnhtyays8+Z/zwMd04Zw/ZUojSk3jdoCvw65hyDZvUv2nYl248daNZW+93vudtIeunPeT6Hg2dw3ro4R+a5DpWBTtN9iVf9SIqzOo9Mi3qHdR7czo3FDDURpoMab/99qt0fdT1HNKoB/9OeOYDDu2D/y6uhlVr0iQdk3r987kmqmtj3XDqM0q6eVWQ89etHijpIUy3bt0qPZwJep3XdE75gJW5joJt165d3U157969XTjNXvwoEH3XNfOBkWaR1W9P5nWkNtLDIQVcH3LVRup9VzD1gVh1aPinwq9+W/S5KF3fevjnF12nmkxHN/I6B/T7oPbX+446Z3zA1frV/T7q3+q6/zWVkcvb97wp4GQPSffnz/jx4yv95ikoaXhp5qJt//SnP7lRKTofkl6KMeT68yL7YWch55i20bmsiaV03uuc1Pmo0Qk6NxVcNVmaelw1HF8PcTT3hSZPU4++5p3wIVdhVL91+huT/SAkVzv70QHZQ9r9JIr6e6a/ofqN0kgw3QNkXyP+c0PHHnusewiTef0kfW5RPwJhCRByw5KknNQIFEvITRLMf58xc/il3x//TqpuvIK8w5rkcQStu6b3p4KW4d/b0o2mbqzTsKQ95KbBiH1Il4C/uR40aFCl1xu0lxphouHp+p5yKU2G439vq5s8q7YW8u9h6mFdde+111ZG2P9ejCE3bIOkyvPfd9fDap0PtQ35z7WfeliiQJ491DqpY6JeBKIQIORGoUqZiQoQcmvn98OdFGT1XdjMp7i6odJTZfWo+Pcday8x/Wv4d0Mzh4kF3Ws/7FY3q2n4RqXfb0Ju0BZkvbQI+KHEer1BPb0axusX9WxqOLgCbindfPt3PjVippBRIH6Ug4aOp6XXjZCb7BWlB9A6lwrp2fffLderEoWG5GSPntoRCCZAyA3mxFpFJBB1yG3RvJld94cRRSRSdVcz3+vT0EjNsKwJgTS8VEFOPQYarqkhVbmGSxfjwfvJjfT+oZ/BN+hx+Mk7NBusZpJOiwkhN2gLsl5aBDLff9Vvjya/0wzOerjmZ1rW8EoNUc/1Te60HEc+++E/x6Tvkuf74DBz28zJtfKpP4p1ow6527bfxF6bdFkUu14SZfq/SXvuuWe1E/pVd6B+cjO9dqH3/hmqXBKnBAeRQ4CQy2lRkgJ/Hj/V3npvUSTHdlivHnbwXrtGUnacheqdYL3nqG/o6V0lLXpvSO8Dayih3gfO7GWJc9+iqksTE+k9Zt1oanKOoIveIVYwzvxWatBto1zvqQ9/tP0e/iayKj49fkNr0/T/97RFVhEFl5WAHqbpM02a/E433Aq4eo9RvzkDBw60Hj16VPqMUCng+AeL/fr1c5/LCrr42ag1uZE+a5X5eaWgZUS1Xs8Tr7Ln33gvkuKvOX2gnTZ430jKLoVCNbrIz7+h0Q+bbLJJ4MPSsHm9267/zH73O3AhrIhAEQgQcougkdjF/AV+Wv2z/XXWc/blsuX5b1zDFh0338z27v6bUMukMATqIjBj0Y92x1vf27oN6lJK5W0bN6hnZ3VpbJ03ahheoZSEAAIlJfD1iu/s8nGP2CdffB3qce3TfTs77pA9Qi2TwhBAoPwECLnl1+YcMQIIIIAAAggggAACCCBQsgKE3JJtWg4MAQQQQAABBBBAAAEEECg/AUJu+bU5R4wAAggggAACCCCAAAIIlKwAIbdkm5YDQwABBBBAAAEEEEAAAQTKT4CQW35tzhEjgAACCCCAAAIIIIAAAiUrQMgt2ablwBBAAAEEEEAAAQQQQACB8hMg5JZfm3PECCCAAAIIIIAAAggggEDJChByS7ZpOTAEEEAAAQQQQAABBBBAoPwECLnl1+YcMQIIIIAAAggggAACCCBQsgKE3JJtWg4MAQQQQAABBBBAAAEEECg/AUJu+bU5R4wAAggggAACCCCAAAIIlKwAIbdkm5YDQwABBBBAAAEEEEAAAQTKT4CQW35tzhEjgAACCCCAAAIIIIAAAiUrQMgt2ablwBBAAAEEEEAAAQQQQACB8hMg5JZfm3PECCCAAAIIIIAAAggggEDJChByS7ZpOTAEEEAAAQQQQAABBBBAoPwECLnl1+YcMQIIIIAAAggggAACCCBQsgKE3JJtWg4MAQQQQAABBBBAAAEEECg/AUJu+bU5R4wAAggggAACCCCAAAIIlKwAIbdkm5YDQwABBBBAAAEEEEAAAQTKT4CQW35tzhEjgAACCCCAAAIIIIAAAiUrQMgt2ablwBBAAAEEEEAAAQQQQACB8hMg5JZfm3PECCCAAAIIIIAAAggggEDJChByE2jaJUuW2Lhx4+zBBx+01157zZo1a2Y9evSwU0891Q488ECrV69exV75de+55x575513rF27dnb44YfbaaedZptvvnmVvV+5cqWNHz/e7r33XnvxxRetZcuWdsghh9jpp59unTp1qlR2AodOlQgggAACCCCAAAIIIIBApAKE3Eh5qxb+7LPP2oknnmiffvqp7b333tatWzf7+eef7ZlnnrGtttrKrr/+emvcuLHbcMGCBTZs2DBbuHChDRgwwNq3b29z5861Rx991LbYYgsXZhVc/fL555/biBEjbNasWda3b1/r3LmzffDBBzZlyhQXpG+77Tbr3bt3zEdMdQgggAACCCCAAAIIIIBAfAKE3PisbdGiRXbUUUfZ6tWr7eabb7auXbtW6llV2G3QoIHbI/XIqmd39uzZdtddd1nPnj3dumvXrrVJkybZSSedZP369bNbbrnFmjZt6oLypZdeajfccIPdeuutduSRR1r9+vVdWQrQxxxzjHXo0MEF4zZt2sR41FSFAAIIIIAAAggggAACCMQnQMiNyVrhVL20l1xyiU2YMMENIa5pefXVV+2ggw5yPbjXXHONNWrUqGL1FStW2CmnnGIvvPCCTZ061fXmLl682AXb1q1bu6HQLVq0qFhfAXjUqFF25ZVX2pNPPmn77rtvTEdNNQgggAACCCCAAAIIIIBAvAKE3Ji8v/zySxs6dKirTSF3o402qrHmsWPHut7ayZMn28CBA6usq8B6wQUX2PTp0+3ggw+2p556yvbbbz+74oor7Pzzz6+y/gMPPGCDBg2y6667zs4888yYjppqEEAAAQQQQAABBBBAAIF4BQi5MXm//fbbdsQRR9g+++xjV111la277ro11jx69Gi76KKL7LnnnnOTUmUvEydOdEOf9Z6t3sP1//2+++6zIUOGVFl/zpw5tvvuu7sArLL9sOiYDp9qEEAAAQQQQAABBBBAAIFYBAi5sTCb+ZB5zjnn2F577WV33323zZw505YuXWrdu3d378weffTR7v3aVatWud7W+++/3w0v3mWXXars5SOPPOKGPF922WVuKLIPxdX1/Prhz+r1zZzcKqbDpxoEEEAAAQQQQAABBBBAIBYBQm4szP8/5Ko6fdanT58+tv3225ver1VgffPNN91EU3r/VotCrt651TDjjh07VtlLH5qzQ251Pb/6/JCGPSswE3JjanSqQQABBBBAAAEEEEAAgdgFCLkxkftQqiCr4crqsfVL5qd/Hn/8cevSpUutPbn+HdygPblvvPGG9e/f33r16pV3yFUvMAsCCCCAAAIIIIAAAgggUIjATjvtVMhmBW9DyC2YLr8Ns3tes7f2E03pnVpNEOVnQ67tndx7773XDXPO3L6md3Ivvvhi0//pc0RBF0JuUCnWQwABBBBAAAEEEEAAgWwBQm6JnhP+nVgF2FwTT2VPHKUhxWeddVatsyv7TwL5d3Rrm13ZT1RVoswcFgIIIIAAAggggAACCJS5AD25MZ0An376qZv1eL311qvyCSF9Q/fyyy93vbc+tPrhyLlmQ162bJkdf/zxpjInTZpk7du3Nz8cWe/cjhkzxpo1a1ZxZD/88INpwqspU6bYww8/bDvvvHNMR001CCCAAAIIIIAAAggggEC8AoTcmLx//vlnu/TSS+2GG25wn/0ZPHhwxZDhl19+2U444QTbeOONbfz48damTRv77LPP3DDkhQsXmoYk77nnnm5P16xZ42ZdHjlypJ1xxhlu6LE+B7Ry5Uo3cdVDDz1UqXwF6NmzZ9txxx1nPXv2tFtuuaXS+8AxHT7VIIAAAggggAACCCCAAAKxCBByY2H+30oWLFhgw4YNs/nz51vfvn2tc+fO9sEHH7geVgXc22+/3fbYY4+KPXrmmWfcp4U0A/OAAQOsbdu2pkCsTw9pAim9h9u6deuK9XOVP2/ePJsxY4Z16NDBfbZo2223jfGIqQoBBBBAAAEEEEAAAQQQiFeAkBuvt3300UduduNp06bZ4sWL3eeB+vXrZyNGjHAhNnNRL6yGId944402ffr0nN/Uzd79RYsW2U033VSp/GOPPdYNb1aQZkE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0i/w2pLVdvWr39mMD360b39am8odXn+detan/bp27k5N7DcbN8y5j3Pf/dD+NP5xe/xfb9q3332fzuNosp4dsNsO9oejD7DOW7dN5T6yU/kJEHLz82JtBBBAAAEEEEAAAQQiFVDA7THla1u1Op3hNvvgGzesZ3MG/KJK0FXA3euEK23VDz9F6hVW4Y0brWNP33E+QTcs0ATLIeQmiE/VCCCAAAIIIIAAAghkCwx6Yrk98O4PRQUzsEMjm3xA80r7PPR/xtqUf7xcVMcxYJ9uNuGPI4pqn9nZqgKEXM4KBBBAAAEEEEAAAQRSJNDsL1+mdohydUwaurzi5I0q/fNGvU5N7RDlao+jyXr25axbUnQ2sCuFCBByC1FjGwQQQAABBBBAAAEEIhKod9OSiEqOtti1p21cqYL1dhkebYURlf79C3dGVDLFxiVAyI1LmnoQQAABBBBAAAEEEAggQMgNgBThKoTcCHFjKpqQGxM01SCAAAIIIIAAAgggEESAkBtEKbp1CLnR2cZVMiE3LmnqQQABBBBAAAEEEEAggAAhNwBShKsQci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SpBwEEEEAAAQQQQACBAAKE3ABIEa5CyI0QN6aiCbkxQVMNAggggAACCCCAAAJBBAi5QZSiW4eQG51tXCUTcuOSph4EEEAAAQQQQAABBAIIEHIDIEW4CiE3QtyYiibkxgRNNQgggAACCCCAAAIIBBEg5AZRim4dQm50tnGVTMiNS5p6EEAAAQQQQAABBBAIIEDIDYAU4SqE3AhxYyqakBsTNNUggAACCCCAAAIIIBBEgJAbRCm6dQi50dnGVTIhNy5p6kEAAQQQQAABBBBAIIAAITcAUoSrEHIjxI2paEJuTNBUgwACCCCAAAIIIIBAEAFCbhCl6NYh5EZnG1fJhNy4pKkHAQQQQAABBBBAAIEAAoTcAEgRrkLIjRA3pqIJuTFBUw0CCCCAAAIIIIAAAkEECLlBlKJbh5AbnW1cJRNy45KmHgQQQAABBBBAAAEEAggQcgMgRbgKITdC3JiKJuTGBE01CCCAAAIIIIAAAggEESDkBlGKbh1CbnS2cZVMyI1LmnoQQAABBBBAAAEEEAggQMgNgBThKoTcCHFjKpqQGxM01SCAAAIIIIAAAgggEESAkBtEKbp1CLnR2cZVMiE3LmnqQQABBBBAAAEEEEAggAAhNwBShKsQcouXcsUAACAASURBVC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SpBwEEEEAAAQQQQACBAAKE3ABIEa5CyI0QN6aiCbkxQVMNAggggAACCCCAAAJBBAi5QZSiW4eQG51tXCUTcuOSph4EEEAAAQQQQAABBAIIEHIDIEW4CiE3QtyYiibkxgRNNQgggAACCCCAAAIIBBEg5AZRim4dQm50tnGVTMiNS5p6EEAAAQQQQAABBBAIIEDIDYAU4SqE3AhxYyqakBsTNNUggAACCCCAAAIIIBBEgJAbRCm6dQi50dnGVTIhNy5p6kEAAQQQQAABBBBAIIAAITcAUoSrEHIjxI2paEJuTNBUgwACCCCAAAIIIIBAEAFCbhCl6NYh5EZnG1fJhNy4pKkHAQQQQAABBBBAAIEAAoTcAEgRrkLIjRA3pqIJuTFBUw0CCCCAAAIIIIAAAkEECLlBlKJbh5AbnW1cJRNy45KmHgQQQAABBBBAAAEEAggQcgMgRbgKITdC3JiKJuTGBE01CCCAAAIIIIAAAggEESDkBlGKbh1CbnS2cZVMyI1LmnoQQAABBBBAAAEEEAggQMgNgBThKoTcCHFjKpqQGxM01SCAAAIIIIAAAgggEESAkBtEKbp1CLnR2cZVMiE3LmnqQQABBBBAAAEEEEAggAAhNwBShKsQci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Rz1PO3v/3Njj32WFu6dKldffXVds4551RZa8mSJTZu3Di755577J133rF27drZ4YcfbqeddpptvvnmVdZfuXKljR8/3u6991578cUXrWXLlnbIIYfY6aefbp06dbJ69eoleMRUjQACCCCAAAIIIFCbACG3NqFo/52QG61vHKUTcuNQzlHHF198YSeccII98sgj7l8vu+wyGzVqVKU1FyxYYMOGDbOFCxfagAEDrH379jZ37lx79NFHbYsttnBhVsHVL59//rmNGDHCZs2aZX379rXOnTvbBx98YFOmTLFmzZrZbbfdZr17907oiKkWAQQQQAABBBBAIIgAITeIUnTrEHKjs42rZEJuXNIZ9axdu9buvPNOu/zyy23kyJF27rnnVgm56pE99dRTbfbs2XbXXXdZz549XS+stp00aZKddNJJ1q9fP7vlllusadOm9vPPP9ull15qN9xwg91666125JFHWv369V2tzzzzjB1zzDHWoUMHF4zbtGmTwFFTJQIIIIAAAggggEAQAUJuEKXo1iHkRmcbV8mE3LikM+pRz+zQoUNt7733tv3228/22muvKiH31VdftYMOOsj14F5zzTXWqFGjihJWrFhhp5xyir3wwgs2depU15u7ePFiF2xbt27thje3aNGiYn0FYPUSX3nllfbkk0/avvvum8BRUyUCCCCAAAIIIIBAEAFCbhCl6NYh5EZnG1fJhNy4pP+vntWrV9vFF1/selfvu+8+++STT2z33XevEnLHjh3remsnT55sAwcOrLKXCqwXXHCBTZ8+3Q4++GB76qmnXGC+4oor7Pzzz6+y/gMPPGCDBg2y6667zs4888yYj5rqEEAAAQQQQAABBIIKEHKDSkWzHiE3Gtc4SyXkxqltZq+88or179/fLrzwQhs+fLj961//yhlyR48ebRdddJE999xz1qNHjyp7OXHiRDvqqKPce7Z6D9f/dwXnIUOGVFl/zpw5rh4FYJXdoEGDmI+c6hBAAAEEEEAAAQSCCBBygyhFtw4hNzrbuEom5MYlbWZ6z1a9qJog6o477rBWrVqZD5+ZE0+tWrXKrXf//fe74cW77LJLlb3UhFWaNdlv50NxdT2/fvizen2vv/56a9y4cYxHTlUIIIAAAggggAACQQUIuUGlolmPkBuNa5ylEnJj1NbQ4hNPPNEmTJjghhZrqSnk6p1bDTPu2LFjlb3M3q62nl99fkjDnhWY8w25CsgsCCCAAAIIIIAAAvEIdJ3TNp6KQq7llR4fViqxxyl/CbmGeIqbM+bkeCoqo1p22mmnWI+WkBsTt/9kkGY2zgyZhfbk+ndwg/bkvvHGG26YdK9evQi5MbU51SCAAAIIIIAAAoUIEHILUQtvG0JueJa+JEJu+KaJl6jP/tx0000uXGo25K5du1bsU66Qmzkbcm3v5N5777129NFHm5+oqrZ3cjXplf5PnyNiQQABBBBAAAEEEEifAMOVk20Thisn6x9G7fTkhqFYSxmffvqpmwzqp59+st69e9s666xTscXHH3/svnV74IEH2h577GHbbrut+3SQvnd71lln1Tq7sv8kkH9Ht7bZlf1EVTEcNlUggAACCCCAAAIIFCBAyC0ALcRNCLkhYiZUFCE3BvgPP/zQ9bbqs0G1LZpw6qqrrnLr6r3dXLMhL1u2zI4//nhTeJ40aZK1b9/e/HBkvXM7ZswYa9asWUVVP/zwg51zzjk2ZcoUe/jhh23nnXeubTf4dwQQQAABBBBAAIGEBAi5CcH/X7WE3GT9w6idkBuGYh3KyDVcWcV99tlnLhgvXLjQNCR5zz33dLWsWbPGzbo8cuRIO+OMM9zQY30OSDM3n3rqqfbQQw+5zwoNHjzYDUnWUOnZs2fbcccdZz179nS9xk2bNq3DHrMpAggggAACCCCAQJQChNwodWsvm5Bbu1Ha1yDkJtxC1YVc7ZZ6c4855hhbsWKFDRgwwNq2bWsvv/yyzZw5000gpfdwW7duXXEECxYssGHDhtn8+fOtb9++1rlzZ5s3b57NmDHDOnToYHfffbcbDs2CAAIIIIAAAgggkF4BQm6ybUPITdY/jNoJuWEo1qEMfSbID0vW0OTMRb2wGoZ84403mj4/tHTpUuvevbsLvurlzdUju2jRIjfJ1bRp02zx4sXu80PHHnusG9688cYb12FP2RQBBBBAAAEEEEAgDgFCbhzK1ddByE3WP4zaCblhKFIGAggggAACCCCAAAIhCRByQ4IssBhCboFwKdqMkJuixmBXEEAAAQQQQAABBBAg5CZ7DhByk/UPo3ZCbhiKlIEAAggggAACCCCAQEgChNyQIAsshpBbIFyKNiPkpqgx2BUEEEAAAQQQQAABBAi5yZ4DhNxk/cOonZAbhiJlIIAAAggggAACCCAQkgAhNyTIAosh5BYIl6LNCLkpagx2BQEEEEAAAQQQQAABQm6y5wAhN1n/MGon5IahSBkIIIAAAggggAACCIQkQMgNCbLAYgi5BcKlaDNCbooag11BAAEEEEAAAQQQQICQm+w5QMhN1j+M2gm5YShSBgIIIIAAAggggAACIQkQckOCLLAYQm6BcCnajJCbosZgVxBAAAEEEEAAAQQQIOQmew4QcpP1D6N2Qm4YipSBAAIIIIAAAggggEBIAoTckCALLIaQWyBcijZLXchdtWqVLVq0yN5++21799137ccff7T333/fOnToYA0aNLBf/epXtt1221nHjh2tcePGKaJkVxBAAAEEEEAAAQQQqLsAIbfuhnUpgZBbF710bJuKkLt8+XJ77LHH7IEHHrCZM2faihUrAunsvffedsQRR9ihhx5qrVq1CrQNKyGAAAIIIIAAAgggkGYBQm6yrUPITdY/jNoTC7lr1651vbVjx461CRMm2NKlS61Zs2a288472y677OJ6azfZZJMqx/jpp5/a66+/bv/85z/thRdecP+u7fr3729nn322bbPNNlavXr0wbCgDAQQQQAABBBBAAIHYBQi5sZNXqpCQm6x/GLUnFnK/+uorGzJkiL388ss2dOhQO/LII22HHXbIawjyypUr3fZTp061SZMmWbdu3WzixIm24YYbhmFDGQgggAACCCCAAAIIxC5AyI2dnJCbLHnotScWcvXurXpid9ppJ2vevHmdD0xDnl999VXXC8y7unXmpAAEEEAAAQQQQACBhAQIuQnB/1+19OQm6x9G7YmF3DB2njIQQAABBBBAAAEEECg1AUJusi1KyE3WP4zaCblhKFIGAggggAACCCCAAAIhCRByQ4IssBhCboFwKdoslSH322+/tZ9++sk22GADq1+/vuNavXq1PfLII26Sqo022shOPfVU69SpE5NMpehkYlcQQAABBBBAAAEE6i5AyK27YV1KIOTWRS8d26Yu5Oq7uOedd559+eWXNmbMGDdzspbJkyfbiSeeWPF5oXbt2rkJp7p27ZoOSfYCAQQQQAABBBBAAIEQBAi5ISDWoQhCbh3wUrJp6kLusmXL3GzL3bt3t1GjRjkm/W/HH3+8KQBfe+21pkmrRo4cab169bLRo0dbgwYNUsLJbiCAAAIIIIAAAgggUDcBQm7d/Oq6NSG3roLJb5+6kOs/LdSjR4+KkDtz5kw77LDD7J577rHDDz/c9I3dSy+91F555RU3fLlFixbJS7IHCCCAAAIIIIAAAgiEIEDIDQGxDkUQcuuAl5JNUxdyv/nmGxs+fLh16NDB9dLqXdwLL7zQ5s6da+PHj7c2bdo4Ov3bnDlz+C5uSk4kdgMBBBBAAAEEEEAgHAFCbjiOhZZCyC1ULj3bpS7kqpf2+uuvt5tuusnOPvts+/zzz+2GG26wSy65xM4880w30dTKlSvdxFONGjVy6/Jd3PScUOwJAggggAACCCCAQN0ECLl186vr1oTcugomv33qQq5IFGxHjBhh06dPd0IDBgywm2++2Vq3bu3+u/53TUJ1++232yGHHJK8InuAAAIIIIAAAggggEBIAoTckCALLIaQWyBcijZLZciVjyaXeuutt1zP7Q477OB6bbWoF/f+++93nxfS+7kNGzZMESe7ggACCCCAAAIIIIBA3QQIuXXzq+vWhNy6Cia/fWpDbvI07AECCCCAAAIIIIAAAvELEHLjN8+skZCbrH8YtRNyw1CkDAQQQAABBBBAAAEEQhIg5IYEWWAxhNwC4VK0WWIhV9++/d3vfme77LKLHXHEEdaqVauCWDRRld7hnTp1qr3wwgvu3V0+KVQQJRshgAACCCCAAAIIpECAkJtsIxByk/UPo/bEQq7eub3ooots7NixtmLFCtt7772tX79+tuuuu9pWW21l66+/fs7jU6hdvny5vffee6bv506bNs1efPFFt+4ZZ5xhV1xxBbMth3FmUAYCCCCAAAIIIIBAIgKE3ETYKyol5CbrH0btiYVc7bwC6+LFi23ChAk2btw49//7pVmzZrbjjjtWCqwKt+qtzVxatmxpQ4cOdbMxb7PNNm6iKhYEEEAAAQQQQAABBIpVgJCbbMsRcpP1D6P2RENu5gH8+OOP9uabb7re2SeffNJeeukl18Oba9EQ53322cd69+5tXbp0oec2jDOBMhBAAAEEEEAAAQRSIUDITbYZCLnJ+odRe2pCbvbB+GHJq1evrvin+vXru08H6T9ZEEAAAQQQQAABBBAoRQFCbrKtSshN1j+M2lMbcsM4OMpAAAEEEEAAAQQQQKDYBAi5ybYYITdZ/zBqJ+SGoUgZCCCAAAIIIIAAAgiEJEDIDQmywGIIuQXCpWgzQm6KGoNdQQABBBBAAAEEEECAkJvsOUDITdY/jNoJuWEoUgYCCCCAAAIIIIAAAiEJEHJDgiywGEJugXAp2oyQm6LGYFcQQAABBBBAAAEEECDkJnsOEHKT9Q+jdkJuGIqUgQACCCCAAAIIIIBASAKE3JAgCyyGkFsgXIo2I+SmqDHYFQQQQAABBBBAAAEECLnJngOE3GT9w6g91SH3ww8/tGnTptkzzzxj3333nW2yySZ24IEH2v7772/NmzcP4/gpAwEEEEAAAQQQQACBVAkQcpNtDkJusv5h1J7KkLt69WqbOHGinXXWWbZ06dIqx9mxY0e77bbbbM8997R69eqF4UAZCCCAAAIIIIAAAgikQoCQm2wzEHKT9Q+j9lSG3GeffdYGDRrkemtHjBhhvXv3tlatWtkXX3xhTzzxhI0dO9bWW289mzRpkm277bZhOFAGAggggAACCCCAAAKpECDkJtsMhNxk/cOoPXUh98cff7TzzjvP/vWvf9ndd9+dM8QuWLDABg8ebP3797cLL7yQ3twwzgTKQAABBBBAAAEEEEiFACE32WYg5CbrH0btqQu5y5Yts6FDh1rXrl3t4osvzhlgf/75Zxs1apQtXLjQ7rzzTttggw3CsKAMBBBAAAEEEEAAAQQSFyDkJtsEhNxk/cOoPXUh96uvvrIhQ4ZYjx49XJCtbhk9erTNmTPHvbu74YYbhmFBGQgggAACCCCAAAIIJC5AyE22CQi5yfqHUXvqQu4333xjw4cPtw4dOpiCbIMGDaocp+/JfeONN2zChAnWokWLMCwoAwEEEEAAAQQQQACBxAUIuck2ASE3Wf8wak9dyF27dq1dfvnldv/999u4ceNs1113rXKcb775phvS3KtXL7vqqqts3XXXDcOCMhBAAAEEEEAAAQQQSFyAkJtsExByk/UPo/bUhVwdlN61VYjVf55++unWs2dPa9++vX3wwQcVE1J9//33bqiyhjWzIIAAAggggAACCCBQKgKE3GRbkpCbrH8Ytacy5OrAnn/+eTv55JNt7ty5VY6zZcuWNmbMGBs4cCAzK4dxFlAGAggggAACCCCAQGoECLnJNgUhN1n/MGpPbcjVwa1cudKefvppF3hff/11a9eunXXr1s0OPPBA991cFgQQQAABBBBAAAEESk2AkJtsixJyk/UPo/ZUh9wwDpAyEEAAAQQQQAABBBAoJgFCbrKtRchN1j+M2gm5YShSBgIIIIAAAggggAACIQkQckOCLLAYQm6BcCnaLLUh94cffrBnn33WHn74YXvvvfcqyHbeeWf3Lu52221n9evXTxElu4IAAggggAACCCCAQN0FCLl1N6xLCYTcuuilY9tUhtwlS5bY73//e/cN3FxLs2bN7JxzznHrNG7cOB2S7AUCCCCAAAIIIIAAAiEIEHJDQKxDEYTcOuClZNPUhVx9J/emm26yM844w/r27ev+s1OnTq7XdvXq1e4TQldeeaW9/fbbdvvtt9ugQYNSQsluIIAAAggggAACCCBQdwFCbt0N61ICIbcueunYNnUh95tvvrHhw4c7nbFjx5o+F5S9/Pe//3XrtGnTxm688UZr0qRJOjTZCwQQQAABBBBAAAEE6ihAyK0jYB03J+TWETAFm6cu5H711Vc2ZMgQ69Gjh40aNapaotGjR9ucOXNs4sSJtuGGG6aAkl1AAAEEEEAAAQQQQKDuAoTcuhvWpQRCbl300rFt6kLuqlWr7Mwzz3Q9uAqyDRo0qCKlIc2XXnqpzZs3z+68807bYIMN0qHJXiCAAAIIIIAAAgggUEcBQm4dAeu4OSG3joAp2Dx1IVcm06dPdwFXE09tu+22VZgWLFhggwcPtrPPPtv1+rIggAACCCCAAAIIIFAqAoTcZFuSkJusfxi1pzLkaoKpP//5zzZr1iy79tprbdNNN6041i+++MKF2xYtWtjll19uTZs2rfi3hg0bWvPmza1evXph2FAGAggggAACCCCAAAKxCxByYyevVCEhN1n/MGpPXchdtmyZDRs2zPXm5rvsv//+vKObLxrrI4AAAggggAACCKRKgJCbbHMQcpP1D6P21IXc5cuX2wUXXGALFy7M+/g6dOhgV1xxhevNZUEAAQQQQAABBBBAoBgFCLnJthohN1n/MGpPXcgN46AoAwEEEEAAAQQQQACBYhUg5CbbcoTcZP3DqJ2QG4YiZSCAAAIIIIAAAgggEJIAITckyAKLIeQWCJeizQi5KWoMdgUBBBBAAAEEEEAAAUJusucAITdZ/zBqT23I/fDDD23y5Mn27LPP2k8//ZTzWHkHN4xTgDIQQAABBBBAAAEE0iRAyE22NQi5yfqHUXsqQ+6cOXPc928XL15c4zH26dPHfUtXnxNiQQABBBBAAAEEEECgFAQIucm2IiE3Wf8wak9dyF21apWdeeaZ9sQTT9hFF11kCrL6/m2upVGjRrb++uuH4UAZCCCAAAIIIIAAAgikQoCQm2wzEHKT9Q+j9tSF3K+++sr14nbp0sVGjx5tDRo0COM4KQMBBBBAAAEEEEAAgaIQIOQm20yE3GT9w6g9dSH3m2++seHDh1unTp1s1KhRYRwjZSCAAAIIIIAAAgggUDQChNxkm4qQm6x/GLWnLuTqoMaNG2cTJ05079tuuummYRwnZSCAAAIIIIAAAgggUBQChNxkm4mQm6x/GLWnMuQuX77czjrrLNN/3nzzzda6deswjpUyEEAAAQQQQAABBBBIvQAhN9kmIuQm6x9G7akMuWvWrLHp06fbSSedZF988UW1x8nsymGcApSBAAIIIIAAAgggkCYBQm6yrUHITdY/jNpTGXIVcIcOHWorVqyo8RgJuWGcApSBAAIIIIAAAgggkCYBQm6yrUHITdY/jNpTF3IzPyGkocoHHHBAtZ8QCgOAMhBAAAEEEEAAAQQQSJMAITfZ1iDkJusfRu2pC7n+E0K77LKLXXzxxVavXr0wjpMyEEAAAQQQQAABBBAoCgFCbrLNRMhN1j+M2lMXcjVE+ZRTTrEtttiCkBtGC1MGAggggAACCCCAQFEJEHKTbS5CbrL+YdSeupCrg5o8ebLdeOONdtddd9m2224bxnFSBgIIIIAAAggggAACRSFAyE22mQi5yfqHUXsqQ+7KlSvtnHPOsffee8+uvfbaar+V27BhQ2vevDlDmsM4EygDAQQQQAABBBBAIBUChNxkm4GQm6x/GLWnLuQuW7bMzaw8Y8aMWo9v//33t4kTJ9qGG25Y67qsgAACCCCAAAIIIIBAMQgQcpNtJUJusv5h1J66kLt8+XK74IILbOHChbUeX4cOHeyKK65wvbksCCCAAAIIIIAAAgiUggAhN9lWJOQm6x9G7akLuWEcFGUggAACCCCAAAIIIFCsAoTcZFuOkJusfxi1E3LDUKQMBBBAAAEEEEAAAQRCEiDkhgRZYDGE3ALhUrRZ6kPujz/+aPqsUKNGjWz99ddPER27ggACCCCAAAIIIIBA+AKE3PBN8ymRkJuPVjrXTW3I/eijj9x3cqdOnepCbp8+fWzChAnWokULe/jhh23WrFnu35l0Kp0nFnuFAAIIIIAAAgggUJgAIbcwt7C2IuSGJZlcOakMuZp0SjMsz58/33bccUf74osvbPPNN6+YSXnevHk2YMAA++Mf/2iHH354cnrUjAACCCCAAAIIIIBAyAKE3JBB8yyOkJsnWApXT13I/fnnn+3SSy+18ePH21133WU9e/Z0YXbOnDkVIXfVqlV25plnWpMmTeyqq66yddddN4W07BICCCCAAAIIIIAAAvkLEHLzNwtzC0JumJrJlJW6kPvNN9/Y8OHDTZ8HGj16tDVo0MD9Z2bIFZX+txdffLFiCHMyfNSKAAIIIIAAAggggEC4AoTccD3zLY2Qm69Y+tZPXcj96quvbMiQIdajRw8bNWqUE6su5GYH3/TxskcIIIAAAggggAACCOQnQMjNzyvstQm5YYvGX17qQq4mmTrllFNss802q7Yn94cffrBzzjnHli1bZmPGjLFmzZrFL1dAjRpm/fjjj9vkyZNt5syZtnTpUtt7773t5JNPtr59+7oZpLOXJUuW2Lhx4+yee+6xd955x9q1a+feQz7ttNPce8rZy8qVK91Q73vvvdf1dLds2dIOOeQQO/30061Tp05Wr169AvacTRBAAAEEEEAAAQTiEiDkxiWdux5CbrL+YdSeupC7du1au/766+2mm25yQW3PPfes1JOr0DZ79mw77rjj3LDmCy+8sCiC2/Lly+3UU091w6s7duzowqoC7GuvvebaUe8W//73v7eGDRtWtOuCBQts2LBhpom4NNFW+/btbe7cufboo4/aFlts4cKsgqtfPv/8cxsxYoSbeVqhuXPnzvbBBx/YlClT3IOA2267zXr37h3GeUMZCCCAAAIIIIAAAhEJEHIjgg1YLCE3IFSKV0tdyJXVokWL7KijjjKFPIU7fU5IYe2II46wd99914W87bbbzgVGvbtbDIt6nS+55BLr37+/7brrri7Mrlmzxu6//34bOXKk+wbw3/72N9tpp53c4ahHVqFYgd5PwKVeWD0EmDRpkp100knWr18/u+WWW6xp06bmJ+y64YYb7NZbb7UjjzzS6tev78p65pln7JhjjnFWCsZt2rQpBjL2EQEEEEAAAQQQKEsBQm6yzU7ITdY/jNoTD7kaejxjxgzbeOONbffdd6/olV28eLEbkvzggw9WOU69ZoA1KgAAIABJREFUr6ue3i5duoRhkGgZfni2AruGMQ8cONDtz6uvvmoHHXSQC/nXXHNNpaHMfpsXXnjBfUdYvbnyUrBt3bq1G96s7wn7RQFY7zdfeeWV9uSTT9q+++6b6DFTOQIIIIAAAggggED1AoTcZM8OQm6y/mHUnnjI9RNN6f1SDVNu3LhxxXGp1/Ljjz92vbeffvqpbbLJJu5d3S233LLSsN4wIJIqw38OaezYsZVCrv67emszg2/mPiqwXnDBBTZ9+nQ7+OCD7amnnrL99tvPrrjiCjv//POrHM4DDzxggwYNsuuuu859fokFAQQQQAABBBBAIJ0ChNxk24WQm6x/GLWnOuSGcYBpL0PDmI8//nhTr2zmcGXNKH3RRRfZc88952aazl4mTpzohnTrPVu9h+v/+3333edmp85eNBO1esoVgP2nmdJuw/4hgAACCCCAAALlKEDITbbVCbnJ+odROyE3DMU6lKHhw3pPN/P9Wt+7q/d19e+77LJLlRoeeeQRN2vyZZdd5oYi+1BcXc+vH/6sXt/sHvPadl/bsiCAAAIIIIAAAgjEI9B1Ttt4Kgq5lld6fFipxB6n/CXkGuIpbs6Yk+OpqIxq8fMOxXXIhNy4pHPU42dDfv311ytmktZqPuSqd1fDjDUbc/bie2azQ251Pb/6/JDe91VgJuQm2OhUjQACCCCAAAII1CJAyE32FCHkhu9ftiH37bffdrP/+hmBg9Bqfb2D2rx58yCrp2odTbilCaU0JDn780FBenL9O7hBe3LfeOMN12Pcq1evvENuquDYGQQQQAABBBBAoMQFGK6cbAMzXDlZ/zBqT01P7t///ve8j6dPnz7uM0KZMwnnXUgCG6xevdr+/Oc/23nnnecmj9L/6TNAfsmcDbm2d3L1LeGjjz7a/ERVtb2Te/HFF5v+T58jYkEAAQQQQAABBBBInwAhN9k2IeQm6x9G7akJuZo5We+VrrfeeoGPS9+aVS9uMQU2BVwNF9axHnfccXb55ZdXCrj+4LXOWWedVevsyv6TQP4d3dpmV/YTVQVGZkUEEEAAAQQQQACBWAUIubFyV6mMkJusfxi1pybk5vqEUBgHmKYyFHAVMtVzW1PA1T774ci5ZkP2MzLrs0qTJk2y9u3bmx+OrHdux4wZY82aNas4dA2N1jeHp0yZYg8//LDtvPPOaWJhXxBAAAEEEEAAAQQyBAi5yZ4OhNxk/cOonZAbhmKAMvIJuCrus88+c8OQFy5cWGlSqjVr1phmXR45cqSdccYZbuhxgwYNbOXKlXbqqafaQw895IL04MGDXQ+3vjU8e/ZsF6p79uxpt9xyS86e4wCHwCoIIIAAAggggAACMQgQcmNArqEKQm6y/mHUTsgNQzFAGf4TPt9++63tuOOO1rhx4ypbtWnTxq6++mpr3bq1+7dnnnnGjjnmGFuxYoUNGDDA2rZtay+//LLNnDnTTSCl93D9ulp/wYIFNmzYMJs/f7717dvXOnfubPPmzbMZM2a4Sb3uvvtu23bbbQPsLasggAACCCCAAAIIJCVAyE1K/n/rJeQm6x9G7YmH3OXLl7vhuwpr5557rq277rphHFfqytBngg499FBbvHhxtfu22267uV7adu3auXXUC6thyDfeeKNNnz7dli5dat27d3fBV728mZNV+UIXLVpkN910k02bNs3Vpc8PHXvssXb88cfbxhtvnDoXdggBBBBAAAEEEECgsgAhN9kzgpCbrH8YtScecsM4CMpAAAEEEEAAAQQQQKBUBAi5ybYkITdZ/zBqJ+SGoUgZCCCAAAIIFJHAa0tW29WvfmczPvjRvv1pbSr3fP116lmf9uvauTs1sd9s3DDnPs5990P70/jH7fF/vWnffvd9Oo+jyXp2wG472B+OPsA6b902lfvITqVPgJCbbJsQcpP1D6N2Qm4YipSBAAIIIIBAkQgo4PaY8rWtWp3OcJvN2LhhPZsz4BdVgq4C7l4nXGmrfvipKOQbN1rHnr7jfIJuUbRW8jtJyE22DQi5yfqHUTshNwxFykAAAQQQQKBIBAY9sdweePeHItnb/93NgVs3ssm9m1fa56H/M9am/OPlojqOAft0swl/HFFU+8zOJiNAyE3G3ddKyE3WP4zaCblhKFIGAggggAACRSLQ7C9fpnaIcnWEGrq84uSNKv3zRr1OTe0Q5WqPo8l69uWsW4rkTGE3kxQg5Capz+zKyeqHUzshNxxHSkEAAQQQQKAoBLh5TraZ6CFK1r9Yauc6TbaluE6T9Q+jdkJuGIqUgQACCCCAQJEIcPOcbENx85ysf7HUznWabEtxnSbrH0bthNwwFCkDAQQQQACBIhHg5jnZhuLmOVn/Yqmd6zTZluI6TdY/jNoJuWEoUgYCCCCAAAJFIsDNc7INxc1zsv7FUjvXabItxXWarH8YtRNyw1CkDAQQQAABBIpEgJvnZBuKm+dk/Yuldq7TZFuK6zRZ/zBqJ+SGoUgZCCCAAAIIFIkAN8/JNhQ3z8n6F0vtXKfJthTXabL+YdROyA1DkTIQQAABBBAoEgFunpNtKG6ek/Uvltq5TpNtKa7TZP3DqJ2QG4YiZSCAAAIIIFAkAtw8J9tQ3Dwn618stXOdJttSXKfJ+odROyE3DEXKQAABBBBAoEgEuHlOtqG4eU7Wv1hq5zpNtqW4TpP1D6N2Qm4YipSBAAIIIIBAkQhw85xsQ3HznKx/sdTOdZpsS3GdJusfRu2E3DAUKQMBBBBAAIEiEeDmOdmG4uY5Wf9iqZ3rNNmW4jpN1j+M2gm5YShSBgIIIIAAAkUiwM1zsg3FzXOy/sVSO9dpsi3FdZqsfxi1E3LDUKQMBBBAAAEEikSAm+dkG4qb52T9i6V2rtNkW4rrNFn/MGon5IahSBkIIIAAAggUiQA3z8k2FDfPyfoXS+1cp8m2FNdpsv5h1E7IDUORMhBAAAEEECgSAW6ek20obp6T9S+W2rlOk20prtNk/cOonZAbhiJlIIAAAgggUCQC3Dwn21DcPCfrXyy1c50m21Jcp8n6h1E7ITcMRcpAAAEEEECgSAS4eU62obh5Tta/WGrnOk22pbhOk/UPo3ZCbhiKlIEAAggggECRCHDznGxDcfOcrH+x1M51mmxLcZ0m6x9G7YTcMBQpAwEEEEAAgSIR4OY52Ybi5jlZ/2Kpnes02ZbiOk3WP4zaCblhKFIGAggggAACRSLAzXOyDcXNc7L+xVI712myLcV1mqx/GLUTcsNQpAwEEEAAAQSKRICb52QbipvnZP2LpXau02Rbius0Wf8waifkhqFIGQgggAACCBSJADfPyTYUN8/J+hdL7VynybYU12my/mHUTsgNQ5EyEEAAAQQQKBIBbp6TbShunpP1L5bauU6TbSmu02T9w6idkBuGImUggAACCCBQJALcPCfbUNw8J+tfLLVznSbbUlynyfqHUTshNwxFykAAAQQQQKBIBLh5TrahuHlO1r9Yauc6TbaluE6T9Q+jdkJuGIqUgQACCCCAQJEIcPOcbENx85ysf7HUznWabEtxnSbrH0bthNwwFCkDAQQQQACBIhHg5jnZhuLmOVn/Yqmd6zTZluI6TdY/jNoJuf+vvTsB0qq6Ejh+WBSRaSJbKIylkBIp4kIZESwhUUANhgZigLDKqoFRImAmKNQAIiMIUbaAggrIJiCCYiRBJDAoGFApEQOIJgVtSo1BcUXEgEydW/N6vt77Y273efe9/1dlxdhf33Pv77xT751+mw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kNcPn5Cpu76S9Qe/kS//dSqWIv92RhXp1ORMueuKs+XyBtWLneMbb78rDyz5o/zx5Tfly6++juc6zj5Lbrz6UvmP/jdKi4vOj+UcmVR8BTh4ts0NB8+2/qFEp05tM0Wd2vr7iE6T60ORMRBIuYA2uG1WfyrHTsSzuS2cnprVq8j2HucUaXS1wb321ily7Pi/gshozRpnyH8/OoZGN4hsxWeSHDzb5oKDZ1v/UKJTp7aZok5t/X1Ep8n1ocgYCKRcoNeGz2XV28eDUuh5UQ1Z2bF2gTnf/J/zZfWmV4NaR4/rrpSl/zU0qDkzWVsBDp5t/Tl4tvUPJTp1apsp6tTW30d0mlwfioyBQMoFch7+KLaXKJeUGr10+Yt/r1/gx/XbD4/tJcolruPss+SjzXNSvgWy/GwEOHjORsv/dzl49m+axBGpU9usUq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CM0RhHjx6VJUuWyOLFi2Xnzp1St25d6dq1q4wYMUIuu+wyqVKlSoxmy1SSIsDO2DaT7Ixt/UOLTr3aZox6tfUPJTp1apsp6tTW30d0mlwfijEZ48MPP5ShQ4fK5s2bJTc3V1q0aCEHDx6U1atXS05OjsybN086duwYk9kyjSQJsDO2zSY7Y1v/0KJTr7YZo15t/UOJTp3aZoo6tfX3EZ0m14diDMY4efKkTJw4UWbOnCkPPfSQ9OnTR6pWrepmtnXrVhkwYIA0bdrUneVt1KhRDGbMFJIkwM7YNpvsjG39Q4tOvdpmjHq19Q8lOnVqmynq1NbfR3SaXB+KMRgjLy/PNbYNGzaUBQsWSJ06dfJnpQ3wuHHjZMqUKbJx40a5/vrrYzBjppAkAXbGttlkZ2zrH1p06tU2Y9SrrX8o0alT20xRp7b+PqLT5PpQjMEYL7zwgtxwww0yefJkGTNmTJEZrVq1Snr16iXTp0+XUaNGxWDGTCFJAuyMbbPJztjWP7To1KttxqhXW/9QolOntpmiTm39fUSnyfWhGIMxli9fLv369ZNly5ZJ3759i8xo+/bt0rZtW9cAT5o0SapVqxaDWTOFpAiwM7bNJDtjW//QolOvthmjXm39Q4lOndpmijq19fcRnSbXh2IMxtDGdfz48bJy5Urp2bNnkRnt2rVLOnfuLF26dJEZM2ZIzZo1YzBrppAUAXbGtplkZ2zrH1p06tU2Y9SrrX8o0alT20xRp7b+PqLT5PpQjMEYUZO7bds2adOmTZEZHThwwDW/V111VdZNbsuWLWOwQqaAAAIIIIAAAggggAACIQq89tprlTptmtxK5a64YGWdyd2zZ490795d2rdvT5NbcWlgZAQQQAABBBBAAAEEECgkQJPLJnFaAvPnz5dhw4aVeU/uhAkTRP+pUqXKacXhlxBAAAEEEEAAAQQQQACBOAtwJjfO2clibs8++6x07dq1zKcrz5s3T4YOHZrFyHwVAQQQQAABBBBAAAEEEAhHgCY3nFyVOtPocmS953bu3LmSk5OT//3jx4/L6NGjZfXq1fLMM89Iq1atErJqloEAAggggAACCCCAAAIIFBSgyU3IFnH06FEZPny4rFmzRvRsbe/evd0lyadOnZItW7bI4MGDpV27djJnzhypVatWQlbNMhBAAAEEEEAAAQQQQAABmtzEbgP79++XQYMGyb59+yQ3N1datGghe/fulfXr10vTpk1l0aJF0rx588Sun4UhgAACCCCAAAIIIIAAApzJTdg2cOjQIZk9e7asXbtW8vLypFmzZjJw4EAZMmSINGjQIGGrZTkIIIAAAggggAACCCCAAGdy2QYQQAABBBBAAAEEEEAAAQQSKsCZ3IQmlmUhgAACCCCAAAIIIIAAAmkUoMlNY9ZZMwIIIIAAAggggAACCCCQUAGa3IQmlmUhgAACCCCAAAIIIIAAAmkUoMlNY9ZZMwIIIIAAAggggAACCCCQUAGa3IQmlmUhgAACCCCAAAIIIIAAAmkUoMlNY9ZZMwIIIIAAAggggAACCCCQUAGa3IQmlmUhgAACCCCAAAIIIIAAAmkUoMlNY9ZZMwIIIIAAAggggAACCCCQUAGa3IQmlmUhUFkCn3zyidx8882yfv36YkOOGjVK7r//fjnzzDPzf37q1CnZs2ePzJo1S9atWydHjhyR1q1by4ABA6R///5Sq1atImMdPnxYFixYII8//rgcOHBALrjgAvn5z38ud9xxhzRu3LjI948ePSpLliyRxYsXy86dO6Vu3brStWtXGTFihFx22WVSpUqVyiIiDgLmAl9//bX8+te/loceeqjUuXTq1EmWLl0qderUcd+jVs1TxwRSIvDFF1+4feXvfvc7efTRR6Vnz57Frjzbmsz2+xqU/W1KNrqEL5MmN+EJZnkIVLTAxx9/LH379pVDhw65xrPwp0OHDu7gulq1avkHzStWrJBhw4a55rRLly5So0YNeeGFF+Sll16SwYMHy4wZM6R27dr5Q+3fv18GDRok77zzjvTo0UOaNGkib7zxhjz33HPy/e9/3zWz2rhGnw8//FCGDh0qmzdvltzcXGnRooUcPHhQVq9eLTk5OTJv3jzp2LFjRdMwPgKxEfjmm29k6tSpsm3btmLndOzYMdm9e7f8+Mc/zm9y9eCYWo1NCplIQgW0znbt2iUjR46U7du3u1UuW7bM7VcLf7KtyWy/r/HY3yZ0Q0vhsmhyU5h0loyAT4GoyW3Tpo2MGzeuzKH37t3rGtWLLrpI5s6dK9/73vfc7+iZ19GjR7szTY899pgMGTIk/78PHz5ctmzZIgsXLpR27dq5s7CZO+9u3brJnDlz3BngkydPysSJE2XmzJlurD59+kjVqlXdWFu3bnVni5s2beoa40aNGpU5X76AQBoE9IoKvSLjnnvuEb36QmuMWk1D5lmjpcDx48fdfmrChAlyzTXXyMUXX+z+GFVSk5ttTWb7fd0Ps7+13CKI7VOAJtenJmMhkEKBbJtcPUt75513ypo1a9zlxpkfvYS5e/fuctVVV7kGWM+66l+4O3fu7BrjadOmubO+0Ucv77r99ttlx44d8tRTT7mzuXl5ea6xbdiwobu8ObrsUn9HG2BtxKdMmSIbN26U66+/PoUZY8kIFBSIDmz1sn692kEPtPVDrbKlIFCxAnrrjf5xSf/4esstt7j9WL9+/UpscrOtyWy/z/62YvPN6JUrQJNbud5EQyBxAtk0uVFTum/fPlm5cqVceOGFBTyi+3v1f5944gl3+fP8+fPdpc36/eLuUdKGdezYse7eXr30WS97vuGGG2Ty5MkyZsyYIt6rVq2SXr16yfTp090ZKz4IpF3gT3/6k9x0003uloDoD0nUatq3CtZfGQJ6m8CXX34pDRo0cOGWL19eYpObbU3qcyj0j8Dsbysjk8SIowBNbhyzwpwQCEgganL1nlu9n08/egb2hz/8obsXtmbNmvmrib4b7czr1atXYKW6w9fGU++ljc7MTpo0ScaPH+/uJdRLogt/ooMCvc9W78Mt7SBBf1fveWrbtq1rgHXs6F7hgMiZKgLeBPRySb1NQM/g6h+SohqmVr0RMxAC5RYobf+VbU3qrUDRfb06LvvbcqeBLyZEgCY3IYlkGQhYCUQ73ueff77IFK688kqZPXu2u/xYP3pplp6NPe+88wo8wTX6RX04zt133+0uk9SmVhtlbXr1rK5eXhyNkxno2WefdU9Nvvfee92lyFFTXNKZ3+hyLD3rq3Eym3ArQ+IiYCXw2muvuVsE9F736L52atUqG8RNu0BpTW62+8/69euzv037BpXy9dPkpnwDYPkI+BDQy630FUH6z7fffiv/+Mc/XBN73333yQ9+8AP37/qwp2gnrc1qSQ1m5pnbqMnVe271MuNmzZoVmW50ZrZwk1vSmd/yzMGHCWMgEHeB6CFtWnOF75EvT51Qq3HPMPMLTaA8TW55959Rk1ve77O/DW1rYb5lCdDkliXEzxFA4LQETpw44Z4YqffGRve/lvWX6MwHQ5X3TG50D255z+RGD7dq3749Z3JPK7P8UlIEonrUe9/1vZzf/e5385dGrSYly6wjJIHyNLklXQlVeP9Z1plc9rchbRnM9XQEaHJPR43fQQCBcglEDahecqwvuf/oo4/cPUL6hOTS7hF6+eWX5cknn3Rnf6OnIZd1T+7ixYulf//++Q+qKukVDNGZX23A9R99VQofBNImoK/g0qsp9B3Wma/sihzef/99ajVtGwXrNRcorcnNtib1XfPsb81TygQMBWhyDfEJjUDSBV588UX37r+oofz888/daxIOHjxY6tOV9ZUmurM/99xz819jUtbTlaNXAkX36Jb1dOXoQVVJzwHrQ6A4gffee8+9uuSrr76SFStWSJMmTQp87bPPPqNW2XQQqGSB0prcbGtS3xvP/raSE0i4WAnQ5MYqHUwGgeQIFHemqKz31L7yyivys5/9rMA7caOzwcU9DVlfNTRkyBDRv3BHB+rYRcWwAAAQ8UlEQVTFvWs3Us18kuwzzzwjrVq1Sg44K0EgCwF9h7QeAOuVEvpHqMJPGadWs8Dkqwh4Eiityc22JqtXr17qe+HZ33pKGsPEVoAmN7apYWIIxF/g66+/dk8z7tixo3u9T9WqVd2ktcHdsmWLDB482D1JWS8dbty4sftZ9E5OvSdW34HbsGFD99/1HYB33XWX++7TTz8tHTp0cP/9gw8+cJchv/POO6KXJOuZYf3oA670qcu33XabjBw5Mv9AXc8CDx8+3D1IR8/W9u7d212SnDmnwk+Sjb80M0TAn0D0x6G33nrLvTro4osvLnZwatWfOSMhUB6Bsl6Bl21NZvt99rflyRLfCUWAJjeUTDFPBGIokPnKH21KtQHVM0Kvvvqqa2b1cuNHHnkk/92bugR9INWDDz7oXhV06aWXir7KRz+bNm2SnTt3unt39T5B/St09Nm6dasMGDDANcI9evSQ888/Pz9G4WZZf2f//v0yaNAg2bdvn+Tm5rr39e7du1fWr1/v7vNdtGiRNG/ePIaiTAmBihdYu3atdOvWTe644w6ZNm2au0e+uA+1WvG5IEK6BfTd8HoV0uHDhx3EX/7yF/eH3n79+skll1zi/lvLli3z/+ibbU1m+32Nx/423dtkklZPk5ukbLIWBAwE9D25etZUz77qQ520EdVXFui7a7UxbdSoUZFZ6WXDzz33nDz88MOuGc7JyXE7cT3o1kY5OiMc/aKehdXLkGfNmiXr1q2TI0eOSOvWrd34epZX7z0q/Dl06JB7R68e0Ofl5bnXDw0cONBd3tygQQMDKUIiYC+gVzqMGDHC/VFJzxrpFRilfahV+5wxg+QK6FUVem+8/gG2pE/h50tkW5PZfp/9bXK3t7Stj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AQg8Mknn8igQYNk3bp1cvPNN8ucOXOkdu3aAcycKSKAAAIIWAvQ5FpngPgIIIAAAgj8r8CqVaukV69e5fLo1KmTLF26VOrUqVOu74f2pY8//lj69u0rzz//vPzkJz+R5cuXS7169UJbBvNFAAEEEDAQoMk1QCckAggggAACxQnQ5P6fCk0uNYIAAgggcLoCNLmnK8fvIYAAAgggUMEC27dvl7Zt27ooQ4cOlRkzZkjNmjUrOGo8hqfJjUcemAUCCCAQogBNbohZY84IIIAAAqkQoMnlcuVUbOgsEgEEEPAsQJPrGZThEEAAAQQQ8CVQVpP77rvvysqVK2Xjxo3yyiuvyBdffCGXX365tGvXTn71q19J48aN86fyt7/9Tfr16ydvv/22/OEPf5CzzjpLZs2a5R7spJ9u3brJ2LFj5YILLpAdO3a4s8YbNmyQunXrut+788473b9Hn+PHj8uLL74oTzzxhPz5z3+WAwcOuJ9fffXVMnDgQMnNzZUaNWq4r0cPkdq8ebMsXLhQWrZsKbNnz5a1a9fKkSNHpEOHDnLXXXdJ69atpUqVKu53Cp/J1fnoXB9//HF5//33i/2daG6HDx+WBQsWuO/rWvRzzTXXSOfOnaV///7SoEEDXyliHAQQQACBGArQ5MYwKUwJAQQQQAABFSityd27d6/06NFD9u/fXyyWNoz6YKqmTZu6n2sT2rNnT3njjTdkwIAB8vvf/941mJkf/Z1LLrlEnnzySdcwZ36GDx8u06ZNc5dLnzx5UiZOnCiTJk0qMVH6XW2Mq1WrVqBh1Tns3r3bzSfzo821PlyqTZs2RZpcbZ5r1aolf//730v9Hf2hNt6//OUvi4wf/aKOrw1ws2bN2MgQQAABBBIqQJOb0MSyLAQQQACB8AXKanJHjhzpXrNz4403uqcs69nVxYsXu/t39TNv3rz8f89scvVnt912m9xzzz3ujK6eRX344YfzwSZMmCC/+c1v5NNPP5Xbb7/dnRFt1KiRa4yvuOIK1+Tee++9rknWhrJ58+ZSvXp1+etf/yraDOsTka+99lrXtJ577rkFmlwNctNNN8kDDzwg559/vjsTrL+jTfWoUaPk/vvvlzPPPPO0fue9995zrxvasmWLOys8c+ZMadWqlXN55JFHZNy4cS5O2u5vDr8SWAECCCCQnQBNbnZefBsBBBBAAIFKEyjrcuXiJvLWW2/JL37xC3nzzTddI6qNnX4ym1x9Nc/cuXPlO9/5jvuZnv3Uy3n1M3r0aLnvvvtc06qf+fPny7Bhw9y/a7PbpUuXEtd/6tQpd4ZX/2nRooXo06L1jGnmpcc/+tGPXGN73nnnuXH00uI+ffrIpk2bJPO1SKfzO9pU66XV+nnsscdkyJAh+XP97LPPXMOu38mcW6Ulk0AIIIAAApUmQJNbadQEQgABBBBAIDuBsppcbQTXrFnjzrC+/PLLRS4/LqnJLXwmMzNO5u/obDMbx2XLlrl31+rn22+/lZ07d7p7gl966SV5/fXXCyyupCa38DtvS3qKcmlPVy7uZ3pJc9RgZ551zpyUXl49fvx495+2bduWf2l0dlnh2wgggAACcRegyY17hpgfAggggEBqBUprcvVeXL1UWRvNkj4V1eSeOHFCHnzwQbn77rtLjF3ZTe7ZZ5/tLnfWM88lnamlyU1tKbFwBBBImQBNbsoSznIRQAABBMIRKKnJzXzwU05Ojms49ZJffThT5mXJFdXkZj70Si8x1vj6gKuqVau6h1Hp2dLKbnLPOeccd2n2lClTCtw/zJnccLZ3ZooAAgj4EqDJ9SXJOAgggAACCHgWKKnJPXbsWP5Zy+uuu87d4xq9Fqc89+T+fy9XzpyXPuhKX8ujn/Lck1tRlyvXq1evwP3Dhe/J1dcY6T26Tz/9tHvNkZrpE535IIAAAggkT4AmN3k5ZUUIIIAAAgkRKKnJ/eabb9ylwvruWL3/dMmSJdK+fXvRd+Hqk5K1kdNPRZ3J3bVrl3vn7AcffCC33HKLTJ8+3T2oasWKFe6pzPrU5co+k6tNbuYZ5synK+sfBfRBW2qjn8mTJ7sHbOnrjfgggAACCCRPgCY3eTllRQgggAACCREo7Z5c/Zk+BCovL6/AavXyZX2X7T//+c8Ka3K1adQmcc6cOUWktenW5teiydUzydpo69OgC7/nN5qovmJIL6+OznwnZFNhGQgggAACGQI0uWwOCCCAAAIIxFRg9+7d0qtXL3ef7dixY0XfX6vvkNWPNnT6RGN9r+yGDRvkjDPOkA4dOrgzq/o6nt/+9rfujOWYMWPc9/Usr75eZ8eOHUXGyowzdepU18BGn6eeekoGDx7s/u/ChQule/fu7t+PHj3qXtOj79fV+V1++eXu1UX6Ht1bb71V6tev7568fOGFF4peKqwPydJXEGmTqc1x7dq13Tiff/65e0/u0qVLpWvXrrJo0SL3zt/T+Z3IZc+ePW6u+r5enZs+eVltevfuLT/96U+lRo0aMc0400I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v8D1FAJyuDbqe8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3" name="Picture 9" descr="https://lh4.googleusercontent.com/eVwo5caNHanrOW9gAoahNilM1JNdetzyV713unufVThG4KRY3x6Ewwp-rm5hSXGARD7TOzHSsS3SEaiYqsmQXMiLGT-6rGwqdBZS8PQaSjNkArUZFkhYN6ebroYqulQRRKKLACEOyHk5dbBBv-QlBNv2DgbHVaVtRA2yEm4QLe0nr3DHDEkyILDu8ptz4U5r7D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15566"/>
            <a:ext cx="6097780" cy="373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09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a5aef54de_11_77"/>
          <p:cNvSpPr txBox="1">
            <a:spLocks noGrp="1"/>
          </p:cNvSpPr>
          <p:nvPr>
            <p:ph type="title"/>
          </p:nvPr>
        </p:nvSpPr>
        <p:spPr>
          <a:xfrm>
            <a:off x="251520" y="195486"/>
            <a:ext cx="3569826" cy="43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Análise- tempos separados</a:t>
            </a:r>
            <a:endParaRPr dirty="0"/>
          </a:p>
        </p:txBody>
      </p:sp>
      <p:sp>
        <p:nvSpPr>
          <p:cNvPr id="84" name="Google Shape;84;g16a5aef54de_11_7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5" name="Google Shape;85;g16a5aef54de_11_77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8627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2" descr="data:image/png;base64,iVBORw0KGgoAAAANSUhEUgAAA7kAAAJICAYAAACkHiPIAAAAAXNSR0IArs4c6QAAIABJREFUeF7s3Qu8VXP+//FPF1IpU6gJU0JyGWVSQgblFuVaqSRERIzbjPsvt8Z9xj0j5FJSlEZGGKbCaNyHUCFDuQ5RlOSS+j/e39/ve/777LPPOWvvs25779d6PH6P+c201ve71vO71j7rvb7f9V311q5du9ZYEEAAAQQQQAABBBBAAAEEECgBgXqE3BJoRQ4BAQQQQAABBBBAAAEEEEDACRByORE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KAggZ9//tkef/xxe/755+2nn36yddZZx3bddVc74IADrEGDBgWVGWSjt956y6ZOnWrfffedW71JkybWv39/+/Wvfx1kc9ZBAAEEEChxAUJuiTcwh4cAAggggEBUAm+//bbde++9prDrFwXd4447zrbccsuoqrV//OMf9uSTT1Yqf7/99rN99tknsjopGAEEEECgeAQIucXTVuwpAgggEKuAgsu7775rL7/8si1atMhWrlxpa9eutfr169svfvEL22677ax79+7WqlUrq1evXqz7RmXpEHjzzTdtwoQJVXZm6NChtsMOO0S2k4TcyGgpGAEEECgJAUJuSTQjB4EAAgiEK7Bw4UJ76KGHbOnSpTUWrHC7zTbbWL9+/ax58+bh7gSlpV4gV0/ueuutZ8OHD7e2bdtGtv+E3MhoKRgBBBAoCQFCbkk0IweBAAIIhCfw+uuv24MPPmirV68OXOgee+xhffv2Dbw+K5aGwPfff+8ehsybN8+dL3G9k0vILY3zh6NAAAEEohIg5EYlS7kIIIBAEQosWbLExo4da8uXL89r7zt37mxDhgzJaxtWRqBQAUJuoXJshwACCJSHACG3PNqZo0QAAQQCCTz22GP29NNPV1pXw0/79OljXbp0cT11mkV38eLFNmvWLHv//fdtzZo1RsgNxMtKIQkQckOCpBgEEECgRAUIuSXasBwWAgggkK+Ahp7eddddbpIpv+id2yOOOMJ22mmnnMV99tlnbmjz9ttvz8y2+YKzfsEChNyC6dgQAQQQKAsBQm5ZNDMHiQACCNQu8M0339iYMWPs66+/rlg5rEmE1Nur8Pzcc8/lnKlZ3zft0aOHtWjRovYdNXO9yf/+979deV999VXF+6Dt27d3vc5t2rRx6/z1r39166l+HcvRRx9tW221VUUdmkF6+vTp9tJLL7l1tGyyySZ27LHHuhmksxfZjB8/3j755JOKmabVw33YYYe5Xu5cSxjHrmHkqvfzzz93VfzqV79yn+lp2rSpm/Va36nVLNjaP82A3bhxY+vYsaPtvffe1rp168Cm+v6sytHxrVq1ym3XrFkzV9aee+5ZpSw9GJk0aZK98847zq9hw4bWoUMHGzx4sPPOXGT9n//8x72/+8EHH9i3335bMWO31tO2G2ywgdte39r95S9/We2s3YTcQE3KSggggEDZChByy7bpOXAEEECgskCukKueXM2cvPPOOxfMpRB6//3320cffVRjGfo0kcLNgQceWG1gVAEff/yx3XfffdXO/Kyw1KtXL1eWvuGa2TOd/WmbXL3XNQX7Dz/80O68807Tdn7ZfPPNXeDMDnX697COPbteBfCRI0faggUL7NFHH3WBPtcii969e9tvf/vbGj/zpE9FTZ482QXP6ha1z2677eYeIjRo0MCtluuc0b6dcsopLrD6ReH7jjvuMIX1IIvOOw2B17nXqFGjKpsQcoMosg4CCCBQvgKE3PJte44cAQQQqCTw448/uuHKes82c1F4O/jgg907uQo6+SwKZ/fcc0+N4Sm7PA2N7t+/f0WQyvz3//73vy5k1jYxlkKShlAvW7bM9Ur6Jc6QG+axZ4fc9ddf39q1a2fz5893Pbc1LQq66lmt7ru1+cymLVf1hss2n5Bb3fd0azuXunbt6oKuD9V+fUJubXL8OwIIIFDeAoTc8m5/jh4BBBCoJJBr4im/goaP7rfffrbddtsFCrsrVqxwMzV/8cUXeSlX13us3kr1zKrXsdAlrpAb9rHn6kHOx0BDtIcNG1alh1y96+PGjbPvvvsucHEHHHCA9ezZM5aQ26RJEzvxxBPdEPLMhZAbuLlYEQEEEChLAUJuWTY7B40AAgjkFggyrFS9iPouroYD5xpK6kvOFUQ23XRTO/zww11oUe+c3vvUe7Wa0TlzyO1mm21mJ5xwgnu31C96j1OBTD3OflEg7tSpkx166KGmQKSe3mnTprnZn3MtcYXcsI+9ppCrhw8DBw50pgqrOn71nGYucpSnXP2id2QnTpxoeg83c5Gjhoz/5je/caFYveFPPfVUxbvN6tXffffd8wq5epdYw5XXXXdd23HHHd07vq1atapoX+2LRhDom7tLly6ttD+Z9dV0bukBzD777MOljQACCCCAgBFyOQkQQAABBCoJKCDefffdtfbuaRizJiNS4M2edElhS6Emc6iwAu7w4cPdZEnZS3YoVHl6z3XLLbesWFUB6MUXX6y06dZbb23HHHNMpfoVlrWuJpzKXuIIuVEce3Uhd4sttnDHn/kwQEO51YOe/f5r9rHrgYDW08RVflEI1aRbmZNz+X9TD/qUKVPcbNuaHEpL0Hdyg15imvRKdWQu3bt3d0OWMxd6coOKsh4CCCBQngKE3PJsd44aAQQQqFFAPW+aiCgzpFa3gYLWkUceac2bN69YRbPo6v3ezN5Z9bKpty3XomCtXtrMCZ0GDBhg3bp1c6vrf9e7uAp7flFPsIKbhk9nL6pXsxFr1t/MJY6QG/axa/9zhVzNIK2hvLkeGqjtskN+do9orkApSxllvwNbXduHHXJzvbub6xvMhFx+wBBAAAEEahIg5HJ+IIAAAgjkFNAnYTQp0ZNPPlntTMZ+w+wexVwBKl/mzOGnucKUZu/VLL65PvWjujQUd+7cubGH3LCPvbqQW9OszkFCoGZlfvbZZyv55BoaXFO75RtyNUmW3tF+9dVX7b333nOfPFJPck2TZxFy871yWB8BBBBAgJDLOYAAAgggUKOA/86rgpPem/Tfk83eqG/fvm7ospZcIStf5syQm6sns23btm74c65P9yQZcsM+9qhCbpCHALW1WT4hV59TUg+z2rK2GaEz6yXk1tYK/DsCCCCAQLYAIZdzAgEEEEAgsMBnn31mDz74YM5hzJk9i2EHvXy/T0vI/Yfrgc9csidmijPkati7ZsZWz22+CyE3XzHWRwABBBAg5HIOIIAAAgjkJfDDDz/YhAkTqnzKR8OGNXxYw4jrGnI1g7MmQFJvrZZy6snNPvbqjr+uw5XjCrmaOfm+++6zefPm5XWe+ZUJuQWxsRECCCBQ1gKE3LJufg4eAQQQKEzg7bffdj1zCjB+qS3k1uUTL19++aXddtttppmD/ZLWd3KDvA+br3q+PdlB9iFXyI3indxcszg3bNjQunbt6j5FtOGGG1ZMdMXEU/meGayPAAIIIJBLgJDLeYEAAgggkLdAbSFXvXaa3Tjz3Ut9H3Xw4MGmb9vmu3z77bcu5GrSIr9oBmB9PmebbbapUpy+v6vZnbO/l5s9u7JmYb7nnnts4cKFgcrVZ3QU7jNnjc7uUQ372LVjUYTc2bNn2+OPP17J7te//rUNGTIk1NmVc50rCrcHHXRQlXOBkJvvlcH6CCCAAAKEXM4BBBBAAIFqBRT0NDGQPvWjXrbsb9/6DdV7+8ADD7iZlzMXfTtVQ4y1Xa6e1yZNmtiwYcOsXbt2ebeC6tQQ6fnz51fadvvtt7ejjjqqUijL5zu5KixXj+bOO+/svs2aGcgVNBWIFbgzl+yQG/axRxVyc4VPTeKl7xPrmLIXTRylYccKqDvttJP75yATT+UKrrk+J6UJzZ566imbOXNmpaoZrpz35cIGCCCAQNkL0JNb9qcAAAgggMD/CmSGEQXSLl26uLC78cYbu+CqEKKJp5544gn3Pm5mL63CoHrmFIC0KJQqPL711luVeBWifvvb35pCpL6rq+1Urj4jo8mJ3njjDRdk1Ts7aNCgSts+99xz9sgjj1T637S99vHAAw807fOnn35qU6dOrfb7vtk9uSosV4+mhtNqtuju3bu7+vTJG31yJ/M7vn5HskNuFMceRU+uervvuOMO+/jjjyuZ6p1gHfsOO+zg2l1DxOfMmWPy1wOE2j7tlDlsvbqArnUOP/xw23rrrV3d1Z1X+jdCLr9QCCCAAAL5ChBy8xVjfQQQQKBEBXL1uAU91Ozv5Gq7RYsWuSHDuYJhbeXmCjYKW2PHjrUlS5bUtnm1/54r5CoY33777fbdd98VVG6uCaDCPvYoQq4O9qWXXrKHHnoor0/65BtyqwvTQbEJuUGlWA8BBBBAwAsQcjkXEEAAAQScQK53SYPQtGrVyg1xbdmyZaXV1dP7z3/+0/X8rl69OkhRFevkCjb6Rw2R1ieMaiuvfv36rpc4c2IsbZ8r5GodBb1XXnml1n1UT/RGG21UqfczV8gN+9ijCrk6dvV8q6c66DJgwADr1q2bWz3IcOVCw7TfH0Ju0JZhPQQQQAABQi7nAAIIIIBAJQEFnqefftpmzZpVaWKl6pgUJBV2+vTpYwp/uRaFPYVnBal8ekr32msvNwQ5ewkSHjVsuX///jZ37lz3f5lLrpCrf1dvo94zzn7nN3PbTTfd1A2hVo935jdoq/uUT5jHHlXI1fFpCPJjjz1mzz//vBs6Xlt7ayhzo0aN8gq5KlfnlWZ9rqmOLbfc0n75y1+64dGEXH6gEEAAAQQKFaAnt1A5tkMAAQRKVEDfwVXY0/u0H330kXsn0weTxo0bu0++dOrUyQXcpk2bBlJQgNZ7vC+//LKbKViTN/ky9f6rymnTpo37Lq7eBVXvcE2zMH/++edugqJ33nnHBVStq/c8tU96L1ihO9/vwGp/9E7ws88+a/rsjXqLtW+bbLKJKXRvt912pmCv49AETBqGrf+ud5cPO+ywGifqquuxa4i2ZqvWcWvRfulY9ckfzTKdvajt1OPth4rL44gjjjDNnlzdsmzZMhcute3XX3/t2kfHJ1dt16NHD2vRokWlzWWv/Xr//ffdkGet37FjRzeLdq4HH77dNMmZ3sPWonNKDxB22203Z6wh1A8//HBF/WpPBevM5d///rdbxx+ff7BR0/EFOlFZCQEEEECgJAQIuSXRjBwEAggggEC2QL4hF0EEEEAAAQQQKA0BQm5ptCNHgQACCCCQJUDI5ZRAAAEEEECgPAUIueXZ7hw1AgggUPIChNySb2IOEAEEEEAAgZwChFxODAQQQACBkhQg5JZks3JQCCCAAAII1CpAyK2ViBUQQAABBIpRgJBbjK3GPiOAAAIIIFB3AUJu3Q0pAQEEEEAghQKE3BQ2CruEAAIIIIBADAKE3BiQqQIBBBBAIH4Bfa5oxowZFd/n1edv9J3czTbbLP6doUYEEEAAAQQQiE2AkBsbNRUhgAACCCCAAAIIIIAAAghELUDIjVqY8hFAAAEEEEAAAQQQQAABBGITIOTGRk1FCCCAAAIIIIAAAggggAACUQsQcqMWpnwEEEAAAQQQQAABBBBAAIHYBAi5sVFTEQIIIIAAAggggAACCCCAQNQChNyohSkfAQQQQAABBBBAAAEEEEAgNgFCbmzUVIQAAggggAACCCCAAAIIIBC1ACE3amHKRwABBBBAAAEEEEAAAQQQiE2AkBsbNRUhgAACCCCAAAIIIIAAAghELUDIjVqY8hFAAAEEEEAAAQQQQAABBGITIOTGRk1FCCCAAAIIIIAAAggggAACUQsQcqMWpnwEEEAAAQQQQAABBBBAAIHYBAi5sVFTEQIIIIAAAggggAACCCCAQNQChNyohSkfAQQQQAABBBBAAAEEEEAgNgFCbmzUVIQAAggggAACCCCAAAIIIBC1ACE3amHKRwABBBBAAAEEEEAAAQQQiE2AkBsbNRUhgAACCCCAAAIIIIAAAghELUDIjVqY8hFAAAEEEEAAAQQQQAABBGITIOTGRk1FCCCAAAIIIIAAAggggAACUQsQcqMWpnwEEEAAAQQQQAABBBBAAIHYBAi5sVFTUdwCCz/8xL5e8W2o1bbftI1t9IvmoZZJYQjURWDNWrOH3vuhLkVU2XbdBmaHbNEo1DIpDAEESk/g2X+/Y19+vSLUA9utUwf75UYbhFomhSGAQPkJEHLLr83L4oinzZxjf3vm+UiO9fQhh9mOHbeMpGwKRSAfgc+/W2O9pn1t85f+nM9mgdY9qP269shB3GgGwmIlBMpQ4JwbH7CbJj0VyZH//dazbc8uHSMpm0IRQKA8BAi55dHOZXWUS79ZYb//89jIjnnzTVrbxScNjax8CkYgqMDZz620P/37u6Cr573exP2b25Ed6dHNG44NEChxgfnvf2pdjrwosqPcq+s29sQtf4isfApGAIHSFyDkln4bl90RfrH0azv3hjsjO+5WLX9hV58xPLLyKTg6gb///e82evRoGzt2rG2//faBK5oxY4Zddtlldvvtt1vnzp0Dbxf1iiNmrbDb3/o+smrG9mpmJ/56vcjKp2AEykXgo48+st/97nd2yCGH2LBhwwIf9jfffGNnnnmmbb755nbeeefZuuuuG3jbKFd87e3FtuuxoyOr4jfbtLPn7xkVWfnFXvDatWtt3Lhx9uijj9qtt95qm2yySeBD0vpPPvmk3XzzzfarX/0q8HasiECxCRByi63F2N9aBcoh5K5evdpWrlxpTZo0sXXWWadWk1JcQX+gH3vsMfvLX/7ibgBrW3Sz+Pvf/96aNWtml19+ubMLunz++ed2yimnWPfu3e2ss86yBg0aBN000vVKOeT+8MMPdumll9rHH3/sbsY22CD8odPff/+9qR6dE/Xr14+0rQop/PXXX7chQ4bYSSed5AJSGpY1a9bYihUrrFGjRrbeeuX5AGTRokV28skn24EHHhioXRRI7rjjDrv//vvdA7aOHfMbhnvffffZnXfeWdC2UZ0zhNzwZAv5rfvwww9t5MiRtueee+b9N2nBggV2wgknuL9pgwcPDu9AKAmBlAkQclPWIOxO3QWKJeR+8skndvrpp9vzz1d+d3jLLbe0nXbayQ477DDbZZddcj65nzRpkv3hD39wf6guvPDCsgy6N9xwg6mH9bbbbjOZ1bY899xzdvzxx9v111/vbk7zWX7++We77rrr7JlnnnFPzdu2bZvP5pGtW4whVwHpnHPOsUceecRGjBhRbe+UAugll1xi6gG75ZZbrEWLFqE6fvfdd+7aefDBB+3uu++2/fbbL9Tywyjs5ZdftkMPPdTOPvtsO+OMM8IosqIMHfP//M//VCpz/fXXtx133NHdOKvHcdNNN61Sp7+OtM6f//xn94Cg3Jb//Oc/7sFDnz59ArXLF198YaeddpptvfXWzjzf3th33nnHXStHHnmk+82vV69e4uRpD7l6qKkHQzNnzqzVSue9/qZ26dKl1nWjWKGQ3zrt7zXXXON+u3TN5rP43z79FusajuIBYj77w7oIRCVAyI1KlnITEyiWkOtvlJo2bWo9e/a0hg0bOrOFCxe64KserH322cdGjRplW221VSXP6dOnu6CgGy3dPKWlZzHORs8n5IYRUv3N/ZVXXmmHH354nIdabV3FGHLVO6nhmrrx79ChQ7W9U4Xc+OXTKCr/j3/8o/31r391vWy77bZbPpvHsm6UIVfXz7XXXuvaok2bNu54vv32W1Od+v35xS9+4cK1glVmKHv11Vft6KOPdgFPDyHyGRERC1oMleQbcuvygE2H40PJkiVL7KabbrKWLVvGcJQ1V5H2kKsAd9VVV9kHH3xQcSD63/7973+7h6KbbbZZxf+uv73nn3++bbvttoFdf/rpJxcy1bZBRxNVV3i+v3VhhFSFZF2/GiXQrVu3wMfNiggUkwAht5hai30NJFBsIVe9tvpjkzn0T3/Exo8f73odFQQ0XLN9+/aBjr9cVson5PqeFL1/pHdrGzdunDeTH7KsBw7Z7ZV3YSFtUGwhV8M2dZP+1FNPuZ7Tq6++2v70pz/lHDKX741fSKSpKiaOkPvwww9XuslVG7311lumhzkauaCexxNPPLEsH6RVdzLkE3L9A7YnnnjCPdDJfmAZ9IRTGNF8AmkJJWkPublcw7ye/O+THvoEHU0UVsj1PfsHHXSQG6pcSM++H7I8YMAA96C8kDKCnrush0BSAoTcpOSpNzKBUgi5wtF7t7opuuKKK9yQuDS9CxpZ4+VRcD4hV0/v9e6RH+KdRzUVq65atcouuugie/fdd23MmDGVegIKKS+MbYot5GYO2xw6dKibUEe9KnpHWkMGMxdCrrle1aiGK/ue3OyQ69tAI0rUPurdLeQ90jDO77SWkU/I9cNm9RCzLsO7X3jhBevXr597wKYhy0kvhNz/fZ0iiZCrVz30TnhdXrP46quv3Du5zZs3r9N5mfR5SP0I1CRAyOX8KDmBUgm5ahg/uYSGI2cGKx/aNNzw4IMPrmjDH3/80ebMmeOe9msYlRYNRdKQQ/Wc+SHRfoNPP/3UzRj8+OOPu+HR2UvmH1FNOKMbrXvvvdeV/fXXX9uvf/1r09NkBcgNN9yw0ubqfdZN+o033uh6hvRepbZTqDnmmGPchDrZE9csW7bMdNP90EMP2WuvveaC5G9/+1sbPny4bbPNNpXKzyfkTp061b3/nOumQMclM79/qkTvZh177LHupjJzUZ0ampbk+1uZ+1NsIffZZ59154qGB++7774u3Grofa73yjJDrtx1LvlzT+eC2ke9EHU5h7InL/O9G3p3Ur3MG2+8cQW3ejXVo6kZbv3suPleE9X92Grkhs5RvR+s83733Xd357xuQDU0Pvud3Hyv81z11hZy/WRJmvwrM1hVN+mSLLTvEydONM1irt+HXXfd1b3bm6ud9O/6ndIxKzRmL9lhTjfluu7+9re/ud8TDaeWk35LNHdB5sRh+n1UG+m8UhuqnfX+vhb/Hm32bLT57H8+Ife9995z79PqdyzX/Ak6Lk0qNW3aNPcbrN88DZ3Xeda6desKFl+nfs8vvvhiN/FXkksphtyg55h+v3R+Zi+tWrVyv1GdOnVy/6R5N3Rd6++Z2k9/+/bee2/3kCLz/MvngZ6uS80PoWsnsy6/L/ot0QRnGgmmOnWddO3a1Y3I0Kgwv/g6586dW+fh1kmeh9SNQE0ChFzOj5ITKKWQq/d+FAT0R1V/KHUzp8X38Ojmzb8fqveN9IdMw+J086dP3aj3UZ8KePvtt937Qwq7fliS3lXSxBz6zyOOOMJNPqEQ8uKLL7qJZ3Sj1bt3bze8LrNXWQFDgVlDfvUU+x//+If95je/qRha7U8o3UTr3/SpHn3mQGH4l7/8pRuqqvcyL7jgAnfz54P3vHnz3NNpzTTZq1cvd7OnSYd0U6sbVYXLzHemgoZcf1OgMJ8rnPr3m7Wfe+yxh7tZ1r7ov2sYV+aiG1GZZboneQEVU8j157KCkH9g40OvbtqzJ9TJHA6ottB5k30OKcjonPdBt67nkIaW6jzRu7qZw3T/+9//unbXOa/h1bqZLeSayHWu6KZU9emGda+99nIzeGs4oq4dXWuvvPJKpZCb73Ve3flZW8jVdm+88YYLkZobwA/zzxXw1La68dZQdP32KNxq8b8nuo40s7m/1hUmzj33XPvnP//pHtLpNYLM3xLV16NHj4ph1L5XWf+pf9tuu+1s6dKl7ndFwTD7t8T/PuqhhGZgl6NeC9H5oW3233//Sg8x8t3/fEKu74FVaM2eIds76B1ondty0IM+PWyRd+aEevrfTz31VOcaxURs+f6OlVrIzecc0/n1r3/9y2bPnm2LFy+2/v37uzCpd9d1PuvhxKxZs1x76+Gv/l5q4rz58+e761ohWH9D9PdQSz4h148o0oOe7HeB/TwDU6ZMqbhO/Hv2ut6y370N8huQ73nB+gikSYCQm6bWYF9CESilkCsQ/4coM1jlCrkaFqfhcOo1UQ9rdpjVk2M/XM6/G3nPPfe4GybdUGrRcFIN6VVPkW5YdTOvRT0zulFVoFZvhB9aqt4PTdyjm0zNWJz5aR6/3wrAGnLtn277wKBI0N2SAAAgAElEQVQ/vpl/pBV+VI/Cju8V1n6qB0ZhOLtnJ2jIrendKQUG3XzrOILMMlnTDWsoJ2+ehRRTyPWjEhSC1DOp0Ql++LIOO/N8y7zxmzBhguv90PuI7dq1c0KagEc3beqB17ciVaaWMM4hHzzefPNNF3gVsBXKs6+VQq6JXM2rEKZzXmFSwVoTOem8Vw+L/ruOKbMnN5/rvKbTKcgNrg9z+h3wwSpXwNODKZWnB2P6LfG9qgpm+j358ssvK41E8Q+L1Ob6TdFvlcK+rvGXXnqp0vBoHa8m2dODMQVp1eF/2/Rbot+e7PPA/z7qd0pl6jdRAVsPJnSdq1799vhRMPnufz4ht6YHY3oAqQc1eohZ24zvNYWbPH82Qlm9lEJuIedYbe/k6u+WRkppxJKfnE1/Z/T+rv5OZo4qyifk1vSwwz+U0sPiILNw+xFOmddCKCcHhSCQEgFCbkoagt0IT6BcQ251grn+gNb0R1U3q/rjpxsv9Zz6dTXUWH+gFaAzF4VVBV/1xPhtfDhX71RmiNb/7ntWdcNa3fuAmeVXd0MZNOT6/dNT9OwJQnzI1Y2Dysv1yZTMfYnyHclCroBiCrm62dcMppmh1E/Ko+Gamf97ZsjVeaXPNmUOtdO/+3CYq4cs2zLfc0ihSb1m6tlXEFKQUhjzvZGFXhPZ++V7tzWaINfQQ/UG6d3lIJ8QyudG2V+fet2hpmswaMitLUxnf+qrumvXB0KNuJC9Fl1zRx11lJvRWQ82sl+58KMB1GvmH57461ThWO8dZm7jH1QFMfVO2fufT8jVsFLtd67RHz7kami8RtnU9K3m2kJVIb8fddmmlEJuIedYoe2R6wF1PteunwBRw9Wze/R9yB04cKCbw6O2T1WlbWRSXc5HtkUglwAhl/Oi5ARKNeRmPm3N9YfSN6R6RDQ8WT1RCnjqvdCwKn2qyP9RzCfkBhkm53uFModU1xRC/R/XXDO7qpdOwwo1ZFMhSO/uKXSrpyvzW6FBQ67ff/Ua5poF0w9X1rBsvQepodLVfTeQkFvYz4X/5MVnn31WpcfW32DqXd3MdxZru/Hz76XrvenMdxT1EKWu55CuGfXeaoi/FvUeZg4vLPSayNbz5eg8V33Z77XXdL4Fuc5rC59BQ64+MaTj13VRU8BTaNfEbLrZ1nBiLQqV6nHNvPbyCbm13Yj7/dG3Qv2Q6pp+H8PY/3xCbq6ROL5dModtq7dZYV6/Q9lBPvuhT11n8y3sKq68VSmF3ELOsSAhVz236s3V3+L333/fAeo3UL24mQ89avuty5TP9eDJ/7sfrqzyNWGd/mZqJNU666yTs8lrO+4wzhPKQCBJAUJukvrUHYlAKYVcP0RNsylmvk+a6yZOf1A1gZR6BXJN5KL3/XzI9T1omqCituHK/o/qDjvs4N4dzPVdzFw3cvmGXAVy3ejfddddLpxnL9k9L0FDbk09uarDTx6kup9++mk3FFs3BxoinU/oiORkrqXQYunJ9RM6bbTRRpW+Ca3DW7lypen81jtt6rFt27atO+rabvz8eZn5Ca4wzyEFNX2HWu/c6dxTT6H/HnWh10R1IVf/e673LHOF3Hyu87qGXN/rqevBP0jIFfD0YEE97lpHw4qzF71DmxnM9FumYcxBhiv73xa9Z5jrW8a5bvrzDbn57n8+Ibemnlw5KehqHQ2N1wM9hXWNTsgc9k3IDefXtbqHRoWcY7WFXD1U1d/iyZMn59z5QkNuTT25qkgPvzSZm/6O+smuNEu6JlzL7tkl5IZzXlFKegUIueltG/asQIFSCrn+PUZNrKMQ5mfbzHUTp3f4NNGKJivRMD0NK1aPQHVhwc9Aql4rP/GUJvfRbKBXXXWVexKsd9/8pwZ0g1/dhCe53u/LJ+TqJlPDVXWTrGCh94l0rKo/36Gm2adNbTcjfn3tgyax0buXuunUQwH15GX26vqhkUGGyBZ4+ua1WTGE3MxZems7uHxu/HxPru8B1rke1jnkJ4OaOXOmm+F4+fLlLoRoMjcfTDQMNt9rorqQm09Pbr7XeXXmtb2Tm9luullXL6OWXNejJojTQwA9sNDQbr0j7XuPcv0O6MHByJEj3W+Nn3hKE97pIVP2JFL+vcHqJnvL9bAj35Cb7/7nE3KDBgn9TmmYvF7jkIseAGiCLL/4h3XqKc+ecKi26yqKfy+lntxCzrGa/q5oTgv9DdVM4wqY+o3yf0fqOlw5yCgStbf+rvtXPTTZlWZJP/744yt9D9c/gOGd3CiuEMpMgwAhNw2twD6EKlAqIVd/KHXDo5s7hSrdFPqepFx/KP0frOzP5OQKuX6iDb2Tqht3vXOmJ8S6OdUfwsxPclT3zq1vNJWldxU1JDGzJy6fkOvr0OdJsr9BW9eQqwChYZlyCfLpH90c6KZeveKZ7xjreIPesIZ6QtdQWDGEXH9+qI2zJ5fyh6beP03AowcLfvIyf9767xJryGzm4tvCT0gW1jmkcKdh9Lrm9F1kDR/VpGu6JjSSoVmzZm6kQa730Gu7JrKb0o/U0Oy62eea1s31Tm4+13lN52FtIVdDLBVcFVYze2FzXY/+4U+ub7hm/w74AKAJpvRZHc2w7D+bpPdu9WmpzB6nXO/cZh6Xfzc7c4bufENuPvtfXdCvzjrfB2OaNVcP+vr27VvxjrHKDhpu4vrtKaWQW8g55t+n14OJ7OHjvre1ZcuWVb5BW9eQm+/DDg2P1gM5zdyd/T3y2n4D4jqXqAeBqAQIuVHJUm5iAsUecn2PonqldOOb/bkLweb6Q+lv+q+88ko3WY16QTW0Ue/jqndEN+u+J9Z/61Kf+lCvb/a3RrMbzw8v1E1odbMrH3fccZU+E5JPyK1uIh/1qOkps8J+ocOVdSzVBQPdsGtol3rA/dBk3YQrzMg4u8dEx8R3cvO7tDVhmR6c6H1nTYbiH9RkluKDsN4lz57wzM+urBm69VkpLbpx02Q+GukwduxY69ixY7UTpOV7DvlPa2kSMvXk6112/35u5me4Crkmcsn5chQo/WQx+g3Qp4N03WrCtMxzP5/rvJCQq2tRwVPHKt/MUR3VBTz/e6QHcX5yqMwZojV7sQ8Camsdqx4WaMZsBYGaFj8Dt9qlutmV9b5j5ifG8g25+ex/viHXD9XXp4+yv5OrfdY3mXv27Fkx6ZR/4KPf08xPDvGd3Px+d3KtXd1w5ULOMZXv/x5kT5rnH0joIZZ+O/wDOo2K0gNU9fDmM2ol81j8Q9sHHnigymR1ml9C1+9hhx1W8aDIjwbT1w0y5y7gO7l1P58oIf0ChNz0txF7mKdAsYVcDYVs3759xU2Ohsz6d2oPOOAA9wkMf3PvKXLdxPmbc33vL/Pbk3qvTiFWw5d9yNUNqL6nq7JVn1+0joYJ66ZLw5X1bT8tmd/yzPWdXPU6KBjqe7Z+ySfkahs/AZTq1/tDWjT7qD4/oj/I+ixCIRNPqRw/uZFmzM28cfzkk0/s9NNPd9/j1TFoSJn/XqeGmak+PwmM73XzPYvZbZLnaRrK6mnvya1p9uRsAP8gwvfIKRjp/FTbaCZRTUamNlIvn//2c/bQ1rqeQ37iFo1sUADx36X2n73SO5N+pudCrolcje4/h6RPEikI6R1jTbqmhwOacVfDeDXTsD/387nOg4TcLl26uMCpRccvZ/UW6R1p+euGOXMipFw9uX4CJY1+UBvphtp/E1Tv8Otd7MzeLgX4UaNGuQmq/KLXLHRN6TvB+u5o5kzn6unW8cs/+zu52lc9ANFvnv+0UL4hN9/9z2e4sibg0kgAzZzsJ+/yx6zRJfpMlG93PQDQd3w1RF6jHjK/C+7fj87VWx7Kj0mehZRST64OPd9zTNvodQY92NEDZI1A0MNjPdDTO+j+e9t6x1r/plFTaltdY/o/PYz237ivbf6B7KbxD7qyhxn7/fHffNdvqH4r9fuldf2M5SrPv4akc81/WjDPU4DVEUi9ACE39U3EDuYrUCwh1wcs/XHNXBQ0daN30EEHuZkRc8206d9H1DBc/61HlaGeMP1x1Q2zht1q+LF60HTTp5tlH3L9DbpmQ9b2m2++udsF/+F47ZMCtp46Z/Zw6p1d9TypPK2r8hWGDznkkCoTUumGTkMJc70/pomG1DuVOXxY+6s/yPqUim7wdcOrfdCso9oP3Yxnhtyays8+Z/zwMd04Zw/ZUojSk3jdoCvw65hyDZvUv2nYl248daNZW+93vudtIeunPeT6Hg2dw3ro4R+a5DpWBTtN9iVf9SIqzOo9Mi3qHdR7czo3FDDURpoMab/99qt0fdT1HNKoB/9OeOYDDu2D/y6uhlVr0iQdk3r987kmqmtj3XDqM0q6eVWQ89etHijpIUy3bt0qPZwJep3XdE75gJW5joJt165d3U157969XTjNXvwoEH3XNfOBkWaR1W9P5nWkNtLDIQVcH3LVRup9VzD1gVh1aPinwq9+W/S5KF3fevjnF12nmkxHN/I6B/T7oPbX+446Z3zA1frV/T7q3+q6/zWVkcvb97wp4GQPSffnz/jx4yv95ikoaXhp5qJt//SnP7lRKTofkl6KMeT68yL7YWch55i20bmsiaV03uuc1Pmo0Qk6NxVcNVmaelw1HF8PcTT3hSZPU4++5p3wIVdhVL91+huT/SAkVzv70QHZQ9r9JIr6e6a/ofqN0kgw3QNkXyP+c0PHHnusewiTef0kfW5RPwJhCRByw5KknNQIFEvITRLMf58xc/il3x//TqpuvIK8w5rkcQStu6b3p4KW4d/b0o2mbqzTsKQ95KbBiH1Il4C/uR40aFCl1xu0lxphouHp+p5yKU2G439vq5s8q7YW8u9h6mFdde+111ZG2P9ejCE3bIOkyvPfd9fDap0PtQ35z7WfeliiQJ491DqpY6JeBKIQIORGoUqZiQoQcmvn98OdFGT1XdjMp7i6odJTZfWo+Pcday8x/Wv4d0Mzh4kF3Ws/7FY3q2n4RqXfb0Ju0BZkvbQI+KHEer1BPb0axusX9WxqOLgCbindfPt3PjVippBRIH6Ug4aOp6XXjZCb7BWlB9A6lwrp2fffLderEoWG5GSPntoRCCZAyA3mxFpFJBB1yG3RvJld94cRRSRSdVcz3+vT0EjNsKwJgTS8VEFOPQYarqkhVbmGSxfjwfvJjfT+oZ/BN+hx+Mk7NBusZpJOiwkhN2gLsl5aBDLff9Vvjya/0wzOerjmZ1rW8EoNUc/1Te60HEc+++E/x6Tvkuf74DBz28zJtfKpP4p1ow6527bfxF6bdFkUu14SZfq/SXvuuWe1E/pVd6B+cjO9dqH3/hmqXBKnBAeRQ4CQy2lRkgJ/Hj/V3npvUSTHdlivHnbwXrtGUnacheqdYL3nqG/o6V0lLXpvSO8Dayih3gfO7GWJc9+iqksTE+k9Zt1oanKOoIveIVYwzvxWatBto1zvqQ9/tP0e/iayKj49fkNr0/T/97RFVhEFl5WAHqbpM02a/E433Aq4eo9RvzkDBw60Hj16VPqMUCng+AeL/fr1c5/LCrr42ag1uZE+a5X5eaWgZUS1Xs8Tr7Ln33gvkuKvOX2gnTZ430jKLoVCNbrIz7+h0Q+bbLJJ4MPSsHm9267/zH73O3AhrIhAEQgQcougkdjF/AV+Wv2z/XXWc/blsuX5b1zDFh0338z27v6bUMukMATqIjBj0Y92x1vf27oN6lJK5W0bN6hnZ3VpbJ03ahheoZSEAAIlJfD1iu/s8nGP2CdffB3qce3TfTs77pA9Qi2TwhBAoPwECLnl1+YcMQIIIIAAAggggAACCCBQsgKE3JJtWg4MAQQQQAABBBBAAAEEECg/AUJu+bU5R4wAAggggAACCCCAAAIIlKwAIbdkm5YDQwABBBBAAAEEEEAAAQTKT4CQW35tzhEjgAACCCCAAAIIIIAAAiUrQMgt2ablwBBAAAEEEEAAAQQQQACB8hMg5JZfm3PECCCAAAIIIIAAAggggEDJChByS7ZpOTAEEEAAAQQQQAABBBBAoPwECLnl1+YcMQIIIIAAAggggAACCCBQsgKE3JJtWg4MAQQQQAABBBBAAAEEECg/AUJu+bU5R4wAAggggAACCCCAAAIIlKwAIbdkm5YDQwABBBBAAAEEEEAAAQTKT4CQW35tzhEjgAACCCCAAAIIIIAAAiUrQMgt2ablwBBAAAEEEEAAAQQQQACB8hMg5JZfm3PECCCAAAIIIIAAAggggEDJChByS7ZpOTAEEEAAAQQQQAABBBBAoPwECLnl1+YcMQIIIIAAAggggAACCCBQsgKE3JJtWg4MAQQQQAABBBBAAAEEECg/AUJu+bU5R4wAAggggAACCCCAAAIIlKwAIbdkm5YDQwABBBBAAAEEEEAAAQTKT4CQW35tzhEjgAACCCCAAAIIIIAAAiUrQMgt2ablwBBAAAEEEEAAAQQQQACB8hMg5JZfm3PECCCAAAIIIIAAAggggEDJChByE2jaJUuW2Lhx4+zBBx+01157zZo1a2Y9evSwU0891Q488ECrV69exV75de+55x575513rF27dnb44YfbaaedZptvvnmVvV+5cqWNHz/e7r33XnvxxRetZcuWdsghh9jpp59unTp1qlR2AodOlQgggAACCCCAAAIIIIBApAKE3Eh5qxb+7LPP2oknnmiffvqp7b333tatWzf7+eef7ZlnnrGtttrKrr/+emvcuLHbcMGCBTZs2DBbuHChDRgwwNq3b29z5861Rx991LbYYgsXZhVc/fL555/biBEjbNasWda3b1/r3LmzffDBBzZlyhQXpG+77Tbr3bt3zEdMdQgggAACCCCAAAIIIIBAfAKE3PisbdGiRXbUUUfZ6tWr7eabb7auXbtW6llV2G3QoIHbI/XIqmd39uzZdtddd1nPnj3dumvXrrVJkybZSSedZP369bNbbrnFmjZt6oLypZdeajfccIPdeuutduSRR1r9+vVdWQrQxxxzjHXo0MEF4zZt2sR41FSFAAIIIIAAAggggAACCMQnQMiNyVrhVL20l1xyiU2YMMENIa5pefXVV+2ggw5yPbjXXHONNWrUqGL1FStW2CmnnGIvvPCCTZ061fXmLl682AXb1q1bu6HQLVq0qFhfAXjUqFF25ZVX2pNPPmn77rtvTEdNNQgggAACCCCAAAIIIIBAvAKE3Ji8v/zySxs6dKirTSF3o402qrHmsWPHut7ayZMn28CBA6usq8B6wQUX2PTp0+3ggw+2p556yvbbbz+74oor7Pzzz6+y/gMPPGCDBg2y6667zs4888yYjppqEEAAAQQQQAABBBBAAIF4BQi5MXm//fbbdsQRR9g+++xjV111la277ro11jx69Gi76KKL7LnnnnOTUmUvEydOdEOf9Z6t3sP1//2+++6zIUOGVFl/zpw5tvvuu7sArLL9sOiYDp9qEEAAAQQQQAABBBBAAIFYBAi5sTCb+ZB5zjnn2F577WV33323zZw505YuXWrdu3d378weffTR7v3aVatWud7W+++/3w0v3mWXXars5SOPPOKGPF922WVuKLIPxdX1/Prhz+r1zZzcKqbDpxoEEEAAAQQQQAABBBBAIBYBQm4szP8/5Ko6fdanT58+tv3225ver1VgffPNN91EU3r/VotCrt651TDjjh07VtlLH5qzQ251Pb/6/JCGPSswE3JjanSqQQABBBBAAAEEEEAAgdgFCLkxkftQqiCr4crqsfVL5qd/Hn/8cevSpUutPbn+HdygPblvvPGG9e/f33r16pV3yFUvMAsCCCCAAAIIIIAAAgggUIjATjvtVMhmBW9DyC2YLr8Ns3tes7f2E03pnVpNEOVnQ67tndx7773XDXPO3L6md3Ivvvhi0//pc0RBF0JuUCnWQwABBBBAAAEEEEAAgWwBQm6JnhP+nVgF2FwTT2VPHKUhxWeddVatsyv7TwL5d3Rrm13ZT1RVoswcFgIIIIAAAggggAACCJS5AD25MZ0An376qZv1eL311qvyCSF9Q/fyyy93vbc+tPrhyLlmQ162bJkdf/zxpjInTZpk7du3Nz8cWe/cjhkzxpo1a1ZxZD/88INpwqspU6bYww8/bDvvvHNMR001CCCAAAIIIIAAAggggEC8AoTcmLx//vlnu/TSS+2GG25wn/0ZPHhwxZDhl19+2U444QTbeOONbfz48damTRv77LPP3DDkhQsXmoYk77nnnm5P16xZ42ZdHjlypJ1xxhlu6LE+B7Ry5Uo3cdVDDz1UqXwF6NmzZ9txxx1nPXv2tFtuuaXS+8AxHT7VIIAAAggggAACCCCAAAKxCBByY2H+30oWLFhgw4YNs/nz51vfvn2tc+fO9sEHH7geVgXc22+/3fbYY4+KPXrmmWfcp4U0A/OAAQOsbdu2pkCsTw9pAim9h9u6deuK9XOVP2/ePJsxY4Z16NDBfbZo2223jfGIqQoBBBBAAAEEEEAAAQQQiFeAkBuvt3300UduduNp06bZ4sWL3eeB+vXrZyNGjHAhNnNRL6yGId944402ffr0nN/Uzd79RYsW2U033VSp/GOPPdYNb1aQZkE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0i/w2pLVdvWr39mMD360b39am8odXn+detan/bp27k5N7DcbN8y5j3Pf/dD+NP5xe/xfb9q3332fzuNosp4dsNsO9oejD7DOW7dN5T6yU/kJEHLz82JtBBBAAAEEEEAAAQQiFVDA7THla1u1Op3hNvvgGzesZ3MG/KJK0FXA3euEK23VDz9F6hVW4Y0brWNP33E+QTcs0ATLIeQmiE/VCCCAAAIIIIAAAghkCwx6Yrk98O4PRQUzsEMjm3xA80r7PPR/xtqUf7xcVMcxYJ9uNuGPI4pqn9nZqgKEXM4KBBBAAAEEEEAAAQRSJNDsL1+mdohydUwaurzi5I0q/fNGvU5N7RDlao+jyXr25axbUnQ2sCuFCBByC1FjGwQQQAABBBBAAAEEIhKod9OSiEqOtti1p21cqYL1dhkebYURlf79C3dGVDLFxiVAyI1LmnoQQAABBBBAAAEEEAggQMgNgBThKoTcCHFjKpqQGxM01SCAAAIIIIAAAgggEESAkBtEKbp1CLnR2cZVMiE3LmnqQQABBBBAAAEEEEAggAAhNwBShKsQci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SpBwEEEEAAAQQQQACBAAKE3ABIEa5CyI0QN6aiCbkxQVMNAggggAACCCCAAAJBBAi5QZSiW4eQG51tXCUTcuOSph4EEEAAAQQQQAABBAIIEHIDIEW4CiE3QtyYiibkxgRNNQgggAACCCCAAAIIBBEg5AZRim4dQm50tnGVTMiNS5p6EEAAAQQQQAABBBAIIEDIDYAU4SqE3AhxYyqakBsTNNUggAACCCCAAAIIIBBEgJAbRCm6dQi50dnGVTIhNy5p6kEAAQQQQAABBBBAIIAAITcAUoSrEHIjxI2paEJuTNBUgwACCCCAAAIIIIBAEAFCbhCl6NYh5EZnG1fJhNy4pKkHAQQQQAABBBBAAIEAAoTcAEgRrkLIjRA3pqIJuTFBUw0CCCCAAAIIIIAAAkEECLlBlKJbh5AbnW1cJRNy45KmHgQQQAABBBBAAAEEAggQcgMgRbgKITdC3JiKJuTGBE01CCCAAAIIIIAAAggEESDkBlGKbh1CbnS2cZVMyI1LmnoQQAABBBBAAAEEEAggQMgNgBThKoTcCHFjKpqQGxM01SCAAAIIIIAAAgggEESAkBtEKbp1CLnR2cZVMiE3LmnqQQABBBBAAAEEEEAggAAhNwBShKsQcouXcsUAACAASURBVC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SpBwEEEEAAAQQQQACBAAKE3ABIEa5CyI0QN6aiCbkxQVMNAggggAACCCCAAAJBBAi5QZSiW4eQG51tXCUTcuOSph4EEEAAAQQQQAABBAIIEHIDIEW4CiE3QtyYiibkxgRNNQgggAACCCCAAAIIBBEg5AZRim4dQm50tnGVTMiNS5p6EEAAAQQQQAABBBAIIEDIDYAU4SqE3AhxYyqakBsTNNUggAACCCCAAAIIIBBEgJAbRCm6dQi50dnGVTIhNy5p6kEAAQQQQAABBBBAIIAAITcAUoSrEHIjxI2paEJuTNBUgwACCCCAAAIIIIBAEAFCbhCl6NYh5EZnG1fJhNy4pKkHAQQQQAABBBBAAIEAAoTcAEgRrkLIjRA3pqIJuTFBUw0CCCCAAAIIIIAAAkEECLlBlKJbh5AbnW1cJRNy45KmHgQQQAABBBBAAAEEAggQcgMgRbgKITdC3JiKJuTGBE01CCCAAAIIIIAAAggEESDkBlGKbh1CbnS2cZVMyI1LmnoQQAABBBBAAAEEEAggQMgNgBThKoTcCHFjKpqQGxM01SCAAAIIIIAAAgggEESAkBtEKbp1CLnR2cZVMiE3LmnqQQABBBBAAAEEEEAggAAhNwBShKsQci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Rz1PO3v/3Njj32WFu6dKldffXVds4551RZa8mSJTZu3Di755577J133rF27drZ4YcfbqeddpptvvnmVdZfuXKljR8/3u6991578cUXrWXLlnbIIYfY6aefbp06dbJ69eoleMRUjQACCCCAAAIIIFCbACG3NqFo/52QG61vHKUTcuNQzlHHF198YSeccII98sgj7l8vu+wyGzVqVKU1FyxYYMOGDbOFCxfagAEDrH379jZ37lx79NFHbYsttnBhVsHVL59//rmNGDHCZs2aZX379rXOnTvbBx98YFOmTLFmzZrZbbfdZr17907oiKkWAQQQQAABBBBAIIgAITeIUnTrEHKjs42rZEJuXNIZ9axdu9buvPNOu/zyy23kyJF27rnnVgm56pE99dRTbfbs2XbXXXdZz549XS+stp00aZKddNJJ1q9fP7vlllusadOm9vPPP9ull15qN9xwg91666125JFHWv369V2tzzzzjB1zzDHWoUMHF4zbtGmTwFFTJQIIIIAAAggggEAQAUJuEKXo1iHkRmcbV8mE3LikM+pRz+zQoUNt7733tv3228/22muvKiH31VdftYMOOsj14F5zzTXWqFGjihJWrFhhp5xyir3wwgs2depU15u7ePFiF2xbt27thje3aNGiYn0FYPUSX3nllfbkk0/avvvum8BRUyUCCCCAAAIIIIBAEAFCbhCl6NYh5EZnG1fJhNy4pP+vntWrV9vFF1/selfvu+8+++STT2z33XevEnLHjh3remsnT55sAwcOrLKXCqwXXHCBTZ8+3Q4++GB76qmnXGC+4oor7Pzzz6+y/gMPPGCDBg2y6667zs4888yYj5rqEEAAAQQQQAABBIIKEHKDSkWzHiE3Gtc4SyXkxqltZq+88or179/fLrzwQhs+fLj961//yhlyR48ebRdddJE999xz1qNHjyp7OXHiRDvqqKPce7Z6D9f/dwXnIUOGVFl/zpw5rh4FYJXdoEGDmI+c6hBAAAEEEEAAAQSCCBBygyhFtw4hNzrbuEom5MYlbWZ6z1a9qJog6o477rBWrVqZD5+ZE0+tWrXKrXf//fe74cW77LJLlb3UhFWaNdlv50NxdT2/fvizen2vv/56a9y4cYxHTlUIIIAAAggggAACQQUIuUGlolmPkBuNa5ylEnJj1NbQ4hNPPNEmTJjghhZrqSnk6p1bDTPu2LFjlb3M3q62nl99fkjDnhWY8w25CsgsCCCAAAIIIIAAAvEIdJ3TNp6KQq7llR4fViqxxyl/CbmGeIqbM+bkeCoqo1p22mmnWI+WkBsTt/9kkGY2zgyZhfbk+ndwg/bkvvHGG26YdK9evQi5MbU51SCAAAIIIIAAAoUIEHILUQtvG0JueJa+JEJu+KaJl6jP/tx0000uXGo25K5du1bsU66Qmzkbcm3v5N5777129NFHm5+oqrZ3cjXplf5PnyNiQQABBBBAAAEEEEifAMOVk20Thisn6x9G7fTkhqFYSxmffvqpmwzqp59+st69e9s666xTscXHH3/svnV74IEH2h577GHbbrut+3SQvnd71lln1Tq7sv8kkH9Ht7bZlf1EVTEcNlUggAACCCCAAAIIFCBAyC0ALcRNCLkhYiZUFCE3BvgPP/zQ9bbqs0G1LZpw6qqrrnLr6r3dXLMhL1u2zI4//nhTeJ40aZK1b9/e/HBkvXM7ZswYa9asWUVVP/zwg51zzjk2ZcoUe/jhh23nnXeubTf4dwQQQAABBBBAAIGEBAi5CcH/X7WE3GT9w6idkBuGYh3KyDVcWcV99tlnLhgvXLjQNCR5zz33dLWsWbPGzbo8cuRIO+OMM9zQY30OSDM3n3rqqfbQQw+5zwoNHjzYDUnWUOnZs2fbcccdZz179nS9xk2bNq3DHrMpAggggAACCCCAQJQChNwodWsvm5Bbu1Ha1yDkJtxC1YVc7ZZ6c4855hhbsWKFDRgwwNq2bWsvv/yyzZw5000gpfdwW7duXXEECxYssGHDhtn8+fOtb9++1rlzZ5s3b57NmDHDOnToYHfffbcbDs2CAAIIIIAAAgggkF4BQm6ybUPITdY/jNoJuWEo1qEMfSbID0vW0OTMRb2wGoZ84403mj4/tHTpUuvevbsLvurlzdUju2jRIjfJ1bRp02zx4sXu80PHHnusG9688cYb12FP2RQBBBBAAAEEEEAgDgFCbhzK1ddByE3WP4zaCblhKFIGAggggAACCCCAAAIhCRByQ4IssBhCboFwKdqMkJuixmBXEEAAAQQQQAABBBAg5CZ7DhByk/UPo3ZCbhiKlIEAAggggAACCCCAQEgChNyQIAsshpBbIFyKNiPkpqgx2BUEEEAAAQQQQAABBAi5yZ4DhNxk/cOonZAbhiJlIIAAAggggAACCCAQkgAhNyTIAosh5BYIl6LNCLkpagx2BQEEEEAAAQQQQAABQm6y5wAhN1n/MGon5IahSBkIIIAAAggggAACCIQkQMgNCbLAYgi5BcKlaDNCbooag11BAAEEEEAAAQQQQICQm+w5QMhN1j+M2gm5YShSBgIIIIAAAggggAACIQkQckOCLLAYQm6BcCnajJCbosZgVxBAAAEEEEAAAQQQIOQmew4QcpP1D6N2Qm4YipSBAAIIIIAAAggggEBIAoTckCALLIaQWyBcijZLXchdtWqVLVq0yN5++21799137ccff7T333/fOnToYA0aNLBf/epXtt1221nHjh2tcePGKaJkVxBAAAEEEEAAAQQQqLsAIbfuhnUpgZBbF710bJuKkLt8+XJ77LHH7IEHHrCZM2faihUrAunsvffedsQRR9ihhx5qrVq1CrQNKyGAAAIIIIAAAgggkGYBQm6yrUPITdY/jNoTC7lr1651vbVjx461CRMm2NKlS61Zs2a288472y677OJ6azfZZJMqx/jpp5/a66+/bv/85z/thRdecP+u7fr3729nn322bbPNNlavXr0wbCgDAQQQQAABBBBAAIHYBQi5sZNXqpCQm6x/GLUnFnK/+uorGzJkiL388ss2dOhQO/LII22HHXbIawjyypUr3fZTp061SZMmWbdu3WzixIm24YYbhmFDGQgggAACCCCAAAIIxC5AyI2dnJCbLHnotScWcvXurXpid9ppJ2vevHmdD0xDnl999VXXC8y7unXmpAAEEEAAAQQQQACBhAQIuQnB/1+19OQm6x9G7YmF3DB2njIQQAABBBBAAAEEECg1AUJusi1KyE3WP4zaCblhKFIGAggggAACCCCAAAIhCRByQ4IssBhCboFwKdoslSH322+/tZ9++sk22GADq1+/vuNavXq1PfLII26Sqo022shOPfVU69SpE5NMpehkYlcQQAABBBBAAAEE6i5AyK27YV1KIOTWRS8d26Yu5Oq7uOedd559+eWXNmbMGDdzspbJkyfbiSeeWPF5oXbt2rkJp7p27ZoOSfYCAQQQQAABBBBAAIEQBAi5ISDWoQhCbh3wUrJp6kLusmXL3GzL3bt3t1GjRjkm/W/HH3+8KQBfe+21pkmrRo4cab169bLRo0dbgwYNUsLJbiCAAAIIIIAAAgggUDcBQm7d/Oq6NSG3roLJb5+6kOs/LdSjR4+KkDtz5kw77LDD7J577rHDDz/c9I3dSy+91F555RU3fLlFixbJS7IHCCCAAAIIIIAAAgiEIEDIDQGxDkUQcuuAl5JNUxdyv/nmGxs+fLh16NDB9dLqXdwLL7zQ5s6da+PHj7c2bdo4Ov3bnDlz+C5uSk4kdgMBBBBAAAEEEEAgHAFCbjiOhZZCyC1ULj3bpS7kqpf2+uuvt5tuusnOPvts+/zzz+2GG26wSy65xM4880w30dTKlSvdxFONGjVy6/Jd3PScUOwJAggggAACCCCAQN0ECLl186vr1oTcugomv33qQq5IFGxHjBhh06dPd0IDBgywm2++2Vq3bu3+u/53TUJ1++232yGHHJK8InuAAAIIIIAAAggggEBIAoTckCALLIaQWyBcijZLZciVjyaXeuutt1zP7Q477OB6bbWoF/f+++93nxfS+7kNGzZMESe7ggACCCCAAAIIIIBA3QQIuXXzq+vWhNy6Cia/fWpDbvI07AECCCCAAAIIIIAAAvELEHLjN8+skZCbrH8YtRNyw1CkDAQQQAABBBBAAAEEQhIg5IYEWWAxhNwC4VK0WWIhV9++/d3vfme77LKLHXHEEdaqVauCWDRRld7hnTp1qr3wwgvu3V0+KVQQJRshgAACCCCAAAIIpECAkJtsIxByk/UPo/bEQq7eub3ooots7NixtmLFCtt7772tX79+tuuuu9pWW21l66+/fs7jU6hdvny5vffee6bv506bNs1efPFFt+4ZZ5xhV1xxBbMth3FmUAYCCCCAAAIIIIBAIgKE3ETYKyol5CbrH0btiYVc7bwC6+LFi23ChAk2btw49//7pVmzZrbjjjtWCqwKt+qtzVxatmxpQ4cOdbMxb7PNNm6iKhYEEEAAAQQQQAABBIpVgJCbbMsRcpP1D6P2RENu5gH8+OOP9uabb7re2SeffNJeeukl18Oba9EQ53322cd69+5tXbp0oec2jDOBMhBAAAEEEEAAAQRSIUDITbYZCLnJ+odRe2pCbvbB+GHJq1evrvin+vXru08H6T9ZEEAAAQQQQAABBBAoRQFCbrKtSshN1j+M2lMbcsM4OMpAAAEEEEAAAQQQQKDYBAi5ybYYITdZ/zBqJ+SGoUgZCCCAAAIIIIAAAgiEJEDIDQmywGIIuQXCpWgzQm6KGoNdQQABBBBAAAEEEECAkJvsOUDITdY/jNoJuWEoUgYCCCCAAAIIIIAAAiEJEHJDgiywGEJugXAp2oyQm6LGYFcQQAABBBBAAAEEECDkJnsOEHKT9Q+jdkJuGIqUgQACCCCAAAIIIIBASAKE3JAgCyyGkFsgXIo2I+SmqDHYFQQQQAABBBBAAAEECLnJngOE3GT9w6g91SH3ww8/tGnTptkzzzxj3333nW2yySZ24IEH2v7772/NmzcP4/gpAwEEEEAAAQQQQACBVAkQcpNtDkJusv5h1J7KkLt69WqbOHGinXXWWbZ06dIqx9mxY0e77bbbbM8997R69eqF4UAZCCCAAAIIIIAAAgikQoCQm2wzEHKT9Q+j9lSG3GeffdYGDRrkemtHjBhhvXv3tlatWtkXX3xhTzzxhI0dO9bWW289mzRpkm277bZhOFAGAggggAACCCCAAAKpECDkJtsMhNxk/cOoPXUh98cff7TzzjvP/vWvf9ndd9+dM8QuWLDABg8ebP3797cLL7yQ3twwzgTKQAABBBBAAAEEEEiFACE32WYg5CbrH0btqQu5y5Yts6FDh1rXrl3t4osvzhlgf/75Zxs1apQtXLjQ7rzzTttggw3CsKAMBBBAAAEEEEAAAQQSFyDkJtsEhNxk/cOoPXUh96uvvrIhQ4ZYjx49XJCtbhk9erTNmTPHvbu74YYbhmFBGQgggAACCCCAAAIIJC5AyE22CQi5yfqHUXvqQu4333xjw4cPtw4dOpiCbIMGDaocp+/JfeONN2zChAnWokWLMCwoAwEEEEAAAQQQQACBxAUIuck2ASE3Wf8wak9dyF27dq1dfvnldv/999u4ceNs1113rXKcb775phvS3KtXL7vqqqts3XXXDcOCMhBAAAEEEEAAAQQQSFyAkJtsExByk/UPo/bUhVwdlN61VYjVf55++unWs2dPa9++vX3wwQcVE1J9//33bqiyhjWzIIAAAggggAACCCBQKgKE3GRbkpCbrH8Ytacy5OrAnn/+eTv55JNt7ty5VY6zZcuWNmbMGBs4cCAzK4dxFlAGAggggAACCCCAQGoECLnJNgUhN1n/MGpPbcjVwa1cudKefvppF3hff/11a9eunXXr1s0OPPBA991cFgQQQAABBBBAAAEESk2AkJtsixJyk/UPo/ZUh9wwDpAyEEAAAQQQQAABBBAoJgFCbrKtRchN1j+M2gm5YShSBgIIIIAAAggggAACIQkQckOCLLAYQm6BcCnaLLUh94cffrBnn33WHn74YXvvvfcqyHbeeWf3Lu52221n9evXTxElu4IAAggggAACCCCAQN0FCLl1N6xLCYTcuuilY9tUhtwlS5bY73//e/cN3FxLs2bN7JxzznHrNG7cOB2S7AUCCCCAAAIIIIAAAiEIEHJDQKxDEYTcOuClZNPUhVx9J/emm26yM844w/r27ev+s1OnTq7XdvXq1e4TQldeeaW9/fbbdvvtt9ugQYNSQsluIIAAAggggAACCCBQdwFCbt0N61ICIbcueunYNnUh95tvvrHhw4c7nbFjx5o+F5S9/Pe//3XrtGnTxm688UZr0qRJOjTZCwQQQAABBBBAAAEE6ihAyK0jYB03J+TWETAFm6cu5H711Vc2ZMgQ69Gjh40aNapaotGjR9ucOXNs4sSJtuGGG6aAkl1AAAEEEEAAAQQQQKDuAoTcuhvWpQRCbl300rFt6kLuqlWr7Mwzz3Q9uAqyDRo0qCKlIc2XXnqpzZs3z+68807bYIMN0qHJXiCAAAIIIIAAAgggUEcBQm4dAeu4OSG3joAp2Dx1IVcm06dPdwFXE09tu+22VZgWLFhggwcPtrPPPtv1+rIggAACCCCAAAIIIFAqAoTcZFuSkJusfxi1pzLkaoKpP//5zzZr1iy79tprbdNNN6041i+++MKF2xYtWtjll19uTZs2rfi3hg0bWvPmza1evXph2FAGAggggAACCCCAAAKxCxByYyevVCEhN1n/MGpPXchdtmyZDRs2zPXm5rvsv//+vKObLxrrI4AAAggggAACCKRKgJCbbHMQcpP1D6P21IXc5cuX2wUXXGALFy7M+/g6dOhgV1xxhevNZUEAAQQQQAABBBBAoBgFCLnJthohN1n/MGpPXcgN46AoAwEEEEAAAQQQQACBYhUg5CbbcoTcZP3DqJ2QG4YiZSCAAAIIIIAAAgggEJIAITckyAKLIeQWCJeizQi5KWoMdgUBBBBAAAEEEEAAAUJusucAITdZ/zBqT23I/fDDD23y5Mn27LPP2k8//ZTzWHkHN4xTgDIQQAABBBBAAAEE0iRAyE22NQi5yfqHUXsqQ+6cOXPc928XL15c4zH26dPHfUtXnxNiQQABBBBAAAEEEECgFAQIucm2IiE3Wf8wak9dyF21apWdeeaZ9sQTT9hFF11kCrL6/m2upVGjRrb++uuH4UAZCCCAAAIIIIAAAgikQoCQm2wzEHKT9Q+j9tSF3K+++sr14nbp0sVGjx5tDRo0COM4KQMBBBBAAAEEEEAAgaIQIOQm20yE3GT9w6g9dSH3m2++seHDh1unTp1s1KhRYRwjZSCAAAIIIIAAAgggUDQChNxkm4qQm6x/GLWnLuTqoMaNG2cTJ05079tuuummYRwnZSCAAAIIIIAAAgggUBQChNxkm4mQm6x/GLWnMuQuX77czjrrLNN/3nzzzda6deswjpUyEEAAAQQQQAABBBBIvQAhN9kmIuQm6x9G7akMuWvWrLHp06fbSSedZF988UW1x8nsymGcApSBAAIIIIAAAgggkCYBQm6yrUHITdY/jNpTGXIVcIcOHWorVqyo8RgJuWGcApSBAAIIIIAAAgggkCYBQm6yrUHITdY/jNpTF3IzPyGkocoHHHBAtZ8QCgOAMhBAAAEEEEAAAQQQSJMAITfZ1iDkJusfRu2pC7n+E0K77LKLXXzxxVavXr0wjpMyEEAAAQQQQAABBBAoCgFCbrLNRMhN1j+M2lMXcjVE+ZRTTrEtttiCkBtGC1MGAggggAACCCCAQFEJEHKTbS5CbrL+YdSeupCrg5o8ebLdeOONdtddd9m2224bxnFSBgIIIIAAAggggAACRSFAyE22mQi5yfqHUXsqQ+7KlSvtnHPOsffee8+uvfbaar+V27BhQ2vevDlDmsM4EygDAQQQQAABBBBAIBUChNxkm4GQm6x/GLWnLuQuW7bMzaw8Y8aMWo9v//33t4kTJ9qGG25Y67qsgAACCCCAAAIIIIBAMQgQcpNtJUJusv5h1J66kLt8+XK74IILbOHChbUeX4cOHeyKK65wvbksCCCAAAIIIIAAAgiUggAhN9lWJOQm6x9G7akLuWEcFGUggAACCCCAAAIIIFCsAoTcZFuOkJusfxi1E3LDUKQMBBBAAAEEEEAAAQRCEiDkhgRZYDGE3ALhUrRZ6kPujz/+aPqsUKNGjWz99ddPER27ggACCCCAAAIIIIBA+AKE3PBN8ymRkJuPVjrXTW3I/eijj9x3cqdOnepCbp8+fWzChAnWokULe/jhh23WrFnu35l0Kp0nFnuFAAIIIIAAAgggUJgAIbcwt7C2IuSGJZlcOakMuZp0SjMsz58/33bccUf74osvbPPNN6+YSXnevHk2YMAA++Mf/2iHH354cnrUjAACCCCAAAIIIIBAyAKE3JBB8yyOkJsnWApXT13I/fnnn+3SSy+18ePH21133WU9e/Z0YXbOnDkVIXfVqlV25plnWpMmTeyqq66yddddN4W07BICCCCAAAIIIIAAAvkLEHLzNwtzC0JumJrJlJW6kPvNN9/Y8OHDTZ8HGj16tDVo0MD9Z2bIFZX+txdffLFiCHMyfNSKAAIIIIAAAggggEC4AoTccD3zLY2Qm69Y+tZPXcj96quvbMiQIdajRw8bNWqUE6su5GYH3/TxskcIIIAAAggggAACCOQnQMjNzyvstQm5YYvGX17qQq4mmTrllFNss802q7Yn94cffrBzzjnHli1bZmPGjLFmzZrFL1dAjRpm/fjjj9vkyZNt5syZtnTpUtt7773t5JNPtr59+7oZpLOXJUuW2Lhx4+yee+6xd955x9q1a+feQz7ttNPce8rZy8qVK91Q73vvvdf1dLds2dIOOeQQO/30061Tp05Wr169AvacTRBAAAEEEEAAAQTiEiDkxiWdux5CbrL+YdSeupC7du1au/766+2mm25yQW3PPfes1JOr0DZ79mw77rjj3LDmCy+8sCiC2/Lly+3UU091w6s7duzowqoC7GuvvebaUe8W//73v7eGDRtWtOuCBQts2LBhpom4NNFW+/btbe7cufboo4/aFlts4cKsgqtfPv/8cxsxYoSbeVqhuXPnzvbBBx/YlClT3IOA2267zXr37h3GeUMZCCCAAAIIIIAAAhEJEHIjgg1YLCE3IFSKV0tdyJXVokWL7KijjjKFPIU7fU5IYe2II46wd99914W87bbbzgVGvbtbDIt6nS+55BLr37+/7brrri7Mrlmzxu6//34bOXKk+wbw3/72N9tpp53c4ahHVqFYgd5PwKVeWD0EmDRpkp100knWr18/u+WWW6xp06bmJ+y64YYb7NZbb7UjjzzS6tev78p65pln7JhjjnFWCsZt2rQpBjL2EQEEEEAAAQQQKEsBQm6yzU7ITdY/jNoTD7kaejxjxgzbeOONbffdd6/olV28eLEbkvzggw9WOU69ZoA1KgAAIABJREFUr6ue3i5duoRhkGgZfni2AruGMQ8cONDtz6uvvmoHHXSQC/nXXHNNpaHMfpsXXnjBfUdYvbnyUrBt3bq1G96s7wn7RQFY7zdfeeWV9uSTT9q+++6b6DFTOQIIIIAAAggggED1AoTcZM8OQm6y/mHUnnjI9RNN6f1SDVNu3LhxxXGp1/Ljjz92vbeffvqpbbLJJu5d3S233LLSsN4wIJIqw38OaezYsZVCrv67emszg2/mPiqwXnDBBTZ9+nQ7+OCD7amnnrL99tvPrrjiCjv//POrHM4DDzxggwYNsuuuu859fokFAQQQQAABBBBAIJ0ChNxk24WQm6x/GLWnOuSGcYBpL0PDmI8//nhTr2zmcGXNKH3RRRfZc88952aazl4mTpzohnTrPVu9h+v/+3333edmp85eNBO1esoVgP2nmdJuw/4hgAACCCCAAALlKEDITbbVCbnJ+odROyE3DMU6lKHhw3pPN/P9Wt+7q/d19e+77LJLlRoeeeQRN2vyZZdd5oYi+1BcXc+vH/6sXt/sHvPadl/bsiCAAAIIIIAAAgjEI9B1Ttt4Kgq5lld6fFipxB6n/CXkGuIpbs6Yk+OpqIxq8fMOxXXIhNy4pHPU42dDfv311ytmktZqPuSqd1fDjDUbc/bie2azQ251Pb/6/JDe91VgJuQm2OhUjQACCCCAAAII1CJAyE32FCHkhu9ftiH37bffdrP/+hmBg9Bqfb2D2rx58yCrp2odTbilCaU0JDn780FBenL9O7hBe3LfeOMN12Pcq1evvENuquDYGQQQQAABBBBAoMQFGK6cbAMzXDlZ/zBqT01P7t///ve8j6dPnz7uM0KZMwnnXUgCG6xevdr+/Oc/23nnnecmj9L/6TNAfsmcDbm2d3L1LeGjjz7a/ERVtb2Te/HFF5v+T58jYkEAAQQQQAABBBBInwAhN9k2IeQm6x9G7akJuZo5We+VrrfeeoGPS9+aVS9uMQU2BVwNF9axHnfccXb55ZdXCrj+4LXOWWedVevsyv6TQP4d3dpmV/YTVQVGZkUEEEAAAQQQQACBWAUIubFyV6mMkJusfxi1pybk5vqEUBgHmKYyFHAVMtVzW1PA1T774ci5ZkP2MzLrs0qTJk2y9u3bmx+OrHdux4wZY82aNas4dA2N1jeHp0yZYg8//LDtvPPOaWJhXxBAAAEEEEAAAQQyBAi5yZ4OhNxk/cOonZAbhmKAMvIJuCrus88+c8OQFy5cWGlSqjVr1phmXR45cqSdccYZbuhxgwYNbOXKlXbqqafaQw895IL04MGDXQ+3vjU8e/ZsF6p79uxpt9xyS86e4wCHwCoIIIAAAggggAACMQgQcmNArqEKQm6y/mHUTsgNQzFAGf4TPt9++63tuOOO1rhx4ypbtWnTxq6++mpr3bq1+7dnnnnGjjnmGFuxYoUNGDDA2rZtay+//LLNnDnTTSCl93D9ulp/wYIFNmzYMJs/f7717dvXOnfubPPmzbMZM2a4Sb3uvvtu23bbbQPsLasggAACCCCAAAIIJCVAyE1K/n/rJeQm6x9G7YmH3OXLl7vhuwpr5557rq277rphHFfqytBngg499FBbvHhxtfu22267uV7adu3auXXUC6thyDfeeKNNnz7dli5dat27d3fBV728mZNV+UIXLVpkN910k02bNs3Vpc8PHXvssXb88cfbxhtvnDoXdggBBBBAAAEEEECgsgAhN9kzgpCbrH8YtScecsM4CMpAAAEEEEAAAQQQQKBUBAi5ybYkITdZ/zBqJ+SGoUgZCCCAAAIIFJHAa0tW29WvfmczPvjRvv1pbSr3fP116lmf9uvauTs1sd9s3DDnPs5990P70/jH7fF/vWnffvd9Oo+jyXp2wG472B+OPsA6b902lfvITqVPgJCbbJsQcpP1D6N2Qm4YipSBAAIIIIBAkQgo4PaY8rWtWp3OcJvN2LhhPZsz4BdVgq4C7l4nXGmrfvipKOQbN1rHnr7jfIJuUbRW8jtJyE22DQi5yfqHUTshNwxFykAAAQQQQKBIBAY9sdweePeHItnb/93NgVs3ssm9m1fa56H/M9am/OPlojqOAft0swl/HFFU+8zOJiNAyE3G3ddKyE3WP4zaCblhKFIGAggggAACRSLQ7C9fpnaIcnWEGrq84uSNKv3zRr1OTe0Q5WqPo8l69uWsW4rkTGE3kxQg5Capz+zKyeqHUzshNxxHSkEAAQQQQKAoBLh5TraZ6CFK1r9Yauc6TbaluE6T9Q+jdkJuGIqUgQACCCCAQJEIcPOcbENx85ysf7HUznWabEtxnSbrH0bthNwwFCkDAQQQQACBIhHg5jnZhuLmOVn/Yqmd6zTZluI6TdY/jNoJuWEoUgYCCCCAAAJFIsDNc7INxc1zsv7FUjvXabItxXWarH8YtRNyw1CkDAQQQAABBIpEgJvnZBuKm+dk/Yuldq7TZFuK6zRZ/zBqJ+SGoUgZCCCAAAIIFIkAN8/JNhQ3z8n6F0vtXKfJthTXabL+YdROyA1DkTIQQAABBBAoEgFunpNtKG6ek/Uvltq5TpNtKa7TZP3DqJ2QG4YiZSCAAAIIIFAkAtw8J9tQ3Dwn618stXOdJttSXKfJ+odROyE3DEXKQAABBBBAoEgEuHlOtqG4eU7Wv1hq5zpNtqW4TpP1D6N2Qm4YipSBAAIIIIBAkQhw85xsQ3HznKx/sdTOdZpsS3GdJusfRu2E3DAUKQMBBBBAAIEiEeDmOdmG4uY5Wf9iqZ3rNNmW4jpN1j+M2gm5YShSBgIIIIAAAkUiwM1zsg3FzXOy/sVSO9dpsi3FdZqsfxi1E3LDUKQMBBBAAAEEikSAm+dkG4qb52T9i6V2rtNkW4rrNFn/MGon5IahSBkIIIAAAggUiQA3z8k2FDfPyfoXS+1cp8m2FNdpsv5h1E7IDUORMhBAAAEEECgSAW6ek20obp6T9S+W2rlOk20prtNk/cOonZAbhiJlIIAAAgggUCQC3Dwn21DcPCfrXyy1c50m21Jcp8n6h1E7ITcMRcpAAAEEEECgSAS4eU62obh5Tta/WGrnOk22pbhOk/UPo3ZCbhiKlIEAAggggECRCHDznGxDcfOcrH+x1M51mmxLcZ0m6x9G7YTcMBQpAwEEEEAAgSIR4OY52Ybi5jlZ/2Kpnes02ZbiOk3WP4zaCblhKFIGAggggAACRSLAzXOyDcXNc7L+xVI712myLcV1mqx/GLUTcsNQpAwEEEAAAQSKRICb52QbipvnZP2LpXau02Rbius0Wf8waifkhqFIGQgggAACCBSJADfPyTYUN8/J+hdL7VynybYU12my/mHUTsgNQ5EyEEAAAQQQKBIBbp6TbShunpP1L5bauU6TbSmu02T9w6idkBuGImUggAACCCBQJALcPCfbUNw8J+tfLLVznSbbUlynyfqHUTshNwxFykAAAQQQQKBIBLh5TrahuHlO1r9Yauc6TbaluE6T9Q+jdkJuGIqUgQACCCCAQJEIcPOcbENx85ysf7HUznWabEtxnSbrH0bthNwwFCkDAQQQQACBIhHg5jnZhuLmOVn/Yqmd6zTZluI6TdY/jNoJuf+vvTsB0qq6Ejh+WBSRaSJbKIylkBIp4kIZESwhUUANhgZigLDKqoFRImAmKNQAIiMIUbaAggrIJiCCYiRBJDAoGFApEQOIJgVtSo1BcUXEgEydW/N6vt77Y273efe9/1dlxdhf33Pv77xT751+mw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kNcPn5Cpu76S9Qe/kS//dSqWIv92RhXp1ORMueuKs+XyBtWLneMbb78rDyz5o/zx5Tfly6++juc6zj5Lbrz6UvmP/jdKi4vOj+UcmVR8BTh4ts0NB8+2/qFEp05tM0Wd2vr7iE6T60ORMRBIuYA2uG1WfyrHTsSzuS2cnprVq8j2HucUaXS1wb321ily7Pi/gshozRpnyH8/OoZGN4hsxWeSHDzb5oKDZ1v/UKJTp7aZok5t/X1Ep8n1ocgYCKRcoNeGz2XV28eDUuh5UQ1Z2bF2gTnf/J/zZfWmV4NaR4/rrpSl/zU0qDkzWVsBDp5t/Tl4tvUPJTp1apsp6tTW30d0mlwfioyBQMoFch7+KLaXKJeUGr10+Yt/r1/gx/XbD4/tJcolruPss+SjzXNSvgWy/GwEOHjORsv/dzl49m+axBGpU9usUq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CM0RhHjx6VJUuWyOLFi2Xnzp1St25d6dq1q4wYMUIuu+wyqVKlSoxmy1SSIsDO2DaT7Ixt/UOLTr3aZox6tfUPJTp1apsp6tTW30d0mlwfijEZ48MPP5ShQ4fK5s2bJTc3V1q0aCEHDx6U1atXS05OjsybN086duwYk9kyjSQJsDO2zSY7Y1v/0KJTr7YZo15t/UOJTp3aZoo6tfX3EZ0m14diDMY4efKkTJw4UWbOnCkPPfSQ9OnTR6pWrepmtnXrVhkwYIA0bdrUneVt1KhRDGbMFJIkwM7YNpvsjG39Q4tOvdpmjHq19Q8lOnVqmynq1NbfR3SaXB+KMRgjLy/PNbYNGzaUBQsWSJ06dfJnpQ3wuHHjZMqUKbJx40a5/vrrYzBjppAkAXbGttlkZ2zrH1p06tU2Y9SrrX8o0alT20xRp7b+PqLT5PpQjMEYL7zwgtxwww0yefJkGTNmTJEZrVq1Snr16iXTp0+XUaNGxWDGTCFJAuyMbbPJztjWP7To1KttxqhXW/9QolOntpmiTm39fUSnyfWhGIMxli9fLv369ZNly5ZJ3759i8xo+/bt0rZtW9cAT5o0SapVqxaDWTOFpAiwM7bNJDtjW//QolOvthmjXm39Q4lOndpmijq19fcRnSbXh2IMxtDGdfz48bJy5Urp2bNnkRnt2rVLOnfuLF26dJEZM2ZIzZo1YzBrppAUAXbGtplkZ2zrH1p06tU2Y9SrrX8o0alT20xRp7b+PqLT5PpQjMEYUZO7bds2adOmTZEZHThwwDW/V111VdZNbsuWLWOwQqaAAAIIIIAAAggggAACIQq89tprlTptmtxK5a64YGWdyd2zZ490795d2rdvT5NbcWlgZAQQQAABBBBAAAEEECgkQJPLJnFaAvPnz5dhw4aVeU/uhAkTRP+pUqXKacXhlxBAAAEEEEAAAQQQQACBOAtwJjfO2clibs8++6x07dq1zKcrz5s3T4YOHZrFyHwVAQQQQAABBBBAAAEEEAhHgCY3nFyVOtPocmS953bu3LmSk5OT//3jx4/L6NGjZfXq1fLMM89Iq1atErJqloEAAggggAACCCCAAAIIFBSgyU3IFnH06FEZPny4rFmzRvRsbe/evd0lyadOnZItW7bI4MGDpV27djJnzhypVatWQlbNMhBAAAEEEEAAAQQQQAABmtzEbgP79++XQYMGyb59+yQ3N1datGghe/fulfXr10vTpk1l0aJF0rx588Sun4UhgAACCCCAAAIIIIAAApzJTdg2cOjQIZk9e7asXbtW8vLypFmzZjJw4EAZMmSINGjQIGGrZTkIIIAAAggggAACCCCAAGdy2QYQQAABBBBAAAEEEEAAAQQSKsCZ3IQmlmUhgAACCCCAAAIIIIAAAmkUoMlNY9ZZMwIIIIAAAggggAACCCCQUAGa3IQmlmUhgAACCCCAAAIIIIAAAmkUoMlNY9ZZMwIIIIAAAggggAACCCCQUAGa3IQmlmUhgAACCCCAAAIIIIAAAmkUoMlNY9ZZMwIIIIAAAggggAACCCCQUAGa3IQmlmUhgAACCCCAAAIIIIAAAmkUoMlNY9ZZMwIIIIAAAggggAACCCCQUAGa3IQmlmUhUFkCn3zyidx8882yfv36YkOOGjVK7r//fjnzzDPzf37q1CnZs2ePzJo1S9atWydHjhyR1q1by4ABA6R///5Sq1atImMdPnxYFixYII8//rgcOHBALrjgAvn5z38ud9xxhzRu3LjI948ePSpLliyRxYsXy86dO6Vu3brStWtXGTFihFx22WVSpUqVyiIiDgLmAl9//bX8+te/loceeqjUuXTq1EmWLl0qderUcd+jVs1TxwRSIvDFF1+4feXvfvc7efTRR6Vnz57Frjzbmsz2+xqU/W1KNrqEL5MmN+EJZnkIVLTAxx9/LH379pVDhw65xrPwp0OHDu7gulq1avkHzStWrJBhw4a55rRLly5So0YNeeGFF+Sll16SwYMHy4wZM6R27dr5Q+3fv18GDRok77zzjvTo0UOaNGkib7zxhjz33HPy/e9/3zWz2rhGnw8//FCGDh0qmzdvltzcXGnRooUcPHhQVq9eLTk5OTJv3jzp2LFjRdMwPgKxEfjmm29k6tSpsm3btmLndOzYMdm9e7f8+Mc/zm9y9eCYWo1NCplIQgW0znbt2iUjR46U7du3u1UuW7bM7VcLf7KtyWy/r/HY3yZ0Q0vhsmhyU5h0loyAT4GoyW3Tpo2MGzeuzKH37t3rGtWLLrpI5s6dK9/73vfc7+iZ19GjR7szTY899pgMGTIk/78PHz5ctmzZIgsXLpR27dq5s7CZO+9u3brJnDlz3BngkydPysSJE2XmzJlurD59+kjVqlXdWFu3bnVni5s2beoa40aNGpU5X76AQBoE9IoKvSLjnnvuEb36QmuMWk1D5lmjpcDx48fdfmrChAlyzTXXyMUXX+z+GFVSk5ttTWb7fd0Ps7+13CKI7VOAJtenJmMhkEKBbJtcPUt75513ypo1a9zlxpkfvYS5e/fuctVVV7kGWM+66l+4O3fu7BrjadOmubO+0Ucv77r99ttlx44d8tRTT7mzuXl5ea6xbdiwobu8ObrsUn9HG2BtxKdMmSIbN26U66+/PoUZY8kIFBSIDmz1sn692kEPtPVDrbKlIFCxAnrrjf5xSf/4esstt7j9WL9+/UpscrOtyWy/z/62YvPN6JUrQJNbud5EQyBxAtk0uVFTum/fPlm5cqVceOGFBTyi+3v1f5944gl3+fP8+fPdpc36/eLuUdKGdezYse7eXr30WS97vuGGG2Ty5MkyZsyYIt6rVq2SXr16yfTp090ZKz4IpF3gT3/6k9x0003uloDoD0nUatq3CtZfGQJ6m8CXX34pDRo0cOGWL19eYpObbU3qcyj0j8Dsbysjk8SIowBNbhyzwpwQCEgganL1nlu9n08/egb2hz/8obsXtmbNmvmrib4b7czr1atXYKW6w9fGU++ljc7MTpo0ScaPH+/uJdRLogt/ooMCvc9W78Mt7SBBf1fveWrbtq1rgHXs6F7hgMiZKgLeBPRySb1NQM/g6h+SohqmVr0RMxAC5RYobf+VbU3qrUDRfb06LvvbcqeBLyZEgCY3IYlkGQhYCUQ73ueff77IFK688kqZPXu2u/xYP3pplp6NPe+88wo8wTX6RX04zt133+0uk9SmVhtlbXr1rK5eXhyNkxno2WefdU9Nvvfee92lyFFTXNKZ3+hyLD3rq3Eym3ArQ+IiYCXw2muvuVsE9F736L52atUqG8RNu0BpTW62+8/69euzv037BpXy9dPkpnwDYPkI+BDQy630FUH6z7fffiv/+Mc/XBN73333yQ9+8AP37/qwp2gnrc1qSQ1m5pnbqMnVe271MuNmzZoVmW50ZrZwk1vSmd/yzMGHCWMgEHeB6CFtWnOF75EvT51Qq3HPMPMLTaA8TW55959Rk1ve77O/DW1rYb5lCdDkliXEzxFA4LQETpw44Z4YqffGRve/lvWX6MwHQ5X3TG50D255z+RGD7dq3749Z3JPK7P8UlIEonrUe9/1vZzf/e5385dGrSYly6wjJIHyNLklXQlVeP9Z1plc9rchbRnM9XQEaHJPR43fQQCBcglEDahecqwvuf/oo4/cPUL6hOTS7hF6+eWX5cknn3Rnf6OnIZd1T+7ixYulf//++Q+qKukVDNGZX23A9R99VQofBNImoK/g0qsp9B3Wma/sihzef/99ajVtGwXrNRcorcnNtib1XfPsb81TygQMBWhyDfEJjUDSBV588UX37r+oofz888/daxIOHjxY6tOV9ZUmurM/99xz819jUtbTlaNXAkX36Jb1dOXoQVVJzwHrQ6A4gffee8+9uuSrr76SFStWSJMmTQp87bPPPqNW2XQQqGSB0prcbGtS3xvP/raSE0i4WAnQ5MYqHUwGgeQIFHemqKz31L7yyivys5/9rMA7caOzwcU9DVlfNTRkyBDRv3BHB+rYRcWwAAAQ8UlEQVTFvWs3Us18kuwzzzwjrVq1Sg44K0EgCwF9h7QeAOuVEvpHqMJPGadWs8Dkqwh4Eiityc22JqtXr17qe+HZ33pKGsPEVoAmN7apYWIIxF/g66+/dk8z7tixo3u9T9WqVd2ktcHdsmWLDB482D1JWS8dbty4sftZ9E5OvSdW34HbsGFD99/1HYB33XWX++7TTz8tHTp0cP/9gw8+cJchv/POO6KXJOuZYf3oA670qcu33XabjBw5Mv9AXc8CDx8+3D1IR8/W9u7d212SnDmnwk+Sjb80M0TAn0D0x6G33nrLvTro4osvLnZwatWfOSMhUB6Bsl6Bl21NZvt99rflyRLfCUWAJjeUTDFPBGIokPnKH21KtQHVM0Kvvvqqa2b1cuNHHnkk/92bugR9INWDDz7oXhV06aWXir7KRz+bNm2SnTt3unt39T5B/St09Nm6dasMGDDANcI9evSQ888/Pz9G4WZZf2f//v0yaNAg2bdvn+Tm5rr39e7du1fWr1/v7vNdtGiRNG/ePIaiTAmBihdYu3atdOvWTe644w6ZNm2au0e+uA+1WvG5IEK6BfTd8HoV0uHDhx3EX/7yF/eH3n79+skll1zi/lvLli3z/+ibbU1m+32Nx/423dtkklZPk5ukbLIWBAwE9D25etZUz77qQ520EdVXFui7a7UxbdSoUZFZ6WXDzz33nDz88MOuGc7JyXE7cT3o1kY5OiMc/aKehdXLkGfNmiXr1q2TI0eOSOvWrd34epZX7z0q/Dl06JB7R68e0Ofl5bnXDw0cONBd3tygQQMDKUIiYC+gVzqMGDHC/VFJzxrpFRilfahV+5wxg+QK6FUVem+8/gG2pE/h50tkW5PZfp/9bXK3t7Stj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AQg8Mknn8igQYNk3bp1cvPNN8ucOXOkdu3aAcycKSKAAAIIWAvQ5FpngPgIIIAAAgj8r8CqVaukV69e5fLo1KmTLF26VOrUqVOu74f2pY8//lj69u0rzz//vPzkJz+R5cuXS7169UJbBvNFAAEEEDAQoMk1QCckAggggAACxQnQ5P6fCk0uNYIAAgggcLoCNLmnK8fvIYAAAgggUMEC27dvl7Zt27ooQ4cOlRkzZkjNmjUrOGo8hqfJjUcemAUCCCAQogBNbohZY84IIIAAAqkQoMnlcuVUbOgsEgEEEPAsQJPrGZThEEAAAQQQ8CVQVpP77rvvysqVK2Xjxo3yyiuvyBdffCGXX365tGvXTn71q19J48aN86fyt7/9Tfr16ydvv/22/OEPf5CzzjpLZs2a5R7spJ9u3brJ2LFj5YILLpAdO3a4s8YbNmyQunXrut+788473b9Hn+PHj8uLL74oTzzxhPz5z3+WAwcOuJ9fffXVMnDgQMnNzZUaNWq4r0cPkdq8ebMsXLhQWrZsKbNnz5a1a9fKkSNHpEOHDnLXXXdJ69atpUqVKu53Cp/J1fnoXB9//HF5//33i/2daG6HDx+WBQsWuO/rWvRzzTXXSOfOnaV///7SoEEDXyliHAQQQACBGArQ5MYwKUwJAQQQQAABFSityd27d6/06NFD9u/fXyyWNoz6YKqmTZu6n2sT2rNnT3njjTdkwIAB8vvf/941mJkf/Z1LLrlEnnzySdcwZ36GDx8u06ZNc5dLnzx5UiZOnCiTJk0qMVH6XW2Mq1WrVqBh1Tns3r3bzSfzo821PlyqTZs2RZpcbZ5r1aolf//730v9Hf2hNt6//OUvi4wf/aKOrw1ws2bN2MgQQAABBBIqQJOb0MSyLAQQQACB8AXKanJHjhzpXrNz4403uqcs69nVxYsXu/t39TNv3rz8f89scvVnt912m9xzzz3ujK6eRX344YfzwSZMmCC/+c1v5NNPP5Xbb7/dnRFt1KiRa4yvuOIK1+Tee++9rknWhrJ58+ZSvXp1+etf/yraDOsTka+99lrXtJ577rkFmlwNctNNN8kDDzwg559/vjsTrL+jTfWoUaPk/vvvlzPPPPO0fue9995zrxvasmWLOys8c+ZMadWqlXN55JFHZNy4cS5O2u5vDr8SWAECCCCQnQBNbnZefBsBBBBAAIFKEyjrcuXiJvLWW2/JL37xC3nzzTddI6qNnX4ym1x9Nc/cuXPlO9/5jvuZnv3Uy3n1M3r0aLnvvvtc06qf+fPny7Bhw9y/a7PbpUuXEtd/6tQpd4ZX/2nRooXo06L1jGnmpcc/+tGPXGN73nnnuXH00uI+ffrIpk2bJPO1SKfzO9pU66XV+nnsscdkyJAh+XP97LPPXMOu38mcW6Ulk0AIIIAAApUmQJNbadQEQgABBBBAIDuBsppcbQTXrFnjzrC+/PLLRS4/LqnJLXwmMzNO5u/obDMbx2XLlrl31+rn22+/lZ07d7p7gl966SV5/fXXCyyupCa38DtvS3qKcmlPVy7uZ3pJc9RgZ551zpyUXl49fvx495+2bduWf2l0dlnh2wgggAACcRegyY17hpgfAggggEBqBUprcvVeXL1UWRvNkj4V1eSeOHFCHnzwQbn77rtLjF3ZTe7ZZ5/tLnfWM88lnamlyU1tKbFwBBBImQBNbsoSznIRQAABBMIRKKnJzXzwU05Ojms49ZJffThT5mXJFdXkZj70Si8x1vj6gKuqVau6h1Hp2dLKbnLPOeccd2n2lClTCtw/zJnccLZ3ZooAAgj4EqDJ9SXJOAgggAACCHgWKKnJPXbsWP5Zy+uuu87d4xq9Fqc89+T+fy9XzpyXPuhKX8ujn/Lck1tRlyvXq1evwP3Dhe/J1dcY6T26Tz/9tHvNkZrpE535IIAAAggkT4AmN3k5ZUUIIIAAAgkRKKnJ/eabb9ylwvruWL3/dMmSJdK+fXvRd+Hqk5K1kdNPRZ3J3bVrl3vn7AcffCC33HKLTJ8+3T2oasWKFe6pzPrU5co+k6tNbuYZ5synK+sfBfRBW2qjn8mTJ7sHbOnrjfgggAACCCRPgCY3eTllRQgggAACCREo7Z5c/Zk+BCovL6/AavXyZX2X7T//+c8Ka3K1adQmcc6cOUWktenW5teiydUzydpo69OgC7/nN5qovmJIL6+OznwnZFNhGQgggAACGQI0uWwOCCCAAAIIxFRg9+7d0qtXL3ef7dixY0XfX6vvkNWPNnT6RGN9r+yGDRvkjDPOkA4dOrgzq/o6nt/+9rfujOWYMWPc9/Usr75eZ8eOHUXGyowzdepU18BGn6eeekoGDx7s/u/ChQule/fu7t+PHj3qXtOj79fV+V1++eXu1UX6Ht1bb71V6tev7568fOGFF4peKqwPydJXEGmTqc1x7dq13Tiff/65e0/u0qVLpWvXrrJo0SL3zt/T+Z3IZc+ePW6u+r5enZs+eVltevfuLT/96U+lRo0aMc0400I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v8D1FAJyuDbqe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data:image/png;base64,iVBORw0KGgoAAAANSUhEUgAAA7kAAAJICAYAAACkHiPIAAAAAXNSR0IArs4c6QAAIABJREFUeF7s3Qu8VXP+//FPF1IpU6gJU0JyGWVSQgblFuVaqSRERIzbjPsvt8Z9xj0j5FJSlEZGGKbCaNyHUCFDuQ5RlOSS+j/e39/ve/777LPPOWvvs25779d6PH6P+c201ve71vO71j7rvb7f9V311q5du9ZYEEAAAQQQQAABBBBAAAEEECgBgXqE3BJoRQ4BAQQQQAABBBBAAAEEEEDACRByORE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KAggZ9//tkef/xxe/755+2nn36yddZZx3bddVc74IADrEGDBgWVGWSjt956y6ZOnWrfffedW71JkybWv39/+/Wvfx1kc9ZBAAEEEChxAUJuiTcwh4cAAggggEBUAm+//bbde++9prDrFwXd4447zrbccsuoqrV//OMf9uSTT1Yqf7/99rN99tknsjopGAEEEECgeAQIucXTVuwpAgggEKuAgsu7775rL7/8si1atMhWrlxpa9eutfr169svfvEL22677ax79+7WqlUrq1evXqz7RmXpEHjzzTdtwoQJVXZm6NChtsMOO0S2k4TcyGgpGAEEECgJAUJuSTQjB4EAAgiEK7Bw4UJ76KGHbOnSpTUWrHC7zTbbWL9+/ax58+bh7gSlpV4gV0/ueuutZ8OHD7e2bdtGtv+E3MhoKRgBBBAoCQFCbkk0IweBAAIIhCfw+uuv24MPPmirV68OXOgee+xhffv2Dbw+K5aGwPfff+8ehsybN8+dL3G9k0vILY3zh6NAAAEEohIg5EYlS7kIIIBAEQosWbLExo4da8uXL89r7zt37mxDhgzJaxtWRqBQAUJuoXJshwACCJSHACG3PNqZo0QAAQQCCTz22GP29NNPV1pXw0/79OljXbp0cT11mkV38eLFNmvWLHv//fdtzZo1RsgNxMtKIQkQckOCpBgEEECgRAUIuSXasBwWAgggkK+Ahp7eddddbpIpv+id2yOOOMJ22mmnnMV99tlnbmjz9ttvz8y2+YKzfsEChNyC6dgQAQQQKAsBQm5ZNDMHiQACCNQu8M0339iYMWPs66+/rlg5rEmE1Nur8Pzcc8/lnKlZ3zft0aOHtWjRovYdNXO9yf/+979deV999VXF+6Dt27d3vc5t2rRx6/z1r39166l+HcvRRx9tW221VUUdmkF6+vTp9tJLL7l1tGyyySZ27LHHuhmksxfZjB8/3j755JOKmabVw33YYYe5Xu5cSxjHrmHkqvfzzz93VfzqV79yn+lp2rSpm/Va36nVLNjaP82A3bhxY+vYsaPtvffe1rp168Cm+v6sytHxrVq1ym3XrFkzV9aee+5ZpSw9GJk0aZK98847zq9hw4bWoUMHGzx4sPPOXGT9n//8x72/+8EHH9i3335bMWO31tO2G2ywgdte39r95S9/We2s3YTcQE3KSggggEDZChByy7bpOXAEEECgskCukKueXM2cvPPOOxfMpRB6//3320cffVRjGfo0kcLNgQceWG1gVAEff/yx3XfffdXO/Kyw1KtXL1eWvuGa2TOd/WmbXL3XNQX7Dz/80O68807Tdn7ZfPPNXeDMDnX697COPbteBfCRI0faggUL7NFHH3WBPtcii969e9tvf/vbGj/zpE9FTZ482QXP6ha1z2677eYeIjRo0MCtluuc0b6dcsopLrD6ReH7jjvuMIX1IIvOOw2B17nXqFGjKpsQcoMosg4CCCBQvgKE3PJte44cAQQQqCTw448/uuHKes82c1F4O/jgg907uQo6+SwKZ/fcc0+N4Sm7PA2N7t+/f0WQyvz3//73vy5k1jYxlkKShlAvW7bM9Ur6Jc6QG+axZ4fc9ddf39q1a2fz5893Pbc1LQq66lmt7ru1+cymLVf1hss2n5Bb3fd0azuXunbt6oKuD9V+fUJubXL8OwIIIFDeAoTc8m5/jh4BBBCoJJBr4im/goaP7rfffrbddtsFCrsrVqxwMzV/8cUXeSlX13us3kr1zKrXsdAlrpAb9rHn6kHOx0BDtIcNG1alh1y96+PGjbPvvvsucHEHHHCA9ezZM5aQ26RJEzvxxBPdEPLMhZAbuLlYEQEEEChLAUJuWTY7B40AAgjkFggyrFS9iPouroYD5xpK6kvOFUQ23XRTO/zww11oUe+c3vvUe7Wa0TlzyO1mm21mJ5xwgnu31C96j1OBTD3OflEg7tSpkx166KGmQKSe3mnTprnZn3MtcYXcsI+9ppCrhw8DBw50pgqrOn71nGYucpSnXP2id2QnTpxoeg83c5Gjhoz/5je/caFYveFPPfVUxbvN6tXffffd8wq5epdYw5XXXXdd23HHHd07vq1atapoX+2LRhDom7tLly6ttD+Z9dV0bukBzD777MOljQACCCCAgBFyOQkQQAABBCoJKCDefffdtfbuaRizJiNS4M2edElhS6Emc6iwAu7w4cPdZEnZS3YoVHl6z3XLLbesWFUB6MUXX6y06dZbb23HHHNMpfoVlrWuJpzKXuIIuVEce3Uhd4sttnDHn/kwQEO51YOe/f5r9rHrgYDW08RVflEI1aRbmZNz+X9TD/qUKVPcbNuaHEpL0Hdyg15imvRKdWQu3bt3d0OWMxd6coOKsh4CCCBQngKE3PJsd44aAQQQqFFAPW+aiCgzpFa3gYLWkUceac2bN69YRbPo6v3ezN5Z9bKpty3XomCtXtrMCZ0GDBhg3bp1c6vrf9e7uAp7flFPsIKbhk9nL6pXsxFr1t/MJY6QG/axa/9zhVzNIK2hvLkeGqjtskN+do9orkApSxllvwNbXduHHXJzvbub6xvMhFx+wBBAAAEEahIg5HJ+IIAAAgjkFNAnYTQp0ZNPPlntTMZ+w+wexVwBKl/mzOGnucKUZu/VLL65PvWjujQUd+7cubGH3LCPvbqQW9OszkFCoGZlfvbZZyv55BoaXFO75RtyNUmW3tF+9dVX7b333nOfPFJPck2TZxFy871yWB8BBBBAgJDLOYAAAgggUKOA/86rgpPem/Tfk83eqG/fvm7ospZcIStf5syQm6sns23btm74c65P9yQZcsM+9qhCbpCHALW1WT4hV59TUg+z2rK2GaEz6yXk1tYK/DsCCCCAQLYAIZdzAgEEEEAgsMBnn31mDz74YM5hzJk9i2EHvXy/T0vI/Yfrgc9csidmijPkati7ZsZWz22+CyE3XzHWRwABBBAg5HIOIIAAAgjkJfDDDz/YhAkTqnzKR8OGNXxYw4jrGnI1g7MmQFJvrZZy6snNPvbqjr+uw5XjCrmaOfm+++6zefPm5XWe+ZUJuQWxsRECCCBQ1gKE3LJufg4eAQQQKEzg7bffdj1zCjB+qS3k1uUTL19++aXddtttppmD/ZLWd3KDvA+br3q+PdlB9iFXyI3indxcszg3bNjQunbt6j5FtOGGG1ZMdMXEU/meGayPAAIIIJBLgJDLeYEAAgggkLdAbSFXvXaa3Tjz3Ut9H3Xw4MGmb9vmu3z77bcu5GrSIr9oBmB9PmebbbapUpy+v6vZnbO/l5s9u7JmYb7nnnts4cKFgcrVZ3QU7jNnjc7uUQ372LVjUYTc2bNn2+OPP17J7te//rUNGTIk1NmVc50rCrcHHXRQlXOBkJvvlcH6CCCAAAKEXM4BBBBAAIFqBRT0NDGQPvWjXrbsb9/6DdV7+8ADD7iZlzMXfTtVQ4y1Xa6e1yZNmtiwYcOsXbt2ebeC6tQQ6fnz51fadvvtt7ejjjqqUijL5zu5KixXj+bOO+/svs2aGcgVNBWIFbgzl+yQG/axRxVyc4VPTeKl7xPrmLIXTRylYccKqDvttJP75yATT+UKrrk+J6UJzZ566imbOXNmpaoZrpz35cIGCCCAQNkL0JNb9qcAAAgggMD/CmSGEQXSLl26uLC78cYbu+CqEKKJp5544gn3Pm5mL63CoHrmFIC0KJQqPL711luVeBWifvvb35pCpL6rq+1Urj4jo8mJ3njjDRdk1Ts7aNCgSts+99xz9sgjj1T637S99vHAAw807fOnn35qU6dOrfb7vtk9uSosV4+mhtNqtuju3bu7+vTJG31yJ/M7vn5HskNuFMceRU+uervvuOMO+/jjjyuZ6p1gHfsOO+zg2l1DxOfMmWPy1wOE2j7tlDlsvbqArnUOP/xw23rrrV3d1Z1X+jdCLr9QCCCAAAL5ChBy8xVjfQQQQKBEBXL1uAU91Ozv5Gq7RYsWuSHDuYJhbeXmCjYKW2PHjrUlS5bUtnm1/54r5CoY33777fbdd98VVG6uCaDCPvYoQq4O9qWXXrKHHnoor0/65BtyqwvTQbEJuUGlWA8BBBBAwAsQcjkXEEAAAQScQK53SYPQtGrVyg1xbdmyZaXV1dP7z3/+0/X8rl69OkhRFevkCjb6Rw2R1ieMaiuvfv36rpc4c2IsbZ8r5GodBb1XXnml1n1UT/RGG21UqfczV8gN+9ijCrk6dvV8q6c66DJgwADr1q2bWz3IcOVCw7TfH0Ju0JZhPQQQQAABQi7nAAIIIIBAJQEFnqefftpmzZpVaWKl6pgUJBV2+vTpYwp/uRaFPYVnBal8ekr32msvNwQ5ewkSHjVsuX///jZ37lz3f5lLrpCrf1dvo94zzn7nN3PbTTfd1A2hVo935jdoq/uUT5jHHlXI1fFpCPJjjz1mzz//vBs6Xlt7ayhzo0aN8gq5KlfnlWZ9rqmOLbfc0n75y1+64dGEXH6gEEAAAQQKFaAnt1A5tkMAAQRKVEDfwVXY0/u0H330kXsn0weTxo0bu0++dOrUyQXcpk2bBlJQgNZ7vC+//LKbKViTN/ky9f6rymnTpo37Lq7eBVXvcE2zMH/++edugqJ33nnHBVStq/c8tU96L1ihO9/vwGp/9E7ws88+a/rsjXqLtW+bbLKJKXRvt912pmCv49AETBqGrf+ud5cPO+ywGifqquuxa4i2ZqvWcWvRfulY9ckfzTKdvajt1OPth4rL44gjjjDNnlzdsmzZMhcute3XX3/t2kfHJ1dt16NHD2vRokWlzWWv/Xr//ffdkGet37FjRzeLdq4HH77dNMmZ3sPWonNKDxB22203Z6wh1A8//HBF/WpPBevM5d///rdbxx+ff7BR0/EFOlFZCQEEEECgJAQIuSXRjBwEAggggEC2QL4hF0EEEEAAAQQQKA0BQm5ptCNHgQACCCCQJUDI5ZRAAAEEEECgPAUIueXZ7hw1AgggUPIChNySb2IOEAEEEEAAgZwChFxODAQQQACBkhQg5JZks3JQCCCAAAII1CpAyK2ViBUQQAABBIpRgJBbjK3GPiOAAAIIIFB3AUJu3Q0pAQEEEEAghQKE3BQ2CruEAAIIIIBADAKE3BiQqQIBBBBAIH4Bfa5oxowZFd/n1edv9J3czTbbLP6doUYEEEAAAQQQiE2AkBsbNRUhgAACCCCAAAIIIIAAAghELUDIjVqY8hFAAAEEEEAAAQQQQAABBGITIOTGRk1FCCCAAAIIIIAAAggggAACUQsQcqMWpnwEEEAAAQQQQAABBBBAAIHYBAi5sVFTEQIIIIAAAggggAACCCCAQNQChNyohSkfAQQQQAABBBBAAAEEEEAgNgFCbmzUVIQAAggggAACCCCAAAIIIBC1ACE3amHKRwABBBBAAAEEEEAAAQQQiE2AkBsbNRUhgAACCCCAAAIIIIAAAghELUDIjVqY8hFAAAEEEEAAAQQQQAABBGITIOTGRk1FCCCAAAIIIIAAAggggAACUQsQcqMWpnwEEEAAAQQQQAABBBBAAIHYBAi5sVFTEQIIIIAAAggggAACCCCAQNQChNyohSkfAQQQQAABBBBAAAEEEEAgNgFCbmzUVIQAAggggAACCCCAAAIIIBC1ACE3amHKRwABBBBAAAEEEEAAAQQQiE2AkBsbNRUhgAACCCCAAAIIIIAAAghELUDIjVqY8hFAAAEEEEAAAQQQQAABBGITIOTGRk1FCCCAAAIIIIAAAggggAACUQsQcqMWpnwEEEAAAQQQQAABBBBAAIHYBAi5sVFTUdwCCz/8xL5e8W2o1bbftI1t9IvmoZZJYQjURWDNWrOH3vuhLkVU2XbdBmaHbNEo1DIpDAEESk/g2X+/Y19+vSLUA9utUwf75UYbhFomhSGAQPkJEHLLr83L4oinzZxjf3vm+UiO9fQhh9mOHbeMpGwKRSAfgc+/W2O9pn1t85f+nM9mgdY9qP269shB3GgGwmIlBMpQ4JwbH7CbJj0VyZH//dazbc8uHSMpm0IRQKA8BAi55dHOZXWUS79ZYb//89jIjnnzTVrbxScNjax8CkYgqMDZz620P/37u6Cr573exP2b25Ed6dHNG44NEChxgfnvf2pdjrwosqPcq+s29sQtf4isfApGAIHSFyDkln4bl90RfrH0azv3hjsjO+5WLX9hV58xPLLyKTg6gb///e82evRoGzt2rG2//faBK5oxY4Zddtlldvvtt1vnzp0Dbxf1iiNmrbDb3/o+smrG9mpmJ/56vcjKp2AEykXgo48+st/97nd2yCGH2LBhwwIf9jfffGNnnnmmbb755nbeeefZuuuuG3jbKFd87e3FtuuxoyOr4jfbtLPn7xkVWfnFXvDatWtt3Lhx9uijj9qtt95qm2yySeBD0vpPPvmk3XzzzfarX/0q8HasiECxCRByi63F2N9aBcoh5K5evdpWrlxpTZo0sXXWWadWk1JcQX+gH3vsMfvLX/7ibgBrW3Sz+Pvf/96aNWtml19+ubMLunz++ed2yimnWPfu3e2ss86yBg0aBN000vVKOeT+8MMPdumll9rHH3/sbsY22CD8odPff/+9qR6dE/Xr14+0rQop/PXXX7chQ4bYSSed5AJSGpY1a9bYihUrrFGjRrbeeuX5AGTRokV28skn24EHHhioXRRI7rjjDrv//vvdA7aOHfMbhnvffffZnXfeWdC2UZ0zhNzwZAv5rfvwww9t5MiRtueee+b9N2nBggV2wgknuL9pgwcPDu9AKAmBlAkQclPWIOxO3QWKJeR+8skndvrpp9vzz1d+d3jLLbe0nXbayQ477DDbZZddcj65nzRpkv3hD39wf6guvPDCsgy6N9xwg6mH9bbbbjOZ1bY899xzdvzxx9v111/vbk7zWX7++We77rrr7JlnnnFPzdu2bZvP5pGtW4whVwHpnHPOsUceecRGjBhRbe+UAugll1xi6gG75ZZbrEWLFqE6fvfdd+7aefDBB+3uu++2/fbbL9Tywyjs5ZdftkMPPdTOPvtsO+OMM8IosqIMHfP//M//VCpz/fXXtx133NHdOKvHcdNNN61Sp7+OtM6f//xn94Cg3Jb//Oc/7sFDnz59ArXLF198YaeddpptvfXWzjzf3th33nnHXStHHnmk+82vV69e4uRpD7l6qKkHQzNnzqzVSue9/qZ26dKl1nWjWKGQ3zrt7zXXXON+u3TN5rP43z79FusajuIBYj77w7oIRCVAyI1KlnITEyiWkOtvlJo2bWo9e/a0hg0bOrOFCxe64KserH322cdGjRplW221VSXP6dOnu6CgGy3dPKWlZzHORs8n5IYRUv3N/ZVXXmmHH354nIdabV3FGHLVO6nhmrrx79ChQ7W9U4Xc+OXTKCr/j3/8o/31r391vWy77bZbPpvHsm6UIVfXz7XXXuvaok2bNu54vv32W1Od+v35xS9+4cK1glVmKHv11Vft6KOPdgFPDyHyGRERC1oMleQbcuvygE2H40PJkiVL7KabbrKWLVvGcJQ1V5H2kKsAd9VVV9kHH3xQcSD63/7973+7h6KbbbZZxf+uv73nn3++bbvttoFdf/rpJxcy1bZBRxNVV3i+v3VhhFSFZF2/GiXQrVu3wMfNiggUkwAht5hai30NJFBsIVe9tvpjkzn0T3/Exo8f73odFQQ0XLN9+/aBjr9cVson5PqeFL1/pHdrGzdunDeTH7KsBw7Z7ZV3YSFtUGwhV8M2dZP+1FNPuZ7Tq6++2v70pz/lHDKX741fSKSpKiaOkPvwww9XuslVG7311lumhzkauaCexxNPPLEsH6RVdzLkE3L9A7YnnnjCPdDJfmAZ9IRTGNF8AmkJJWkPublcw7ye/O+THvoEHU0UVsj1PfsHHXSQG6pcSM++H7I8YMAA96C8kDKCnrush0BSAoTcpOSpNzKBUgi5wtF7t7opuuKKK9yQuDS9CxpZ4+VRcD4hV0/v9e6RH+KdRzUVq65atcouuugie/fdd23MmDGVegIKKS+MbYot5GYO2xw6dKibUEe9KnpHWkMGMxdCrrle1aiGK/ue3OyQ69tAI0rUPurdLeQ90jDO77SWkU/I9cNm9RCzLsO7X3jhBevXr597wKYhy0kvhNz/fZ0iiZCrVz30TnhdXrP46quv3Du5zZs3r9N5mfR5SP0I1CRAyOX8KDmBUgm5ahg/uYSGI2cGKx/aNNzw4IMPrmjDH3/80ebMmeOe9msYlRYNRdKQQ/Wc+SHRfoNPP/3UzRj8+OOPu+HR2UvmH1FNOKMbrXvvvdeV/fXXX9uvf/1r09NkBcgNN9yw0ubqfdZN+o033uh6hvRepbZTqDnmmGPchDrZE9csW7bMdNP90EMP2WuvveaC5G9/+1sbPny4bbPNNpXKzyfkTp061b3/nOumQMclM79/qkTvZh177LHupjJzUZ0ampbk+1uZ+1NsIffZZ59154qGB++7774u3Grofa73yjJDrtx1LvlzT+eC2ke9EHU5h7InL/O9G3p3Ur3MG2+8cQW3ejXVo6kZbv3suPleE9X92Grkhs5RvR+s83733Xd357xuQDU0Pvud3Hyv81z11hZy/WRJmvwrM1hVN+mSLLTvEydONM1irt+HXXfd1b3bm6ud9O/6ndIxKzRmL9lhTjfluu7+9re/ud8TDaeWk35LNHdB5sRh+n1UG+m8UhuqnfX+vhb/Hm32bLT57H8+Ife9995z79PqdyzX/Ak6Lk0qNW3aNPcbrN88DZ3Xeda6desKFl+nfs8vvvhiN/FXkksphtyg55h+v3R+Zi+tWrVyv1GdOnVy/6R5N3Rd6++Z2k9/+/bee2/3kCLz/MvngZ6uS80PoWsnsy6/L/ot0QRnGgmmOnWddO3a1Y3I0Kgwv/g6586dW+fh1kmeh9SNQE0ChFzOj5ITKKWQq/d+FAT0R1V/KHUzp8X38Ojmzb8fqveN9IdMw+J086dP3aj3UZ8KePvtt937Qwq7fliS3lXSxBz6zyOOOMJNPqEQ8uKLL7qJZ3Sj1bt3bze8LrNXWQFDgVlDfvUU+x//+If95je/qRha7U8o3UTr3/SpHn3mQGH4l7/8pRuqqvcyL7jgAnfz54P3vHnz3NNpzTTZq1cvd7OnSYd0U6sbVYXLzHemgoZcf1OgMJ8rnPr3m7Wfe+yxh7tZ1r7ov2sYV+aiG1GZZboneQEVU8j157KCkH9g40OvbtqzJ9TJHA6ottB5k30OKcjonPdBt67nkIaW6jzRu7qZw3T/+9//unbXOa/h1bqZLeSayHWu6KZU9emGda+99nIzeGs4oq4dXWuvvPJKpZCb73Ve3flZW8jVdm+88YYLkZobwA/zzxXw1La68dZQdP32KNxq8b8nuo40s7m/1hUmzj33XPvnP//pHtLpNYLM3xLV16NHj4ph1L5XWf+pf9tuu+1s6dKl7ndFwTD7t8T/PuqhhGZgl6NeC9H5oW3233//Sg8x8t3/fEKu74FVaM2eIds76B1ondty0IM+PWyRd+aEevrfTz31VOcaxURs+f6OlVrIzecc0/n1r3/9y2bPnm2LFy+2/v37uzCpd9d1PuvhxKxZs1x76+Gv/l5q4rz58+e761ohWH9D9PdQSz4h148o0oOe7HeB/TwDU6ZMqbhO/Hv2ut6y370N8huQ73nB+gikSYCQm6bWYF9CESilkCsQ/4coM1jlCrkaFqfhcOo1UQ9rdpjVk2M/XM6/G3nPPfe4GybdUGrRcFIN6VVPkW5YdTOvRT0zulFVoFZvhB9aqt4PTdyjm0zNWJz5aR6/3wrAGnLtn277wKBI0N2SAAAgAElEQVQ/vpl/pBV+VI/Cju8V1n6qB0ZhOLtnJ2jIrendKQUG3XzrOILMMlnTDWsoJ2+ehRRTyPWjEhSC1DOp0Ql++LIOO/N8y7zxmzBhguv90PuI7dq1c0KagEc3beqB17ciVaaWMM4hHzzefPNNF3gVsBXKs6+VQq6JXM2rEKZzXmFSwVoTOem8Vw+L/ruOKbMnN5/rvKbTKcgNrg9z+h3wwSpXwNODKZWnB2P6LfG9qgpm+j358ssvK41E8Q+L1Ob6TdFvlcK+rvGXXnqp0vBoHa8m2dODMQVp1eF/2/Rbot+e7PPA/z7qd0pl6jdRAVsPJnSdq1799vhRMPnufz4ht6YHY3oAqQc1eohZ24zvNYWbPH82Qlm9lEJuIedYbe/k6u+WRkppxJKfnE1/Z/T+rv5OZo4qyifk1vSwwz+U0sPiILNw+xFOmddCKCcHhSCQEgFCbkoagt0IT6BcQ251grn+gNb0R1U3q/rjpxsv9Zz6dTXUWH+gFaAzF4VVBV/1xPhtfDhX71RmiNb/7ntWdcNa3fuAmeVXd0MZNOT6/dNT9OwJQnzI1Y2Dysv1yZTMfYnyHclCroBiCrm62dcMppmh1E/Ko+Gamf97ZsjVeaXPNmUOtdO/+3CYq4cs2zLfc0ihSb1m6tlXEFKQUhjzvZGFXhPZ++V7tzWaINfQQ/UG6d3lIJ8QyudG2V+fet2hpmswaMitLUxnf+qrumvXB0KNuJC9Fl1zRx11lJvRWQ82sl+58KMB1GvmH57461ThWO8dZm7jH1QFMfVO2fufT8jVsFLtd67RHz7kami8RtnU9K3m2kJVIb8fddmmlEJuIedYoe2R6wF1PteunwBRw9Wze/R9yB04cKCbw6O2T1WlbWRSXc5HtkUglwAhl/Oi5ARKNeRmPm3N9YfSN6R6RDQ8WT1RCnjqvdCwKn2qyP9RzCfkBhkm53uFModU1xRC/R/XXDO7qpdOwwo1ZFMhSO/uKXSrpyvzW6FBQ67ff/Ua5poF0w9X1rBsvQepodLVfTeQkFvYz4X/5MVnn31WpcfW32DqXd3MdxZru/Hz76XrvenMdxT1EKWu55CuGfXeaoi/FvUeZg4vLPSayNbz5eg8V33Z77XXdL4Fuc5rC59BQ64+MaTj13VRU8BTaNfEbLrZ1nBiLQqV6nHNvPbyCbm13Yj7/dG3Qv2Q6pp+H8PY/3xCbq6ROL5dModtq7dZYV6/Q9lBPvuhT11n8y3sKq68VSmF3ELOsSAhVz236s3V3+L333/fAeo3UL24mQ89avuty5TP9eDJ/7sfrqzyNWGd/mZqJNU666yTs8lrO+4wzhPKQCBJAUJukvrUHYlAKYVcP0RNsylmvk+a6yZOf1A1gZR6BXJN5KL3/XzI9T1omqCituHK/o/qDjvs4N4dzPVdzFw3cvmGXAVy3ejfddddLpxnL9k9L0FDbk09uarDTx6kup9++mk3FFs3BxoinU/oiORkrqXQYunJ9RM6bbTRRpW+Ca3DW7lypen81jtt6rFt27atO+rabvz8eZn5Ca4wzyEFNX2HWu/c6dxTT6H/HnWh10R1IVf/e673LHOF3Hyu87qGXN/rqevBP0jIFfD0YEE97lpHw4qzF71DmxnM9FumYcxBhiv73xa9Z5jrW8a5bvrzDbn57n8+Ibemnlw5KehqHQ2N1wM9hXWNTsgc9k3IDefXtbqHRoWcY7WFXD1U1d/iyZMn59z5QkNuTT25qkgPvzSZm/6O+smuNEu6JlzL7tkl5IZzXlFKegUIueltG/asQIFSCrn+PUZNrKMQ5mfbzHUTp3f4NNGKJivRMD0NK1aPQHVhwc9Aql4rP/GUJvfRbKBXXXWVexKsd9/8pwZ0g1/dhCe53u/LJ+TqJlPDVXWTrGCh94l0rKo/36Gm2adNbTcjfn3tgyax0buXuunUQwH15GX26vqhkUGGyBZ4+ua1WTGE3MxZems7uHxu/HxPru8B1rke1jnkJ4OaOXOmm+F4+fLlLoRoMjcfTDQMNt9rorqQm09Pbr7XeXXmtb2Tm9luullXL6OWXNejJojTQwA9sNDQbr0j7XuPcv0O6MHByJEj3W+Nn3hKE97pIVP2JFL+vcHqJnvL9bAj35Cb7/7nE3KDBgn9TmmYvF7jkIseAGiCLL/4h3XqKc+ecKi26yqKfy+lntxCzrGa/q5oTgv9DdVM4wqY+o3yf0fqOlw5yCgStbf+rvtXPTTZlWZJP/744yt9D9c/gOGd3CiuEMpMgwAhNw2twD6EKlAqIVd/KHXDo5s7hSrdFPqepFx/KP0frOzP5OQKuX6iDb2Tqht3vXOmJ8S6OdUfwsxPclT3zq1vNJWldxU1JDGzJy6fkOvr0OdJsr9BW9eQqwChYZlyCfLpH90c6KZeveKZ7xjreIPesIZ6QtdQWDGEXH9+qI2zJ5fyh6beP03AowcLfvIyf9767xJryGzm4tvCT0gW1jmkcKdh9Lrm9F1kDR/VpGu6JjSSoVmzZm6kQa730Gu7JrKb0o/U0Oy62eea1s31Tm4+13lN52FtIVdDLBVcFVYze2FzXY/+4U+ub7hm/w74AKAJpvRZHc2w7D+bpPdu9WmpzB6nXO/cZh6Xfzc7c4bufENuPvtfXdCvzjrfB2OaNVcP+vr27VvxjrHKDhpu4vrtKaWQW8g55t+n14OJ7OHjvre1ZcuWVb5BW9eQm+/DDg2P1gM5zdyd/T3y2n4D4jqXqAeBqAQIuVHJUm5iAsUecn2PonqldOOb/bkLweb6Q+lv+q+88ko3WY16QTW0Ue/jqndEN+u+J9Z/61Kf+lCvb/a3RrMbzw8v1E1odbMrH3fccZU+E5JPyK1uIh/1qOkps8J+ocOVdSzVBQPdsGtol3rA/dBk3YQrzMg4u8dEx8R3cvO7tDVhmR6c6H1nTYbiH9RkluKDsN4lz57wzM+urBm69VkpLbpx02Q+GukwduxY69ixY7UTpOV7DvlPa2kSMvXk6112/35u5me4Crkmcsn5chQo/WQx+g3Qp4N03WrCtMxzP5/rvJCQq2tRwVPHKt/MUR3VBTz/e6QHcX5yqMwZojV7sQ8Camsdqx4WaMZsBYGaFj8Dt9qlutmV9b5j5ifG8g25+ex/viHXD9XXp4+yv5OrfdY3mXv27Fkx6ZR/4KPf08xPDvGd3Px+d3KtXd1w5ULOMZXv/x5kT5rnH0joIZZ+O/wDOo2K0gNU9fDmM2ol81j8Q9sHHnigymR1ml9C1+9hhx1W8aDIjwbT1w0y5y7gO7l1P58oIf0ChNz0txF7mKdAsYVcDYVs3759xU2Ohsz6d2oPOOAA9wkMf3PvKXLdxPmbc33vL/Pbk3qvTiFWw5d9yNUNqL6nq7JVn1+0joYJ66ZLw5X1bT8tmd/yzPWdXPU6KBjqe7Z+ySfkahs/AZTq1/tDWjT7qD4/oj/I+ixCIRNPqRw/uZFmzM28cfzkk0/s9NNPd9/j1TFoSJn/XqeGmak+PwmM73XzPYvZbZLnaRrK6mnvya1p9uRsAP8gwvfIKRjp/FTbaCZRTUamNlIvn//2c/bQ1rqeQ37iFo1sUADx36X2n73SO5N+pudCrolcje4/h6RPEikI6R1jTbqmhwOacVfDeDXTsD/387nOg4TcLl26uMCpRccvZ/UW6R1p+euGOXMipFw9uX4CJY1+UBvphtp/E1Tv8Otd7MzeLgX4UaNGuQmq/KLXLHRN6TvB+u5o5kzn6unW8cs/+zu52lc9ANFvnv+0UL4hN9/9z2e4sibg0kgAzZzsJ+/yx6zRJfpMlG93PQDQd3w1RF6jHjK/C+7fj87VWx7Kj0mehZRST64OPd9zTNvodQY92NEDZI1A0MNjPdDTO+j+e9t6x1r/plFTaltdY/o/PYz237ivbf6B7KbxD7qyhxn7/fHffNdvqH4r9fuldf2M5SrPv4akc81/WjDPU4DVEUi9ACE39U3EDuYrUCwh1wcs/XHNXBQ0daN30EEHuZkRc8206d9H1DBc/61HlaGeMP1x1Q2zht1q+LF60HTTp5tlH3L9DbpmQ9b2m2++udsF/+F47ZMCtp46Z/Zw6p1d9TypPK2r8hWGDznkkCoTUumGTkMJc70/pomG1DuVOXxY+6s/yPqUim7wdcOrfdCso9oP3Yxnhtyays8+Z/zwMd04Zw/ZUojSk3jdoCvw65hyDZvUv2nYl248daNZW+93vudtIeunPeT6Hg2dw3ro4R+a5DpWBTtN9iVf9SIqzOo9Mi3qHdR7czo3FDDURpoMab/99qt0fdT1HNKoB/9OeOYDDu2D/y6uhlVr0iQdk3r987kmqmtj3XDqM0q6eVWQ89etHijpIUy3bt0qPZwJep3XdE75gJW5joJt165d3U157969XTjNXvwoEH3XNfOBkWaR1W9P5nWkNtLDIQVcH3LVRup9VzD1gVh1aPinwq9+W/S5KF3fevjnF12nmkxHN/I6B/T7oPbX+446Z3zA1frV/T7q3+q6/zWVkcvb97wp4GQPSffnz/jx4yv95ikoaXhp5qJt//SnP7lRKTofkl6KMeT68yL7YWch55i20bmsiaV03uuc1Pmo0Qk6NxVcNVmaelw1HF8PcTT3hSZPU4++5p3wIVdhVL91+huT/SAkVzv70QHZQ9r9JIr6e6a/ofqN0kgw3QNkXyP+c0PHHnusewiTef0kfW5RPwJhCRByw5KknNQIFEvITRLMf58xc/il3x//TqpuvIK8w5rkcQStu6b3p4KW4d/b0o2mbqzTsKQ95KbBiH1Il4C/uR40aFCl1xu0lxphouHp+p5yKU2G439vq5s8q7YW8u9h6mFdde+111ZG2P9ejCE3bIOkyvPfd9fDap0PtQ35z7WfeliiQJ491DqpY6JeBKIQIORGoUqZiQoQcmvn98OdFGT1XdjMp7i6odJTZfWo+Pcday8x/Wv4d0Mzh4kF3Ws/7FY3q2n4RqXfb0Ju0BZkvbQI+KHEer1BPb0axusX9WxqOLgCbindfPt3PjVippBRIH6Ug4aOp6XXjZCb7BWlB9A6lwrp2fffLderEoWG5GSPntoRCCZAyA3mxFpFJBB1yG3RvJld94cRRSRSdVcz3+vT0EjNsKwJgTS8VEFOPQYarqkhVbmGSxfjwfvJjfT+oZ/BN+hx+Mk7NBusZpJOiwkhN2gLsl5aBDLff9Vvjya/0wzOerjmZ1rW8EoNUc/1Te60HEc+++E/x6Tvkuf74DBz28zJtfKpP4p1ow6527bfxF6bdFkUu14SZfq/SXvuuWe1E/pVd6B+cjO9dqH3/hmqXBKnBAeRQ4CQy2lRkgJ/Hj/V3npvUSTHdlivHnbwXrtGUnacheqdYL3nqG/o6V0lLXpvSO8Dayih3gfO7GWJc9+iqksTE+k9Zt1oanKOoIveIVYwzvxWatBto1zvqQ9/tP0e/iayKj49fkNr0/T/97RFVhEFl5WAHqbpM02a/E433Aq4eo9RvzkDBw60Hj16VPqMUCng+AeL/fr1c5/LCrr42ag1uZE+a5X5eaWgZUS1Xs8Tr7Ln33gvkuKvOX2gnTZ430jKLoVCNbrIz7+h0Q+bbLJJ4MPSsHm9267/zH73O3AhrIhAEQgQcougkdjF/AV+Wv2z/XXWc/blsuX5b1zDFh0338z27v6bUMukMATqIjBj0Y92x1vf27oN6lJK5W0bN6hnZ3VpbJ03ahheoZSEAAIlJfD1iu/s8nGP2CdffB3qce3TfTs77pA9Qi2TwhBAoPwECLnl1+YcMQIIIIAAAggggAACCCBQsgKE3JJtWg4MAQQQQAABBBBAAAEEECg/AUJu+bU5R4wAAggggAACCCCAAAIIlKwAIbdkm5YDQwABBBBAAAEEEEAAAQTKT4CQW35tzhEjgAACCCCAAAIIIIAAAiUrQMgt2ablwBBAAAEEEEAAAQQQQACB8hMg5JZfm3PECCCAAAIIIIAAAggggEDJChByS7ZpOTAEEEAAAQQQQAABBBBAoPwECLnl1+YcMQIIIIAAAggggAACCCBQsgKE3JJtWg4MAQQQQAABBBBAAAEEECg/AUJu+bU5R4wAAggggAACCCCAAAIIlKwAIbdkm5YDQwABBBBAAAEEEEAAAQTKT4CQW35tzhEjgAACCCCAAAIIIIAAAiUrQMgt2ablwBBAAAEEEEAAAQQQQACB8hMg5JZfm3PECCCAAAIIIIAAAggggEDJChByS7ZpOTAEEEAAAQQQQAABBBBAoPwECLnl1+YcMQIIIIAAAggggAACCCBQsgKE3JJtWg4MAQQQQAABBBBAAAEEECg/AUJu+bU5R4wAAggggAACCCCAAAIIlKwAIbdkm5YDQwABBBBAAAEEEEAAAQTKT4CQW35tzhEjgAACCCCAAAIIIIAAAiUrQMgt2ablwBBAAAEEEEAAAQQQQACB8hMg5JZfm3PECCCAAAIIIIAAAggggEDJChByE2jaJUuW2Lhx4+zBBx+01157zZo1a2Y9evSwU0891Q488ECrV69exV75de+55x575513rF27dnb44YfbaaedZptvvnmVvV+5cqWNHz/e7r33XnvxxRetZcuWdsghh9jpp59unTp1qlR2AodOlQgggAACCCCAAAIIIIBApAKE3Eh5qxb+7LPP2oknnmiffvqp7b333tatWzf7+eef7ZlnnrGtttrKrr/+emvcuLHbcMGCBTZs2DBbuHChDRgwwNq3b29z5861Rx991LbYYgsXZhVc/fL555/biBEjbNasWda3b1/r3LmzffDBBzZlyhQXpG+77Tbr3bt3zEdMdQgggAACCCCAAAIIIIBAfAKE3PisbdGiRXbUUUfZ6tWr7eabb7auXbtW6llV2G3QoIHbI/XIqmd39uzZdtddd1nPnj3dumvXrrVJkybZSSedZP369bNbbrnFmjZt6oLypZdeajfccIPdeuutduSRR1r9+vVdWQrQxxxzjHXo0MEF4zZt2sR41FSFAAIIIIAAAggggAACCMQnQMiNyVrhVL20l1xyiU2YMMENIa5pefXVV+2ggw5yPbjXXHONNWrUqGL1FStW2CmnnGIvvPCCTZ061fXmLl682AXb1q1bu6HQLVq0qFhfAXjUqFF25ZVX2pNPPmn77rtvTEdNNQgggAACCCCAAAIIIIBAvAKE3Ji8v/zySxs6dKirTSF3o402qrHmsWPHut7ayZMn28CBA6usq8B6wQUX2PTp0+3ggw+2p556yvbbbz+74oor7Pzzz6+y/gMPPGCDBg2y6667zs4888yYjppqEEAAAQQQQAABBBBAAIF4BQi5MXm//fbbdsQRR9g+++xjV111la277ro11jx69Gi76KKL7LnnnnOTUmUvEydOdEOf9Z6t3sP1//2+++6zIUOGVFl/zpw5tvvuu7sArLL9sOiYDp9qEEAAAQQQQAABBBBAAIFYBAi5sTCb+ZB5zjnn2F577WV33323zZw505YuXWrdu3d378weffTR7v3aVatWud7W+++/3w0v3mWXXars5SOPPOKGPF922WVuKLIPxdX1/Prhz+r1zZzcKqbDpxoEEEAAAQQQQAABBBBAIBYBQm4szP8/5Ko6fdanT58+tv3225ver1VgffPNN91EU3r/VotCrt651TDjjh07VtlLH5qzQ251Pb/6/JCGPSswE3JjanSqQQABBBBAAAEEEEAAgdgFCLkxkftQqiCr4crqsfVL5qd/Hn/8cevSpUutPbn+HdygPblvvPGG9e/f33r16pV3yFUvMAsCCCCAAAIIIIAAAgggUIjATjvtVMhmBW9DyC2YLr8Ns3tes7f2E03pnVpNEOVnQ67tndx7773XDXPO3L6md3Ivvvhi0//pc0RBF0JuUCnWQwABBBBAAAEEEEAAgWwBQm6JnhP+nVgF2FwTT2VPHKUhxWeddVatsyv7TwL5d3Rrm13ZT1RVoswcFgIIIIAAAggggAACCJS5AD25MZ0An376qZv1eL311qvyCSF9Q/fyyy93vbc+tPrhyLlmQ162bJkdf/zxpjInTZpk7du3Nz8cWe/cjhkzxpo1a1ZxZD/88INpwqspU6bYww8/bDvvvHNMR001CCCAAAIIIIAAAggggEC8AoTcmLx//vlnu/TSS+2GG25wn/0ZPHhwxZDhl19+2U444QTbeOONbfz48damTRv77LPP3DDkhQsXmoYk77nnnm5P16xZ42ZdHjlypJ1xxhlu6LE+B7Ry5Uo3cdVDDz1UqXwF6NmzZ9txxx1nPXv2tFtuuaXS+8AxHT7VIIAAAggggAACCCCAAAKxCBByY2H+30oWLFhgw4YNs/nz51vfvn2tc+fO9sEHH7geVgXc22+/3fbYY4+KPXrmmWfcp4U0A/OAAQOsbdu2pkCsTw9pAim9h9u6deuK9XOVP2/ePJsxY4Z16NDBfbZo2223jfGIqQoBBBBAAAEEEEAAAQQQiFeAkBuvt3300UduduNp06bZ4sWL3eeB+vXrZyNGjHAhNnNRL6yGId944402ffr0nN/Uzd79RYsW2U033VSp/GOPPdYNb1aQZkE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0i/w2pLVdvWr39mMD360b39am8odXn+detan/bp27k5N7DcbN8y5j3Pf/dD+NP5xe/xfb9q3332fzuNosp4dsNsO9oejD7DOW7dN5T6yU/kJEHLz82JtBBBAAAEEEEAAAQQiFVDA7THla1u1Op3hNvvgGzesZ3MG/KJK0FXA3euEK23VDz9F6hVW4Y0brWNP33E+QTcs0ATLIeQmiE/VCCCAAAIIIIAAAghkCwx6Yrk98O4PRQUzsEMjm3xA80r7PPR/xtqUf7xcVMcxYJ9uNuGPI4pqn9nZqgKEXM4KBBBAAAEEEEAAAQRSJNDsL1+mdohydUwaurzi5I0q/fNGvU5N7RDlao+jyXr25axbUnQ2sCuFCBByC1FjGwQQQAABBBBAAAEEIhKod9OSiEqOtti1p21cqYL1dhkebYURlf79C3dGVDLFxiVAyI1LmnoQQAABBBBAAAEEEAggQMgNgBThKoTcCHFjKpqQGxM01SCAAAIIIIAAAgggEESAkBtEKbp1CLnR2cZVMiE3LmnqQQABBBBAAAEEEEAggAAhNwBShKsQci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SpBwEEEEAAAQQQQACBAAKE3ABIEa5CyI0QN6aiCbkxQVMNAggggAACCCCAAAJBBAi5QZSiW4eQG51tXCUTcuOSph4EEEAAAQQQQAABBAIIEHIDIEW4CiE3QtyYiibkxgRNNQgggAACCCCAAAIIBBEg5AZRim4dQm50tnGVTMiNS5p6EEAAAQQQQAABBBAIIEDIDYAU4SqE3AhxYyqakBsTNNUggAACCCCAAAIIIBBEgJAbRCm6dQi50dnGVTIhNy5p6kEAAQQQQAABBBBAIIAAITcAUoSrEHIjxI2paEJuTNBUgwACCCCAAAIIIIBAEAFCbhCl6NYh5EZnG1fJhNy4pKkHAQQQQAABBBBAAIEAAoTcAEgRrkLIjRA3pqIJuTFBUw0CCCCAAAIIIIAAAkEECLlBlKJbh5AbnW1cJRNy45KmHgQQQAABBBBAAAEEAggQcgMgRbgKITdC3JiKJuTGBE01CCCAAAIIIIAAAggEESDkBlGKbh1CbnS2cZVMyI1LmnoQQAABBBBAAAEEEAggQMgNgBThKoTcCHFjKpqQGxM01SCAAAIIIIAAAgggEESAkBtEKbp1CLnR2cZVMiE3LmnqQQABBBBAAAEEEEAggAAhNwBShKsQcouXcsUAACAASURBVC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SpBwEEEEAAAQQQQACBAAKE3ABIEa5CyI0QN6aiCbkxQVMNAggggAACCCCAAAJBBAi5QZSiW4eQG51tXCUTcuOSph4EEEAAAQQQQAABBAIIEHIDIEW4CiE3QtyYiibkxgRNNQgggAACCCCAAAIIBBEg5AZRim4dQm50tnGVTMiNS5p6EEAAAQQQQAABBBAIIEDIDYAU4SqE3AhxYyqakBsTNNUggAACCCCAAAIIIBBEgJAbRCm6dQi50dnGVTIhNy5p6kEAAQQQQAABBBBAIIAAITcAUoSrEHIjxI2paEJuTNBUgwACCCCAAAIIIIBAEAFCbhCl6NYh5EZnG1fJhNy4pKkHAQQQQAABBBBAAIEAAoTcAEgRrkLIjRA3pqIJuTFBUw0CCCCAAAIIIIAAAkEECLlBlKJbh5AbnW1cJRNy45KmHgQQQAABBBBAAAEEAggQcgMgRbgKITdC3JiKJuTGBE01CCCAAAIIIIAAAggEESDkBlGKbh1CbnS2cZVMyI1LmnoQQAABBBBAAAEEEAggQMgNgBThKoTcCHFjKpqQGxM01SCAAAIIIIAAAgggEESAkBtEKbp1CLnR2cZVMiE3LmnqQQABBBBAAAEEEEAggAAhNwBShKsQci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Rz1PO3v/3Njj32WFu6dKldffXVds4551RZa8mSJTZu3Di755577J133rF27drZ4YcfbqeddpptvvnmVdZfuXKljR8/3u6991578cUXrWXLlnbIIYfY6aefbp06dbJ69eoleMRUjQACCCCAAAIIIFCbACG3NqFo/52QG61vHKUTcuNQzlHHF198YSeccII98sgj7l8vu+wyGzVqVKU1FyxYYMOGDbOFCxfagAEDrH379jZ37lx79NFHbYsttnBhVsHVL59//rmNGDHCZs2aZX379rXOnTvbBx98YFOmTLFmzZrZbbfdZr17907oiKkWAQQQQAABBBBAIIgAITeIUnTrEHKjs42rZEJuXNIZ9axdu9buvPNOu/zyy23kyJF27rnnVgm56pE99dRTbfbs2XbXXXdZz549XS+stp00aZKddNJJ1q9fP7vlllusadOm9vPPP9ull15qN9xwg91666125JFHWv369V2tzzzzjB1zzDHWoUMHF4zbtGmTwFFTJQIIIIAAAggggEAQAUJuEKXo1iHkRmcbV8mE3LikM+pRz+zQoUNt7733tv3228/22muvKiH31VdftYMOOsj14F5zzTXWqFGjihJWrFhhp5xyir3wwgs2depU15u7ePFiF2xbt27thje3aNGiYn0FYPUSX3nllfbkk0/avvvum8BRUyUCCCCAAAIIIIBAEAFCbhCl6NYh5EZnG1fJhNy4pP+vntWrV9vFF1/selfvu+8+++STT2z33XevEnLHjh3remsnT55sAwcOrLKXCqwXXHCBTZ8+3Q4++GB76qmnXGC+4oor7Pzzz6+y/gMPPGCDBg2y6667zs4888yYj5rqEEAAAQQQQAABBIIKEHKDSkWzHiE3Gtc4SyXkxqltZq+88or179/fLrzwQhs+fLj961//yhlyR48ebRdddJE999xz1qNHjyp7OXHiRDvqqKPce7Z6D9f/dwXnIUOGVFl/zpw5rh4FYJXdoEGDmI+c6hBAAAEEEEAAAQSCCBBygyhFtw4hNzrbuEom5MYlbWZ6z1a9qJog6o477rBWrVqZD5+ZE0+tWrXKrXf//fe74cW77LJLlb3UhFWaNdlv50NxdT2/fvizen2vv/56a9y4cYxHTlUIIIAAAggggAACQQUIuUGlolmPkBuNa5ylEnJj1NbQ4hNPPNEmTJjghhZrqSnk6p1bDTPu2LFjlb3M3q62nl99fkjDnhWY8w25CsgsCCCAAAIIIIAAAvEIdJ3TNp6KQq7llR4fViqxxyl/CbmGeIqbM+bkeCoqo1p22mmnWI+WkBsTt/9kkGY2zgyZhfbk+ndwg/bkvvHGG26YdK9evQi5MbU51SCAAAIIIIAAAoUIEHILUQtvG0JueJa+JEJu+KaJl6jP/tx0000uXGo25K5du1bsU66Qmzkbcm3v5N5777129NFHm5+oqrZ3cjXplf5PnyNiQQABBBBAAAEEEEifAMOVk20Thisn6x9G7fTkhqFYSxmffvqpmwzqp59+st69e9s666xTscXHH3/svnV74IEH2h577GHbbrut+3SQvnd71lln1Tq7sv8kkH9Ht7bZlf1EVTEcNlUggAACCCCAAAIIFCBAyC0ALcRNCLkhYiZUFCE3BvgPP/zQ9bbqs0G1LZpw6qqrrnLr6r3dXLMhL1u2zI4//nhTeJ40aZK1b9/e/HBkvXM7ZswYa9asWUVVP/zwg51zzjk2ZcoUe/jhh23nnXeubTf4dwQQQAABBBBAAIGEBAi5CcH/X7WE3GT9w6idkBuGYh3KyDVcWcV99tlnLhgvXLjQNCR5zz33dLWsWbPGzbo8cuRIO+OMM9zQY30OSDM3n3rqqfbQQw+5zwoNHjzYDUnWUOnZs2fbcccdZz179nS9xk2bNq3DHrMpAggggAACCCCAQJQChNwodWsvm5Bbu1Ha1yDkJtxC1YVc7ZZ6c4855hhbsWKFDRgwwNq2bWsvv/yyzZw5000gpfdwW7duXXEECxYssGHDhtn8+fOtb9++1rlzZ5s3b57NmDHDOnToYHfffbcbDs2CAAIIIIAAAgggkF4BQm6ybUPITdY/jNoJuWEo1qEMfSbID0vW0OTMRb2wGoZ84403mj4/tHTpUuvevbsLvurlzdUju2jRIjfJ1bRp02zx4sXu80PHHnusG9688cYb12FP2RQBBBBAAAEEEEAgDgFCbhzK1ddByE3WP4zaCblhKFIGAggggAACCCCAAAIhCRByQ4IssBhCboFwKdqMkJuixmBXEEAAAQQQQAABBBAg5CZ7DhByk/UPo3ZCbhiKlIEAAggggAACCCCAQEgChNyQIAsshpBbIFyKNiPkpqgx2BUEEEAAAQQQQAABBAi5yZ4DhNxk/cOonZAbhiJlIIAAAggggAACCCAQkgAhNyTIAosh5BYIl6LNCLkpagx2BQEEEEAAAQQQQAABQm6y5wAhN1n/MGon5IahSBkIIIAAAggggAACCIQkQMgNCbLAYgi5BcKlaDNCbooag11BAAEEEEAAAQQQQICQm+w5QMhN1j+M2gm5YShSBgIIIIAAAggggAACIQkQckOCLLAYQm6BcCnajJCbosZgVxBAAAEEEEAAAQQQIOQmew4QcpP1D6N2Qm4YipSBAAIIIIAAAggggEBIAoTckCALLIaQWyBcijZLXchdtWqVLVq0yN5++21799137ccff7T333/fOnToYA0aNLBf/epXtt1221nHjh2tcePGKaJkVxBAAAEEEEAAAQQQqLsAIbfuhnUpgZBbF710bJuKkLt8+XJ77LHH7IEHHrCZM2faihUrAunsvffedsQRR9ihhx5qrVq1CrQNKyGAAAIIIIAAAgggkGYBQm6yrUPITdY/jNoTC7lr1651vbVjx461CRMm2NKlS61Zs2a288472y677OJ6azfZZJMqx/jpp5/a66+/bv/85z/thRdecP+u7fr3729nn322bbPNNlavXr0wbCgDAQQQQAABBBBAAIHYBQi5sZNXqpCQm6x/GLUnFnK/+uorGzJkiL388ss2dOhQO/LII22HHXbIawjyypUr3fZTp061SZMmWbdu3WzixIm24YYbhmFDGQgggAACCCCAAAIIxC5AyI2dnJCbLHnotScWcvXurXpid9ppJ2vevHmdD0xDnl999VXXC8y7unXmpAAEEEAAAQQQQACBhAQIuQnB/1+19OQm6x9G7YmF3DB2njIQQAABBBBAAAEEECg1AUJusi1KyE3WP4zaCblhKFIGAggggAACCCCAAAIhCRByQ4IssBhCboFwKdoslSH322+/tZ9++sk22GADq1+/vuNavXq1PfLII26Sqo022shOPfVU69SpE5NMpehkYlcQQAABBBBAAAEE6i5AyK27YV1KIOTWRS8d26Yu5Oq7uOedd559+eWXNmbMGDdzspbJkyfbiSeeWPF5oXbt2rkJp7p27ZoOSfYCAQQQQAABBBBAAIEQBAi5ISDWoQhCbh3wUrJp6kLusmXL3GzL3bt3t1GjRjkm/W/HH3+8KQBfe+21pkmrRo4cab169bLRo0dbgwYNUsLJbiCAAAIIIIAAAgggUDcBQm7d/Oq6NSG3roLJb5+6kOs/LdSjR4+KkDtz5kw77LDD7J577rHDDz/c9I3dSy+91F555RU3fLlFixbJS7IHCCCAAAIIIIAAAgiEIEDIDQGxDkUQcuuAl5JNUxdyv/nmGxs+fLh16NDB9dLqXdwLL7zQ5s6da+PHj7c2bdo4Ov3bnDlz+C5uSk4kdgMBBBBAAAEEEEAgHAFCbjiOhZZCyC1ULj3bpS7kqpf2+uuvt5tuusnOPvts+/zzz+2GG26wSy65xM4880w30dTKlSvdxFONGjVy6/Jd3PScUOwJAggggAACCCCAQN0ECLl186vr1oTcugomv33qQq5IFGxHjBhh06dPd0IDBgywm2++2Vq3bu3+u/53TUJ1++232yGHHJK8InuAAAIIIIAAAggggEBIAoTckCALLIaQWyBcijZLZciVjyaXeuutt1zP7Q477OB6bbWoF/f+++93nxfS+7kNGzZMESe7ggACCCCAAAIIIIBA3QQIuXXzq+vWhNy6Cia/fWpDbvI07AECCCCAAAIIIIAAAvELEHLjN8+skZCbrH8YtRNyw1CkDAQQQAABBBBAAAEEQhIg5IYEWWAxhNwC4VK0WWIhV9++/d3vfme77LKLHXHEEdaqVauCWDRRld7hnTp1qr3wwgvu3V0+KVQQJRshgAACCCCAAAIIpECAkJtsIxByk/UPo/bEQq7eub3ooots7NixtmLFCtt7772tX79+tuuuu9pWW21l66+/fs7jU6hdvny5vffee6bv506bNs1efPFFt+4ZZ5xhV1xxBbMth3FmUAYCCCCAAAIIIIBAIgKE3ETYKyol5CbrH0btiYVc7bwC6+LFi23ChAk2btw49//7pVmzZrbjjjtWCqwKt+qtzVxatmxpQ4cOdbMxb7PNNm6iKhYEEEAAAQQQQAABBIpVgJCbbMsRcpP1D6P2RENu5gH8+OOP9uabb7re2SeffNJeeukl18Oba9EQ53322cd69+5tXbp0oec2jDOBMhBAAAEEEEAAAQRSIUDITbYZCLnJ+odRe2pCbvbB+GHJq1evrvin+vXru08H6T9ZEEAAAQQQQAABBBAoRQFCbrKtSshN1j+M2lMbcsM4OMpAAAEEEEAAAQQQQKDYBAi5ybYYITdZ/zBqJ+SGoUgZCCCAAAIIIIAAAgiEJEDIDQmywGIIuQXCpWgzQm6KGoNdQQABBBBAAAEEEECAkJvsOUDITdY/jNoJuWEoUgYCCCCAAAIIIIAAAiEJEHJDgiywGEJugXAp2oyQm6LGYFcQQAABBBBAAAEEECDkJnsOEHKT9Q+jdkJuGIqUgQACCCCAAAIIIIBASAKE3JAgCyyGkFsgXIo2I+SmqDHYFQQQQAABBBBAAAEECLnJngOE3GT9w6g91SH3ww8/tGnTptkzzzxj3333nW2yySZ24IEH2v7772/NmzcP4/gpAwEEEEAAAQQQQACBVAkQcpNtDkJusv5h1J7KkLt69WqbOHGinXXWWbZ06dIqx9mxY0e77bbbbM8997R69eqF4UAZCCCAAAIIIIAAAgikQoCQm2wzEHKT9Q+j9lSG3GeffdYGDRrkemtHjBhhvXv3tlatWtkXX3xhTzzxhI0dO9bWW289mzRpkm277bZhOFAGAggggAACCCCAAAKpECDkJtsMhNxk/cOoPXUh98cff7TzzjvP/vWvf9ndd9+dM8QuWLDABg8ebP3797cLL7yQ3twwzgTKQAABBBBAAAEEEEiFACE32WYg5CbrH0btqQu5y5Yts6FDh1rXrl3t4osvzhlgf/75Zxs1apQtXLjQ7rzzTttggw3CsKAMBBBAAAEEEEAAAQQSFyDkJtsEhNxk/cOoPXUh96uvvrIhQ4ZYjx49XJCtbhk9erTNmTPHvbu74YYbhmFBGQgggAACCCCAAAIIJC5AyE22CQi5yfqHUXvqQu4333xjw4cPtw4dOpiCbIMGDaocp+/JfeONN2zChAnWokWLMCwoAwEEEEAAAQQQQACBxAUIuck2ASE3Wf8wak9dyF27dq1dfvnldv/999u4ceNs1113rXKcb775phvS3KtXL7vqqqts3XXXDcOCMhBAAAEEEEAAAQQQSFyAkJtsExByk/UPo/bUhVwdlN61VYjVf55++unWs2dPa9++vX3wwQcVE1J9//33bqiyhjWzIIAAAggggAACCCBQKgKE3GRbkpCbrH8Ytacy5OrAnn/+eTv55JNt7ty5VY6zZcuWNmbMGBs4cCAzK4dxFlAGAggggAACCCCAQGoECLnJNgUhN1n/MGpPbcjVwa1cudKefvppF3hff/11a9eunXXr1s0OPPBA991cFgQQQAABBBBAAAEESk2AkJtsixJyk/UPo/ZUh9wwDpAyEEAAAQQQQAABBBAoJgFCbrKtRchN1j+M2gm5YShSBgIIIIAAAggggAACIQkQckOCLLAYQm6BcCnaLLUh94cffrBnn33WHn74YXvvvfcqyHbeeWf3Lu52221n9evXTxElu4IAAggggAACCCCAQN0FCLl1N6xLCYTcuuilY9tUhtwlS5bY73//e/cN3FxLs2bN7JxzznHrNG7cOB2S7AUCCCCAAAIIIIAAAiEIEHJDQKxDEYTcOuClZNPUhVx9J/emm26yM844w/r27ev+s1OnTq7XdvXq1e4TQldeeaW9/fbbdvvtt9ugQYNSQsluIIAAAggggAACCCBQdwFCbt0N61ICIbcueunYNnUh95tvvrHhw4c7nbFjx5o+F5S9/Pe//3XrtGnTxm688UZr0qRJOjTZCwQQQAABBBBAAAEE6ihAyK0jYB03J+TWETAFm6cu5H711Vc2ZMgQ69Gjh40aNapaotGjR9ucOXNs4sSJtuGGG6aAkl1AAAEEEEAAAQQQQKDuAoTcuhvWpQRCbl300rFt6kLuqlWr7Mwzz3Q9uAqyDRo0qCKlIc2XXnqpzZs3z+68807bYIMN0qHJXiCAAAIIIIAAAgggUEcBQm4dAeu4OSG3joAp2Dx1IVcm06dPdwFXE09tu+22VZgWLFhggwcPtrPPPtv1+rIggAACCCCAAAIIIFAqAoTcZFuSkJusfxi1pzLkaoKpP//5zzZr1iy79tprbdNNN6041i+++MKF2xYtWtjll19uTZs2rfi3hg0bWvPmza1evXph2FAGAggggAACCCCAAAKxCxByYyevVCEhN1n/MGpPXchdtmyZDRs2zPXm5rvsv//+vKObLxrrI4AAAggggAACCKRKgJCbbHMQcpP1D6P21IXc5cuX2wUXXGALFy7M+/g6dOhgV1xxhevNZUEAAQQQQAABBBBAoBgFCLnJthohN1n/MGpPXcgN46AoAwEEEEAAAQQQQACBYhUg5CbbcoTcZP3DqJ2QG4YiZSCAAAIIIIAAAgggEJIAITckyAKLIeQWCJeizQi5KWoMdgUBBBBAAAEEEEAAAUJusucAITdZ/zBqT23I/fDDD23y5Mn27LPP2k8//ZTzWHkHN4xTgDIQQAABBBBAAAEE0iRAyE22NQi5yfqHUXsqQ+6cOXPc928XL15c4zH26dPHfUtXnxNiQQABBBBAAAEEEECgFAQIucm2IiE3Wf8wak9dyF21apWdeeaZ9sQTT9hFF11kCrL6/m2upVGjRrb++uuH4UAZCCCAAAIIIIAAAgikQoCQm2wzEHKT9Q+j9tSF3K+++sr14nbp0sVGjx5tDRo0COM4KQMBBBBAAAEEEEAAgaIQIOQm20yE3GT9w6g9dSH3m2++seHDh1unTp1s1KhRYRwjZSCAAAIIIIAAAgggUDQChNxkm4qQm6x/GLWnLuTqoMaNG2cTJ05079tuuummYRwnZSCAAAIIIIAAAgggUBQChNxkm4mQm6x/GLWnMuQuX77czjrrLNN/3nzzzda6deswjpUyEEAAAQQQQAABBBBIvQAhN9kmIuQm6x9G7akMuWvWrLHp06fbSSedZF988UW1x8nsymGcApSBAAIIIIAAAgggkCYBQm6yrUHITdY/jNpTGXIVcIcOHWorVqyo8RgJuWGcApSBAAIIIIAAAgggkCYBQm6yrUHITdY/jNpTF3IzPyGkocoHHHBAtZ8QCgOAMhBAAAEEEEAAAQQQSJMAITfZ1iDkJusfRu2pC7n+E0K77LKLXXzxxVavXr0wjpMyEEAAAQQQQAABBBAoCgFCbrLNRMhN1j+M2lMXcjVE+ZRTTrEtttiCkBtGC1MGAggggAACCCCAQFEJEHKTbS5CbrL+YdSeupCrg5o8ebLdeOONdtddd9m2224bxnFSBgIIIIAAAggggAACRSFAyE22mQi5yfqHUXsqQ+7KlSvtnHPOsffee8+uvfbaar+V27BhQ2vevDlDmsM4EygDAQQQQAABBBBAIBUChNxkm4GQm6x/GLWnLuQuW7bMzaw8Y8aMWo9v//33t4kTJ9qGG25Y67qsgAACCCCAAAIIIIBAMQgQcpNtJUJusv5h1J66kLt8+XK74IILbOHChbUeX4cOHeyKK65wvbksCCCAAAIIIIAAAgiUggAhN9lWJOQm6x9G7akLuWEcFGUggAACCCCAAAIIIFCsAoTcZFuOkJusfxi1E3LDUKQMBBBAAAEEEEAAAQRCEiDkhgRZYDGE3ALhUrRZ6kPujz/+aPqsUKNGjWz99ddPER27ggACCCCAAAIIIIBA+AKE3PBN8ymRkJuPVjrXTW3I/eijj9x3cqdOnepCbp8+fWzChAnWokULe/jhh23WrFnu35l0Kp0nFnuFAAIIIIAAAgggUJgAIbcwt7C2IuSGJZlcOakMuZp0SjMsz58/33bccUf74osvbPPNN6+YSXnevHk2YMAA++Mf/2iHH354cnrUjAACCCCAAAIIIIBAyAKE3JBB8yyOkJsnWApXT13I/fnnn+3SSy+18ePH21133WU9e/Z0YXbOnDkVIXfVqlV25plnWpMmTeyqq66yddddN4W07BICCCCAAAIIIIAAAvkLEHLzNwtzC0JumJrJlJW6kPvNN9/Y8OHDTZ8HGj16tDVo0MD9Z2bIFZX+txdffLFiCHMyfNSKAAIIIIAAAggggEC4AoTccD3zLY2Qm69Y+tZPXcj96quvbMiQIdajRw8bNWqUE6su5GYH3/TxskcIIIAAAggggAACCOQnQMjNzyvstQm5YYvGX17qQq4mmTrllFNss802q7Yn94cffrBzzjnHli1bZmPGjLFmzZrFL1dAjRpm/fjjj9vkyZNt5syZtnTpUtt7773t5JNPtr59+7oZpLOXJUuW2Lhx4+yee+6xd955x9q1a+feQz7ttNPce8rZy8qVK91Q73vvvdf1dLds2dIOOeQQO/30061Tp05Wr169AvacTRBAAAEEEEAAAQTiEiDkxiWdux5CbrL+YdSeupC7du1au/766+2mm25yQW3PPfes1JOr0DZ79mw77rjj3LDmCy+8sCiC2/Lly+3UU091w6s7duzowqoC7GuvvebaUe8W//73v7eGDRtWtOuCBQts2LBhpom4NNFW+/btbe7cufboo4/aFlts4cKsgqtfPv/8cxsxYoSbeVqhuXPnzvbBBx/YlClT3IOA2267zXr37h3GeUMZCCCAAAIIIIAAAhEJEHIjgg1YLCE3IFSKV0tdyJXVokWL7KijjjKFPIU7fU5IYe2II46wd99914W87bbbzgVGvbtbDIt6nS+55BLr37+/7brrri7Mrlmzxu6//34bOXKk+wbw3/72N9tpp53c4ahHVqFYgd5PwKVeWD0EmDRpkp100knWr18/u+WWW6xp06bmJ+y64YYb7NZbb7UjjzzS6tev78p65pln7JhjjnFWCsZt2rQpBjL2EQEEEEAAAQQQKEsBQm6yzU7ITdY/jNoTD7kaejxjxgzbeOONbffdd6/olV28eLEbkvzggw9WOU69ZoA1KgAAIABJREFUr6ue3i5duoRhkGgZfni2AruGMQ8cONDtz6uvvmoHHXSQC/nXXHNNpaHMfpsXXnjBfUdYvbnyUrBt3bq1G96s7wn7RQFY7zdfeeWV9uSTT9q+++6b6DFTOQIIIIAAAggggED1AoTcZM8OQm6y/mHUnnjI9RNN6f1SDVNu3LhxxXGp1/Ljjz92vbeffvqpbbLJJu5d3S233LLSsN4wIJIqw38OaezYsZVCrv67emszg2/mPiqwXnDBBTZ9+nQ7+OCD7amnnrL99tvPrrjiCjv//POrHM4DDzxggwYNsuuuu859fokFAQQQQAABBBBAIJ0ChNxk24WQm6x/GLWnOuSGcYBpL0PDmI8//nhTr2zmcGXNKH3RRRfZc88952aazl4mTpzohnTrPVu9h+v/+3333edmp85eNBO1esoVgP2nmdJuw/4hgAACCCCAAALlKEDITbbVCbnJ+odROyE3DMU6lKHhw3pPN/P9Wt+7q/d19e+77LJLlRoeeeQRN2vyZZdd5oYi+1BcXc+vH/6sXt/sHvPadl/bsiCAAAIIIIAAAgjEI9B1Ttt4Kgq5lld6fFipxB6n/CXkGuIpbs6Yk+OpqIxq8fMOxXXIhNy4pHPU42dDfv311ytmktZqPuSqd1fDjDUbc/bie2azQ251Pb/6/JDe91VgJuQm2OhUjQACCCCAAAII1CJAyE32FCHkhu9ftiH37bffdrP/+hmBg9Bqfb2D2rx58yCrp2odTbilCaU0JDn780FBenL9O7hBe3LfeOMN12Pcq1evvENuquDYGQQQQAABBBBAoMQFGK6cbAMzXDlZ/zBqT01P7t///ve8j6dPnz7uM0KZMwnnXUgCG6xevdr+/Oc/23nnnecmj9L/6TNAfsmcDbm2d3L1LeGjjz7a/ERVtb2Te/HFF5v+T58jYkEAAQQQQAABBBBInwAhN9k2IeQm6x9G7akJuZo5We+VrrfeeoGPS9+aVS9uMQU2BVwNF9axHnfccXb55ZdXCrj+4LXOWWedVevsyv6TQP4d3dpmV/YTVQVGZkUEEEAAAQQQQACBWAUIubFyV6mMkJusfxi1pybk5vqEUBgHmKYyFHAVMtVzW1PA1T774ci5ZkP2MzLrs0qTJk2y9u3bmx+OrHdux4wZY82aNas4dA2N1jeHp0yZYg8//LDtvPPOaWJhXxBAAAEEEEAAAQQyBAi5yZ4OhNxk/cOonZAbhmKAMvIJuCrus88+c8OQFy5cWGlSqjVr1phmXR45cqSdccYZbuhxgwYNbOXKlXbqqafaQw895IL04MGDXQ+3vjU8e/ZsF6p79uxpt9xyS86e4wCHwCoIIIAAAggggAACMQgQcmNArqEKQm6y/mHUTsgNQzFAGf4TPt9++63tuOOO1rhx4ypbtWnTxq6++mpr3bq1+7dnnnnGjjnmGFuxYoUNGDDA2rZtay+//LLNnDnTTSCl93D9ulp/wYIFNmzYMJs/f7717dvXOnfubPPmzbMZM2a4Sb3uvvtu23bbbQPsLasggAACCCCAAAIIJCVAyE1K/n/rJeQm6x9G7YmH3OXLl7vhuwpr5557rq277rphHFfqytBngg499FBbvHhxtfu22267uV7adu3auXXUC6thyDfeeKNNnz7dli5dat27d3fBV728mZNV+UIXLVpkN910k02bNs3Vpc8PHXvssXb88cfbxhtvnDoXdggBBBBAAAEEEECgsgAhN9kzgpCbrH8YtScecsM4CMpAAAEEEEAAAQQQQKBUBAi5ybYkITdZ/zBqJ+SGoUgZCCCAAAIIFJHAa0tW29WvfmczPvjRvv1pbSr3fP116lmf9uvauTs1sd9s3DDnPs5990P70/jH7fF/vWnffvd9Oo+jyXp2wG472B+OPsA6b902lfvITqVPgJCbbJsQcpP1D6N2Qm4YipSBAAIIIIBAkQgo4PaY8rWtWp3OcJvN2LhhPZsz4BdVgq4C7l4nXGmrfvipKOQbN1rHnr7jfIJuUbRW8jtJyE22DQi5yfqHUTshNwxFykAAAQQQQKBIBAY9sdweePeHItnb/93NgVs3ssm9m1fa56H/M9am/OPlojqOAft0swl/HFFU+8zOJiNAyE3G3ddKyE3WP4zaCblhKFIGAggggAACRSLQ7C9fpnaIcnWEGrq84uSNKv3zRr1OTe0Q5WqPo8l69uWsW4rkTGE3kxQg5Capz+zKyeqHUzshNxxHSkEAAQQQQKAoBLh5TraZ6CFK1r9Yauc6TbaluE6T9Q+jdkJuGIqUgQACCCCAQJEIcPOcbENx85ysf7HUznWabEtxnSbrH0bthNwwFCkDAQQQQACBIhHg5jnZhuLmOVn/Yqmd6zTZluI6TdY/jNoJuWEoUgYCCCCAAAJFIsDNc7INxc1zsv7FUjvXabItxXWarH8YtRNyw1CkDAQQQAABBIpEgJvnZBuKm+dk/Yuldq7TZFuK6zRZ/zBqJ+SGoUgZCCCAAAIIFIkAN8/JNhQ3z8n6F0vtXKfJthTXabL+YdROyA1DkTIQQAABBBAoEgFunpNtKG6ek/Uvltq5TpNtKa7TZP3DqJ2QG4YiZSCAAAIIIFAkAtw8J9tQ3Dwn618stXOdJttSXKfJ+odROyE3DEXKQAABBBBAoEgEuHlOtqG4eU7Wv1hq5zpNtqW4TpP1D6N2Qm4YipSBAAIIIIBAkQhw85xsQ3HznKx/sdTOdZpsS3GdJusfRu2E3DAUKQMBBBBAAIEiEeDmOdmG4uY5Wf9iqZ3rNNmW4jpN1j+M2gm5YShSBgIIIIAAAkUiwM1zsg3FzXOy/sVSO9dpsi3FdZqsfxi1E3LDUKQMBBBAAAEEikSAm+dkG4qb52T9i6V2rtNkW4rrNFn/MGon5IahSBkIIIAAAggUiQA3z8k2FDfPyfoXS+1cp8m2FNdpsv5h1E7IDUORMhBAAAEEECgSAW6ek20obp6T9S+W2rlOk20prtNk/cOonZAbhiJlIIAAAgggUCQC3Dwn21DcPCfrXyy1c50m21Jcp8n6h1E7ITcMRcpAAAEEEECgSAS4eU62obh5Tta/WGrnOk22pbhOk/UPo3ZCbhiKlIEAAggggECRCHDznGxDcfOcrH+x1M51mmxLcZ0m6x9G7YTcMBQpAwEEEEAAgSIR4OY52Ybi5jlZ/2Kpnes02ZbiOk3WP4zaCblhKFIGAggggAACRSLAzXOyDcXNc7L+xVI712myLcV1mqx/GLUTcsNQpAwEEEAAAQSKRICb52QbipvnZP2LpXau02Rbius0Wf8waifkhqFIGQgggAACCBSJADfPyTYUN8/J+hdL7VynybYU12my/mHUTsgNQ5EyEEAAAQQQKBIBbp6TbShunpP1L5bauU6TbSmu02T9w6idkBuGImUggAACCCBQJALcPCfbUNw8J+tfLLVznSbbUlynyfqHUTshNwxFykAAAQQQQKBIBLh5TrahuHlO1r9Yauc6TbaluE6T9Q+jdkJuGIqUgQACCCCAQJEIcPOcbENx85ysf7HUznWabEtxnSbrH0bthNwwFCkDAQQQQACBIhHg5jnZhuLmOVn/Yqmd6zTZluI6TdY/jNoJuf+vvTsB0qq6Ejh+WBSRaSJbKIylkBIp4kIZESwhUUANhgZigLDKqoFRImAmKNQAIiMIUbaAggrIJiCCYiRBJDAoGFApEQOIJgVtSo1BcUXEgEydW/N6vt77Y273efe9/1dlxdhf33Pv77xT751+mw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kNcPn5Cpu76S9Qe/kS//dSqWIv92RhXp1ORMueuKs+XyBtWLneMbb78rDyz5o/zx5Tfly6++juc6zj5Lbrz6UvmP/jdKi4vOj+UcmVR8BTh4ts0NB8+2/qFEp05tM0Wd2vr7iE6T60ORMRBIuYA2uG1WfyrHTsSzuS2cnprVq8j2HucUaXS1wb321ily7Pi/gshozRpnyH8/OoZGN4hsxWeSHDzb5oKDZ1v/UKJTp7aZok5t/X1Ep8n1ocgYCKRcoNeGz2XV28eDUuh5UQ1Z2bF2gTnf/J/zZfWmV4NaR4/rrpSl/zU0qDkzWVsBDp5t/Tl4tvUPJTp1apsp6tTW30d0mlwfioyBQMoFch7+KLaXKJeUGr10+Yt/r1/gx/XbD4/tJcolruPss+SjzXNSvgWy/GwEOHjORsv/dzl49m+axBGpU9usUq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CM0RhHjx6VJUuWyOLFi2Xnzp1St25d6dq1q4wYMUIuu+wyqVKlSoxmy1SSIsDO2DaT7Ixt/UOLTr3aZox6tfUPJTp1apsp6tTW30d0mlwfijEZ48MPP5ShQ4fK5s2bJTc3V1q0aCEHDx6U1atXS05OjsybN086duwYk9kyjSQJsDO2zSY7Y1v/0KJTr7YZo15t/UOJTp3aZoo6tfX3EZ0m14diDMY4efKkTJw4UWbOnCkPPfSQ9OnTR6pWrepmtnXrVhkwYIA0bdrUneVt1KhRDGbMFJIkwM7YNpvsjG39Q4tOvdpmjHq19Q8lOnVqmynq1NbfR3SaXB+KMRgjLy/PNbYNGzaUBQsWSJ06dfJnpQ3wuHHjZMqUKbJx40a5/vrrYzBjppAkAXbGttlkZ2zrH1p06tU2Y9SrrX8o0alT20xRp7b+PqLT5PpQjMEYL7zwgtxwww0yefJkGTNmTJEZrVq1Snr16iXTp0+XUaNGxWDGTCFJAuyMbbPJztjWP7To1KttxqhXW/9QolOntpmiTm39fUSnyfWhGIMxli9fLv369ZNly5ZJ3759i8xo+/bt0rZtW9cAT5o0SapVqxaDWTOFpAiwM7bNJDtjW//QolOvthmjXm39Q4lOndpmijq19fcRnSbXh2IMxtDGdfz48bJy5Urp2bNnkRnt2rVLOnfuLF26dJEZM2ZIzZo1YzBrppAUAXbGtplkZ2zrH1p06tU2Y9SrrX8o0alT20xRp7b+PqLT5PpQjMEYUZO7bds2adOmTZEZHThwwDW/V111VdZNbsuWLWOwQqaAAAIIIIAAAggggAACIQq89tprlTptmtxK5a64YGWdyd2zZ490795d2rdvT5NbcWlgZAQQQAABBBBAAAEEECgkQJPLJnFaAvPnz5dhw4aVeU/uhAkTRP+pUqXKacXhlxBAAAEEEEAAAQQQQACBOAtwJjfO2clibs8++6x07dq1zKcrz5s3T4YOHZrFyHwVAQQQQAABBBBAAAEEEAhHgCY3nFyVOtPocmS953bu3LmSk5OT//3jx4/L6NGjZfXq1fLMM89Iq1atErJqloEAAggggAACCCCAAAIIFBSgyU3IFnH06FEZPny4rFmzRvRsbe/evd0lyadOnZItW7bI4MGDpV27djJnzhypVatWQlbNMhBAAAEEEEAAAQQQQAABmtzEbgP79++XQYMGyb59+yQ3N1datGghe/fulfXr10vTpk1l0aJF0rx588Sun4UhgAACCCCAAAIIIIAAApzJTdg2cOjQIZk9e7asXbtW8vLypFmzZjJw4EAZMmSINGjQIGGrZTkIIIAAAggggAACCCCAAGdy2QYQQAABBBBAAAEEEEAAAQQSKsCZ3IQmlmUhgAACCCCAAAIIIIAAAmkUoMlNY9ZZMwIIIIAAAggggAACCCCQUAGa3IQmlmUhgAACCCCAAAIIIIAAAmkUoMlNY9ZZMwIIIIAAAggggAACCCCQUAGa3IQmlmUhgAACCCCAAAIIIIAAAmkUoMlNY9ZZMwIIIIAAAggggAACCCCQUAGa3IQmlmUhgAACCCCAAAIIIIAAAmkUoMlNY9ZZMwIIIIAAAggggAACCCCQUAGa3IQmlmUhUFkCn3zyidx8882yfv36YkOOGjVK7r//fjnzzDPzf37q1CnZs2ePzJo1S9atWydHjhyR1q1by4ABA6R///5Sq1atImMdPnxYFixYII8//rgcOHBALrjgAvn5z38ud9xxhzRu3LjI948ePSpLliyRxYsXy86dO6Vu3brStWtXGTFihFx22WVSpUqVyiIiDgLmAl9//bX8+te/loceeqjUuXTq1EmWLl0qderUcd+jVs1TxwRSIvDFF1+4feXvfvc7efTRR6Vnz57Frjzbmsz2+xqU/W1KNrqEL5MmN+EJZnkIVLTAxx9/LH379pVDhw65xrPwp0OHDu7gulq1avkHzStWrJBhw4a55rRLly5So0YNeeGFF+Sll16SwYMHy4wZM6R27dr5Q+3fv18GDRok77zzjvTo0UOaNGkib7zxhjz33HPy/e9/3zWz2rhGnw8//FCGDh0qmzdvltzcXGnRooUcPHhQVq9eLTk5OTJv3jzp2LFjRdMwPgKxEfjmm29k6tSpsm3btmLndOzYMdm9e7f8+Mc/zm9y9eCYWo1NCplIQgW0znbt2iUjR46U7du3u1UuW7bM7VcLf7KtyWy/r/HY3yZ0Q0vhsmhyU5h0loyAT4GoyW3Tpo2MGzeuzKH37t3rGtWLLrpI5s6dK9/73vfc7+iZ19GjR7szTY899pgMGTIk/78PHz5ctmzZIgsXLpR27dq5s7CZO+9u3brJnDlz3BngkydPysSJE2XmzJlurD59+kjVqlXdWFu3bnVni5s2beoa40aNGpU5X76AQBoE9IoKvSLjnnvuEb36QmuMWk1D5lmjpcDx48fdfmrChAlyzTXXyMUXX+z+GFVSk5ttTWb7fd0Ps7+13CKI7VOAJtenJmMhkEKBbJtcPUt75513ypo1a9zlxpkfvYS5e/fuctVVV7kGWM+66l+4O3fu7BrjadOmubO+0Ucv77r99ttlx44d8tRTT7mzuXl5ea6xbdiwobu8ObrsUn9HG2BtxKdMmSIbN26U66+/PoUZY8kIFBSIDmz1sn692kEPtPVDrbKlIFCxAnrrjf5xSf/4esstt7j9WL9+/UpscrOtyWy/z/62YvPN6JUrQJNbud5EQyBxAtk0uVFTum/fPlm5cqVceOGFBTyi+3v1f5944gl3+fP8+fPdpc36/eLuUdKGdezYse7eXr30WS97vuGGG2Ty5MkyZsyYIt6rVq2SXr16yfTp090ZKz4IpF3gT3/6k9x0003uloDoD0nUatq3CtZfGQJ6m8CXX34pDRo0cOGWL19eYpObbU3qcyj0j8Dsbysjk8SIowBNbhyzwpwQCEgganL1nlu9n08/egb2hz/8obsXtmbNmvmrib4b7czr1atXYKW6w9fGU++ljc7MTpo0ScaPH+/uJdRLogt/ooMCvc9W78Mt7SBBf1fveWrbtq1rgHXs6F7hgMiZKgLeBPRySb1NQM/g6h+SohqmVr0RMxAC5RYobf+VbU3qrUDRfb06LvvbcqeBLyZEgCY3IYlkGQhYCUQ73ueff77IFK688kqZPXu2u/xYP3pplp6NPe+88wo8wTX6RX04zt133+0uk9SmVhtlbXr1rK5eXhyNkxno2WefdU9Nvvfee92lyFFTXNKZ3+hyLD3rq3Eym3ArQ+IiYCXw2muvuVsE9F736L52atUqG8RNu0BpTW62+8/69euzv037BpXy9dPkpnwDYPkI+BDQy630FUH6z7fffiv/+Mc/XBN73333yQ9+8AP37/qwp2gnrc1qSQ1m5pnbqMnVe271MuNmzZoVmW50ZrZwk1vSmd/yzMGHCWMgEHeB6CFtWnOF75EvT51Qq3HPMPMLTaA8TW55959Rk1ve77O/DW1rYb5lCdDkliXEzxFA4LQETpw44Z4YqffGRve/lvWX6MwHQ5X3TG50D255z+RGD7dq3749Z3JPK7P8UlIEonrUe9/1vZzf/e5385dGrSYly6wjJIHyNLklXQlVeP9Z1plc9rchbRnM9XQEaHJPR43fQQCBcglEDahecqwvuf/oo4/cPUL6hOTS7hF6+eWX5cknn3Rnf6OnIZd1T+7ixYulf//++Q+qKukVDNGZX23A9R99VQofBNImoK/g0qsp9B3Wma/sihzef/99ajVtGwXrNRcorcnNtib1XfPsb81TygQMBWhyDfEJjUDSBV588UX37r+oofz888/daxIOHjxY6tOV9ZUmurM/99xz819jUtbTlaNXAkX36Jb1dOXoQVVJzwHrQ6A4gffee8+9uuSrr76SFStWSJMmTQp87bPPPqNW2XQQqGSB0prcbGtS3xvP/raSE0i4WAnQ5MYqHUwGgeQIFHemqKz31L7yyivys5/9rMA7caOzwcU9DVlfNTRkyBDRv3BHB+rYRcWwAAAQ8UlEQVTFvWs3Us18kuwzzzwjrVq1Sg44K0EgCwF9h7QeAOuVEvpHqMJPGadWs8Dkqwh4Eiityc22JqtXr17qe+HZ33pKGsPEVoAmN7apYWIIxF/g66+/dk8z7tixo3u9T9WqVd2ktcHdsmWLDB482D1JWS8dbty4sftZ9E5OvSdW34HbsGFD99/1HYB33XWX++7TTz8tHTp0cP/9gw8+cJchv/POO6KXJOuZYf3oA670qcu33XabjBw5Mv9AXc8CDx8+3D1IR8/W9u7d212SnDmnwk+Sjb80M0TAn0D0x6G33nrLvTro4osvLnZwatWfOSMhUB6Bsl6Bl21NZvt99rflyRLfCUWAJjeUTDFPBGIokPnKH21KtQHVM0Kvvvqqa2b1cuNHHnkk/92bugR9INWDDz7oXhV06aWXir7KRz+bNm2SnTt3unt39T5B/St09Nm6dasMGDDANcI9evSQ888/Pz9G4WZZf2f//v0yaNAg2bdvn+Tm5rr39e7du1fWr1/v7vNdtGiRNG/ePIaiTAmBihdYu3atdOvWTe644w6ZNm2au0e+uA+1WvG5IEK6BfTd8HoV0uHDhx3EX/7yF/eH3n79+skll1zi/lvLli3z/+ibbU1m+32Nx/423dtkklZPk5ukbLIWBAwE9D25etZUz77qQ520EdVXFui7a7UxbdSoUZFZ6WXDzz33nDz88MOuGc7JyXE7cT3o1kY5OiMc/aKehdXLkGfNmiXr1q2TI0eOSOvWrd34epZX7z0q/Dl06JB7R68e0Ofl5bnXDw0cONBd3tygQQMDKUIiYC+gVzqMGDHC/VFJzxrpFRilfahV+5wxg+QK6FUVem+8/gG2pE/h50tkW5PZfp/9bXK3t7Stj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AQg8Mknn8igQYNk3bp1cvPNN8ucOXOkdu3aAcycKSKAAAIIWAvQ5FpngPgIIIAAAgj8r8CqVaukV69e5fLo1KmTLF26VOrUqVOu74f2pY8//lj69u0rzz//vPzkJz+R5cuXS7169UJbBvNFAAEEEDAQoMk1QCckAggggAACxQnQ5P6fCk0uNYIAAgggcLoCNLmnK8fvIYAAAgggUMEC27dvl7Zt27ooQ4cOlRkzZkjNmjUrOGo8hqfJjUcemAUCCCAQogBNbohZY84IIIAAAqkQoMnlcuVUbOgsEgEEEPAsQJPrGZThEEAAAQQQ8CVQVpP77rvvysqVK2Xjxo3yyiuvyBdffCGXX365tGvXTn71q19J48aN86fyt7/9Tfr16ydvv/22/OEPf5CzzjpLZs2a5R7spJ9u3brJ2LFj5YILLpAdO3a4s8YbNmyQunXrut+788473b9Hn+PHj8uLL74oTzzxhPz5z3+WAwcOuJ9fffXVMnDgQMnNzZUaNWq4r0cPkdq8ebMsXLhQWrZsKbNnz5a1a9fKkSNHpEOHDnLXXXdJ69atpUqVKu53Cp/J1fnoXB9//HF5//33i/2daG6HDx+WBQsWuO/rWvRzzTXXSOfOnaV///7SoEEDXyliHAQQQACBGArQ5MYwKUwJAQQQQAABFSityd27d6/06NFD9u/fXyyWNoz6YKqmTZu6n2sT2rNnT3njjTdkwIAB8vvf/941mJkf/Z1LLrlEnnzySdcwZ36GDx8u06ZNc5dLnzx5UiZOnCiTJk0qMVH6XW2Mq1WrVqBh1Tns3r3bzSfzo821PlyqTZs2RZpcbZ5r1aolf//730v9Hf2hNt6//OUvi4wf/aKOrw1ws2bN2MgQQAABBBIqQJOb0MSyLAQQQACB8AXKanJHjhzpXrNz4403uqcs69nVxYsXu/t39TNv3rz8f89scvVnt912m9xzzz3ujK6eRX344YfzwSZMmCC/+c1v5NNPP5Xbb7/dnRFt1KiRa4yvuOIK1+Tee++9rknWhrJ58+ZSvXp1+etf/yraDOsTka+99lrXtJ577rkFmlwNctNNN8kDDzwg559/vjsTrL+jTfWoUaPk/vvvlzPPPPO0fue9995zrxvasmWLOys8c+ZMadWqlXN55JFHZNy4cS5O2u5vDr8SWAECCCCQnQBNbnZefBsBBBBAAIFKEyjrcuXiJvLWW2/JL37xC3nzzTddI6qNnX4ym1x9Nc/cuXPlO9/5jvuZnv3Uy3n1M3r0aLnvvvtc06qf+fPny7Bhw9y/a7PbpUuXEtd/6tQpd4ZX/2nRooXo06L1jGnmpcc/+tGPXGN73nnnuXH00uI+ffrIpk2bJPO1SKfzO9pU66XV+nnsscdkyJAh+XP97LPPXMOu38mcW6Ulk0AIIIAAApUmQJNbadQEQgABBBBAIDuBsppcbQTXrFnjzrC+/PLLRS4/LqnJLXwmMzNO5u/obDMbx2XLlrl31+rn22+/lZ07d7p7gl966SV5/fXXCyyupCa38DtvS3qKcmlPVy7uZ3pJc9RgZ551zpyUXl49fvx495+2bduWf2l0dlnh2wgggAACcRegyY17hpgfAggggEBqBUprcvVeXL1UWRvNkj4V1eSeOHFCHnzwQbn77rtLjF3ZTe7ZZ5/tLnfWM88lnamlyU1tKbFwBBBImQBNbsoSznIRQAABBMIRKKnJzXzwU05Ojms49ZJffThT5mXJFdXkZj70Si8x1vj6gKuqVau6h1Hp2dLKbnLPOeccd2n2lClTCtw/zJnccLZ3ZooAAgj4EqDJ9SXJOAgggAACCHgWKKnJPXbsWP5Zy+uuu87d4xq9Fqc89+T+fy9XzpyXPuhKX8ujn/Lck1tRlyvXq1evwP3Dhe/J1dcY6T26Tz/9tHvNkZrpE535IIAAAggkT4AmN3k5ZUUIIIAAAgkRKKnJ/eabb9ylwvruWL3/dMmSJdK+fXvRd+Hqk5K1kdNPRZ3J3bVrl3vn7AcffCC33HKLTJ8+3T2oasWKFe6pzPrU5co+k6tNbuYZ5synK+sfBfRBW2qjn8mTJ7sHbOnrjfgggAACCCRPgCY3eTllRQgggAACCREo7Z5c/Zk+BCovL6/AavXyZX2X7T//+c8Ka3K1adQmcc6cOUWktenW5teiydUzydpo69OgC7/nN5qovmJIL6+OznwnZFNhGQgggAACGQI0uWwOCCCAAAIIxFRg9+7d0qtXL3ef7dixY0XfX6vvkNWPNnT6RGN9r+yGDRvkjDPOkA4dOrgzq/o6nt/+9rfujOWYMWPc9/Usr75eZ8eOHUXGyowzdepU18BGn6eeekoGDx7s/u/ChQule/fu7t+PHj3qXtOj79fV+V1++eXu1UX6Ht1bb71V6tev7568fOGFF4peKqwPydJXEGmTqc1x7dq13Tiff/65e0/u0qVLpWvXrrJo0SL3zt/T+Z3IZc+ePW6u+r5enZs+eVltevfuLT/96U+lRo0aMc0400I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v8D1FAJyuDbqe8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data:image/png;base64,iVBORw0KGgoAAAANSUhEUgAAA7kAAAJICAYAAACkHiPIAAAAAXNSR0IArs4c6QAAIABJREFUeF7s3Qu8VXP+//FPF1IpU6gJU0JyGWVSQgblFuVaqSRERIzbjPsvt8Z9xj0j5FJSlEZGGKbCaNyHUCFDuQ5RlOSS+j/e39/ve/777LPPOWvvs25779d6PH6P+c201ve71vO71j7rvb7f9V311q5du9ZYEEAAAQQQQAABBBBAAAEEECgBgXqE3BJoRQ4BAQQQQAABBBBAAAEEEEDACRByORE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KAggZ9//tkef/xxe/755+2nn36yddZZx3bddVc74IADrEGDBgWVGWSjt956y6ZOnWrfffedW71JkybWv39/+/Wvfx1kc9ZBAAEEEChxAUJuiTcwh4cAAggggEBUAm+//bbde++9prDrFwXd4447zrbccsuoqrV//OMf9uSTT1Yqf7/99rN99tknsjopGAEEEECgeAQIucXTVuwpAgggEKuAgsu7775rL7/8si1atMhWrlxpa9eutfr169svfvEL22677ax79+7WqlUrq1evXqz7RmXpEHjzzTdtwoQJVXZm6NChtsMOO0S2k4TcyGgpGAEEECgJAUJuSTQjB4EAAgiEK7Bw4UJ76KGHbOnSpTUWrHC7zTbbWL9+/ax58+bh7gSlpV4gV0/ueuutZ8OHD7e2bdtGtv+E3MhoKRgBBBAoCQFCbkk0IweBAAIIhCfw+uuv24MPPmirV68OXOgee+xhffv2Dbw+K5aGwPfff+8ehsybN8+dL3G9k0vILY3zh6NAAAEEohIg5EYlS7kIIIBAEQosWbLExo4da8uXL89r7zt37mxDhgzJaxtWRqBQAUJuoXJshwACCJSHACG3PNqZo0QAAQQCCTz22GP29NNPV1pXw0/79OljXbp0cT11mkV38eLFNmvWLHv//fdtzZo1RsgNxMtKIQkQckOCpBgEEECgRAUIuSXasBwWAgggkK+Ahp7eddddbpIpv+id2yOOOMJ22mmnnMV99tlnbmjz9ttvz8y2+YKzfsEChNyC6dgQAQQQKAsBQm5ZNDMHiQACCNQu8M0339iYMWPs66+/rlg5rEmE1Nur8Pzcc8/lnKlZ3zft0aOHtWjRovYdNXO9yf/+979deV999VXF+6Dt27d3vc5t2rRx6/z1r39166l+HcvRRx9tW221VUUdmkF6+vTp9tJLL7l1tGyyySZ27LHHuhmksxfZjB8/3j755JOKmabVw33YYYe5Xu5cSxjHrmHkqvfzzz93VfzqV79yn+lp2rSpm/Va36nVLNjaP82A3bhxY+vYsaPtvffe1rp168Cm+v6sytHxrVq1ym3XrFkzV9aee+5ZpSw9GJk0aZK98847zq9hw4bWoUMHGzx4sPPOXGT9n//8x72/+8EHH9i3335bMWO31tO2G2ywgdte39r95S9/We2s3YTcQE3KSggggEDZChByy7bpOXAEEECgskCukKueXM2cvPPOOxfMpRB6//3320cffVRjGfo0kcLNgQceWG1gVAEff/yx3XfffdXO/Kyw1KtXL1eWvuGa2TOd/WmbXL3XNQX7Dz/80O68807Tdn7ZfPPNXeDMDnX697COPbteBfCRI0faggUL7NFHH3WBPtcii969e9tvf/vbGj/zpE9FTZ482QXP6ha1z2677eYeIjRo0MCtluuc0b6dcsopLrD6ReH7jjvuMIX1IIvOOw2B17nXqFGjKpsQcoMosg4CCCBQvgKE3PJte44cAQQQqCTw448/uuHKes82c1F4O/jgg907uQo6+SwKZ/fcc0+N4Sm7PA2N7t+/f0WQyvz3//73vy5k1jYxlkKShlAvW7bM9Ur6Jc6QG+axZ4fc9ddf39q1a2fz5893Pbc1LQq66lmt7ru1+cymLVf1hss2n5Bb3fd0azuXunbt6oKuD9V+fUJubXL8OwIIIFDeAoTc8m5/jh4BBBCoJJBr4im/goaP7rfffrbddtsFCrsrVqxwMzV/8cUXeSlX13us3kr1zKrXsdAlrpAb9rHn6kHOx0BDtIcNG1alh1y96+PGjbPvvvsucHEHHHCA9ezZM5aQ26RJEzvxxBPdEPLMhZAbuLlYEQEEEChLAUJuWTY7B40AAgjkFggyrFS9iPouroYD5xpK6kvOFUQ23XRTO/zww11oUe+c3vvUe7Wa0TlzyO1mm21mJ5xwgnu31C96j1OBTD3OflEg7tSpkx166KGmQKSe3mnTprnZn3MtcYXcsI+9ppCrhw8DBw50pgqrOn71nGYucpSnXP2id2QnTpxoeg83c5Gjhoz/5je/caFYveFPPfVUxbvN6tXffffd8wq5epdYw5XXXXdd23HHHd07vq1atapoX+2LRhDom7tLly6ttD+Z9dV0bukBzD777MOljQACCCCAgBFyOQkQQAABBCoJKCDefffdtfbuaRizJiNS4M2edElhS6Emc6iwAu7w4cPdZEnZS3YoVHl6z3XLLbesWFUB6MUXX6y06dZbb23HHHNMpfoVlrWuJpzKXuIIuVEce3Uhd4sttnDHn/kwQEO51YOe/f5r9rHrgYDW08RVflEI1aRbmZNz+X9TD/qUKVPcbNuaHEpL0Hdyg15imvRKdWQu3bt3d0OWMxd6coOKsh4CCCBQngKE3PJsd44aAQQQqFFAPW+aiCgzpFa3gYLWkUceac2bN69YRbPo6v3ezN5Z9bKpty3XomCtXtrMCZ0GDBhg3bp1c6vrf9e7uAp7flFPsIKbhk9nL6pXsxFr1t/MJY6QG/axa/9zhVzNIK2hvLkeGqjtskN+do9orkApSxllvwNbXduHHXJzvbub6xvMhFx+wBBAAAEEahIg5HJ+IIAAAgjkFNAnYTQp0ZNPPlntTMZ+w+wexVwBKl/mzOGnucKUZu/VLL65PvWjujQUd+7cubGH3LCPvbqQW9OszkFCoGZlfvbZZyv55BoaXFO75RtyNUmW3tF+9dVX7b333nOfPFJPck2TZxFy871yWB8BBBBAgJDLOYAAAgggUKOA/86rgpPem/Tfk83eqG/fvm7ospZcIStf5syQm6sns23btm74c65P9yQZcsM+9qhCbpCHALW1WT4hV59TUg+z2rK2GaEz6yXk1tYK/DsCCCCAQLYAIZdzAgEEEEAgsMBnn31mDz74YM5hzJk9i2EHvXy/T0vI/Yfrgc9csidmijPkati7ZsZWz22+CyE3XzHWRwABBBAg5HIOIIAAAgjkJfDDDz/YhAkTqnzKR8OGNXxYw4jrGnI1g7MmQFJvrZZy6snNPvbqjr+uw5XjCrmaOfm+++6zefPm5XWe+ZUJuQWxsRECCCBQ1gKE3LJufg4eAQQQKEzg7bffdj1zCjB+qS3k1uUTL19++aXddtttppmD/ZLWd3KDvA+br3q+PdlB9iFXyI3indxcszg3bNjQunbt6j5FtOGGG1ZMdMXEU/meGayPAAIIIJBLgJDLeYEAAgggkLdAbSFXvXaa3Tjz3Ut9H3Xw4MGmb9vmu3z77bcu5GrSIr9oBmB9PmebbbapUpy+v6vZnbO/l5s9u7JmYb7nnnts4cKFgcrVZ3QU7jNnjc7uUQ372LVjUYTc2bNn2+OPP17J7te//rUNGTIk1NmVc50rCrcHHXRQlXOBkJvvlcH6CCCAAAKEXM4BBBBAAIFqBRT0NDGQPvWjXrbsb9/6DdV7+8ADD7iZlzMXfTtVQ4y1Xa6e1yZNmtiwYcOsXbt2ebeC6tQQ6fnz51fadvvtt7ejjjqqUijL5zu5KixXj+bOO+/svs2aGcgVNBWIFbgzl+yQG/axRxVyc4VPTeKl7xPrmLIXTRylYccKqDvttJP75yATT+UKrrk+J6UJzZ566imbOXNmpaoZrpz35cIGCCCAQNkL0JNb9qcAAAgggMD/CmSGEQXSLl26uLC78cYbu+CqEKKJp5544gn3Pm5mL63CoHrmFIC0KJQqPL711luVeBWifvvb35pCpL6rq+1Urj4jo8mJ3njjDRdk1Ts7aNCgSts+99xz9sgjj1T637S99vHAAw807fOnn35qU6dOrfb7vtk9uSosV4+mhtNqtuju3bu7+vTJG31yJ/M7vn5HskNuFMceRU+uervvuOMO+/jjjyuZ6p1gHfsOO+zg2l1DxOfMmWPy1wOE2j7tlDlsvbqArnUOP/xw23rrrV3d1Z1X+jdCLr9QCCCAAAL5ChBy8xVjfQQQQKBEBXL1uAU91Ozv5Gq7RYsWuSHDuYJhbeXmCjYKW2PHjrUlS5bUtnm1/54r5CoY33777fbdd98VVG6uCaDCPvYoQq4O9qWXXrKHHnoor0/65BtyqwvTQbEJuUGlWA8BBBBAwAsQcjkXEEAAAQScQK53SYPQtGrVyg1xbdmyZaXV1dP7z3/+0/X8rl69OkhRFevkCjb6Rw2R1ieMaiuvfv36rpc4c2IsbZ8r5GodBb1XXnml1n1UT/RGG21UqfczV8gN+9ijCrk6dvV8q6c66DJgwADr1q2bWz3IcOVCw7TfH0Ju0JZhPQQQQAABQi7nAAIIIIBAJQEFnqefftpmzZpVaWKl6pgUJBV2+vTpYwp/uRaFPYVnBal8ekr32msvNwQ5ewkSHjVsuX///jZ37lz3f5lLrpCrf1dvo94zzn7nN3PbTTfd1A2hVo935jdoq/uUT5jHHlXI1fFpCPJjjz1mzz//vBs6Xlt7ayhzo0aN8gq5KlfnlWZ9rqmOLbfc0n75y1+64dGEXH6gEEAAAQQKFaAnt1A5tkMAAQRKVEDfwVXY0/u0H330kXsn0weTxo0bu0++dOrUyQXcpk2bBlJQgNZ7vC+//LKbKViTN/ky9f6rymnTpo37Lq7eBVXvcE2zMH/++edugqJ33nnHBVStq/c8tU96L1ihO9/vwGp/9E7ws88+a/rsjXqLtW+bbLKJKXRvt912pmCv49AETBqGrf+ud5cPO+ywGifqquuxa4i2ZqvWcWvRfulY9ckfzTKdvajt1OPth4rL44gjjjDNnlzdsmzZMhcute3XX3/t2kfHJ1dt16NHD2vRokWlzWWv/Xr//ffdkGet37FjRzeLdq4HH77dNMmZ3sPWonNKDxB22203Z6wh1A8//HBF/WpPBevM5d///rdbxx+ff7BR0/EFOlFZCQEEEECgJAQIuSXRjBwEAggggEC2QL4hF0EEEEAAAQQQKA0BQm5ptCNHgQACCCCQJUDI5ZRAAAEEEECgPAUIueXZ7hw1AgggUPIChNySb2IOEAEEEEAAgZwChFxODAQQQACBkhQg5JZks3JQCCCAAAII1CpAyK2ViBUQQAABBIpRgJBbjK3GPiOAAAIIIFB3AUJu3Q0pAQEEEEAghQKE3BQ2CruEAAIIIIBADAKE3BiQqQIBBBBAIH4Bfa5oxowZFd/n1edv9J3czTbbLP6doUYEEEAAAQQQiE2AkBsbNRUhgAACCCCAAAIIIIAAAghELUDIjVqY8hFAAAEEEEAAAQQQQAABBGITIOTGRk1FCCCAAAIIIIAAAggggAACUQsQcqMWpnwEEEAAAQQQQAABBBBAAIHYBAi5sVFTEQIIIIAAAggggAACCCCAQNQChNyohSkfAQQQQAABBBBAAAEEEEAgNgFCbmzUVIQAAggggAACCCCAAAIIIBC1ACE3amHKRwABBBBAAAEEEEAAAQQQiE2AkBsbNRUhgAACCCCAAAIIIIAAAghELUDIjVqY8hFAAAEEEEAAAQQQQAABBGITIOTGRk1FCCCAAAIIIIAAAggggAACUQsQcqMWpnwEEEAAAQQQQAABBBBAAIHYBAi5sVFTEQIIIIAAAggggAACCCCAQNQChNyohSkfAQQQQAABBBBAAAEEEEAgNgFCbmzUVIQAAggggAACCCCAAAIIIBC1ACE3amHKRwABBBBAAAEEEEAAAQQQiE2AkBsbNRUhgAACCCCAAAIIIIAAAghELUDIjVqY8hFAAAEEEEAAAQQQQAABBGITIOTGRk1FCCCAAAIIIIAAAggggAACUQsQcqMWpnwEEEAAAQQQQAABBBBAAIHYBAi5sVFTUdwCCz/8xL5e8W2o1bbftI1t9IvmoZZJYQjURWDNWrOH3vuhLkVU2XbdBmaHbNEo1DIpDAEESk/g2X+/Y19+vSLUA9utUwf75UYbhFomhSGAQPkJEHLLr83L4oinzZxjf3vm+UiO9fQhh9mOHbeMpGwKRSAfgc+/W2O9pn1t85f+nM9mgdY9qP269shB3GgGwmIlBMpQ4JwbH7CbJj0VyZH//dazbc8uHSMpm0IRQKA8BAi55dHOZXWUS79ZYb//89jIjnnzTVrbxScNjax8CkYgqMDZz620P/37u6Cr573exP2b25Ed6dHNG44NEChxgfnvf2pdjrwosqPcq+s29sQtf4isfApGAIHSFyDkln4bl90RfrH0azv3hjsjO+5WLX9hV58xPLLyKTg6gb///e82evRoGzt2rG2//faBK5oxY4Zddtlldvvtt1vnzp0Dbxf1iiNmrbDb3/o+smrG9mpmJ/56vcjKp2AEykXgo48+st/97nd2yCGH2LBhwwIf9jfffGNnnnmmbb755nbeeefZuuuuG3jbKFd87e3FtuuxoyOr4jfbtLPn7xkVWfnFXvDatWtt3Lhx9uijj9qtt95qm2yySeBD0vpPPvmk3XzzzfarX/0q8HasiECxCRByi63F2N9aBcoh5K5evdpWrlxpTZo0sXXWWadWk1JcQX+gH3vsMfvLX/7ibgBrW3Sz+Pvf/96aNWtml19+ubMLunz++ed2yimnWPfu3e2ss86yBg0aBN000vVKOeT+8MMPdumll9rHH3/sbsY22CD8odPff/+9qR6dE/Xr14+0rQop/PXXX7chQ4bYSSed5AJSGpY1a9bYihUrrFGjRrbeeuX5AGTRokV28skn24EHHhioXRRI7rjjDrv//vvdA7aOHfMbhnvffffZnXfeWdC2UZ0zhNzwZAv5rfvwww9t5MiRtueee+b9N2nBggV2wgknuL9pgwcPDu9AKAmBlAkQclPWIOxO3QWKJeR+8skndvrpp9vzz1d+d3jLLbe0nXbayQ477DDbZZddcj65nzRpkv3hD39wf6guvPDCsgy6N9xwg6mH9bbbbjOZ1bY899xzdvzxx9v111/vbk7zWX7++We77rrr7JlnnnFPzdu2bZvP5pGtW4whVwHpnHPOsUceecRGjBhRbe+UAugll1xi6gG75ZZbrEWLFqE6fvfdd+7aefDBB+3uu++2/fbbL9Tywyjs5ZdftkMPPdTOPvtsO+OMM8IosqIMHfP//M//VCpz/fXXtx133NHdOKvHcdNNN61Sp7+OtM6f//xn94Cg3Jb//Oc/7sFDnz59ArXLF198YaeddpptvfXWzjzf3th33nnHXStHHnmk+82vV69e4uRpD7l6qKkHQzNnzqzVSue9/qZ26dKl1nWjWKGQ3zrt7zXXXON+u3TN5rP43z79FusajuIBYj77w7oIRCVAyI1KlnITEyiWkOtvlJo2bWo9e/a0hg0bOrOFCxe64KserH322cdGjRplW221VSXP6dOnu6CgGy3dPKWlZzHORs8n5IYRUv3N/ZVXXmmHH354nIdabV3FGHLVO6nhmrrx79ChQ7W9U4Xc+OXTKCr/j3/8o/31r391vWy77bZbPpvHsm6UIVfXz7XXXuvaok2bNu54vv32W1Od+v35xS9+4cK1glVmKHv11Vft6KOPdgFPDyHyGRERC1oMleQbcuvygE2H40PJkiVL7KabbrKWLVvGcJQ1V5H2kKsAd9VVV9kHH3xQcSD63/7973+7h6KbbbZZxf+uv73nn3++bbvttoFdf/rpJxcy1bZBRxNVV3i+v3VhhFSFZF2/GiXQrVu3wMfNiggUkwAht5hai30NJFBsIVe9tvpjkzn0T3/Exo8f73odFQQ0XLN9+/aBjr9cVson5PqeFL1/pHdrGzdunDeTH7KsBw7Z7ZV3YSFtUGwhV8M2dZP+1FNPuZ7Tq6++2v70pz/lHDKX741fSKSpKiaOkPvwww9XuslVG7311lumhzkauaCexxNPPLEsH6RVdzLkE3L9A7YnnnjCPdDJfmAZ9IRTGNF8AmkJJWkPublcw7ye/O+THvoEHU0UVsj1PfsHHXSQG6pcSM++H7I8YMAA96C8kDKCnrush0BSAoTcpOSpNzKBUgi5wtF7t7opuuKKK9yQuDS9CxpZ4+VRcD4hV0/v9e6RH+KdRzUVq65atcouuugie/fdd23MmDGVegIKKS+MbYot5GYO2xw6dKibUEe9KnpHWkMGMxdCrrle1aiGK/ue3OyQ69tAI0rUPurdLeQ90jDO77SWkU/I9cNm9RCzLsO7X3jhBevXr597wKYhy0kvhNz/fZ0iiZCrVz30TnhdXrP46quv3Du5zZs3r9N5mfR5SP0I1CRAyOX8KDmBUgm5ahg/uYSGI2cGKx/aNNzw4IMPrmjDH3/80ebMmeOe9msYlRYNRdKQQ/Wc+SHRfoNPP/3UzRj8+OOPu+HR2UvmH1FNOKMbrXvvvdeV/fXXX9uvf/1r09NkBcgNN9yw0ubqfdZN+o033uh6hvRepbZTqDnmmGPchDrZE9csW7bMdNP90EMP2WuvveaC5G9/+1sbPny4bbPNNpXKzyfkTp061b3/nOumQMclM79/qkTvZh177LHupjJzUZ0ampbk+1uZ+1NsIffZZ59154qGB++7774u3Grofa73yjJDrtx1LvlzT+eC2ke9EHU5h7InL/O9G3p3Ur3MG2+8cQW3ejXVo6kZbv3suPleE9X92Grkhs5RvR+s83733Xd357xuQDU0Pvud3Hyv81z11hZy/WRJmvwrM1hVN+mSLLTvEydONM1irt+HXXfd1b3bm6ud9O/6ndIxKzRmL9lhTjfluu7+9re/ud8TDaeWk35LNHdB5sRh+n1UG+m8UhuqnfX+vhb/Hm32bLT57H8+Ife9995z79PqdyzX/Ak6Lk0qNW3aNPcbrN88DZ3Xeda6desKFl+nfs8vvvhiN/FXkksphtyg55h+v3R+Zi+tWrVyv1GdOnVy/6R5N3Rd6++Z2k9/+/bee2/3kCLz/MvngZ6uS80PoWsnsy6/L/ot0QRnGgmmOnWddO3a1Y3I0Kgwv/g6586dW+fh1kmeh9SNQE0ChFzOj5ITKKWQq/d+FAT0R1V/KHUzp8X38Ojmzb8fqveN9IdMw+J086dP3aj3UZ8KePvtt937Qwq7fliS3lXSxBz6zyOOOMJNPqEQ8uKLL7qJZ3Sj1bt3bze8LrNXWQFDgVlDfvUU+x//+If95je/qRha7U8o3UTr3/SpHn3mQGH4l7/8pRuqqvcyL7jgAnfz54P3vHnz3NNpzTTZq1cvd7OnSYd0U6sbVYXLzHemgoZcf1OgMJ8rnPr3m7Wfe+yxh7tZ1r7ov2sYV+aiG1GZZboneQEVU8j157KCkH9g40OvbtqzJ9TJHA6ottB5k30OKcjonPdBt67nkIaW6jzRu7qZw3T/+9//unbXOa/h1bqZLeSayHWu6KZU9emGda+99nIzeGs4oq4dXWuvvPJKpZCb73Ve3flZW8jVdm+88YYLkZobwA/zzxXw1La68dZQdP32KNxq8b8nuo40s7m/1hUmzj33XPvnP//pHtLpNYLM3xLV16NHj4ph1L5XWf+pf9tuu+1s6dKl7ndFwTD7t8T/PuqhhGZgl6NeC9H5oW3233//Sg8x8t3/fEKu74FVaM2eIds76B1ondty0IM+PWyRd+aEevrfTz31VOcaxURs+f6OlVrIzecc0/n1r3/9y2bPnm2LFy+2/v37uzCpd9d1PuvhxKxZs1x76+Gv/l5q4rz58+e761ohWH9D9PdQSz4h148o0oOe7HeB/TwDU6ZMqbhO/Hv2ut6y370N8huQ73nB+gikSYCQm6bWYF9CESilkCsQ/4coM1jlCrkaFqfhcOo1UQ9rdpjVk2M/XM6/G3nPPfe4GybdUGrRcFIN6VVPkW5YdTOvRT0zulFVoFZvhB9aqt4PTdyjm0zNWJz5aR6/3wrAGnLtn277wKBI0N2SAAAgAElEQVQ/vpl/pBV+VI/Cju8V1n6qB0ZhOLtnJ2jIrendKQUG3XzrOILMMlnTDWsoJ2+ehRRTyPWjEhSC1DOp0Ql++LIOO/N8y7zxmzBhguv90PuI7dq1c0KagEc3beqB17ciVaaWMM4hHzzefPNNF3gVsBXKs6+VQq6JXM2rEKZzXmFSwVoTOem8Vw+L/ruOKbMnN5/rvKbTKcgNrg9z+h3wwSpXwNODKZWnB2P6LfG9qgpm+j358ssvK41E8Q+L1Ob6TdFvlcK+rvGXXnqp0vBoHa8m2dODMQVp1eF/2/Rbot+e7PPA/z7qd0pl6jdRAVsPJnSdq1799vhRMPnufz4ht6YHY3oAqQc1eohZ24zvNYWbPH82Qlm9lEJuIedYbe/k6u+WRkppxJKfnE1/Z/T+rv5OZo4qyifk1vSwwz+U0sPiILNw+xFOmddCKCcHhSCQEgFCbkoagt0IT6BcQ251grn+gNb0R1U3q/rjpxsv9Zz6dTXUWH+gFaAzF4VVBV/1xPhtfDhX71RmiNb/7ntWdcNa3fuAmeVXd0MZNOT6/dNT9OwJQnzI1Y2Dysv1yZTMfYnyHclCroBiCrm62dcMppmh1E/Ko+Gamf97ZsjVeaXPNmUOtdO/+3CYq4cs2zLfc0ihSb1m6tlXEFKQUhjzvZGFXhPZ++V7tzWaINfQQ/UG6d3lIJ8QyudG2V+fet2hpmswaMitLUxnf+qrumvXB0KNuJC9Fl1zRx11lJvRWQ82sl+58KMB1GvmH57461ThWO8dZm7jH1QFMfVO2fufT8jVsFLtd67RHz7kami8RtnU9K3m2kJVIb8fddmmlEJuIedYoe2R6wF1PteunwBRw9Wze/R9yB04cKCbw6O2T1WlbWRSXc5HtkUglwAhl/Oi5ARKNeRmPm3N9YfSN6R6RDQ8WT1RCnjqvdCwKn2qyP9RzCfkBhkm53uFModU1xRC/R/XXDO7qpdOwwo1ZFMhSO/uKXSrpyvzW6FBQ67ff/Ua5poF0w9X1rBsvQepodLVfTeQkFvYz4X/5MVnn31WpcfW32DqXd3MdxZru/Hz76XrvenMdxT1EKWu55CuGfXeaoi/FvUeZg4vLPSayNbz5eg8V33Z77XXdL4Fuc5rC59BQ64+MaTj13VRU8BTaNfEbLrZ1nBiLQqV6nHNvPbyCbm13Yj7/dG3Qv2Q6pp+H8PY/3xCbq6ROL5dModtq7dZYV6/Q9lBPvuhT11n8y3sKq68VSmF3ELOsSAhVz236s3V3+L333/fAeo3UL24mQ89avuty5TP9eDJ/7sfrqzyNWGd/mZqJNU666yTs8lrO+4wzhPKQCBJAUJukvrUHYlAKYVcP0RNsylmvk+a6yZOf1A1gZR6BXJN5KL3/XzI9T1omqCituHK/o/qDjvs4N4dzPVdzFw3cvmGXAVy3ejfddddLpxnL9k9L0FDbk09uarDTx6kup9++mk3FFs3BxoinU/oiORkrqXQYunJ9RM6bbTRRpW+Ca3DW7lypen81jtt6rFt27atO+rabvz8eZn5Ca4wzyEFNX2HWu/c6dxTT6H/HnWh10R1IVf/e673LHOF3Hyu87qGXN/rqevBP0jIFfD0YEE97lpHw4qzF71DmxnM9FumYcxBhiv73xa9Z5jrW8a5bvrzDbn57n8+Ibemnlw5KehqHQ2N1wM9hXWNTsgc9k3IDefXtbqHRoWcY7WFXD1U1d/iyZMn59z5QkNuTT25qkgPvzSZm/6O+smuNEu6JlzL7tkl5IZzXlFKegUIueltG/asQIFSCrn+PUZNrKMQ5mfbzHUTp3f4NNGKJivRMD0NK1aPQHVhwc9Aql4rP/GUJvfRbKBXXXWVexKsd9/8pwZ0g1/dhCe53u/LJ+TqJlPDVXWTrGCh94l0rKo/36Gm2adNbTcjfn3tgyax0buXuunUQwH15GX26vqhkUGGyBZ4+ua1WTGE3MxZems7uHxu/HxPru8B1rke1jnkJ4OaOXOmm+F4+fLlLoRoMjcfTDQMNt9rorqQm09Pbr7XeXXmtb2Tm9luullXL6OWXNejJojTQwA9sNDQbr0j7XuPcv0O6MHByJEj3W+Nn3hKE97pIVP2JFL+vcHqJnvL9bAj35Cb7/7nE3KDBgn9TmmYvF7jkIseAGiCLL/4h3XqKc+ecKi26yqKfy+lntxCzrGa/q5oTgv9DdVM4wqY+o3yf0fqOlw5yCgStbf+rvtXPTTZlWZJP/744yt9D9c/gOGd3CiuEMpMgwAhNw2twD6EKlAqIVd/KHXDo5s7hSrdFPqepFx/KP0frOzP5OQKuX6iDb2Tqht3vXOmJ8S6OdUfwsxPclT3zq1vNJWldxU1JDGzJy6fkOvr0OdJsr9BW9eQqwChYZlyCfLpH90c6KZeveKZ7xjreIPesIZ6QtdQWDGEXH9+qI2zJ5fyh6beP03AowcLfvIyf9767xJryGzm4tvCT0gW1jmkcKdh9Lrm9F1kDR/VpGu6JjSSoVmzZm6kQa730Gu7JrKb0o/U0Oy62eea1s31Tm4+13lN52FtIVdDLBVcFVYze2FzXY/+4U+ub7hm/w74AKAJpvRZHc2w7D+bpPdu9WmpzB6nXO/cZh6Xfzc7c4bufENuPvtfXdCvzjrfB2OaNVcP+vr27VvxjrHKDhpu4vrtKaWQW8g55t+n14OJ7OHjvre1ZcuWVb5BW9eQm+/DDg2P1gM5zdyd/T3y2n4D4jqXqAeBqAQIuVHJUm5iAsUecn2PonqldOOb/bkLweb6Q+lv+q+88ko3WY16QTW0Ue/jqndEN+u+J9Z/61Kf+lCvb/a3RrMbzw8v1E1odbMrH3fccZU+E5JPyK1uIh/1qOkps8J+ocOVdSzVBQPdsGtol3rA/dBk3YQrzMg4u8dEx8R3cvO7tDVhmR6c6H1nTYbiH9RkluKDsN4lz57wzM+urBm69VkpLbpx02Q+GukwduxY69ixY7UTpOV7DvlPa2kSMvXk6112/35u5me4Crkmcsn5chQo/WQx+g3Qp4N03WrCtMxzP5/rvJCQq2tRwVPHKt/MUR3VBTz/e6QHcX5yqMwZojV7sQ8Camsdqx4WaMZsBYGaFj8Dt9qlutmV9b5j5ifG8g25+ex/viHXD9XXp4+yv5OrfdY3mXv27Fkx6ZR/4KPf08xPDvGd3Px+d3KtXd1w5ULOMZXv/x5kT5rnH0joIZZ+O/wDOo2K0gNU9fDmM2ol81j8Q9sHHnigymR1ml9C1+9hhx1W8aDIjwbT1w0y5y7gO7l1P58oIf0ChNz0txF7mKdAsYVcDYVs3759xU2Ohsz6d2oPOOAA9wkMf3PvKXLdxPmbc33vL/Pbk3qvTiFWw5d9yNUNqL6nq7JVn1+0joYJ66ZLw5X1bT8tmd/yzPWdXPU6KBjqe7Z+ySfkahs/AZTq1/tDWjT7qD4/oj/I+ixCIRNPqRw/uZFmzM28cfzkk0/s9NNPd9/j1TFoSJn/XqeGmak+PwmM73XzPYvZbZLnaRrK6mnvya1p9uRsAP8gwvfIKRjp/FTbaCZRTUamNlIvn//2c/bQ1rqeQ37iFo1sUADx36X2n73SO5N+pudCrolcje4/h6RPEikI6R1jTbqmhwOacVfDeDXTsD/387nOg4TcLl26uMCpRccvZ/UW6R1p+euGOXMipFw9uX4CJY1+UBvphtp/E1Tv8Otd7MzeLgX4UaNGuQmq/KLXLHRN6TvB+u5o5kzn6unW8cs/+zu52lc9ANFvnv+0UL4hN9/9z2e4sibg0kgAzZzsJ+/yx6zRJfpMlG93PQDQd3w1RF6jHjK/C+7fj87VWx7Kj0mehZRST64OPd9zTNvodQY92NEDZI1A0MNjPdDTO+j+e9t6x1r/plFTaltdY/o/PYz237ivbf6B7KbxD7qyhxn7/fHffNdvqH4r9fuldf2M5SrPv4akc81/WjDPU4DVEUi9ACE39U3EDuYrUCwh1wcs/XHNXBQ0daN30EEHuZkRc8206d9H1DBc/61HlaGeMP1x1Q2zht1q+LF60HTTp5tlH3L9DbpmQ9b2m2++udsF/+F47ZMCtp46Z/Zw6p1d9TypPK2r8hWGDznkkCoTUumGTkMJc70/pomG1DuVOXxY+6s/yPqUim7wdcOrfdCso9oP3Yxnhtyays8+Z/zwMd04Zw/ZUojSk3jdoCvw65hyDZvUv2nYl248daNZW+93vudtIeunPeT6Hg2dw3ro4R+a5DpWBTtN9iVf9SIqzOo9Mi3qHdR7czo3FDDURpoMab/99qt0fdT1HNKoB/9OeOYDDu2D/y6uhlVr0iQdk3r987kmqmtj3XDqM0q6eVWQ89etHijpIUy3bt0qPZwJep3XdE75gJW5joJt165d3U157969XTjNXvwoEH3XNfOBkWaR1W9P5nWkNtLDIQVcH3LVRup9VzD1gVh1aPinwq9+W/S5KF3fevjnF12nmkxHN/I6B/T7oPbX+446Z3zA1frV/T7q3+q6/zWVkcvb97wp4GQPSffnz/jx4yv95ikoaXhp5qJt//SnP7lRKTofkl6KMeT68yL7YWch55i20bmsiaV03uuc1Pmo0Qk6NxVcNVmaelw1HF8PcTT3hSZPU4++5p3wIVdhVL91+huT/SAkVzv70QHZQ9r9JIr6e6a/ofqN0kgw3QNkXyP+c0PHHnusewiTef0kfW5RPwJhCRByw5KknNQIFEvITRLMf58xc/il3x//TqpuvIK8w5rkcQStu6b3p4KW4d/b0o2mbqzTsKQ95KbBiH1Il4C/uR40aFCl1xu0lxphouHp+p5yKU2G439vq5s8q7YW8u9h6mFdde+111ZG2P9ejCE3bIOkyvPfd9fDap0PtQ35z7WfeliiQJ491DqpY6JeBKIQIORGoUqZiQoQcmvn98OdFGT1XdjMp7i6odJTZfWo+Pcday8x/Wv4d0Mzh4kF3Ws/7FY3q2n4RqXfb0Ju0BZkvbQI+KHEer1BPb0axusX9WxqOLgCbindfPt3PjVippBRIH6Ug4aOp6XXjZCb7BWlB9A6lwrp2fffLderEoWG5GSPntoRCCZAyA3mxFpFJBB1yG3RvJld94cRRSRSdVcz3+vT0EjNsKwJgTS8VEFOPQYarqkhVbmGSxfjwfvJjfT+oZ/BN+hx+Mk7NBusZpJOiwkhN2gLsl5aBDLff9Vvjya/0wzOerjmZ1rW8EoNUc/1Te60HEc+++E/x6Tvkuf74DBz28zJtfKpP4p1ow6527bfxF6bdFkUu14SZfq/SXvuuWe1E/pVd6B+cjO9dqH3/hmqXBKnBAeRQ4CQy2lRkgJ/Hj/V3npvUSTHdlivHnbwXrtGUnacheqdYL3nqG/o6V0lLXpvSO8Dayih3gfO7GWJc9+iqksTE+k9Zt1oanKOoIveIVYwzvxWatBto1zvqQ9/tP0e/iayKj49fkNr0/T/97RFVhEFl5WAHqbpM02a/E433Aq4eo9RvzkDBw60Hj16VPqMUCng+AeL/fr1c5/LCrr42ag1uZE+a5X5eaWgZUS1Xs8Tr7Ln33gvkuKvOX2gnTZ430jKLoVCNbrIz7+h0Q+bbLJJ4MPSsHm9267/zH73O3AhrIhAEQgQcougkdjF/AV+Wv2z/XXWc/blsuX5b1zDFh0338z27v6bUMukMATqIjBj0Y92x1vf27oN6lJK5W0bN6hnZ3VpbJ03ahheoZSEAAIlJfD1iu/s8nGP2CdffB3qce3TfTs77pA9Qi2TwhBAoPwECLnl1+YcMQIIIIAAAggggAACCCBQsgKE3JJtWg4MAQQQQAABBBBAAAEEECg/AUJu+bU5R4wAAggggAACCCCAAAIIlKwAIbdkm5YDQwABBBBAAAEEEEAAAQTKT4CQW35tzhEjgAACCCCAAAIIIIAAAiUrQMgt2ablwBBAAAEEEEAAAQQQQACB8hMg5JZfm3PECCCAAAIIIIAAAggggEDJChByS7ZpOTAEEEAAAQQQQAABBBBAoPwECLnl1+YcMQIIIIAAAggggAACCCBQsgKE3JJtWg4MAQQQQAABBBBAAAEEECg/AUJu+bU5R4wAAggggAACCCCAAAIIlKwAIbdkm5YDQwABBBBAAAEEEEAAAQTKT4CQW35tzhEjgAACCCCAAAIIIIAAAiUrQMgt2ablwBBAAAEEEEAAAQQQQACB8hMg5JZfm3PECCCAAAIIIIAAAggggEDJChByS7ZpOTAEEEAAAQQQQAABBBBAoPwECLnl1+YcMQIIIIAAAggggAACCCBQsgKE3JJtWg4MAQQQQAABBBBAAAEEECg/AUJu+bU5R4wAAggggAACCCCAAAIIlKwAIbdkm5YDQwABBBBAAAEEEEAAAQTKT4CQW35tzhEjgAACCCCAAAIIIIAAAiUrQMgt2ablwBBAAAEEEEAAAQQQQACB8hMg5JZfm3PECCCAAAIIIIAAAggggEDJChByE2jaJUuW2Lhx4+zBBx+01157zZo1a2Y9evSwU0891Q488ECrV69exV75de+55x575513rF27dnb44YfbaaedZptvvnmVvV+5cqWNHz/e7r33XnvxxRetZcuWdsghh9jpp59unTp1qlR2AodOlQgggAACCCCAAAIIIIBApAKE3Eh5qxb+7LPP2oknnmiffvqp7b333tatWzf7+eef7ZlnnrGtttrKrr/+emvcuLHbcMGCBTZs2DBbuHChDRgwwNq3b29z5861Rx991LbYYgsXZhVc/fL555/biBEjbNasWda3b1/r3LmzffDBBzZlyhQXpG+77Tbr3bt3zEdMdQgggAACCCCAAAIIIIBAfAKE3PisbdGiRXbUUUfZ6tWr7eabb7auXbtW6llV2G3QoIHbI/XIqmd39uzZdtddd1nPnj3dumvXrrVJkybZSSedZP369bNbbrnFmjZt6oLypZdeajfccIPdeuutduSRR1r9+vVdWQrQxxxzjHXo0MEF4zZt2sR41FSFAAIIIIAAAggggAACCMQnQMiNyVrhVL20l1xyiU2YMMENIa5pefXVV+2ggw5yPbjXXHONNWrUqGL1FStW2CmnnGIvvPCCTZ061fXmLl682AXb1q1bu6HQLVq0qFhfAXjUqFF25ZVX2pNPPmn77rtvTEdNNQgggAACCCCAAAIIIIBAvAKE3Ji8v/zySxs6dKirTSF3o402qrHmsWPHut7ayZMn28CBA6usq8B6wQUX2PTp0+3ggw+2p556yvbbbz+74oor7Pzzz6+y/gMPPGCDBg2y6667zs4888yYjppqEEAAAQQQQAABBBBAAIF4BQi5MXm//fbbdsQRR9g+++xjV111la277ro11jx69Gi76KKL7LnnnnOTUmUvEydOdEOf9Z6t3sP1//2+++6zIUOGVFl/zpw5tvvuu7sArLL9sOiYDp9qEEAAAQQQQAABBBBAAIFYBAi5sTCb+ZB5zjnn2F577WV33323zZw505YuXWrdu3d378weffTR7v3aVatWud7W+++/3w0v3mWXXars5SOPPOKGPF922WVuKLIPxdX1/Prhz+r1zZzcKqbDpxoEEEAAAQQQQAABBBBAIBYBQm4szP8/5Ko6fdanT58+tv3225ver1VgffPNN91EU3r/VotCrt651TDjjh07VtlLH5qzQ251Pb/6/JCGPSswE3JjanSqQQABBBBAAAEEEEAAgdgFCLkxkftQqiCr4crqsfVL5qd/Hn/8cevSpUutPbn+HdygPblvvPGG9e/f33r16pV3yFUvMAsCCCCAAAIIIIAAAgggUIjATjvtVMhmBW9DyC2YLr8Ns3tes7f2E03pnVpNEOVnQ67tndx7773XDXPO3L6md3Ivvvhi0//pc0RBF0JuUCnWQwABBBBAAAEEEEAAgWwBQm6JnhP+nVgF2FwTT2VPHKUhxWeddVatsyv7TwL5d3Rrm13ZT1RVoswcFgIIIIAAAggggAACCJS5AD25MZ0An376qZv1eL311qvyCSF9Q/fyyy93vbc+tPrhyLlmQ162bJkdf/zxpjInTZpk7du3Nz8cWe/cjhkzxpo1a1ZxZD/88INpwqspU6bYww8/bDvvvHNMR001CCCAAAIIIIAAAggggEC8AoTcmLx//vlnu/TSS+2GG25wn/0ZPHhwxZDhl19+2U444QTbeOONbfz48damTRv77LPP3DDkhQsXmoYk77nnnm5P16xZ42ZdHjlypJ1xxhlu6LE+B7Ry5Uo3cdVDDz1UqXwF6NmzZ9txxx1nPXv2tFtuuaXS+8AxHT7VIIAAAggggAACCCCAAAKxCBByY2H+30oWLFhgw4YNs/nz51vfvn2tc+fO9sEHH7geVgXc22+/3fbYY4+KPXrmmWfcp4U0A/OAAQOsbdu2pkCsTw9pAim9h9u6deuK9XOVP2/ePJsxY4Z16NDBfbZo2223jfGIqQoBBBBAAAEEEEAAAQQQiFeAkBuvt3300UduduNp06bZ4sWL3eeB+vXrZyNGjHAhNnNRL6yGId944402ffr0nN/Uzd79RYsW2U033VSp/GOPPdYNb1aQZkE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0i/w2pLVdvWr39mMD360b39am8odXn+detan/bp27k5N7DcbN8y5j3Pf/dD+NP5xe/xfb9q3332fzuNosp4dsNsO9oejD7DOW7dN5T6yU/kJEHLz82JtBBBAAAEEEEAAAQQiFVDA7THla1u1Op3hNvvgGzesZ3MG/KJK0FXA3euEK23VDz9F6hVW4Y0brWNP33E+QTcs0ATLIeQmiE/VCCCAAAIIIIAAAghkCwx6Yrk98O4PRQUzsEMjm3xA80r7PPR/xtqUf7xcVMcxYJ9uNuGPI4pqn9nZqgKEXM4KBBBAAAEEEEAAAQRSJNDsL1+mdohydUwaurzi5I0q/fNGvU5N7RDlao+jyXr25axbUnQ2sCuFCBByC1FjGwQQQAABBBBAAAEEIhKod9OSiEqOtti1p21cqYL1dhkebYURlf79C3dGVDLFxiVAyI1LmnoQQAABBBBAAAEEEAggQMgNgBThKoTcCHFjKpqQGxM01SCAAAIIIIAAAgggEESAkBtEKbp1CLnR2cZVMiE3LmnqQQABBBBAAAEEEEAggAAhNwBShKsQci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SpBwEEEEAAAQQQQACBAAKE3ABIEa5CyI0QN6aiCbkxQVMNAggggAACCCCAAAJBBAi5QZSiW4eQG51tXCUTcuOSph4EEEAAAQQQQAABBAIIEHIDIEW4CiE3QtyYiibkxgRNNQgggAACCCCAAAIIBBEg5AZRim4dQm50tnGVTMiNS5p6EEAAAQQQQAABBBAIIEDIDYAU4SqE3AhxYyqakBsTNNUggAACCCCAAAIIIBBEgJAbRCm6dQi50dnGVTIhNy5p6kEAAQQQQAABBBBAIIAAITcAUoSrEHIjxI2paEJuTNBUgwACCCCAAAIIIIBAEAFCbhCl6NYh5EZnG1fJhNy4pKkHAQQQQAABBBBAAIEAAoTcAEgRrkLIjRA3pqIJuTFBUw0CCCCAAAIIIIAAAkEECLlBlKJbh5AbnW1cJRNy45KmHgQQQAABBBBAAAEEAggQcgMgRbgKITdC3JiKJuTGBE01CCCAAAIIIIAAAggEESDkBlGKbh1CbnS2cZVMyI1LmnoQQAABBBBAAAEEEAggQMgNgBThKoTcCHFjKpqQGxM01SCAAAIIIIAAAgggEESAkBtEKbp1CLnR2cZVMiE3LmnqQQABBBBAAAEEEEAggAAhNwBShKsQcouXcsUAACAASURBVC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SpBwEEEEAAAQQQQACBAAKE3ABIEa5CyI0QN6aiCbkxQVMNAggggAACCCCAAAJBBAi5QZSiW4eQG51tXCUTcuOSph4EEEAAAQQQQAABBAIIEHIDIEW4CiE3QtyYiibkxgRNNQgggAACCCCAAAIIBBEg5AZRim4dQm50tnGVTMiNS5p6EEAAAQQQQAABBBAIIEDIDYAU4SqE3AhxYyqakBsTNNUggAACCCCAAAIIIBBEgJAbRCm6dQi50dnGVTIhNy5p6kEAAQQQQAABBBBAIIAAITcAUoSrEHIjxI2paEJuTNBUgwACCCCAAAIIIIBAEAFCbhCl6NYh5EZnG1fJhNy4pKkHAQQQQAABBBBAAIEAAoTcAEgRrkLIjRA3pqIJuTFBUw0CCCCAAAIIIIAAAkEECLlBlKJbh5AbnW1cJRNy45KmHgQQQAABBBBAAAEEAggQcgMgRbgKITdC3JiKJuTGBE01CCCAAAIIIIAAAggEESDkBlGKbh1CbnS2cZVMyI1LmnoQQAABBBBAAAEEEAggQMgNgBThKoTcCHFjKpqQGxM01SCAAAIIIIAAAgggEESAkBtEKbp1CLnR2cZVMiE3LmnqQQABBBBAAAEEEEAggAAhNwBShKsQci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Rz1PO3v/3Njj32WFu6dKldffXVds4551RZa8mSJTZu3Di755577J133rF27drZ4YcfbqeddpptvvnmVdZfuXKljR8/3u6991578cUXrWXLlnbIIYfY6aefbp06dbJ69eoleMRUjQACCCCAAAIIIFCbACG3NqFo/52QG61vHKUTcuNQzlHHF198YSeccII98sgj7l8vu+wyGzVqVKU1FyxYYMOGDbOFCxfagAEDrH379jZ37lx79NFHbYsttnBhVsHVL59//rmNGDHCZs2aZX379rXOnTvbBx98YFOmTLFmzZrZbbfdZr17907oiKkWAQQQQAABBBBAIIgAITeIUnTrEHKjs42rZEJuXNIZ9axdu9buvPNOu/zyy23kyJF27rnnVgm56pE99dRTbfbs2XbXXXdZz549XS+stp00aZKddNJJ1q9fP7vlllusadOm9vPPP9ull15qN9xwg91666125JFHWv369V2tzzzzjB1zzDHWoUMHF4zbtGmTwFFTJQIIIIAAAggggEAQAUJuEKXo1iHkRmcbV8mE3LikM+pRz+zQoUNt7733tv3228/22muvKiH31VdftYMOOsj14F5zzTXWqFGjihJWrFhhp5xyir3wwgs2depU15u7ePFiF2xbt27thje3aNGiYn0FYPUSX3nllfbkk0/avvvum8BRUyUCCCCAAAIIIIBAEAFCbhCl6NYh5EZnG1fJhNy4pP+vntWrV9vFF1/selfvu+8+++STT2z33XevEnLHjh3remsnT55sAwcOrLKXCqwXXHCBTZ8+3Q4++GB76qmnXGC+4oor7Pzzz6+y/gMPPGCDBg2y6667zs4888yYj5rqEEAAAQQQQAABBIIKEHKDSkWzHiE3Gtc4SyXkxqltZq+88or179/fLrzwQhs+fLj961//yhlyR48ebRdddJE999xz1qNHjyp7OXHiRDvqqKPce7Z6D9f/dwXnIUOGVFl/zpw5rh4FYJXdoEGDmI+c6hBAAAEEEEAAAQSCCBBygyhFtw4hNzrbuEom5MYlbWZ6z1a9qJog6o477rBWrVqZD5+ZE0+tWrXKrXf//fe74cW77LJLlb3UhFWaNdlv50NxdT2/fvizen2vv/56a9y4cYxHTlUIIIAAAggggAACQQUIuUGlolmPkBuNa5ylEnJj1NbQ4hNPPNEmTJjghhZrqSnk6p1bDTPu2LFjlb3M3q62nl99fkjDnhWY8w25CsgsCCCAAAIIIIAAAvEIdJ3TNp6KQq7llR4fViqxxyl/CbmGeIqbM+bkeCoqo1p22mmnWI+WkBsTt/9kkGY2zgyZhfbk+ndwg/bkvvHGG26YdK9evQi5MbU51SCAAAIIIIAAAoUIEHILUQtvG0JueJa+JEJu+KaJl6jP/tx0000uXGo25K5du1bsU66Qmzkbcm3v5N5777129NFHm5+oqrZ3cjXplf5PnyNiQQABBBBAAAEEEEifAMOVk20Thisn6x9G7fTkhqFYSxmffvqpmwzqp59+st69e9s666xTscXHH3/svnV74IEH2h577GHbbrut+3SQvnd71lln1Tq7sv8kkH9Ht7bZlf1EVTEcNlUggAACCCCAAAIIFCBAyC0ALcRNCLkhYiZUFCE3BvgPP/zQ9bbqs0G1LZpw6qqrrnLr6r3dXLMhL1u2zI4//nhTeJ40aZK1b9/e/HBkvXM7ZswYa9asWUVVP/zwg51zzjk2ZcoUe/jhh23nnXeubTf4dwQQQAABBBBAAIGEBAi5CcH/X7WE3GT9w6idkBuGYh3KyDVcWcV99tlnLhgvXLjQNCR5zz33dLWsWbPGzbo8cuRIO+OMM9zQY30OSDM3n3rqqfbQQw+5zwoNHjzYDUnWUOnZs2fbcccdZz179nS9xk2bNq3DHrMpAggggAACCCCAQJQChNwodWsvm5Bbu1Ha1yDkJtxC1YVc7ZZ6c4855hhbsWKFDRgwwNq2bWsvv/yyzZw5000gpfdwW7duXXEECxYssGHDhtn8+fOtb9++1rlzZ5s3b57NmDHDOnToYHfffbcbDs2CAAIIIIAAAgggkF4BQm6ybUPITdY/jNoJuWEo1qEMfSbID0vW0OTMRb2wGoZ84403mj4/tHTpUuvevbsLvurlzdUju2jRIjfJ1bRp02zx4sXu80PHHnusG9688cYb12FP2RQBBBBAAAEEEEAgDgFCbhzK1ddByE3WP4zaCblhKFIGAggggAACCCCAAAIhCRByQ4IssBhCboFwKdqMkJuixmBXEEAAAQQQQAABBBAg5CZ7DhByk/UPo3ZCbhiKlIEAAggggAACCCCAQEgChNyQIAsshpBbIFyKNiPkpqgx2BUEEEAAAQQQQAABBAi5yZ4DhNxk/cOonZAbhiJlIIAAAggggAACCCAQkgAhNyTIAosh5BYIl6LNCLkpagx2BQEEEEAAAQQQQAABQm6y5wAhN1n/MGon5IahSBkIIIAAAggggAACCIQkQMgNCbLAYgi5BcKlaDNCbooag11BAAEEEEAAAQQQQICQm+w5QMhN1j+M2gm5YShSBgIIIIAAAggggAACIQkQckOCLLAYQm6BcCnajJCbosZgVxBAAAEEEEAAAQQQIOQmew4QcpP1D6N2Qm4YipSBAAIIIIAAAggggEBIAoTckCALLIaQWyBcijZLXchdtWqVLVq0yN5++21799137ccff7T333/fOnToYA0aNLBf/epXtt1221nHjh2tcePGKaJkVxBAAAEEEEAAAQQQqLsAIbfuhnUpgZBbF710bJuKkLt8+XJ77LHH7IEHHrCZM2faihUrAunsvffedsQRR9ihhx5qrVq1CrQNKyGAAAIIIIAAAgggkGYBQm6yrUPITdY/jNoTC7lr1651vbVjx461CRMm2NKlS61Zs2a288472y677OJ6azfZZJMqx/jpp5/a66+/bv/85z/thRdecP+u7fr3729nn322bbPNNlavXr0wbCgDAQQQQAABBBBAAIHYBQi5sZNXqpCQm6x/GLUnFnK/+uorGzJkiL388ss2dOhQO/LII22HHXbIawjyypUr3fZTp061SZMmWbdu3WzixIm24YYbhmFDGQgggAACCCCAAAIIxC5AyI2dnJCbLHnotScWcvXurXpid9ppJ2vevHmdD0xDnl999VXXC8y7unXmpAAEEEAAAQQQQACBhAQIuQnB/1+19OQm6x9G7YmF3DB2njIQQAABBBBAAAEEECg1AUJusi1KyE3WP4zaCblhKFIGAggggAACCCCAAAIhCRByQ4IssBhCboFwKdoslSH322+/tZ9++sk22GADq1+/vuNavXq1PfLII26Sqo022shOPfVU69SpE5NMpehkYlcQQAABBBBAAAEE6i5AyK27YV1KIOTWRS8d26Yu5Oq7uOedd559+eWXNmbMGDdzspbJkyfbiSeeWPF5oXbt2rkJp7p27ZoOSfYCAQQQQAABBBBAAIEQBAi5ISDWoQhCbh3wUrJp6kLusmXL3GzL3bt3t1GjRjkm/W/HH3+8KQBfe+21pkmrRo4cab169bLRo0dbgwYNUsLJbiCAAAIIIIAAAgggUDcBQm7d/Oq6NSG3roLJb5+6kOs/LdSjR4+KkDtz5kw77LDD7J577rHDDz/c9I3dSy+91F555RU3fLlFixbJS7IHCCCAAAIIIIAAAgiEIEDIDQGxDkUQcuuAl5JNUxdyv/nmGxs+fLh16NDB9dLqXdwLL7zQ5s6da+PHj7c2bdo4Ov3bnDlz+C5uSk4kdgMBBBBAAAEEEEAgHAFCbjiOhZZCyC1ULj3bpS7kqpf2+uuvt5tuusnOPvts+/zzz+2GG26wSy65xM4880w30dTKlSvdxFONGjVy6/Jd3PScUOwJAggggAACCCCAQN0ECLl186vr1oTcugomv33qQq5IFGxHjBhh06dPd0IDBgywm2++2Vq3bu3+u/53TUJ1++232yGHHJK8InuAAAIIIIAAAggggEBIAoTckCALLIaQWyBcijZLZciVjyaXeuutt1zP7Q477OB6bbWoF/f+++93nxfS+7kNGzZMESe7ggACCCCAAAIIIIBA3QQIuXXzq+vWhNy6Cia/fWpDbvI07AECCCCAAAIIIIAAAvELEHLjN8+skZCbrH8YtRNyw1CkDAQQQAABBBBAAAEEQhIg5IYEWWAxhNwC4VK0WWIhV9++/d3vfme77LKLHXHEEdaqVauCWDRRld7hnTp1qr3wwgvu3V0+KVQQJRshgAACCCCAAAIIpECAkJtsIxByk/UPo/bEQq7eub3ooots7NixtmLFCtt7772tX79+tuuuu9pWW21l66+/fs7jU6hdvny5vffee6bv506bNs1efPFFt+4ZZ5xhV1xxBbMth3FmUAYCCCCAAAIIIIBAIgKE3ETYKyol5CbrH0btiYVc7bwC6+LFi23ChAk2btw49//7pVmzZrbjjjtWCqwKt+qtzVxatmxpQ4cOdbMxb7PNNm6iKhYEEEAAAQQQQAABBIpVgJCbbMsRcpP1D6P2RENu5gH8+OOP9uabb7re2SeffNJeeukl18Oba9EQ53322cd69+5tXbp0oec2jDOBMhBAAAEEEEAAAQRSIUDITbYZCLnJ+odRe2pCbvbB+GHJq1evrvin+vXru08H6T9ZEEAAAQQQQAABBBAoRQFCbrKtSshN1j+M2lMbcsM4OMpAAAEEEEAAAQQQQKDYBAi5ybYYITdZ/zBqJ+SGoUgZCCCAAAIIIIAAAgiEJEDIDQmywGIIuQXCpWgzQm6KGoNdQQABBBBAAAEEEECAkJvsOUDITdY/jNoJuWEoUgYCCCCAAAIIIIAAAiEJEHJDgiywGEJugXAp2oyQm6LGYFcQQAABBBBAAAEEECDkJnsOEHKT9Q+jdkJuGIqUgQACCCCAAAIIIIBASAKE3JAgCyyGkFsgXIo2I+SmqDHYFQQQQAABBBBAAAEECLnJngOE3GT9w6g91SH3ww8/tGnTptkzzzxj3333nW2yySZ24IEH2v7772/NmzcP4/gpAwEEEEAAAQQQQACBVAkQcpNtDkJusv5h1J7KkLt69WqbOHGinXXWWbZ06dIqx9mxY0e77bbbbM8997R69eqF4UAZCCCAAAIIIIAAAgikQoCQm2wzEHKT9Q+j9lSG3GeffdYGDRrkemtHjBhhvXv3tlatWtkXX3xhTzzxhI0dO9bWW289mzRpkm277bZhOFAGAggggAACCCCAAAKpECDkJtsMhNxk/cOoPXUh98cff7TzzjvP/vWvf9ndd9+dM8QuWLDABg8ebP3797cLL7yQ3twwzgTKQAABBBBAAAEEEEiFACE32WYg5CbrH0btqQu5y5Yts6FDh1rXrl3t4osvzhlgf/75Zxs1apQtXLjQ7rzzTttggw3CsKAMBBBAAAEEEEAAAQQSFyDkJtsEhNxk/cOoPXUh96uvvrIhQ4ZYjx49XJCtbhk9erTNmTPHvbu74YYbhmFBGQgggAACCCCAAAIIJC5AyE22CQi5yfqHUXvqQu4333xjw4cPtw4dOpiCbIMGDaocp+/JfeONN2zChAnWokWLMCwoAwEEEEAAAQQQQACBxAUIuck2ASE3Wf8wak9dyF27dq1dfvnldv/999u4ceNs1113rXKcb775phvS3KtXL7vqqqts3XXXDcOCMhBAAAEEEEAAAQQQSFyAkJtsExByk/UPo/bUhVwdlN61VYjVf55++unWs2dPa9++vX3wwQcVE1J9//33bqiyhjWzIIAAAggggAACCCBQKgKE3GRbkpCbrH8Ytacy5OrAnn/+eTv55JNt7ty5VY6zZcuWNmbMGBs4cCAzK4dxFlAGAggggAACCCCAQGoECLnJNgUhN1n/MGpPbcjVwa1cudKefvppF3hff/11a9eunXXr1s0OPPBA991cFgQQQAABBBBAAAEESk2AkJtsixJyk/UPo/ZUh9wwDpAyEEAAAQQQQAABBBAoJgFCbrKtRchN1j+M2gm5YShSBgIIIIAAAggggAACIQkQckOCLLAYQm6BcCnaLLUh94cffrBnn33WHn74YXvvvfcqyHbeeWf3Lu52221n9evXTxElu4IAAggggAACCCCAQN0FCLl1N6xLCYTcuuilY9tUhtwlS5bY73//e/cN3FxLs2bN7JxzznHrNG7cOB2S7AUCCCCAAAIIIIAAAiEIEHJDQKxDEYTcOuClZNPUhVx9J/emm26yM844w/r27ev+s1OnTq7XdvXq1e4TQldeeaW9/fbbdvvtt9ugQYNSQsluIIAAAggggAACCCBQdwFCbt0N61ICIbcueunYNnUh95tvvrHhw4c7nbFjx5o+F5S9/Pe//3XrtGnTxm688UZr0qRJOjTZCwQQQAABBBBAAAEE6ihAyK0jYB03J+TWETAFm6cu5H711Vc2ZMgQ69Gjh40aNapaotGjR9ucOXNs4sSJtuGGG6aAkl1AAAEEEEAAAQQQQKDuAoTcuhvWpQRCbl300rFt6kLuqlWr7Mwzz3Q9uAqyDRo0qCKlIc2XXnqpzZs3z+68807bYIMN0qHJXiCAAAIIIIAAAgggUEcBQm4dAeu4OSG3joAp2Dx1IVcm06dPdwFXE09tu+22VZgWLFhggwcPtrPPPtv1+rIggAACCCCAAAIIIFAqAoTcZFuSkJusfxi1pzLkaoKpP//5zzZr1iy79tprbdNNN6041i+++MKF2xYtWtjll19uTZs2rfi3hg0bWvPmza1evXph2FAGAggggAACCCCAAAKxCxByYyevVCEhN1n/MGpPXchdtmyZDRs2zPXm5rvsv//+vKObLxrrI4AAAggggAACCKRKgJCbbHMQcpP1D6P21IXc5cuX2wUXXGALFy7M+/g6dOhgV1xxhevNZUEAAQQQQAABBBBAoBgFCLnJthohN1n/MGpPXcgN46AoAwEEEEAAAQQQQACBYhUg5CbbcoTcZP3DqJ2QG4YiZSCAAAIIIIAAAgggEJIAITckyAKLIeQWCJeizQi5KWoMdgUBBBBAAAEEEEAAAUJusucAITdZ/zBqT23I/fDDD23y5Mn27LPP2k8//ZTzWHkHN4xTgDIQQAABBBBAAAEE0iRAyE22NQi5yfqHUXsqQ+6cOXPc928XL15c4zH26dPHfUtXnxNiQQABBBBAAAEEEECgFAQIucm2IiE3Wf8wak9dyF21apWdeeaZ9sQTT9hFF11kCrL6/m2upVGjRrb++uuH4UAZCCCAAAIIIIAAAgikQoCQm2wzEHKT9Q+j9tSF3K+++sr14nbp0sVGjx5tDRo0COM4KQMBBBBAAAEEEEAAgaIQIOQm20yE3GT9w6g9dSH3m2++seHDh1unTp1s1KhRYRwjZSCAAAIIIIAAAgggUDQChNxkm4qQm6x/GLWnLuTqoMaNG2cTJ05079tuuummYRwnZSCAAAIIIIAAAgggUBQChNxkm4mQm6x/GLWnMuQuX77czjrrLNN/3nzzzda6deswjpUyEEAAAQQQQAABBBBIvQAhN9kmIuQm6x9G7akMuWvWrLHp06fbSSedZF988UW1x8nsymGcApSBAAIIIIAAAgggkCYBQm6yrUHITdY/jNpTGXIVcIcOHWorVqyo8RgJuWGcApSBAAIIIIAAAgggkCYBQm6yrUHITdY/jNpTF3IzPyGkocoHHHBAtZ8QCgOAMhBAAAEEEEAAAQQQSJMAITfZ1iDkJusfRu2pC7n+E0K77LKLXXzxxVavXr0wjpMyEEAAAQQQQAABBBAoCgFCbrLNRMhN1j+M2lMXcjVE+ZRTTrEtttiCkBtGC1MGAggggAACCCCAQFEJEHKTbS5CbrL+YdSeupCrg5o8ebLdeOONdtddd9m2224bxnFSBgIIIIAAAggggAACRSFAyE22mQi5yfqHUXsqQ+7KlSvtnHPOsffee8+uvfbaar+V27BhQ2vevDlDmsM4EygDAQQQQAABBBBAIBUChNxkm4GQm6x/GLWnLuQuW7bMzaw8Y8aMWo9v//33t4kTJ9qGG25Y67qsgAACCCCAAAIIIIBAMQgQcpNtJUJusv5h1J66kLt8+XK74IILbOHChbUeX4cOHeyKK65wvbksCCCAAAIIIIAAAgiUggAhN9lWJOQm6x9G7akLuWEcFGUggAACCCCAAAIIIFCsAoTcZFuOkJusfxi1E3LDUKQMBBBAAAEEEEAAAQRCEiDkhgRZYDGE3ALhUrRZ6kPujz/+aPqsUKNGjWz99ddPER27ggACCCCAAAIIIIBA+AKE3PBN8ymRkJuPVjrXTW3I/eijj9x3cqdOnepCbp8+fWzChAnWokULe/jhh23WrFnu35l0Kp0nFnuFAAIIIIAAAgggUJgAIbcwt7C2IuSGJZlcOakMuZp0SjMsz58/33bccUf74osvbPPNN6+YSXnevHk2YMAA++Mf/2iHH354cnrUjAACCCCAAAIIIIBAyAKE3JBB8yyOkJsnWApXT13I/fnnn+3SSy+18ePH21133WU9e/Z0YXbOnDkVIXfVqlV25plnWpMmTeyqq66yddddN4W07BICCCCAAAIIIIAAAvkLEHLzNwtzC0JumJrJlJW6kPvNN9/Y8OHDTZ8HGj16tDVo0MD9Z2bIFZX+txdffLFiCHMyfNSKAAIIIIAAAggggEC4AoTccD3zLY2Qm69Y+tZPXcj96quvbMiQIdajRw8bNWqUE6su5GYH3/TxskcIIIAAAggggAACCOQnQMjNzyvstQm5YYvGX17qQq4mmTrllFNss802q7Yn94cffrBzzjnHli1bZmPGjLFmzZrFL1dAjRpm/fjjj9vkyZNt5syZtnTpUtt7773t5JNPtr59+7oZpLOXJUuW2Lhx4+yee+6xd955x9q1a+feQz7ttNPce8rZy8qVK91Q73vvvdf1dLds2dIOOeQQO/30061Tp05Wr169AvacTRBAAAEEEEAAAQTiEiDkxiWdux5CbrL+YdSeupC7du1au/766+2mm25yQW3PPfes1JOr0DZ79mw77rjj3LDmCy+8sCiC2/Lly+3UU091w6s7duzowqoC7GuvvebaUe8W//73v7eGDRtWtOuCBQts2LBhpom4NNFW+/btbe7cufboo4/aFlts4cKsgqtfPv/8cxsxYoSbeVqhuXPnzvbBBx/YlClT3IOA2267zXr37h3GeUMZCCCAAAIIIIAAAhEJEHIjgg1YLCE3IFSKV0tdyJXVokWL7KijjjKFPIU7fU5IYe2II46wd99914W87bbbzgVGvbtbDIt6nS+55BLr37+/7brrri7Mrlmzxu6//34bOXKk+wbw3/72N9tpp53c4ahHVqFYgd5PwKVeWD0EmDRpkp100knWr18/u+WWW6xp06bmJ+y64YYb7NZbb7UjjzzS6tev78p65pln7JhjjnFWCsZt2rQpBjL2EQEEEEAAAQQQKEsBQm6yzU7ITdY/jNoTD7kaejxjxgzbeOONbffdd6/olV28eLEbkvzggw9WOU69ZoA1KgAAIABJREFUr6ue3i5duoRhkGgZfni2AruGMQ8cONDtz6uvvmoHHXSQC/nXXHNNpaHMfpsXXnjBfUdYvbnyUrBt3bq1G96s7wn7RQFY7zdfeeWV9uSTT9q+++6b6DFTOQIIIIAAAggggED1AoTcZM8OQm6y/mHUnnjI9RNN6f1SDVNu3LhxxXGp1/Ljjz92vbeffvqpbbLJJu5d3S233LLSsN4wIJIqw38OaezYsZVCrv67emszg2/mPiqwXnDBBTZ9+nQ7+OCD7amnnrL99tvPrrjiCjv//POrHM4DDzxggwYNsuuuu859fokFAQQQQAABBBBAIJ0ChNxk24WQm6x/GLWnOuSGcYBpL0PDmI8//nhTr2zmcGXNKH3RRRfZc88952aazl4mTpzohnTrPVu9h+v/+3333edmp85eNBO1esoVgP2nmdJuw/4hgAACCCCAAALlKEDITbbVCbnJ+odROyE3DMU6lKHhw3pPN/P9Wt+7q/d19e+77LJLlRoeeeQRN2vyZZdd5oYi+1BcXc+vH/6sXt/sHvPadl/bsiCAAAIIIIAAAgjEI9B1Ttt4Kgq5lld6fFipxB6n/CXkGuIpbs6Yk+OpqIxq8fMOxXXIhNy4pHPU42dDfv311ytmktZqPuSqd1fDjDUbc/bie2azQ251Pb/6/JDe91VgJuQm2OhUjQACCCCAAAII1CJAyE32FCHkhu9ftiH37bffdrP/+hmBg9Bqfb2D2rx58yCrp2odTbilCaU0JDn780FBenL9O7hBe3LfeOMN12Pcq1evvENuquDYGQQQQAABBBBAoMQFGK6cbAMzXDlZ/zBqT01P7t///ve8j6dPnz7uM0KZMwnnXUgCG6xevdr+/Oc/23nnnecmj9L/6TNAfsmcDbm2d3L1LeGjjz7a/ERVtb2Te/HFF5v+T58jYkEAAQQQQAABBBBInwAhN9k2IeQm6x9G7akJuZo5We+VrrfeeoGPS9+aVS9uMQU2BVwNF9axHnfccXb55ZdXCrj+4LXOWWedVevsyv6TQP4d3dpmV/YTVQVGZkUEEEAAAQQQQACBWAUIubFyV6mMkJusfxi1pybk5vqEUBgHmKYyFHAVMtVzW1PA1T774ci5ZkP2MzLrs0qTJk2y9u3bmx+OrHdux4wZY82aNas4dA2N1jeHp0yZYg8//LDtvPPOaWJhXxBAAAEEEEAAAQQyBAi5yZ4OhNxk/cOonZAbhmKAMvIJuCrus88+c8OQFy5cWGlSqjVr1phmXR45cqSdccYZbuhxgwYNbOXKlXbqqafaQw895IL04MGDXQ+3vjU8e/ZsF6p79uxpt9xyS86e4wCHwCoIIIAAAggggAACMQgQcmNArqEKQm6y/mHUTsgNQzFAGf4TPt9++63tuOOO1rhx4ypbtWnTxq6++mpr3bq1+7dnnnnGjjnmGFuxYoUNGDDA2rZtay+//LLNnDnTTSCl93D9ulp/wYIFNmzYMJs/f7717dvXOnfubPPmzbMZM2a4Sb3uvvtu23bbbQPsLasggAACCCCAAAIIJCVAyE1K/n/rJeQm6x9G7YmH3OXLl7vhuwpr5557rq277rphHFfqytBngg499FBbvHhxtfu22267uV7adu3auXXUC6thyDfeeKNNnz7dli5dat27d3fBV728mZNV+UIXLVpkN910k02bNs3Vpc8PHXvssXb88cfbxhtvnDoXdggBBBBAAAEEEECgsgAhN9kzgpCbrH8YtScecsM4CMpAAAEEEEAAAQQQQKBUBAi5ybYkITdZ/zBqJ+SGoUgZCCCAAAIIFJHAa0tW29WvfmczPvjRvv1pbSr3fP116lmf9uvauTs1sd9s3DDnPs5990P70/jH7fF/vWnffvd9Oo+jyXp2wG472B+OPsA6b902lfvITqVPgJCbbJsQcpP1D6N2Qm4YipSBAAIIIIBAkQgo4PaY8rWtWp3OcJvN2LhhPZsz4BdVgq4C7l4nXGmrfvipKOQbN1rHnr7jfIJuUbRW8jtJyE22DQi5yfqHUTshNwxFykAAAQQQQKBIBAY9sdweePeHItnb/93NgVs3ssm9m1fa56H/M9am/OPlojqOAft0swl/HFFU+8zOJiNAyE3G3ddKyE3WP4zaCblhKFIGAggggAACRSLQ7C9fpnaIcnWEGrq84uSNKv3zRr1OTe0Q5WqPo8l69uWsW4rkTGE3kxQg5Capz+zKyeqHUzshNxxHSkEAAQQQQKAoBLh5TraZ6CFK1r9Yauc6TbaluE6T9Q+jdkJuGIqUgQACCCCAQJEIcPOcbENx85ysf7HUznWabEtxnSbrH0bthNwwFCkDAQQQQACBIhHg5jnZhuLmOVn/Yqmd6zTZluI6TdY/jNoJuWEoUgYCCCCAAAJFIsDNc7INxc1zsv7FUjvXabItxXWarH8YtRNyw1CkDAQQQAABBIpEgJvnZBuKm+dk/Yuldq7TZFuK6zRZ/zBqJ+SGoUgZCCCAAAIIFIkAN8/JNhQ3z8n6F0vtXKfJthTXabL+YdROyA1DkTIQQAABBBAoEgFunpNtKG6ek/Uvltq5TpNtKa7TZP3DqJ2QG4YiZSCAAAIIIFAkAtw8J9tQ3Dwn618stXOdJttSXKfJ+odROyE3DEXKQAABBBBAoEgEuHlOtqG4eU7Wv1hq5zpNtqW4TpP1D6N2Qm4YipSBAAIIIIBAkQhw85xsQ3HznKx/sdTOdZpsS3GdJusfRu2E3DAUKQMBBBBAAIEiEeDmOdmG4uY5Wf9iqZ3rNNmW4jpN1j+M2gm5YShSBgIIIIAAAkUiwM1zsg3FzXOy/sVSO9dpsi3FdZqsfxi1E3LDUKQMBBBAAAEEikSAm+dkG4qb52T9i6V2rtNkW4rrNFn/MGon5IahSBkIIIAAAggUiQA3z8k2FDfPyfoXS+1cp8m2FNdpsv5h1E7IDUORMhBAAAEEECgSAW6ek20obp6T9S+W2rlOk20prtNk/cOonZAbhiJlIIAAAgggUCQC3Dwn21DcPCfrXyy1c50m21Jcp8n6h1E7ITcMRcpAAAEEEECgSAS4eU62obh5Tta/WGrnOk22pbhOk/UPo3ZCbhiKlIEAAggggECRCHDznGxDcfOcrH+x1M51mmxLcZ0m6x9G7YTcMBQpAwEEEEAAgSIR4OY52Ybi5jlZ/2Kpnes02ZbiOk3WP4zaCblhKFIGAggggAACRSLAzXOyDcXNc7L+xVI712myLcV1mqx/GLUTcsNQpAwEEEAAAQSKRICb52QbipvnZP2LpXau02Rbius0Wf8waifkhqFIGQgggAACCBSJADfPyTYUN8/J+hdL7VynybYU12my/mHUTsgNQ5EyEEAAAQQQKBIBbp6TbShunpP1L5bauU6TbSmu02T9w6idkBuGImUggAACCCBQJALcPCfbUNw8J+tfLLVznSbbUlynyfqHUTshNwxFykAAAQQQQKBIBLh5TrahuHlO1r9Yauc6TbaluE6T9Q+jdkJuGIqUgQACCCCAQJEIcPOcbENx85ysf7HUznWabEtxnSbrH0bthNwwFCkDAQQQQACBIhHg5jnZhuLmOVn/Yqmd6zTZluI6TdY/jNoJuf+vvTsB0qq6Ejh+WBSRaSJbKIylkBIp4kIZESwhUUANhgZigLDKqoFRImAmKNQAIiMIUbaAggrIJiCCYiRBJDAoGFApEQOIJgVtSo1BcUXEgEydW/N6vt77Y273efe9/1dlxdhf33Pv77xT751+mw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kNcPn5Cpu76S9Qe/kS//dSqWIv92RhXp1ORMueuKs+XyBtWLneMbb78rDyz5o/zx5Tfly6++juc6zj5Lbrz6UvmP/jdKi4vOj+UcmVR8BTh4ts0NB8+2/qFEp05tM0Wd2vr7iE6T60ORMRBIuYA2uG1WfyrHTsSzuS2cnprVq8j2HucUaXS1wb321ily7Pi/gshozRpnyH8/OoZGN4hsxWeSHDzb5oKDZ1v/UKJTp7aZok5t/X1Ep8n1ocgYCKRcoNeGz2XV28eDUuh5UQ1Z2bF2gTnf/J/zZfWmV4NaR4/rrpSl/zU0qDkzWVsBDp5t/Tl4tvUPJTp1apsp6tTW30d0mlwfioyBQMoFch7+KLaXKJeUGr10+Yt/r1/gx/XbD4/tJcolruPss+SjzXNSvgWy/GwEOHjORsv/dzl49m+axBGpU9usUq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CM0RhHjx6VJUuWyOLFi2Xnzp1St25d6dq1q4wYMUIuu+wyqVKlSoxmy1SSIsDO2DaT7Ixt/UOLTr3aZox6tfUPJTp1apsp6tTW30d0mlwfijEZ48MPP5ShQ4fK5s2bJTc3V1q0aCEHDx6U1atXS05OjsybN086duwYk9kyjSQJsDO2zSY7Y1v/0KJTr7YZo15t/UOJTp3aZoo6tfX3EZ0m14diDMY4efKkTJw4UWbOnCkPPfSQ9OnTR6pWrepmtnXrVhkwYIA0bdrUneVt1KhRDGbMFJIkwM7YNpvsjG39Q4tOvdpmjHq19Q8lOnVqmynq1NbfR3SaXB+KMRgjLy/PNbYNGzaUBQsWSJ06dfJnpQ3wuHHjZMqUKbJx40a5/vrrYzBjppAkAXbGttlkZ2zrH1p06tU2Y9SrrX8o0alT20xRp7b+PqLT5PpQjMEYL7zwgtxwww0yefJkGTNmTJEZrVq1Snr16iXTp0+XUaNGxWDGTCFJAuyMbbPJztjWP7To1KttxqhXW/9QolOntpmiTm39fUSnyfWhGIMxli9fLv369ZNly5ZJ3759i8xo+/bt0rZtW9cAT5o0SapVqxaDWTOFpAiwM7bNJDtjW//QolOvthmjXm39Q4lOndpmijq19fcRnSbXh2IMxtDGdfz48bJy5Urp2bNnkRnt2rVLOnfuLF26dJEZM2ZIzZo1YzBrppAUAXbGtplkZ2zrH1p06tU2Y9SrrX8o0alT20xRp7b+PqLT5PpQjMEYUZO7bds2adOmTZEZHThwwDW/V111VdZNbsuWLWOwQqaAAAIIIIAAAggggAACIQq89tprlTptmtxK5a64YGWdyd2zZ490795d2rdvT5NbcWlgZAQQQAABBBBAAAEEECgkQJPLJnFaAvPnz5dhw4aVeU/uhAkTRP+pUqXKacXhlxBAAAEEEEAAAQQQQACBOAtwJjfO2clibs8++6x07dq1zKcrz5s3T4YOHZrFyHwVAQQQQAABBBBAAAEEEAhHgCY3nFyVOtPocmS953bu3LmSk5OT//3jx4/L6NGjZfXq1fLMM89Iq1atErJqloEAAggggAACCCCAAAIIFBSgyU3IFnH06FEZPny4rFmzRvRsbe/evd0lyadOnZItW7bI4MGDpV27djJnzhypVatWQlbNMhBAAAEEEEAAAQQQQAABmtzEbgP79++XQYMGyb59+yQ3N1datGghe/fulfXr10vTpk1l0aJF0rx588Sun4UhgAACCCCAAAIIIIAAApzJTdg2cOjQIZk9e7asXbtW8vLypFmzZjJw4EAZMmSINGjQIGGrZTkIIIAAAggggAACCCCAAGdy2QYQQAABBBBAAAEEEEAAAQQSKsCZ3IQmlmUhgAACCCCAAAIIIIAAAmkUoMlNY9ZZMwIIIIAAAggggAACCCCQUAGa3IQmlmUhgAACCCCAAAIIIIAAAmkUoMlNY9ZZMwIIIIAAAggggAACCCCQUAGa3IQmlmUhgAACCCCAAAIIIIAAAmkUoMlNY9ZZMwIIIIAAAggggAACCCCQUAGa3IQmlmUhgAACCCCAAAIIIIAAAmkUoMlNY9ZZMwIIIIAAAggggAACCCCQUAGa3IQmlmUhUFkCn3zyidx8882yfv36YkOOGjVK7r//fjnzzDPzf37q1CnZs2ePzJo1S9atWydHjhyR1q1by4ABA6R///5Sq1atImMdPnxYFixYII8//rgcOHBALrjgAvn5z38ud9xxhzRu3LjI948ePSpLliyRxYsXy86dO6Vu3brStWtXGTFihFx22WVSpUqVyiIiDgLmAl9//bX8+te/loceeqjUuXTq1EmWLl0qderUcd+jVs1TxwRSIvDFF1+4feXvfvc7efTRR6Vnz57Frjzbmsz2+xqU/W1KNrqEL5MmN+EJZnkIVLTAxx9/LH379pVDhw65xrPwp0OHDu7gulq1avkHzStWrJBhw4a55rRLly5So0YNeeGFF+Sll16SwYMHy4wZM6R27dr5Q+3fv18GDRok77zzjvTo0UOaNGkib7zxhjz33HPy/e9/3zWz2rhGnw8//FCGDh0qmzdvltzcXGnRooUcPHhQVq9eLTk5OTJv3jzp2LFjRdMwPgKxEfjmm29k6tSpsm3btmLndOzYMdm9e7f8+Mc/zm9y9eCYWo1NCplIQgW0znbt2iUjR46U7du3u1UuW7bM7VcLf7KtyWy/r/HY3yZ0Q0vhsmhyU5h0loyAT4GoyW3Tpo2MGzeuzKH37t3rGtWLLrpI5s6dK9/73vfc7+iZ19GjR7szTY899pgMGTIk/78PHz5ctmzZIgsXLpR27dq5s7CZO+9u3brJnDlz3BngkydPysSJE2XmzJlurD59+kjVqlXdWFu3bnVni5s2beoa40aNGpU5X76AQBoE9IoKvSLjnnvuEb36QmuMWk1D5lmjpcDx48fdfmrChAlyzTXXyMUXX+z+GFVSk5ttTWb7fd0Ps7+13CKI7VOAJtenJmMhkEKBbJtcPUt75513ypo1a9zlxpkfvYS5e/fuctVVV7kGWM+66l+4O3fu7BrjadOmubO+0Ucv77r99ttlx44d8tRTT7mzuXl5ea6xbdiwobu8ObrsUn9HG2BtxKdMmSIbN26U66+/PoUZY8kIFBSIDmz1sn692kEPtPVDrbKlIFCxAnrrjf5xSf/4esstt7j9WL9+/UpscrOtyWy/z/62YvPN6JUrQJNbud5EQyBxAtk0uVFTum/fPlm5cqVceOGFBTyi+3v1f5944gl3+fP8+fPdpc36/eLuUdKGdezYse7eXr30WS97vuGGG2Ty5MkyZsyYIt6rVq2SXr16yfTp090ZKz4IpF3gT3/6k9x0003uloDoD0nUatq3CtZfGQJ6m8CXX34pDRo0cOGWL19eYpObbU3qcyj0j8Dsbysjk8SIowBNbhyzwpwQCEgganL1nlu9n08/egb2hz/8obsXtmbNmvmrib4b7czr1atXYKW6w9fGU++ljc7MTpo0ScaPH+/uJdRLogt/ooMCvc9W78Mt7SBBf1fveWrbtq1rgHXs6F7hgMiZKgLeBPRySb1NQM/g6h+SohqmVr0RMxAC5RYobf+VbU3qrUDRfb06LvvbcqeBLyZEgCY3IYlkGQhYCUQ73ueff77IFK688kqZPXu2u/xYP3pplp6NPe+88wo8wTX6RX04zt133+0uk9SmVhtlbXr1rK5eXhyNkxno2WefdU9Nvvfee92lyFFTXNKZ3+hyLD3rq3Eym3ArQ+IiYCXw2muvuVsE9F736L52atUqG8RNu0BpTW62+8/69euzv037BpXy9dPkpnwDYPkI+BDQy630FUH6z7fffiv/+Mc/XBN73333yQ9+8AP37/qwp2gnrc1qSQ1m5pnbqMnVe271MuNmzZoVmW50ZrZwk1vSmd/yzMGHCWMgEHeB6CFtWnOF75EvT51Qq3HPMPMLTaA8TW55959Rk1ve77O/DW1rYb5lCdDkliXEzxFA4LQETpw44Z4YqffGRve/lvWX6MwHQ5X3TG50D255z+RGD7dq3749Z3JPK7P8UlIEonrUe9/1vZzf/e5385dGrSYly6wjJIHyNLklXQlVeP9Z1plc9rchbRnM9XQEaHJPR43fQQCBcglEDahecqwvuf/oo4/cPUL6hOTS7hF6+eWX5cknn3Rnf6OnIZd1T+7ixYulf//++Q+qKukVDNGZX23A9R99VQofBNImoK/g0qsp9B3Wma/sihzef/99ajVtGwXrNRcorcnNtib1XfPsb81TygQMBWhyDfEJjUDSBV588UX37r+oofz888/daxIOHjxY6tOV9ZUmurM/99xz819jUtbTlaNXAkX36Jb1dOXoQVVJzwHrQ6A4gffee8+9uuSrr76SFStWSJMmTQp87bPPPqNW2XQQqGSB0prcbGtS3xvP/raSE0i4WAnQ5MYqHUwGgeQIFHemqKz31L7yyivys5/9rMA7caOzwcU9DVlfNTRkyBDRv3BHB+rYRcWwAAAQ8UlEQVTFvWs3Us18kuwzzzwjrVq1Sg44K0EgCwF9h7QeAOuVEvpHqMJPGadWs8Dkqwh4Eiityc22JqtXr17qe+HZ33pKGsPEVoAmN7apYWIIxF/g66+/dk8z7tixo3u9T9WqVd2ktcHdsmWLDB482D1JWS8dbty4sftZ9E5OvSdW34HbsGFD99/1HYB33XWX++7TTz8tHTp0cP/9gw8+cJchv/POO6KXJOuZYf3oA670qcu33XabjBw5Mv9AXc8CDx8+3D1IR8/W9u7d212SnDmnwk+Sjb80M0TAn0D0x6G33nrLvTro4osvLnZwatWfOSMhUB6Bsl6Bl21NZvt99rflyRLfCUWAJjeUTDFPBGIokPnKH21KtQHVM0Kvvvqqa2b1cuNHHnkk/92bugR9INWDDz7oXhV06aWXir7KRz+bNm2SnTt3unt39T5B/St09Nm6dasMGDDANcI9evSQ888/Pz9G4WZZf2f//v0yaNAg2bdvn+Tm5rr39e7du1fWr1/v7vNdtGiRNG/ePIaiTAmBihdYu3atdOvWTe644w6ZNm2au0e+uA+1WvG5IEK6BfTd8HoV0uHDhx3EX/7yF/eH3n79+skll1zi/lvLli3z/+ibbU1m+32Nx/423dtkklZPk5ukbLIWBAwE9D25etZUz77qQ520EdVXFui7a7UxbdSoUZFZ6WXDzz33nDz88MOuGc7JyXE7cT3o1kY5OiMc/aKehdXLkGfNmiXr1q2TI0eOSOvWrd34epZX7z0q/Dl06JB7R68e0Ofl5bnXDw0cONBd3tygQQMDKUIiYC+gVzqMGDHC/VFJzxrpFRilfahV+5wxg+QK6FUVem+8/gG2pE/h50tkW5PZfp/9bXK3t7Stj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AQg8Mknn8igQYNk3bp1cvPNN8ucOXOkdu3aAcycKSKAAAIIWAvQ5FpngPgIIIAAAgj8r8CqVaukV69e5fLo1KmTLF26VOrUqVOu74f2pY8//lj69u0rzz//vPzkJz+R5cuXS7169UJbBvNFAAEEEDAQoMk1QCckAggggAACxQnQ5P6fCk0uNYIAAgggcLoCNLmnK8fvIYAAAgggUMEC27dvl7Zt27ooQ4cOlRkzZkjNmjUrOGo8hqfJjUcemAUCCCAQogBNbohZY84IIIAAAqkQoMnlcuVUbOgsEgEEEPAsQJPrGZThEEAAAQQQ8CVQVpP77rvvysqVK2Xjxo3yyiuvyBdffCGXX365tGvXTn71q19J48aN86fyt7/9Tfr16ydvv/22/OEPf5CzzjpLZs2a5R7spJ9u3brJ2LFj5YILLpAdO3a4s8YbNmyQunXrut+788473b9Hn+PHj8uLL74oTzzxhPz5z3+WAwcOuJ9fffXVMnDgQMnNzZUaNWq4r0cPkdq8ebMsXLhQWrZsKbNnz5a1a9fKkSNHpEOHDnLXXXdJ69atpUqVKu53Cp/J1fnoXB9//HF5//33i/2daG6HDx+WBQsWuO/rWvRzzTXXSOfOnaV///7SoEEDXyliHAQQQACBGArQ5MYwKUwJAQQQQAABFSityd27d6/06NFD9u/fXyyWNoz6YKqmTZu6n2sT2rNnT3njjTdkwIAB8vvf/941mJkf/Z1LLrlEnnzySdcwZ36GDx8u06ZNc5dLnzx5UiZOnCiTJk0qMVH6XW2Mq1WrVqBh1Tns3r3bzSfzo821PlyqTZs2RZpcbZ5r1aolf//730v9Hf2hNt6//OUvi4wf/aKOrw1ws2bN2MgQQAABBBIqQJOb0MSyLAQQQACB8AXKanJHjhzpXrNz4403uqcs69nVxYsXu/t39TNv3rz8f89scvVnt912m9xzzz3ujK6eRX344YfzwSZMmCC/+c1v5NNPP5Xbb7/dnRFt1KiRa4yvuOIK1+Tee++9rknWhrJ58+ZSvXp1+etf/yraDOsTka+99lrXtJ577rkFmlwNctNNN8kDDzwg559/vjsTrL+jTfWoUaPk/vvvlzPPPPO0fue9995zrxvasmWLOys8c+ZMadWqlXN55JFHZNy4cS5O2u5vDr8SWAECCCCQnQBNbnZefBsBBBBAAIFKEyjrcuXiJvLWW2/JL37xC3nzzTddI6qNnX4ym1x9Nc/cuXPlO9/5jvuZnv3Uy3n1M3r0aLnvvvtc06qf+fPny7Bhw9y/a7PbpUuXEtd/6tQpd4ZX/2nRooXo06L1jGnmpcc/+tGPXGN73nnnuXH00uI+ffrIpk2bJPO1SKfzO9pU66XV+nnsscdkyJAh+XP97LPPXMOu38mcW6Ulk0AIIIAAApUmQJNbadQEQgABBBBAIDuBsppcbQTXrFnjzrC+/PLLRS4/LqnJLXwmMzNO5u/obDMbx2XLlrl31+rn22+/lZ07d7p7gl966SV5/fXXCyyupCa38DtvS3qKcmlPVy7uZ3pJc9RgZ551zpyUXl49fvx495+2bduWf2l0dlnh2wgggAACcRegyY17hpgfAggggEBqBUprcvVeXL1UWRvNkj4V1eSeOHFCHnzwQbn77rtLjF3ZTe7ZZ5/tLnfWM88lnamlyU1tKbFwBBBImQBNbsoSznIRQAABBMIRKKnJzXzwU05Ojms49ZJffThT5mXJFdXkZj70Si8x1vj6gKuqVau6h1Hp2dLKbnLPOeccd2n2lClTCtw/zJnccLZ3ZooAAgj4EqDJ9SXJOAgggAACCHgWKKnJPXbsWP5Zy+uuu87d4xq9Fqc89+T+fy9XzpyXPuhKX8ujn/Lck1tRlyvXq1evwP3Dhe/J1dcY6T26Tz/9tHvNkZrpE535IIAAAggkT4AmN3k5ZUUIIIAAAgkRKKnJ/eabb9ylwvruWL3/dMmSJdK+fXvRd+Hqk5K1kdNPRZ3J3bVrl3vn7AcffCC33HKLTJ8+3T2oasWKFe6pzPrU5co+k6tNbuYZ5synK+sfBfRBW2qjn8mTJ7sHbOnrjfgggAACCCRPgCY3eTllRQgggAACCREo7Z5c/Zk+BCovL6/AavXyZX2X7T//+c8Ka3K1adQmcc6cOUWktenW5teiydUzydpo69OgC7/nN5qovmJIL6+OznwnZFNhGQgggAACGQI0uWwOCCCAAAIIxFRg9+7d0qtXL3ef7dixY0XfX6vvkNWPNnT6RGN9r+yGDRvkjDPOkA4dOrgzq/o6nt/+9rfujOWYMWPc9/Usr75eZ8eOHUXGyowzdepU18BGn6eeekoGDx7s/u/ChQule/fu7t+PHj3qXtOj79fV+V1++eXu1UX6Ht1bb71V6tev7568fOGFF4peKqwPydJXEGmTqc1x7dq13Tiff/65e0/u0qVLpWvXrrJo0SL3zt/T+Z3IZc+ePW6u+r5enZs+eVltevfuLT/96U+lRo0aMc0400I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v8D1FAJyuDbqe8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ata:image/png;base64,iVBORw0KGgoAAAANSUhEUgAAAx0AAAHtCAYAAAB8lBOjAAAAAXNSR0IArs4c6QAAIABJREFUeF7s3Qu8TXX+//EPTi65DZLIhCYJRSHMIDP86cJQYdzJpXGbSWrGpRk1+CVMMgkRUu5yPzETUiNpCF3o5tJIDZHcktz5Pz7fZp3Z+9jn7LX3Pt99Weu1Ho8eM8O6fZ/fT3PW+3zXd31zXbp06ZKwIYAAAggggAACCCCAAAKWBHIROizJcloEEEAAAQQQQAABBBAwAoQOCgEBBBBAAAEEEEAAAQSsChA6rPJycgQQQAABBBBAAAEEECB0UAMIIIAAAggggAACCCBgVYDQYZWXkyOAAAIIIIAAAggggAChgxpAAAEEEEAAAQQQQAABqwKEDqu8nBwBBBBAAAEEEEAAAQQIHdQAAggggAACCCCAAAIIWBUgdFjl5eQIIIAAAggggAACCCBA6KAGEEAAAQQQQAABBBBAwKoAocMqLydHAAEEEEAAAQQQQAABQgc1gAACCCCAAAIIIIAAAlYFCB1WeTk5AggggAACCCCAAAIIEDqoAQQQQAABBBBAAAEEELAqQOiwysvJEUAAAQQQQAABBBBAgNBBDSCAAAIIIIAAAggggIBVAUKHVV5OjgACCCCAAAIIIIAAAoQOagABBBBAAAEEEEAAAQSsChA6rPJycgQQQAABBBBAAAEEECB0UAMIIIAAAggggAACCCBgVYDQYZWXkyOAAAIIIIAAAggggAChgxpAAAEEEEAAAQQQQAABqwKEDqu8nBwBBBBAAAEEEEAAAQQIHdQAAggggAACCCCAAAIIWBUgdFjl5eQIIIAAAggggAACCCBA6KAGEEAAAQQQQAABBBBAwKoAocMqLydHAAEEEEAAAQQQQAABQgc1gAACCCCAAAIIIIAAAlYFCB1WeTk5AggggAACCCCAAAIIEDqoAQQQQCCBAqdOnZLFixfLJ598IufPn5crr7xSGjduLPXr15dcuXIl8M64dDiBY8eOycyZM2Xfvn1y6dIlSUtLk9tvv11atGghefLkCXc4f48AAgj4SoDQ4avuprEIIJBsAm+//bakp6cH3VaRIkWkd+/ectVVVyXb7XI/AQJffvmlTJs2TU6fPp3xp+XLl5fu3btL/vz5sUIAAQQQCBAgdFAOCCCAQBYCJ0+elJdfflm++OKLbI1y584thQoVMiHhxhtvlOrVq0vx4sVdjVS8/vrrsnr16qDz6wNrz5495brrrqNvkliA0JHEncOtIYBA0gkQOpKuS7ghBBBIFoHPP/9cXnzxRTl37lzEt1SyZElp2bKlVKxYMdvwEWqko1ixYtKnTx/5yU9+EvF1OSB+AoSO+FlzJQQQSH0BQkfq9yEtQAABSwLbt2+XWbNmRX12nZNRtWpVadOmjRQoUCDkeY4fPy7z5s0zoykXL15kTkfU2vE/kNARf3OuiAACqStA6EjdvuPOEUDAskCsocO5veuvv166du2aZfCw3AxOb0mA0GEJltMigIAnBQgdnuxWGoUAAjkhECp0ZJ4orF8t+uGHH2Tv3r2yfv16+fe//22+ZJR5q1mzprRu3ZqvGuVExyTJOQgdSdIR3AYCCKSEAKEjJbqJm0QAgUQIuAkdgfelYeOzzz6TBQsWmCASuOnnVLt06SI33XRTIprCNS0IEDosoHJKBBDwrAChw7NdS8MQQCBWgUhDh3M9nZ+hE9ADP6Wqf3fzzTdLx44dg0Y7Mq/1cMUVV5i1Hn79619fNiqiX9P6+OOPZceOHWZtCF3jQ/9xNp03UqJECalWrZo5R8GCBcMS6CT5Dz/8UN555x05ePCgq0nz+oUufV1M7zXzduHCBbPmyNatW0UfyvWenZEfvZ/SpUube6tSpYrky5cvy/t77733ZNmyZcZQvw6m65Y0b97cnOvAgQPy5ptvGgdtv86d0Un3el7dL7vP1eq8mf/85z/y0Ucfye7du+W7776T77//3syn0U2vpZ8s1hGtunXrmv/UPwu1ETrClhc7IIAAAhkChA6KAQEEEMhCINrQoQ/Gf//732XdunVBZ9aH7l69esk111yT8eduH1z1XnTCuS4g6GbTQKCL1NWuXTvLr2fpK2Fz5swRDT6RbPqA369fPylatGjGYdpmDUSLFi26bJQn1Ll1EUS9v9tuuy3k/WX+lLB+hrhVq1ZmIcVt27aFfIVNr6P3piNKZcuWveyyGmD0E8j6VTK3m87H6dChgwkimTe3fef2WuyHAAIIeFmA0OHl3qVtCCAQk0C0oUMvun//fnnhhRcuewDXL1npb+Sdze2Dq4YDHZGIZNNXutq3by+33HLLZYdp4JgxY4argJD54MyhQwOHjjzoeiPOiIGb+9QRhKZNm8qvfvWry4JH5tCha5boKIqO8ITb9HPFDz744GWfHA5lHe5c+vc/+9nPzMhO5hEUt33n5hrsgwACCHhdgNDh9R6mfQggELVALKFDf6uuq1Xrg2ngdscdd5jXhOIROvQaN9xwg3Tr1i3oVSh9pUp/479z586obHReSufOnTPO+cEHH8grr7ziehQm8KJ58+aVBx54wNxn4BZq0cRIblaN1TpwizZ05MmTx7RXXwkLdz5WJI+kl9gXAQT8JEDo8FNv01YEEIhIIJbQoRcKNTqhrwnpvI5IQ8e//vUvefXVV6VcuXJy6623SoUKFUQXEXTmVejchnfffVdWrVoV9PAf6pWuPXv2yPTp0+Xs2bMZ96GvEenrS7qqur7CpXMqVq5cGTQv5Ze//KXcc889QYYnTpyQKVOmyDfffBP057oiuy6OqPM/9KFd708XQvznP/952byRUHNEsgodOn+jVq1a5j70FS0d+Zg9e7YcOXIk6Pranu7du4uGGmfT+SWTJ082bdLRn8qVK0uZMmXMefS8Okrz9ddfy5IlS+Srr74KOl+dOnWMD6Ejon+F2BkBBBDIECB0UAwIIIBAFgKxhg6df7Bp06ags0cbOtx0kr5+pIsZ6kRuZ9MHfn01KPCrWZs3b5aFCxdm7KNzM3r37m0moQdub731lqxYsSLjj6699lrz2pI+pDubThjXUY7AzwTreXQ/DR6ZNw0zem29V2cLFYxChQ4NBk2aNJHGjRsHvY6l7dV2B54z1LwTN4a6T6iV6HVleR2RCZw8z+tVbkXZDwEEEBAhdFAFCCCAgKXQEerB2Wbo0GaEGl3RV4MC53Vkvq+sXgnKHLpCzeXQye36elXgFurVJufvdZRBv+ylX/gK3HSyto7gOFsoO/0ylX7VS8NH4KZfoJo0aVLQaEeoIOO20N2GCbf7ub0u+yGAAAJeFiB0eLl3aRsCCMQkEOtIx/z5881rSoFbrKFDf5uvczH0C046GVxfGQr8bG6oBmcOHfqaU3p6esauOvFav6qV+QtN+gUufR3K2XTkom/fvhn76VokU6dODZrcrZ/t1VGOUF+Pcs6joyc6ihK46YTy//f//l+2oSPzPtkFGZ303bNnT9EJ6KG2o0ePyvvvv28sv/3226DP5obaP1QwI3TE9K8XByOAgM8ECB0+63CaiwAC7gViCR36upHONdBz5ETocD5Jq/MNdF2JSLbMoUMXMNSJ5IGvI1WqVMl8wtaZ06GvYOmcDp107myZXzE6fvy4TJw4MeiTu25ea8ocevT8NWrUkHbt2lkPHRqU9LO++kpWJF/aInREUnHsiwACCFwuQOigKhBAAIEsBGIJHaFGAfQymX9b7/a35evXr5d//OMfUX0hKnPoyOoVp+wKQV9p+s1vfiM1a9bM2C3a0BHKNfMIUKjXq2Id6dD71bCliwNGuhE6IhVjfwQQQCBYgNBBRSCAAAIWQkeoMBFqUreb0HHo0CHzhSiduxDNljl06Dn+/e9/y0svvXTZqulZnT/UWhXRho7ME9n1mpk/JZzToSOrBRvdehI63EqxHwIIIBBagNBBZSCAAAI5HDr0AXfp0qWycePGoDPrJ2779OkTtGidm9AR6nUknX+hcyCqVq0qhQoVyphc7WYiuY506Needu3aFbbvdYRD16fQRQ0Dv1qlB0Y7gTvUnI67777bLBLobDkdOvSVNP1cbuCnfbVt6teoUSMpVapUxpep3PSJ3qfb/cIiswMCCCDgAwFChw86mSYigEB0AtG+XqVfZtIvNOnDfeBWu3Zts9ZD4NeX3Dy4Zv70rn62VT+Dq+tbZN7chA4NMbrmh/OZ25/+9KdSunRp+fTTT0XX3dBNv/6ka4HoCISuDZL5i1G6j67zoe3UUZPALfOq64F/p5PedfJ54CtOoUaAcjp0HDhwwIwW6cR7Z9PPCKujXj9wc9MnhI7o/p3iKAQQ8K8AocO/fU/LEUAgjECkoUMf4nfs2GHWrcg82Turrym5ecDNHCT0XD169DBhIHDTeSQaAjKvgh74epVODNfXqgJHOe6//36pW7duVPUQatRC1/PQL0dpcMm86QKGGqIC1/UI9fWsnA4doZz1M8KdOnUKClR6X7r2iN5j4ER7Xq+Kqjw4CAEEEMgQIHRQDAgggEAWAm5Chz6k6sO+fr5WJ3vrb/0DH6idU+uidvo6VOYRAzehI9QDuH5t6t577zUL+mmQ+Pjjj+W11167bGVuvX5g6Ag1iVxHNPThu3DhwhHXQqjVzfUk11xzjVmRXB/WdSRBX8XasGGDMdIVzwO3UCud53ToCDX/RMObrimik+Nz585t7NauXWs+c5z5y1aEjohLgwMQQACBIAFCBwWBAAIIRBA6osGqVq2amRORL1++yw53EzqyerB3ey+BoSOr+SaB59IHcJ0nov+p/+haF7fddpt5nSvzq0g6GqCjAlu2bHF7O0H7XX311WaNkMyBJ6dDh96njhh99NFHUd0noSMqNg5CAAEEMgQIHRQDAgggYCl06AP7z3/+c7nnnnsyJilnvpSb0KEPzLrmh45mRLNl/nrVsWPHzETyr776KqLT6eKAOiKSeeE/naehn6LNPLcj3Ml1TY8uXbqEXEgwp0OH3svu3bvNq2U6FyXSjdARqRj7I4AAAsEChA4qAgEEEMhC4PPPPzdzJAIXyHODpa9Q6YP5r3/96ywnYTvncRM6dF99hUuDgt5TVpuGnAYNGoiOjATO68gcOs6cOWNGJz788MOQr4Jl10Z9nUtXHNcAErjpa1u6mKB+Djfconvqo5O4dVJ95lXQnXPaCB06yvPBBx+YxQGz61MdfdGRnVWrVmU0kdDhpvLZBwEEEMhagNBBdSCAAAJZCOiXjvQ3+Po1quw2/ZqUvh6kE6h1roU+UGf1MJ35PLoGx8yZM+XgwYPmr9LS0uT22283q4NnfpVJH+Z1Je1//vOf8vXXX5sHZ32A12vpauENGzY0YUBfI9L9dNN5CzqacMMNN5j/raMm+tCtk6Wj3ULNwXDOdfToUfnXv/4luur54cOHMx7utV1FixaVypUrS506dUQf7EN9Ecs5j86rWLZsWcYXwPRzva1bt5abb775stvWNi1fvlx0kroTeMqUKSMPPPBA0OeJnQN1fsebb75pRo50romGEe1D/WzuL37xC9GFCrXPdVTEMdZP67Zv3z5oxCqSvovWmuMQQAABrwgQOrzSk7QDAQQQcCGgX62aMWNG0GTu66+/Xtq2bSu6joiz6YO8hgZ9ONcAEDg5Xtft0NGTzKHIxeXZBQEEEEDApwKEDp92PM1GAAF/CmT+xG1Wn991dPSrXNOnTw9ac4TQ4c/aodUIIIBALAKEjlj0OBYBBBBIMYHMa37oK041atQwq4HrfA1n9ELnaOzcuVNWr14dtIq3Nje716tSjIPbRQABBBCIkwChI07QXAYBBBBIBgFdjTw9PT3qW9FP6epEcl3BnA0BBBBAAAG3AoQOt1LshwACCHhAQD+XO3XqVNFJ0JFuOhn8N7/5jdx6662RHsr+CCCAAAI+FyB0+LwAaD4CCPhPQCeIz507N6J1OkqWLGlWQNevZLEhgAACCCAQqQChI1Ix9kcAAQQ8IKBfo/rmm2/Muho6d0M/I6uL/DmbfkJWP3Grn9rVT9zq61S6DggbAggggAAC0QgQOqJR4xgEEEAAAQQQQAABBBBwLUDocE3FjggggAACCCCAAAIIIBCNAKEjGjWOQQABBBBAAAEEEEAAAdcChA7XVOyIAAIIIIAAAggggAAC0QgQOqJR4xgEEEAAAQQQQAABBBBwLUDocE3FjggggAACCCCAAAIIIBCNAKEjGjWOQQABBBBAAAEEEEAAAdcChA7XVOyIAAIIIIAAAggggAAC0QgQOqJR4xgEEEAAAQQQQAABBBBwLUDocE3FjggggAACCCCAAAIIIBCNAKEjGjWOQQABBBBAAAEEEEAAAdcChA7XVOyIAAIIIIAAAggggAAC0QgQOqJR4xgEEEAAAQQQQAABBBBwLUDocE3FjggggAACCCCAAAIIIBCNAKEjGjWOQQABBBBAAAEEEEAAAdcChA7XVOyIAAIIIIAAAggggAAC0QgQOqJR4xgEEEAAAQQQQAABBBBwLUDocE3FjggggAACCCCAAAIIIBCNAKEjGjWOQQABBBBAAAEEEEAAAdcChA7XVOyIAAIIIIAAAggggAAC0QgQOqJR4xgEEEAAAQQQQAABBBBwLUDocE0V+Y4XL16UdevWyfjx42Xt2rVy4sQJady4sfTp00eaN28u+fLlC3vSS5cuyZ49e2TGjBmycuVKef/996VcuXJy//33y0MPPSTly5e/7Bx6zLZt2+TZZ5+V5cuXy5EjR6ROnTrStWtX6dKlixQsWDDsddkBAQQQQAABBBBAAIGcEiB05JRkpvOcP39exo4dK4MHD5YGDRpIkyZN5MyZM5Keni7bt2+XYcOGyaBBg8IGj7///e/SuXNnOXfunNx6662SlpYmH374YUaQ0DBSuXLljKtr4Jg3b5707t3bBJIWLVqYa6xZs0bWr18v3bt3l3HjxkmRIkUstZzTIoAAAggggAACCCAQLEDosFQROrJx3333SadOnWT06NFSuHBhc6WDBw9Kr1695I033pClS5eakY/stkWLFpmRDh2luPrqq82u+/btk379+plRjAEDBsioUaMkb9685u8+/vhjadOmjdx4440yceJEufbaa82fnzx5UgYOHCiTJk2SadOmSY8ePSy1nNMigAACCCCAAAIIIEDosF4DZ8+eNSMc8+fPl2XLlknt2rWDrqmjDk2bNpUhQ4bIiBEjJE+ePBHfk3OOZs2ayaxZs6RYsWLmHDqK8cgjj8jixYvNK1iBm75y1bp1a6lbt64JJE4QivjiHIAAAggggAACCCCAQAQCjHREgOV21/3790vHjh3N3InAQOAcv3v3bmnXrp1UqFDBjDoULVrU7akz9tuwYYPUr19fAkOHzhnREZBPPvnEBJ4bbrgh6LxHjx41r2rpf86dO9fMDWFDAAEEEEAAAQQQQMC2AKHDgvCOHTukbdu2ZkRBRx4KFCgQdJXDhw+bUKJzPObMmSNlypSJ+C6WLFkirVq1Cnq9yjmvnkzPW6JEiaDznjp1yuyvr3bpa1vVqlWL+LocgAACCCCAAAIIIIBApAKEjkjFXOzvjEL07dvXTCbPnz9/0FHHjx+Xnj17yq5du2TBggVSqVIlF2f93y7fffed/P73vzdzQgLnhThhp2zZsiFHWJzXvjQIvf3221KvXr2IrsvOCCCAAAIIIIAAAghEI0DoiEYtzDFO6Bg+fLgMHTr0sr2dEYeNGzdGHDoCv06lr0qNGTMm4xO44UZY9EZ0Dsnjjz8eVejYunWrBS1OiQACCCCAAAIIIJBogZo1a1q9BUKHBd5wIx3O3Aud2B3pSId+blfDho6eZP5cbriRjgsXLpgQ9NRTTxE6LPQ7p0QAAQQQQAABBFJVgNCRgj3nfCWqUaNG2c7p0BCgE7pLlizpqpWffvqpdOvWTU6fPi3PP/+8/PznPw86zpnArutyZDen45133pFXXnlFbrrpJlfXZScEEEAAAQQQQAABBGIRYKQjFr0sjt27d6906NDBfMY2u69XValSxfWna3UUQ9fW+Pbbb+WFF16QO+6447KrO3NFdF2P7L5epWt2RDuB3QIXp0QAAQQQQAABBBDwuAChw0IHO69P6ZyNUF+Jcr48pZPM9WtSuXLlyvYudML57373O9Ewk1Xg0BMEvj61evVqswp64Pbuu+/KvffeaxYP1LkgOiLChgACCCCAAAIIIICAbQFChyXh6dOnmy9U6ResAid7O6uJ79y5UxYuXChVq1Y1d6BrZ+irU8eOHZOZM2fKddddZ/7cbeBwmuGshK6vdk2ZMkVKlSpl/kqD0KBBg2T27NmuVkK3xMJpEUAAAQQQQAABBHwoQOiw1On6CtPAgQNl0qRJ0qBBAzPqoA/+6enponMvJk+eLO3bt88Y5XDW2Dhw4EDG5PLAT9zqZ3WzWsyvS5cuZt0P3c6fP28+06srot9yyy3SokUL8+evv/66bNq0SUaNGiWPPvqopKWlWWo5p0UAAQQQQAABBBBAIFiA0GGxIjR46KjFyy+/bB74ixcvLi1btpT+/fubhfkCX6vSeRgaQipXriwTJkwwn8HV0KFfm9KRkuy2Z555xrym5Wy66OCKFSvMZHMd+ShcuLA0btxYHnroIWnYsKHkzp3bYqs5NQIIIIAAAggggAAChI6kqwFde2P8+PHmS1caUDQYsCGAAAIIIIAAAggg4BUBRjqSoCd1noeuvXHnnXfy6lMS9Ae3gAACCCCAAAIIIJCzAoSOnPWM6mw66fzVV18Nmvgd1Yk4CAEEEEAAAQQQQACBJBQgdCRhp3BLCCCAAAIIIIAAAgh4SYDQ4aXepC0IIIAAAggggAACCCShAKEjCTuFW0IAAQQQQAABBBBAwEsChA4v9SZtQQABBBBAAAEEEEAgCQUIHUnYKdwSAggggAACCCCAAAJeEiB0eKk3aQsCCCCAAAIIIIAAAkkoQOhIwk7hlhBAAAEEEEAAAQQQ8JIAocNLvUlbEEAAAQQQQAABBBBIQgFCRxJ2CreEAAIIIIAAAggggICXBAgdXupN2oIAAggggAACCCCAQBIKEDqSsFO4JQQQQAABBBBAAAEEvCRA6PBSb9IWBBBAAAEEEEAAAQSSUIDQkYSdwi0hgAACCCCAAAIIIOAlAUKHl3qTtiCAAAIIIIAAAgggkIQChI4k7BRuCQEEEEAAAQQQQAABLwkQOrzUm7QFAQQQQAABBBBAAIEkFCB0JGGncEsIIIAAAggggAACCHhJgNDhpd6kLQgggAACCCCAAAIIJKEAoSMJO4VbQgABBBBAAAEEEEDASwKEDi/1Jm1BAAEEEEAAAQQQQCAJBQgdSdgp3BICCCCAAAIIIIAAAl4SIHR4qTdpCwIIIIAAAggggAACSShA6EjCTuGWEEAAAQQQQAABBBDwkgChw0u9SVsQQAABBBBAAAEEEEhCAUJHEnYKt4QAAggggAACCCCAgJcECB1e6k3aggACCCCAAAIIIIBAEgoQOpKwU7glBBBAAAEEEEAAAQS8JEDo8FJv0hYEEEAAAQQQQAABBJJQgNCRhJ3CLSGAAAIIIIAAAggg4CUBQoeXepO2IIAAAggggAACCCCQhAKEjiTsFG4JAQQQQAABBBBAAAEvCRA6vNSbtAUBBBBAAAEEEEAAgSQUIHQkYadwSwgggAACCCCAAAIIeEmA0OGl3qQtCCCAAAIIIJBjAu8fOi+jt/4gf99zVk6cu5Rj5+VEiRcodEUuaVYhrwyqeaXcVjIt8TfkgzsgdPigk2kiAggggAACCEQmoIGj3sJjcuo8YSMyudTau0BaLtnQ5icEjzh0G6EjDshcAgEEEEAAAQRSS6Dda9/Jgp1nUuumuduoBNpWzCfz7y4S1bEc5F6A0OHeij0RQAABBBBAwCcChZ//Vr7nlSpf9La+anWiz1W+aGsiG0noSKQ+10YAAQQQQACBpBTINf5QUt4XN2VH4NJDJe2cmLNmCBA6KAYEEEAAAQQQQCCTAKHDXyVB6LDf34QO+8ZcAQEEEEAAAQRSTIDQkWIdFuPtEjpiBHRxOKHDBRK7IIAAAggggIC/BAgd/upvQof9/iZ02DfmCggggAACCCCQYgKEjhTrsBhvl9ARI6CLwwkdLpDYBQEEEEAAAQT8JUDo8Fd/Ezrs9zehw74xV0AAAQQQQACBFBMgdKRYh8V4u4SOGAFdHE7ocIHELggggAACCCDgLwFCh7/6m9Bhv78JHfaNuQICCCCAAAIIpJgAoSPFOizG2yV0xAjo4nBChwskdkEAAQQQQAABfwkQOvzV34QO+/1N6LBvzBUQQAABBBBAIMUECB0p1mEx3i6hI0ZAF4cTOlwgsQsCCCCAAAII+EuA0OGv/iZ02O9vQod9Y66AAAIIIIAAAikmQOhIsQ6L8XYJHTECujic0OECiV0QQAABBBBAwF8ChA5/9Tehw35/EzrsG3MFBBBAAAEEEEgxAUJHinVYjLdL6IgR0MXhhA4XSNHucvHiRVm3bp2MHz9e1q5dKydOnJDGjRtLnz59pHnz5pIvX76ITq3Hjxo1Sp577jmZOnWqtG3b9rLjjx49Kp07d5aVK1eGPPeAAQPMOfLmzRvRtdkZAQQQQAABPwkQOvzU2yKEDvv9TeiwZHz+/HkZO3asDB48WBo0aCBNmjSRM2fOSHp6umzfvl2GDRsmgwYNchU8Ll26JFu3bpWHH35YNmzYYO549uzZ0rFjx8vu/vDhw+bPv/jiCylXrtxlf6+h59FHH5U8efJYajmnRQABBBBAIPUFCB2p34eRtIDQEYlWdPsSOqJzC3uUjmzcd9990qlTJxk9erQULlzYHHPw4EHp1auXvPHGG7J06VIz8pHdpkFl0qRJ8sQTT0jDhg2latWq5nzhQke9evVk6NChYe+THRBAAAEEEEDgcgFCh7+qgtBhv78JHRaMz549a0Y45s+fL8uWLZPatWsHXWXNmjXStGlTGTJkiIwYMSLbUYcdO3aY16W6du0qPXv2lEWLFpkgQ+hDDNFOAAAgAElEQVSw0HGcEgEEEEAAgf8KEDr8VQqEDvv9TeiwYLx//37zilPBggVl1qxZUqxYsaCr7N69W9q1aycVKlSQadOmSdGiRbO8i1OnTsn3338vJUuWNPvMmTOH0GGhzzglAggggAACgQKEDn/VA6HDfn8TOiwY6+iETvKuW7eujBs3TgoUKBB0FWfehb46pSGiTJkyru/CbejQORt33HGHOa++2lWjRg2pXr36Zffi+sLsiAACCCCAgI8ECB0+6mxhInk8epvQYUFZJ3vXr19f+vbtayaT58+fP+gqx48fN69K7dq1SxYsWCCVKlVyfRduQ8eqVasuO+ftt99uvqSlYYgNAQQQQAABBLIWIHT4qzoY6bDf34QOC8ZO6Bg+fHjIydz6ypR+unbjxo05Hjq0Ofo6ln4SV//Rz/YeOHDAvOb15JNPSpUqVcx/r1ixYsQt1y9osSGAAAIIIOAHgVobrvNDM2njfwW21PvS9xY1a9a0akDosMAbbqRD19vo16+fbNu2zUroCNUk/YSvfgFr5MiR8swzz5jQE+lG6IhUjP0RQAABBFJVgNCRqj0X3X0TOkQIHdHVTkKP0jDRunVradSoUbZzOi5cuCBz587NmCTu5qbDvV6V3Tmcr2axQKAbafZBAAEEEPCzAK9X+av3eb3Kfn8z0mHBeO/evdKhQwfz1arsvl6lrzpNnDgxYw0PN7cSS+h46623zFofOuKh/+TKlcvNJdkHAQQQQAAB3wkQOvzV5YQO+/1N6LBg7Lw+pXM2dF2NatWqBV1lyZIl0qpVKzPJXEcdInn4jzZ06Krm+iUtXY1cP9Pbo0cPCy3nlAgggAACCHhDgNDhjX502wpCh1up6PcjdERvl+2R06dPN1+o0i9YjRkzxqzZodu+ffvMfI6dO3fKwoULzQrjuh09elS6desmx44dk5kzZ8p114WewJZd6Dh9+rRZbPCuu+4SXZE8d+7c5twaON58803p3r27lC1b1iwsWL58eUst57QIIIAAAgikvgChI/X7MJIWEDoi0YpuX0JHdG5hjzp58qQMHDhQJk2aJA0aNJAmTZqIjoCkp6eLLh44efJkad++fcYoh7N2h35pKvAzuvqlq3nz5smhQ4fMNT/66CMTGnRV8ptvvtn8Wa1ataRx48birISuIxr6v/VVKl2vY/PmzbJ27VqzHsgLL7yQsX5H2EawAwIIIIAAAj4VIHT4q+MJHfb7m9Bh0ViDh45avPzyy7Jp0yYpXry4tGzZUvr3729euQp8rWrPnj0mhFSuXFkmTJiQMTKiIyCdO3eWlStXZnmn+kWqIUOGmL/X8LJ48WJZunSp6Fe0NOjouhx63a5du0rp0qUttphTI4AAAggg4A0BQoc3+tFtKwgdbqWi34/QEb1djh2prz/pon06QqEBRUco2BBAAAEEEEAgcQKEjsTZJ+LKhA776oQO+8Zhr6DzPHQ048477zQTvdPS0sIeww4IIIAAAgggYE+A0GHPNhnPTOiw3yuEDvvGYa+gk85fffVVmTJlipQqVSrs/uyAAAIIIIAAAnYFCB12fZPt7IQO+z1C6LBvzBUQQAABBBBAIMUECB0p1mEx3i6hI0ZAF4cTOlwgsQsCCCCAAAII+EuA0OGv/iZ02O9vQod9Y66AAAIIIIAAAikmQOhIsQ6L8XYJHTECujic0OECiV0QQAABBBBAwF8ChA5/9Tehw35/EzrsG3MFBBBAAAEEEEgxAUJHinVYjLdL6IgR0MXhhA4XSOyCAAIIIIAAAv4SIHT4q78JHfb7m9Bh35grIIAAAggggECKCRA6UqzDYrxdQkeMgC4OJ3S4QGIXBBBAAAEEEPCXAKHDX/1N6LDf34QO+8ZcAQEEEEAAAQRSTIDQkWIdFuPtEjpiBHRxOKHDBRK7IIAAAggggIC/BAgd/upvQof9/iZ02DfmCggggAACCCCQYgKEjhTrsBhvl9ARI6CLwwkdLpDYBQEEEEAAAQT8JUDo8Fd/Ezrs9zehw74xV0AAAQQQQACBFBMgdKRYh8V4u4SOGAFdHE7ocIHELggggAACCCDgLwFCh7/6m9Bhv78JHfaNuQICCCCAAAIIpJgAoSPFOizG2yV0xAjo4nBChwskdkEAAQQQQAABfwkQOvzV34QO+/1N6LBvzBUQQAABBBBAIMUECB0p1mEx3i6hI0ZAF4cTOlwgsQsCCCCAAAII+EuA0OGv/iZ02O9vQod9Y66AAAIIIIAAAikmQOhIsQ6L8XYJHTECujic0OECiV0QQAABBBBAwF8ChA5/9Tehw35/EzrsG3MFBBBAAAEEEEgxAUJHinVYjLdL6IgR0MXhhA4XSOyCAAIIIIAAAv4SIHT4q78JHfb7m9Bh35grIIAAAggggECKCRA6UqzDYrxdQkeMgC4OJ3S4QGIXBBBAAAEEEPCXAKHDX/1N6LDf34QO+8ZcAQEEEEAAAQRSTIDQkWIdFuPtEjpiBHRxOKHDBRK7IIAAAggggIC/BAgd/upvQof9/k5o6Dh//rx8/vnnsnXrVvnggw/kww8/lHPnzsn+/fvlpz/9qeTOnVtuuOEGqVGjhvziF7+Qn/3sZ5I3b177KlwBAQQQQAABBHwtQOjwV/cTOuz3d9xDx8WLF+WTTz6RF198UZYsWSJ79+513crixYtLy5YtpUePHlKnTh1JS0tzfSw7IoAAAggggAACbgUIHW6lvLEfocN+P8YtdOioRnp6uvztb3+T9evXm5ZpcLjrrrvk9ttvl+uvv16uvvrqy1r8zTffyGeffSb/+te/5PXXX5f333/f7KPHDB48WFq0aEH4sF8nXAEBBBBAAAFfCRA6fNXdQuiw399xCx2HDx+Wjh07yg8//CC9e/eWu+++W4oVKxZRCy9duiQHDx6UNWvWyNSpU+XKK6+UOXPmSIkSJSI6DzsjgAACCCCAAALZCRA6/FUfhA77/R230KEjHRoYSpcubeZqxLrpa1pff/21lCpVipGOWDE5HgEEEEAAAQSCBAgd/ioIQof9/o5b6LDfFK6AAAIIIIAAAgjkjAChI2ccU+UshA77PZXUoUNHM44fPy5XXHGFFCpUyL4GV0AAAQQQQAABBESE0OGvMiB02O/vpAgdK1eulK+++ko6deqUES70Vazf//73snDhQilcuLD079/fTBwvWLCgfRWugAACCCCAAAK+FiB0+Kv7CR32+zvhoUMnlmug0GAxatQosw7HhQsXZNiwYTJixAipW7euUdi4caPMnj3bTEZnQwABBBBAAAEEbAoQOmzqJt+5CR32+yThocP5qlW9evVk6NChpsV79uyR9u3bS+PGjU340GCiox4FChSQcePGmf9kQwABBBBAAAEEbAkQOmzJJud5CR32+yUpQ4d+BvePf/yjLFu2TGrXrm0UdNRjw4YNfCLXfk1wBQQQQAABBHwvQOjwVwkQOuz3d8JDx6lTp2TAgAGi//ncc8+ZUY2ePXtKyZIlZcKECWYOh67PoSMeW7ZskVmzZkW8vod9Rq6AAAIIIIAAAl4SIHR4qTfDt4XQEd4o1j0SHjq0AcuXL5fOnTtL+fLl5bvvvpMjR46YcNGyZUvTvn379pm/r1+/vjzxxBOSJ0+eWNvN8QgggAACCCCAQJYChA5/FQehw35/J0Xo0IUDp0+fLk899ZTkz5/fBIs2bdqYRf/073SC+YoVK2TGjBlSuXJl+ypcAQEEEEAAAQR8LUDo8Ff3Ezrs93dShI7smslaHfaLgCsggAACCCCAQLAAocNfFUHosN/fSR867BNwBQQQQAABBBBAgNDh5xogdNjv/biFDp0MfubMGfP6VE5tp0+flnz58kmuXLly6pScBwEEEEAAAQQQYEVyn9UAocN+h8ctdOh6HLri+NVXXy0PPvig+RSuLgQY6Xby5EnZvHmzmd/xzTffmAUDS5QoEelp2B8BBBBAAAEEEMhSgNer/FUchA77/R230KETwmfOnCljxoyRHTt2SPHixaVZs2bSsGFDqVmzppQrV86sSq6Tx53t7Nmzcvz4cfniiy/kvffek9dee03Wrl0rJ06cMPsPGTJEevToEXSMfTKugAACCCCAAAJeFyB0eL2Hg9tH6LDf33ELHU5TdD2Of/7znzJp0iTzRapIN12lvHv37tK8eXMpUqRIpIezPwIIIIAAAgggEFaA0BGWyFM7EDrsd2fcQ0dgk3QU4/333zchRF+Z+vjjj2Xv3r0Zu+hoSPXq1aVWrVpmRKRu3bpmhIQ5HPYLgysggAACCCDgZwFCh796n9Bhv78TGjrsN48rIIAAAggggAACkQsQOiI3S+UjCB32e4/QYd+YKyCAAAIIIIBAigkQOlKsw2K8XUJHjIAuDid0uEBiFwQQQAABBBDwlwChw1/9Teiw39+EDvvGXAEBBBBAAAEEUkyA0JFiHRbj7RI6YgR0cTihwwUSuyCAAAIIIICAvwQIHf7qb0KH/f4mdFg0vnjxoqxbt07Gjx+fsb6IfvK3T58+5pO/upp6JJuuTzJq1Ch57rnnZOrUqdK2bduQh+vq79u2bZNnn31Wli9fLkeOHJE6depI165dpUuXLlKwYMFILsu+CCCAAAII+E6A0OGvLid02O9vQoclY10McezYsTJ48GBp0KCBNGnSRM6cOSPp6emyfft2GTZsmAwaNMhV8NAQsXXrVnn44Ydlw4YN5o51JfaOHTtedve677x586R3795Svnx5adGihbnGmjVrZP369WaNk3HjxrHGiaV+57QIIIAAAt4QIHR4ox/dtoLQ4VYq+v0IHdHbZXukrpx+3333SadOnWT06NFmtXXdDh48KL169ZI33nhDli5dKjrykd2mQUUXUnziiSfMWiVVq1Y158sqdOhaJ23atJEbb7xRJk6cKNdee605/cmTJ2XgwIHmXNOmTTMrubMhgAACCCCAQGgBQoe/KoPQYb+/kyZ0OK8iPf/88+ZVJH0lqFKlStKsWTPp2bOn3HTTTSmzKODZs2fNCMf8+fNl2bJlUrt27aCe1FGHpk2bypAhQ2TEiBGSJ0+eLHt6x44d0rlzZ/NqlDosWrTIBJmsQoeOYjzyyCOyePFiuf/++4POq69ctW7d2iyyqIHECUL2y4wrIIAAAgggkFoChI7U6q9Y75bQEatg+OOTInTob+FHjhxp/gm16cOxPkzrg3daWlr4ViV4j/3795tXn3TuxKxZs6RYsWJBd7R7925p166dVKhQwYw6FC1aNMs7PnXqlHz//fdSsmRJs8+cOXOyDB0656Nfv37yySefmMBzww03BJ336NGjJsDof86dO1fKlSuXYCkujwACCCCAQHIKEDqSs19s3RWhw5bs/86bFKFDJzvrw7C+PvTHP/5Rbr/9dilQoIDoA/fmzZvlr3/9q5kHoQ/c9erVs68S4xV0dEIneeuIgoYlbUvgdvjwYRNK9NUpbVOZMmVcXzG70OGc1wknJUqUCDqveg4YMMC82qUjJtWqVXN9XXZEAAEEEEDATwKEDj/1tgihw35/Jzx0nD59Wh599FHZu3ev+a3/Nddcc1mr9+3bZ0KJPsSHex3JPln4K+hk7/r160vfvn3NZPL8+fMHHXT8+HHzqtSuXbtkwYIF5jUyt1t2ocMJO2XLlg05wuK89qVB6O23306JAOfWhf0QQAABBBDISQFCR05qJv+5CB32+yjhocP57byOYAwdOjRki/WLTPq1py1btoR8mLbPFNkVnNAxfPjwkG1yRhw2btxoJXRkNcKirdDQ9vjjj0cVOvQLWmwIIIAAAgj4QaDWhuv80Eza+F+BLfW+9L1FzZo1rRqkROhwHpb1YV5/05/5tSGrQlGcPNxIhzP3Qid2x3Ok48KFCyYEPfXUU4SOKPqVQxBAAAEE/CNA6PBPX2tLCR0ing8dzgO4TrYeM2ZMyHUrdO6Dfu5VJ2iHm3idDP+KOF+JatSoUbZzOjQE6IRuZ5K4m3vP7vUqZwK7rssRKpw5IyzvvPOOvPLKK+aLYGwIIIAAAgggcLkAr1f5qyp4vcp+fyd8pEObOGHCBPPlKp1roGtM5M6dO6Pl+mrVa6+9Zlbx1tW0db2K7D4xa58s/BV0fkqHDh3MV6uy+3pVlSpVIv50bXahw5krsmfPnmy/XqVfC4t0Anv4VrMHAggggAAC3hEgdHinL920hNDhRim2fZIidDgL5ulXrJo3by6//OUvzW/hP/vsM/MakK7boQ/oM2bMkMqVK8fW4jgc7Yze6JyNUF+JWrJkibRq1cpMMtevSeXKlcv1XWUXOgJfn1q9erVZBT1we/fdd+Xee+81wS6rUSXXN8KOCCCAAAIIeFiA0OHhzg3RNEKH/f5OitChzdTRAX2FSl/7ybzpJ3THjx9vvl6VKtv06dPNF6r0C1b6gK9rduimX+LStTR27twpCxcuNCuM66ZrZ3Tr1k2OHTsmM2fOlOuuCz2BLbvQoedxVkLXV7umTJkipUqVMufXIDRo0CCzqKCbldBTxZn7RAABBBBAwIYAocOGavKek9Bhv2+SJnRoU3VV8q+++ko++ugj+fTTT836FfpQrv+kwqKAgd2lrzBpiJo0aZI0aNDAjDrog396erqZmzJ58mRp3759xiiH8xWvAwcOBE0u13kY8+bNk0OHDpnTq40GB12V/OabbzZ/VqtWLWncuLH57+fPnzcjKLoi+i233CItWrQwf/7666/Lpk2bZNSoUeYTxanmaf9fBa6AAAIIIIDA/wQIHf6qBkKH/f5OqtBhv7nxvYIGDx21ePnll80Df/HixaVly5bSv39/szBf4GtVOg9DQ4i+PqZzXJyREWcV8ZUrV2Z58zofZsiQIRl/rxPvV6xYIc8//7wZ+dAV3TWUPPTQQ2YBxsA5M/EV4WoIIIAAAgikhgChIzX6KafuktCRU5JZnyfpQof+Zv+HH37IuGN9YM6bN699iQReQSfL6+tjOpFeA4oGAzYEEEAAAQQQSJwAoSNx9om4MqHDvnrShI4PPvhAdDE9nW8QuOnogM51+MMf/hBytXL7RPav4Ky4fuedd/Lqk31uroAAAggggEBYAUJHWCJP7UDosN+dSRE6dKXx1q1bm8nk5cqVk4oVK5pXgM6dOycffvihHDlyxHzR6qWXXjJ/77VNJ52/+uqrQRO/vdZG2oMAAggggEAqCRA6Uqm3Yr9XQkfshuHOkPDQcfbsWTPpWV8revrpp836Frq4nbPpvAidm6CjIA8//HBKrNMRDp2/RwABBBBAAIHkFiB0JHf/5PTdETpyWvTy8yU8dDhfbapevbo8+eSTIb+qlGorktvvNq6AAAIIIIAAAjYFCB02dZPv3IQO+32S8NDhfJ2pTp06MnTo0CxbPGLECNmwYYNZSbtEiRL2ZbgCAggggAACCPhWgNDhr64ndNjv74SHDl1Fe9iwYWZ9jsBPxQY2Xb9opSt362tXrKRtvyi4AgIIIIAAAn4XIHT4qwIIHfb7O+GhQ5uoCwF2795dfv/73wctmKd/p5+T1cXx/vKXv8jcuXPNQnhsCCCAAAIIIICATQFCh03d5Ds3ocN+nyQ8dOgq5LrKti5mp6tla/goXbp0Rsu/+eYb89UqDRu/+tWvghbUK1mypAkpBQoUsC/FFRBAAAEEEEDANwKEDt90tWkoocN+fyc8dDgTyVetWhVxa3VdC+Z4RMzGAQgggAACCCAQRoDQ4a8SIXTY7++Eh47z58+btThOnDgRcWt1tXL96lVaWlrEx3IAAggggAACCCCQlQChw1+1Qeiw398JDx32m8gVEEAAAQQQQACByAQIHZF5pfrehA77PUjosG/MFRBAAAEEEEAgxQQIHSnWYTHeLqEjRkAXhxM6XCCxCwIIIIAAAgj4S4DQ4a/+JnTY7++kCR1ffvmlzJ8/X9566y05d+5cyJZXrFhRRo4cKUWKFLEvwxUQQAABBBBAwLcChA5/dT2hw35/J0Xo0JXGO3bsKHv37s22xc2aNZNZs2ZJsWLF7MtwBQQQQAABBBDwrQChw19dT+iw398JDx3OauOvvfaaPP7446LBIquvUemK5IUKFbKvwhUQQAABBBBAwNcChA5/dT+hw35/Jzx0OOt01KhRQ0aMGCF58uSx32qugAACCCCAAAIIZCNA6PBXeRA67Pd3wkPH8ePHpWfPnlKtWjUZOnSo/RZzBQQQQAABBBBAIIwAocNfJULosN/fCQ8d2sTp06eblcV1vsa1115rv9VcAQEEEEAAAQQQYKSDGvivAKHDfikkRej47rvv5JFHHhH9z+eee05KlSplv+VcAQEEEEAAAQQQyEKAkQ5/lQahw35/J0XouHjxoixfvlx69+4t33zzTZat5utV9guCKyCAAAIIIICACKHDX1VA6LDf30kROjRwdO7cWU6cOJFtiwkd9guCKyCAAAIIIIAAocNvNUDosN/jCQ8dgZ/M1Ver7r777iw/mWufgysggAACCCCAAAKEDr/VAKHDfo8nPHQ4n8ytW7euPPHEE5IrVy77reYKCCCAAAIRCbx/6LyM3vqDrNxzVr4/dymiY9k5uQUKXZFLmlXIK4NqXim3lUxL7puN493xelUcsZPgUoQO+52Q8NChr1T169dPrr/+ekKH/f7mCggggEDEAho46i08JqfOEzYixkuhAwqk5ZINbX5C8PhvnxE6Uqh4c+BWCR05gBjmFAkPHXp/8+fPl2effVZefPFFqVy5sv1WcwUEEEAAAdcC7V77ThbsPON6f3ZMXYG2N+aT+XcVSd0G5OCdEzpyEDMFTkXosN9JSRE6Tp48KQMHDpTdu3fLX//61yzX6khLS5MiRYrwCpb9uuAKCCCAQIZA4ee/5ZUqn9SDvmp1os9VPmlt9s0kdPirDAgd9vs74aHj6NGj5stVK1euDNvaO++80ywiWKJEibD7sgMCCCCAQM4I8PCVM46pchYevn7sKeo+VSo2Z+6Tus8Zx+zOkvDQoQsCPvbYY7Jr166wra1YsaKMHDnSjHawIYAAAgjER4CHr/g4J8tVePgidCRLLcbzPqh7+9oJDx32m8gVEEAAAQRiESB0xKKXesfy8EXoSL2qjf2OqfvYDcOdgdARToi/RwABBHwuQOjwVwHw8EXo8FfF/9ha6t5+rydV6Pjmm29k48aN8umnn0qFChXk/vvvNwsFnj171vxTqFAh+yJcAQEEEEAgSIDQ4a+C4OGL0OGviid0xKu/kyJ0nD9/3kwQf+SRR+TIkSOm7YGTxpcsWSJ//vOfZeHChVK1atV42XAdBBBAAAEm1PquBggdhA7fFT0jHXHp8qQIHatXr5bWrVtLw4YN5cEHH5QVK1bIl19+mfGlqq+//lq6dOki99xzjwwYMCAuMFwEAQQQQICHLz/WAKGDuqfu/Shgv80JDx2nT5+WRx99VPbu3SvTpk2Ta665RkaMGCEbNmzICB0XLlyQoUOHyqFDh8wigldeeaV9Ga6AAAIIIGAEeL3KX4VA6CB0+Kvif2wtdW+/1xMeOg4fPiwdO3aUevXqmWChW+bQkdWf2efhCggggAAChA5/1QAPX4QOf1U8oSNe/U3oiJc010EAAQRSVIDQkaIdF+VtEzoIHVGWTkofRt3b776Ehw7n9arvv/9ennvuObPwX+aRDl21vEePHlK6dGkZO3as5M+f374MV0AAAQQQMAKEDn8VAg9fhA5/VTwjHfHq74SHDm3o8uXLpXPnzubrVfqPzttw5nTop3KfeeYZefrpp2X27NnmVSw2BBBAAIH4CRA64medDFcidBA6kqEO430P1L198aQIHSdPnpSRI0eaf7La+vbtK2PGjJGCBQvaV+EKCCCAAAIZAoQOfxUDD1+EDn9VPCMd8ervuIeOM2fOyMqVK6VkyZJSv359yZUrl2mrrtWxdu1amTBhgvlkrrPVqVNHHnjgAenatasUKFAgXi5cBwEEEEDgvwKEDn+VAqGD0OGviid0xKu/4x46nK9VlS9fXsaNGxcySFy6dElOnTpl/s4JJfEC4ToIIIAAAsEChA5/VQShg9Dhr4ondMSrv5MydMSr8VwHAQQQQCC8AKEjvJGX9iB0EDq8VM9u20Ldu5WKfj9CR/R2HIkAAgj4QoDQ4YtuzmgkD1+EDn9VPCMd8epvQke8pLkOAgggkKIChI4U7bgob5vQQeiIsnRS+jDq3n73JSx0fPbZZ1KxYkXJnTu361bq/vqFK13Lgw0BBBBAID4ChI74OCfLVXj4InQkSy3G8z6oe/vaCQsdq1atirh1zZo1k1mzZkmxYsUiPpYDEEAAAQSiEyB0ROeWqkfx8EXoSNXajeW+qftY9Nwdm7DQUaZMGbPyeCSri6elpZlRDr5o5a5z2QsBBBDICQFCR04ops45ePgidKROtebcnVL3OWeZ1ZkSFjqy+2Su/WZzBQQQQAABtwKEDrdS3tiPhy9ChzcqObJWUPeReUWzN6EjGjWOQQABBHwkQOjwUWeLCA9fhA5/VfyPraXu7fc6ocO+MVdAAAEEUlqA0JHS3RfxzfPwReiIuGg8cAB1b78T4x46vvvuO3nsscekVKlSMmjQIMmbN6/9VnIFBBBAAIGoBQgdUdOl5IE8fBE6UrJwY7xp6j5GQBeHxz10uLgndkEAAQQQSCIBQkcSdUYcboWHL0JHHMos6S5B3dvvEkKHfWOugAACCKS0AKEjpbsv4pvn4YvQEXHReOAA6t5+JxI6LBpfvHhR1q1bJ+PHj5e1a9fKiRMnpHHjxtKnTx9p3ry55MuXz9XVIznP0aNHpXPnzrJy5cqQ5x4wYICMGjWK19pcybMTAgioAKHDX3XAwxehw18V/2NrqXv7vU7osGR8/vx5GTt2rAwePFgaNGggTZo0kTNnzkh6erps375dhg0bZua0hAsekZ7n8OHD0rFjR/niiy+kXLlyl7VOQ8+jjz4qefLksdRyTosAAl4TIHR4rUezbw8PX4QOf1U8oSNe/W7OsPsAACAASURBVE3osCStIxv33XefdOrUSUaPHi2FCxc2Vzp48KD06tVL3njjDVm6dKkZ+chui/Q8TuioV6+eDB061FLrOC0CCPhJgNDhp97mN75Ob1P31L2/BOy3ltBhwfjs2bNmhGP+/PmybNkyqV27dtBV1qxZI02bNpUhQ4aYVdmzGnWI5jyEDgsdyikR8LkAD1/+KgBGOhjp8FfFM9IRr/4mdFiQ3r9/v3nFqWDBgjJr1iwpVqxY0FV2794t7dq1kwoVKsi0adOkaNGiIe8imvMQOix0KKdEwOcChA5/FQChg9Dhr4ondMSrvwkdFqR37Nghbdu2lbp168q4ceOkQIECQVdxgoHO8ZgzZ46UKVMm5F1Ecx7n3Dp6cscdd5jz6qtdNWrUkOrVq192LxaazykRQMBjAoQOj3VomOYQOggd/qp4Qke8+pvQYUF6w4YNUr9+fenbt6+ZTJ4/f/6gqxw/flx69uwpu3btkgULFkilSpVC3kU053FCx6pVqy475+23326+pKVhiA0BBBBwK0DocCvljf0IHYQOb1RyZK2g7iPzimZvQkc0amGOccLC8OHDQ07mPnXqlOinazdu3OgqdER6nu+//958Elf/0c/tHjhwwLzm9eSTT0qVKlXMf69YsWLELd+6dWvEx3AAAgikvkCtDdelfiNogWuBLfW+dL2vl3ek7r3cu5e3jboXqVmzptVOJ3RY4A03QqHrdfTr10+2bdvmKnRkNWLi9jzaRP307hNPPCEjR46UZ555xoSeSDdCR6Ri7I+ANwR4+PJGP7ptBQ9fP0pR924rxhv7UfeEjpSsZA0TrVu3lkaNGmU7p+PChQsyd+5cKVmyZMh25tR5nJM7X81igcCULCtuGoGECfB6VcLoE3JhXjP5kZ26T0j5Jeyi1L19ekY6LBjv3btXOnToYL5ald3Xq/RVp4kTJ2as4ZH5VnLqPM5533rrLWnYsKEZ8dB/cuXKZaH1nBIBBLwmwMOX13o0+/bw8EXo8FfF/9ha6t5+rxM6LBg7rz3pnI1FixZJtWrVgq6yZMkSadWqlZlkrqMOWT3859R5zL9Mly6ZURddjVw/09ujRw8LLffHKd8/dF5Gb/1BVu45K9+fu+SPRvuklYWuyCXNKuSVQTWvlNtKpvmk1eGbSegIb+SlPXj4InR4qZ7dtoW6dysV/X6Ejujtsj1y+vTp5gtVOh9jzJgxZs0O3fbt22fmc+zcuVMWLlwoVatWNX9+9OhR6datmxw7dkxmzpwp113348TNSM5z+vRps9jgXXfdJboiee7cuX9M75cuyZtvvindu3eXsmXLyuzZs6V8+fKWWu7t02rgqLfwmJw6T9jwck8XSMslG9r8hODx304mdHi52i9vGw9fhA5/VfyPraXu7fc6ocOS8cmTJ2XgwIEyadIkadCggTRp0kR05CI9PV100b/JkydL+/btM0Y5nE/d6pemAj+jG8l5nBXMdUSjcePG5lUqXa9j8+bNsnbtWrMeyAsvvJCxfoelpnv6tO1e+04W7Dzj6TbSuB8F2lbMJ/PvLgIH77b7rgZ4+CJ0+K7oCR1x6XJCh0VmDQw6avHyyy/Lpk2bpHjx4tKyZUvp37+/eeUq8LWqPXv2mBBSuXJlmTBhQsbIiN5eJOfR8LJ48WJZunSp6Fe0NOjouhx63a5du0rp0qUtttj7py78/Le8UuX9bjYt1FetTvS5yietzb6ZjHT4qwwIHYQOf1U8Ix3x6m9CR7yks7mOvv6ki/bpCIUGFB2hYEtOAR6+krNfbN0VD188fNmqrWQ+L3VP3Sdzfdq6N+reluz/zkvosG8c9go6z6Nz585y5513moneaWlMYA2LlqAdCB0Jgk/QZfkhxMNXgkovoZel7qn7hBZggi5O3duHJ3TYNw57BZ0s/uqrr8qUKVOkVKlSYfdnh8QJEDoSZ5+IK/NDiIevRNRdoq9J3VP3ia7BRFyfurevTuiwb8wVPCRA6PBQZ7poCj+EePhyUSae24W6p+49V9QuGkTdu0CKcRdCR4yAHO4vAUKHv/qbH0I8fPmr4n9sLXVP3VP3fhSw32ZCh31jruAhAUKHhzrTRVN4+OLhy0WZeG4X6p6691xRu2gQde8CKcZdCB0xAnK4vwQIHf7qb34I8fDlr4pnpCOwv/n/e39VP/9/b7+/CR32jbmChwT4IeShznTRFH4IETpclInndqHuqXvPFbWLBlH3LpBi3IXQESMgh/tLgNDhr/7mhxAPX/6qeEY6GOnwY8VT9/HqdUJHvKS5jicECB2e6EbXjSB0EDpcF4uHdqTuqXsPlbPrplD3rqmi3pHQETUdB/pRgNDhr17nhxAPX/6qeH7jy0iHHyueuo9XrxM64iXNdTwhQOjwRDe6bgShg9Dhulg8tCN1T917qJxdN4W6d00V9Y6EjqjpONCPAoQOf/U6P4R4+PJXxfMbX0Y6/Fjx1H28ep3QES9pruMJAUKHJ7rRdSMIHYQO18XioR2pe+reQ+XsuinUvWuqqHckdERNx4F+FCB0+KvX+SHEw5e/Kp7f+DLS4ceKp+7j1euEjnhJcx1PCBA6PNGNrhtB6CB0uC4WD+1I3VP3Hipn102h7l1TRb0joSNqOg70owChw1+9zg8hHr78VfH8xpeRDj9WPHUfr14ndMRLmut4QoDQ4YludN0IQgehw3WxeGhH6p6691A5u24Kde+aKuodCR1R03GgHwUIHf7qdX4I8fDlr4rnN76MdPix4qn7ePU6oSNe0lzHEwKEDk90o+tGEDoIHa6LxUM7UvfUvYfK2XVTqHvXVFHvSOiImo4D/ShA6PBXr/NDiIcvf1U8v/FlpMOPFU/dx6vXCR3xkuY6nhAgdHiiG103gtBB6HBdLB7akbqn7j1Uzq6bQt27pop6R0JH1HQc6EcBQoe/ep0fQjx8+avi+Y0vIx1+rHjqPl69TuiIlzTX8YQAocMT3ei6EYQOQofrYvHQjtQ9de+hcnbdFOreNVXUOxI6oqbjQD8KEDr81ev8EOLhy18Vz298GenwY8VT9/HqdUJHvKS5jicECB2e6EbXjSB0EDpcF4uHdqTuqXsPlbPrplD3rqmi3pHQETUdB/pRgNDhr17nhxAPX/6qeH7jy0iHHyueuo9XrxM64iXNdTwhQOjwRDe6bgShg9Dhulg8tCN1T917qJxdN4W6d00V9Y6EjqjpONCPAoQOf/U6P4R4+PJXxfMbX0Y6/Fjx1H28ep3QES9pruMJAUKHJ7rRdSMIHYQO18XioR2pe+reQ+XsuinUvWuqqHckdERNx4F+FCB0+KvX+SHEw5e/Kp7f+DLS4ceKp+7j1euEjnhJcx1PCBA6PNGNrhtB6CB0uC4WD+1I3VP3Hipn102h7l1TRb0joSNqOg70owChw1+9zg8hHr78VfH8xpeRDj9WPHUfr14ndMRLmut4QoDQ4YludN0IQgehw3WxeGhH6p6691A5u24Kde+aKuodCR1R03GgHwUIHf7qdX4I8fDlr4rnN76MdPix4qn7ePU6oSNe0lzHEwKEDk90o+tGEDoIHa6LxUM7UvfUvYfK2XVTqHvXVFHvSOiImo4D/ShA6PBXr/NDiIcvf1U8v/FlpMOPFU/dx6vXCR3xkuY6nhAgdHiiG103gtBB6HBdLB7akbqn7j1Uzq6bQt27pop6R0JH1HQc6EcBQoe/ep0fQjx8+avi+Y0vIx1+rHjqPl69TuiIlzTX8YQAocMT3ei6EYQOQofrYvHQjtQ9de+hcnbdFOreNVXUOxI6oqbjQD8KEDr81ev8EOLhy18Vz298GenwY8VT9/HqdUJHvKS5jicECB2e6EbXjSB0EDpcF4uHdqTuqXsPlbPrplD3rqmi3pHQETUdB/pRgNDhr17nhxAPX/6qeH7jy0iHHyueuo9XrxM64iXNdTwhQOjwRDe6bgShg9Dhulg8tCN1T917qJxdN4W6d00V9Y6EjqjpONCPAoQOf/U6P4R4+PJXxfMbX0Y6/Fjx1H28ep3QES9pruMJAUKHJ7rRdSMIHYQO18XioR2pe+reQ+XsuinUvWuqqHckdERNx4F+FCB0+KvX+SHEw5e/Kp7f+DLS4ceKp+7j1euEjnhJcx1PCBA6PNGNrhtB6CB0uC4WD+1I3VP3Hipn102h7l1TRb0joSNqOg70owChw1+9zg8hHr78VfH8xpeRDj9WPHUfr14ndMRLmut4QoDQ4YludN0IQgehw3WxeGhH6p6691A5u24Kde+aKuodCR1R03GgHwUIHf7qdX4I8fDlr4rnN76MdPix4qn7ePU6oSNe0lzHEwKEDk90o+tGEDoIHa6LxUM7UvfUvYfK2XVTqHvXVFHvSOiImo4D/ShA6PBXr/NDiIcvf1U8v/FlpMOPFU/dx6vXCR3xkuY6nhAgdHiiG103gtBB6HBdLB7akbqn7j1Uzq6bQt27pop6R0JH1HQc6EcBQoe/ep0fQjx8+avi+Y0vIx1+rHjqPl69TuiIlzTX8YQAocMT3ei6EYQOQofrYvHQjtQ9de+hcnbdFOreNVXUOxI6oqYLf+DFixdl3bp1Mn78eFm7dq2cOHFCGjduLH369JHmzZtLvnz5wp9ERCI9z6VLl2Tbtm3y7LPPyvLly+XIkSNSp04d6dq1q3Tp0kUKFizo6rrsdLkAocNfVcEPIR6+/FXx/MaXkQ4/Vjx1H69eJ3RYkj5//ryMHTtWBg8eLA0aNJAmTZrImTNnJD09XbZv3y7Dhg2TQYMGhQ0ekZ5HA8e8efOkd+/eUr58eWnRooW5xpo1a2T9+vXSvXt3GTdunBQpUsRSy719WkKHt/s3c+sIHYQOf1U8D1+EDj9WPHUfr14ndFiS1pGN++67Tzp16iSjR4+WwoULmysdPHhQevXqJW+88YYsXbrUjHxkt0V6no8//ljatGkjN954o0ycOFGuvfZac/qTJ0/KwIEDZdKkSTJt2jTp0aOHpZZ7+7SEDm/3L6EjdP9S99S9vwQI237sb37JZL/XCR0WjM+ePWtGOObPny/Lli2T2rVrB11FRx2aNm0qQ4YMkREjRkiePHlC3kU059FRjEceeUQWL14s999/f9B59ZWr1q1bS926dU0gcYKQBQLPnpKHL892bciG8UOIhy9/VTy/8WWkw48VT93Hq9cJHRak9+/fLx07djRzJ2bNmiXFihULusru3bulXbt2UqFCBTPqULRo0ZB3Eel5cufOLf369ZNPPvnEBJ4bbrgh6LxHjx6Vzp07i/7n3LlzpVy5chZa7+1TEjq83b+MdDDS4a8KD91awjZh24//HlD39nud0GHBeMeOHdK2bVszoqAjDwUKFAi6yuHDh00o0Tkec+bMkTJlyoS8i0jPo3M39Ly66XlLlCgRdN5Tp07JgAEDzKtdixYtkmrVqllovbdPSejwdv8SOggd/qpwQkd2/c3/3/vr3wZCh/3+JnRYMN6wYYPUr19f+vbtayaT58+fP+gqx48fl549e8quXbtkwYIFUqlSpZB3Eel59CQadsqWLRtyhMV5XUuD0Ntvvy316tWLqPW1atWKaH8v7ry1yz+82CzalIVAzZl3YyMi1L2/yoC6/7G/qXvq3l8CIlu2bLHaZEKHBV4nLAwfPlyGDh162RWcEYeNGze6Ch1uz+OEjqxGWPTvdQ7J448/TuiIst+Pl60T5ZEclooCRf+zKRVvO8fvmbrPcdKkPiF1/2P3UPdJXaY5fnPUPaEjx4sqHicMN0Kh63Xo3Aud2B3LSEfm8zihI6uRjgsXLpgQ9NRTT0UVOuJhxzUQQAABBBBAAAEEvCfASIeFPnW+EtWoUaNs53RoCNAJ3SVLlgx5F5Ge59y5c2ZOh87tyG5OxzvvvCOvvPKK3HTTTRZazykRQAABBBBAAAEEEAgWIHRYqIi9e/dKhw4dzFersvt6VZUqVbL9dG2k59GVy3WuyJ49e7L9epWu2ZHdBHYLJJwSAQQQQAABBBBAwMcChA4Lne+89qRzNkJ9JWrJkiXSqlUrM8lcvyaVK1eukHcR6Xk0dDivT61evdqsgh64vfvuu3LvvfeaxQPHjBkTdjV0CzScEgEEEEAAAQQQQMCHAoQOS50+ffp0M+qgX7DSB3xds0O3ffv2mfkcO3fulIULF0rVqlXNn+vaGd26dZNjx47JzJkz5brrrjN/Hul5nBXM9dWuKVOmSKlSpcx5NMAMGjRIZs+e7WoldEssnBYBBBBAAAEEEEDAhwKEDkudrq8wDRw4UCZNmiQNGjQwow764J+eni666N/kyZOlffv2GaMcztodBw4cCJpcHul5zp8/b0ZQdEX0W265RVq0aGFa+Prrr8umTZtk1KhR8uijj0paWpqllnNaBBBAAAEEEEAAAQSCBQgdFitCA4OOWrz88svmgb948eLSsmVL6d+/v1mYL/C1Kp2HoSGkcuXKMmHChIyREb29SM6j++uigytWrJDnn39edOSjcOHC0rhxY3nooYekYcOGoiuXsyGAAAIIIIAAAgggEC8BQke8pLO5zqVLl2T8+PHmS1caUDQYsCGAAAIIIIAAAggg4BUBQkcS9KTO8+jcubPceeedvPqUBP3BLSCAAAIIIIAAAgjkrAChI2c9ozqbThZ/9dVXgyZ+R3UiDkIAAQQQQAABBBBAIAkFCB1J2CncEgIIIIAAAggggAACXhIgdHipN2kLAggggAACCCCAAAJJKEDoSMJO4ZYQQAABBBBAAAEEEPCSAKHDS71JWxBAAAEEEEAAAQQQSEIBQkcSdgq3hAACCCCAAAIIIICAlwQIHV7qTdqCAAIIIIAAAggggEASChA6krBTuCUEohVYsGCBtGvXLuThpUuXNp9mrlmzZtDfX7x4UdatW2cWqNQV7E+cOGFWsO/Tp480b95c8uXLF7S/Lma5bds2efbZZ2X58uVy5MgRqVOnjnTt2lW6dOkiBQsWjGn/aNvOcf4TOH36tFnbaNKkSdk2vlmzZjJr1iwpVqyY2S/SGtZjDh06JPp585deekl27Ngh5cqVk/vvv18eeughKV++/GXXP3nypMycOdMs+Lpp0yYpXry4tGzZUvr37y/VqlWTXLly+a/DaHHUAmfOnJFp06bJ448/Ln/4wx9kyJAhWZ7Ldq1GWtuR/oyJGokDk16A0JH0XcQNIuBeYM6cOSYs3HrrrVKgQIGgA6+88koZOXKkVK5cOePPz58/L2PHjpXBgwdLgwYNpEmTJqI/3NLT02X79u0ybNgwGTRoUEbw0Ie1efPmSe/evc2DVosWLczfrVmzRtavXy/du3eXcePGSZEiRTIe7iLZ331L2RMBkbNnz8ro0aPl7bffDslx6tQp+eCDD+SOO+7ICB2R1rCe+NNPP5Vu3brJrl27pE2bNlKhQgX58MMPZcWKFXL99debcKFBwtkOHjwovXr1kjfeeMME9+rVq8uePXtk4cKFUrhwYZk8ebLcdddddCECrgT+/e9/m6CxdOlSs//w4cNl6NChIY+1XauR1nakP2NcgbBTygoQOlK267hxBC4X0NDx17/+VXTEo1KlSmGJdGTjvvvuk06dOpmHN30g0i3wB4v+oNORD90+/vhj89B14403ysSJE+Xaa681f66/+Ro4cKD5jbP+Nq5Hjx5R7R/2htkBgQgEdCSuc+fO8pe//EUGDBhgRhcirWGt7d/97nfy5ptvyosvvii/+tWvzHkCw0urVq1kwoQJZpTvwoULJqz/7W9/M/8+dOjQQXLnzm3uWkcUdUSwYsWKJqjo6CMbAlkJaC1pUNVfCl199dVy7733yp/+9KcsQ4ftWo2mtiP9GUM1eFuA0OHt/qV1PhOIJHTob4n1h9n8+fNl2bJlUrt27SAtHb1o2rSpGcYfMWKE5MmTx4xiPPLII7J48WLzakngpq9ctW7dWurWrWsCiQaYSPf3WXfRXIsCzgOYvtqkD25Vq1Y1V4u0Jrdu3Sq//vWvTdgeM2ZM0OuG+ipiv379ZOPGjbJo0SIz2rF3714TNEqVKmVex3Je6dJr60Ob/ob6qaeektWrV5uRRTYEshI4fPiw+YVQjRo1zP9X6//H1q9fP8vQYbtWI63taH7GUA3eFiB0eLt/aZ3PBCIJHfv375eOHTua384Gvu/ukO3evdvMD9FXSXT0Qn9bqw9Yn3zyiQkqN9xwQ5Du0aNHzW+V9T/nzp1r3mGPZH99R54NgZwScH7Dqq9FOWHBCQlua1hrcsqUKeZ1Qq35tm3bXnZ7GiAee+wxM79JXzd0wrq+yhjqvXtn3tUzzzxjRl/YEMhKQF9N+vbbb02A1dG1DRs2ZBs6bNdqpLUd6c+YokWLUgweFyB0eLyDaZ6/BDR0/PGPfzQP//rQr5u+ClWrVi0pW7Zs0ORVnQyrD1E6MqG//c08B0R/y6ahROd46Hl17ob+b930f5coUSIIV9+f14cofY9df+urr15Fsn/gO/H+6jVam9MCWrP6up+OcGhY0Dkdujk17baGtSZ1lE8n7+q8kXr16l12q/rvgv42Wudp6DwO53/Pnj07o/4DD3IeHANHEHO6/ZzPmwLhQoftWtV/l7TW3da2/uIqkp8xZcqU8WbH0aoMAUIHxYCAhwScB57MTdJXnfSrOTpE73xdyvkB1rdvXzOZPH/+/EGHHT9+XHr27Gkmz+pvZ3XTHyAaXkKNjDhD6Rpg9AHtqquuimj/UA90HuoamhJHgS1btphX/XT+hTPXQi/vBG23NayvtWiQ1pE7fR1KA3rmTT+6oF+lcib3Og9+WY2MOK/A6KhIqLAfRyYulWIC2YUO55c+Nmv16aefNgHcbW2/9957ZmTG7c8YN/MQU6zLuN1MAoQOSgIBDwnocLz+8ClUqJAZ1dD/vnnzZnnyySfNQ5O+ZqJzMnR+Rrjfmjk/xPR99cDQkdXIiDIG/qbNCR1u9yd0eKgQE9gUZ7Kr1mLmuUfhRvcy17ATOpx/B0I9FGX+9yjcb5vd3EMC+bh0Egu4CR02a9UJHVmN+mWubSd0ZPW1rcw/YwgdSVx8OXRrhI4cguQ0CCSzgE5A1PkZOqlVfxOm76qHG+lw3n/XY92MdAROknUz0pF5f0JHMldQ6tyb8+CjNT516lTz1R9nCzfSkbkm3Yx0OO+5ux3pcD640KhRI0Y6UqeskuJO3YSO7EY6Yq3VcCMdmWs73EhH5p8xhI6kKDOrN0HosMrLyRFIDgHn/9xff/31jAUCwz38OO+/64OY/iA7d+6ceUdd53ZkN6fjnXfekVdeecWs1RHJ/jfddFNyYHEXKSugn7HVV5Z0wcDATzc7DXImtrqtYf20rfO1qXBzOnQRQF0c05nMG+699yeeeEL0HxYJTNlyi/uNZxc63PwSx3n9NtpafeGFF8xHFdzWtq71pK85ZhWwM/+MKVmyZNxNuWB8BQgd8fXmaggkROCHH34wczr086EaCPQB3/n8oY5+ZPf1qipVqphP4OqqsjrHQxc5y+7rVfqpUv3hpnNHItmfSYQJKQ1PXXTfvn3mIwpa77oopX55LXBz5im5rWGtSecTu+G+XuV8AteZ4xHu61XOxHNPdQCNsSoQ7pVY27UaaW1H+jPGWSfKKiInT6gAoSOh/FwcgfgI6ENW+/btzdoZzqJkodYYCLybJUuWiC56ppPMdTKtho7s1hh49913zeJVznoGaWlpEe2vv31mQyAWAV0XQ4Ou1qmOIujcpcAt3DoZmWtYazLUejXOOfXz0LoQpo6gOCEn1Ho1zv6BX9UKtTZOLG3nWO8LhAsdtms10tqO9GcMo37er2FCh/f7mBb6REBHMVasWGEmigcuSKb/xz9o0CB5/vnnzSrJDz30UMYrHc5Dmn5dRCeZO1+20t8Y6xobO3fuDFpYzVn7QIfL9TUS/X68bs41dNg9cAXzSPf3SVfRTAsCTgD47LPPgmo286Uircmvv/7avDalX3HT11IaNmxoTqkhXF871H93Hn744YyQ4yxKqJPYdTRDw76zgrmuat69e/fLvqplgYNTelAgXOiwXavR1HakP2M82G00KUCA0EE5IOARAedTnHnz5pV77rnHTBbXd2Z1SFwn0OrrVfoVKydYaLP1h4iuZzBp0iRp0KCBWSFZA4Qeo7+9DXxo0v3161g68qGf3r3lllvMYmi66VwRDT2jRo0y79PrKEc0+3ukK2hGAgSckTkN1ZlXDg+8nUhrWI9dt26ddO3a1fy7oSN51113nfkqnAaYzAFc9//0009FFyXURQibN28u1atXl48//lhWrlwpOk9kxowZUrly5QQocclUEtCROf0lzueff25u+z//+Y/5BLT+/7uz9szPfvYzue+++zJG9WzXaqS1HenPmFTqH+41cgFCR+RmHIFAUgrob171wV/fPV+1apUJGho86tSpI7/97W/Nb2idMBDYAP2hoK9c6W9x9XhdVFDXHdCQooujZR7y1ldEdERFR070oUtf2WrcuLEZQdFr6MrlgVuk+yclLjeV1AJaw1qvGn51PlG4L6FFWpM6QV1fLXn22WfNyuNHjhwx/15pENFRkMAg70B98cUXMn78eNEwpO+265d5HnjgAfM6FhNmk7qckubmTp8+bX6Jo78UymrLvAZGPGo10tqO9GdM0nQAN5LjAoSOHCflhAgggAACCCCAAAIIIBAoQOigHhBAAAEEEEAAAQQQQMCqAKHDKi8nRwABBBBAAAEEEEAAAUIHNYAAAggggAACCCCAAAJWBQgdVnk5OQIIIIAAAggggAACCBA6qAEEEEAAAQQQQAABBBCwKkDosMrLyRFAAAEEEEAAAQQQQIDQQQ0ggAACCCCAAAIIIICAVQFCh1VeTo4AAggggAACCCCAAAKEDmoAAQQQQAABBBBAAAEErAoQOqzycnIEEEAAAQQQQAABBBAgdFADCCCAAAIIIIAAAgggYFWA0GGVl5MjgAACCCCAAAIIIIAAoYMaQAABBBBAAAEEu3LRmQAAC8lJREFUEEAAAasChA6rvJwcAQQQQAABBBBAAAEECB3UAAIIIIAAAggggAACCFgVIHRY5eXkCCCAAAIIIIAAAgggQOigBhBAAAEEEEAAAQQQQMCqAKHDKi8nRwABBBBAAAEEEEAAAUIHNYAAAggggAACCCCAAAJWBQgdVnk5OQIIIIAAAggggAACCBA6qAEEEEAAAQQQQAABBBCwKkDosMrLyRFAAAEEEEAAAQQQQIDQQQ0ggAACCCCAAAIIIICAVQFCh1VeTo4AAggggAACCCCAAAKEDmoAAQQQQAABBBBAAAEErAoQOqzycnIEEEAAAQQQQAABBBAgdFADCCCAAAIIIIAAAgggYFWA0GGVl5MjgAACCCCAAAIIIIAAoYMaQAABBBBAAAEEEEAAAasChA6rvJwcAQQQQAABBBBAAAEECB3UAAIIIIAAAggggAACCFgVIHRY5eXkCCCAAAIIIIAAAgggQOigBhBAAAEEEEAAAQQQQMCqAKHDKi8nRwABBBBAAAEEEEAAAUIHNYAAAggggAACCCCAAAJWBQgdVnk5OQIIIIAAAggggAACCBA6qAEEEEAAAQQQQAABBBCwKkDosMrLyRFAAAEEEEAAAQQQQIDQQQ0ggAACCCCAAAIIIICAVQFCh1VeTo4AAggggAACCCCAAAKEDmoAAQQQQAABBBBAAAEErAoQOqzycnIEEEAAAQQQQAABBBAgdFADCCCAAAIIIIAAAgggYFWA0GGVl5MjgAACCCDwP4Hdu3dLu3btpFWrVjJkyBBoEEAAAd8IEDp809U0FAEEEEicwIIFC8zDtputb9++MnbsWMmfP7+b3VNqnx07dkjbtm1N6Bg6dGhK3Ts3iwACCMQiQOiIRY9jEUAAAQRcCaxatUqeeeaZjH0vXrwou3btkiNHjsitt94qBQoUyPi7+vXry6BBgyRv3ryuzp1KOxE6Uqm3uFcEEMhJAUJHTmpyLgQQQAABVwKnTp2SAQMGyMaNG0VHQSpVquTquFTfidCR6j3I/SOAQLQChI5o5TgOAQQQQCBqAUIHr1dFXTwciAACKSlA6EjJbuOmEUAAgdQWCBc6zpw5I2+++aZMmTJF1q5daxpbr149efDBB6VFixaSlpaWAaCjJS1btpTly5fLNddcIyNHjpTFixdL4cKFpVOnTvLII49IsWLF5P3335dRo0bJa6+9JmXKlBGdO6LnC3y1S0/65ZdfysyZM2X27NmiIxM6CtOsWTN5+OGH5ac//WnGdU+fPi2PPvqo+d96zb///e/y7LPPyqZNm6ROnTpm/9atWwfda+BIR79+/eSFF16Ql156Sfbv3y933XWXPPbYY+Z1s8zbyZMnzT3pqNC6detM29SjZ8+e0rx5c8mXL19qFwR3jwACnhcgdHi+i2kgAgggkHwC2YWO7777Tn73u9/JsmXLpHHjxnL77bfLDz/8IOnp6bJ9+3bzoK4P27ly5TIN27Bhg+g8EA0XGjZuueUWqV27tvlznUuiweLmm2+WJ5980pyvcuXK8uqrr8rmzZtlzJgx5rg8efKYc2lw6Ny5s5QsWdKEmxIlSsiHH34oK1askFq1asmsWbPk2muvNfs6bdi3b58ULFjQvCrWpk0bMxdF70ODxOTJk6V9+/YZ9+qEjvLly5vj9Z8mTZqYoKOBokqVKjJjxgxzj8528OBB6dWrlwlVGjB+/vOfB3loeNJ26D2wIYAAAskqQOhI1p7hvhBAAAEPC2QXOo4ePSp/+ctfpGvXrnLbbbdlPLDrxHMNBDraMG3aNClatGhQ6NDf/o8bN84cpyMhBw4cMOFk5cqVUq5cOXn++efNaIKGlS+++MKMglxxxRUyZ84cM/Kh26JFi+Srr76S3/72txkP8Trp/emnnzaT2/XBX8NIYOjQ0RgdCZk4caK5jm7btm0zX+u6/vrrTVDRkRbdnNChQUbbOHDgQDPScunSJdMmva6Omjif09URnz/96U8maE2aNEk6dOgguXPnNuc6ceKEuSdtlx7bo0cPD1cMTUMAgVQXIHSkeg9y/wgggEAKCoR7vSpUk5xjNDBoUNBRCN2ckY4RI0bI4MGDg15n0hCiIxn64N+xY8eMAHPhwgXzyVoNGfpPtWrVslV0rqGvXOl5AkOHjnDMmzcvaHRCR2b69+9vRlMCJ8o7oUNHYvTeAkcnPvvsM/nNb34jv/jFL8zfaRhx9teRGg01TtByblbDjb7CVbduXfP3GrzYEEAAgWQUIHQkY69wTwgggIDHBdyEDp3HoK9Tvffee+a3+ufOnTPzMQoVKhQydAQGAodPw4mOaLz99ttmDkTgpiHl8ccfv+zvdGRDRzv0ujt37jSH/Oc//5EJEyaYeR6ZQ0fmEORcQ8+vr1mFCh2h1uk4fPiwObe+euWEDifsDB8+POS6Hs4xGqLmzp1rXgtjQwABBJJRgNCRjL3CPSGAAAIeF8gudOhD/5IlS+TPf/6z+U1/5u3OO++0Fjr0lSx9nenFF18M2QPxDh1OaJo+fbp07979sntyQofet58+Pezxfz1oHgKeFCB0eLJbaRQCCCCQ3ALZhY4tW7aYV4b0q1H/93//Z+Z16ByNcK9XxTrSETh/QkdAdI6EMxcju9erbI50vPXWW9KwYUMJN9KhvR34ylly9z53hwACfhQgdPix12kzAgggkGCB7EKHTszu3bt30KRtvV3boUO/NqWvN1111VVBE9X12okKHeHmbLz77rty7733mq9m6Res+HRuggubyyOAQJYChA6KAwEEEEAg7gLZhQ7nlSL9WpOGD/3alL5y9Y9//EN0bYubbrrJyutVzqtKOglc50eULVvWuBw6dMi8cjV16tS4z+nQeS36+WCdG5LV16t0hEcnwzdt2jTu/cgFEUAAAbcChA63UuyHAAIIIJBjAtmFDufTuJ988om0bdv2/7d3xyaqhUEYQG9ovB0ItiHYgD1oCVZhpD2YiXZgA5ZgYmInj++Coo8XLDyZZI6w0bqOcybxW+/9Z5hOp8P1eh2X4uVEp1xu9a/Tq/738qrcjL3f78djbLMbZLlcDtkZcj6fXzs1cjxt5Y3kAb/dbsN6vR6XDv69pyOXduUUrs1m83Fq19cG5YUIECDwJQGh40uQXoYAAQIEfi/w3OadD9LH43GYzWYff5xTq3KCU/Zi5NSqLPXLhu9c5pT7HN5DR46szX/5801EQsr7IzdXZzng5XIZj5V9f2y32yE/779LGDocDuOW8Ly33FeyWq2GxWIxfuOQD/fP0PHs4fF4fOzieNbIa+cbivf+7vf7uL8jp1c9d3E8n5/9JNlDkl0fu91umEwmr7ebb1tyM/npdBo3q//8/Iy7QXLfyXw+f+3u+P0EPJMAAQK1AkJHrbdqBAgQIECAAAECBNoJCB3tRq5hAgQIECBAgAABArUCQkett2oECBAgQIAAAQIE2gkIHe1GrmECBAgQIECAAAECtQJCR623agQIECBAgAABAgTaCQgd7UauYQIECBAgQIAAAQK1AkJHrbdqBAgQIECAAAECBNoJCB3tRq5hAgQIECBAgAABArUCQkett2oECBAgQIAAAQIE2gkIHe1GrmECBAgQIECAAAECtQJCR623agQIECBAgAABAgTaCQgd7UauYQIECBAgQIAAAQK1AkJHrbdqBAgQIECAAAECBNoJCB3tRq5hAgQIECBAgAABArUCQkett2oECBAgQIAAAQIE2gkIHe1GrmECBAgQIECAAAECtQJCR623agQIECBAgAABAgTaCQgd7UauYQIECBAgQIAAAQK1AkJHrbdqBAgQIECAAAECBNoJCB3tRq5hAgQIECBAgAABArUCQkett2oECBAgQIAAAQIE2gkIHe1GrmECBAgQIECAAAECtQJCR623agQIECBAgAABAgTaCQgd7UauYQIECBAgQIAAAQK1AkJHrbdqBAgQIECAAAECBNoJCB3tRq5hAgQIECBAgAABArUCQkett2oECBAgQIAAAQIE2gkIHe1GrmECBAgQIECAAAECtQJ/ABvT1jex6/7t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7" name="Retângulo 6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pic>
        <p:nvPicPr>
          <p:cNvPr id="2054" name="Picture 6" descr="https://lh5.googleusercontent.com/jUs-wilPxaEJfVj0y7VmedIz3lq9fCvu-dUCtWIFRKa46MhV_ZP0AEMyHdQLasty9kkQREiatAsNBqlnFvivM-f6IZPwE7uIh-dfnXiX0g6gwpILZuzJ3E0Nia7Z_rEOl9V1otNmfuXjmFa_RG2W3qTvSiIsqs5DrrDEajZiceB1OTujZ_WiYxFoIg8XiPL3So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45" y="807554"/>
            <a:ext cx="569970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5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a55156975_0_177"/>
          <p:cNvSpPr txBox="1">
            <a:spLocks noGrp="1"/>
          </p:cNvSpPr>
          <p:nvPr>
            <p:ph type="ctrTitle"/>
          </p:nvPr>
        </p:nvSpPr>
        <p:spPr>
          <a:xfrm>
            <a:off x="1331640" y="1635646"/>
            <a:ext cx="6912768" cy="195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7000" dirty="0">
                <a:solidFill>
                  <a:schemeClr val="accent4"/>
                </a:solidFill>
              </a:rPr>
              <a:t>3.</a:t>
            </a:r>
            <a:r>
              <a:rPr lang="en" sz="6000" dirty="0">
                <a:solidFill>
                  <a:schemeClr val="accent4"/>
                </a:solidFill>
              </a:rPr>
              <a:t> </a:t>
            </a:r>
            <a:r>
              <a:rPr lang="en" sz="6000" dirty="0" smtClean="0"/>
              <a:t>Utilizando 					Reduction</a:t>
            </a:r>
            <a:endParaRPr sz="6000" dirty="0"/>
          </a:p>
        </p:txBody>
      </p:sp>
      <p:sp>
        <p:nvSpPr>
          <p:cNvPr id="187" name="Google Shape;187;g16a55156975_0_177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63fd18e5d_0_54"/>
          <p:cNvSpPr txBox="1">
            <a:spLocks noGrp="1"/>
          </p:cNvSpPr>
          <p:nvPr>
            <p:ph type="title"/>
          </p:nvPr>
        </p:nvSpPr>
        <p:spPr>
          <a:xfrm>
            <a:off x="255000" y="121425"/>
            <a:ext cx="1846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 smtClean="0"/>
              <a:t>Usando</a:t>
            </a:r>
            <a:br>
              <a:rPr lang="en" dirty="0" smtClean="0"/>
            </a:br>
            <a:r>
              <a:rPr lang="en" dirty="0" smtClean="0"/>
              <a:t>Reduction</a:t>
            </a:r>
            <a:endParaRPr dirty="0"/>
          </a:p>
        </p:txBody>
      </p:sp>
      <p:sp>
        <p:nvSpPr>
          <p:cNvPr id="164" name="Google Shape;164;g1a63fd18e5d_0_5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65" name="Google Shape;165;g1a63fd18e5d_0_54"/>
          <p:cNvSpPr/>
          <p:nvPr/>
        </p:nvSpPr>
        <p:spPr>
          <a:xfrm rot="5400000">
            <a:off x="-63750" y="3357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20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a63fd18e5d_0_54"/>
          <p:cNvSpPr/>
          <p:nvPr/>
        </p:nvSpPr>
        <p:spPr>
          <a:xfrm>
            <a:off x="1963027" y="84125"/>
            <a:ext cx="3842060" cy="4914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lang="en" sz="1100" dirty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cholesky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double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 smtClean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100" dirty="0" smtClean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 smtClean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</a:t>
            </a:r>
            <a:r>
              <a:rPr lang="en" sz="11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 smtClean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//coluna</a:t>
            </a:r>
            <a:endParaRPr sz="1100" dirty="0" smtClean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sqrt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#pragma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 parallel for shared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pt-BR" sz="1100" dirty="0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100" dirty="0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 </a:t>
            </a: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//linha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(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g1a63fd18e5d_0_54"/>
          <p:cNvSpPr/>
          <p:nvPr/>
        </p:nvSpPr>
        <p:spPr>
          <a:xfrm>
            <a:off x="2407892" y="1642868"/>
            <a:ext cx="3208731" cy="1144906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45;g1a63fd18e5d_0_27"/>
          <p:cNvSpPr txBox="1">
            <a:spLocks/>
          </p:cNvSpPr>
          <p:nvPr/>
        </p:nvSpPr>
        <p:spPr>
          <a:xfrm>
            <a:off x="6117431" y="1642868"/>
            <a:ext cx="1103652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pt-BR" sz="1600" dirty="0" err="1" smtClea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Reduction</a:t>
            </a:r>
            <a:endParaRPr lang="pt-BR" sz="16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" name="Conector angulado 4"/>
          <p:cNvCxnSpPr>
            <a:stCxn id="167" idx="3"/>
            <a:endCxn id="13" idx="1"/>
          </p:cNvCxnSpPr>
          <p:nvPr/>
        </p:nvCxnSpPr>
        <p:spPr>
          <a:xfrm>
            <a:off x="5616623" y="2215321"/>
            <a:ext cx="384709" cy="10504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Google Shape;166;g1a63fd18e5d_0_54"/>
          <p:cNvSpPr/>
          <p:nvPr/>
        </p:nvSpPr>
        <p:spPr>
          <a:xfrm>
            <a:off x="6001332" y="2087512"/>
            <a:ext cx="2963156" cy="235644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35714"/>
              </a:lnSpc>
            </a:pPr>
            <a:r>
              <a:rPr lang="pt-BR" sz="1100" dirty="0" err="1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pt-BR" sz="11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csum </a:t>
            </a:r>
            <a:r>
              <a:rPr lang="pt-BR" sz="1100" dirty="0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pt-BR" sz="1100" dirty="0" smtClean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pt-BR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pt-BR" sz="1100" dirty="0" smtClean="0">
              <a:solidFill>
                <a:srgbClr val="BF9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35714"/>
              </a:lnSpc>
            </a:pPr>
            <a:r>
              <a:rPr lang="pt-BR" sz="1100" dirty="0" smtClean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1100" dirty="0" smtClean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ettimeofday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11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tstart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pt-BR" sz="1100" dirty="0" smtClean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1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lang="pt-BR" sz="1100" dirty="0" smtClean="0">
              <a:solidFill>
                <a:srgbClr val="A64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35714"/>
              </a:lnSpc>
            </a:pPr>
            <a:r>
              <a:rPr lang="pt-BR" sz="1100" dirty="0" smtClean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lang="pt-BR" sz="1100" dirty="0" err="1" smtClean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pragma</a:t>
            </a:r>
            <a:r>
              <a:rPr lang="pt-BR" sz="1100" dirty="0" smtClean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 parallel private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pt-BR" sz="1100" dirty="0" smtClean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100" dirty="0" err="1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reduction</a:t>
            </a:r>
            <a:r>
              <a:rPr lang="pt-BR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(+: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csum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pt-BR" sz="1100" dirty="0" smtClean="0">
              <a:solidFill>
                <a:srgbClr val="A64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35714"/>
              </a:lnSpc>
            </a:pPr>
            <a:r>
              <a:rPr lang="en" sz="1100" dirty="0" smtClean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 smtClean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++){</a:t>
            </a:r>
          </a:p>
          <a:p>
            <a:pPr lvl="0">
              <a:lnSpc>
                <a:spcPct val="135714"/>
              </a:lnSpc>
            </a:pP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csum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</a:p>
          <a:p>
            <a:pPr lvl="0">
              <a:lnSpc>
                <a:spcPct val="135714"/>
              </a:lnSpc>
            </a:pPr>
            <a:r>
              <a:rPr lang="en" sz="1100" b="0" i="0" u="none" strike="noStrike" cap="none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b="0" i="0" u="none" strike="noStrike" cap="none" dirty="0" smtClean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35714"/>
              </a:lnSpc>
              <a:buSzPts val="1100"/>
            </a:pPr>
            <a:r>
              <a:rPr lang="pt-BR" sz="1100" dirty="0" smtClean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1100" dirty="0" smtClean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ettimeofday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it-IT" sz="11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it-IT" sz="1100" dirty="0" smtClean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1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lang="it-IT" sz="1100" dirty="0" smtClean="0">
              <a:solidFill>
                <a:srgbClr val="A64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35714"/>
              </a:lnSpc>
              <a:buSzPts val="1100"/>
            </a:pPr>
            <a:r>
              <a:rPr lang="it-IT" sz="1100" dirty="0" smtClean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lang="en" sz="1100" dirty="0" smtClean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sqrt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csum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087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a55156975_0_14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01" name="Google Shape;201;g16a55156975_0_148"/>
          <p:cNvGraphicFramePr/>
          <p:nvPr>
            <p:extLst>
              <p:ext uri="{D42A27DB-BD31-4B8C-83A1-F6EECF244321}">
                <p14:modId xmlns:p14="http://schemas.microsoft.com/office/powerpoint/2010/main" val="1850339339"/>
              </p:ext>
            </p:extLst>
          </p:nvPr>
        </p:nvGraphicFramePr>
        <p:xfrm>
          <a:off x="499550" y="935925"/>
          <a:ext cx="8320922" cy="2599375"/>
        </p:xfrm>
        <a:graphic>
          <a:graphicData uri="http://schemas.openxmlformats.org/drawingml/2006/table">
            <a:tbl>
              <a:tblPr>
                <a:noFill/>
                <a:tableStyleId>{2FDC7D93-F810-432C-86FC-7F8A842F593C}</a:tableStyleId>
              </a:tblPr>
              <a:tblGrid>
                <a:gridCol w="966683"/>
                <a:gridCol w="1746866"/>
                <a:gridCol w="1746866"/>
                <a:gridCol w="1900152"/>
                <a:gridCol w="1960355"/>
              </a:tblGrid>
              <a:tr h="58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Tamanho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Sequencial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6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6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5000</a:t>
                      </a:r>
                      <a:endParaRPr sz="11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0,048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0,26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0,31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0,39</a:t>
                      </a:r>
                      <a:endParaRPr lang="pt-BR" sz="1000" u="none" strike="noStrike" cap="none" dirty="0" smtClean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7000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0,08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0,47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0,52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0,75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10000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0,17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0,85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0,95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1,47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g16a55156975_0_148"/>
          <p:cNvSpPr txBox="1">
            <a:spLocks noGrp="1"/>
          </p:cNvSpPr>
          <p:nvPr>
            <p:ph type="ctrTitle" idx="4294967295"/>
          </p:nvPr>
        </p:nvSpPr>
        <p:spPr>
          <a:xfrm>
            <a:off x="255000" y="93113"/>
            <a:ext cx="7773384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000" b="0" i="0" u="none" strike="noStrike" cap="none" dirty="0" smtClean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Tempo médio (aplicando Reduction) - Diagonal</a:t>
            </a:r>
            <a:endParaRPr sz="2000" b="0" i="0" u="none" strike="noStrike" cap="none" dirty="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3" name="Google Shape;203;g16a55156975_0_148"/>
          <p:cNvSpPr/>
          <p:nvPr/>
        </p:nvSpPr>
        <p:spPr>
          <a:xfrm rot="5400000">
            <a:off x="-63750" y="156863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19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6a55156975_0_148"/>
          <p:cNvSpPr txBox="1">
            <a:spLocks noGrp="1"/>
          </p:cNvSpPr>
          <p:nvPr>
            <p:ph type="subTitle" idx="4294967295"/>
          </p:nvPr>
        </p:nvSpPr>
        <p:spPr>
          <a:xfrm>
            <a:off x="1278463" y="3915800"/>
            <a:ext cx="67326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lang="en" sz="1500" b="0" i="0" u="none" strike="noStrike" cap="none">
                <a:solidFill>
                  <a:srgbClr val="99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Média realizada com a remoção dos outliers</a:t>
            </a:r>
            <a:endParaRPr sz="900" b="0" i="0" u="none" strike="noStrike" cap="none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a5aef54de_11_494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" name="Picture 2" descr="https://lh4.googleusercontent.com/O_3gxVKYMe7vxMR51_TBCMRKZDteDVxzgbzpJ8VuONFfQHYJs9RrlZR2R9RP2sZwCWR05ZumejC4NpDMuKDOqpHmYS0_74zoho64hHAq24Wq3moe1ZR-E0XVNnt3EtWZI4toP3KLcoM-6ykB6WM3E5mVFoaBI3or7OViO_PnzaNY3V-eLi178MolZX9J7d_Dy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7168"/>
            <a:ext cx="6640856" cy="409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a55156975_0_14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201" name="Google Shape;201;g16a55156975_0_148"/>
          <p:cNvGraphicFramePr/>
          <p:nvPr>
            <p:extLst>
              <p:ext uri="{D42A27DB-BD31-4B8C-83A1-F6EECF244321}">
                <p14:modId xmlns:p14="http://schemas.microsoft.com/office/powerpoint/2010/main" val="2828965805"/>
              </p:ext>
            </p:extLst>
          </p:nvPr>
        </p:nvGraphicFramePr>
        <p:xfrm>
          <a:off x="499550" y="935925"/>
          <a:ext cx="8464938" cy="2599375"/>
        </p:xfrm>
        <a:graphic>
          <a:graphicData uri="http://schemas.openxmlformats.org/drawingml/2006/table">
            <a:tbl>
              <a:tblPr>
                <a:noFill/>
                <a:tableStyleId>{2FDC7D93-F810-432C-86FC-7F8A842F593C}</a:tableStyleId>
              </a:tblPr>
              <a:tblGrid>
                <a:gridCol w="1244728"/>
                <a:gridCol w="2249313"/>
                <a:gridCol w="2446689"/>
                <a:gridCol w="2524208"/>
              </a:tblGrid>
              <a:tr h="58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Tamanho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6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6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5000</a:t>
                      </a:r>
                      <a:endParaRPr sz="11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0,18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0,84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0,81</a:t>
                      </a:r>
                      <a:endParaRPr lang="pt-BR" sz="1000" u="none" strike="noStrike" cap="none" dirty="0" smtClean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7000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0,17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0,86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0,72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10000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0,20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0,96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0,65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g16a55156975_0_148"/>
          <p:cNvSpPr txBox="1">
            <a:spLocks noGrp="1"/>
          </p:cNvSpPr>
          <p:nvPr>
            <p:ph type="ctrTitle" idx="4294967295"/>
          </p:nvPr>
        </p:nvSpPr>
        <p:spPr>
          <a:xfrm>
            <a:off x="255000" y="93113"/>
            <a:ext cx="7773384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Speedup </a:t>
            </a:r>
            <a:r>
              <a:rPr lang="en" sz="2000" b="0" i="0" u="none" strike="noStrike" cap="none" dirty="0" smtClean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– Reduction (Diagonal)</a:t>
            </a:r>
            <a:endParaRPr sz="2000" b="0" i="0" u="none" strike="noStrike" cap="none" dirty="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3" name="Google Shape;203;g16a55156975_0_148"/>
          <p:cNvSpPr/>
          <p:nvPr/>
        </p:nvSpPr>
        <p:spPr>
          <a:xfrm rot="5400000">
            <a:off x="-63750" y="156863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19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6a55156975_0_148"/>
          <p:cNvSpPr txBox="1">
            <a:spLocks noGrp="1"/>
          </p:cNvSpPr>
          <p:nvPr>
            <p:ph type="subTitle" idx="4294967295"/>
          </p:nvPr>
        </p:nvSpPr>
        <p:spPr>
          <a:xfrm>
            <a:off x="1278463" y="3915800"/>
            <a:ext cx="67326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lang="en" sz="1500" b="0" i="0" u="none" strike="noStrike" cap="none">
                <a:solidFill>
                  <a:srgbClr val="99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Média realizada com a remoção dos outliers</a:t>
            </a:r>
            <a:endParaRPr sz="900" b="0" i="0" u="none" strike="noStrike" cap="none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9475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a5aef54de_11_494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3" name="Retângulo 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pic>
        <p:nvPicPr>
          <p:cNvPr id="4098" name="Picture 2" descr="https://lh3.googleusercontent.com/ttXqXrM9KVCJG-hBpQVY4zgFxa4Or4Ph5UNjgwr4uvkQylwnFsI0OGfN_L-TIdTqEg6-qE4eTd7Ght_2E5QzGLDF-WHufxRBfn1ebZ6h4KKzah9FGzkedPpr8KijesRcKkdgh-AzyyxBUGUUuBdzdd2sEjAGk_hpv30BP9F0ku4HQ8_yg6H6YVCtOjeKdu5HA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70" y="704478"/>
            <a:ext cx="6036660" cy="37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6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a55156975_0_177"/>
          <p:cNvSpPr txBox="1">
            <a:spLocks noGrp="1"/>
          </p:cNvSpPr>
          <p:nvPr>
            <p:ph type="ctrTitle"/>
          </p:nvPr>
        </p:nvSpPr>
        <p:spPr>
          <a:xfrm>
            <a:off x="1331640" y="1635646"/>
            <a:ext cx="6912768" cy="195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7000" dirty="0">
                <a:solidFill>
                  <a:schemeClr val="accent4"/>
                </a:solidFill>
              </a:rPr>
              <a:t>3.</a:t>
            </a:r>
            <a:r>
              <a:rPr lang="en" sz="6000" dirty="0">
                <a:solidFill>
                  <a:schemeClr val="accent4"/>
                </a:solidFill>
              </a:rPr>
              <a:t> </a:t>
            </a:r>
            <a:r>
              <a:rPr lang="en" sz="6000" dirty="0" smtClean="0"/>
              <a:t>Utilizando 					   Schedule</a:t>
            </a:r>
            <a:endParaRPr sz="6000" dirty="0"/>
          </a:p>
        </p:txBody>
      </p:sp>
      <p:sp>
        <p:nvSpPr>
          <p:cNvPr id="187" name="Google Shape;187;g16a55156975_0_177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49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a5aef54de_11_72"/>
          <p:cNvSpPr txBox="1">
            <a:spLocks noGrp="1"/>
          </p:cNvSpPr>
          <p:nvPr>
            <p:ph type="ctrTitle"/>
          </p:nvPr>
        </p:nvSpPr>
        <p:spPr>
          <a:xfrm>
            <a:off x="2273100" y="1991850"/>
            <a:ext cx="4597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7000">
                <a:solidFill>
                  <a:schemeClr val="accent4"/>
                </a:solidFill>
              </a:rPr>
              <a:t>1.</a:t>
            </a:r>
            <a:r>
              <a:rPr lang="en" sz="6000">
                <a:solidFill>
                  <a:schemeClr val="accent4"/>
                </a:solidFill>
              </a:rPr>
              <a:t> </a:t>
            </a:r>
            <a:r>
              <a:rPr lang="en" sz="6000"/>
              <a:t>Contexto</a:t>
            </a:r>
            <a:endParaRPr sz="6000"/>
          </a:p>
        </p:txBody>
      </p:sp>
      <p:sp>
        <p:nvSpPr>
          <p:cNvPr id="77" name="Google Shape;77;g16a5aef54de_11_72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63fd18e5d_0_54"/>
          <p:cNvSpPr txBox="1">
            <a:spLocks noGrp="1"/>
          </p:cNvSpPr>
          <p:nvPr>
            <p:ph type="title"/>
          </p:nvPr>
        </p:nvSpPr>
        <p:spPr>
          <a:xfrm>
            <a:off x="255000" y="121425"/>
            <a:ext cx="1846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 smtClean="0"/>
              <a:t>Usando Schedule</a:t>
            </a:r>
            <a:endParaRPr dirty="0"/>
          </a:p>
        </p:txBody>
      </p:sp>
      <p:sp>
        <p:nvSpPr>
          <p:cNvPr id="164" name="Google Shape;164;g1a63fd18e5d_0_5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65" name="Google Shape;165;g1a63fd18e5d_0_54"/>
          <p:cNvSpPr/>
          <p:nvPr/>
        </p:nvSpPr>
        <p:spPr>
          <a:xfrm rot="5400000">
            <a:off x="-63750" y="3357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20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a63fd18e5d_0_54"/>
          <p:cNvSpPr/>
          <p:nvPr/>
        </p:nvSpPr>
        <p:spPr>
          <a:xfrm>
            <a:off x="1475656" y="84125"/>
            <a:ext cx="3842060" cy="4914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lang="en" sz="1100" dirty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cholesky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double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 smtClean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100" dirty="0" smtClean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 smtClean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</a:t>
            </a:r>
            <a:r>
              <a:rPr lang="en" sz="11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 smtClean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//coluna</a:t>
            </a:r>
            <a:endParaRPr sz="1100" dirty="0" smtClean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sqrt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#pragma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 parallel for shared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pt-BR" sz="1100" dirty="0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100" dirty="0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 </a:t>
            </a: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//linha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(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g1a63fd18e5d_0_54"/>
          <p:cNvSpPr/>
          <p:nvPr/>
        </p:nvSpPr>
        <p:spPr>
          <a:xfrm>
            <a:off x="1888893" y="2738722"/>
            <a:ext cx="3231432" cy="1417203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45;g1a63fd18e5d_0_27"/>
          <p:cNvSpPr txBox="1">
            <a:spLocks/>
          </p:cNvSpPr>
          <p:nvPr/>
        </p:nvSpPr>
        <p:spPr>
          <a:xfrm>
            <a:off x="5520021" y="1316247"/>
            <a:ext cx="1103652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pt-BR" sz="1600" dirty="0" smtClea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Schedule</a:t>
            </a:r>
            <a:endParaRPr lang="pt-BR" sz="16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" name="Conector angulado 4"/>
          <p:cNvCxnSpPr>
            <a:stCxn id="167" idx="3"/>
            <a:endCxn id="13" idx="1"/>
          </p:cNvCxnSpPr>
          <p:nvPr/>
        </p:nvCxnSpPr>
        <p:spPr>
          <a:xfrm flipV="1">
            <a:off x="5120325" y="3111810"/>
            <a:ext cx="393635" cy="3355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Google Shape;166;g1a63fd18e5d_0_54"/>
          <p:cNvSpPr/>
          <p:nvPr/>
        </p:nvSpPr>
        <p:spPr>
          <a:xfrm>
            <a:off x="5513960" y="1707653"/>
            <a:ext cx="3450528" cy="280831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35714"/>
              </a:lnSpc>
            </a:pPr>
            <a:r>
              <a:rPr lang="en" sz="1100" dirty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1100" dirty="0" smtClean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ettimeofday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11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tstart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pt-BR" sz="1100" dirty="0" smtClean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1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lang="pt-BR" sz="1100" dirty="0">
              <a:solidFill>
                <a:srgbClr val="A64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35714"/>
              </a:lnSpc>
            </a:pPr>
            <a:r>
              <a:rPr lang="pt-BR" sz="1100" dirty="0" smtClean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lang="pt-BR" sz="1100" dirty="0" err="1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pragma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100" dirty="0" err="1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</a:t>
            </a:r>
            <a:r>
              <a:rPr lang="pt-BR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100" dirty="0" err="1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</a:t>
            </a:r>
            <a:r>
              <a:rPr lang="pt-BR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lang="pt-BR" sz="1100" dirty="0" err="1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shared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pt-BR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 n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pt-BR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100" dirty="0" err="1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</a:t>
            </a:r>
            <a:r>
              <a:rPr lang="pt-BR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1100" dirty="0" err="1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pt-BR" sz="1100" dirty="0" err="1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pt-BR" sz="1100" dirty="0" err="1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pt-BR" sz="1100" dirty="0" err="1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pt-BR" sz="1100" dirty="0" err="1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pt-BR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pt-BR" sz="1100" dirty="0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schedule</a:t>
            </a:r>
            <a:r>
              <a:rPr lang="pt-BR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1100" dirty="0" err="1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</a:t>
            </a:r>
            <a:r>
              <a:rPr lang="pt-BR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pt-BR"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35714"/>
              </a:lnSpc>
            </a:pPr>
            <a:r>
              <a:rPr lang="pt-BR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 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pt-BR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pt-BR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 </a:t>
            </a:r>
            <a:r>
              <a:rPr lang="pt-BR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//linha</a:t>
            </a:r>
            <a:endParaRPr lang="pt-BR"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35714"/>
              </a:lnSpc>
            </a:pPr>
            <a:r>
              <a:rPr lang="pt-BR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pt-BR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pt-BR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lang="pt-BR"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35714"/>
              </a:lnSpc>
            </a:pPr>
            <a:r>
              <a:rPr lang="pt-BR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(</a:t>
            </a:r>
            <a:r>
              <a:rPr lang="pt-BR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(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 lang="pt-BR"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35714"/>
              </a:lnSpc>
            </a:pPr>
            <a:r>
              <a:rPr lang="pt-BR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</a:t>
            </a:r>
            <a:r>
              <a:rPr lang="pt-BR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lang="pt-BR"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35714"/>
              </a:lnSpc>
            </a:pP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pt-BR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b="0" i="0" u="none" strike="noStrike" cap="none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35714"/>
              </a:lnSpc>
              <a:buSzPts val="1100"/>
            </a:pPr>
            <a:r>
              <a:rPr lang="pt-BR" sz="1100" dirty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1100" dirty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ettimeofday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it-IT" sz="11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it-IT" sz="1100" dirty="0" smtClean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1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098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a55156975_0_14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201" name="Google Shape;201;g16a55156975_0_148"/>
          <p:cNvGraphicFramePr/>
          <p:nvPr>
            <p:extLst>
              <p:ext uri="{D42A27DB-BD31-4B8C-83A1-F6EECF244321}">
                <p14:modId xmlns:p14="http://schemas.microsoft.com/office/powerpoint/2010/main" val="4058554090"/>
              </p:ext>
            </p:extLst>
          </p:nvPr>
        </p:nvGraphicFramePr>
        <p:xfrm>
          <a:off x="499550" y="935925"/>
          <a:ext cx="8320922" cy="2599375"/>
        </p:xfrm>
        <a:graphic>
          <a:graphicData uri="http://schemas.openxmlformats.org/drawingml/2006/table">
            <a:tbl>
              <a:tblPr>
                <a:noFill/>
                <a:tableStyleId>{2FDC7D93-F810-432C-86FC-7F8A842F593C}</a:tableStyleId>
              </a:tblPr>
              <a:tblGrid>
                <a:gridCol w="966683"/>
                <a:gridCol w="1746866"/>
                <a:gridCol w="1746866"/>
                <a:gridCol w="1900152"/>
                <a:gridCol w="1960355"/>
              </a:tblGrid>
              <a:tr h="58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Tamanho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Sequencial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6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6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5000</a:t>
                      </a:r>
                      <a:endParaRPr sz="11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68,09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35,25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32,47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30,50</a:t>
                      </a:r>
                      <a:endParaRPr lang="pt-BR" sz="1000" u="none" strike="noStrike" cap="none" dirty="0" smtClean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7000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185,84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99,81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94,00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92,30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10000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540,02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312,17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284,11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269,12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g16a55156975_0_148"/>
          <p:cNvSpPr txBox="1">
            <a:spLocks noGrp="1"/>
          </p:cNvSpPr>
          <p:nvPr>
            <p:ph type="ctrTitle" idx="4294967295"/>
          </p:nvPr>
        </p:nvSpPr>
        <p:spPr>
          <a:xfrm>
            <a:off x="255000" y="93113"/>
            <a:ext cx="7773384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000" b="0" i="0" u="none" strike="noStrike" cap="none" dirty="0" smtClean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Tempo médio (aplicando Schedule) – Abaixo da Diagonal</a:t>
            </a:r>
            <a:endParaRPr sz="2000" b="0" i="0" u="none" strike="noStrike" cap="none" dirty="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3" name="Google Shape;203;g16a55156975_0_148"/>
          <p:cNvSpPr/>
          <p:nvPr/>
        </p:nvSpPr>
        <p:spPr>
          <a:xfrm rot="5400000">
            <a:off x="-63750" y="156863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19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6a55156975_0_148"/>
          <p:cNvSpPr txBox="1">
            <a:spLocks noGrp="1"/>
          </p:cNvSpPr>
          <p:nvPr>
            <p:ph type="subTitle" idx="4294967295"/>
          </p:nvPr>
        </p:nvSpPr>
        <p:spPr>
          <a:xfrm>
            <a:off x="1278463" y="3915800"/>
            <a:ext cx="67326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lang="en" sz="1500" b="0" i="0" u="none" strike="noStrike" cap="none">
                <a:solidFill>
                  <a:srgbClr val="99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Média realizada com a remoção dos outliers</a:t>
            </a:r>
            <a:endParaRPr sz="900" b="0" i="0" u="none" strike="noStrike" cap="none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25311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a5aef54de_11_494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1028" name="Picture 4" descr="https://lh3.googleusercontent.com/AWqmBuD1FaKuNl8VsmqgRCDFMDUWx8FiwxNXKuWApd4phLBbC8e2S9uThXe1ClQTbnwxkaCDbbfl2ha66r7kDvrkgMABuhSDEWAqGE8w7ANyPPIxDS_IQ0Izj2vScYqNizBbZnUOGKW9S1ie0GErp0tSJK-ukSLdOg434tzZXNDE1dCsNpJ4a7uNnDxATdZ1VH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34790"/>
            <a:ext cx="6192191" cy="38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30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a55156975_0_14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03" name="Google Shape;203;g16a55156975_0_148"/>
          <p:cNvSpPr/>
          <p:nvPr/>
        </p:nvSpPr>
        <p:spPr>
          <a:xfrm rot="5400000">
            <a:off x="-63750" y="156863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19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6a55156975_0_148"/>
          <p:cNvSpPr txBox="1">
            <a:spLocks noGrp="1"/>
          </p:cNvSpPr>
          <p:nvPr>
            <p:ph type="subTitle" idx="4294967295"/>
          </p:nvPr>
        </p:nvSpPr>
        <p:spPr>
          <a:xfrm>
            <a:off x="1278463" y="3915800"/>
            <a:ext cx="67326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lang="en" sz="1500" b="0" i="0" u="none" strike="noStrike" cap="none">
                <a:solidFill>
                  <a:srgbClr val="99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Média realizada com a remoção dos outliers</a:t>
            </a:r>
            <a:endParaRPr sz="900" b="0" i="0" u="none" strike="noStrike" cap="none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938522"/>
              </p:ext>
            </p:extLst>
          </p:nvPr>
        </p:nvGraphicFramePr>
        <p:xfrm>
          <a:off x="611560" y="915566"/>
          <a:ext cx="3544888" cy="2809875"/>
        </p:xfrm>
        <a:graphic>
          <a:graphicData uri="http://schemas.openxmlformats.org/drawingml/2006/table">
            <a:tbl>
              <a:tblPr/>
              <a:tblGrid>
                <a:gridCol w="868363"/>
                <a:gridCol w="892175"/>
                <a:gridCol w="892175"/>
                <a:gridCol w="892175"/>
              </a:tblGrid>
              <a:tr h="6381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Tamanho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</a:rPr>
                        <a:t>2 Threads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</a:rPr>
                        <a:t>3 Threads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/>
                        </a:rPr>
                        <a:t>4 Threads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EA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5000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1,74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1,59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1,91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7000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1,72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1,53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1,86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10000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1,64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1,56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1,84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1560" y="521768"/>
            <a:ext cx="3168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Roboto Slab" charset="0"/>
                <a:cs typeface="Arial" pitchFamily="34" charset="0"/>
              </a:rPr>
              <a:t>Antigo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23528" y="75503"/>
            <a:ext cx="56166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91EA"/>
                </a:solidFill>
                <a:effectLst/>
                <a:latin typeface="Roboto Slab" charset="0"/>
                <a:cs typeface="Arial" pitchFamily="34" charset="0"/>
              </a:rPr>
              <a:t>Speedup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1EA"/>
                </a:solidFill>
                <a:effectLst/>
                <a:latin typeface="Roboto Slab" charset="0"/>
                <a:cs typeface="Arial" pitchFamily="34" charset="0"/>
              </a:rPr>
              <a:t> – Comparação (abaixo da diagonal)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59988"/>
              </p:ext>
            </p:extLst>
          </p:nvPr>
        </p:nvGraphicFramePr>
        <p:xfrm>
          <a:off x="5004048" y="921878"/>
          <a:ext cx="3544888" cy="2809875"/>
        </p:xfrm>
        <a:graphic>
          <a:graphicData uri="http://schemas.openxmlformats.org/drawingml/2006/table">
            <a:tbl>
              <a:tblPr/>
              <a:tblGrid>
                <a:gridCol w="868363"/>
                <a:gridCol w="892175"/>
                <a:gridCol w="892175"/>
                <a:gridCol w="892175"/>
              </a:tblGrid>
              <a:tr h="6381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Tamanho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</a:rPr>
                        <a:t>2 Threads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/>
                        </a:rPr>
                        <a:t>3 Threads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/>
                        </a:rPr>
                        <a:t>4 Threads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EA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5000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1,93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2,10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2,23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7000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1,86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1,96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2,01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10000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1,73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1,90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2,01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004048" y="521768"/>
            <a:ext cx="3168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 smtClean="0">
                <a:solidFill>
                  <a:srgbClr val="002060"/>
                </a:solidFill>
                <a:latin typeface="Roboto Slab" charset="0"/>
                <a:cs typeface="Arial" pitchFamily="34" charset="0"/>
              </a:rPr>
              <a:t>Com Schedule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a5aef54de_11_494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3" name="Retângulo 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pic>
        <p:nvPicPr>
          <p:cNvPr id="4" name="Picture 2" descr="https://lh4.googleusercontent.com/IZxq6gZ7cbd5pg6ei8EGhCl3gszcL_7fXwrC-_-WLMDxY41ZxjH_W8p2TixJgGSc81OvG06XyomwBzDx8TKAylN5OC_719Iwoy83E7x0nliC2kEMAsydPKUQINJXVBlQ8l3Ma1HUPoxvYInPqt74dN5Try1Hf4TetBcRCG_kn-5r-88VQLzX_Ivw-SMfy6I92A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77" y="420741"/>
            <a:ext cx="6537446" cy="40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50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a55156975_0_177"/>
          <p:cNvSpPr txBox="1">
            <a:spLocks noGrp="1"/>
          </p:cNvSpPr>
          <p:nvPr>
            <p:ph type="ctrTitle"/>
          </p:nvPr>
        </p:nvSpPr>
        <p:spPr>
          <a:xfrm>
            <a:off x="1331640" y="1851670"/>
            <a:ext cx="6912768" cy="130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7000" dirty="0">
                <a:solidFill>
                  <a:schemeClr val="accent4"/>
                </a:solidFill>
              </a:rPr>
              <a:t>4</a:t>
            </a:r>
            <a:r>
              <a:rPr lang="en" sz="7000" dirty="0" smtClean="0">
                <a:solidFill>
                  <a:schemeClr val="accent4"/>
                </a:solidFill>
              </a:rPr>
              <a:t>.</a:t>
            </a:r>
            <a:r>
              <a:rPr lang="en" sz="6000" dirty="0" smtClean="0">
                <a:solidFill>
                  <a:schemeClr val="accent4"/>
                </a:solidFill>
              </a:rPr>
              <a:t> </a:t>
            </a:r>
            <a:r>
              <a:rPr lang="en" sz="6000" dirty="0" smtClean="0"/>
              <a:t>Resultado Final</a:t>
            </a:r>
            <a:endParaRPr sz="6000" dirty="0"/>
          </a:p>
        </p:txBody>
      </p:sp>
      <p:sp>
        <p:nvSpPr>
          <p:cNvPr id="187" name="Google Shape;187;g16a55156975_0_177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44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a5aef54de_11_77"/>
          <p:cNvSpPr txBox="1">
            <a:spLocks noGrp="1"/>
          </p:cNvSpPr>
          <p:nvPr>
            <p:ph type="title"/>
          </p:nvPr>
        </p:nvSpPr>
        <p:spPr>
          <a:xfrm>
            <a:off x="255000" y="152400"/>
            <a:ext cx="3452904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Resultado Final</a:t>
            </a:r>
            <a:endParaRPr dirty="0"/>
          </a:p>
        </p:txBody>
      </p:sp>
      <p:sp>
        <p:nvSpPr>
          <p:cNvPr id="83" name="Google Shape;83;g16a5aef54de_11_77"/>
          <p:cNvSpPr txBox="1">
            <a:spLocks noGrp="1"/>
          </p:cNvSpPr>
          <p:nvPr>
            <p:ph type="body" idx="1"/>
          </p:nvPr>
        </p:nvSpPr>
        <p:spPr>
          <a:xfrm>
            <a:off x="827584" y="1419622"/>
            <a:ext cx="7571700" cy="115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3200" dirty="0" smtClean="0"/>
              <a:t>Não será utilizado o </a:t>
            </a:r>
            <a:r>
              <a:rPr lang="pt-BR" sz="3200" dirty="0" err="1" smtClean="0"/>
              <a:t>Reduction</a:t>
            </a:r>
            <a:endParaRPr lang="pt-BR" sz="3200" dirty="0" smtClean="0"/>
          </a:p>
          <a:p>
            <a:pPr marL="285750" indent="-285750"/>
            <a:r>
              <a:rPr lang="pt-BR" sz="3200" dirty="0" smtClean="0"/>
              <a:t>Será utilizado o Schedule</a:t>
            </a:r>
          </a:p>
          <a:p>
            <a:pPr marL="285750" indent="-285750"/>
            <a:endParaRPr sz="3200" dirty="0"/>
          </a:p>
        </p:txBody>
      </p:sp>
      <p:sp>
        <p:nvSpPr>
          <p:cNvPr id="84" name="Google Shape;84;g16a5aef54de_11_7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85" name="Google Shape;85;g16a5aef54de_11_77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8627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713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a55156975_0_14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aphicFrame>
        <p:nvGraphicFramePr>
          <p:cNvPr id="201" name="Google Shape;201;g16a55156975_0_148"/>
          <p:cNvGraphicFramePr/>
          <p:nvPr>
            <p:extLst>
              <p:ext uri="{D42A27DB-BD31-4B8C-83A1-F6EECF244321}">
                <p14:modId xmlns:p14="http://schemas.microsoft.com/office/powerpoint/2010/main" val="3200003217"/>
              </p:ext>
            </p:extLst>
          </p:nvPr>
        </p:nvGraphicFramePr>
        <p:xfrm>
          <a:off x="499550" y="935925"/>
          <a:ext cx="8320922" cy="2599375"/>
        </p:xfrm>
        <a:graphic>
          <a:graphicData uri="http://schemas.openxmlformats.org/drawingml/2006/table">
            <a:tbl>
              <a:tblPr>
                <a:noFill/>
                <a:tableStyleId>{2FDC7D93-F810-432C-86FC-7F8A842F593C}</a:tableStyleId>
              </a:tblPr>
              <a:tblGrid>
                <a:gridCol w="966683"/>
                <a:gridCol w="1746866"/>
                <a:gridCol w="1746866"/>
                <a:gridCol w="1900152"/>
                <a:gridCol w="1960355"/>
              </a:tblGrid>
              <a:tr h="58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Tamanho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Sequencial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6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6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5000</a:t>
                      </a:r>
                      <a:endParaRPr sz="11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60,14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35,29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32,54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30,29</a:t>
                      </a:r>
                      <a:endParaRPr lang="pt-BR" sz="1000" u="none" strike="noStrike" cap="none" dirty="0" smtClean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7000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185,92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99,90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94,12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92,43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10000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540,20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312,39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284,29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269,37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g16a55156975_0_148"/>
          <p:cNvSpPr txBox="1">
            <a:spLocks noGrp="1"/>
          </p:cNvSpPr>
          <p:nvPr>
            <p:ph type="ctrTitle" idx="4294967295"/>
          </p:nvPr>
        </p:nvSpPr>
        <p:spPr>
          <a:xfrm>
            <a:off x="255000" y="93113"/>
            <a:ext cx="7773384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000" b="0" i="0" u="none" strike="noStrike" cap="none" dirty="0" smtClean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Tempo Médio Total (novo)</a:t>
            </a:r>
            <a:endParaRPr sz="2000" b="0" i="0" u="none" strike="noStrike" cap="none" dirty="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3" name="Google Shape;203;g16a55156975_0_148"/>
          <p:cNvSpPr/>
          <p:nvPr/>
        </p:nvSpPr>
        <p:spPr>
          <a:xfrm rot="5400000">
            <a:off x="-63750" y="156863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19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6a55156975_0_148"/>
          <p:cNvSpPr txBox="1">
            <a:spLocks noGrp="1"/>
          </p:cNvSpPr>
          <p:nvPr>
            <p:ph type="subTitle" idx="4294967295"/>
          </p:nvPr>
        </p:nvSpPr>
        <p:spPr>
          <a:xfrm>
            <a:off x="1278463" y="3915800"/>
            <a:ext cx="67326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lang="en" sz="1500" b="0" i="0" u="none" strike="noStrike" cap="none">
                <a:solidFill>
                  <a:srgbClr val="99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Média realizada com a remoção dos outliers</a:t>
            </a:r>
            <a:endParaRPr sz="900" b="0" i="0" u="none" strike="noStrike" cap="none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6729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a5aef54de_11_494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5122" name="Picture 2" descr="https://lh5.googleusercontent.com/VKFz7DsGOwJaS-LxCMjbUZviFbu5enlHq_m62Zz7JSQstZUz4QQmi3QLp4OBJe1-7DTWDddPh4LVZYotA_EltnP8X-ZvOvJYrCAT2bsiyCSryKRxcPH5ZmyyP2iSdXm18QkeUWp9Rjrch7FIuipXCMTPx7pAk7OsUOe7-3lnhJ5Ks1F0L6cxMr5qsAfLfUlqX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3478"/>
            <a:ext cx="7177206" cy="443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a55156975_0_14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03" name="Google Shape;203;g16a55156975_0_148"/>
          <p:cNvSpPr/>
          <p:nvPr/>
        </p:nvSpPr>
        <p:spPr>
          <a:xfrm rot="5400000">
            <a:off x="-63750" y="156863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19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6a55156975_0_148"/>
          <p:cNvSpPr txBox="1">
            <a:spLocks noGrp="1"/>
          </p:cNvSpPr>
          <p:nvPr>
            <p:ph type="subTitle" idx="4294967295"/>
          </p:nvPr>
        </p:nvSpPr>
        <p:spPr>
          <a:xfrm>
            <a:off x="1278463" y="3915800"/>
            <a:ext cx="67326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lang="en" sz="1500" b="0" i="0" u="none" strike="noStrike" cap="none">
                <a:solidFill>
                  <a:srgbClr val="99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Média realizada com a remoção dos outliers</a:t>
            </a:r>
            <a:endParaRPr sz="900" b="0" i="0" u="none" strike="noStrike" cap="none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90306"/>
              </p:ext>
            </p:extLst>
          </p:nvPr>
        </p:nvGraphicFramePr>
        <p:xfrm>
          <a:off x="611560" y="915566"/>
          <a:ext cx="3544888" cy="2809875"/>
        </p:xfrm>
        <a:graphic>
          <a:graphicData uri="http://schemas.openxmlformats.org/drawingml/2006/table">
            <a:tbl>
              <a:tblPr/>
              <a:tblGrid>
                <a:gridCol w="868363"/>
                <a:gridCol w="892175"/>
                <a:gridCol w="892175"/>
                <a:gridCol w="892175"/>
              </a:tblGrid>
              <a:tr h="6381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Tamanho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</a:rPr>
                        <a:t>2 Threads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</a:rPr>
                        <a:t>3 Threads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/>
                        </a:rPr>
                        <a:t>4 Threads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EA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5000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1,70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1,53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1,90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7000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1,69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1,63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1,89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10000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1,62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1,60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1,91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1560" y="521768"/>
            <a:ext cx="3168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Roboto Slab" charset="0"/>
                <a:cs typeface="Arial" pitchFamily="34" charset="0"/>
              </a:rPr>
              <a:t>Antigo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23528" y="75503"/>
            <a:ext cx="56166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91EA"/>
                </a:solidFill>
                <a:effectLst/>
                <a:latin typeface="Roboto Slab" charset="0"/>
                <a:cs typeface="Arial" pitchFamily="34" charset="0"/>
              </a:rPr>
              <a:t>Speedup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1EA"/>
                </a:solidFill>
                <a:effectLst/>
                <a:latin typeface="Roboto Slab" charset="0"/>
                <a:cs typeface="Arial" pitchFamily="34" charset="0"/>
              </a:rPr>
              <a:t> – Comparação (Total)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31221"/>
              </p:ext>
            </p:extLst>
          </p:nvPr>
        </p:nvGraphicFramePr>
        <p:xfrm>
          <a:off x="5004048" y="921878"/>
          <a:ext cx="3544888" cy="2809875"/>
        </p:xfrm>
        <a:graphic>
          <a:graphicData uri="http://schemas.openxmlformats.org/drawingml/2006/table">
            <a:tbl>
              <a:tblPr/>
              <a:tblGrid>
                <a:gridCol w="868363"/>
                <a:gridCol w="892175"/>
                <a:gridCol w="892175"/>
                <a:gridCol w="892175"/>
              </a:tblGrid>
              <a:tr h="6381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Tamanho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</a:rPr>
                        <a:t>2 Threads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/>
                        </a:rPr>
                        <a:t>3 Threads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/>
                        </a:rPr>
                        <a:t>4 Threads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EA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5000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1,93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2,09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2,23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7000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1,86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1,98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2,01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10000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1,73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1,90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2,01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004048" y="521768"/>
            <a:ext cx="3168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 smtClean="0">
                <a:solidFill>
                  <a:srgbClr val="002060"/>
                </a:solidFill>
                <a:latin typeface="Roboto Slab" charset="0"/>
                <a:cs typeface="Arial" pitchFamily="34" charset="0"/>
              </a:rPr>
              <a:t>Novo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0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a5aef54de_11_77"/>
          <p:cNvSpPr txBox="1">
            <a:spLocks noGrp="1"/>
          </p:cNvSpPr>
          <p:nvPr>
            <p:ph type="title"/>
          </p:nvPr>
        </p:nvSpPr>
        <p:spPr>
          <a:xfrm>
            <a:off x="255000" y="152400"/>
            <a:ext cx="16413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Definição</a:t>
            </a:r>
            <a:endParaRPr/>
          </a:p>
        </p:txBody>
      </p:sp>
      <p:sp>
        <p:nvSpPr>
          <p:cNvPr id="83" name="Google Shape;83;g16a5aef54de_11_77"/>
          <p:cNvSpPr txBox="1">
            <a:spLocks noGrp="1"/>
          </p:cNvSpPr>
          <p:nvPr>
            <p:ph type="body" idx="1"/>
          </p:nvPr>
        </p:nvSpPr>
        <p:spPr>
          <a:xfrm>
            <a:off x="786150" y="905025"/>
            <a:ext cx="7571700" cy="24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Decomposição de Cholesky ou Fatoração de Cholesky é um método de álgebra linear para </a:t>
            </a:r>
            <a:r>
              <a:rPr lang="en" sz="1700" i="1" u="sng">
                <a:solidFill>
                  <a:schemeClr val="accent1"/>
                </a:solidFill>
              </a:rPr>
              <a:t>resoluções de sistemas lineares.</a:t>
            </a:r>
            <a:endParaRPr sz="1700"/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Para utilizar este método e necessário que a matriz do sistema linear seja </a:t>
            </a:r>
            <a:r>
              <a:rPr lang="en" sz="1700" b="1">
                <a:solidFill>
                  <a:schemeClr val="accent1"/>
                </a:solidFill>
              </a:rPr>
              <a:t>quadrada</a:t>
            </a:r>
            <a:r>
              <a:rPr lang="en" sz="1700" b="1"/>
              <a:t> </a:t>
            </a:r>
            <a:r>
              <a:rPr lang="en" sz="1700"/>
              <a:t>(n x n), </a:t>
            </a:r>
            <a:r>
              <a:rPr lang="en" sz="1700" b="1">
                <a:solidFill>
                  <a:schemeClr val="accent1"/>
                </a:solidFill>
              </a:rPr>
              <a:t>simétrica</a:t>
            </a:r>
            <a:r>
              <a:rPr lang="en" sz="1700" b="1"/>
              <a:t> </a:t>
            </a:r>
            <a:r>
              <a:rPr lang="en" sz="1700"/>
              <a:t>e </a:t>
            </a:r>
            <a:r>
              <a:rPr lang="en" sz="1700" b="1">
                <a:solidFill>
                  <a:schemeClr val="accent1"/>
                </a:solidFill>
              </a:rPr>
              <a:t>definida positiva.</a:t>
            </a:r>
            <a:r>
              <a:rPr lang="en" sz="1700"/>
              <a:t> </a:t>
            </a:r>
            <a:endParaRPr sz="1700"/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700"/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Para utilizar a decomposição de Cholesky é utilizado a equação (1) onde </a:t>
            </a:r>
            <a:r>
              <a:rPr lang="en" sz="1700" b="1">
                <a:solidFill>
                  <a:schemeClr val="accent1"/>
                </a:solidFill>
              </a:rPr>
              <a:t>A</a:t>
            </a:r>
            <a:r>
              <a:rPr lang="en" sz="1700"/>
              <a:t> é a </a:t>
            </a:r>
            <a:r>
              <a:rPr lang="en" sz="1700" i="1" u="sng">
                <a:solidFill>
                  <a:schemeClr val="accent1"/>
                </a:solidFill>
              </a:rPr>
              <a:t>matriz inicial</a:t>
            </a:r>
            <a:r>
              <a:rPr lang="en" sz="1700"/>
              <a:t> e </a:t>
            </a:r>
            <a:r>
              <a:rPr lang="en" sz="1700" b="1">
                <a:solidFill>
                  <a:schemeClr val="accent1"/>
                </a:solidFill>
              </a:rPr>
              <a:t>L</a:t>
            </a:r>
            <a:r>
              <a:rPr lang="en" sz="1700"/>
              <a:t> é uma </a:t>
            </a:r>
            <a:r>
              <a:rPr lang="en" sz="1700" i="1" u="sng">
                <a:solidFill>
                  <a:schemeClr val="accent1"/>
                </a:solidFill>
              </a:rPr>
              <a:t>matriz triangular inferior</a:t>
            </a:r>
            <a:r>
              <a:rPr lang="en" sz="1700"/>
              <a:t> com elementos da diagonal principal estritamente positivos.</a:t>
            </a:r>
            <a:endParaRPr sz="1700"/>
          </a:p>
        </p:txBody>
      </p:sp>
      <p:sp>
        <p:nvSpPr>
          <p:cNvPr id="84" name="Google Shape;84;g16a5aef54de_11_7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5" name="Google Shape;85;g16a5aef54de_11_77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8627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6a5aef54de_11_77"/>
          <p:cNvSpPr txBox="1"/>
          <p:nvPr/>
        </p:nvSpPr>
        <p:spPr>
          <a:xfrm>
            <a:off x="2151868" y="3712666"/>
            <a:ext cx="4536504" cy="5309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a5aef54de_11_494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3" name="Retângulo 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pic>
        <p:nvPicPr>
          <p:cNvPr id="6146" name="Picture 2" descr="https://lh5.googleusercontent.com/T5Nu56XJSg0LXz7E4at96JX9kvJJJy9KPAqUQ3K8e3_GmEW1QAb1Vog2JK0Bn_M9DVpm9GtpOxl8XN9-rX9lNk9ypoKH4KrqOdtv4ziiWenvupx-iTl4WtbIM0XFkiU2sNk6KOx_FZb_JvY_C30gGn4lM3EWMO12A_vWNglmDxXAAkpXFAHOdGKujUqLwtc9JO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89" y="371318"/>
            <a:ext cx="6362022" cy="39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9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a5aef54de_11_232"/>
          <p:cNvSpPr txBox="1">
            <a:spLocks noGrp="1"/>
          </p:cNvSpPr>
          <p:nvPr>
            <p:ph type="ctrTitle" idx="4294967295"/>
          </p:nvPr>
        </p:nvSpPr>
        <p:spPr>
          <a:xfrm>
            <a:off x="615525" y="1094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70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Obrigada!</a:t>
            </a:r>
            <a:endParaRPr sz="7000" b="1" i="0" u="none" strike="noStrike" cap="non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0" name="Google Shape;230;g16a5aef54de_11_232"/>
          <p:cNvSpPr txBox="1">
            <a:spLocks noGrp="1"/>
          </p:cNvSpPr>
          <p:nvPr>
            <p:ph type="body" idx="4294967295"/>
          </p:nvPr>
        </p:nvSpPr>
        <p:spPr>
          <a:xfrm>
            <a:off x="959200" y="2445325"/>
            <a:ext cx="5340992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700" u="sng" dirty="0">
                <a:solidFill>
                  <a:schemeClr val="hlink"/>
                </a:solidFill>
                <a:hlinkClick r:id="rId3"/>
              </a:rPr>
              <a:t>lala.trindade.2008@gmail.com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700" u="sng" dirty="0">
                <a:solidFill>
                  <a:schemeClr val="hlink"/>
                </a:solidFill>
                <a:hlinkClick r:id="rId4"/>
              </a:rPr>
              <a:t>https://github.com/LarissaTrin/CholeskyDecomposition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700" dirty="0"/>
          </a:p>
        </p:txBody>
      </p:sp>
      <p:sp>
        <p:nvSpPr>
          <p:cNvPr id="231" name="Google Shape;231;g16a5aef54de_11_2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232" name="Google Shape;232;g16a5aef54de_11_2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200" y="2543325"/>
            <a:ext cx="312000" cy="3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6a5aef54de_11_2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5525" y="2810975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63fd18e5d_0_10"/>
          <p:cNvSpPr txBox="1">
            <a:spLocks noGrp="1"/>
          </p:cNvSpPr>
          <p:nvPr>
            <p:ph type="title"/>
          </p:nvPr>
        </p:nvSpPr>
        <p:spPr>
          <a:xfrm>
            <a:off x="255000" y="152400"/>
            <a:ext cx="36318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Especificações da máquina</a:t>
            </a:r>
            <a:endParaRPr/>
          </a:p>
        </p:txBody>
      </p:sp>
      <p:sp>
        <p:nvSpPr>
          <p:cNvPr id="92" name="Google Shape;92;g1a63fd18e5d_0_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3" name="Google Shape;93;g1a63fd18e5d_0_10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8630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94;g1a63fd18e5d_0_10"/>
          <p:cNvGraphicFramePr/>
          <p:nvPr>
            <p:extLst>
              <p:ext uri="{D42A27DB-BD31-4B8C-83A1-F6EECF244321}">
                <p14:modId xmlns:p14="http://schemas.microsoft.com/office/powerpoint/2010/main" val="2949912560"/>
              </p:ext>
            </p:extLst>
          </p:nvPr>
        </p:nvGraphicFramePr>
        <p:xfrm>
          <a:off x="1979712" y="1131590"/>
          <a:ext cx="5544616" cy="3261555"/>
        </p:xfrm>
        <a:graphic>
          <a:graphicData uri="http://schemas.openxmlformats.org/drawingml/2006/table">
            <a:tbl>
              <a:tblPr>
                <a:noFill/>
                <a:tableStyleId>{63E28D7A-9504-4723-A3EB-A60C80F30604}</a:tableStyleId>
              </a:tblPr>
              <a:tblGrid>
                <a:gridCol w="2772308"/>
                <a:gridCol w="2772308"/>
              </a:tblGrid>
              <a:tr h="5040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500" dirty="0" smtClean="0">
                          <a:solidFill>
                            <a:schemeClr val="lt1"/>
                          </a:solidFill>
                        </a:rPr>
                        <a:t>Intel</a:t>
                      </a:r>
                      <a:r>
                        <a:rPr lang="pt-BR" sz="16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® </a:t>
                      </a:r>
                      <a:r>
                        <a:rPr lang="en" sz="1500" dirty="0" smtClean="0">
                          <a:solidFill>
                            <a:schemeClr val="lt1"/>
                          </a:solidFill>
                        </a:rPr>
                        <a:t>Core</a:t>
                      </a:r>
                      <a:r>
                        <a:rPr lang="pt-BR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™</a:t>
                      </a:r>
                      <a:r>
                        <a:rPr lang="en" sz="150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" sz="1500" dirty="0">
                          <a:solidFill>
                            <a:schemeClr val="lt1"/>
                          </a:solidFill>
                        </a:rPr>
                        <a:t>i5-7200</a:t>
                      </a:r>
                      <a:endParaRPr sz="15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8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Core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Threads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Cache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3 MB </a:t>
                      </a:r>
                      <a:r>
                        <a:rPr lang="pt-B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Intel® </a:t>
                      </a:r>
                      <a:r>
                        <a:rPr lang="pt-BR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Smart</a:t>
                      </a:r>
                      <a:r>
                        <a:rPr lang="pt-B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Cache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Memória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16 GB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a55156975_0_77"/>
          <p:cNvSpPr txBox="1">
            <a:spLocks noGrp="1"/>
          </p:cNvSpPr>
          <p:nvPr>
            <p:ph type="title" idx="4294967295"/>
          </p:nvPr>
        </p:nvSpPr>
        <p:spPr>
          <a:xfrm>
            <a:off x="255000" y="152400"/>
            <a:ext cx="15357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Algoritmo</a:t>
            </a:r>
            <a:endParaRPr/>
          </a:p>
        </p:txBody>
      </p:sp>
      <p:sp>
        <p:nvSpPr>
          <p:cNvPr id="106" name="Google Shape;106;g16a55156975_0_77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7" name="Google Shape;107;g16a55156975_0_77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19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6a55156975_0_77"/>
          <p:cNvSpPr/>
          <p:nvPr/>
        </p:nvSpPr>
        <p:spPr>
          <a:xfrm>
            <a:off x="5130550" y="299275"/>
            <a:ext cx="3290100" cy="432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lang="en" sz="1000" dirty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cholesky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double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0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</a:t>
            </a: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//coluna</a:t>
            </a:r>
            <a:endParaRPr sz="1000" dirty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000" dirty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0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for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sqrt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for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 </a:t>
            </a:r>
            <a:r>
              <a:rPr lang="en" sz="10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//linha</a:t>
            </a: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0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(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(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</a:t>
            </a: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}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}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16a55156975_0_77"/>
          <p:cNvSpPr txBox="1">
            <a:spLocks noGrp="1"/>
          </p:cNvSpPr>
          <p:nvPr>
            <p:ph type="subTitle" idx="4294967295"/>
          </p:nvPr>
        </p:nvSpPr>
        <p:spPr>
          <a:xfrm>
            <a:off x="4592726" y="109050"/>
            <a:ext cx="9714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lang="en" sz="2000" b="1">
                <a:solidFill>
                  <a:srgbClr val="BF9000"/>
                </a:solidFill>
              </a:rPr>
              <a:t>novo</a:t>
            </a:r>
            <a:endParaRPr sz="2000" b="1" i="0" u="none" strike="noStrike" cap="none">
              <a:solidFill>
                <a:srgbClr val="BF9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2" name="Google Shape;112;g16a55156975_0_77"/>
          <p:cNvCxnSpPr/>
          <p:nvPr/>
        </p:nvCxnSpPr>
        <p:spPr>
          <a:xfrm rot="10800000">
            <a:off x="7151775" y="1352825"/>
            <a:ext cx="609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g16a55156975_0_77"/>
          <p:cNvCxnSpPr/>
          <p:nvPr/>
        </p:nvCxnSpPr>
        <p:spPr>
          <a:xfrm rot="10800000">
            <a:off x="7434800" y="2792650"/>
            <a:ext cx="609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Chave esquerda 1"/>
          <p:cNvSpPr/>
          <p:nvPr/>
        </p:nvSpPr>
        <p:spPr>
          <a:xfrm>
            <a:off x="5475516" y="1707654"/>
            <a:ext cx="72008" cy="93610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have esquerda 11"/>
          <p:cNvSpPr/>
          <p:nvPr/>
        </p:nvSpPr>
        <p:spPr>
          <a:xfrm>
            <a:off x="5475516" y="2774630"/>
            <a:ext cx="72008" cy="93610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Google Shape;145;g1a63fd18e5d_0_27"/>
          <p:cNvSpPr txBox="1">
            <a:spLocks/>
          </p:cNvSpPr>
          <p:nvPr/>
        </p:nvSpPr>
        <p:spPr>
          <a:xfrm>
            <a:off x="566080" y="779782"/>
            <a:ext cx="18933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pt-BR" sz="1600" dirty="0" smtClea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Diagonal Principal</a:t>
            </a:r>
            <a:endParaRPr lang="pt-BR" sz="16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1114696" y="1337698"/>
                <a:ext cx="1487780" cy="810799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𝑖𝑖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/>
                                </a:rPr>
                                <m:t>𝑖𝑖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2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sz="12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sz="12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𝑖𝑘</m:t>
                                  </m:r>
                                </m:sub>
                                <m:sup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696" y="1337698"/>
                <a:ext cx="1487780" cy="8107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oogle Shape;158;g1a63fd18e5d_0_46"/>
          <p:cNvSpPr txBox="1">
            <a:spLocks/>
          </p:cNvSpPr>
          <p:nvPr/>
        </p:nvSpPr>
        <p:spPr>
          <a:xfrm>
            <a:off x="566080" y="2643758"/>
            <a:ext cx="18933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pt-BR" sz="1600" smtClea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Abaixo da Diagonal</a:t>
            </a:r>
            <a:endParaRPr lang="pt-BR" sz="16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1034039" y="3183946"/>
                <a:ext cx="1676228" cy="61805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𝑗𝑖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200" i="1">
                              <a:latin typeface="Cambria Math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pt-BR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𝑖𝑖</m:t>
                                  </m:r>
                                </m:sub>
                              </m:sSub>
                            </m:den>
                          </m:f>
                          <m:r>
                            <a:rPr lang="pt-BR" sz="12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𝑗𝑖</m:t>
                          </m:r>
                        </m:sub>
                      </m:sSub>
                      <m:r>
                        <a:rPr lang="pt-BR" sz="12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1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sz="1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39" y="3183946"/>
                <a:ext cx="1676228" cy="6180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63fd18e5d_0_54"/>
          <p:cNvSpPr txBox="1">
            <a:spLocks noGrp="1"/>
          </p:cNvSpPr>
          <p:nvPr>
            <p:ph type="title"/>
          </p:nvPr>
        </p:nvSpPr>
        <p:spPr>
          <a:xfrm>
            <a:off x="255000" y="121425"/>
            <a:ext cx="1846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Algoritmo paralelizado</a:t>
            </a:r>
            <a:endParaRPr/>
          </a:p>
        </p:txBody>
      </p:sp>
      <p:sp>
        <p:nvSpPr>
          <p:cNvPr id="164" name="Google Shape;164;g1a63fd18e5d_0_5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65" name="Google Shape;165;g1a63fd18e5d_0_54"/>
          <p:cNvSpPr/>
          <p:nvPr/>
        </p:nvSpPr>
        <p:spPr>
          <a:xfrm rot="5400000">
            <a:off x="-63750" y="3357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20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a63fd18e5d_0_54"/>
          <p:cNvSpPr/>
          <p:nvPr/>
        </p:nvSpPr>
        <p:spPr>
          <a:xfrm>
            <a:off x="2170100" y="84125"/>
            <a:ext cx="3842060" cy="4914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lang="en" sz="1100" dirty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cholesky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double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//coluna</a:t>
            </a:r>
            <a:endParaRPr sz="1100" dirty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sqrt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#pragma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 parallel for shared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pt-BR" sz="1100" dirty="0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100" dirty="0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 </a:t>
            </a: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//linha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(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g1a63fd18e5d_0_54"/>
          <p:cNvSpPr/>
          <p:nvPr/>
        </p:nvSpPr>
        <p:spPr>
          <a:xfrm>
            <a:off x="2569724" y="2764675"/>
            <a:ext cx="3226411" cy="1407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88224" y="2854646"/>
                <a:ext cx="1676228" cy="61805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𝑗𝑖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200" i="1">
                              <a:latin typeface="Cambria Math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pt-BR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𝑖𝑖</m:t>
                                  </m:r>
                                </m:sub>
                              </m:sSub>
                            </m:den>
                          </m:f>
                          <m:r>
                            <a:rPr lang="pt-BR" sz="12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𝑗𝑖</m:t>
                          </m:r>
                        </m:sub>
                      </m:sSub>
                      <m:r>
                        <a:rPr lang="pt-BR" sz="12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1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sz="1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854646"/>
                <a:ext cx="1676228" cy="6180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a5aef54de_11_77"/>
          <p:cNvSpPr txBox="1">
            <a:spLocks noGrp="1"/>
          </p:cNvSpPr>
          <p:nvPr>
            <p:ph type="title"/>
          </p:nvPr>
        </p:nvSpPr>
        <p:spPr>
          <a:xfrm>
            <a:off x="255000" y="152400"/>
            <a:ext cx="16413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Objetivo</a:t>
            </a:r>
            <a:endParaRPr dirty="0"/>
          </a:p>
        </p:txBody>
      </p:sp>
      <p:sp>
        <p:nvSpPr>
          <p:cNvPr id="83" name="Google Shape;83;g16a5aef54de_11_77"/>
          <p:cNvSpPr txBox="1">
            <a:spLocks noGrp="1"/>
          </p:cNvSpPr>
          <p:nvPr>
            <p:ph type="body" idx="1"/>
          </p:nvPr>
        </p:nvSpPr>
        <p:spPr>
          <a:xfrm>
            <a:off x="827584" y="1419622"/>
            <a:ext cx="7571700" cy="187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2000" dirty="0" smtClean="0"/>
              <a:t>Análise dos tempos separados (diagonal principal e abaixo da diagonal)</a:t>
            </a:r>
          </a:p>
          <a:p>
            <a:pPr marL="285750" indent="-285750"/>
            <a:r>
              <a:rPr lang="pt-BR" sz="2000" dirty="0" smtClean="0"/>
              <a:t>Verificar se paralelizando a diagonal principal melhora o tempo</a:t>
            </a:r>
          </a:p>
          <a:p>
            <a:pPr marL="285750" indent="-285750"/>
            <a:r>
              <a:rPr lang="pt-BR" sz="2000" dirty="0" smtClean="0"/>
              <a:t>Analisar a aplicação de schedule para paralelizar o for</a:t>
            </a:r>
          </a:p>
          <a:p>
            <a:pPr marL="285750" indent="-285750"/>
            <a:endParaRPr sz="2000" dirty="0"/>
          </a:p>
        </p:txBody>
      </p:sp>
      <p:sp>
        <p:nvSpPr>
          <p:cNvPr id="84" name="Google Shape;84;g16a5aef54de_11_7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5" name="Google Shape;85;g16a5aef54de_11_77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8627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35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a5aef54de_11_211"/>
          <p:cNvSpPr txBox="1">
            <a:spLocks noGrp="1"/>
          </p:cNvSpPr>
          <p:nvPr>
            <p:ph type="ctrTitle"/>
          </p:nvPr>
        </p:nvSpPr>
        <p:spPr>
          <a:xfrm>
            <a:off x="2123728" y="1995686"/>
            <a:ext cx="503520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7000" dirty="0">
                <a:solidFill>
                  <a:schemeClr val="accent4"/>
                </a:solidFill>
              </a:rPr>
              <a:t>2.</a:t>
            </a:r>
            <a:r>
              <a:rPr lang="en" sz="6000" dirty="0">
                <a:solidFill>
                  <a:schemeClr val="accent4"/>
                </a:solidFill>
              </a:rPr>
              <a:t> </a:t>
            </a:r>
            <a:r>
              <a:rPr lang="en" sz="6000" dirty="0" smtClean="0"/>
              <a:t>Análise</a:t>
            </a:r>
            <a:endParaRPr sz="6000" dirty="0"/>
          </a:p>
        </p:txBody>
      </p:sp>
      <p:sp>
        <p:nvSpPr>
          <p:cNvPr id="100" name="Google Shape;100;g16a5aef54de_11_211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a55156975_0_204"/>
          <p:cNvSpPr txBox="1">
            <a:spLocks noGrp="1"/>
          </p:cNvSpPr>
          <p:nvPr>
            <p:ph type="ctrTitle"/>
          </p:nvPr>
        </p:nvSpPr>
        <p:spPr>
          <a:xfrm>
            <a:off x="7420337" y="76215"/>
            <a:ext cx="15123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 b="0" dirty="0" smtClean="0"/>
              <a:t>Análise</a:t>
            </a:r>
            <a:endParaRPr sz="2000" b="0" dirty="0"/>
          </a:p>
        </p:txBody>
      </p:sp>
      <p:sp>
        <p:nvSpPr>
          <p:cNvPr id="193" name="Google Shape;193;g16a55156975_0_204"/>
          <p:cNvSpPr txBox="1">
            <a:spLocks noGrp="1"/>
          </p:cNvSpPr>
          <p:nvPr>
            <p:ph type="subTitle" idx="1"/>
          </p:nvPr>
        </p:nvSpPr>
        <p:spPr>
          <a:xfrm>
            <a:off x="2137350" y="1270350"/>
            <a:ext cx="4869300" cy="26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 dirty="0"/>
              <a:t>3 entradas analisadas e definidas pelo trabalho 1:</a:t>
            </a:r>
            <a:endParaRPr sz="1600" dirty="0">
              <a:solidFill>
                <a:srgbClr val="607D8B"/>
              </a:solidFill>
            </a:endParaRPr>
          </a:p>
          <a:p>
            <a:pPr marL="9144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Char char="◎"/>
            </a:pPr>
            <a:r>
              <a:rPr lang="en" sz="1600" dirty="0">
                <a:solidFill>
                  <a:srgbClr val="607D8B"/>
                </a:solidFill>
              </a:rPr>
              <a:t> </a:t>
            </a:r>
            <a:r>
              <a:rPr lang="en" sz="1600" i="1" dirty="0">
                <a:solidFill>
                  <a:srgbClr val="B45F06"/>
                </a:solidFill>
              </a:rPr>
              <a:t>cholesky_5000.in</a:t>
            </a:r>
            <a:endParaRPr sz="1600" dirty="0">
              <a:solidFill>
                <a:srgbClr val="607D8B"/>
              </a:solidFill>
            </a:endParaRPr>
          </a:p>
          <a:p>
            <a:pPr marL="9144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Char char="◎"/>
            </a:pPr>
            <a:r>
              <a:rPr lang="en" sz="1600" dirty="0">
                <a:solidFill>
                  <a:srgbClr val="607D8B"/>
                </a:solidFill>
              </a:rPr>
              <a:t> </a:t>
            </a:r>
            <a:r>
              <a:rPr lang="en" sz="1600" i="1" dirty="0">
                <a:solidFill>
                  <a:srgbClr val="B45F06"/>
                </a:solidFill>
              </a:rPr>
              <a:t>cholesky_7000.in</a:t>
            </a:r>
            <a:endParaRPr sz="1600" dirty="0">
              <a:solidFill>
                <a:srgbClr val="607D8B"/>
              </a:solidFill>
            </a:endParaRPr>
          </a:p>
          <a:p>
            <a:pPr marL="9144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Char char="◎"/>
            </a:pPr>
            <a:r>
              <a:rPr lang="en" sz="1600" dirty="0">
                <a:solidFill>
                  <a:srgbClr val="607D8B"/>
                </a:solidFill>
              </a:rPr>
              <a:t> </a:t>
            </a:r>
            <a:r>
              <a:rPr lang="en" sz="1600" i="1" dirty="0">
                <a:solidFill>
                  <a:srgbClr val="B45F06"/>
                </a:solidFill>
              </a:rPr>
              <a:t>cholesky_10000.in</a:t>
            </a:r>
            <a:endParaRPr sz="1600" dirty="0">
              <a:solidFill>
                <a:srgbClr val="99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600" dirty="0">
                <a:solidFill>
                  <a:srgbClr val="990000"/>
                </a:solidFill>
              </a:rPr>
              <a:t> </a:t>
            </a:r>
            <a:r>
              <a:rPr lang="en" sz="1000" dirty="0">
                <a:solidFill>
                  <a:srgbClr val="607D8B"/>
                </a:solidFill>
              </a:rPr>
              <a:t>Verificação: Próprio programa da Decomposição de Cholesky (caso algo esteja errado e a matriz não esteja correta, o arquivo .out possui algumas linhas com </a:t>
            </a:r>
            <a:r>
              <a:rPr lang="en" sz="1000" b="1" dirty="0">
                <a:solidFill>
                  <a:srgbClr val="607D8B"/>
                </a:solidFill>
              </a:rPr>
              <a:t>#INDO</a:t>
            </a:r>
            <a:r>
              <a:rPr lang="en" sz="1000" dirty="0">
                <a:solidFill>
                  <a:srgbClr val="607D8B"/>
                </a:solidFill>
              </a:rPr>
              <a:t>)</a:t>
            </a:r>
            <a:endParaRPr sz="1000" dirty="0">
              <a:solidFill>
                <a:srgbClr val="607D8B"/>
              </a:solidFill>
            </a:endParaRPr>
          </a:p>
        </p:txBody>
      </p:sp>
      <p:sp>
        <p:nvSpPr>
          <p:cNvPr id="194" name="Google Shape;194;g16a55156975_0_204"/>
          <p:cNvSpPr/>
          <p:nvPr/>
        </p:nvSpPr>
        <p:spPr>
          <a:xfrm rot="-5400000">
            <a:off x="8825339" y="139979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19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6a55156975_0_204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1674</Words>
  <Application>Microsoft Office PowerPoint</Application>
  <PresentationFormat>Apresentação na tela (16:9)</PresentationFormat>
  <Paragraphs>378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Source Sans Pro</vt:lpstr>
      <vt:lpstr>Roboto Slab</vt:lpstr>
      <vt:lpstr>Times New Roman</vt:lpstr>
      <vt:lpstr>Cambria Math</vt:lpstr>
      <vt:lpstr>Cordelia template</vt:lpstr>
      <vt:lpstr>Decomposição de Cholesky OpenMP - Análises</vt:lpstr>
      <vt:lpstr>1. Contexto</vt:lpstr>
      <vt:lpstr>Definição</vt:lpstr>
      <vt:lpstr>Especificações da máquina</vt:lpstr>
      <vt:lpstr>Algoritmo</vt:lpstr>
      <vt:lpstr>Algoritmo paralelizado</vt:lpstr>
      <vt:lpstr>Objetivo</vt:lpstr>
      <vt:lpstr>2. Análise</vt:lpstr>
      <vt:lpstr>Análise</vt:lpstr>
      <vt:lpstr>Análise - tempos separados</vt:lpstr>
      <vt:lpstr>Análise- tempos separados</vt:lpstr>
      <vt:lpstr>Análise- tempos separados</vt:lpstr>
      <vt:lpstr>3. Utilizando      Reduction</vt:lpstr>
      <vt:lpstr>Usando Reduction</vt:lpstr>
      <vt:lpstr>Tempo médio (aplicando Reduction) - Diagonal</vt:lpstr>
      <vt:lpstr>Apresentação do PowerPoint</vt:lpstr>
      <vt:lpstr>Speedup – Reduction (Diagonal)</vt:lpstr>
      <vt:lpstr>Apresentação do PowerPoint</vt:lpstr>
      <vt:lpstr>3. Utilizando         Schedule</vt:lpstr>
      <vt:lpstr>Usando Schedule</vt:lpstr>
      <vt:lpstr>Tempo médio (aplicando Schedule) – Abaixo da Diagonal</vt:lpstr>
      <vt:lpstr>Apresentação do PowerPoint</vt:lpstr>
      <vt:lpstr>Apresentação do PowerPoint</vt:lpstr>
      <vt:lpstr>Apresentação do PowerPoint</vt:lpstr>
      <vt:lpstr>4. Resultado Final</vt:lpstr>
      <vt:lpstr>Resultado Final</vt:lpstr>
      <vt:lpstr>Tempo Médio Total (novo)</vt:lpstr>
      <vt:lpstr>Apresentação do PowerPoint</vt:lpstr>
      <vt:lpstr>Apresentação do PowerPoint</vt:lpstr>
      <vt:lpstr>Apresentação do PowerPoint</vt:lpstr>
      <vt:lpstr>Obrigada!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Decomposição de Cholesky OpenMP</dc:title>
  <dc:creator>Larissa Trindade</dc:creator>
  <cp:lastModifiedBy>Larissa</cp:lastModifiedBy>
  <cp:revision>38</cp:revision>
  <dcterms:modified xsi:type="dcterms:W3CDTF">2022-12-12T22:50:08Z</dcterms:modified>
</cp:coreProperties>
</file>