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Oswald"/>
      <p:regular r:id="rId44"/>
      <p:bold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9aIc3UMBq5t2uCQ0uFf+lKbb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Oswald-regular.fntdata"/><Relationship Id="rId43" Type="http://schemas.openxmlformats.org/officeDocument/2006/relationships/slide" Target="slides/slide39.xml"/><Relationship Id="rId46" Type="http://schemas.openxmlformats.org/officeDocument/2006/relationships/font" Target="fonts/SourceSansPro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45a388ac4a_3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145a388ac4a_3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5a388ac4a_3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45a388ac4a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45a388ac4a_3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45a388ac4a_3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5a388ac4a_3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145a388ac4a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45a388ac4a_3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145a388ac4a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45a388ac4a_3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45a388ac4a_3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5a388ac4a_3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45a388ac4a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45a388ac4a_3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145a388ac4a_3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5a388ac4a_3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145a388ac4a_3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5a388ac4a_3_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145a388ac4a_3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5a388ac4a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45a388ac4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5a388ac4a_3_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45a388ac4a_3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45a388ac4a_3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145a388ac4a_3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45a388ac4a_3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45a388ac4a_3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45a388ac4a_3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45a388ac4a_3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45a388ac4a_3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45a388ac4a_3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45a388ac4a_3_4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145a388ac4a_3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5a388ac4a_3_4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45a388ac4a_3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45a388ac4a_3_4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45a388ac4a_3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45a388ac4a_3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45a388ac4a_3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5a388ac4a_3_4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145a388ac4a_3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45a388ac4a_2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45a388ac4a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5a388ac4a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145a388ac4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45a388ac4a_2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145a388ac4a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5a388ac4a_2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145a388ac4a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45a388ac4a_2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145a388ac4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45a388ac4a_2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145a388ac4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rPr lang="en"/>
              <a:t>Cria poligonos aleatorios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45a388ac4a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145a388ac4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5a388ac4a_2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145a388ac4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45a388ac4a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145a388ac4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45a388ac4a_3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45a388ac4a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5a388ac4a_3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45a388ac4a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5a388ac4a_3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45a388ac4a_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5a388ac4a_3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45a388ac4a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45a388ac4a_3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45a388ac4a_3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5a388ac4a_3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45a388ac4a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1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41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1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1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4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4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41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1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1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9" name="Google Shape;379;p50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0" name="Google Shape;380;p50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50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84" name="Google Shape;384;p5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" name="Google Shape;385;p5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5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87" name="Google Shape;387;p50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88" name="Google Shape;388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50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0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0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0" name="Google Shape;420;p5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21" name="Google Shape;421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5" name="Google Shape;425;p5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6" name="Google Shape;426;p5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7" name="Google Shape;427;p5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28" name="Google Shape;428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29" name="Google Shape;429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1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59" name="Google Shape;459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4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4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4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4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4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4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4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4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4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0" name="Google Shape;120;p4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4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4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4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4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4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8" name="Google Shape;128;p4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1" name="Google Shape;161;p44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2" name="Google Shape;162;p4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4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6" name="Google Shape;166;p4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4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4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9" name="Google Shape;169;p44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70" name="Google Shape;170;p4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4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4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4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5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6" name="Google Shape;206;p4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7" name="Google Shape;207;p4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4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4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4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4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4" name="Google Shape;214;p4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4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7" name="Google Shape;247;p4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48" name="Google Shape;248;p4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4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2" name="Google Shape;252;p4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4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4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5" name="Google Shape;255;p4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6" name="Google Shape;256;p4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4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0" name="Google Shape;290;p4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91" name="Google Shape;291;p4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4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5" name="Google Shape;295;p4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6" name="Google Shape;296;p4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" name="Google Shape;297;p4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98" name="Google Shape;298;p4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9" name="Google Shape;299;p4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4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4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7" name="Google Shape;337;p4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38" name="Google Shape;338;p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4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4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4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" name="Google Shape;344;p4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45" name="Google Shape;345;p4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4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0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0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0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40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4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40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0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40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0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40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40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0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40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0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4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40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0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40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0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0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0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40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40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40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4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urfjs.or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"/>
          <p:cNvSpPr txBox="1"/>
          <p:nvPr>
            <p:ph type="ctrTitle"/>
          </p:nvPr>
        </p:nvSpPr>
        <p:spPr>
          <a:xfrm>
            <a:off x="1801575" y="2864675"/>
            <a:ext cx="68004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Misc</a:t>
            </a:r>
            <a:endParaRPr sz="6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RANDOM e DATA</a:t>
            </a:r>
            <a:endParaRPr sz="6900"/>
          </a:p>
        </p:txBody>
      </p:sp>
      <p:sp>
        <p:nvSpPr>
          <p:cNvPr id="465" name="Google Shape;465;p1"/>
          <p:cNvSpPr txBox="1"/>
          <p:nvPr>
            <p:ph idx="4294967295" type="title"/>
          </p:nvPr>
        </p:nvSpPr>
        <p:spPr>
          <a:xfrm>
            <a:off x="0" y="76200"/>
            <a:ext cx="3215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Jhemerson Andrade e Larissa Trindade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5a388ac4a_3_237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lineChunk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41" name="Google Shape;541;g145a388ac4a_3_237"/>
          <p:cNvSpPr txBox="1"/>
          <p:nvPr>
            <p:ph idx="1" type="body"/>
          </p:nvPr>
        </p:nvSpPr>
        <p:spPr>
          <a:xfrm>
            <a:off x="518650" y="1259225"/>
            <a:ext cx="5256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var line = turf.lineString([[-95, 40], [-93, 45], [-85, 50]]);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var chunk = turf.lineChunk(line, 15, {units: 'miles'});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2" name="Google Shape;542;g145a388ac4a_3_2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g145a388ac4a_3_237"/>
          <p:cNvPicPr preferRelativeResize="0"/>
          <p:nvPr/>
        </p:nvPicPr>
        <p:blipFill rotWithShape="1">
          <a:blip r:embed="rId3">
            <a:alphaModFix/>
          </a:blip>
          <a:srcRect b="4111" l="5508" r="5508" t="4120"/>
          <a:stretch/>
        </p:blipFill>
        <p:spPr>
          <a:xfrm>
            <a:off x="6012775" y="1113300"/>
            <a:ext cx="2793000" cy="269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5a388ac4a_3_247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lineIntersect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49" name="Google Shape;549;g145a388ac4a_3_247"/>
          <p:cNvSpPr txBox="1"/>
          <p:nvPr>
            <p:ph idx="1" type="body"/>
          </p:nvPr>
        </p:nvSpPr>
        <p:spPr>
          <a:xfrm>
            <a:off x="518650" y="1133375"/>
            <a:ext cx="4570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Pega qualquer LineString ou Polygon GeoJSON e retorna o(s) ponto(s) de interseção.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line1</a:t>
            </a:r>
            <a:r>
              <a:rPr lang="en" sz="1800"/>
              <a:t>: LineString ou Poligono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line2</a:t>
            </a:r>
            <a:r>
              <a:rPr lang="en" sz="1800"/>
              <a:t>: </a:t>
            </a:r>
            <a:r>
              <a:rPr lang="en" sz="1800"/>
              <a:t> LineString ou Poligono</a:t>
            </a:r>
            <a:endParaRPr/>
          </a:p>
        </p:txBody>
      </p:sp>
      <p:sp>
        <p:nvSpPr>
          <p:cNvPr id="550" name="Google Shape;550;g145a388ac4a_3_2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g145a388ac4a_3_247"/>
          <p:cNvSpPr txBox="1"/>
          <p:nvPr/>
        </p:nvSpPr>
        <p:spPr>
          <a:xfrm>
            <a:off x="518650" y="3134375"/>
            <a:ext cx="49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intersects = turf.lineIntersect(line1, line2);</a:t>
            </a:r>
            <a:endParaRPr/>
          </a:p>
        </p:txBody>
      </p:sp>
      <p:pic>
        <p:nvPicPr>
          <p:cNvPr id="552" name="Google Shape;552;g145a388ac4a_3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25" y="917300"/>
            <a:ext cx="2458800" cy="303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45a388ac4a_3_262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lineIntersect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58" name="Google Shape;558;g145a388ac4a_3_262"/>
          <p:cNvSpPr txBox="1"/>
          <p:nvPr>
            <p:ph idx="1" type="body"/>
          </p:nvPr>
        </p:nvSpPr>
        <p:spPr>
          <a:xfrm>
            <a:off x="518650" y="1133375"/>
            <a:ext cx="55134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line1 = turf.lineString([[126, -11], [129, -21]]);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line2 = turf.lineString([[123, -18], [131, -14]]);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var intersects = turf.lineIntersect(line1, line2);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59" name="Google Shape;559;g145a388ac4a_3_26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g145a388ac4a_3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25" y="917300"/>
            <a:ext cx="2458800" cy="303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45a388ac4a_3_271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lineOverlap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66" name="Google Shape;566;g145a388ac4a_3_271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Recebe 2 LineStrings ou Polígonos e mostra as linhas sobrepostas este os 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line1</a:t>
            </a:r>
            <a:r>
              <a:rPr lang="en" sz="1800"/>
              <a:t>: LineString ou Polígono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line2</a:t>
            </a:r>
            <a:r>
              <a:rPr lang="en" sz="1800"/>
              <a:t>:  LineString ou Polígono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</a:t>
            </a:r>
            <a:r>
              <a:rPr lang="en" sz="1800"/>
              <a:t>: </a:t>
            </a:r>
            <a:r>
              <a:rPr lang="en" sz="1800"/>
              <a:t>Distância de tolerância para corresponder a segmentos de linha sobrepostos (em quilômetros)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45a388ac4a_3_27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g145a388ac4a_3_271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overlapping = turf.lineOverlap(line1, line2);</a:t>
            </a:r>
            <a:endParaRPr/>
          </a:p>
        </p:txBody>
      </p:sp>
      <p:pic>
        <p:nvPicPr>
          <p:cNvPr id="569" name="Google Shape;569;g145a388ac4a_3_271"/>
          <p:cNvPicPr preferRelativeResize="0"/>
          <p:nvPr/>
        </p:nvPicPr>
        <p:blipFill rotWithShape="1">
          <a:blip r:embed="rId3">
            <a:alphaModFix/>
          </a:blip>
          <a:srcRect b="0" l="8413" r="13759" t="0"/>
          <a:stretch/>
        </p:blipFill>
        <p:spPr>
          <a:xfrm>
            <a:off x="5678300" y="1298700"/>
            <a:ext cx="3086100" cy="232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5a388ac4a_3_28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lineOverlap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75" name="Google Shape;575;g145a388ac4a_3_284"/>
          <p:cNvSpPr txBox="1"/>
          <p:nvPr>
            <p:ph idx="1" type="body"/>
          </p:nvPr>
        </p:nvSpPr>
        <p:spPr>
          <a:xfrm>
            <a:off x="518650" y="1133375"/>
            <a:ext cx="48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line1 = turf.lineString([[115, -35], [125, -30], [135, -30], [145, -35]]);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line2 = turf.lineString([[115, -25], [125, -30], [135, -30], [145, -25]]);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76" name="Google Shape;576;g145a388ac4a_3_28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g145a388ac4a_3_28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overlapping = turf.lineOverlap(line1, line2);</a:t>
            </a:r>
            <a:endParaRPr/>
          </a:p>
        </p:txBody>
      </p:sp>
      <p:pic>
        <p:nvPicPr>
          <p:cNvPr id="578" name="Google Shape;578;g145a388ac4a_3_284"/>
          <p:cNvPicPr preferRelativeResize="0"/>
          <p:nvPr/>
        </p:nvPicPr>
        <p:blipFill rotWithShape="1">
          <a:blip r:embed="rId3">
            <a:alphaModFix/>
          </a:blip>
          <a:srcRect b="0" l="8413" r="13759" t="0"/>
          <a:stretch/>
        </p:blipFill>
        <p:spPr>
          <a:xfrm>
            <a:off x="5678300" y="1298700"/>
            <a:ext cx="3086100" cy="232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45a388ac4a_3_296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lineSegment</a:t>
            </a:r>
            <a:endParaRPr sz="4000"/>
          </a:p>
        </p:txBody>
      </p:sp>
      <p:sp>
        <p:nvSpPr>
          <p:cNvPr id="584" name="Google Shape;584;g145a388ac4a_3_296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Cria um FeatureCollection de segmentos LineString de 2 vértices de um (Multi)LineString ou (Multi)Polygon.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geojson</a:t>
            </a:r>
            <a:r>
              <a:rPr lang="en" sz="1800"/>
              <a:t>: LineString ou GeoJSON Poligono</a:t>
            </a:r>
            <a:endParaRPr/>
          </a:p>
        </p:txBody>
      </p:sp>
      <p:sp>
        <p:nvSpPr>
          <p:cNvPr id="585" name="Google Shape;585;g145a388ac4a_3_29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g145a388ac4a_3_296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segments = turf.lineSegment(polygon);</a:t>
            </a:r>
            <a:endParaRPr/>
          </a:p>
        </p:txBody>
      </p:sp>
      <p:pic>
        <p:nvPicPr>
          <p:cNvPr id="587" name="Google Shape;587;g145a388ac4a_3_296"/>
          <p:cNvPicPr preferRelativeResize="0"/>
          <p:nvPr/>
        </p:nvPicPr>
        <p:blipFill rotWithShape="1">
          <a:blip r:embed="rId3">
            <a:alphaModFix/>
          </a:blip>
          <a:srcRect b="1671" l="14140" r="0" t="0"/>
          <a:stretch/>
        </p:blipFill>
        <p:spPr>
          <a:xfrm>
            <a:off x="6256951" y="993375"/>
            <a:ext cx="2285400" cy="283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45a388ac4a_3_308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lineSegment</a:t>
            </a:r>
            <a:endParaRPr sz="4000"/>
          </a:p>
        </p:txBody>
      </p:sp>
      <p:sp>
        <p:nvSpPr>
          <p:cNvPr id="593" name="Google Shape;593;g145a388ac4a_3_308"/>
          <p:cNvSpPr txBox="1"/>
          <p:nvPr>
            <p:ph idx="1" type="body"/>
          </p:nvPr>
        </p:nvSpPr>
        <p:spPr>
          <a:xfrm>
            <a:off x="518650" y="1133375"/>
            <a:ext cx="53526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polygon = turf.polygon([[[-50, 5], [-40, -10], [-50, -10], [-40, 5], [-50, 5]]]);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var segments = turf.lineSegment(polygon);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94" name="Google Shape;594;g145a388ac4a_3_30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g145a388ac4a_3_308"/>
          <p:cNvPicPr preferRelativeResize="0"/>
          <p:nvPr/>
        </p:nvPicPr>
        <p:blipFill rotWithShape="1">
          <a:blip r:embed="rId3">
            <a:alphaModFix/>
          </a:blip>
          <a:srcRect b="1671" l="14140" r="0" t="0"/>
          <a:stretch/>
        </p:blipFill>
        <p:spPr>
          <a:xfrm>
            <a:off x="6256951" y="993375"/>
            <a:ext cx="2285400" cy="283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45a388ac4a_3_317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lineSlice</a:t>
            </a:r>
            <a:endParaRPr sz="4000"/>
          </a:p>
        </p:txBody>
      </p:sp>
      <p:sp>
        <p:nvSpPr>
          <p:cNvPr id="601" name="Google Shape;601;g145a388ac4a_3_317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Pega uma linha , um ponto inicial e um ponto final e retorna uma subseção da linha entre esses pontos. Os pontos de início e parada não precisam cair exatamente na linha.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startPt</a:t>
            </a:r>
            <a:r>
              <a:rPr lang="en" sz="1800"/>
              <a:t>: Ponto de início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stopPt</a:t>
            </a:r>
            <a:r>
              <a:rPr lang="en" sz="1800"/>
              <a:t>: Ponto de parada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</a:t>
            </a:r>
            <a:r>
              <a:rPr lang="en" sz="1800"/>
              <a:t>: LineSting (coordenadas da linha)</a:t>
            </a:r>
            <a:endParaRPr sz="1800"/>
          </a:p>
        </p:txBody>
      </p:sp>
      <p:sp>
        <p:nvSpPr>
          <p:cNvPr id="602" name="Google Shape;602;g145a388ac4a_3_3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g145a388ac4a_3_317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sliced = turf.lineSlice(startPt, stopPt, line);</a:t>
            </a:r>
            <a:endParaRPr/>
          </a:p>
        </p:txBody>
      </p:sp>
      <p:pic>
        <p:nvPicPr>
          <p:cNvPr id="604" name="Google Shape;604;g145a388ac4a_3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400" y="1077452"/>
            <a:ext cx="2603700" cy="276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45a388ac4a_3_330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lineSlice</a:t>
            </a:r>
            <a:endParaRPr sz="4000"/>
          </a:p>
        </p:txBody>
      </p:sp>
      <p:sp>
        <p:nvSpPr>
          <p:cNvPr id="610" name="Google Shape;610;g145a388ac4a_3_330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var line = turf.lineString([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[-77.031669, 38.878605],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[-77.029609, 38.881946],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[-77.020339, 38.884084],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[-77.025661, 38.885821],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[-77.021884, 38.889563],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   [-77.019824, 38.892368]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]);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var start = turf.point([-77.029609, 38.881946]);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var stop = turf.point([-77.021884, 38.889563]);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1" name="Google Shape;611;g145a388ac4a_3_3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g145a388ac4a_3_330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sliced = turf.lineSlice(start, stop, line);</a:t>
            </a:r>
            <a:endParaRPr/>
          </a:p>
        </p:txBody>
      </p:sp>
      <p:pic>
        <p:nvPicPr>
          <p:cNvPr id="613" name="Google Shape;613;g145a388ac4a_3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400" y="1077452"/>
            <a:ext cx="2603700" cy="276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45a388ac4a_3_340"/>
          <p:cNvSpPr txBox="1"/>
          <p:nvPr>
            <p:ph type="title"/>
          </p:nvPr>
        </p:nvSpPr>
        <p:spPr>
          <a:xfrm>
            <a:off x="1047750" y="25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lineSliceAlong</a:t>
            </a:r>
            <a:endParaRPr sz="4000"/>
          </a:p>
        </p:txBody>
      </p:sp>
      <p:sp>
        <p:nvSpPr>
          <p:cNvPr id="619" name="Google Shape;619;g145a388ac4a_3_340"/>
          <p:cNvSpPr txBox="1"/>
          <p:nvPr>
            <p:ph idx="1" type="body"/>
          </p:nvPr>
        </p:nvSpPr>
        <p:spPr>
          <a:xfrm>
            <a:off x="518650" y="904775"/>
            <a:ext cx="54810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Pega uma linha , uma distância especificada ao longo da linha e retorna uma subseção da linha entre esses pontos.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</a:t>
            </a:r>
            <a:r>
              <a:rPr lang="en" sz="1800"/>
              <a:t>: LineSting (coordenadas da linha)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startDist</a:t>
            </a:r>
            <a:r>
              <a:rPr lang="en" sz="1800"/>
              <a:t>: distância ao longo da linha até o ponto de partida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stopDist</a:t>
            </a:r>
            <a:r>
              <a:rPr lang="en" sz="1800"/>
              <a:t>: distância ao longo da linhaaté o ponto de parada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</a:t>
            </a:r>
            <a:r>
              <a:rPr lang="en" sz="1800"/>
              <a:t>: Pode trocar a unidade dos componentes</a:t>
            </a:r>
            <a:endParaRPr sz="1800"/>
          </a:p>
        </p:txBody>
      </p:sp>
      <p:sp>
        <p:nvSpPr>
          <p:cNvPr id="620" name="Google Shape;620;g145a388ac4a_3_3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g145a388ac4a_3_340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sliced = turf.lineSliceAlong(line, startDist, stopDist, options);</a:t>
            </a:r>
            <a:endParaRPr/>
          </a:p>
        </p:txBody>
      </p:sp>
      <p:pic>
        <p:nvPicPr>
          <p:cNvPr id="622" name="Google Shape;622;g145a388ac4a_3_340"/>
          <p:cNvPicPr preferRelativeResize="0"/>
          <p:nvPr/>
        </p:nvPicPr>
        <p:blipFill rotWithShape="1">
          <a:blip r:embed="rId3">
            <a:alphaModFix/>
          </a:blip>
          <a:srcRect b="0" l="14908" r="0" t="0"/>
          <a:stretch/>
        </p:blipFill>
        <p:spPr>
          <a:xfrm>
            <a:off x="6210771" y="1045125"/>
            <a:ext cx="2660700" cy="269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5a388ac4a_3_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000"/>
              <a:t>Misc</a:t>
            </a:r>
            <a:endParaRPr sz="7000"/>
          </a:p>
        </p:txBody>
      </p:sp>
      <p:sp>
        <p:nvSpPr>
          <p:cNvPr id="471" name="Google Shape;471;g145a388ac4a_3_1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72" name="Google Shape;472;g145a388ac4a_3_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45a388ac4a_3_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5a388ac4a_3_364"/>
          <p:cNvSpPr txBox="1"/>
          <p:nvPr>
            <p:ph type="title"/>
          </p:nvPr>
        </p:nvSpPr>
        <p:spPr>
          <a:xfrm>
            <a:off x="1047750" y="25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lineSliceAlong</a:t>
            </a:r>
            <a:endParaRPr sz="4000"/>
          </a:p>
        </p:txBody>
      </p:sp>
      <p:sp>
        <p:nvSpPr>
          <p:cNvPr id="628" name="Google Shape;628;g145a388ac4a_3_364"/>
          <p:cNvSpPr txBox="1"/>
          <p:nvPr>
            <p:ph idx="1" type="body"/>
          </p:nvPr>
        </p:nvSpPr>
        <p:spPr>
          <a:xfrm>
            <a:off x="518650" y="904775"/>
            <a:ext cx="54810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line = turf.lineString([[7, 45], [9, 45], [14, 40], [14, 41]]);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start = 12.5;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stop = 25;</a:t>
            </a:r>
            <a:endParaRPr/>
          </a:p>
        </p:txBody>
      </p:sp>
      <p:sp>
        <p:nvSpPr>
          <p:cNvPr id="629" name="Google Shape;629;g145a388ac4a_3_36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g145a388ac4a_3_36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sliced = turf.lineSliceAlong(line, start, stop, {units: 'miles'});</a:t>
            </a:r>
            <a:endParaRPr/>
          </a:p>
        </p:txBody>
      </p:sp>
      <p:pic>
        <p:nvPicPr>
          <p:cNvPr id="631" name="Google Shape;631;g145a388ac4a_3_364"/>
          <p:cNvPicPr preferRelativeResize="0"/>
          <p:nvPr/>
        </p:nvPicPr>
        <p:blipFill rotWithShape="1">
          <a:blip r:embed="rId3">
            <a:alphaModFix/>
          </a:blip>
          <a:srcRect b="0" l="14908" r="0" t="0"/>
          <a:stretch/>
        </p:blipFill>
        <p:spPr>
          <a:xfrm>
            <a:off x="6210771" y="1045125"/>
            <a:ext cx="2660700" cy="269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5a388ac4a_3_37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lineSplit</a:t>
            </a:r>
            <a:endParaRPr sz="4000"/>
          </a:p>
        </p:txBody>
      </p:sp>
      <p:sp>
        <p:nvSpPr>
          <p:cNvPr id="637" name="Google Shape;637;g145a388ac4a_3_374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Divide uma linha por algum GeoJSON (Linha ou Poligono)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line</a:t>
            </a:r>
            <a:r>
              <a:rPr lang="en" sz="1800"/>
              <a:t>: LineSting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startPt</a:t>
            </a:r>
            <a:r>
              <a:rPr lang="en" sz="1800"/>
              <a:t>: </a:t>
            </a:r>
            <a:r>
              <a:rPr lang="en" sz="1800"/>
              <a:t>GeoJSON (Linha ou Poligono) que cortará a linha</a:t>
            </a:r>
            <a:endParaRPr sz="1800"/>
          </a:p>
        </p:txBody>
      </p:sp>
      <p:sp>
        <p:nvSpPr>
          <p:cNvPr id="638" name="Google Shape;638;g145a388ac4a_3_37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g145a388ac4a_3_37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split = turf.lineSplit(line, splitter);</a:t>
            </a:r>
            <a:endParaRPr/>
          </a:p>
        </p:txBody>
      </p:sp>
      <p:pic>
        <p:nvPicPr>
          <p:cNvPr id="640" name="Google Shape;640;g145a388ac4a_3_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25" y="1056430"/>
            <a:ext cx="2985600" cy="282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45a388ac4a_3_385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lineSplit</a:t>
            </a:r>
            <a:endParaRPr sz="4000"/>
          </a:p>
        </p:txBody>
      </p:sp>
      <p:sp>
        <p:nvSpPr>
          <p:cNvPr id="646" name="Google Shape;646;g145a388ac4a_3_385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var line = turf.lineString([[120, -25], [145, -25]]);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var splitter = turf.lineString([[130, -15], [130, -35]]);</a:t>
            </a:r>
            <a:endParaRPr sz="1800"/>
          </a:p>
        </p:txBody>
      </p:sp>
      <p:sp>
        <p:nvSpPr>
          <p:cNvPr id="647" name="Google Shape;647;g145a388ac4a_3_38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g145a388ac4a_3_385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split = turf.lineSplit(line, splitter);</a:t>
            </a:r>
            <a:endParaRPr/>
          </a:p>
        </p:txBody>
      </p:sp>
      <p:pic>
        <p:nvPicPr>
          <p:cNvPr id="649" name="Google Shape;649;g145a388ac4a_3_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25" y="1056430"/>
            <a:ext cx="2985600" cy="282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45a388ac4a_3_39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Mask</a:t>
            </a:r>
            <a:endParaRPr sz="4000"/>
          </a:p>
        </p:txBody>
      </p:sp>
      <p:sp>
        <p:nvSpPr>
          <p:cNvPr id="655" name="Google Shape;655;g145a388ac4a_3_394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Recebe qualquer tipo de polígono e uma máscara opcional e retorna um anel externo de polígono com furos.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Polygon</a:t>
            </a:r>
            <a:r>
              <a:rPr lang="en" sz="1800"/>
              <a:t>: </a:t>
            </a:r>
            <a:r>
              <a:rPr lang="en" sz="1800"/>
              <a:t>GeoJSON Polygon usado como formado interno.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</a:t>
            </a:r>
            <a:r>
              <a:rPr b="1" lang="en" sz="1800"/>
              <a:t>ask</a:t>
            </a:r>
            <a:r>
              <a:rPr lang="en" sz="1800"/>
              <a:t>: Um </a:t>
            </a:r>
            <a:r>
              <a:rPr lang="en" sz="1800"/>
              <a:t>polígono</a:t>
            </a:r>
            <a:r>
              <a:rPr lang="en" sz="1800"/>
              <a:t> que cria uma </a:t>
            </a:r>
            <a:r>
              <a:rPr lang="en" sz="1800"/>
              <a:t>máscara</a:t>
            </a:r>
            <a:endParaRPr sz="1800"/>
          </a:p>
        </p:txBody>
      </p:sp>
      <p:sp>
        <p:nvSpPr>
          <p:cNvPr id="656" name="Google Shape;656;g145a388ac4a_3_39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g145a388ac4a_3_39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masked = turf.mask(polygon, mask);</a:t>
            </a:r>
            <a:endParaRPr/>
          </a:p>
        </p:txBody>
      </p:sp>
      <p:pic>
        <p:nvPicPr>
          <p:cNvPr id="658" name="Google Shape;658;g145a388ac4a_3_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75" y="1120850"/>
            <a:ext cx="2994900" cy="275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45a388ac4a_3_415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Mask</a:t>
            </a:r>
            <a:endParaRPr sz="4000"/>
          </a:p>
        </p:txBody>
      </p:sp>
      <p:sp>
        <p:nvSpPr>
          <p:cNvPr id="664" name="Google Shape;664;g145a388ac4a_3_415"/>
          <p:cNvSpPr txBox="1"/>
          <p:nvPr>
            <p:ph idx="1" type="body"/>
          </p:nvPr>
        </p:nvSpPr>
        <p:spPr>
          <a:xfrm>
            <a:off x="518650" y="1133375"/>
            <a:ext cx="49881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polygon = turf.polygon([[[112, -21], [116, -36], [146, -39], [153, -24], [133, -10], [112, -21]]]);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 mask = turf.polygon([[[90, -55], [170, -55], [170, 10], [90, 10], [90, -55]]]);</a:t>
            </a:r>
            <a:endParaRPr/>
          </a:p>
        </p:txBody>
      </p:sp>
      <p:sp>
        <p:nvSpPr>
          <p:cNvPr id="665" name="Google Shape;665;g145a388ac4a_3_4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g145a388ac4a_3_415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masked = turf.mask(polygon, mask);</a:t>
            </a:r>
            <a:endParaRPr/>
          </a:p>
        </p:txBody>
      </p:sp>
      <p:pic>
        <p:nvPicPr>
          <p:cNvPr id="667" name="Google Shape;667;g145a388ac4a_3_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75" y="1120850"/>
            <a:ext cx="2994900" cy="275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45a388ac4a_3_42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nearestPointOnLine</a:t>
            </a:r>
            <a:endParaRPr sz="4000"/>
          </a:p>
        </p:txBody>
      </p:sp>
      <p:sp>
        <p:nvSpPr>
          <p:cNvPr id="673" name="Google Shape;673;g145a388ac4a_3_424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Pega um Ponto e uma LineString e calcula o </a:t>
            </a:r>
            <a:r>
              <a:rPr lang="en"/>
              <a:t>Ponto </a:t>
            </a:r>
            <a:r>
              <a:rPr lang="en"/>
              <a:t>mais próximo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Lines</a:t>
            </a:r>
            <a:r>
              <a:rPr lang="en"/>
              <a:t>: LineString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pt</a:t>
            </a:r>
            <a:r>
              <a:rPr lang="en"/>
              <a:t>: Ponto a ser analisado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options</a:t>
            </a:r>
            <a:r>
              <a:rPr lang="en"/>
              <a:t>: Pode trocar a unidade da distância</a:t>
            </a:r>
            <a:endParaRPr/>
          </a:p>
        </p:txBody>
      </p:sp>
      <p:sp>
        <p:nvSpPr>
          <p:cNvPr id="674" name="Google Shape;674;g145a388ac4a_3_4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g145a388ac4a_3_42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snapped = turf.nearestPointOnLine(line, pt, options);</a:t>
            </a:r>
            <a:endParaRPr/>
          </a:p>
        </p:txBody>
      </p:sp>
      <p:pic>
        <p:nvPicPr>
          <p:cNvPr id="676" name="Google Shape;676;g145a388ac4a_3_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00" y="1078315"/>
            <a:ext cx="2861100" cy="276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45a388ac4a_3_441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nearestPointOnLine</a:t>
            </a:r>
            <a:endParaRPr sz="4000"/>
          </a:p>
        </p:txBody>
      </p:sp>
      <p:sp>
        <p:nvSpPr>
          <p:cNvPr id="682" name="Google Shape;682;g145a388ac4a_3_441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var line = turf.lineString([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[-77.031669, 38.878605],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[-77.029609, 38.881946],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[-77.020339, 38.884084],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[-77.025661, 38.885821],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[-77.021884, 38.889563],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[-77.019824, 38.892368]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]);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var pt = turf.point([-77.037076, 38.884017]);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3" name="Google Shape;683;g145a388ac4a_3_4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g145a388ac4a_3_441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snapped = turf.nearestPointOnLine(line, pt, {units: 'miles'});</a:t>
            </a:r>
            <a:endParaRPr/>
          </a:p>
        </p:txBody>
      </p:sp>
      <p:pic>
        <p:nvPicPr>
          <p:cNvPr id="685" name="Google Shape;685;g145a388ac4a_3_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00" y="1078315"/>
            <a:ext cx="2861100" cy="276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45a388ac4a_3_451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Sector</a:t>
            </a:r>
            <a:endParaRPr sz="4000"/>
          </a:p>
        </p:txBody>
      </p:sp>
      <p:sp>
        <p:nvSpPr>
          <p:cNvPr id="691" name="Google Shape;691;g145a388ac4a_3_451"/>
          <p:cNvSpPr txBox="1"/>
          <p:nvPr>
            <p:ph idx="1" type="body"/>
          </p:nvPr>
        </p:nvSpPr>
        <p:spPr>
          <a:xfrm>
            <a:off x="518650" y="1133375"/>
            <a:ext cx="51381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A partir de um ponto cria um </a:t>
            </a:r>
            <a:r>
              <a:rPr lang="en" sz="1900"/>
              <a:t>setor</a:t>
            </a:r>
            <a:r>
              <a:rPr lang="en" sz="1900"/>
              <a:t> circular de tamanho definido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center</a:t>
            </a:r>
            <a:r>
              <a:rPr lang="en" sz="1700"/>
              <a:t>: Ponto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radius</a:t>
            </a:r>
            <a:r>
              <a:rPr lang="en" sz="1700"/>
              <a:t>: Raio </a:t>
            </a:r>
            <a:r>
              <a:rPr lang="en" sz="1700"/>
              <a:t>do círculo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bearing1</a:t>
            </a:r>
            <a:r>
              <a:rPr lang="en" sz="1700"/>
              <a:t>: Angulo do 1° setor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bearing2</a:t>
            </a:r>
            <a:r>
              <a:rPr lang="en" sz="1700"/>
              <a:t>: Angulo do 2° setor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options</a:t>
            </a:r>
            <a:r>
              <a:rPr lang="en" sz="1700"/>
              <a:t>: Pode trocar a unidade da distância, tamanho e propriedades do </a:t>
            </a:r>
            <a:r>
              <a:rPr lang="en" sz="1700"/>
              <a:t>polígono</a:t>
            </a:r>
            <a:endParaRPr sz="1700"/>
          </a:p>
        </p:txBody>
      </p:sp>
      <p:sp>
        <p:nvSpPr>
          <p:cNvPr id="692" name="Google Shape;692;g145a388ac4a_3_4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g145a388ac4a_3_451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sector = turf.sector(center, radius, bearing1, bearing2);</a:t>
            </a:r>
            <a:endParaRPr/>
          </a:p>
        </p:txBody>
      </p:sp>
      <p:pic>
        <p:nvPicPr>
          <p:cNvPr id="694" name="Google Shape;694;g145a388ac4a_3_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075" y="1175787"/>
            <a:ext cx="2550300" cy="257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45a388ac4a_3_468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shortestPath</a:t>
            </a:r>
            <a:endParaRPr sz="4000"/>
          </a:p>
        </p:txBody>
      </p:sp>
      <p:sp>
        <p:nvSpPr>
          <p:cNvPr id="700" name="Google Shape;700;g145a388ac4a_3_46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g145a388ac4a_3_468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5598800" y="1197525"/>
            <a:ext cx="3379800" cy="21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02" name="Google Shape;702;g145a388ac4a_3_468"/>
          <p:cNvSpPr txBox="1"/>
          <p:nvPr>
            <p:ph idx="1" type="body"/>
          </p:nvPr>
        </p:nvSpPr>
        <p:spPr>
          <a:xfrm>
            <a:off x="518650" y="1133375"/>
            <a:ext cx="49026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Dado 2 pontos A e B onde em sua frente possui um obstáculo ele irá contornar este.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r>
              <a:rPr lang="en"/>
              <a:t>: LineString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r>
              <a:rPr lang="en"/>
              <a:t>: Ponto a ser analisado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options</a:t>
            </a:r>
            <a:r>
              <a:rPr lang="en"/>
              <a:t>: Pode trocar a unidade da distância, a precisão dos contornos, gerar obstáculos</a:t>
            </a:r>
            <a:endParaRPr/>
          </a:p>
        </p:txBody>
      </p:sp>
      <p:sp>
        <p:nvSpPr>
          <p:cNvPr id="703" name="Google Shape;703;g145a388ac4a_3_468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path = turf.shortestPath(start, end, options);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45a388ac4a_3_494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shortestPath</a:t>
            </a:r>
            <a:endParaRPr sz="4000"/>
          </a:p>
        </p:txBody>
      </p:sp>
      <p:sp>
        <p:nvSpPr>
          <p:cNvPr id="709" name="Google Shape;709;g145a388ac4a_3_49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0" name="Google Shape;710;g145a388ac4a_3_494"/>
          <p:cNvPicPr preferRelativeResize="0"/>
          <p:nvPr/>
        </p:nvPicPr>
        <p:blipFill rotWithShape="1">
          <a:blip r:embed="rId3">
            <a:alphaModFix/>
          </a:blip>
          <a:srcRect b="0" l="0" r="3725" t="0"/>
          <a:stretch/>
        </p:blipFill>
        <p:spPr>
          <a:xfrm>
            <a:off x="5598800" y="1197525"/>
            <a:ext cx="3379800" cy="210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11" name="Google Shape;711;g145a388ac4a_3_494"/>
          <p:cNvSpPr txBox="1"/>
          <p:nvPr>
            <p:ph idx="1" type="body"/>
          </p:nvPr>
        </p:nvSpPr>
        <p:spPr>
          <a:xfrm>
            <a:off x="518650" y="1133375"/>
            <a:ext cx="49026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var start = [-5, -6];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var end = [9, -6];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var options = {</a:t>
            </a:r>
            <a:endParaRPr sz="21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obstacles: turf.polygon([[[0, -7], [5, -7], [5, -3], [0, -3], [0, -7]]])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};</a:t>
            </a:r>
            <a:endParaRPr sz="2100"/>
          </a:p>
        </p:txBody>
      </p:sp>
      <p:sp>
        <p:nvSpPr>
          <p:cNvPr id="712" name="Google Shape;712;g145a388ac4a_3_494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path = turf.shortestPath(start, end, options);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ellipse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479" name="Google Shape;479;p6"/>
          <p:cNvSpPr txBox="1"/>
          <p:nvPr>
            <p:ph idx="1" type="body"/>
          </p:nvPr>
        </p:nvSpPr>
        <p:spPr>
          <a:xfrm>
            <a:off x="518650" y="1133363"/>
            <a:ext cx="4345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Usa um ponto e calcula uma elipse com os dados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Center</a:t>
            </a:r>
            <a:r>
              <a:rPr lang="en" sz="1800"/>
              <a:t>: Ponto central da elipse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xSemiAxis</a:t>
            </a:r>
            <a:r>
              <a:rPr lang="en" sz="1800"/>
              <a:t>: Eixo x da elipse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xSemiAxis</a:t>
            </a:r>
            <a:r>
              <a:rPr lang="en" sz="1800"/>
              <a:t>: Eixo y da elipse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</a:t>
            </a:r>
            <a:r>
              <a:rPr lang="en" sz="1800"/>
              <a:t>: Pode modificar o ângulo (rotação), o pivô, a unidade do tamanho dos eixos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6"/>
          <p:cNvPicPr preferRelativeResize="0"/>
          <p:nvPr/>
        </p:nvPicPr>
        <p:blipFill rotWithShape="1">
          <a:blip r:embed="rId3">
            <a:alphaModFix/>
          </a:blip>
          <a:srcRect b="16265" l="4823" r="5514" t="5117"/>
          <a:stretch/>
        </p:blipFill>
        <p:spPr>
          <a:xfrm>
            <a:off x="5377900" y="1344975"/>
            <a:ext cx="3461700" cy="235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82" name="Google Shape;482;p6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ellipse = turf.ellipse(center, xSemiAxis, ySemiAxis);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45a388ac4a_2_147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500"/>
              <a:t>unkinkPolygon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18" name="Google Shape;718;g145a388ac4a_2_147"/>
          <p:cNvSpPr txBox="1"/>
          <p:nvPr>
            <p:ph idx="1" type="body"/>
          </p:nvPr>
        </p:nvSpPr>
        <p:spPr>
          <a:xfrm>
            <a:off x="518650" y="1272275"/>
            <a:ext cx="60672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Pega um polígono dobrado e retorna uma coleção de recursos de polígonos que não têm dobras. Usa polígono simples internamente.</a:t>
            </a:r>
            <a:endParaRPr sz="1800"/>
          </a:p>
        </p:txBody>
      </p:sp>
      <p:sp>
        <p:nvSpPr>
          <p:cNvPr id="719" name="Google Shape;719;g145a388ac4a_2_1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g145a388ac4a_2_147"/>
          <p:cNvSpPr txBox="1"/>
          <p:nvPr/>
        </p:nvSpPr>
        <p:spPr>
          <a:xfrm>
            <a:off x="560100" y="3618425"/>
            <a:ext cx="802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poly = turf.polygon([[[0, 0], [2, 0], [0, 2], [2, 2], [0, 0]]]);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result = turf.unkinkPolygon(poly);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1" name="Google Shape;721;g145a388ac4a_2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175" y="1180150"/>
            <a:ext cx="21145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45a388ac4a_3_1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000"/>
              <a:t>Random</a:t>
            </a:r>
            <a:endParaRPr sz="7000"/>
          </a:p>
        </p:txBody>
      </p:sp>
      <p:sp>
        <p:nvSpPr>
          <p:cNvPr id="727" name="Google Shape;727;g145a388ac4a_3_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28" name="Google Shape;728;g145a388ac4a_3_1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45a388ac4a_2_135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randomPosition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34" name="Google Shape;734;g145a388ac4a_2_135"/>
          <p:cNvSpPr txBox="1"/>
          <p:nvPr>
            <p:ph idx="1" type="body"/>
          </p:nvPr>
        </p:nvSpPr>
        <p:spPr>
          <a:xfrm>
            <a:off x="518650" y="1272275"/>
            <a:ext cx="60672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bbox</a:t>
            </a:r>
            <a:r>
              <a:rPr lang="en" sz="1800"/>
              <a:t> é a região delimitadora onde os pontos serão colocados</a:t>
            </a:r>
            <a:endParaRPr sz="1800"/>
          </a:p>
        </p:txBody>
      </p:sp>
      <p:sp>
        <p:nvSpPr>
          <p:cNvPr id="735" name="Google Shape;735;g145a388ac4a_2_1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g145a388ac4a_2_135"/>
          <p:cNvSpPr txBox="1"/>
          <p:nvPr/>
        </p:nvSpPr>
        <p:spPr>
          <a:xfrm>
            <a:off x="5341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position = turf.randomPosition([-180, -90, 180, 90])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7" name="Google Shape;737;g145a388ac4a_2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25" y="669075"/>
            <a:ext cx="1928400" cy="321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45a388ac4a_2_128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randomPoint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43" name="Google Shape;743;g145a388ac4a_2_128"/>
          <p:cNvSpPr txBox="1"/>
          <p:nvPr>
            <p:ph idx="1" type="body"/>
          </p:nvPr>
        </p:nvSpPr>
        <p:spPr>
          <a:xfrm>
            <a:off x="518650" y="1272275"/>
            <a:ext cx="62409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Count </a:t>
            </a:r>
            <a:r>
              <a:rPr lang="en"/>
              <a:t>- quantas coordenadas vão ser randomizadas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Options - bbox, num_vertices, max_length e max_rotation.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bbox</a:t>
            </a:r>
            <a:r>
              <a:rPr lang="en"/>
              <a:t> é a região delimitadora onde a geometria sera colocada.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145a388ac4a_2_1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g145a388ac4a_2_128"/>
          <p:cNvSpPr txBox="1"/>
          <p:nvPr/>
        </p:nvSpPr>
        <p:spPr>
          <a:xfrm>
            <a:off x="5341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points = turf.randomPoint(coun, {bbox: [-180, -90, 180, 90]})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6" name="Google Shape;746;g145a388ac4a_2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25" y="669075"/>
            <a:ext cx="1928400" cy="321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45a388ac4a_2_95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randomLineString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52" name="Google Shape;752;g145a388ac4a_2_95"/>
          <p:cNvSpPr txBox="1"/>
          <p:nvPr>
            <p:ph idx="1" type="body"/>
          </p:nvPr>
        </p:nvSpPr>
        <p:spPr>
          <a:xfrm>
            <a:off x="518650" y="1272275"/>
            <a:ext cx="83958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Count </a:t>
            </a:r>
            <a:r>
              <a:rPr lang="en" sz="1800"/>
              <a:t>- quantas coordenadas </a:t>
            </a:r>
            <a:r>
              <a:rPr lang="en" sz="1800"/>
              <a:t>vão</a:t>
            </a:r>
            <a:r>
              <a:rPr lang="en" sz="1800"/>
              <a:t> ser randomizadas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 - bbox, num_vertices, </a:t>
            </a:r>
            <a:r>
              <a:rPr b="1" lang="en" sz="1800"/>
              <a:t>max_length e max_rotation</a:t>
            </a:r>
            <a:r>
              <a:rPr b="1" lang="en" sz="1800"/>
              <a:t>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bbox</a:t>
            </a:r>
            <a:r>
              <a:rPr lang="en" sz="1800"/>
              <a:t> é a região delimitadora onde a geometria sera colocada.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Num_vertices </a:t>
            </a:r>
            <a:r>
              <a:rPr lang="en" sz="1800"/>
              <a:t>é o número de coordenadas.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max_length</a:t>
            </a:r>
            <a:r>
              <a:rPr lang="en" sz="1800"/>
              <a:t> é o número máximo de graus que um vértice pode ter se seu predecessor.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max_rotation</a:t>
            </a:r>
            <a:r>
              <a:rPr b="1" lang="en" sz="1800"/>
              <a:t> </a:t>
            </a:r>
            <a:r>
              <a:rPr lang="en" sz="1800"/>
              <a:t>é </a:t>
            </a:r>
            <a:r>
              <a:rPr lang="en" sz="1800"/>
              <a:t>o número</a:t>
            </a:r>
            <a:r>
              <a:rPr lang="en" sz="1800"/>
              <a:t> </a:t>
            </a:r>
            <a:r>
              <a:rPr lang="en" sz="1800"/>
              <a:t>máximo em </a:t>
            </a:r>
            <a:r>
              <a:rPr lang="en" sz="1800"/>
              <a:t>radianos que um segmento de linha pode girar em </a:t>
            </a:r>
            <a:r>
              <a:rPr lang="en" sz="1800"/>
              <a:t>relação</a:t>
            </a:r>
            <a:r>
              <a:rPr lang="en" sz="1800"/>
              <a:t> ao segmento anterior.</a:t>
            </a:r>
            <a:endParaRPr sz="1800"/>
          </a:p>
        </p:txBody>
      </p:sp>
      <p:sp>
        <p:nvSpPr>
          <p:cNvPr id="753" name="Google Shape;753;g145a388ac4a_2_9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g145a388ac4a_2_95"/>
          <p:cNvSpPr txBox="1"/>
          <p:nvPr/>
        </p:nvSpPr>
        <p:spPr>
          <a:xfrm>
            <a:off x="5341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lineStrings = turf.randomLineString(count, {bbox: [-180, -90, 180, 90]})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55" name="Google Shape;755;g145a388ac4a_2_95"/>
          <p:cNvPicPr preferRelativeResize="0"/>
          <p:nvPr/>
        </p:nvPicPr>
        <p:blipFill rotWithShape="1">
          <a:blip r:embed="rId3">
            <a:alphaModFix/>
          </a:blip>
          <a:srcRect b="4111" l="5508" r="5508" t="4120"/>
          <a:stretch/>
        </p:blipFill>
        <p:spPr>
          <a:xfrm>
            <a:off x="6312475" y="184975"/>
            <a:ext cx="2793000" cy="269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5a388ac4a_2_68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randomPolygon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61" name="Google Shape;761;g145a388ac4a_2_68"/>
          <p:cNvSpPr txBox="1"/>
          <p:nvPr>
            <p:ph idx="1" type="body"/>
          </p:nvPr>
        </p:nvSpPr>
        <p:spPr>
          <a:xfrm>
            <a:off x="518650" y="1272275"/>
            <a:ext cx="78918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number</a:t>
            </a:r>
            <a:r>
              <a:rPr b="1" lang="en"/>
              <a:t> </a:t>
            </a:r>
            <a:r>
              <a:rPr lang="en"/>
              <a:t>- </a:t>
            </a:r>
            <a:r>
              <a:rPr lang="en"/>
              <a:t>número</a:t>
            </a:r>
            <a:r>
              <a:rPr lang="en"/>
              <a:t> de pontos para selecionar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Options - bbox, num_vertices e max_radial_length.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bbox</a:t>
            </a:r>
            <a:r>
              <a:rPr lang="en"/>
              <a:t> é a região delimitadora onde a geometria sera colocada.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num_vertices </a:t>
            </a:r>
            <a:r>
              <a:rPr lang="en"/>
              <a:t> é o número de coordenadas.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Max_radial_length </a:t>
            </a:r>
            <a:r>
              <a:rPr lang="en"/>
              <a:t>é o angulo máximo de latitude ou longitude que um vértice pode alcançar fora do centro do polígono.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145a388ac4a_2_6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3" name="Google Shape;763;g145a388ac4a_2_68"/>
          <p:cNvSpPr txBox="1"/>
          <p:nvPr/>
        </p:nvSpPr>
        <p:spPr>
          <a:xfrm>
            <a:off x="5341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polygons = turf.randomPolygon (number, {bbox: [-180, -90, 180, 90]})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5a388ac4a_3_20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000"/>
              <a:t>Data</a:t>
            </a:r>
            <a:endParaRPr sz="7000"/>
          </a:p>
        </p:txBody>
      </p:sp>
      <p:sp>
        <p:nvSpPr>
          <p:cNvPr id="769" name="Google Shape;769;g145a388ac4a_3_20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70" name="Google Shape;770;g145a388ac4a_3_2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45a388ac4a_3_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45a388ac4a_2_41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sample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777" name="Google Shape;777;g145a388ac4a_2_41"/>
          <p:cNvSpPr txBox="1"/>
          <p:nvPr>
            <p:ph idx="1" type="body"/>
          </p:nvPr>
        </p:nvSpPr>
        <p:spPr>
          <a:xfrm>
            <a:off x="518650" y="1272275"/>
            <a:ext cx="50421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Num </a:t>
            </a:r>
            <a:r>
              <a:rPr lang="en"/>
              <a:t>- numero de pontos para selecionar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Featurecollection</a:t>
            </a:r>
            <a:r>
              <a:rPr lang="en"/>
              <a:t> - dicionario com as dimensão do mapa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145a388ac4a_2_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g145a388ac4a_2_41"/>
          <p:cNvSpPr txBox="1"/>
          <p:nvPr/>
        </p:nvSpPr>
        <p:spPr>
          <a:xfrm>
            <a:off x="534150" y="3635800"/>
            <a:ext cx="802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points = turf.randomPoint(num, featurecollection);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sample = turf.sample(points, 5);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80" name="Google Shape;780;g145a388ac4a_2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975" y="688200"/>
            <a:ext cx="2186100" cy="363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lang="en" sz="10000"/>
              <a:t>Referência</a:t>
            </a:r>
            <a:endParaRPr b="1" i="0" sz="100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6" name="Google Shape;786;p23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lang="en" sz="30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https://turfjs.org</a:t>
            </a:r>
            <a:r>
              <a:rPr b="1" lang="en" sz="3000">
                <a:solidFill>
                  <a:schemeClr val="accent2"/>
                </a:solidFill>
              </a:rPr>
              <a:t>/</a:t>
            </a:r>
            <a:endParaRPr b="1" sz="3000">
              <a:solidFill>
                <a:schemeClr val="accent2"/>
              </a:solidFill>
            </a:endParaRPr>
          </a:p>
        </p:txBody>
      </p:sp>
      <p:sp>
        <p:nvSpPr>
          <p:cNvPr id="787" name="Google Shape;787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45a388ac4a_3_8"/>
          <p:cNvSpPr txBox="1"/>
          <p:nvPr>
            <p:ph idx="4294967295" type="ctrTitle"/>
          </p:nvPr>
        </p:nvSpPr>
        <p:spPr>
          <a:xfrm>
            <a:off x="1000800" y="1558800"/>
            <a:ext cx="71424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lang="en" sz="13200"/>
              <a:t>Obrigado</a:t>
            </a:r>
            <a:r>
              <a:rPr b="1" i="0" lang="en" sz="132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b="1" i="0" sz="132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3" name="Google Shape;793;g145a388ac4a_3_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5a388ac4a_3_210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ellipse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488" name="Google Shape;488;g145a388ac4a_3_210"/>
          <p:cNvSpPr txBox="1"/>
          <p:nvPr>
            <p:ph idx="1" type="body"/>
          </p:nvPr>
        </p:nvSpPr>
        <p:spPr>
          <a:xfrm>
            <a:off x="1450925" y="1113300"/>
            <a:ext cx="27915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center = [-75, 40];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xSemiAxis = 5;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ySemiAxis = 2;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89" name="Google Shape;489;g145a388ac4a_3_2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g145a388ac4a_3_210"/>
          <p:cNvPicPr preferRelativeResize="0"/>
          <p:nvPr/>
        </p:nvPicPr>
        <p:blipFill rotWithShape="1">
          <a:blip r:embed="rId3">
            <a:alphaModFix/>
          </a:blip>
          <a:srcRect b="16265" l="4823" r="5514" t="5117"/>
          <a:stretch/>
        </p:blipFill>
        <p:spPr>
          <a:xfrm>
            <a:off x="5377900" y="1344975"/>
            <a:ext cx="3461700" cy="235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91" name="Google Shape;491;g145a388ac4a_3_210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ellipse = turf.ellipse(center, xSemiAxis, ySemiAxis);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45a388ac4a_3_167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kinks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497" name="Google Shape;497;g145a388ac4a_3_167"/>
          <p:cNvSpPr txBox="1"/>
          <p:nvPr>
            <p:ph idx="1" type="body"/>
          </p:nvPr>
        </p:nvSpPr>
        <p:spPr>
          <a:xfrm>
            <a:off x="518650" y="1133370"/>
            <a:ext cx="4345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Pega um polígono e coloca um ponto em cada interseção da linhas</a:t>
            </a:r>
            <a:endParaRPr/>
          </a:p>
        </p:txBody>
      </p:sp>
      <p:sp>
        <p:nvSpPr>
          <p:cNvPr id="498" name="Google Shape;498;g145a388ac4a_3_16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g145a388ac4a_3_167"/>
          <p:cNvSpPr txBox="1"/>
          <p:nvPr/>
        </p:nvSpPr>
        <p:spPr>
          <a:xfrm>
            <a:off x="609700" y="2794225"/>
            <a:ext cx="41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kinks = turf.kinks(poligono);</a:t>
            </a:r>
            <a:endParaRPr/>
          </a:p>
        </p:txBody>
      </p:sp>
      <p:pic>
        <p:nvPicPr>
          <p:cNvPr id="500" name="Google Shape;500;g145a388ac4a_3_167"/>
          <p:cNvPicPr preferRelativeResize="0"/>
          <p:nvPr/>
        </p:nvPicPr>
        <p:blipFill rotWithShape="1">
          <a:blip r:embed="rId3">
            <a:alphaModFix/>
          </a:blip>
          <a:srcRect b="7699" l="7691" r="7699" t="7691"/>
          <a:stretch/>
        </p:blipFill>
        <p:spPr>
          <a:xfrm>
            <a:off x="5689027" y="1045175"/>
            <a:ext cx="3187200" cy="287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5a388ac4a_3_219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kinks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06" name="Google Shape;506;g145a388ac4a_3_219"/>
          <p:cNvSpPr txBox="1"/>
          <p:nvPr>
            <p:ph idx="1" type="body"/>
          </p:nvPr>
        </p:nvSpPr>
        <p:spPr>
          <a:xfrm>
            <a:off x="518650" y="1133375"/>
            <a:ext cx="43452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var poly = turf.polygon([[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[-12.034835, 8.901183],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[-12.060413, 8.899826],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[-12.03638, 8.873199],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[-12.059383, 8.871418],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  [-12.034835, 8.901183]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]]);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var kinks = turf.kinks(poly);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g145a388ac4a_3_2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g145a388ac4a_3_219"/>
          <p:cNvPicPr preferRelativeResize="0"/>
          <p:nvPr/>
        </p:nvPicPr>
        <p:blipFill rotWithShape="1">
          <a:blip r:embed="rId3">
            <a:alphaModFix/>
          </a:blip>
          <a:srcRect b="7699" l="7691" r="7699" t="7691"/>
          <a:stretch/>
        </p:blipFill>
        <p:spPr>
          <a:xfrm>
            <a:off x="5689027" y="1045175"/>
            <a:ext cx="3187200" cy="287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45a388ac4a_3_179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lineArc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14" name="Google Shape;514;g145a388ac4a_3_179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Usa um ponto e cria um arco de </a:t>
            </a:r>
            <a:r>
              <a:rPr lang="en" sz="1800"/>
              <a:t>circunferência</a:t>
            </a:r>
            <a:r>
              <a:rPr lang="en" sz="1800"/>
              <a:t> </a:t>
            </a:r>
            <a:r>
              <a:rPr lang="en" sz="1800"/>
              <a:t>com tamanho específico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Center</a:t>
            </a:r>
            <a:r>
              <a:rPr lang="en" sz="1800"/>
              <a:t>: Ponto central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Radius</a:t>
            </a:r>
            <a:r>
              <a:rPr lang="en" sz="1800"/>
              <a:t>: Raio </a:t>
            </a:r>
            <a:r>
              <a:rPr lang="en" sz="1800"/>
              <a:t>do círculo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bearing1</a:t>
            </a:r>
            <a:r>
              <a:rPr lang="en" sz="1800"/>
              <a:t>: Ângulo do 1° Raio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bearing2</a:t>
            </a:r>
            <a:r>
              <a:rPr lang="en" sz="1800"/>
              <a:t>: </a:t>
            </a:r>
            <a:r>
              <a:rPr lang="en" sz="1800"/>
              <a:t>Ângulo do 2° Raio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</a:t>
            </a:r>
            <a:r>
              <a:rPr lang="en" sz="1800"/>
              <a:t>: Pode trocar o número de passos e/ou a unidade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45a388ac4a_3_17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g145a388ac4a_3_179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arc = turf.lineArc(center, radius, bearing1, bearing2);</a:t>
            </a:r>
            <a:endParaRPr/>
          </a:p>
        </p:txBody>
      </p:sp>
      <p:pic>
        <p:nvPicPr>
          <p:cNvPr id="517" name="Google Shape;517;g145a388ac4a_3_179"/>
          <p:cNvPicPr preferRelativeResize="0"/>
          <p:nvPr/>
        </p:nvPicPr>
        <p:blipFill rotWithShape="1">
          <a:blip r:embed="rId3">
            <a:alphaModFix/>
          </a:blip>
          <a:srcRect b="9008" l="0" r="9918" t="0"/>
          <a:stretch/>
        </p:blipFill>
        <p:spPr>
          <a:xfrm>
            <a:off x="5641400" y="966350"/>
            <a:ext cx="3005100" cy="28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5a388ac4a_3_228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lineArc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23" name="Google Shape;523;g145a388ac4a_3_228"/>
          <p:cNvSpPr txBox="1"/>
          <p:nvPr>
            <p:ph idx="1" type="body"/>
          </p:nvPr>
        </p:nvSpPr>
        <p:spPr>
          <a:xfrm>
            <a:off x="518650" y="1414250"/>
            <a:ext cx="45702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center = turf.point([-75, 40]);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radius = 5;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bearing1 = 25;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var bearing2 = 47;</a:t>
            </a:r>
            <a:endParaRPr sz="2500"/>
          </a:p>
        </p:txBody>
      </p:sp>
      <p:sp>
        <p:nvSpPr>
          <p:cNvPr id="524" name="Google Shape;524;g145a388ac4a_3_2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g145a388ac4a_3_228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arc = turf.lineArc(center, radius, bearing1, bearing2);</a:t>
            </a:r>
            <a:endParaRPr/>
          </a:p>
        </p:txBody>
      </p:sp>
      <p:pic>
        <p:nvPicPr>
          <p:cNvPr id="526" name="Google Shape;526;g145a388ac4a_3_228"/>
          <p:cNvPicPr preferRelativeResize="0"/>
          <p:nvPr/>
        </p:nvPicPr>
        <p:blipFill rotWithShape="1">
          <a:blip r:embed="rId3">
            <a:alphaModFix/>
          </a:blip>
          <a:srcRect b="9008" l="0" r="9918" t="0"/>
          <a:stretch/>
        </p:blipFill>
        <p:spPr>
          <a:xfrm>
            <a:off x="5641400" y="966350"/>
            <a:ext cx="3005100" cy="28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45a388ac4a_3_192"/>
          <p:cNvSpPr txBox="1"/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/>
              <a:t>lineChunk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32" name="Google Shape;532;g145a388ac4a_3_192"/>
          <p:cNvSpPr txBox="1"/>
          <p:nvPr>
            <p:ph idx="1" type="body"/>
          </p:nvPr>
        </p:nvSpPr>
        <p:spPr>
          <a:xfrm>
            <a:off x="518650" y="1133375"/>
            <a:ext cx="457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Divide um LineString em pedaços de um comprimento especificado. Se a linha for menor que o comprimento do segmento, a linha original será retornada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Geojson</a:t>
            </a:r>
            <a:r>
              <a:rPr lang="en" sz="1800"/>
              <a:t>: LineString (formato da linha)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SegmentLength</a:t>
            </a:r>
            <a:r>
              <a:rPr lang="en" sz="1800"/>
              <a:t>: Comprimento específico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Options</a:t>
            </a:r>
            <a:r>
              <a:rPr lang="en" sz="1800"/>
              <a:t>: Pode trocar o número de passos e/ou a unidade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45a388ac4a_3_19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g145a388ac4a_3_192"/>
          <p:cNvSpPr txBox="1"/>
          <p:nvPr/>
        </p:nvSpPr>
        <p:spPr>
          <a:xfrm>
            <a:off x="518650" y="3879075"/>
            <a:ext cx="80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chunk = turf.lineChunk(lineString, SegmentLength, Options);</a:t>
            </a:r>
            <a:endParaRPr/>
          </a:p>
        </p:txBody>
      </p:sp>
      <p:pic>
        <p:nvPicPr>
          <p:cNvPr id="535" name="Google Shape;535;g145a388ac4a_3_192"/>
          <p:cNvPicPr preferRelativeResize="0"/>
          <p:nvPr/>
        </p:nvPicPr>
        <p:blipFill rotWithShape="1">
          <a:blip r:embed="rId3">
            <a:alphaModFix/>
          </a:blip>
          <a:srcRect b="4111" l="5508" r="5508" t="4120"/>
          <a:stretch/>
        </p:blipFill>
        <p:spPr>
          <a:xfrm>
            <a:off x="6012775" y="1113300"/>
            <a:ext cx="2793000" cy="269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