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Playfair Display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Varela Round"/>
      <p:regular r:id="rId36"/>
    </p:embeddedFont>
    <p:embeddedFont>
      <p:font typeface="Oswald"/>
      <p:regular r:id="rId37"/>
      <p:bold r:id="rId38"/>
    </p:embeddedFont>
    <p:embeddedFont>
      <p:font typeface="Roboto Mono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6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8.xml"/><Relationship Id="rId44" Type="http://schemas.openxmlformats.org/officeDocument/2006/relationships/font" Target="fonts/OpenSans-bold.fntdata"/><Relationship Id="rId21" Type="http://schemas.openxmlformats.org/officeDocument/2006/relationships/slide" Target="slides/slide17.xml"/><Relationship Id="rId43" Type="http://schemas.openxmlformats.org/officeDocument/2006/relationships/font" Target="fonts/OpenSans-regular.fntdata"/><Relationship Id="rId24" Type="http://schemas.openxmlformats.org/officeDocument/2006/relationships/slide" Target="slides/slide20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9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layfairDisplay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37" Type="http://schemas.openxmlformats.org/officeDocument/2006/relationships/font" Target="fonts/Oswald-regular.fntdata"/><Relationship Id="rId14" Type="http://schemas.openxmlformats.org/officeDocument/2006/relationships/slide" Target="slides/slide10.xml"/><Relationship Id="rId36" Type="http://schemas.openxmlformats.org/officeDocument/2006/relationships/font" Target="fonts/VarelaRound-regular.fntdata"/><Relationship Id="rId17" Type="http://schemas.openxmlformats.org/officeDocument/2006/relationships/slide" Target="slides/slide13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2.xml"/><Relationship Id="rId38" Type="http://schemas.openxmlformats.org/officeDocument/2006/relationships/font" Target="fonts/Oswald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28a84b59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28a84b59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28a84b59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28a84b59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2b5bd54d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2b5bd54d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99253bd9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99253bd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99253bd9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99253bd9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9253bd9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9253bd9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2b5bd5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62b5bd5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99253bd9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99253bd9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99253bd94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99253bd9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62b5bd54d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62b5bd54d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628a84b5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628a84b5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99253bd94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99253bd94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99253bd94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99253bd94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99253bd94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99253bd94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99253bd9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99253bd9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628a84b5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628a84b5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28a84b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28a84b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28a84b59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28a84b59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28a84b5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28a84b5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28a84b5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28a84b5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628a84b5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628a84b5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628a84b59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628a84b59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4.jpg"/><Relationship Id="rId5" Type="http://schemas.openxmlformats.org/officeDocument/2006/relationships/image" Target="../media/image26.png"/><Relationship Id="rId6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4.jp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4.jp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niyamatalmass/google-job-skills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7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atahmasb/amazon-job-skills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Perfil Profissional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5623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Final de Ciência de Dados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Análise dos dados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555600"/>
            <a:ext cx="5674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Em que período essas oportunidades mais surgem?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800" y="55575"/>
            <a:ext cx="2694029" cy="81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63700"/>
            <a:ext cx="8576799" cy="32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3530" r="0" t="0"/>
          <a:stretch/>
        </p:blipFill>
        <p:spPr>
          <a:xfrm>
            <a:off x="1965600" y="1223925"/>
            <a:ext cx="7250150" cy="39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TOTAL</a:t>
            </a:r>
            <a:r>
              <a:rPr lang="pt-BR"/>
              <a:t>: 3493 vagas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767400"/>
            <a:ext cx="28080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b="1" lang="pt-BR" sz="1400">
                <a:latin typeface="Roboto Mono"/>
                <a:ea typeface="Roboto Mono"/>
                <a:cs typeface="Roboto Mono"/>
                <a:sym typeface="Roboto Mono"/>
              </a:rPr>
              <a:t>USA	2867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b="1" lang="pt-BR" sz="1400">
                <a:latin typeface="Roboto Mono"/>
                <a:ea typeface="Roboto Mono"/>
                <a:cs typeface="Roboto Mono"/>
                <a:sym typeface="Roboto Mono"/>
              </a:rPr>
              <a:t>CAN	156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b="1" lang="pt-BR" sz="1400">
                <a:latin typeface="Roboto Mono"/>
                <a:ea typeface="Roboto Mono"/>
                <a:cs typeface="Roboto Mono"/>
                <a:sym typeface="Roboto Mono"/>
              </a:rPr>
              <a:t>IND	141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b="1" lang="pt-BR" sz="1400">
                <a:latin typeface="Roboto Mono"/>
                <a:ea typeface="Roboto Mono"/>
                <a:cs typeface="Roboto Mono"/>
                <a:sym typeface="Roboto Mono"/>
              </a:rPr>
              <a:t>UKR	56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b="1" lang="pt-BR" sz="1400">
                <a:latin typeface="Roboto Mono"/>
                <a:ea typeface="Roboto Mono"/>
                <a:cs typeface="Roboto Mono"/>
                <a:sym typeface="Roboto Mono"/>
              </a:rPr>
              <a:t>IRL	50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b="1" lang="pt-BR" sz="1400">
                <a:latin typeface="Roboto Mono"/>
                <a:ea typeface="Roboto Mono"/>
                <a:cs typeface="Roboto Mono"/>
                <a:sym typeface="Roboto Mono"/>
              </a:rPr>
              <a:t>DEU	38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b="1" lang="pt-BR" sz="1400">
                <a:latin typeface="Roboto Mono"/>
                <a:ea typeface="Roboto Mono"/>
                <a:cs typeface="Roboto Mono"/>
                <a:sym typeface="Roboto Mono"/>
              </a:rPr>
              <a:t>ISR	32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b="1" lang="pt-BR" sz="1400">
                <a:latin typeface="Roboto Mono"/>
                <a:ea typeface="Roboto Mono"/>
                <a:cs typeface="Roboto Mono"/>
                <a:sym typeface="Roboto Mono"/>
              </a:rPr>
              <a:t>CHN	24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b="1" lang="pt-BR" sz="1400">
                <a:latin typeface="Roboto Mono"/>
                <a:ea typeface="Roboto Mono"/>
                <a:cs typeface="Roboto Mono"/>
                <a:sym typeface="Roboto Mono"/>
              </a:rPr>
              <a:t>PLW	24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b="1" lang="pt-BR" sz="1400">
                <a:latin typeface="Roboto Mono"/>
                <a:ea typeface="Roboto Mono"/>
                <a:cs typeface="Roboto Mono"/>
                <a:sym typeface="Roboto Mono"/>
              </a:rPr>
              <a:t>ROM	17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b="1" lang="pt-BR" sz="1400">
                <a:latin typeface="Roboto Mono"/>
                <a:ea typeface="Roboto Mono"/>
                <a:cs typeface="Roboto Mono"/>
                <a:sym typeface="Roboto Mono"/>
              </a:rPr>
              <a:t>ZAF	17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b="1" lang="pt-BR" sz="1400">
                <a:latin typeface="Roboto Mono"/>
                <a:ea typeface="Roboto Mono"/>
                <a:cs typeface="Roboto Mono"/>
                <a:sym typeface="Roboto Mono"/>
              </a:rPr>
              <a:t>ESP	14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b="1" lang="pt-BR" sz="1400">
                <a:latin typeface="Roboto Mono"/>
                <a:ea typeface="Roboto Mono"/>
                <a:cs typeface="Roboto Mono"/>
                <a:sym typeface="Roboto Mono"/>
              </a:rPr>
              <a:t>BRA	11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800" y="55575"/>
            <a:ext cx="2694029" cy="81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Vagas relacionadas a data science</a:t>
            </a:r>
            <a:endParaRPr sz="300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800" y="55575"/>
            <a:ext cx="2694029" cy="812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234075"/>
            <a:ext cx="2898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30 vagas;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2,26% do total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400" y="1170125"/>
            <a:ext cx="50196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Vagas relacionadas a data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800" y="130550"/>
            <a:ext cx="887175" cy="8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341" y="1234075"/>
            <a:ext cx="47434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234075"/>
            <a:ext cx="27030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30 vagas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2,5% do total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Linguagens de programação mais citadas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850" y="154250"/>
            <a:ext cx="934325" cy="9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951" y="74050"/>
            <a:ext cx="1555900" cy="109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0575" y="1088575"/>
            <a:ext cx="2694029" cy="812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5379000" y="2155350"/>
            <a:ext cx="28383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b="1" lang="pt-BR">
                <a:solidFill>
                  <a:srgbClr val="EFEFEF"/>
                </a:solidFill>
                <a:highlight>
                  <a:schemeClr val="accent4"/>
                </a:highlight>
              </a:rPr>
              <a:t>qualificações mínimas</a:t>
            </a:r>
            <a:endParaRPr b="1">
              <a:solidFill>
                <a:srgbClr val="EFEFEF"/>
              </a:solidFill>
              <a:highlight>
                <a:schemeClr val="accent4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b="1" lang="pt-BR">
                <a:solidFill>
                  <a:srgbClr val="EFEFEF"/>
                </a:solidFill>
                <a:highlight>
                  <a:srgbClr val="0000FF"/>
                </a:highlight>
              </a:rPr>
              <a:t>qualificações preferidas</a:t>
            </a:r>
            <a:endParaRPr b="1">
              <a:solidFill>
                <a:srgbClr val="EFEFEF"/>
              </a:solidFill>
              <a:highlight>
                <a:srgbClr val="0000FF"/>
              </a:highlight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25" y="1629575"/>
            <a:ext cx="4854775" cy="33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Categorias de emprego com mais vagas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850" y="154250"/>
            <a:ext cx="934325" cy="9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951" y="74050"/>
            <a:ext cx="1555900" cy="109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4675" y="1168775"/>
            <a:ext cx="39946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Cidades com maior quantidade de vagas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850" y="154250"/>
            <a:ext cx="934325" cy="9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951" y="74050"/>
            <a:ext cx="1555900" cy="109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2250" y="1168775"/>
            <a:ext cx="49395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Vagas no Brasil 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925" y="1155355"/>
            <a:ext cx="5338150" cy="37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234075"/>
            <a:ext cx="30012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26 vagas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Wordcloud de vagas no Brasil </a:t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375" y="1017725"/>
            <a:ext cx="3948900" cy="39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727650" y="62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chemeClr val="accent5"/>
                </a:highlight>
              </a:rPr>
              <a:t>Alunos</a:t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02613" y="3638325"/>
            <a:ext cx="1899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Jonas Rocha</a:t>
            </a:r>
            <a:endParaRPr sz="1800">
              <a:solidFill>
                <a:srgbClr val="595959"/>
              </a:solidFill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395988" y="3638325"/>
            <a:ext cx="26622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800"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Natalia Azevedo</a:t>
            </a:r>
            <a:endParaRPr sz="1800"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094288" y="3638325"/>
            <a:ext cx="21729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Larissa Moura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163475" y="3638325"/>
            <a:ext cx="25809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800"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Michel Jean</a:t>
            </a:r>
            <a:endParaRPr sz="1800"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20000" t="0"/>
          <a:stretch/>
        </p:blipFill>
        <p:spPr>
          <a:xfrm>
            <a:off x="392598" y="1703750"/>
            <a:ext cx="1519924" cy="189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0" l="5819" r="10203" t="0"/>
          <a:stretch/>
        </p:blipFill>
        <p:spPr>
          <a:xfrm>
            <a:off x="2420775" y="1676400"/>
            <a:ext cx="1519925" cy="18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7130" y="1703750"/>
            <a:ext cx="1519920" cy="18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6">
            <a:alphaModFix/>
          </a:blip>
          <a:srcRect b="2046" l="0" r="0" t="4083"/>
          <a:stretch/>
        </p:blipFill>
        <p:spPr>
          <a:xfrm>
            <a:off x="4693938" y="1723975"/>
            <a:ext cx="1519925" cy="18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6434100" y="4014325"/>
            <a:ext cx="2586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natalia_eletro@hotmail.com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424013" y="4014325"/>
            <a:ext cx="2059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michelkatsilis@gmail.com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065638" y="4166425"/>
            <a:ext cx="2230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larissagilliane@hotmail.com</a:t>
            </a:r>
            <a:r>
              <a:rPr lang="pt-BR" sz="1200">
                <a:solidFill>
                  <a:schemeClr val="accent1"/>
                </a:solidFill>
              </a:rPr>
              <a:t> 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305513" y="4014325"/>
            <a:ext cx="1694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jonasra4@gmail.com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Wordcloud de qualificações mínimas no Brasil 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121" y="1017725"/>
            <a:ext cx="4067753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Wordcloud de qualificações preferidas no Brasil 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113" y="1017725"/>
            <a:ext cx="4125776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Wordcloud de descrição de vagas no Brasil 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633" y="1017725"/>
            <a:ext cx="415571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Obrigado!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Qual o perfil mais requerido dos profissionais de T.I pelas grandes empresas?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25" y="1914513"/>
            <a:ext cx="41719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Limpeza de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Limpeza das colunas existentes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Adaptação da coluna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Unificação dos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Transformação da informação coletada em conhecimento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Datasets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job_skills.csv</a:t>
            </a:r>
            <a:endParaRPr sz="30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34075"/>
            <a:ext cx="24645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1250</a:t>
            </a:r>
            <a:r>
              <a:rPr lang="pt-BR" sz="1800">
                <a:highlight>
                  <a:schemeClr val="lt1"/>
                </a:highlight>
              </a:rPr>
              <a:t> entradas;</a:t>
            </a:r>
            <a:endParaRPr sz="1800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chemeClr val="lt1"/>
                </a:highlight>
              </a:rPr>
              <a:t>7 colunas;</a:t>
            </a:r>
            <a:endParaRPr sz="1800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pt-BR" sz="1800" u="sng">
                <a:solidFill>
                  <a:schemeClr val="accent5"/>
                </a:solidFill>
                <a:hlinkClick r:id="rId3"/>
              </a:rPr>
              <a:t>Kaggle</a:t>
            </a:r>
            <a:endParaRPr sz="1800">
              <a:highlight>
                <a:schemeClr val="lt1"/>
              </a:highlight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22808" l="0" r="0" t="22546"/>
          <a:stretch/>
        </p:blipFill>
        <p:spPr>
          <a:xfrm>
            <a:off x="6127800" y="10"/>
            <a:ext cx="3016200" cy="10967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3063900" y="1234075"/>
            <a:ext cx="3016200" cy="369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825" y="1270675"/>
            <a:ext cx="276225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1625" y="3895575"/>
            <a:ext cx="27432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47800" y="2921400"/>
            <a:ext cx="1695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0726" y="1038"/>
            <a:ext cx="1555900" cy="109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5750"/>
            <a:ext cx="8839199" cy="387099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22808" l="0" r="0" t="22546"/>
          <a:stretch/>
        </p:blipFill>
        <p:spPr>
          <a:xfrm>
            <a:off x="6127800" y="10"/>
            <a:ext cx="3016200" cy="109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0726" y="1038"/>
            <a:ext cx="1555900" cy="109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3190800" y="1353750"/>
            <a:ext cx="2762400" cy="243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amazon_jobs_dataset.csv</a:t>
            </a:r>
            <a:endParaRPr sz="3000"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234075"/>
            <a:ext cx="25014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>
                <a:highlight>
                  <a:schemeClr val="accent5"/>
                </a:highlight>
              </a:rPr>
              <a:t>3493</a:t>
            </a:r>
            <a:r>
              <a:rPr lang="pt-BR" sz="1800">
                <a:highlight>
                  <a:schemeClr val="lt1"/>
                </a:highlight>
              </a:rPr>
              <a:t> entradas;</a:t>
            </a:r>
            <a:endParaRPr sz="1800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highlight>
                  <a:schemeClr val="lt1"/>
                </a:highlight>
              </a:rPr>
              <a:t>6</a:t>
            </a:r>
            <a:r>
              <a:rPr lang="pt-BR" sz="1800">
                <a:highlight>
                  <a:schemeClr val="lt1"/>
                </a:highlight>
              </a:rPr>
              <a:t> colunas;</a:t>
            </a:r>
            <a:endParaRPr sz="1800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pt-BR" sz="1800" u="sng">
                <a:solidFill>
                  <a:schemeClr val="accent5"/>
                </a:solidFill>
                <a:hlinkClick r:id="rId3"/>
              </a:rPr>
              <a:t>Kaggle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950" y="1452450"/>
            <a:ext cx="246697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3269950" y="4125775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❏"/>
            </a:pPr>
            <a:r>
              <a:rPr lang="pt-BR" sz="180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+ Posting_date;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❏"/>
            </a:pPr>
            <a:r>
              <a:rPr lang="pt-BR" sz="180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- Company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5800" y="55575"/>
            <a:ext cx="2694029" cy="81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4925"/>
            <a:ext cx="8839199" cy="332128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800" y="55575"/>
            <a:ext cx="2694029" cy="81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