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2.xml" ContentType="application/vnd.openxmlformats-officedocument.drawingml.diagram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5EB52B-F27F-4EFF-8E37-DAB29999CC8F}" type="doc">
      <dgm:prSet loTypeId="urn:microsoft.com/office/officeart/2005/8/layout/process2" loCatId="process" qsTypeId="urn:microsoft.com/office/officeart/2005/8/quickstyle/3d1" qsCatId="3D" csTypeId="urn:microsoft.com/office/officeart/2005/8/colors/accent1_2" csCatId="accent1" phldr="1"/>
      <dgm:spPr/>
    </dgm:pt>
    <dgm:pt modelId="{3597437D-A822-4C4A-B28C-2F61761E2DAB}">
      <dgm:prSet phldrT="[Text]" custT="1"/>
      <dgm:spPr/>
      <dgm:t>
        <a:bodyPr/>
        <a:lstStyle/>
        <a:p>
          <a:r>
            <a:rPr lang="en-IN" sz="2000" b="0" dirty="0"/>
            <a:t>Model</a:t>
          </a:r>
          <a:r>
            <a:rPr lang="en-IN" sz="2000" b="0" baseline="0" dirty="0"/>
            <a:t> Building</a:t>
          </a:r>
          <a:endParaRPr lang="en-IN" sz="2000" b="0" dirty="0"/>
        </a:p>
      </dgm:t>
    </dgm:pt>
    <dgm:pt modelId="{73E5A2CC-B1B8-4387-81DC-EF5D0D992618}" type="parTrans" cxnId="{9990856B-7693-4543-85DE-7D4D799A51ED}">
      <dgm:prSet/>
      <dgm:spPr/>
      <dgm:t>
        <a:bodyPr/>
        <a:lstStyle/>
        <a:p>
          <a:endParaRPr lang="en-IN"/>
        </a:p>
      </dgm:t>
    </dgm:pt>
    <dgm:pt modelId="{DC1B9707-AC84-4898-9762-B3DEF609ED7C}" type="sibTrans" cxnId="{9990856B-7693-4543-85DE-7D4D799A51ED}">
      <dgm:prSet/>
      <dgm:spPr/>
      <dgm:t>
        <a:bodyPr/>
        <a:lstStyle/>
        <a:p>
          <a:endParaRPr lang="en-IN"/>
        </a:p>
      </dgm:t>
    </dgm:pt>
    <dgm:pt modelId="{4E4FCCAE-BD83-415E-8496-914228FD6A5D}">
      <dgm:prSet phldrT="[Text]" custT="1"/>
      <dgm:spPr/>
      <dgm:t>
        <a:bodyPr/>
        <a:lstStyle/>
        <a:p>
          <a:r>
            <a:rPr lang="en-IN" sz="2000" dirty="0"/>
            <a:t>Model</a:t>
          </a:r>
          <a:r>
            <a:rPr lang="en-IN" sz="2000" baseline="0" dirty="0"/>
            <a:t> Testing</a:t>
          </a:r>
          <a:endParaRPr lang="en-IN" sz="2000" dirty="0"/>
        </a:p>
      </dgm:t>
    </dgm:pt>
    <dgm:pt modelId="{9FC6183E-F597-4184-A367-7567C51182A5}" type="parTrans" cxnId="{51B3AA65-B690-4D73-8D61-BBF6F711944C}">
      <dgm:prSet/>
      <dgm:spPr/>
      <dgm:t>
        <a:bodyPr/>
        <a:lstStyle/>
        <a:p>
          <a:endParaRPr lang="en-IN"/>
        </a:p>
      </dgm:t>
    </dgm:pt>
    <dgm:pt modelId="{4D68215C-C830-45F6-8B1F-0419C80C8E09}" type="sibTrans" cxnId="{51B3AA65-B690-4D73-8D61-BBF6F711944C}">
      <dgm:prSet/>
      <dgm:spPr/>
      <dgm:t>
        <a:bodyPr/>
        <a:lstStyle/>
        <a:p>
          <a:endParaRPr lang="en-IN"/>
        </a:p>
      </dgm:t>
    </dgm:pt>
    <dgm:pt modelId="{904D9E56-94FD-429A-BFDF-00D1F3BCDD5A}" type="pres">
      <dgm:prSet presAssocID="{7D5EB52B-F27F-4EFF-8E37-DAB29999CC8F}" presName="linearFlow" presStyleCnt="0">
        <dgm:presLayoutVars>
          <dgm:resizeHandles val="exact"/>
        </dgm:presLayoutVars>
      </dgm:prSet>
      <dgm:spPr/>
    </dgm:pt>
    <dgm:pt modelId="{67795CCC-2F81-4F74-98A7-D33733CC0642}" type="pres">
      <dgm:prSet presAssocID="{3597437D-A822-4C4A-B28C-2F61761E2DAB}" presName="node" presStyleLbl="node1" presStyleIdx="0" presStyleCnt="2">
        <dgm:presLayoutVars>
          <dgm:bulletEnabled val="1"/>
        </dgm:presLayoutVars>
      </dgm:prSet>
      <dgm:spPr/>
    </dgm:pt>
    <dgm:pt modelId="{EDFF4797-60D1-4AAD-86B0-5163D822009A}" type="pres">
      <dgm:prSet presAssocID="{DC1B9707-AC84-4898-9762-B3DEF609ED7C}" presName="sibTrans" presStyleLbl="sibTrans2D1" presStyleIdx="0" presStyleCnt="1"/>
      <dgm:spPr/>
    </dgm:pt>
    <dgm:pt modelId="{8E8D5D86-7649-4D09-ABC9-27F8FE7D7B73}" type="pres">
      <dgm:prSet presAssocID="{DC1B9707-AC84-4898-9762-B3DEF609ED7C}" presName="connectorText" presStyleLbl="sibTrans2D1" presStyleIdx="0" presStyleCnt="1"/>
      <dgm:spPr/>
    </dgm:pt>
    <dgm:pt modelId="{5B1F23E4-120D-4432-BC99-023C03D5163D}" type="pres">
      <dgm:prSet presAssocID="{4E4FCCAE-BD83-415E-8496-914228FD6A5D}" presName="node" presStyleLbl="node1" presStyleIdx="1" presStyleCnt="2">
        <dgm:presLayoutVars>
          <dgm:bulletEnabled val="1"/>
        </dgm:presLayoutVars>
      </dgm:prSet>
      <dgm:spPr/>
    </dgm:pt>
  </dgm:ptLst>
  <dgm:cxnLst>
    <dgm:cxn modelId="{51B3AA65-B690-4D73-8D61-BBF6F711944C}" srcId="{7D5EB52B-F27F-4EFF-8E37-DAB29999CC8F}" destId="{4E4FCCAE-BD83-415E-8496-914228FD6A5D}" srcOrd="1" destOrd="0" parTransId="{9FC6183E-F597-4184-A367-7567C51182A5}" sibTransId="{4D68215C-C830-45F6-8B1F-0419C80C8E09}"/>
    <dgm:cxn modelId="{9990856B-7693-4543-85DE-7D4D799A51ED}" srcId="{7D5EB52B-F27F-4EFF-8E37-DAB29999CC8F}" destId="{3597437D-A822-4C4A-B28C-2F61761E2DAB}" srcOrd="0" destOrd="0" parTransId="{73E5A2CC-B1B8-4387-81DC-EF5D0D992618}" sibTransId="{DC1B9707-AC84-4898-9762-B3DEF609ED7C}"/>
    <dgm:cxn modelId="{EC0E669A-E08A-4B80-BA7F-2A83EF2CE27E}" type="presOf" srcId="{4E4FCCAE-BD83-415E-8496-914228FD6A5D}" destId="{5B1F23E4-120D-4432-BC99-023C03D5163D}" srcOrd="0" destOrd="0" presId="urn:microsoft.com/office/officeart/2005/8/layout/process2"/>
    <dgm:cxn modelId="{ACBEF39C-C435-4EDF-B4BD-8CF303BDC271}" type="presOf" srcId="{3597437D-A822-4C4A-B28C-2F61761E2DAB}" destId="{67795CCC-2F81-4F74-98A7-D33733CC0642}" srcOrd="0" destOrd="0" presId="urn:microsoft.com/office/officeart/2005/8/layout/process2"/>
    <dgm:cxn modelId="{E75641B1-CDF2-4C04-B45E-5315471EB2F1}" type="presOf" srcId="{DC1B9707-AC84-4898-9762-B3DEF609ED7C}" destId="{EDFF4797-60D1-4AAD-86B0-5163D822009A}" srcOrd="0" destOrd="0" presId="urn:microsoft.com/office/officeart/2005/8/layout/process2"/>
    <dgm:cxn modelId="{3CD6C9C9-008F-4DE2-A871-F9472F53E821}" type="presOf" srcId="{DC1B9707-AC84-4898-9762-B3DEF609ED7C}" destId="{8E8D5D86-7649-4D09-ABC9-27F8FE7D7B73}" srcOrd="1" destOrd="0" presId="urn:microsoft.com/office/officeart/2005/8/layout/process2"/>
    <dgm:cxn modelId="{6F86DAFC-B04E-4C47-87CA-6E70899FB8C5}" type="presOf" srcId="{7D5EB52B-F27F-4EFF-8E37-DAB29999CC8F}" destId="{904D9E56-94FD-429A-BFDF-00D1F3BCDD5A}" srcOrd="0" destOrd="0" presId="urn:microsoft.com/office/officeart/2005/8/layout/process2"/>
    <dgm:cxn modelId="{CA8F89BD-3940-4568-AD3D-B4425B6A2905}" type="presParOf" srcId="{904D9E56-94FD-429A-BFDF-00D1F3BCDD5A}" destId="{67795CCC-2F81-4F74-98A7-D33733CC0642}" srcOrd="0" destOrd="0" presId="urn:microsoft.com/office/officeart/2005/8/layout/process2"/>
    <dgm:cxn modelId="{82F37FC7-B04B-4363-BCF1-5993B7CEB2B0}" type="presParOf" srcId="{904D9E56-94FD-429A-BFDF-00D1F3BCDD5A}" destId="{EDFF4797-60D1-4AAD-86B0-5163D822009A}" srcOrd="1" destOrd="0" presId="urn:microsoft.com/office/officeart/2005/8/layout/process2"/>
    <dgm:cxn modelId="{89EFCABD-774E-495E-8959-51DC764FF7B5}" type="presParOf" srcId="{EDFF4797-60D1-4AAD-86B0-5163D822009A}" destId="{8E8D5D86-7649-4D09-ABC9-27F8FE7D7B73}" srcOrd="0" destOrd="0" presId="urn:microsoft.com/office/officeart/2005/8/layout/process2"/>
    <dgm:cxn modelId="{8D6623DA-D218-4873-814D-A6A3738C789A}" type="presParOf" srcId="{904D9E56-94FD-429A-BFDF-00D1F3BCDD5A}" destId="{5B1F23E4-120D-4432-BC99-023C03D5163D}" srcOrd="2" destOrd="0" presId="urn:microsoft.com/office/officeart/2005/8/layout/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F6BFEF-50B0-42A3-AE72-F02B81AF4C52}" type="doc">
      <dgm:prSet loTypeId="urn:microsoft.com/office/officeart/2005/8/layout/process1" loCatId="process" qsTypeId="urn:microsoft.com/office/officeart/2005/8/quickstyle/3d1" qsCatId="3D" csTypeId="urn:microsoft.com/office/officeart/2005/8/colors/accent1_2" csCatId="accent1" phldr="1"/>
      <dgm:spPr/>
    </dgm:pt>
    <dgm:pt modelId="{CC894730-E576-4F14-ACBB-BA3B2933D632}">
      <dgm:prSet phldrT="[Text]" custT="1"/>
      <dgm:spPr/>
      <dgm:t>
        <a:bodyPr/>
        <a:lstStyle/>
        <a:p>
          <a:r>
            <a:rPr lang="en-IN" sz="2000" dirty="0"/>
            <a:t>Data Collection</a:t>
          </a:r>
        </a:p>
      </dgm:t>
    </dgm:pt>
    <dgm:pt modelId="{E3E864AC-EB79-4C4B-A45B-ABDCE4EDDC5B}" type="parTrans" cxnId="{787F3A53-55BE-42F0-A406-D620814CC30C}">
      <dgm:prSet/>
      <dgm:spPr/>
      <dgm:t>
        <a:bodyPr/>
        <a:lstStyle/>
        <a:p>
          <a:endParaRPr lang="en-IN"/>
        </a:p>
      </dgm:t>
    </dgm:pt>
    <dgm:pt modelId="{099CEDEB-45D7-4129-AC91-2C0DD8B4ACD5}" type="sibTrans" cxnId="{787F3A53-55BE-42F0-A406-D620814CC30C}">
      <dgm:prSet/>
      <dgm:spPr/>
      <dgm:t>
        <a:bodyPr/>
        <a:lstStyle/>
        <a:p>
          <a:endParaRPr lang="en-IN"/>
        </a:p>
      </dgm:t>
    </dgm:pt>
    <dgm:pt modelId="{7ED02124-5F8E-4493-BDAF-E06380FEF81D}">
      <dgm:prSet phldrT="[Text]" custT="1"/>
      <dgm:spPr/>
      <dgm:t>
        <a:bodyPr/>
        <a:lstStyle/>
        <a:p>
          <a:r>
            <a:rPr lang="en-IN" sz="2000" dirty="0"/>
            <a:t>Data Analysis</a:t>
          </a:r>
        </a:p>
      </dgm:t>
    </dgm:pt>
    <dgm:pt modelId="{B26216B8-2937-4DBA-BD41-E74A5B1886C2}" type="parTrans" cxnId="{C62FD0E9-6613-40AB-9566-269669598209}">
      <dgm:prSet/>
      <dgm:spPr/>
      <dgm:t>
        <a:bodyPr/>
        <a:lstStyle/>
        <a:p>
          <a:endParaRPr lang="en-IN"/>
        </a:p>
      </dgm:t>
    </dgm:pt>
    <dgm:pt modelId="{DB734356-62A3-49CD-AC40-570779C8F7C2}" type="sibTrans" cxnId="{C62FD0E9-6613-40AB-9566-269669598209}">
      <dgm:prSet/>
      <dgm:spPr/>
      <dgm:t>
        <a:bodyPr/>
        <a:lstStyle/>
        <a:p>
          <a:endParaRPr lang="en-IN"/>
        </a:p>
      </dgm:t>
    </dgm:pt>
    <dgm:pt modelId="{6E4666A8-47FB-4324-B356-5793899FEA0E}">
      <dgm:prSet phldrT="[Text]" custT="1"/>
      <dgm:spPr/>
      <dgm:t>
        <a:bodyPr/>
        <a:lstStyle/>
        <a:p>
          <a:r>
            <a:rPr lang="en-IN" sz="2000" dirty="0"/>
            <a:t>Data Pre-Processing</a:t>
          </a:r>
        </a:p>
      </dgm:t>
    </dgm:pt>
    <dgm:pt modelId="{2C80418A-AC0F-45F8-AA9B-B35B9F5E8B6A}" type="parTrans" cxnId="{C63447F1-1009-4D40-8D56-665BB085BE1C}">
      <dgm:prSet/>
      <dgm:spPr/>
      <dgm:t>
        <a:bodyPr/>
        <a:lstStyle/>
        <a:p>
          <a:endParaRPr lang="en-IN"/>
        </a:p>
      </dgm:t>
    </dgm:pt>
    <dgm:pt modelId="{7247AF7E-3991-4545-BFD2-2CDE3135E4C6}" type="sibTrans" cxnId="{C63447F1-1009-4D40-8D56-665BB085BE1C}">
      <dgm:prSet/>
      <dgm:spPr/>
      <dgm:t>
        <a:bodyPr/>
        <a:lstStyle/>
        <a:p>
          <a:endParaRPr lang="en-IN"/>
        </a:p>
      </dgm:t>
    </dgm:pt>
    <dgm:pt modelId="{93717091-5B58-4534-B4C6-98EEB7877F00}" type="pres">
      <dgm:prSet presAssocID="{60F6BFEF-50B0-42A3-AE72-F02B81AF4C52}" presName="Name0" presStyleCnt="0">
        <dgm:presLayoutVars>
          <dgm:dir/>
          <dgm:resizeHandles val="exact"/>
        </dgm:presLayoutVars>
      </dgm:prSet>
      <dgm:spPr/>
    </dgm:pt>
    <dgm:pt modelId="{A2F784D6-8599-4618-9E84-B4B5221A0B08}" type="pres">
      <dgm:prSet presAssocID="{CC894730-E576-4F14-ACBB-BA3B2933D632}" presName="node" presStyleLbl="node1" presStyleIdx="0" presStyleCnt="3" custScaleY="85340">
        <dgm:presLayoutVars>
          <dgm:bulletEnabled val="1"/>
        </dgm:presLayoutVars>
      </dgm:prSet>
      <dgm:spPr/>
    </dgm:pt>
    <dgm:pt modelId="{F9A17964-9101-4758-9F5B-59D41D643694}" type="pres">
      <dgm:prSet presAssocID="{099CEDEB-45D7-4129-AC91-2C0DD8B4ACD5}" presName="sibTrans" presStyleLbl="sibTrans2D1" presStyleIdx="0" presStyleCnt="2"/>
      <dgm:spPr/>
    </dgm:pt>
    <dgm:pt modelId="{1AD5CDB6-24CB-421F-97D4-3C81F2BD8F03}" type="pres">
      <dgm:prSet presAssocID="{099CEDEB-45D7-4129-AC91-2C0DD8B4ACD5}" presName="connectorText" presStyleLbl="sibTrans2D1" presStyleIdx="0" presStyleCnt="2"/>
      <dgm:spPr/>
    </dgm:pt>
    <dgm:pt modelId="{5AC34819-557F-45B3-9048-0E0FCDFD02D2}" type="pres">
      <dgm:prSet presAssocID="{7ED02124-5F8E-4493-BDAF-E06380FEF81D}" presName="node" presStyleLbl="node1" presStyleIdx="1" presStyleCnt="3" custScaleY="83272">
        <dgm:presLayoutVars>
          <dgm:bulletEnabled val="1"/>
        </dgm:presLayoutVars>
      </dgm:prSet>
      <dgm:spPr/>
    </dgm:pt>
    <dgm:pt modelId="{A8EDA011-2F09-4597-B2C6-02F169DED598}" type="pres">
      <dgm:prSet presAssocID="{DB734356-62A3-49CD-AC40-570779C8F7C2}" presName="sibTrans" presStyleLbl="sibTrans2D1" presStyleIdx="1" presStyleCnt="2"/>
      <dgm:spPr/>
    </dgm:pt>
    <dgm:pt modelId="{73D46F7B-2E57-4141-9A2F-6BE4E4B292E5}" type="pres">
      <dgm:prSet presAssocID="{DB734356-62A3-49CD-AC40-570779C8F7C2}" presName="connectorText" presStyleLbl="sibTrans2D1" presStyleIdx="1" presStyleCnt="2"/>
      <dgm:spPr/>
    </dgm:pt>
    <dgm:pt modelId="{5A25F80B-8AE1-4A73-9424-D19469070617}" type="pres">
      <dgm:prSet presAssocID="{6E4666A8-47FB-4324-B356-5793899FEA0E}" presName="node" presStyleLbl="node1" presStyleIdx="2" presStyleCnt="3" custScaleY="83272">
        <dgm:presLayoutVars>
          <dgm:bulletEnabled val="1"/>
        </dgm:presLayoutVars>
      </dgm:prSet>
      <dgm:spPr/>
    </dgm:pt>
  </dgm:ptLst>
  <dgm:cxnLst>
    <dgm:cxn modelId="{34FF470A-B48A-4F8B-822A-6E62ECC9BA7C}" type="presOf" srcId="{099CEDEB-45D7-4129-AC91-2C0DD8B4ACD5}" destId="{F9A17964-9101-4758-9F5B-59D41D643694}" srcOrd="0" destOrd="0" presId="urn:microsoft.com/office/officeart/2005/8/layout/process1"/>
    <dgm:cxn modelId="{7BB60836-6DBC-43D2-968D-6C004CC4E458}" type="presOf" srcId="{099CEDEB-45D7-4129-AC91-2C0DD8B4ACD5}" destId="{1AD5CDB6-24CB-421F-97D4-3C81F2BD8F03}" srcOrd="1" destOrd="0" presId="urn:microsoft.com/office/officeart/2005/8/layout/process1"/>
    <dgm:cxn modelId="{5B76EC40-8E91-4780-AF01-8A6A8511E517}" type="presOf" srcId="{DB734356-62A3-49CD-AC40-570779C8F7C2}" destId="{73D46F7B-2E57-4141-9A2F-6BE4E4B292E5}" srcOrd="1" destOrd="0" presId="urn:microsoft.com/office/officeart/2005/8/layout/process1"/>
    <dgm:cxn modelId="{E182045B-5249-4719-BC00-6C0FEAB645BD}" type="presOf" srcId="{CC894730-E576-4F14-ACBB-BA3B2933D632}" destId="{A2F784D6-8599-4618-9E84-B4B5221A0B08}" srcOrd="0" destOrd="0" presId="urn:microsoft.com/office/officeart/2005/8/layout/process1"/>
    <dgm:cxn modelId="{30ABA670-2452-4E7A-8838-6DEECCCBF596}" type="presOf" srcId="{60F6BFEF-50B0-42A3-AE72-F02B81AF4C52}" destId="{93717091-5B58-4534-B4C6-98EEB7877F00}" srcOrd="0" destOrd="0" presId="urn:microsoft.com/office/officeart/2005/8/layout/process1"/>
    <dgm:cxn modelId="{787F3A53-55BE-42F0-A406-D620814CC30C}" srcId="{60F6BFEF-50B0-42A3-AE72-F02B81AF4C52}" destId="{CC894730-E576-4F14-ACBB-BA3B2933D632}" srcOrd="0" destOrd="0" parTransId="{E3E864AC-EB79-4C4B-A45B-ABDCE4EDDC5B}" sibTransId="{099CEDEB-45D7-4129-AC91-2C0DD8B4ACD5}"/>
    <dgm:cxn modelId="{E531FFBC-7A12-4C88-A4E4-9AAFCC47F13A}" type="presOf" srcId="{DB734356-62A3-49CD-AC40-570779C8F7C2}" destId="{A8EDA011-2F09-4597-B2C6-02F169DED598}" srcOrd="0" destOrd="0" presId="urn:microsoft.com/office/officeart/2005/8/layout/process1"/>
    <dgm:cxn modelId="{C62FD0E9-6613-40AB-9566-269669598209}" srcId="{60F6BFEF-50B0-42A3-AE72-F02B81AF4C52}" destId="{7ED02124-5F8E-4493-BDAF-E06380FEF81D}" srcOrd="1" destOrd="0" parTransId="{B26216B8-2937-4DBA-BD41-E74A5B1886C2}" sibTransId="{DB734356-62A3-49CD-AC40-570779C8F7C2}"/>
    <dgm:cxn modelId="{75D718F1-35A7-447C-AB2B-7622BF8EF74D}" type="presOf" srcId="{7ED02124-5F8E-4493-BDAF-E06380FEF81D}" destId="{5AC34819-557F-45B3-9048-0E0FCDFD02D2}" srcOrd="0" destOrd="0" presId="urn:microsoft.com/office/officeart/2005/8/layout/process1"/>
    <dgm:cxn modelId="{C63447F1-1009-4D40-8D56-665BB085BE1C}" srcId="{60F6BFEF-50B0-42A3-AE72-F02B81AF4C52}" destId="{6E4666A8-47FB-4324-B356-5793899FEA0E}" srcOrd="2" destOrd="0" parTransId="{2C80418A-AC0F-45F8-AA9B-B35B9F5E8B6A}" sibTransId="{7247AF7E-3991-4545-BFD2-2CDE3135E4C6}"/>
    <dgm:cxn modelId="{F6509DF2-C65E-486B-ABE7-B08BFCAFFA8E}" type="presOf" srcId="{6E4666A8-47FB-4324-B356-5793899FEA0E}" destId="{5A25F80B-8AE1-4A73-9424-D19469070617}" srcOrd="0" destOrd="0" presId="urn:microsoft.com/office/officeart/2005/8/layout/process1"/>
    <dgm:cxn modelId="{48208256-1ED8-4880-B3A5-D184A5A284AD}" type="presParOf" srcId="{93717091-5B58-4534-B4C6-98EEB7877F00}" destId="{A2F784D6-8599-4618-9E84-B4B5221A0B08}" srcOrd="0" destOrd="0" presId="urn:microsoft.com/office/officeart/2005/8/layout/process1"/>
    <dgm:cxn modelId="{0C9EBD61-E96C-4EF6-9371-1E14AD4F667D}" type="presParOf" srcId="{93717091-5B58-4534-B4C6-98EEB7877F00}" destId="{F9A17964-9101-4758-9F5B-59D41D643694}" srcOrd="1" destOrd="0" presId="urn:microsoft.com/office/officeart/2005/8/layout/process1"/>
    <dgm:cxn modelId="{699CEF30-2101-499A-BEE7-67103744BF7D}" type="presParOf" srcId="{F9A17964-9101-4758-9F5B-59D41D643694}" destId="{1AD5CDB6-24CB-421F-97D4-3C81F2BD8F03}" srcOrd="0" destOrd="0" presId="urn:microsoft.com/office/officeart/2005/8/layout/process1"/>
    <dgm:cxn modelId="{79FCFFC3-9F2E-47AC-948C-EFA16A96367B}" type="presParOf" srcId="{93717091-5B58-4534-B4C6-98EEB7877F00}" destId="{5AC34819-557F-45B3-9048-0E0FCDFD02D2}" srcOrd="2" destOrd="0" presId="urn:microsoft.com/office/officeart/2005/8/layout/process1"/>
    <dgm:cxn modelId="{7A27FDCD-443E-4BD5-85A4-ED98DEB9F7E8}" type="presParOf" srcId="{93717091-5B58-4534-B4C6-98EEB7877F00}" destId="{A8EDA011-2F09-4597-B2C6-02F169DED598}" srcOrd="3" destOrd="0" presId="urn:microsoft.com/office/officeart/2005/8/layout/process1"/>
    <dgm:cxn modelId="{F108C8C3-6BD3-452C-98A5-561291A4D167}" type="presParOf" srcId="{A8EDA011-2F09-4597-B2C6-02F169DED598}" destId="{73D46F7B-2E57-4141-9A2F-6BE4E4B292E5}" srcOrd="0" destOrd="0" presId="urn:microsoft.com/office/officeart/2005/8/layout/process1"/>
    <dgm:cxn modelId="{F99B4BE0-33E3-42D4-9D8C-FE78B94D04AF}" type="presParOf" srcId="{93717091-5B58-4534-B4C6-98EEB7877F00}" destId="{5A25F80B-8AE1-4A73-9424-D19469070617}" srcOrd="4"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95CCC-2F81-4F74-98A7-D33733CC0642}">
      <dsp:nvSpPr>
        <dsp:cNvPr id="0" name=""/>
        <dsp:cNvSpPr/>
      </dsp:nvSpPr>
      <dsp:spPr>
        <a:xfrm>
          <a:off x="323268" y="313"/>
          <a:ext cx="1847903" cy="102661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kern="1200" dirty="0"/>
            <a:t>Model</a:t>
          </a:r>
          <a:r>
            <a:rPr lang="en-IN" sz="2000" b="0" kern="1200" baseline="0" dirty="0"/>
            <a:t> Building</a:t>
          </a:r>
          <a:endParaRPr lang="en-IN" sz="2000" b="0" kern="1200" dirty="0"/>
        </a:p>
      </dsp:txBody>
      <dsp:txXfrm>
        <a:off x="353336" y="30381"/>
        <a:ext cx="1787767" cy="966477"/>
      </dsp:txXfrm>
    </dsp:sp>
    <dsp:sp modelId="{EDFF4797-60D1-4AAD-86B0-5163D822009A}">
      <dsp:nvSpPr>
        <dsp:cNvPr id="0" name=""/>
        <dsp:cNvSpPr/>
      </dsp:nvSpPr>
      <dsp:spPr>
        <a:xfrm rot="5400000">
          <a:off x="1054730" y="1052592"/>
          <a:ext cx="384979" cy="46197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p>
      </dsp:txBody>
      <dsp:txXfrm rot="-5400000">
        <a:off x="1108627" y="1091090"/>
        <a:ext cx="277185" cy="269485"/>
      </dsp:txXfrm>
    </dsp:sp>
    <dsp:sp modelId="{5B1F23E4-120D-4432-BC99-023C03D5163D}">
      <dsp:nvSpPr>
        <dsp:cNvPr id="0" name=""/>
        <dsp:cNvSpPr/>
      </dsp:nvSpPr>
      <dsp:spPr>
        <a:xfrm>
          <a:off x="323268" y="1540233"/>
          <a:ext cx="1847903" cy="1026613"/>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Model</a:t>
          </a:r>
          <a:r>
            <a:rPr lang="en-IN" sz="2000" kern="1200" baseline="0" dirty="0"/>
            <a:t> Testing</a:t>
          </a:r>
          <a:endParaRPr lang="en-IN" sz="2000" kern="1200" dirty="0"/>
        </a:p>
      </dsp:txBody>
      <dsp:txXfrm>
        <a:off x="353336" y="1570301"/>
        <a:ext cx="1787767" cy="9664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784D6-8599-4618-9E84-B4B5221A0B08}">
      <dsp:nvSpPr>
        <dsp:cNvPr id="0" name=""/>
        <dsp:cNvSpPr/>
      </dsp:nvSpPr>
      <dsp:spPr>
        <a:xfrm>
          <a:off x="6448" y="880321"/>
          <a:ext cx="1927342" cy="98687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Data Collection</a:t>
          </a:r>
        </a:p>
      </dsp:txBody>
      <dsp:txXfrm>
        <a:off x="35353" y="909226"/>
        <a:ext cx="1869532" cy="929066"/>
      </dsp:txXfrm>
    </dsp:sp>
    <dsp:sp modelId="{F9A17964-9101-4758-9F5B-59D41D643694}">
      <dsp:nvSpPr>
        <dsp:cNvPr id="0" name=""/>
        <dsp:cNvSpPr/>
      </dsp:nvSpPr>
      <dsp:spPr>
        <a:xfrm>
          <a:off x="2126525" y="1134769"/>
          <a:ext cx="408596" cy="477981"/>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2126525" y="1230365"/>
        <a:ext cx="286017" cy="286789"/>
      </dsp:txXfrm>
    </dsp:sp>
    <dsp:sp modelId="{5AC34819-557F-45B3-9048-0E0FCDFD02D2}">
      <dsp:nvSpPr>
        <dsp:cNvPr id="0" name=""/>
        <dsp:cNvSpPr/>
      </dsp:nvSpPr>
      <dsp:spPr>
        <a:xfrm>
          <a:off x="2704728" y="892278"/>
          <a:ext cx="1927342" cy="9629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Data Analysis</a:t>
          </a:r>
        </a:p>
      </dsp:txBody>
      <dsp:txXfrm>
        <a:off x="2732932" y="920482"/>
        <a:ext cx="1870934" cy="906554"/>
      </dsp:txXfrm>
    </dsp:sp>
    <dsp:sp modelId="{A8EDA011-2F09-4597-B2C6-02F169DED598}">
      <dsp:nvSpPr>
        <dsp:cNvPr id="0" name=""/>
        <dsp:cNvSpPr/>
      </dsp:nvSpPr>
      <dsp:spPr>
        <a:xfrm>
          <a:off x="4824805" y="1134769"/>
          <a:ext cx="408596" cy="477981"/>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4824805" y="1230365"/>
        <a:ext cx="286017" cy="286789"/>
      </dsp:txXfrm>
    </dsp:sp>
    <dsp:sp modelId="{5A25F80B-8AE1-4A73-9424-D19469070617}">
      <dsp:nvSpPr>
        <dsp:cNvPr id="0" name=""/>
        <dsp:cNvSpPr/>
      </dsp:nvSpPr>
      <dsp:spPr>
        <a:xfrm>
          <a:off x="5403008" y="892278"/>
          <a:ext cx="1927342" cy="9629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Data Pre-Processing</a:t>
          </a:r>
        </a:p>
      </dsp:txBody>
      <dsp:txXfrm>
        <a:off x="5431212" y="920482"/>
        <a:ext cx="1870934" cy="9065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6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2593080" y="624240"/>
            <a:ext cx="8911080" cy="5935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0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2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2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3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2"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6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9"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0" name="PlaceHolder 1"/>
          <p:cNvSpPr>
            <a:spLocks noGrp="1"/>
          </p:cNvSpPr>
          <p:nvPr>
            <p:ph type="subTitle"/>
          </p:nvPr>
        </p:nvSpPr>
        <p:spPr>
          <a:xfrm>
            <a:off x="2593080" y="624240"/>
            <a:ext cx="8911080" cy="5935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7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7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8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9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19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 name="PlaceHolder 1"/>
          <p:cNvSpPr>
            <a:spLocks noGrp="1"/>
          </p:cNvSpPr>
          <p:nvPr>
            <p:ph type="subTitle"/>
          </p:nvPr>
        </p:nvSpPr>
        <p:spPr>
          <a:xfrm>
            <a:off x="2593080" y="624240"/>
            <a:ext cx="8911080" cy="59353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2593080" y="624240"/>
            <a:ext cx="8911080" cy="128016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5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0" name="Group 1"/>
          <p:cNvGrpSpPr/>
          <p:nvPr/>
        </p:nvGrpSpPr>
        <p:grpSpPr>
          <a:xfrm>
            <a:off x="0" y="228600"/>
            <a:ext cx="2850840" cy="6638040"/>
            <a:chOff x="0" y="228600"/>
            <a:chExt cx="2850840" cy="6638040"/>
          </a:xfrm>
        </p:grpSpPr>
        <p:sp>
          <p:nvSpPr>
            <p:cNvPr id="1" name="CustomShape 2"/>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 name="CustomShape 3"/>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3" name="CustomShape 4"/>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4" name="CustomShape 5"/>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5" name="CustomShape 6"/>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6" name="CustomShape 7"/>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 name="CustomShape 8"/>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8" name="CustomShape 9"/>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9" name="CustomShape 10"/>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0" name="CustomShape 11"/>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1" name="CustomShape 12"/>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2" name="CustomShape 13"/>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13" name="Group 14"/>
          <p:cNvGrpSpPr/>
          <p:nvPr/>
        </p:nvGrpSpPr>
        <p:grpSpPr>
          <a:xfrm>
            <a:off x="27360" y="0"/>
            <a:ext cx="2355840" cy="6852600"/>
            <a:chOff x="27360" y="0"/>
            <a:chExt cx="2355840" cy="6852600"/>
          </a:xfrm>
        </p:grpSpPr>
        <p:sp>
          <p:nvSpPr>
            <p:cNvPr id="14" name="CustomShape 15"/>
            <p:cNvSpPr/>
            <p:nvPr/>
          </p:nvSpPr>
          <p:spPr>
            <a:xfrm>
              <a:off x="27360" y="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5" name="CustomShape 16"/>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6" name="CustomShape 17"/>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7" name="CustomShape 18"/>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8" name="CustomShape 19"/>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9" name="CustomShape 20"/>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0" name="CustomShape 21"/>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1" name="CustomShape 22"/>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2" name="CustomShape 23"/>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3" name="CustomShape 24"/>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4" name="CustomShape 25"/>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5" name="CustomShape 26"/>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26" name="CustomShape 27"/>
          <p:cNvSpPr/>
          <p:nvPr/>
        </p:nvSpPr>
        <p:spPr>
          <a:xfrm>
            <a:off x="0" y="0"/>
            <a:ext cx="182160" cy="685728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CustomShape 28"/>
          <p:cNvSpPr/>
          <p:nvPr/>
        </p:nvSpPr>
        <p:spPr>
          <a:xfrm flipV="1">
            <a:off x="-3600" y="712800"/>
            <a:ext cx="1587960" cy="50652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28" name="PlaceHolder 29"/>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9" name="PlaceHolder 3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66" name="Group 1"/>
          <p:cNvGrpSpPr/>
          <p:nvPr/>
        </p:nvGrpSpPr>
        <p:grpSpPr>
          <a:xfrm>
            <a:off x="0" y="228600"/>
            <a:ext cx="2850840" cy="6638040"/>
            <a:chOff x="0" y="228600"/>
            <a:chExt cx="2850840" cy="6638040"/>
          </a:xfrm>
        </p:grpSpPr>
        <p:sp>
          <p:nvSpPr>
            <p:cNvPr id="67" name="CustomShape 2"/>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68" name="CustomShape 3"/>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69" name="CustomShape 4"/>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70" name="CustomShape 5"/>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71" name="CustomShape 6"/>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72" name="CustomShape 7"/>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73" name="CustomShape 8"/>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74" name="CustomShape 9"/>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75" name="CustomShape 10"/>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76" name="CustomShape 11"/>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77" name="CustomShape 12"/>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78" name="CustomShape 13"/>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79" name="Group 14"/>
          <p:cNvGrpSpPr/>
          <p:nvPr/>
        </p:nvGrpSpPr>
        <p:grpSpPr>
          <a:xfrm>
            <a:off x="27360" y="0"/>
            <a:ext cx="2355840" cy="6852600"/>
            <a:chOff x="27360" y="0"/>
            <a:chExt cx="2355840" cy="6852600"/>
          </a:xfrm>
        </p:grpSpPr>
        <p:sp>
          <p:nvSpPr>
            <p:cNvPr id="80" name="CustomShape 15"/>
            <p:cNvSpPr/>
            <p:nvPr/>
          </p:nvSpPr>
          <p:spPr>
            <a:xfrm>
              <a:off x="27360" y="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81" name="CustomShape 16"/>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82" name="CustomShape 17"/>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83" name="CustomShape 18"/>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84" name="CustomShape 19"/>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85" name="CustomShape 20"/>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86" name="CustomShape 21"/>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87" name="CustomShape 22"/>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88" name="CustomShape 23"/>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89" name="CustomShape 24"/>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90" name="CustomShape 25"/>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91" name="CustomShape 26"/>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92" name="CustomShape 27"/>
          <p:cNvSpPr/>
          <p:nvPr/>
        </p:nvSpPr>
        <p:spPr>
          <a:xfrm>
            <a:off x="0" y="0"/>
            <a:ext cx="182160" cy="685728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3" name="CustomShape 28"/>
          <p:cNvSpPr/>
          <p:nvPr/>
        </p:nvSpPr>
        <p:spPr>
          <a:xfrm flipV="1">
            <a:off x="-3600" y="712800"/>
            <a:ext cx="1587960" cy="50652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94" name="PlaceHolder 29"/>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5" name="PlaceHolder 3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132" name="Group 1"/>
          <p:cNvGrpSpPr/>
          <p:nvPr/>
        </p:nvGrpSpPr>
        <p:grpSpPr>
          <a:xfrm>
            <a:off x="0" y="228600"/>
            <a:ext cx="2850840" cy="6638040"/>
            <a:chOff x="0" y="228600"/>
            <a:chExt cx="2850840" cy="6638040"/>
          </a:xfrm>
        </p:grpSpPr>
        <p:sp>
          <p:nvSpPr>
            <p:cNvPr id="133" name="CustomShape 2"/>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134" name="CustomShape 3"/>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135" name="CustomShape 4"/>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136" name="CustomShape 5"/>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137" name="CustomShape 6"/>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138" name="CustomShape 7"/>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139" name="CustomShape 8"/>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140" name="CustomShape 9"/>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141" name="CustomShape 10"/>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142" name="CustomShape 11"/>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143" name="CustomShape 12"/>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144" name="CustomShape 13"/>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145" name="Group 14"/>
          <p:cNvGrpSpPr/>
          <p:nvPr/>
        </p:nvGrpSpPr>
        <p:grpSpPr>
          <a:xfrm>
            <a:off x="27360" y="0"/>
            <a:ext cx="2355840" cy="6852600"/>
            <a:chOff x="27360" y="0"/>
            <a:chExt cx="2355840" cy="6852600"/>
          </a:xfrm>
        </p:grpSpPr>
        <p:sp>
          <p:nvSpPr>
            <p:cNvPr id="146" name="CustomShape 15"/>
            <p:cNvSpPr/>
            <p:nvPr/>
          </p:nvSpPr>
          <p:spPr>
            <a:xfrm>
              <a:off x="27360" y="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147" name="CustomShape 16"/>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148" name="CustomShape 17"/>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149" name="CustomShape 18"/>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150" name="CustomShape 19"/>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151" name="CustomShape 20"/>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152" name="CustomShape 21"/>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153" name="CustomShape 22"/>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154" name="CustomShape 23"/>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155" name="CustomShape 24"/>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156" name="CustomShape 25"/>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157" name="CustomShape 26"/>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158" name="CustomShape 27"/>
          <p:cNvSpPr/>
          <p:nvPr/>
        </p:nvSpPr>
        <p:spPr>
          <a:xfrm>
            <a:off x="0" y="0"/>
            <a:ext cx="182160" cy="685728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59" name="CustomShape 28"/>
          <p:cNvSpPr/>
          <p:nvPr/>
        </p:nvSpPr>
        <p:spPr>
          <a:xfrm flipV="1">
            <a:off x="-3600" y="712800"/>
            <a:ext cx="1587960" cy="50652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fillRef idx="0"/>
          <a:effectRef idx="0"/>
          <a:fontRef idx="minor"/>
        </p:style>
      </p:sp>
      <p:sp>
        <p:nvSpPr>
          <p:cNvPr id="160" name="PlaceHolder 29"/>
          <p:cNvSpPr>
            <a:spLocks noGrp="1"/>
          </p:cNvSpPr>
          <p:nvPr>
            <p:ph type="title"/>
          </p:nvPr>
        </p:nvSpPr>
        <p:spPr>
          <a:xfrm>
            <a:off x="2593080" y="624240"/>
            <a:ext cx="8911080" cy="1280160"/>
          </a:xfrm>
          <a:prstGeom prst="rect">
            <a:avLst/>
          </a:prstGeom>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61" name="PlaceHolder 30"/>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9.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diagramData" Target="../diagrams/data2.xml"/><Relationship Id="rId7" Type="http://schemas.openxmlformats.org/officeDocument/2006/relationships/diagramLayout" Target="../diagrams/layout2.xml"/><Relationship Id="rId8" Type="http://schemas.openxmlformats.org/officeDocument/2006/relationships/diagramQuickStyle" Target="../diagrams/quickStyle2.xml"/><Relationship Id="rId9" Type="http://schemas.openxmlformats.org/officeDocument/2006/relationships/diagramColors" Target="../diagrams/colors2.xml"/><Relationship Id="rId10" Type="http://schemas.microsoft.com/office/2007/relationships/diagramDrawing" Target="../diagrams/drawing2.xml"/><Relationship Id="rId11" Type="http://schemas.openxmlformats.org/officeDocument/2006/relationships/slideLayout" Target="../slideLayouts/slideLayout2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2593080" y="624240"/>
            <a:ext cx="8911080" cy="60768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en-IN" sz="2400" spc="-1" strike="noStrike">
                <a:solidFill>
                  <a:srgbClr val="178dbb"/>
                </a:solidFill>
                <a:latin typeface="Century Gothic"/>
                <a:ea typeface="DejaVu Sans"/>
              </a:rPr>
              <a:t>Abstract</a:t>
            </a:r>
            <a:endParaRPr b="0" lang="en-IN" sz="2400" spc="-1" strike="noStrike">
              <a:latin typeface="Arial"/>
            </a:endParaRPr>
          </a:p>
        </p:txBody>
      </p:sp>
      <p:sp>
        <p:nvSpPr>
          <p:cNvPr id="199" name="CustomShape 2"/>
          <p:cNvSpPr/>
          <p:nvPr/>
        </p:nvSpPr>
        <p:spPr>
          <a:xfrm>
            <a:off x="2589120" y="1378080"/>
            <a:ext cx="8911080" cy="4532400"/>
          </a:xfrm>
          <a:prstGeom prst="rect">
            <a:avLst/>
          </a:prstGeom>
          <a:noFill/>
          <a:ln>
            <a:noFill/>
          </a:ln>
        </p:spPr>
        <p:style>
          <a:lnRef idx="0"/>
          <a:fillRef idx="0"/>
          <a:effectRef idx="0"/>
          <a:fontRef idx="minor"/>
        </p:style>
        <p:txBody>
          <a:bodyPr lIns="90000" rIns="90000" tIns="45000" bIns="45000">
            <a:normAutofit fontScale="65000"/>
          </a:bodyPr>
          <a:p>
            <a:pPr algn="just">
              <a:lnSpc>
                <a:spcPct val="150000"/>
              </a:lnSpc>
              <a:spcBef>
                <a:spcPts val="1001"/>
              </a:spcBef>
              <a:tabLst>
                <a:tab algn="l" pos="0"/>
              </a:tabLst>
            </a:pPr>
            <a:r>
              <a:rPr b="0" lang="en-US" sz="1800" spc="-1" strike="noStrike">
                <a:solidFill>
                  <a:srgbClr val="404040"/>
                </a:solidFill>
                <a:latin typeface="Century Gothic"/>
                <a:ea typeface="DejaVu Sans"/>
              </a:rPr>
              <a:t>Flight ticket fare is the most fluctuating data which varies every day.  Depending on the various factors that affect it directly or indirectly. we cannot say that the price of flight ticket fare remains the same or not. It is quite a tough task to predict the flight ticket fare. It may change throughout the week, month or some days, but it can be predicted nearly accurate to the actual flight ticket fare.</a:t>
            </a:r>
            <a:endParaRPr b="0" lang="en-IN" sz="1800" spc="-1" strike="noStrike">
              <a:latin typeface="Arial"/>
            </a:endParaRPr>
          </a:p>
          <a:p>
            <a:pPr algn="just">
              <a:lnSpc>
                <a:spcPct val="150000"/>
              </a:lnSpc>
              <a:spcBef>
                <a:spcPts val="1001"/>
              </a:spcBef>
              <a:tabLst>
                <a:tab algn="l" pos="0"/>
              </a:tabLst>
            </a:pPr>
            <a:r>
              <a:rPr b="0" lang="en-US" sz="1800" spc="-1" strike="noStrike">
                <a:solidFill>
                  <a:srgbClr val="404040"/>
                </a:solidFill>
                <a:latin typeface="Century Gothic"/>
                <a:ea typeface="DejaVu Sans"/>
              </a:rPr>
              <a:t>The prime objective of our project "Improved Flight Prediction System" is to make a prediction of the flight ticket fare for the future flights. The proposed approach is using machine learning algorithm and we are using supervised learning.</a:t>
            </a:r>
            <a:endParaRPr b="0" lang="en-IN" sz="1800" spc="-1" strike="noStrike">
              <a:latin typeface="Arial"/>
            </a:endParaRPr>
          </a:p>
          <a:p>
            <a:pPr algn="just">
              <a:lnSpc>
                <a:spcPct val="150000"/>
              </a:lnSpc>
              <a:spcBef>
                <a:spcPts val="1001"/>
              </a:spcBef>
              <a:tabLst>
                <a:tab algn="l" pos="0"/>
              </a:tabLst>
            </a:pPr>
            <a:r>
              <a:rPr b="0" lang="en-US" sz="1800" spc="-1" strike="noStrike">
                <a:solidFill>
                  <a:srgbClr val="404040"/>
                </a:solidFill>
                <a:latin typeface="Century Gothic"/>
                <a:ea typeface="DejaVu Sans"/>
              </a:rPr>
              <a:t> </a:t>
            </a:r>
            <a:r>
              <a:rPr b="0" lang="en-US" sz="1800" spc="-1" strike="noStrike">
                <a:solidFill>
                  <a:srgbClr val="404040"/>
                </a:solidFill>
                <a:latin typeface="Century Gothic"/>
                <a:ea typeface="DejaVu Sans"/>
              </a:rPr>
              <a:t>The regression model which we have selected for our prediction is “Extreme Gradient Boosting”. In this approach we have developed this project in python language for backend. For the GUI Bootstrap, HTML, CSS using django framework and python using tKinter.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c5dee4"/>
            </a:gs>
          </a:gsLst>
          <a:lin ang="5400000"/>
        </a:gradFill>
      </p:bgPr>
    </p:bg>
    <p:spTree>
      <p:nvGrpSpPr>
        <p:cNvPr id="1" name=""/>
        <p:cNvGrpSpPr/>
        <p:nvPr/>
      </p:nvGrpSpPr>
      <p:grpSpPr>
        <a:xfrm>
          <a:off x="0" y="0"/>
          <a:ext cx="0" cy="0"/>
          <a:chOff x="0" y="0"/>
          <a:chExt cx="0" cy="0"/>
        </a:xfrm>
      </p:grpSpPr>
      <p:grpSp>
        <p:nvGrpSpPr>
          <p:cNvPr id="237" name="Group 1"/>
          <p:cNvGrpSpPr/>
          <p:nvPr/>
        </p:nvGrpSpPr>
        <p:grpSpPr>
          <a:xfrm>
            <a:off x="0" y="228600"/>
            <a:ext cx="2850840" cy="6638040"/>
            <a:chOff x="0" y="228600"/>
            <a:chExt cx="2850840" cy="6638040"/>
          </a:xfrm>
        </p:grpSpPr>
        <p:sp>
          <p:nvSpPr>
            <p:cNvPr id="238" name="CustomShape 2"/>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39" name="CustomShape 3"/>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240" name="CustomShape 4"/>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241" name="CustomShape 5"/>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242" name="CustomShape 6"/>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243" name="CustomShape 7"/>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244" name="CustomShape 8"/>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245" name="CustomShape 9"/>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246" name="CustomShape 10"/>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247" name="CustomShape 11"/>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248" name="CustomShape 12"/>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249" name="CustomShape 13"/>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grpSp>
        <p:nvGrpSpPr>
          <p:cNvPr id="250" name="Group 14"/>
          <p:cNvGrpSpPr/>
          <p:nvPr/>
        </p:nvGrpSpPr>
        <p:grpSpPr>
          <a:xfrm>
            <a:off x="27360" y="0"/>
            <a:ext cx="2355840" cy="6852600"/>
            <a:chOff x="27360" y="0"/>
            <a:chExt cx="2355840" cy="6852600"/>
          </a:xfrm>
        </p:grpSpPr>
        <p:sp>
          <p:nvSpPr>
            <p:cNvPr id="251" name="CustomShape 15"/>
            <p:cNvSpPr/>
            <p:nvPr/>
          </p:nvSpPr>
          <p:spPr>
            <a:xfrm>
              <a:off x="27360" y="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252" name="CustomShape 16"/>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253" name="CustomShape 17"/>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254" name="CustomShape 18"/>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255" name="CustomShape 19"/>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256" name="CustomShape 20"/>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57" name="CustomShape 21"/>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58" name="CustomShape 22"/>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59" name="CustomShape 23"/>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60" name="CustomShape 24"/>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61" name="CustomShape 25"/>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62" name="CustomShape 26"/>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263" name="CustomShape 27"/>
          <p:cNvSpPr/>
          <p:nvPr/>
        </p:nvSpPr>
        <p:spPr>
          <a:xfrm>
            <a:off x="0" y="0"/>
            <a:ext cx="182160" cy="685728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64" name="CustomShape 28"/>
          <p:cNvSpPr/>
          <p:nvPr/>
        </p:nvSpPr>
        <p:spPr>
          <a:xfrm>
            <a:off x="0" y="4323960"/>
            <a:ext cx="1743840" cy="77796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sp>
        <p:nvSpPr>
          <p:cNvPr id="265" name="CustomShape 29"/>
          <p:cNvSpPr/>
          <p:nvPr/>
        </p:nvSpPr>
        <p:spPr>
          <a:xfrm>
            <a:off x="0" y="-720"/>
            <a:ext cx="12191400" cy="6853320"/>
          </a:xfrm>
          <a:prstGeom prst="rect">
            <a:avLst/>
          </a:prstGeom>
          <a:gradFill rotWithShape="0">
            <a:gsLst>
              <a:gs pos="0">
                <a:srgbClr val="ffffff"/>
              </a:gs>
              <a:gs pos="100000">
                <a:srgbClr val="c5dee4"/>
              </a:gs>
            </a:gsLst>
            <a:lin ang="5400000"/>
          </a:gradFill>
          <a:ln>
            <a:noFill/>
          </a:ln>
        </p:spPr>
        <p:style>
          <a:lnRef idx="2">
            <a:schemeClr val="accent1">
              <a:shade val="50000"/>
            </a:schemeClr>
          </a:lnRef>
          <a:fillRef idx="1">
            <a:schemeClr val="accent1"/>
          </a:fillRef>
          <a:effectRef idx="0">
            <a:schemeClr val="accent1"/>
          </a:effectRef>
          <a:fontRef idx="minor"/>
        </p:style>
      </p:sp>
      <p:grpSp>
        <p:nvGrpSpPr>
          <p:cNvPr id="266" name="Group 30"/>
          <p:cNvGrpSpPr/>
          <p:nvPr/>
        </p:nvGrpSpPr>
        <p:grpSpPr>
          <a:xfrm>
            <a:off x="0" y="228600"/>
            <a:ext cx="2850840" cy="6638040"/>
            <a:chOff x="0" y="228600"/>
            <a:chExt cx="2850840" cy="6638040"/>
          </a:xfrm>
        </p:grpSpPr>
        <p:sp>
          <p:nvSpPr>
            <p:cNvPr id="267" name="CustomShape 31"/>
            <p:cNvSpPr/>
            <p:nvPr/>
          </p:nvSpPr>
          <p:spPr>
            <a:xfrm>
              <a:off x="0" y="2575080"/>
              <a:ext cx="100080" cy="62532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fillRef idx="0"/>
            <a:effectRef idx="0"/>
            <a:fontRef idx="minor"/>
          </p:style>
        </p:sp>
        <p:sp>
          <p:nvSpPr>
            <p:cNvPr id="268" name="CustomShape 32"/>
            <p:cNvSpPr/>
            <p:nvPr/>
          </p:nvSpPr>
          <p:spPr>
            <a:xfrm>
              <a:off x="128520" y="3156480"/>
              <a:ext cx="645840" cy="232164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fillRef idx="0"/>
            <a:effectRef idx="0"/>
            <a:fontRef idx="minor"/>
          </p:style>
        </p:sp>
        <p:sp>
          <p:nvSpPr>
            <p:cNvPr id="269" name="CustomShape 33"/>
            <p:cNvSpPr/>
            <p:nvPr/>
          </p:nvSpPr>
          <p:spPr>
            <a:xfrm>
              <a:off x="807120" y="5447160"/>
              <a:ext cx="608760" cy="141948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fillRef idx="0"/>
            <a:effectRef idx="0"/>
            <a:fontRef idx="minor"/>
          </p:style>
        </p:sp>
        <p:sp>
          <p:nvSpPr>
            <p:cNvPr id="270" name="CustomShape 34"/>
            <p:cNvSpPr/>
            <p:nvPr/>
          </p:nvSpPr>
          <p:spPr>
            <a:xfrm>
              <a:off x="959760" y="6503760"/>
              <a:ext cx="170640" cy="36288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fillRef idx="0"/>
            <a:effectRef idx="0"/>
            <a:fontRef idx="minor"/>
          </p:style>
        </p:sp>
        <p:sp>
          <p:nvSpPr>
            <p:cNvPr id="271" name="CustomShape 35"/>
            <p:cNvSpPr/>
            <p:nvPr/>
          </p:nvSpPr>
          <p:spPr>
            <a:xfrm>
              <a:off x="100800" y="3201120"/>
              <a:ext cx="821160" cy="332784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fillRef idx="0"/>
            <a:effectRef idx="0"/>
            <a:fontRef idx="minor"/>
          </p:style>
        </p:sp>
        <p:sp>
          <p:nvSpPr>
            <p:cNvPr id="272" name="CustomShape 36"/>
            <p:cNvSpPr/>
            <p:nvPr/>
          </p:nvSpPr>
          <p:spPr>
            <a:xfrm>
              <a:off x="22320" y="228600"/>
              <a:ext cx="105480" cy="292716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fillRef idx="0"/>
            <a:effectRef idx="0"/>
            <a:fontRef idx="minor"/>
          </p:style>
        </p:sp>
        <p:sp>
          <p:nvSpPr>
            <p:cNvPr id="273" name="CustomShape 37"/>
            <p:cNvSpPr/>
            <p:nvPr/>
          </p:nvSpPr>
          <p:spPr>
            <a:xfrm>
              <a:off x="78120" y="2944080"/>
              <a:ext cx="77400" cy="49320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fillRef idx="0"/>
            <a:effectRef idx="0"/>
            <a:fontRef idx="minor"/>
          </p:style>
        </p:sp>
        <p:sp>
          <p:nvSpPr>
            <p:cNvPr id="274" name="CustomShape 38"/>
            <p:cNvSpPr/>
            <p:nvPr/>
          </p:nvSpPr>
          <p:spPr>
            <a:xfrm>
              <a:off x="769680" y="5478840"/>
              <a:ext cx="189360" cy="102420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fillRef idx="0"/>
            <a:effectRef idx="0"/>
            <a:fontRef idx="minor"/>
          </p:style>
        </p:sp>
        <p:sp>
          <p:nvSpPr>
            <p:cNvPr id="275" name="CustomShape 39"/>
            <p:cNvSpPr/>
            <p:nvPr/>
          </p:nvSpPr>
          <p:spPr>
            <a:xfrm>
              <a:off x="775440" y="1398960"/>
              <a:ext cx="2075400" cy="404748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fillRef idx="0"/>
            <a:effectRef idx="0"/>
            <a:fontRef idx="minor"/>
          </p:style>
        </p:sp>
        <p:sp>
          <p:nvSpPr>
            <p:cNvPr id="276" name="CustomShape 40"/>
            <p:cNvSpPr/>
            <p:nvPr/>
          </p:nvSpPr>
          <p:spPr>
            <a:xfrm>
              <a:off x="922680" y="6530040"/>
              <a:ext cx="161280" cy="33660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fillRef idx="0"/>
            <a:effectRef idx="0"/>
            <a:fontRef idx="minor"/>
          </p:style>
        </p:sp>
        <p:sp>
          <p:nvSpPr>
            <p:cNvPr id="277" name="CustomShape 41"/>
            <p:cNvSpPr/>
            <p:nvPr/>
          </p:nvSpPr>
          <p:spPr>
            <a:xfrm>
              <a:off x="769680" y="5359320"/>
              <a:ext cx="36720" cy="22104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fillRef idx="0"/>
            <a:effectRef idx="0"/>
            <a:fontRef idx="minor"/>
          </p:style>
        </p:sp>
        <p:sp>
          <p:nvSpPr>
            <p:cNvPr id="278" name="CustomShape 42"/>
            <p:cNvSpPr/>
            <p:nvPr/>
          </p:nvSpPr>
          <p:spPr>
            <a:xfrm>
              <a:off x="849960" y="6244560"/>
              <a:ext cx="237960" cy="62172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fillRef idx="0"/>
            <a:effectRef idx="0"/>
            <a:fontRef idx="minor"/>
          </p:style>
        </p:sp>
      </p:grpSp>
      <p:sp>
        <p:nvSpPr>
          <p:cNvPr id="279" name="CustomShape 43"/>
          <p:cNvSpPr/>
          <p:nvPr/>
        </p:nvSpPr>
        <p:spPr>
          <a:xfrm>
            <a:off x="1773360" y="520200"/>
            <a:ext cx="8914680" cy="1161720"/>
          </a:xfrm>
          <a:prstGeom prst="rect">
            <a:avLst/>
          </a:prstGeom>
          <a:noFill/>
          <a:ln>
            <a:noFill/>
          </a:ln>
        </p:spPr>
        <p:style>
          <a:lnRef idx="0"/>
          <a:fillRef idx="0"/>
          <a:effectRef idx="0"/>
          <a:fontRef idx="minor"/>
        </p:style>
        <p:txBody>
          <a:bodyPr lIns="90000" rIns="90000" tIns="45000" bIns="45000" anchor="b">
            <a:normAutofit/>
          </a:bodyPr>
          <a:p>
            <a:pPr>
              <a:lnSpc>
                <a:spcPct val="90000"/>
              </a:lnSpc>
            </a:pPr>
            <a:r>
              <a:rPr b="0" lang="en-US" sz="4600" spc="-1" strike="noStrike">
                <a:solidFill>
                  <a:srgbClr val="178dbb"/>
                </a:solidFill>
                <a:latin typeface="Century Gothic"/>
                <a:ea typeface="DejaVu Sans"/>
              </a:rPr>
              <a:t>Output Screen (Web Page 1)</a:t>
            </a:r>
            <a:endParaRPr b="0" lang="en-IN" sz="4600" spc="-1" strike="noStrike">
              <a:latin typeface="Arial"/>
            </a:endParaRPr>
          </a:p>
        </p:txBody>
      </p:sp>
      <p:grpSp>
        <p:nvGrpSpPr>
          <p:cNvPr id="280" name="Group 44"/>
          <p:cNvGrpSpPr/>
          <p:nvPr/>
        </p:nvGrpSpPr>
        <p:grpSpPr>
          <a:xfrm>
            <a:off x="27360" y="-720"/>
            <a:ext cx="2355840" cy="6853320"/>
            <a:chOff x="27360" y="-720"/>
            <a:chExt cx="2355840" cy="6853320"/>
          </a:xfrm>
        </p:grpSpPr>
        <p:sp>
          <p:nvSpPr>
            <p:cNvPr id="281" name="CustomShape 45"/>
            <p:cNvSpPr/>
            <p:nvPr/>
          </p:nvSpPr>
          <p:spPr>
            <a:xfrm>
              <a:off x="27360" y="-720"/>
              <a:ext cx="493560" cy="440028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fillRef idx="0"/>
            <a:effectRef idx="0"/>
            <a:fontRef idx="minor"/>
          </p:style>
        </p:sp>
        <p:sp>
          <p:nvSpPr>
            <p:cNvPr id="282" name="CustomShape 46"/>
            <p:cNvSpPr/>
            <p:nvPr/>
          </p:nvSpPr>
          <p:spPr>
            <a:xfrm>
              <a:off x="550440" y="4316400"/>
              <a:ext cx="422640" cy="158004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fillRef idx="0"/>
            <a:effectRef idx="0"/>
            <a:fontRef idx="minor"/>
          </p:style>
        </p:sp>
        <p:sp>
          <p:nvSpPr>
            <p:cNvPr id="283" name="CustomShape 47"/>
            <p:cNvSpPr/>
            <p:nvPr/>
          </p:nvSpPr>
          <p:spPr>
            <a:xfrm>
              <a:off x="1006200" y="5862600"/>
              <a:ext cx="430200" cy="99000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fillRef idx="0"/>
            <a:effectRef idx="0"/>
            <a:fontRef idx="minor"/>
          </p:style>
        </p:sp>
        <p:sp>
          <p:nvSpPr>
            <p:cNvPr id="284" name="CustomShape 48"/>
            <p:cNvSpPr/>
            <p:nvPr/>
          </p:nvSpPr>
          <p:spPr>
            <a:xfrm>
              <a:off x="521640" y="4364280"/>
              <a:ext cx="551160" cy="223524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fillRef idx="0"/>
            <a:effectRef idx="0"/>
            <a:fontRef idx="minor"/>
          </p:style>
        </p:sp>
        <p:sp>
          <p:nvSpPr>
            <p:cNvPr id="285" name="CustomShape 49"/>
            <p:cNvSpPr/>
            <p:nvPr/>
          </p:nvSpPr>
          <p:spPr>
            <a:xfrm>
              <a:off x="468000" y="1289160"/>
              <a:ext cx="173520" cy="302652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fillRef idx="0"/>
            <a:effectRef idx="0"/>
            <a:fontRef idx="minor"/>
          </p:style>
        </p:sp>
        <p:sp>
          <p:nvSpPr>
            <p:cNvPr id="286" name="CustomShape 50"/>
            <p:cNvSpPr/>
            <p:nvPr/>
          </p:nvSpPr>
          <p:spPr>
            <a:xfrm>
              <a:off x="1111680" y="6571440"/>
              <a:ext cx="133560" cy="28080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fillRef idx="0"/>
            <a:effectRef idx="0"/>
            <a:fontRef idx="minor"/>
          </p:style>
        </p:sp>
        <p:sp>
          <p:nvSpPr>
            <p:cNvPr id="287" name="CustomShape 51"/>
            <p:cNvSpPr/>
            <p:nvPr/>
          </p:nvSpPr>
          <p:spPr>
            <a:xfrm>
              <a:off x="502560" y="4107600"/>
              <a:ext cx="81720" cy="51084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fillRef idx="0"/>
            <a:effectRef idx="0"/>
            <a:fontRef idx="minor"/>
          </p:style>
        </p:sp>
        <p:sp>
          <p:nvSpPr>
            <p:cNvPr id="288" name="CustomShape 52"/>
            <p:cNvSpPr/>
            <p:nvPr/>
          </p:nvSpPr>
          <p:spPr>
            <a:xfrm>
              <a:off x="973800" y="3145680"/>
              <a:ext cx="1409400" cy="271620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fillRef idx="0"/>
            <a:effectRef idx="0"/>
            <a:fontRef idx="minor"/>
          </p:style>
        </p:sp>
        <p:sp>
          <p:nvSpPr>
            <p:cNvPr id="289" name="CustomShape 53"/>
            <p:cNvSpPr/>
            <p:nvPr/>
          </p:nvSpPr>
          <p:spPr>
            <a:xfrm>
              <a:off x="1073520" y="6600240"/>
              <a:ext cx="119880" cy="25236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fillRef idx="0"/>
            <a:effectRef idx="0"/>
            <a:fontRef idx="minor"/>
          </p:style>
        </p:sp>
        <p:sp>
          <p:nvSpPr>
            <p:cNvPr id="290" name="CustomShape 54"/>
            <p:cNvSpPr/>
            <p:nvPr/>
          </p:nvSpPr>
          <p:spPr>
            <a:xfrm>
              <a:off x="973800" y="5897160"/>
              <a:ext cx="137160" cy="67356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fillRef idx="0"/>
            <a:effectRef idx="0"/>
            <a:fontRef idx="minor"/>
          </p:style>
        </p:sp>
        <p:sp>
          <p:nvSpPr>
            <p:cNvPr id="291" name="CustomShape 55"/>
            <p:cNvSpPr/>
            <p:nvPr/>
          </p:nvSpPr>
          <p:spPr>
            <a:xfrm>
              <a:off x="973800" y="5772600"/>
              <a:ext cx="37440" cy="22716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fillRef idx="0"/>
            <a:effectRef idx="0"/>
            <a:fontRef idx="minor"/>
          </p:style>
        </p:sp>
        <p:sp>
          <p:nvSpPr>
            <p:cNvPr id="292" name="CustomShape 56"/>
            <p:cNvSpPr/>
            <p:nvPr/>
          </p:nvSpPr>
          <p:spPr>
            <a:xfrm>
              <a:off x="1006200" y="6322680"/>
              <a:ext cx="209880" cy="52992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fillRef idx="0"/>
            <a:effectRef idx="0"/>
            <a:fontRef idx="minor"/>
          </p:style>
        </p:sp>
      </p:grpSp>
      <p:sp>
        <p:nvSpPr>
          <p:cNvPr id="293" name="CustomShape 57"/>
          <p:cNvSpPr/>
          <p:nvPr/>
        </p:nvSpPr>
        <p:spPr>
          <a:xfrm>
            <a:off x="0" y="0"/>
            <a:ext cx="182160" cy="6857280"/>
          </a:xfrm>
          <a:prstGeom prst="rect">
            <a:avLst/>
          </a:prstGeom>
          <a:solidFill>
            <a:schemeClr val="tx2"/>
          </a:solidFill>
          <a:ln>
            <a:noFill/>
          </a:ln>
          <a:effectLst>
            <a:outerShdw blurRad="3810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94" name="CustomShape 58"/>
          <p:cNvSpPr/>
          <p:nvPr/>
        </p:nvSpPr>
        <p:spPr>
          <a:xfrm>
            <a:off x="0" y="4753440"/>
            <a:ext cx="1743840" cy="77796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fillRef idx="0"/>
          <a:effectRef idx="0"/>
          <a:fontRef idx="minor"/>
        </p:style>
      </p:sp>
      <p:pic>
        <p:nvPicPr>
          <p:cNvPr id="295" name="Picture 306" descr=""/>
          <p:cNvPicPr/>
          <p:nvPr/>
        </p:nvPicPr>
        <p:blipFill>
          <a:blip r:embed="rId1"/>
          <a:stretch/>
        </p:blipFill>
        <p:spPr>
          <a:xfrm>
            <a:off x="1945800" y="1958400"/>
            <a:ext cx="8061840" cy="45349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2593080" y="624240"/>
            <a:ext cx="8911080" cy="62100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en-IN" sz="2400" spc="-1" strike="noStrike">
                <a:solidFill>
                  <a:srgbClr val="178dbb"/>
                </a:solidFill>
                <a:latin typeface="Century Gothic"/>
                <a:ea typeface="DejaVu Sans"/>
              </a:rPr>
              <a:t>Output Screen (Web Page 2)</a:t>
            </a:r>
            <a:endParaRPr b="0" lang="en-IN" sz="2400" spc="-1" strike="noStrike">
              <a:latin typeface="Arial"/>
            </a:endParaRPr>
          </a:p>
        </p:txBody>
      </p:sp>
      <p:pic>
        <p:nvPicPr>
          <p:cNvPr id="297" name="Picture 308" descr=""/>
          <p:cNvPicPr/>
          <p:nvPr/>
        </p:nvPicPr>
        <p:blipFill>
          <a:blip r:embed="rId1"/>
          <a:stretch/>
        </p:blipFill>
        <p:spPr>
          <a:xfrm>
            <a:off x="3024000" y="1512000"/>
            <a:ext cx="7423920" cy="41756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2593080" y="624240"/>
            <a:ext cx="8911080" cy="58104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en-IN" sz="2400" spc="-1" strike="noStrike">
                <a:solidFill>
                  <a:srgbClr val="178dbb"/>
                </a:solidFill>
                <a:latin typeface="Century Gothic"/>
                <a:ea typeface="DejaVu Sans"/>
              </a:rPr>
              <a:t>Conclusion</a:t>
            </a:r>
            <a:endParaRPr b="0" lang="en-IN" sz="2400" spc="-1" strike="noStrike">
              <a:latin typeface="Arial"/>
            </a:endParaRPr>
          </a:p>
        </p:txBody>
      </p:sp>
      <p:sp>
        <p:nvSpPr>
          <p:cNvPr id="299" name="CustomShape 2"/>
          <p:cNvSpPr/>
          <p:nvPr/>
        </p:nvSpPr>
        <p:spPr>
          <a:xfrm>
            <a:off x="2589120" y="1523880"/>
            <a:ext cx="8914680" cy="4386600"/>
          </a:xfrm>
          <a:prstGeom prst="rect">
            <a:avLst/>
          </a:prstGeom>
          <a:noFill/>
          <a:ln>
            <a:noFill/>
          </a:ln>
        </p:spPr>
        <p:style>
          <a:lnRef idx="0"/>
          <a:fillRef idx="0"/>
          <a:effectRef idx="0"/>
          <a:fontRef idx="minor"/>
        </p:style>
        <p:txBody>
          <a:bodyPr lIns="90000" rIns="90000" tIns="45000" bIns="45000">
            <a:normAutofit/>
          </a:bodyPr>
          <a:p>
            <a:pPr algn="just">
              <a:lnSpc>
                <a:spcPct val="150000"/>
              </a:lnSpc>
              <a:spcBef>
                <a:spcPts val="1001"/>
              </a:spcBef>
              <a:tabLst>
                <a:tab algn="l" pos="0"/>
              </a:tabLst>
            </a:pPr>
            <a:r>
              <a:rPr b="0" lang="en-IN" sz="2000" spc="-1" strike="noStrike">
                <a:solidFill>
                  <a:srgbClr val="404040"/>
                </a:solidFill>
                <a:latin typeface="Century Gothic"/>
                <a:ea typeface="DejaVu Sans"/>
              </a:rPr>
              <a:t>This System customer can predict the flight price of a particular seat on a day before booking the flight tickets. It will provide an ease to the customer for the flight ticket booking. Travelers can save money if they choose to buy a ticket when its price is the lowest. The problem is how to determine when is the best time to buy flight ticket for the desired destination and period.</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2593080" y="624240"/>
            <a:ext cx="8911080" cy="58104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en-US" sz="2400" spc="-1" strike="noStrike">
                <a:solidFill>
                  <a:srgbClr val="178dbb"/>
                </a:solidFill>
                <a:latin typeface="Century Gothic"/>
                <a:ea typeface="DejaVu Sans"/>
              </a:rPr>
              <a:t>Q</a:t>
            </a:r>
            <a:r>
              <a:rPr b="0" lang="en-IN" sz="2400" spc="-1" strike="noStrike">
                <a:solidFill>
                  <a:srgbClr val="178dbb"/>
                </a:solidFill>
                <a:latin typeface="Century Gothic"/>
                <a:ea typeface="DejaVu Sans"/>
              </a:rPr>
              <a:t> &amp; A</a:t>
            </a:r>
            <a:endParaRPr b="0" lang="en-IN" sz="2400" spc="-1" strike="noStrike">
              <a:latin typeface="Arial"/>
            </a:endParaRPr>
          </a:p>
        </p:txBody>
      </p:sp>
      <p:sp>
        <p:nvSpPr>
          <p:cNvPr id="301" name="CustomShape 2"/>
          <p:cNvSpPr/>
          <p:nvPr/>
        </p:nvSpPr>
        <p:spPr>
          <a:xfrm>
            <a:off x="1137960" y="1449000"/>
            <a:ext cx="11053800" cy="54086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961"/>
              </a:spcBef>
              <a:tabLst>
                <a:tab algn="l" pos="0"/>
              </a:tabLst>
            </a:pPr>
            <a:r>
              <a:rPr b="1" lang="en-US" sz="1800" spc="-1" strike="noStrike">
                <a:solidFill>
                  <a:srgbClr val="000000"/>
                </a:solidFill>
                <a:latin typeface="Times New Roman"/>
                <a:ea typeface="Times New Roman"/>
              </a:rPr>
              <a:t>Q 1) What was the type of data?</a:t>
            </a:r>
            <a:endParaRPr b="0" lang="en-IN" sz="1800" spc="-1" strike="noStrike">
              <a:latin typeface="Arial"/>
            </a:endParaRPr>
          </a:p>
          <a:p>
            <a:pPr>
              <a:lnSpc>
                <a:spcPct val="100000"/>
              </a:lnSpc>
              <a:spcBef>
                <a:spcPts val="961"/>
              </a:spcBef>
              <a:tabLst>
                <a:tab algn="l" pos="0"/>
              </a:tabLst>
            </a:pPr>
            <a:r>
              <a:rPr b="0" lang="en-US" sz="1800" spc="-1" strike="noStrike">
                <a:solidFill>
                  <a:srgbClr val="000000"/>
                </a:solidFill>
                <a:latin typeface="Times New Roman"/>
                <a:ea typeface="Times New Roman"/>
              </a:rPr>
              <a:t>The data was the combination of Numerical and Categorical values.</a:t>
            </a:r>
            <a:endParaRPr b="0" lang="en-IN" sz="1800" spc="-1" strike="noStrike">
              <a:latin typeface="Arial"/>
            </a:endParaRPr>
          </a:p>
          <a:p>
            <a:pPr>
              <a:lnSpc>
                <a:spcPct val="100000"/>
              </a:lnSpc>
              <a:spcBef>
                <a:spcPts val="961"/>
              </a:spcBef>
              <a:tabLst>
                <a:tab algn="l" pos="0"/>
              </a:tabLst>
            </a:pPr>
            <a:r>
              <a:rPr b="1" lang="en-US" sz="1800" spc="-1" strike="noStrike">
                <a:solidFill>
                  <a:srgbClr val="000000"/>
                </a:solidFill>
                <a:latin typeface="Times New Roman"/>
                <a:ea typeface="Times New Roman"/>
              </a:rPr>
              <a:t>Q 2) What’s the complete flow you followed in this Project?</a:t>
            </a:r>
            <a:endParaRPr b="0" lang="en-IN" sz="1800" spc="-1" strike="noStrike">
              <a:latin typeface="Arial"/>
            </a:endParaRPr>
          </a:p>
          <a:p>
            <a:pPr>
              <a:lnSpc>
                <a:spcPct val="100000"/>
              </a:lnSpc>
              <a:spcBef>
                <a:spcPts val="961"/>
              </a:spcBef>
              <a:tabLst>
                <a:tab algn="l" pos="0"/>
              </a:tabLst>
            </a:pPr>
            <a:r>
              <a:rPr b="0" lang="en-US" sz="1800" spc="-1" strike="noStrike">
                <a:solidFill>
                  <a:srgbClr val="000000"/>
                </a:solidFill>
                <a:latin typeface="Times New Roman"/>
                <a:ea typeface="Times New Roman"/>
              </a:rPr>
              <a:t>Refer slide 8</a:t>
            </a:r>
            <a:r>
              <a:rPr b="0" lang="en-US" sz="1800" spc="-1" strike="noStrike" baseline="30000">
                <a:solidFill>
                  <a:srgbClr val="000000"/>
                </a:solidFill>
                <a:latin typeface="Times New Roman"/>
                <a:ea typeface="Times New Roman"/>
              </a:rPr>
              <a:t>th</a:t>
            </a:r>
            <a:r>
              <a:rPr b="0" lang="en-US" sz="1800" spc="-1" strike="noStrike">
                <a:solidFill>
                  <a:srgbClr val="000000"/>
                </a:solidFill>
                <a:latin typeface="Times New Roman"/>
                <a:ea typeface="Times New Roman"/>
              </a:rPr>
              <a:t> for better Understanding </a:t>
            </a:r>
            <a:endParaRPr b="0" lang="en-IN" sz="1800" spc="-1" strike="noStrike">
              <a:latin typeface="Arial"/>
            </a:endParaRPr>
          </a:p>
          <a:p>
            <a:pPr>
              <a:lnSpc>
                <a:spcPct val="100000"/>
              </a:lnSpc>
              <a:spcBef>
                <a:spcPts val="961"/>
              </a:spcBef>
              <a:tabLst>
                <a:tab algn="l" pos="0"/>
              </a:tabLst>
            </a:pPr>
            <a:endParaRPr b="0" lang="en-IN" sz="1800" spc="-1" strike="noStrike">
              <a:latin typeface="Arial"/>
            </a:endParaRPr>
          </a:p>
          <a:p>
            <a:pPr>
              <a:lnSpc>
                <a:spcPct val="100000"/>
              </a:lnSpc>
              <a:tabLst>
                <a:tab algn="l" pos="0"/>
              </a:tabLst>
            </a:pPr>
            <a:r>
              <a:rPr b="1" lang="en-US" sz="1800" spc="-1" strike="noStrike">
                <a:solidFill>
                  <a:srgbClr val="000000"/>
                </a:solidFill>
                <a:latin typeface="Times New Roman"/>
                <a:ea typeface="Times New Roman"/>
              </a:rPr>
              <a:t>Q 3) How logs are managed?</a:t>
            </a:r>
            <a:endParaRPr b="0" lang="en-IN" sz="1800" spc="-1" strike="noStrike">
              <a:latin typeface="Arial"/>
            </a:endParaRPr>
          </a:p>
          <a:p>
            <a:pPr>
              <a:lnSpc>
                <a:spcPct val="100000"/>
              </a:lnSpc>
              <a:spcBef>
                <a:spcPts val="961"/>
              </a:spcBef>
              <a:tabLst>
                <a:tab algn="l" pos="0"/>
              </a:tabLst>
            </a:pPr>
            <a:r>
              <a:rPr b="0" lang="en-US" sz="1800" spc="-1" strike="noStrike">
                <a:solidFill>
                  <a:srgbClr val="000000"/>
                </a:solidFill>
                <a:latin typeface="Times New Roman"/>
                <a:ea typeface="Times New Roman"/>
              </a:rPr>
              <a:t>We used a single file for maintaining logs while committing information as the file runs</a:t>
            </a:r>
            <a:endParaRPr b="0" lang="en-IN" sz="1800" spc="-1" strike="noStrike">
              <a:latin typeface="Arial"/>
            </a:endParaRPr>
          </a:p>
          <a:p>
            <a:pPr>
              <a:lnSpc>
                <a:spcPct val="100000"/>
              </a:lnSpc>
              <a:spcBef>
                <a:spcPts val="961"/>
              </a:spcBef>
              <a:tabLst>
                <a:tab algn="l" pos="0"/>
              </a:tabLst>
            </a:pPr>
            <a:r>
              <a:rPr b="1" lang="en-US" sz="1800" spc="-1" strike="noStrike">
                <a:solidFill>
                  <a:srgbClr val="000000"/>
                </a:solidFill>
                <a:latin typeface="Times New Roman"/>
                <a:ea typeface="Times New Roman"/>
              </a:rPr>
              <a:t>Q 4) What techniques were you using for data pre-processing?</a:t>
            </a:r>
            <a:endParaRPr b="0" lang="en-IN" sz="1800" spc="-1" strike="noStrike">
              <a:latin typeface="Arial"/>
            </a:endParaRPr>
          </a:p>
          <a:p>
            <a:pPr>
              <a:lnSpc>
                <a:spcPct val="100000"/>
              </a:lnSpc>
              <a:spcBef>
                <a:spcPts val="961"/>
              </a:spcBef>
              <a:tabLst>
                <a:tab algn="l" pos="0"/>
              </a:tabLst>
            </a:pPr>
            <a:r>
              <a:rPr b="0" lang="en-US" sz="1800" spc="-1" strike="noStrike">
                <a:solidFill>
                  <a:srgbClr val="000000"/>
                </a:solidFill>
                <a:latin typeface="Times New Roman"/>
                <a:ea typeface="Times New Roman"/>
              </a:rPr>
              <a:t>Visualizing  relation of independent variables with each other and output variables</a:t>
            </a:r>
            <a:r>
              <a:rPr b="0" lang="en-US" sz="1800" spc="-1" strike="noStrike">
                <a:solidFill>
                  <a:srgbClr val="000000"/>
                </a:solidFill>
                <a:latin typeface="Arial"/>
                <a:ea typeface="DejaVu Sans"/>
              </a:rPr>
              <a:t> </a:t>
            </a:r>
            <a:r>
              <a:rPr b="0" lang="en-US" sz="1800" spc="-1" strike="noStrike">
                <a:solidFill>
                  <a:srgbClr val="000000"/>
                </a:solidFill>
                <a:latin typeface="Times New Roman"/>
                <a:ea typeface="Times New Roman"/>
              </a:rPr>
              <a:t>Checking and changing Distribution of continuous values. Converting categorical data into numeric values. Scaling the data.</a:t>
            </a:r>
            <a:endParaRPr b="0" lang="en-IN" sz="1800" spc="-1" strike="noStrike">
              <a:latin typeface="Arial"/>
            </a:endParaRPr>
          </a:p>
          <a:p>
            <a:pPr>
              <a:lnSpc>
                <a:spcPct val="100000"/>
              </a:lnSpc>
              <a:tabLst>
                <a:tab algn="l" pos="0"/>
              </a:tabLst>
            </a:pPr>
            <a:r>
              <a:rPr b="1" lang="en-US" sz="1800" spc="-1" strike="noStrike">
                <a:solidFill>
                  <a:srgbClr val="000000"/>
                </a:solidFill>
                <a:latin typeface="Times New Roman"/>
                <a:ea typeface="Times New Roman"/>
              </a:rPr>
              <a:t>Q 5) How training was done or what models were used?</a:t>
            </a:r>
            <a:endParaRPr b="0" lang="en-IN" sz="1800" spc="-1" strike="noStrike">
              <a:latin typeface="Arial"/>
            </a:endParaRPr>
          </a:p>
          <a:p>
            <a:pPr>
              <a:lnSpc>
                <a:spcPct val="100000"/>
              </a:lnSpc>
              <a:tabLst>
                <a:tab algn="l" pos="0"/>
              </a:tabLst>
            </a:pPr>
            <a:r>
              <a:rPr b="0" lang="en-US" sz="1800" spc="-1" strike="noStrike">
                <a:solidFill>
                  <a:srgbClr val="000000"/>
                </a:solidFill>
                <a:latin typeface="Times New Roman"/>
                <a:ea typeface="DejaVu Sans"/>
              </a:rPr>
              <a:t>We divided our data in test and train sets and then applied various models on the sets ex: XGBOOST, Decision Tree, KNN, Logistic Regression And Random Forest.</a:t>
            </a:r>
            <a:endParaRPr b="0" lang="en-IN" sz="1800" spc="-1" strike="noStrike">
              <a:latin typeface="Arial"/>
            </a:endParaRPr>
          </a:p>
          <a:p>
            <a:pPr>
              <a:lnSpc>
                <a:spcPct val="100000"/>
              </a:lnSpc>
              <a:tabLst>
                <a:tab algn="l" pos="0"/>
              </a:tabLst>
            </a:pPr>
            <a:r>
              <a:rPr b="0" lang="en-US" sz="1800" spc="-1" strike="noStrike">
                <a:solidFill>
                  <a:srgbClr val="000000"/>
                </a:solidFill>
                <a:latin typeface="Times New Roman"/>
                <a:ea typeface="DejaVu Sans"/>
              </a:rPr>
              <a:t>As Random Forest had the highest accuracy we proceeded with the same.</a:t>
            </a:r>
            <a:endParaRPr b="0" lang="en-IN" sz="1800" spc="-1" strike="noStrike">
              <a:latin typeface="Arial"/>
            </a:endParaRPr>
          </a:p>
          <a:p>
            <a:pPr>
              <a:lnSpc>
                <a:spcPct val="100000"/>
              </a:lnSpc>
              <a:spcBef>
                <a:spcPts val="961"/>
              </a:spcBef>
              <a:tabLst>
                <a:tab algn="l" pos="0"/>
              </a:tabLst>
            </a:pPr>
            <a:endParaRPr b="0" lang="en-IN" sz="1800" spc="-1" strike="noStrike">
              <a:latin typeface="Arial"/>
            </a:endParaRPr>
          </a:p>
          <a:p>
            <a:pPr>
              <a:lnSpc>
                <a:spcPct val="100000"/>
              </a:lnSpc>
              <a:spcBef>
                <a:spcPts val="961"/>
              </a:spcBef>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1643400" y="2788560"/>
            <a:ext cx="9383400" cy="12801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IN" sz="3600" spc="-1" strike="noStrike">
                <a:solidFill>
                  <a:srgbClr val="178dbb"/>
                </a:solidFill>
                <a:latin typeface="Century Gothic"/>
                <a:ea typeface="DejaVu Sans"/>
              </a:rPr>
              <a:t>Thank You.</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2596680" y="795240"/>
            <a:ext cx="8911080" cy="75456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en-IN" sz="2400" spc="-1" strike="noStrike">
                <a:solidFill>
                  <a:srgbClr val="178dbb"/>
                </a:solidFill>
                <a:latin typeface="Century Gothic"/>
                <a:ea typeface="DejaVu Sans"/>
              </a:rPr>
              <a:t>Introduction</a:t>
            </a:r>
            <a:endParaRPr b="0" lang="en-IN" sz="2400" spc="-1" strike="noStrike">
              <a:latin typeface="Arial"/>
            </a:endParaRPr>
          </a:p>
        </p:txBody>
      </p:sp>
      <p:sp>
        <p:nvSpPr>
          <p:cNvPr id="201" name="CustomShape 2"/>
          <p:cNvSpPr/>
          <p:nvPr/>
        </p:nvSpPr>
        <p:spPr>
          <a:xfrm>
            <a:off x="2593080" y="1947960"/>
            <a:ext cx="8914680" cy="3935880"/>
          </a:xfrm>
          <a:prstGeom prst="rect">
            <a:avLst/>
          </a:prstGeom>
          <a:noFill/>
          <a:ln>
            <a:noFill/>
          </a:ln>
        </p:spPr>
        <p:style>
          <a:lnRef idx="0"/>
          <a:fillRef idx="0"/>
          <a:effectRef idx="0"/>
          <a:fontRef idx="minor"/>
        </p:style>
        <p:txBody>
          <a:bodyPr lIns="90000" rIns="90000" tIns="45000" bIns="45000">
            <a:noAutofit/>
          </a:bodyPr>
          <a:p>
            <a:pPr marL="343080" indent="-342360" algn="just">
              <a:lnSpc>
                <a:spcPct val="150000"/>
              </a:lnSpc>
              <a:spcBef>
                <a:spcPts val="1001"/>
              </a:spcBef>
              <a:buClr>
                <a:srgbClr val="353535"/>
              </a:buClr>
              <a:buFont typeface="Wingdings 3" charset="2"/>
              <a:buChar char=""/>
            </a:pPr>
            <a:r>
              <a:rPr b="0" lang="en-US" sz="1800" spc="-1" strike="noStrike">
                <a:solidFill>
                  <a:srgbClr val="404040"/>
                </a:solidFill>
                <a:latin typeface="Century Gothic"/>
                <a:ea typeface="DejaVu Sans"/>
              </a:rPr>
              <a:t>Nowadays, the airline corporations are using complex strategies for the flight ticket fare calculations. This highly complicated methods makes the flight ticket fare difficult to guess for the customers, since the fare changes dynamically. </a:t>
            </a:r>
            <a:endParaRPr b="0" lang="en-IN" sz="1800" spc="-1" strike="noStrike">
              <a:latin typeface="Arial"/>
            </a:endParaRPr>
          </a:p>
          <a:p>
            <a:pPr marL="343080" indent="-342360" algn="just">
              <a:lnSpc>
                <a:spcPct val="150000"/>
              </a:lnSpc>
              <a:spcBef>
                <a:spcPts val="1001"/>
              </a:spcBef>
              <a:buClr>
                <a:srgbClr val="353535"/>
              </a:buClr>
              <a:buFont typeface="Wingdings 3" charset="2"/>
              <a:buChar char=""/>
            </a:pPr>
            <a:r>
              <a:rPr b="0" lang="en-US" sz="1800" spc="-1" strike="noStrike">
                <a:solidFill>
                  <a:srgbClr val="404040"/>
                </a:solidFill>
                <a:latin typeface="Century Gothic"/>
                <a:ea typeface="DejaVu Sans"/>
              </a:rPr>
              <a:t> </a:t>
            </a:r>
            <a:r>
              <a:rPr b="0" lang="en-US" sz="1800" spc="-1" strike="noStrike">
                <a:solidFill>
                  <a:srgbClr val="404040"/>
                </a:solidFill>
                <a:latin typeface="Century Gothic"/>
                <a:ea typeface="DejaVu Sans"/>
              </a:rPr>
              <a:t>Our project </a:t>
            </a:r>
            <a:r>
              <a:rPr b="1" lang="en-US" sz="1800" spc="-1" strike="noStrike">
                <a:solidFill>
                  <a:srgbClr val="404040"/>
                </a:solidFill>
                <a:latin typeface="Century Gothic"/>
                <a:ea typeface="DejaVu Sans"/>
              </a:rPr>
              <a:t>Improved Flight Price Prediction System</a:t>
            </a:r>
            <a:r>
              <a:rPr b="0" lang="en-US" sz="1800" spc="-1" strike="noStrike">
                <a:solidFill>
                  <a:srgbClr val="404040"/>
                </a:solidFill>
                <a:latin typeface="Century Gothic"/>
                <a:ea typeface="DejaVu Sans"/>
              </a:rPr>
              <a:t> which resolve this problem and provide a facility where people will be able to predict the flight-ticket price before purchasing the ticket. </a:t>
            </a:r>
            <a:endParaRPr b="0" lang="en-IN" sz="1800" spc="-1" strike="noStrike">
              <a:latin typeface="Arial"/>
            </a:endParaRPr>
          </a:p>
          <a:p>
            <a:pPr>
              <a:lnSpc>
                <a:spcPct val="100000"/>
              </a:lnSpc>
              <a:spcBef>
                <a:spcPts val="1001"/>
              </a:spcBef>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2593080" y="741960"/>
            <a:ext cx="8911080" cy="70164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en-IN" sz="2400" spc="-1" strike="noStrike">
                <a:solidFill>
                  <a:srgbClr val="178dbb"/>
                </a:solidFill>
                <a:latin typeface="Century Gothic"/>
                <a:ea typeface="DejaVu Sans"/>
              </a:rPr>
              <a:t>Approach</a:t>
            </a:r>
            <a:endParaRPr b="0" lang="en-IN" sz="2400" spc="-1" strike="noStrike">
              <a:latin typeface="Arial"/>
            </a:endParaRPr>
          </a:p>
        </p:txBody>
      </p:sp>
      <p:sp>
        <p:nvSpPr>
          <p:cNvPr id="203" name="CustomShape 2"/>
          <p:cNvSpPr/>
          <p:nvPr/>
        </p:nvSpPr>
        <p:spPr>
          <a:xfrm>
            <a:off x="2589120" y="1643400"/>
            <a:ext cx="8914680" cy="4267080"/>
          </a:xfrm>
          <a:prstGeom prst="rect">
            <a:avLst/>
          </a:prstGeom>
          <a:noFill/>
          <a:ln>
            <a:noFill/>
          </a:ln>
        </p:spPr>
        <p:style>
          <a:lnRef idx="0"/>
          <a:fillRef idx="0"/>
          <a:effectRef idx="0"/>
          <a:fontRef idx="minor"/>
        </p:style>
        <p:txBody>
          <a:bodyPr lIns="90000" rIns="90000" tIns="45000" bIns="45000">
            <a:noAutofit/>
          </a:bodyPr>
          <a:p>
            <a:pPr marL="343080" indent="-342360" algn="just">
              <a:lnSpc>
                <a:spcPct val="100000"/>
              </a:lnSpc>
              <a:spcBef>
                <a:spcPts val="1001"/>
              </a:spcBef>
              <a:buClr>
                <a:srgbClr val="353535"/>
              </a:buClr>
              <a:buFont typeface="Wingdings 3" charset="2"/>
              <a:buChar char=""/>
            </a:pPr>
            <a:r>
              <a:rPr b="0" lang="en-US" sz="1800" spc="-1" strike="noStrike">
                <a:solidFill>
                  <a:srgbClr val="404040"/>
                </a:solidFill>
                <a:latin typeface="Century Gothic"/>
                <a:ea typeface="DejaVu Sans"/>
              </a:rPr>
              <a:t>The proposed approach is using machine learning algorithm and we are using supervised learning.</a:t>
            </a:r>
            <a:endParaRPr b="0" lang="en-IN" sz="1800" spc="-1" strike="noStrike">
              <a:latin typeface="Arial"/>
            </a:endParaRPr>
          </a:p>
          <a:p>
            <a:pPr marL="343080" indent="-342360" algn="just">
              <a:lnSpc>
                <a:spcPct val="100000"/>
              </a:lnSpc>
              <a:spcBef>
                <a:spcPts val="1001"/>
              </a:spcBef>
              <a:buClr>
                <a:srgbClr val="353535"/>
              </a:buClr>
              <a:buFont typeface="Wingdings 3" charset="2"/>
              <a:buChar char=""/>
            </a:pPr>
            <a:r>
              <a:rPr b="0" lang="en-US" sz="1800" spc="-1" strike="noStrike">
                <a:solidFill>
                  <a:srgbClr val="404040"/>
                </a:solidFill>
                <a:latin typeface="Century Gothic"/>
                <a:ea typeface="DejaVu Sans"/>
              </a:rPr>
              <a:t> </a:t>
            </a:r>
            <a:r>
              <a:rPr b="0" lang="en-US" sz="1800" spc="-1" strike="noStrike">
                <a:solidFill>
                  <a:srgbClr val="404040"/>
                </a:solidFill>
                <a:latin typeface="Century Gothic"/>
                <a:ea typeface="DejaVu Sans"/>
              </a:rPr>
              <a:t>We are gathering our data from a site. The data is containing some of the details of Indian flight of a short duration.</a:t>
            </a:r>
            <a:endParaRPr b="0" lang="en-IN" sz="1800" spc="-1" strike="noStrike">
              <a:latin typeface="Arial"/>
            </a:endParaRPr>
          </a:p>
          <a:p>
            <a:pPr marL="343080" indent="-342360" algn="just">
              <a:lnSpc>
                <a:spcPct val="100000"/>
              </a:lnSpc>
              <a:spcBef>
                <a:spcPts val="1001"/>
              </a:spcBef>
              <a:buClr>
                <a:srgbClr val="353535"/>
              </a:buClr>
              <a:buFont typeface="Wingdings 3" charset="2"/>
              <a:buChar char=""/>
            </a:pPr>
            <a:r>
              <a:rPr b="0" lang="en-US" sz="1800" spc="-1" strike="noStrike">
                <a:solidFill>
                  <a:srgbClr val="404040"/>
                </a:solidFill>
                <a:latin typeface="Century Gothic"/>
                <a:ea typeface="DejaVu Sans"/>
              </a:rPr>
              <a:t>This project involves the </a:t>
            </a:r>
            <a:r>
              <a:rPr b="1" lang="en-US" sz="1800" spc="-1" strike="noStrike">
                <a:solidFill>
                  <a:srgbClr val="404040"/>
                </a:solidFill>
                <a:latin typeface="Century Gothic"/>
                <a:ea typeface="DejaVu Sans"/>
              </a:rPr>
              <a:t>feature engineering </a:t>
            </a:r>
            <a:r>
              <a:rPr b="0" lang="en-US" sz="1800" spc="-1" strike="noStrike">
                <a:solidFill>
                  <a:srgbClr val="404040"/>
                </a:solidFill>
                <a:latin typeface="Century Gothic"/>
                <a:ea typeface="DejaVu Sans"/>
              </a:rPr>
              <a:t>for processing the dataset (data) to convert it into dataframe. When we have the processed dataframe we move to normalizing the dataframe. </a:t>
            </a:r>
            <a:endParaRPr b="0" lang="en-IN" sz="1800" spc="-1" strike="noStrike">
              <a:latin typeface="Arial"/>
            </a:endParaRPr>
          </a:p>
          <a:p>
            <a:pPr marL="343080" indent="-342360" algn="just">
              <a:lnSpc>
                <a:spcPct val="100000"/>
              </a:lnSpc>
              <a:spcBef>
                <a:spcPts val="1001"/>
              </a:spcBef>
              <a:buClr>
                <a:srgbClr val="353535"/>
              </a:buClr>
              <a:buFont typeface="Wingdings 3" charset="2"/>
              <a:buChar char=""/>
            </a:pPr>
            <a:r>
              <a:rPr b="0" lang="en-US" sz="1800" spc="-1" strike="noStrike">
                <a:solidFill>
                  <a:srgbClr val="404040"/>
                </a:solidFill>
                <a:latin typeface="Century Gothic"/>
                <a:ea typeface="DejaVu Sans"/>
              </a:rPr>
              <a:t>The regression model which we have selected for our prediction is </a:t>
            </a:r>
            <a:r>
              <a:rPr b="1" lang="en-US" sz="1800" spc="-1" strike="noStrike">
                <a:solidFill>
                  <a:srgbClr val="404040"/>
                </a:solidFill>
                <a:latin typeface="Century Gothic"/>
                <a:ea typeface="DejaVu Sans"/>
              </a:rPr>
              <a:t> Random Forest model.</a:t>
            </a:r>
            <a:endParaRPr b="0" lang="en-IN" sz="1800" spc="-1" strike="noStrike">
              <a:latin typeface="Arial"/>
            </a:endParaRPr>
          </a:p>
          <a:p>
            <a:pPr marL="343080" indent="-342360" algn="just">
              <a:lnSpc>
                <a:spcPct val="100000"/>
              </a:lnSpc>
              <a:spcBef>
                <a:spcPts val="1001"/>
              </a:spcBef>
              <a:buClr>
                <a:srgbClr val="353535"/>
              </a:buClr>
              <a:buFont typeface="Wingdings 3" charset="2"/>
              <a:buChar char=""/>
            </a:pPr>
            <a:r>
              <a:rPr b="0" lang="en-US" sz="1800" spc="-1" strike="noStrike">
                <a:solidFill>
                  <a:srgbClr val="404040"/>
                </a:solidFill>
                <a:latin typeface="Century Gothic"/>
                <a:ea typeface="DejaVu Sans"/>
              </a:rPr>
              <a:t>We are training the model with the normalized datafame. After experimenting and tuning the hyper parameters we are obtaining the predicted results and the accuracy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2593080" y="1139760"/>
            <a:ext cx="8911080" cy="59580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en-IN" sz="2400" spc="-1" strike="noStrike">
                <a:solidFill>
                  <a:srgbClr val="178dbb"/>
                </a:solidFill>
                <a:latin typeface="Century Gothic"/>
                <a:ea typeface="DejaVu Sans"/>
              </a:rPr>
              <a:t>Objective</a:t>
            </a:r>
            <a:endParaRPr b="0" lang="en-IN" sz="2400" spc="-1" strike="noStrike">
              <a:latin typeface="Arial"/>
            </a:endParaRPr>
          </a:p>
        </p:txBody>
      </p:sp>
      <p:sp>
        <p:nvSpPr>
          <p:cNvPr id="205" name="CustomShape 2"/>
          <p:cNvSpPr/>
          <p:nvPr/>
        </p:nvSpPr>
        <p:spPr>
          <a:xfrm>
            <a:off x="2589120" y="2133720"/>
            <a:ext cx="8914680" cy="3776760"/>
          </a:xfrm>
          <a:prstGeom prst="rect">
            <a:avLst/>
          </a:prstGeom>
          <a:noFill/>
          <a:ln>
            <a:noFill/>
          </a:ln>
        </p:spPr>
        <p:style>
          <a:lnRef idx="0"/>
          <a:fillRef idx="0"/>
          <a:effectRef idx="0"/>
          <a:fontRef idx="minor"/>
        </p:style>
        <p:txBody>
          <a:bodyPr lIns="90000" rIns="90000" tIns="45000" bIns="45000">
            <a:noAutofit/>
          </a:bodyPr>
          <a:p>
            <a:pPr algn="just">
              <a:lnSpc>
                <a:spcPct val="150000"/>
              </a:lnSpc>
              <a:spcBef>
                <a:spcPts val="1001"/>
              </a:spcBef>
              <a:tabLst>
                <a:tab algn="l" pos="0"/>
              </a:tabLst>
            </a:pPr>
            <a:r>
              <a:rPr b="0" lang="en-US" sz="1800" spc="-1" strike="noStrike">
                <a:solidFill>
                  <a:srgbClr val="404040"/>
                </a:solidFill>
                <a:latin typeface="Century Gothic"/>
                <a:ea typeface="DejaVu Sans"/>
              </a:rPr>
              <a:t> </a:t>
            </a:r>
            <a:r>
              <a:rPr b="0" lang="en-US" sz="1800" spc="-1" strike="noStrike">
                <a:solidFill>
                  <a:srgbClr val="404040"/>
                </a:solidFill>
                <a:latin typeface="Century Gothic"/>
                <a:ea typeface="DejaVu Sans"/>
              </a:rPr>
              <a:t>The prime objective of this project is to use machine learning techniques to model the behavior of flight ticket prices over the time and predict the price of the flight-ticket. </a:t>
            </a:r>
            <a:endParaRPr b="0" lang="en-IN" sz="1800" spc="-1" strike="noStrike">
              <a:latin typeface="Arial"/>
            </a:endParaRPr>
          </a:p>
          <a:p>
            <a:pPr algn="just">
              <a:lnSpc>
                <a:spcPct val="150000"/>
              </a:lnSpc>
              <a:spcBef>
                <a:spcPts val="1001"/>
              </a:spcBef>
              <a:tabLst>
                <a:tab algn="l" pos="0"/>
              </a:tabLst>
            </a:pPr>
            <a:r>
              <a:rPr b="0" lang="en-US" sz="1800" spc="-1" strike="noStrike">
                <a:solidFill>
                  <a:srgbClr val="404040"/>
                </a:solidFill>
                <a:latin typeface="Century Gothic"/>
                <a:ea typeface="DejaVu Sans"/>
              </a:rPr>
              <a:t>The goal of this project is to study how airline ticket prices change over time, extract the factors that influence these fluctuations, and describe how they're correlated (essentially guess the models that air carriers use to price their tickets)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2593080" y="946800"/>
            <a:ext cx="8911080" cy="56340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en-IN" sz="2400" spc="-1" strike="noStrike">
                <a:solidFill>
                  <a:srgbClr val="178dbb"/>
                </a:solidFill>
                <a:latin typeface="Century Gothic"/>
                <a:ea typeface="DejaVu Sans"/>
              </a:rPr>
              <a:t>About project</a:t>
            </a:r>
            <a:endParaRPr b="0" lang="en-IN" sz="2400" spc="-1" strike="noStrike">
              <a:latin typeface="Arial"/>
            </a:endParaRPr>
          </a:p>
        </p:txBody>
      </p:sp>
      <p:sp>
        <p:nvSpPr>
          <p:cNvPr id="207" name="CustomShape 2"/>
          <p:cNvSpPr/>
          <p:nvPr/>
        </p:nvSpPr>
        <p:spPr>
          <a:xfrm>
            <a:off x="2589120" y="1815480"/>
            <a:ext cx="8409240" cy="4306320"/>
          </a:xfrm>
          <a:prstGeom prst="rect">
            <a:avLst/>
          </a:prstGeom>
          <a:noFill/>
          <a:ln>
            <a:noFill/>
          </a:ln>
        </p:spPr>
        <p:style>
          <a:lnRef idx="0"/>
          <a:fillRef idx="0"/>
          <a:effectRef idx="0"/>
          <a:fontRef idx="minor"/>
        </p:style>
        <p:txBody>
          <a:bodyPr lIns="90000" rIns="90000" tIns="45000" bIns="45000">
            <a:noAutofit/>
          </a:bodyPr>
          <a:p>
            <a:pPr algn="just">
              <a:lnSpc>
                <a:spcPct val="150000"/>
              </a:lnSpc>
              <a:spcBef>
                <a:spcPts val="1001"/>
              </a:spcBef>
              <a:tabLst>
                <a:tab algn="l" pos="0"/>
              </a:tabLst>
            </a:pPr>
            <a:r>
              <a:rPr b="0" lang="en-US" sz="1800" spc="-1" strike="noStrike">
                <a:solidFill>
                  <a:srgbClr val="404040"/>
                </a:solidFill>
                <a:latin typeface="Century Gothic"/>
                <a:ea typeface="DejaVu Sans"/>
              </a:rPr>
              <a:t>Flight ticket price is something hard to guess therefore we are presenting our model which can predict the price of upcoming flight tickets. By using machine learning we are implementing our project. Here we have applied Extreme Gradient Boosting algorithm. In our project we have created a web page which takes the input from the user. The input contains source, destination, date and the user will select the airline of whose ticket he wants to predict. After giving the input the user can view the result of predicted price which was the result of our model.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2593080" y="624240"/>
            <a:ext cx="8911080" cy="52812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en-IN" sz="2400" spc="-1" strike="noStrike">
                <a:solidFill>
                  <a:srgbClr val="178dbb"/>
                </a:solidFill>
                <a:latin typeface="Century Gothic"/>
                <a:ea typeface="DejaVu Sans"/>
              </a:rPr>
              <a:t>Scope</a:t>
            </a:r>
            <a:endParaRPr b="0" lang="en-IN" sz="2400" spc="-1" strike="noStrike">
              <a:latin typeface="Arial"/>
            </a:endParaRPr>
          </a:p>
        </p:txBody>
      </p:sp>
      <p:sp>
        <p:nvSpPr>
          <p:cNvPr id="209" name="CustomShape 2"/>
          <p:cNvSpPr/>
          <p:nvPr/>
        </p:nvSpPr>
        <p:spPr>
          <a:xfrm>
            <a:off x="2589120" y="1153080"/>
            <a:ext cx="8914680" cy="5704200"/>
          </a:xfrm>
          <a:prstGeom prst="rect">
            <a:avLst/>
          </a:prstGeom>
          <a:noFill/>
          <a:ln>
            <a:noFill/>
          </a:ln>
        </p:spPr>
        <p:style>
          <a:lnRef idx="0"/>
          <a:fillRef idx="0"/>
          <a:effectRef idx="0"/>
          <a:fontRef idx="minor"/>
        </p:style>
        <p:txBody>
          <a:bodyPr lIns="90000" rIns="90000" tIns="45000" bIns="45000">
            <a:normAutofit/>
          </a:bodyPr>
          <a:p>
            <a:pPr marL="343080" indent="-342360" algn="just">
              <a:lnSpc>
                <a:spcPct val="160000"/>
              </a:lnSpc>
              <a:spcBef>
                <a:spcPts val="1001"/>
              </a:spcBef>
              <a:buClr>
                <a:srgbClr val="353535"/>
              </a:buClr>
              <a:buFont typeface="Wingdings 3" charset="2"/>
              <a:buChar char=""/>
            </a:pPr>
            <a:r>
              <a:rPr b="0" lang="en-IN" sz="1600" spc="-1" strike="noStrike">
                <a:solidFill>
                  <a:srgbClr val="404040"/>
                </a:solidFill>
                <a:latin typeface="Century Gothic"/>
                <a:ea typeface="DejaVu Sans"/>
              </a:rPr>
              <a:t>For purchasing an airplane ticket, the traditional purchase strategy is to buy a ticket far in advance of the flight’s departure date to avoid the risk that the price may increase rapidly before the departure date. However, this is usually not always true, airplane companies can decrease the prices if they want to increase the sales. </a:t>
            </a:r>
            <a:endParaRPr b="0" lang="en-IN" sz="1600" spc="-1" strike="noStrike">
              <a:latin typeface="Arial"/>
            </a:endParaRPr>
          </a:p>
          <a:p>
            <a:pPr marL="343080" indent="-342360" algn="just">
              <a:lnSpc>
                <a:spcPct val="160000"/>
              </a:lnSpc>
              <a:spcBef>
                <a:spcPts val="1001"/>
              </a:spcBef>
              <a:buClr>
                <a:srgbClr val="353535"/>
              </a:buClr>
              <a:buFont typeface="Wingdings 3" charset="2"/>
              <a:buChar char=""/>
            </a:pPr>
            <a:r>
              <a:rPr b="0" lang="en-IN" sz="1600" spc="-1" strike="noStrike">
                <a:solidFill>
                  <a:srgbClr val="404040"/>
                </a:solidFill>
                <a:latin typeface="Century Gothic"/>
                <a:ea typeface="DejaVu Sans"/>
              </a:rPr>
              <a:t>Airline companies use many different variables to determine the flight ticket prices that indicates whether the travel is during the holidays, the number of free seats in the plane etc., or even in which month it is, some of the variables are observed, but some of them are hidden. </a:t>
            </a:r>
            <a:endParaRPr b="0" lang="en-IN" sz="1600" spc="-1" strike="noStrike">
              <a:latin typeface="Arial"/>
            </a:endParaRPr>
          </a:p>
          <a:p>
            <a:pPr marL="343080" indent="-342360" algn="just">
              <a:lnSpc>
                <a:spcPct val="160000"/>
              </a:lnSpc>
              <a:spcBef>
                <a:spcPts val="1001"/>
              </a:spcBef>
              <a:buClr>
                <a:srgbClr val="353535"/>
              </a:buClr>
              <a:buFont typeface="Wingdings 3" charset="2"/>
              <a:buChar char=""/>
            </a:pPr>
            <a:r>
              <a:rPr b="0" lang="en-IN" sz="1600" spc="-1" strike="noStrike">
                <a:solidFill>
                  <a:srgbClr val="404040"/>
                </a:solidFill>
                <a:latin typeface="Century Gothic"/>
                <a:ea typeface="DejaVu Sans"/>
              </a:rPr>
              <a:t>In this context, buyers are trying to find the right day to buy the ticket, and on the contrary, the airplane companies are trying to keep the overall revenue as high as possible. Airline companies have the freedom to change the flight ticket prices at any moment. Travelers can save money if they choose to buy a ticket when its price is the lowest. </a:t>
            </a:r>
            <a:endParaRPr b="0" lang="en-IN" sz="1600" spc="-1" strike="noStrike">
              <a:latin typeface="Arial"/>
            </a:endParaRPr>
          </a:p>
          <a:p>
            <a:pPr algn="just">
              <a:lnSpc>
                <a:spcPct val="160000"/>
              </a:lnSpc>
              <a:spcBef>
                <a:spcPts val="1001"/>
              </a:spcBef>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2593080" y="371160"/>
            <a:ext cx="8911080" cy="64332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en-IN" sz="2400" spc="-1" strike="noStrike">
                <a:solidFill>
                  <a:srgbClr val="178dbb"/>
                </a:solidFill>
                <a:latin typeface="Century Gothic"/>
                <a:ea typeface="DejaVu Sans"/>
              </a:rPr>
              <a:t>Technology Stack</a:t>
            </a:r>
            <a:endParaRPr b="0" lang="en-IN" sz="2400" spc="-1" strike="noStrike">
              <a:latin typeface="Arial"/>
            </a:endParaRPr>
          </a:p>
        </p:txBody>
      </p:sp>
      <p:sp>
        <p:nvSpPr>
          <p:cNvPr id="211" name="CustomShape 2"/>
          <p:cNvSpPr/>
          <p:nvPr/>
        </p:nvSpPr>
        <p:spPr>
          <a:xfrm>
            <a:off x="2939400" y="1245600"/>
            <a:ext cx="3992040" cy="722880"/>
          </a:xfrm>
          <a:prstGeom prst="rect">
            <a:avLst/>
          </a:prstGeom>
          <a:noFill/>
          <a:ln>
            <a:noFill/>
          </a:ln>
        </p:spPr>
        <p:style>
          <a:lnRef idx="0"/>
          <a:fillRef idx="0"/>
          <a:effectRef idx="0"/>
          <a:fontRef idx="minor"/>
        </p:style>
        <p:txBody>
          <a:bodyPr lIns="90000" rIns="90000" tIns="45000" bIns="45000" anchor="b">
            <a:noAutofit/>
          </a:bodyPr>
          <a:p>
            <a:pPr>
              <a:lnSpc>
                <a:spcPct val="100000"/>
              </a:lnSpc>
              <a:spcBef>
                <a:spcPts val="1001"/>
              </a:spcBef>
              <a:tabLst>
                <a:tab algn="l" pos="0"/>
              </a:tabLst>
            </a:pPr>
            <a:r>
              <a:rPr b="0" lang="en-IN" sz="2400" spc="-1" strike="noStrike">
                <a:solidFill>
                  <a:srgbClr val="404040"/>
                </a:solidFill>
                <a:latin typeface="Century Gothic"/>
                <a:ea typeface="DejaVu Sans"/>
              </a:rPr>
              <a:t>Technology</a:t>
            </a:r>
            <a:endParaRPr b="0" lang="en-IN" sz="2400" spc="-1" strike="noStrike">
              <a:latin typeface="Arial"/>
            </a:endParaRPr>
          </a:p>
        </p:txBody>
      </p:sp>
      <p:sp>
        <p:nvSpPr>
          <p:cNvPr id="212" name="CustomShape 3"/>
          <p:cNvSpPr/>
          <p:nvPr/>
        </p:nvSpPr>
        <p:spPr>
          <a:xfrm>
            <a:off x="2589120" y="2548800"/>
            <a:ext cx="4342320" cy="33534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1001"/>
              </a:spcBef>
              <a:buClr>
                <a:srgbClr val="353535"/>
              </a:buClr>
              <a:buFont typeface="Wingdings 3" charset="2"/>
              <a:buChar char=""/>
            </a:pPr>
            <a:r>
              <a:rPr b="0" lang="en-IN" sz="1800" spc="-1" strike="noStrike">
                <a:solidFill>
                  <a:srgbClr val="404040"/>
                </a:solidFill>
                <a:latin typeface="Century Gothic"/>
                <a:ea typeface="DejaVu Sans"/>
              </a:rPr>
              <a:t>Machine Learning (Supervised learning).</a:t>
            </a:r>
            <a:endParaRPr b="0" lang="en-IN" sz="1800" spc="-1" strike="noStrike">
              <a:latin typeface="Arial"/>
            </a:endParaRPr>
          </a:p>
          <a:p>
            <a:pPr marL="343080" indent="-342360">
              <a:lnSpc>
                <a:spcPct val="100000"/>
              </a:lnSpc>
              <a:spcBef>
                <a:spcPts val="1001"/>
              </a:spcBef>
              <a:buClr>
                <a:srgbClr val="353535"/>
              </a:buClr>
              <a:buFont typeface="Wingdings 3" charset="2"/>
              <a:buChar char=""/>
            </a:pPr>
            <a:r>
              <a:rPr b="0" lang="en-IN" sz="1800" spc="-1" strike="noStrike">
                <a:solidFill>
                  <a:srgbClr val="404040"/>
                </a:solidFill>
                <a:latin typeface="Century Gothic"/>
                <a:ea typeface="DejaVu Sans"/>
              </a:rPr>
              <a:t>tKinter.</a:t>
            </a:r>
            <a:endParaRPr b="0" lang="en-IN" sz="1800" spc="-1" strike="noStrike">
              <a:latin typeface="Arial"/>
            </a:endParaRPr>
          </a:p>
          <a:p>
            <a:pPr marL="343080" indent="-342360">
              <a:lnSpc>
                <a:spcPct val="100000"/>
              </a:lnSpc>
              <a:spcBef>
                <a:spcPts val="1001"/>
              </a:spcBef>
              <a:buClr>
                <a:srgbClr val="353535"/>
              </a:buClr>
              <a:buFont typeface="Wingdings 3" charset="2"/>
              <a:buChar char=""/>
            </a:pPr>
            <a:r>
              <a:rPr b="0" lang="en-IN" sz="1800" spc="-1" strike="noStrike">
                <a:solidFill>
                  <a:srgbClr val="404040"/>
                </a:solidFill>
                <a:latin typeface="Century Gothic"/>
                <a:ea typeface="DejaVu Sans"/>
              </a:rPr>
              <a:t>Python.</a:t>
            </a:r>
            <a:endParaRPr b="0" lang="en-IN" sz="1800" spc="-1" strike="noStrike">
              <a:latin typeface="Arial"/>
            </a:endParaRPr>
          </a:p>
          <a:p>
            <a:pPr marL="343080" indent="-342360">
              <a:lnSpc>
                <a:spcPct val="100000"/>
              </a:lnSpc>
              <a:spcBef>
                <a:spcPts val="1001"/>
              </a:spcBef>
              <a:buClr>
                <a:srgbClr val="353535"/>
              </a:buClr>
              <a:buFont typeface="Wingdings 3" charset="2"/>
              <a:buChar char=""/>
            </a:pPr>
            <a:r>
              <a:rPr b="0" lang="en-IN" sz="1800" spc="-1" strike="noStrike">
                <a:solidFill>
                  <a:srgbClr val="404040"/>
                </a:solidFill>
                <a:latin typeface="Century Gothic"/>
                <a:ea typeface="DejaVu Sans"/>
              </a:rPr>
              <a:t>HTML.</a:t>
            </a:r>
            <a:endParaRPr b="0" lang="en-IN" sz="1800" spc="-1" strike="noStrike">
              <a:latin typeface="Arial"/>
            </a:endParaRPr>
          </a:p>
          <a:p>
            <a:pPr marL="343080" indent="-342360">
              <a:lnSpc>
                <a:spcPct val="100000"/>
              </a:lnSpc>
              <a:spcBef>
                <a:spcPts val="1001"/>
              </a:spcBef>
              <a:buClr>
                <a:srgbClr val="353535"/>
              </a:buClr>
              <a:buFont typeface="Wingdings 3" charset="2"/>
              <a:buChar char=""/>
            </a:pPr>
            <a:r>
              <a:rPr b="0" lang="en-IN" sz="1800" spc="-1" strike="noStrike">
                <a:solidFill>
                  <a:srgbClr val="404040"/>
                </a:solidFill>
                <a:latin typeface="Century Gothic"/>
                <a:ea typeface="DejaVu Sans"/>
              </a:rPr>
              <a:t>CSS.</a:t>
            </a:r>
            <a:endParaRPr b="0" lang="en-IN" sz="1800" spc="-1" strike="noStrike">
              <a:latin typeface="Arial"/>
            </a:endParaRPr>
          </a:p>
          <a:p>
            <a:pPr marL="343080" indent="-342360">
              <a:lnSpc>
                <a:spcPct val="100000"/>
              </a:lnSpc>
              <a:spcBef>
                <a:spcPts val="1001"/>
              </a:spcBef>
              <a:buClr>
                <a:srgbClr val="353535"/>
              </a:buClr>
              <a:buFont typeface="Wingdings 3" charset="2"/>
              <a:buChar char=""/>
            </a:pPr>
            <a:r>
              <a:rPr b="0" lang="en-IN" sz="1800" spc="-1" strike="noStrike">
                <a:solidFill>
                  <a:srgbClr val="404040"/>
                </a:solidFill>
                <a:latin typeface="Century Gothic"/>
                <a:ea typeface="DejaVu Sans"/>
              </a:rPr>
              <a:t>Bootstrap.</a:t>
            </a:r>
            <a:endParaRPr b="0" lang="en-IN" sz="1800" spc="-1" strike="noStrike">
              <a:latin typeface="Arial"/>
            </a:endParaRPr>
          </a:p>
          <a:p>
            <a:pPr marL="343080" indent="-342360">
              <a:lnSpc>
                <a:spcPct val="100000"/>
              </a:lnSpc>
              <a:spcBef>
                <a:spcPts val="1001"/>
              </a:spcBef>
              <a:buClr>
                <a:srgbClr val="353535"/>
              </a:buClr>
              <a:buFont typeface="Wingdings 3" charset="2"/>
              <a:buChar char=""/>
            </a:pPr>
            <a:r>
              <a:rPr b="0" lang="en-IN" sz="1800" spc="-1" strike="noStrike">
                <a:solidFill>
                  <a:srgbClr val="404040"/>
                </a:solidFill>
                <a:latin typeface="Century Gothic"/>
                <a:ea typeface="DejaVu Sans"/>
              </a:rPr>
              <a:t>Django (Framework)</a:t>
            </a:r>
            <a:endParaRPr b="0" lang="en-IN" sz="1800" spc="-1" strike="noStrike">
              <a:latin typeface="Arial"/>
            </a:endParaRPr>
          </a:p>
        </p:txBody>
      </p:sp>
      <p:sp>
        <p:nvSpPr>
          <p:cNvPr id="213" name="CustomShape 4"/>
          <p:cNvSpPr/>
          <p:nvPr/>
        </p:nvSpPr>
        <p:spPr>
          <a:xfrm>
            <a:off x="7506720" y="1245600"/>
            <a:ext cx="3998160" cy="722880"/>
          </a:xfrm>
          <a:prstGeom prst="rect">
            <a:avLst/>
          </a:prstGeom>
          <a:noFill/>
          <a:ln>
            <a:noFill/>
          </a:ln>
        </p:spPr>
        <p:style>
          <a:lnRef idx="0"/>
          <a:fillRef idx="0"/>
          <a:effectRef idx="0"/>
          <a:fontRef idx="minor"/>
        </p:style>
        <p:txBody>
          <a:bodyPr lIns="90000" rIns="90000" tIns="45000" bIns="45000" anchor="b">
            <a:noAutofit/>
          </a:bodyPr>
          <a:p>
            <a:pPr>
              <a:lnSpc>
                <a:spcPct val="100000"/>
              </a:lnSpc>
              <a:spcBef>
                <a:spcPts val="1001"/>
              </a:spcBef>
              <a:tabLst>
                <a:tab algn="l" pos="0"/>
              </a:tabLst>
            </a:pPr>
            <a:r>
              <a:rPr b="0" lang="en-IN" sz="2400" spc="-1" strike="noStrike">
                <a:solidFill>
                  <a:srgbClr val="404040"/>
                </a:solidFill>
                <a:latin typeface="Century Gothic"/>
                <a:ea typeface="DejaVu Sans"/>
              </a:rPr>
              <a:t>Software</a:t>
            </a:r>
            <a:endParaRPr b="0" lang="en-IN" sz="2400" spc="-1" strike="noStrike">
              <a:latin typeface="Arial"/>
            </a:endParaRPr>
          </a:p>
        </p:txBody>
      </p:sp>
      <p:sp>
        <p:nvSpPr>
          <p:cNvPr id="214" name="CustomShape 5"/>
          <p:cNvSpPr/>
          <p:nvPr/>
        </p:nvSpPr>
        <p:spPr>
          <a:xfrm>
            <a:off x="7166880" y="2545560"/>
            <a:ext cx="4338000" cy="335340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1001"/>
              </a:spcBef>
              <a:buClr>
                <a:srgbClr val="353535"/>
              </a:buClr>
              <a:buFont typeface="Wingdings 3" charset="2"/>
              <a:buChar char=""/>
            </a:pPr>
            <a:r>
              <a:rPr b="0" lang="en-IN" sz="1800" spc="-1" strike="noStrike">
                <a:solidFill>
                  <a:srgbClr val="404040"/>
                </a:solidFill>
                <a:latin typeface="Century Gothic"/>
                <a:ea typeface="DejaVu Sans"/>
              </a:rPr>
              <a:t>Jupyter Notebook.</a:t>
            </a:r>
            <a:endParaRPr b="0" lang="en-IN" sz="1800" spc="-1" strike="noStrike">
              <a:latin typeface="Arial"/>
            </a:endParaRPr>
          </a:p>
          <a:p>
            <a:pPr marL="343080" indent="-342360">
              <a:lnSpc>
                <a:spcPct val="100000"/>
              </a:lnSpc>
              <a:spcBef>
                <a:spcPts val="1001"/>
              </a:spcBef>
              <a:buClr>
                <a:srgbClr val="353535"/>
              </a:buClr>
              <a:buFont typeface="Wingdings 3" charset="2"/>
              <a:buChar char=""/>
            </a:pPr>
            <a:r>
              <a:rPr b="0" lang="en-IN" sz="1800" spc="-1" strike="noStrike">
                <a:solidFill>
                  <a:srgbClr val="404040"/>
                </a:solidFill>
                <a:latin typeface="Century Gothic"/>
                <a:ea typeface="DejaVu Sans"/>
              </a:rPr>
              <a:t>Pycharm</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2018880" y="617400"/>
            <a:ext cx="8911080" cy="54144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en-IN" sz="2400" spc="-1" strike="noStrike">
                <a:solidFill>
                  <a:srgbClr val="178dbb"/>
                </a:solidFill>
                <a:latin typeface="Century Gothic"/>
                <a:ea typeface="DejaVu Sans"/>
              </a:rPr>
              <a:t>Flow chart</a:t>
            </a:r>
            <a:endParaRPr b="0" lang="en-IN" sz="2400" spc="-1" strike="noStrike">
              <a:latin typeface="Arial"/>
            </a:endParaRPr>
          </a:p>
        </p:txBody>
      </p:sp>
      <p:graphicFrame>
        <p:nvGraphicFramePr>
          <p:cNvPr id="1" name="Diagram1"/>
          <p:cNvGraphicFramePr/>
          <p:nvPr>
            <p:extLst>
              <p:ext uri="{D42A27DB-BD31-4B8C-83A1-F6EECF244321}">
                <p14:modId xmlns:p14="http://schemas.microsoft.com/office/powerpoint/2010/main" val="3658343807"/>
              </p:ext>
            </p:extLst>
          </p:nvPr>
        </p:nvGraphicFramePr>
        <p:xfrm>
          <a:off x="9379080" y="1315440"/>
          <a:ext cx="2494080" cy="2566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2" name="Diagram2"/>
          <p:cNvGraphicFramePr/>
          <p:nvPr>
            <p:extLst>
              <p:ext uri="{D42A27DB-BD31-4B8C-83A1-F6EECF244321}">
                <p14:modId xmlns:p14="http://schemas.microsoft.com/office/powerpoint/2010/main" val="1836650553"/>
              </p:ext>
            </p:extLst>
          </p:nvPr>
        </p:nvGraphicFramePr>
        <p:xfrm>
          <a:off x="1449000" y="461520"/>
          <a:ext cx="7336440" cy="274716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nvGrpSpPr>
          <p:cNvPr id="216" name="Group 2"/>
          <p:cNvGrpSpPr/>
          <p:nvPr/>
        </p:nvGrpSpPr>
        <p:grpSpPr>
          <a:xfrm>
            <a:off x="8970480" y="1596240"/>
            <a:ext cx="407880" cy="477360"/>
            <a:chOff x="8970480" y="1596240"/>
            <a:chExt cx="407880" cy="477360"/>
          </a:xfrm>
        </p:grpSpPr>
        <p:sp>
          <p:nvSpPr>
            <p:cNvPr id="217" name="CustomShape 3"/>
            <p:cNvSpPr/>
            <p:nvPr/>
          </p:nvSpPr>
          <p:spPr>
            <a:xfrm>
              <a:off x="8970480" y="1596240"/>
              <a:ext cx="407880" cy="477360"/>
            </a:xfrm>
            <a:prstGeom prst="rightArrow">
              <a:avLst>
                <a:gd name="adj1" fmla="val 60000"/>
                <a:gd name="adj2" fmla="val 50000"/>
              </a:avLst>
            </a:prstGeom>
            <a:gradFill rotWithShape="0">
              <a:gsLst>
                <a:gs pos="0">
                  <a:srgbClr val="b9b9b9"/>
                </a:gs>
                <a:gs pos="100000">
                  <a:srgbClr val="a2a2a2"/>
                </a:gs>
              </a:gsLst>
              <a:lin ang="5400000"/>
            </a:gradFill>
            <a:ln>
              <a:noFill/>
            </a:ln>
            <a:effectLst>
              <a:outerShdw blurRad="38100" dir="5400000" dist="25560" rotWithShape="0">
                <a:srgbClr val="000000">
                  <a:alpha val="25000"/>
                </a:srgbClr>
              </a:outerShdw>
            </a:effectLst>
            <a:scene3d>
              <a:camera prst="orthographicFront"/>
              <a:lightRig dir="t" rig="threePt"/>
            </a:scene3d>
            <a:sp3d z="-80000" prstMaterial="plastic">
              <a:bevelT w="50800" h="50800"/>
              <a:bevelB prst="angle" w="25400" h="25400"/>
            </a:sp3d>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p:style>
        </p:sp>
        <p:sp>
          <p:nvSpPr>
            <p:cNvPr id="218" name="CustomShape 4"/>
            <p:cNvSpPr/>
            <p:nvPr/>
          </p:nvSpPr>
          <p:spPr>
            <a:xfrm>
              <a:off x="8970480" y="1692000"/>
              <a:ext cx="285480" cy="286200"/>
            </a:xfrm>
            <a:prstGeom prst="rect">
              <a:avLst/>
            </a:prstGeom>
            <a:noFill/>
            <a:ln>
              <a:noFill/>
            </a:ln>
            <a:scene3d>
              <a:camera prst="orthographicFront"/>
              <a:lightRig dir="t" rig="threePt"/>
            </a:scene3d>
            <a:sp3d z="-80000"/>
          </p:spPr>
          <p:style>
            <a:lnRef idx="0"/>
            <a:fillRef idx="0"/>
            <a:effectRef idx="0"/>
            <a:fontRef idx="minor"/>
          </p:style>
        </p:sp>
      </p:grpSp>
      <p:grpSp>
        <p:nvGrpSpPr>
          <p:cNvPr id="219" name="Group 5"/>
          <p:cNvGrpSpPr/>
          <p:nvPr/>
        </p:nvGrpSpPr>
        <p:grpSpPr>
          <a:xfrm>
            <a:off x="9549000" y="5673240"/>
            <a:ext cx="2271240" cy="999360"/>
            <a:chOff x="9549000" y="5673240"/>
            <a:chExt cx="2271240" cy="999360"/>
          </a:xfrm>
        </p:grpSpPr>
        <p:sp>
          <p:nvSpPr>
            <p:cNvPr id="220" name="CustomShape 6"/>
            <p:cNvSpPr/>
            <p:nvPr/>
          </p:nvSpPr>
          <p:spPr>
            <a:xfrm>
              <a:off x="9549000" y="5673240"/>
              <a:ext cx="2271240" cy="999360"/>
            </a:xfrm>
            <a:prstGeom prst="roundRect">
              <a:avLst>
                <a:gd name="adj" fmla="val 10000"/>
              </a:avLst>
            </a:prstGeom>
            <a:gradFill rotWithShape="0">
              <a:gsLst>
                <a:gs pos="0">
                  <a:srgbClr val="515151"/>
                </a:gs>
                <a:gs pos="100000">
                  <a:srgbClr val="313131"/>
                </a:gs>
              </a:gsLst>
              <a:lin ang="5400000"/>
            </a:gradFill>
            <a:ln>
              <a:noFill/>
            </a:ln>
            <a:effectLst>
              <a:outerShdw blurRad="38100" dir="5400000" dist="25560" rotWithShape="0">
                <a:srgbClr val="000000">
                  <a:alpha val="25000"/>
                </a:srgbClr>
              </a:outerShdw>
            </a:effectLst>
            <a:scene3d>
              <a:camera prst="orthographicFront"/>
              <a:lightRig dir="t" rig="threePt"/>
            </a:scene3d>
            <a:sp3d prstMaterial="plastic">
              <a:bevelT w="120900" h="88900"/>
              <a:bevelB prst="angle" w="88900" h="31750"/>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p:style>
        </p:sp>
        <p:sp>
          <p:nvSpPr>
            <p:cNvPr id="221" name="CustomShape 7"/>
            <p:cNvSpPr/>
            <p:nvPr/>
          </p:nvSpPr>
          <p:spPr>
            <a:xfrm>
              <a:off x="9586080" y="5702400"/>
              <a:ext cx="2197080" cy="940680"/>
            </a:xfrm>
            <a:prstGeom prst="rect">
              <a:avLst/>
            </a:prstGeom>
            <a:noFill/>
            <a:ln>
              <a:noFill/>
            </a:ln>
          </p:spPr>
          <p:style>
            <a:lnRef idx="0"/>
            <a:fillRef idx="0"/>
            <a:effectRef idx="0"/>
            <a:fontRef idx="minor"/>
          </p:style>
          <p:txBody>
            <a:bodyPr lIns="76320" rIns="76320" tIns="76320" bIns="76320" anchor="ctr">
              <a:noAutofit/>
            </a:bodyPr>
            <a:p>
              <a:pPr algn="ctr">
                <a:lnSpc>
                  <a:spcPct val="90000"/>
                </a:lnSpc>
                <a:spcAft>
                  <a:spcPts val="700"/>
                </a:spcAft>
                <a:tabLst>
                  <a:tab algn="l" pos="0"/>
                </a:tabLst>
              </a:pPr>
              <a:r>
                <a:rPr b="0" lang="en-IN" sz="2000" spc="-1" strike="noStrike">
                  <a:solidFill>
                    <a:srgbClr val="ffffff"/>
                  </a:solidFill>
                  <a:latin typeface="Century Gothic"/>
                  <a:ea typeface="DejaVu Sans"/>
                </a:rPr>
                <a:t>Implementation</a:t>
              </a:r>
              <a:endParaRPr b="0" lang="en-IN" sz="2000" spc="-1" strike="noStrike">
                <a:latin typeface="Arial"/>
              </a:endParaRPr>
            </a:p>
          </p:txBody>
        </p:sp>
      </p:grpSp>
      <p:sp>
        <p:nvSpPr>
          <p:cNvPr id="222" name="CustomShape 8"/>
          <p:cNvSpPr/>
          <p:nvPr/>
        </p:nvSpPr>
        <p:spPr>
          <a:xfrm>
            <a:off x="10389600" y="4453920"/>
            <a:ext cx="693720" cy="680760"/>
          </a:xfrm>
          <a:prstGeom prst="diamond">
            <a:avLst/>
          </a:prstGeom>
          <a:ln>
            <a:noFill/>
          </a:ln>
          <a:effectLst>
            <a:outerShdw algn="ctr" blurRad="44450" dir="5400000" dist="28080">
              <a:srgbClr val="000000">
                <a:alpha val="32000"/>
              </a:srgbClr>
            </a:outerShdw>
          </a:effectLst>
          <a:scene3d>
            <a:camera prst="orthographicFront">
              <a:rot lat="0" lon="0" rev="0"/>
            </a:camera>
            <a:lightRig dir="t" rig="balanced">
              <a:rot lat="0" lon="0" rev="8700000"/>
            </a:lightRig>
          </a:scene3d>
          <a:sp3d>
            <a:bevelT w="190500" h="38100"/>
          </a:sp3d>
        </p:spPr>
        <p:style>
          <a:lnRef idx="2">
            <a:schemeClr val="accent1">
              <a:shade val="50000"/>
            </a:schemeClr>
          </a:lnRef>
          <a:fillRef idx="1">
            <a:schemeClr val="accent1"/>
          </a:fillRef>
          <a:effectRef idx="0">
            <a:schemeClr val="accent1"/>
          </a:effectRef>
          <a:fontRef idx="minor"/>
        </p:style>
      </p:sp>
      <p:grpSp>
        <p:nvGrpSpPr>
          <p:cNvPr id="223" name="Group 9"/>
          <p:cNvGrpSpPr/>
          <p:nvPr/>
        </p:nvGrpSpPr>
        <p:grpSpPr>
          <a:xfrm>
            <a:off x="10390320" y="3920400"/>
            <a:ext cx="553320" cy="461160"/>
            <a:chOff x="10390320" y="3920400"/>
            <a:chExt cx="553320" cy="461160"/>
          </a:xfrm>
        </p:grpSpPr>
        <p:sp>
          <p:nvSpPr>
            <p:cNvPr id="224" name="CustomShape 10"/>
            <p:cNvSpPr/>
            <p:nvPr/>
          </p:nvSpPr>
          <p:spPr>
            <a:xfrm rot="5400000">
              <a:off x="10436400" y="3874320"/>
              <a:ext cx="461160" cy="553320"/>
            </a:xfrm>
            <a:prstGeom prst="rightArrow">
              <a:avLst>
                <a:gd name="adj1" fmla="val 60000"/>
                <a:gd name="adj2" fmla="val 50000"/>
              </a:avLst>
            </a:prstGeom>
            <a:gradFill rotWithShape="0">
              <a:gsLst>
                <a:gs pos="0">
                  <a:srgbClr val="b9b9b9"/>
                </a:gs>
                <a:gs pos="100000">
                  <a:srgbClr val="a2a2a2"/>
                </a:gs>
              </a:gsLst>
              <a:lin ang="10800000"/>
            </a:gradFill>
            <a:ln>
              <a:noFill/>
            </a:ln>
            <a:effectLst>
              <a:outerShdw blurRad="38100" dir="5400000" dist="25560" rotWithShape="0">
                <a:srgbClr val="000000">
                  <a:alpha val="25000"/>
                </a:srgbClr>
              </a:outerShdw>
            </a:effectLst>
            <a:scene3d>
              <a:camera prst="orthographicFront"/>
              <a:lightRig dir="t" rig="threePt"/>
            </a:scene3d>
            <a:sp3d z="-80000" prstMaterial="plastic">
              <a:bevelT w="50800" h="50800"/>
              <a:bevelB prst="angle" w="25400" h="25400"/>
            </a:sp3d>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p:style>
        </p:sp>
        <p:sp>
          <p:nvSpPr>
            <p:cNvPr id="225" name="CustomShape 11"/>
            <p:cNvSpPr/>
            <p:nvPr/>
          </p:nvSpPr>
          <p:spPr>
            <a:xfrm>
              <a:off x="10500120" y="3920400"/>
              <a:ext cx="331560" cy="322560"/>
            </a:xfrm>
            <a:prstGeom prst="rect">
              <a:avLst/>
            </a:prstGeom>
            <a:noFill/>
            <a:ln>
              <a:noFill/>
            </a:ln>
            <a:scene3d>
              <a:camera prst="orthographicFront"/>
              <a:lightRig dir="t" rig="threePt"/>
            </a:scene3d>
            <a:sp3d z="-80000"/>
          </p:spPr>
          <p:style>
            <a:lnRef idx="0"/>
            <a:fillRef idx="0"/>
            <a:effectRef idx="0"/>
            <a:fontRef idx="minor"/>
          </p:style>
        </p:sp>
      </p:grpSp>
      <p:grpSp>
        <p:nvGrpSpPr>
          <p:cNvPr id="226" name="Group 12"/>
          <p:cNvGrpSpPr/>
          <p:nvPr/>
        </p:nvGrpSpPr>
        <p:grpSpPr>
          <a:xfrm>
            <a:off x="10460520" y="5211360"/>
            <a:ext cx="553320" cy="461160"/>
            <a:chOff x="10460520" y="5211360"/>
            <a:chExt cx="553320" cy="461160"/>
          </a:xfrm>
        </p:grpSpPr>
        <p:sp>
          <p:nvSpPr>
            <p:cNvPr id="227" name="CustomShape 13"/>
            <p:cNvSpPr/>
            <p:nvPr/>
          </p:nvSpPr>
          <p:spPr>
            <a:xfrm rot="5400000">
              <a:off x="10506600" y="5165280"/>
              <a:ext cx="461160" cy="553320"/>
            </a:xfrm>
            <a:prstGeom prst="rightArrow">
              <a:avLst>
                <a:gd name="adj1" fmla="val 60000"/>
                <a:gd name="adj2" fmla="val 50000"/>
              </a:avLst>
            </a:prstGeom>
            <a:gradFill rotWithShape="0">
              <a:gsLst>
                <a:gs pos="0">
                  <a:srgbClr val="b9b9b9"/>
                </a:gs>
                <a:gs pos="100000">
                  <a:srgbClr val="a2a2a2"/>
                </a:gs>
              </a:gsLst>
              <a:lin ang="10800000"/>
            </a:gradFill>
            <a:ln>
              <a:noFill/>
            </a:ln>
            <a:effectLst>
              <a:outerShdw blurRad="38100" dir="5400000" dist="25560" rotWithShape="0">
                <a:srgbClr val="000000">
                  <a:alpha val="25000"/>
                </a:srgbClr>
              </a:outerShdw>
            </a:effectLst>
            <a:scene3d>
              <a:camera prst="orthographicFront"/>
              <a:lightRig dir="t" rig="threePt"/>
            </a:scene3d>
            <a:sp3d z="-80000" prstMaterial="plastic">
              <a:bevelT w="50800" h="50800"/>
              <a:bevelB prst="angle" w="25400" h="25400"/>
            </a:sp3d>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p:style>
        </p:sp>
        <p:sp>
          <p:nvSpPr>
            <p:cNvPr id="228" name="CustomShape 14"/>
            <p:cNvSpPr/>
            <p:nvPr/>
          </p:nvSpPr>
          <p:spPr>
            <a:xfrm>
              <a:off x="10570320" y="5211360"/>
              <a:ext cx="331560" cy="322560"/>
            </a:xfrm>
            <a:prstGeom prst="rect">
              <a:avLst/>
            </a:prstGeom>
            <a:noFill/>
            <a:ln>
              <a:noFill/>
            </a:ln>
            <a:scene3d>
              <a:camera prst="orthographicFront"/>
              <a:lightRig dir="t" rig="threePt"/>
            </a:scene3d>
            <a:sp3d z="-80000"/>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2593080" y="624240"/>
            <a:ext cx="8911080" cy="581040"/>
          </a:xfrm>
          <a:prstGeom prst="rect">
            <a:avLst/>
          </a:prstGeom>
          <a:noFill/>
          <a:ln>
            <a:noFill/>
          </a:ln>
        </p:spPr>
        <p:style>
          <a:lnRef idx="0"/>
          <a:fillRef idx="0"/>
          <a:effectRef idx="0"/>
          <a:fontRef idx="minor"/>
        </p:style>
        <p:txBody>
          <a:bodyPr lIns="90000" rIns="90000" tIns="45000" bIns="45000">
            <a:normAutofit/>
          </a:bodyPr>
          <a:p>
            <a:pPr algn="ctr">
              <a:lnSpc>
                <a:spcPct val="100000"/>
              </a:lnSpc>
            </a:pPr>
            <a:r>
              <a:rPr b="0" lang="en-IN" sz="2400" spc="-1" strike="noStrike">
                <a:solidFill>
                  <a:srgbClr val="178dbb"/>
                </a:solidFill>
                <a:latin typeface="Century Gothic"/>
                <a:ea typeface="DejaVu Sans"/>
              </a:rPr>
              <a:t>Logical Data Flow Diagram(Web Page Interface)</a:t>
            </a:r>
            <a:endParaRPr b="0" lang="en-IN" sz="2400" spc="-1" strike="noStrike">
              <a:latin typeface="Arial"/>
            </a:endParaRPr>
          </a:p>
        </p:txBody>
      </p:sp>
      <p:sp>
        <p:nvSpPr>
          <p:cNvPr id="230" name="CustomShape 2"/>
          <p:cNvSpPr/>
          <p:nvPr/>
        </p:nvSpPr>
        <p:spPr>
          <a:xfrm>
            <a:off x="2504520" y="2160000"/>
            <a:ext cx="2013480" cy="953280"/>
          </a:xfrm>
          <a:prstGeom prst="rect">
            <a:avLst/>
          </a:prstGeom>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Century Gothic"/>
                <a:ea typeface="DejaVu Sans"/>
              </a:rPr>
              <a:t>Customer</a:t>
            </a:r>
            <a:endParaRPr b="0" lang="en-IN" sz="1800" spc="-1" strike="noStrike">
              <a:latin typeface="Arial"/>
            </a:endParaRPr>
          </a:p>
        </p:txBody>
      </p:sp>
      <p:sp>
        <p:nvSpPr>
          <p:cNvPr id="231" name="CustomShape 3"/>
          <p:cNvSpPr/>
          <p:nvPr/>
        </p:nvSpPr>
        <p:spPr>
          <a:xfrm>
            <a:off x="5937120" y="2160000"/>
            <a:ext cx="2013480" cy="953280"/>
          </a:xfrm>
          <a:prstGeom prst="roundRect">
            <a:avLst>
              <a:gd name="adj" fmla="val 16667"/>
            </a:avLst>
          </a:prstGeom>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Century Gothic"/>
                <a:ea typeface="DejaVu Sans"/>
              </a:rPr>
              <a:t>Input: Source,</a:t>
            </a:r>
            <a:endParaRPr b="0" lang="en-IN" sz="1800" spc="-1" strike="noStrike">
              <a:latin typeface="Arial"/>
            </a:endParaRPr>
          </a:p>
          <a:p>
            <a:pPr algn="ctr">
              <a:lnSpc>
                <a:spcPct val="100000"/>
              </a:lnSpc>
            </a:pPr>
            <a:r>
              <a:rPr b="0" lang="en-IN" sz="1800" spc="-1" strike="noStrike">
                <a:solidFill>
                  <a:srgbClr val="ffffff"/>
                </a:solidFill>
                <a:latin typeface="Century Gothic"/>
                <a:ea typeface="DejaVu Sans"/>
              </a:rPr>
              <a:t>destination,</a:t>
            </a:r>
            <a:endParaRPr b="0" lang="en-IN" sz="1800" spc="-1" strike="noStrike">
              <a:latin typeface="Arial"/>
            </a:endParaRPr>
          </a:p>
          <a:p>
            <a:pPr algn="ctr">
              <a:lnSpc>
                <a:spcPct val="100000"/>
              </a:lnSpc>
            </a:pPr>
            <a:r>
              <a:rPr b="0" lang="en-IN" sz="1800" spc="-1" strike="noStrike">
                <a:solidFill>
                  <a:srgbClr val="ffffff"/>
                </a:solidFill>
                <a:latin typeface="Century Gothic"/>
                <a:ea typeface="DejaVu Sans"/>
              </a:rPr>
              <a:t>Date.</a:t>
            </a:r>
            <a:endParaRPr b="0" lang="en-IN" sz="1800" spc="-1" strike="noStrike">
              <a:latin typeface="Arial"/>
            </a:endParaRPr>
          </a:p>
        </p:txBody>
      </p:sp>
      <p:sp>
        <p:nvSpPr>
          <p:cNvPr id="232" name="CustomShape 4"/>
          <p:cNvSpPr/>
          <p:nvPr/>
        </p:nvSpPr>
        <p:spPr>
          <a:xfrm>
            <a:off x="4889880" y="2550960"/>
            <a:ext cx="807840" cy="125280"/>
          </a:xfrm>
          <a:prstGeom prst="rightArrow">
            <a:avLst>
              <a:gd name="adj1" fmla="val 50000"/>
              <a:gd name="adj2" fmla="val 50000"/>
            </a:avLst>
          </a:prstGeom>
          <a:ln cap="rnd">
            <a:round/>
          </a:ln>
        </p:spPr>
        <p:style>
          <a:lnRef idx="2">
            <a:schemeClr val="accent1">
              <a:shade val="50000"/>
            </a:schemeClr>
          </a:lnRef>
          <a:fillRef idx="1">
            <a:schemeClr val="accent1"/>
          </a:fillRef>
          <a:effectRef idx="0">
            <a:schemeClr val="accent1"/>
          </a:effectRef>
          <a:fontRef idx="minor"/>
        </p:style>
      </p:sp>
      <p:sp>
        <p:nvSpPr>
          <p:cNvPr id="233" name="CustomShape 5"/>
          <p:cNvSpPr/>
          <p:nvPr/>
        </p:nvSpPr>
        <p:spPr>
          <a:xfrm>
            <a:off x="8242920" y="2550960"/>
            <a:ext cx="781200" cy="125280"/>
          </a:xfrm>
          <a:prstGeom prst="rightArrow">
            <a:avLst>
              <a:gd name="adj1" fmla="val 50000"/>
              <a:gd name="adj2" fmla="val 50000"/>
            </a:avLst>
          </a:prstGeom>
          <a:ln cap="rnd">
            <a:round/>
          </a:ln>
        </p:spPr>
        <p:style>
          <a:lnRef idx="2">
            <a:schemeClr val="accent1">
              <a:shade val="50000"/>
            </a:schemeClr>
          </a:lnRef>
          <a:fillRef idx="1">
            <a:schemeClr val="accent1"/>
          </a:fillRef>
          <a:effectRef idx="0">
            <a:schemeClr val="accent1"/>
          </a:effectRef>
          <a:fontRef idx="minor"/>
        </p:style>
      </p:sp>
      <p:sp>
        <p:nvSpPr>
          <p:cNvPr id="234" name="CustomShape 6"/>
          <p:cNvSpPr/>
          <p:nvPr/>
        </p:nvSpPr>
        <p:spPr>
          <a:xfrm>
            <a:off x="9356040" y="2148120"/>
            <a:ext cx="1816560" cy="953280"/>
          </a:xfrm>
          <a:prstGeom prst="roundRect">
            <a:avLst>
              <a:gd name="adj" fmla="val 16667"/>
            </a:avLst>
          </a:prstGeom>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00" spc="-1" strike="noStrike">
              <a:latin typeface="Arial"/>
            </a:endParaRPr>
          </a:p>
          <a:p>
            <a:pPr algn="ctr">
              <a:lnSpc>
                <a:spcPct val="100000"/>
              </a:lnSpc>
            </a:pPr>
            <a:r>
              <a:rPr b="0" lang="en-IN" sz="1800" spc="-1" strike="noStrike">
                <a:solidFill>
                  <a:srgbClr val="ffffff"/>
                </a:solidFill>
                <a:latin typeface="Century Gothic"/>
                <a:ea typeface="DejaVu Sans"/>
              </a:rPr>
              <a:t>Select: Airline,</a:t>
            </a:r>
            <a:endParaRPr b="0" lang="en-IN" sz="1800" spc="-1" strike="noStrike">
              <a:latin typeface="Arial"/>
            </a:endParaRPr>
          </a:p>
          <a:p>
            <a:pPr algn="ctr">
              <a:lnSpc>
                <a:spcPct val="100000"/>
              </a:lnSpc>
            </a:pPr>
            <a:r>
              <a:rPr b="0" lang="en-IN" sz="1800" spc="-1" strike="noStrike">
                <a:solidFill>
                  <a:srgbClr val="ffffff"/>
                </a:solidFill>
                <a:latin typeface="Century Gothic"/>
                <a:ea typeface="DejaVu Sans"/>
              </a:rPr>
              <a:t>Duration,</a:t>
            </a:r>
            <a:endParaRPr b="0" lang="en-IN" sz="1800" spc="-1" strike="noStrike">
              <a:latin typeface="Arial"/>
            </a:endParaRPr>
          </a:p>
          <a:p>
            <a:pPr algn="ctr">
              <a:lnSpc>
                <a:spcPct val="100000"/>
              </a:lnSpc>
            </a:pPr>
            <a:r>
              <a:rPr b="0" lang="en-IN" sz="1800" spc="-1" strike="noStrike">
                <a:solidFill>
                  <a:srgbClr val="ffffff"/>
                </a:solidFill>
                <a:latin typeface="Century Gothic"/>
                <a:ea typeface="DejaVu Sans"/>
              </a:rPr>
              <a:t>Stops.</a:t>
            </a:r>
            <a:endParaRPr b="0" lang="en-IN" sz="1800" spc="-1" strike="noStrike">
              <a:latin typeface="Arial"/>
            </a:endParaRPr>
          </a:p>
          <a:p>
            <a:pPr algn="ctr">
              <a:lnSpc>
                <a:spcPct val="100000"/>
              </a:lnSpc>
            </a:pPr>
            <a:endParaRPr b="0" lang="en-IN" sz="1800" spc="-1" strike="noStrike">
              <a:latin typeface="Arial"/>
            </a:endParaRPr>
          </a:p>
        </p:txBody>
      </p:sp>
      <p:sp>
        <p:nvSpPr>
          <p:cNvPr id="235" name="CustomShape 7"/>
          <p:cNvSpPr/>
          <p:nvPr/>
        </p:nvSpPr>
        <p:spPr>
          <a:xfrm>
            <a:off x="10217520" y="3405960"/>
            <a:ext cx="184680" cy="595800"/>
          </a:xfrm>
          <a:prstGeom prst="downArrow">
            <a:avLst>
              <a:gd name="adj1" fmla="val 50000"/>
              <a:gd name="adj2" fmla="val 50000"/>
            </a:avLst>
          </a:prstGeom>
          <a:ln cap="rnd">
            <a:round/>
          </a:ln>
        </p:spPr>
        <p:style>
          <a:lnRef idx="2">
            <a:schemeClr val="accent1">
              <a:shade val="50000"/>
            </a:schemeClr>
          </a:lnRef>
          <a:fillRef idx="1">
            <a:schemeClr val="accent1"/>
          </a:fillRef>
          <a:effectRef idx="0">
            <a:schemeClr val="accent1"/>
          </a:effectRef>
          <a:fontRef idx="minor"/>
        </p:style>
      </p:sp>
      <p:sp>
        <p:nvSpPr>
          <p:cNvPr id="236" name="CustomShape 8"/>
          <p:cNvSpPr/>
          <p:nvPr/>
        </p:nvSpPr>
        <p:spPr>
          <a:xfrm>
            <a:off x="9461880" y="4479120"/>
            <a:ext cx="1816560" cy="953280"/>
          </a:xfrm>
          <a:prstGeom prst="rect">
            <a:avLst/>
          </a:prstGeom>
          <a:ln cap="rnd">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ffffff"/>
                </a:solidFill>
                <a:latin typeface="Century Gothic"/>
                <a:ea typeface="DejaVu Sans"/>
              </a:rPr>
              <a:t>Prediction Flight ticket fare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185</TotalTime>
  <Application>LibreOffice/6.4.7.2$Linux_X86_64 LibreOffice_project/40$Build-2</Application>
  <Words>1067</Words>
  <Paragraphs>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2019-10-11T04:27:53Z</dcterms:created>
  <dc:creator>Khushboo Patel</dc:creator>
  <dc:description/>
  <dc:language>en-IN</dc:language>
  <cp:lastModifiedBy/>
  <dcterms:modified xsi:type="dcterms:W3CDTF">2021-10-07T02:09:48Z</dcterms:modified>
  <cp:revision>16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14</vt:i4>
  </property>
</Properties>
</file>