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EB52B-F27F-4EFF-8E37-DAB29999CC8F}" type="doc">
      <dgm:prSet loTypeId="urn:microsoft.com/office/officeart/2005/8/layout/process2" loCatId="process" qsTypeId="urn:microsoft.com/office/officeart/2005/8/quickstyle/3d1" qsCatId="3D" csTypeId="urn:microsoft.com/office/officeart/2005/8/colors/accent1_2" csCatId="accent1" phldr="1"/>
      <dgm:spPr/>
    </dgm:pt>
    <dgm:pt modelId="{3597437D-A822-4C4A-B28C-2F61761E2DAB}">
      <dgm:prSet phldrT="[Text]" custT="1"/>
      <dgm:spPr/>
      <dgm:t>
        <a:bodyPr/>
        <a:lstStyle/>
        <a:p>
          <a:r>
            <a:rPr lang="en-IN" sz="2000" b="0" dirty="0"/>
            <a:t>Model</a:t>
          </a:r>
          <a:r>
            <a:rPr lang="en-IN" sz="2000" b="0" baseline="0" dirty="0"/>
            <a:t> Building</a:t>
          </a:r>
          <a:endParaRPr lang="en-IN" sz="2000" b="0" dirty="0"/>
        </a:p>
      </dgm:t>
    </dgm:pt>
    <dgm:pt modelId="{73E5A2CC-B1B8-4387-81DC-EF5D0D992618}" type="parTrans" cxnId="{9990856B-7693-4543-85DE-7D4D799A51ED}">
      <dgm:prSet/>
      <dgm:spPr/>
      <dgm:t>
        <a:bodyPr/>
        <a:lstStyle/>
        <a:p>
          <a:endParaRPr lang="en-IN"/>
        </a:p>
      </dgm:t>
    </dgm:pt>
    <dgm:pt modelId="{DC1B9707-AC84-4898-9762-B3DEF609ED7C}" type="sibTrans" cxnId="{9990856B-7693-4543-85DE-7D4D799A51ED}">
      <dgm:prSet/>
      <dgm:spPr/>
      <dgm:t>
        <a:bodyPr/>
        <a:lstStyle/>
        <a:p>
          <a:endParaRPr lang="en-IN"/>
        </a:p>
      </dgm:t>
    </dgm:pt>
    <dgm:pt modelId="{4E4FCCAE-BD83-415E-8496-914228FD6A5D}">
      <dgm:prSet phldrT="[Text]" custT="1"/>
      <dgm:spPr/>
      <dgm:t>
        <a:bodyPr/>
        <a:lstStyle/>
        <a:p>
          <a:r>
            <a:rPr lang="en-IN" sz="2000" dirty="0"/>
            <a:t>Model</a:t>
          </a:r>
          <a:r>
            <a:rPr lang="en-IN" sz="2000" baseline="0" dirty="0"/>
            <a:t> Testing</a:t>
          </a:r>
          <a:endParaRPr lang="en-IN" sz="2000" dirty="0"/>
        </a:p>
      </dgm:t>
    </dgm:pt>
    <dgm:pt modelId="{9FC6183E-F597-4184-A367-7567C51182A5}" type="parTrans" cxnId="{51B3AA65-B690-4D73-8D61-BBF6F711944C}">
      <dgm:prSet/>
      <dgm:spPr/>
      <dgm:t>
        <a:bodyPr/>
        <a:lstStyle/>
        <a:p>
          <a:endParaRPr lang="en-IN"/>
        </a:p>
      </dgm:t>
    </dgm:pt>
    <dgm:pt modelId="{4D68215C-C830-45F6-8B1F-0419C80C8E09}" type="sibTrans" cxnId="{51B3AA65-B690-4D73-8D61-BBF6F711944C}">
      <dgm:prSet/>
      <dgm:spPr/>
      <dgm:t>
        <a:bodyPr/>
        <a:lstStyle/>
        <a:p>
          <a:endParaRPr lang="en-IN"/>
        </a:p>
      </dgm:t>
    </dgm:pt>
    <dgm:pt modelId="{904D9E56-94FD-429A-BFDF-00D1F3BCDD5A}" type="pres">
      <dgm:prSet presAssocID="{7D5EB52B-F27F-4EFF-8E37-DAB29999CC8F}" presName="linearFlow" presStyleCnt="0">
        <dgm:presLayoutVars>
          <dgm:resizeHandles val="exact"/>
        </dgm:presLayoutVars>
      </dgm:prSet>
      <dgm:spPr/>
    </dgm:pt>
    <dgm:pt modelId="{67795CCC-2F81-4F74-98A7-D33733CC0642}" type="pres">
      <dgm:prSet presAssocID="{3597437D-A822-4C4A-B28C-2F61761E2DAB}" presName="node" presStyleLbl="node1" presStyleIdx="0" presStyleCnt="2">
        <dgm:presLayoutVars>
          <dgm:bulletEnabled val="1"/>
        </dgm:presLayoutVars>
      </dgm:prSet>
      <dgm:spPr/>
    </dgm:pt>
    <dgm:pt modelId="{EDFF4797-60D1-4AAD-86B0-5163D822009A}" type="pres">
      <dgm:prSet presAssocID="{DC1B9707-AC84-4898-9762-B3DEF609ED7C}" presName="sibTrans" presStyleLbl="sibTrans2D1" presStyleIdx="0" presStyleCnt="1"/>
      <dgm:spPr/>
    </dgm:pt>
    <dgm:pt modelId="{8E8D5D86-7649-4D09-ABC9-27F8FE7D7B73}" type="pres">
      <dgm:prSet presAssocID="{DC1B9707-AC84-4898-9762-B3DEF609ED7C}" presName="connectorText" presStyleLbl="sibTrans2D1" presStyleIdx="0" presStyleCnt="1"/>
      <dgm:spPr/>
    </dgm:pt>
    <dgm:pt modelId="{5B1F23E4-120D-4432-BC99-023C03D5163D}" type="pres">
      <dgm:prSet presAssocID="{4E4FCCAE-BD83-415E-8496-914228FD6A5D}" presName="node" presStyleLbl="node1" presStyleIdx="1" presStyleCnt="2">
        <dgm:presLayoutVars>
          <dgm:bulletEnabled val="1"/>
        </dgm:presLayoutVars>
      </dgm:prSet>
      <dgm:spPr/>
    </dgm:pt>
  </dgm:ptLst>
  <dgm:cxnLst>
    <dgm:cxn modelId="{51B3AA65-B690-4D73-8D61-BBF6F711944C}" srcId="{7D5EB52B-F27F-4EFF-8E37-DAB29999CC8F}" destId="{4E4FCCAE-BD83-415E-8496-914228FD6A5D}" srcOrd="1" destOrd="0" parTransId="{9FC6183E-F597-4184-A367-7567C51182A5}" sibTransId="{4D68215C-C830-45F6-8B1F-0419C80C8E09}"/>
    <dgm:cxn modelId="{9990856B-7693-4543-85DE-7D4D799A51ED}" srcId="{7D5EB52B-F27F-4EFF-8E37-DAB29999CC8F}" destId="{3597437D-A822-4C4A-B28C-2F61761E2DAB}" srcOrd="0" destOrd="0" parTransId="{73E5A2CC-B1B8-4387-81DC-EF5D0D992618}" sibTransId="{DC1B9707-AC84-4898-9762-B3DEF609ED7C}"/>
    <dgm:cxn modelId="{EC0E669A-E08A-4B80-BA7F-2A83EF2CE27E}" type="presOf" srcId="{4E4FCCAE-BD83-415E-8496-914228FD6A5D}" destId="{5B1F23E4-120D-4432-BC99-023C03D5163D}" srcOrd="0" destOrd="0" presId="urn:microsoft.com/office/officeart/2005/8/layout/process2"/>
    <dgm:cxn modelId="{ACBEF39C-C435-4EDF-B4BD-8CF303BDC271}" type="presOf" srcId="{3597437D-A822-4C4A-B28C-2F61761E2DAB}" destId="{67795CCC-2F81-4F74-98A7-D33733CC0642}" srcOrd="0" destOrd="0" presId="urn:microsoft.com/office/officeart/2005/8/layout/process2"/>
    <dgm:cxn modelId="{E75641B1-CDF2-4C04-B45E-5315471EB2F1}" type="presOf" srcId="{DC1B9707-AC84-4898-9762-B3DEF609ED7C}" destId="{EDFF4797-60D1-4AAD-86B0-5163D822009A}" srcOrd="0" destOrd="0" presId="urn:microsoft.com/office/officeart/2005/8/layout/process2"/>
    <dgm:cxn modelId="{3CD6C9C9-008F-4DE2-A871-F9472F53E821}" type="presOf" srcId="{DC1B9707-AC84-4898-9762-B3DEF609ED7C}" destId="{8E8D5D86-7649-4D09-ABC9-27F8FE7D7B73}" srcOrd="1" destOrd="0" presId="urn:microsoft.com/office/officeart/2005/8/layout/process2"/>
    <dgm:cxn modelId="{6F86DAFC-B04E-4C47-87CA-6E70899FB8C5}" type="presOf" srcId="{7D5EB52B-F27F-4EFF-8E37-DAB29999CC8F}" destId="{904D9E56-94FD-429A-BFDF-00D1F3BCDD5A}" srcOrd="0" destOrd="0" presId="urn:microsoft.com/office/officeart/2005/8/layout/process2"/>
    <dgm:cxn modelId="{CA8F89BD-3940-4568-AD3D-B4425B6A2905}" type="presParOf" srcId="{904D9E56-94FD-429A-BFDF-00D1F3BCDD5A}" destId="{67795CCC-2F81-4F74-98A7-D33733CC0642}" srcOrd="0" destOrd="0" presId="urn:microsoft.com/office/officeart/2005/8/layout/process2"/>
    <dgm:cxn modelId="{82F37FC7-B04B-4363-BCF1-5993B7CEB2B0}" type="presParOf" srcId="{904D9E56-94FD-429A-BFDF-00D1F3BCDD5A}" destId="{EDFF4797-60D1-4AAD-86B0-5163D822009A}" srcOrd="1" destOrd="0" presId="urn:microsoft.com/office/officeart/2005/8/layout/process2"/>
    <dgm:cxn modelId="{89EFCABD-774E-495E-8959-51DC764FF7B5}" type="presParOf" srcId="{EDFF4797-60D1-4AAD-86B0-5163D822009A}" destId="{8E8D5D86-7649-4D09-ABC9-27F8FE7D7B73}" srcOrd="0" destOrd="0" presId="urn:microsoft.com/office/officeart/2005/8/layout/process2"/>
    <dgm:cxn modelId="{8D6623DA-D218-4873-814D-A6A3738C789A}" type="presParOf" srcId="{904D9E56-94FD-429A-BFDF-00D1F3BCDD5A}" destId="{5B1F23E4-120D-4432-BC99-023C03D5163D}" srcOrd="2"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F6BFEF-50B0-42A3-AE72-F02B81AF4C52}" type="doc">
      <dgm:prSet loTypeId="urn:microsoft.com/office/officeart/2005/8/layout/process1" loCatId="process" qsTypeId="urn:microsoft.com/office/officeart/2005/8/quickstyle/3d1" qsCatId="3D" csTypeId="urn:microsoft.com/office/officeart/2005/8/colors/accent1_2" csCatId="accent1" phldr="1"/>
      <dgm:spPr/>
    </dgm:pt>
    <dgm:pt modelId="{CC894730-E576-4F14-ACBB-BA3B2933D632}">
      <dgm:prSet phldrT="[Text]" custT="1"/>
      <dgm:spPr/>
      <dgm:t>
        <a:bodyPr/>
        <a:lstStyle/>
        <a:p>
          <a:r>
            <a:rPr lang="en-IN" sz="2000" dirty="0"/>
            <a:t>Data Collection</a:t>
          </a:r>
        </a:p>
      </dgm:t>
    </dgm:pt>
    <dgm:pt modelId="{E3E864AC-EB79-4C4B-A45B-ABDCE4EDDC5B}" type="parTrans" cxnId="{787F3A53-55BE-42F0-A406-D620814CC30C}">
      <dgm:prSet/>
      <dgm:spPr/>
      <dgm:t>
        <a:bodyPr/>
        <a:lstStyle/>
        <a:p>
          <a:endParaRPr lang="en-IN"/>
        </a:p>
      </dgm:t>
    </dgm:pt>
    <dgm:pt modelId="{099CEDEB-45D7-4129-AC91-2C0DD8B4ACD5}" type="sibTrans" cxnId="{787F3A53-55BE-42F0-A406-D620814CC30C}">
      <dgm:prSet/>
      <dgm:spPr/>
      <dgm:t>
        <a:bodyPr/>
        <a:lstStyle/>
        <a:p>
          <a:endParaRPr lang="en-IN"/>
        </a:p>
      </dgm:t>
    </dgm:pt>
    <dgm:pt modelId="{7ED02124-5F8E-4493-BDAF-E06380FEF81D}">
      <dgm:prSet phldrT="[Text]" custT="1"/>
      <dgm:spPr/>
      <dgm:t>
        <a:bodyPr/>
        <a:lstStyle/>
        <a:p>
          <a:r>
            <a:rPr lang="en-IN" sz="2000" dirty="0"/>
            <a:t>Data Analysis</a:t>
          </a:r>
        </a:p>
      </dgm:t>
    </dgm:pt>
    <dgm:pt modelId="{B26216B8-2937-4DBA-BD41-E74A5B1886C2}" type="parTrans" cxnId="{C62FD0E9-6613-40AB-9566-269669598209}">
      <dgm:prSet/>
      <dgm:spPr/>
      <dgm:t>
        <a:bodyPr/>
        <a:lstStyle/>
        <a:p>
          <a:endParaRPr lang="en-IN"/>
        </a:p>
      </dgm:t>
    </dgm:pt>
    <dgm:pt modelId="{DB734356-62A3-49CD-AC40-570779C8F7C2}" type="sibTrans" cxnId="{C62FD0E9-6613-40AB-9566-269669598209}">
      <dgm:prSet/>
      <dgm:spPr/>
      <dgm:t>
        <a:bodyPr/>
        <a:lstStyle/>
        <a:p>
          <a:endParaRPr lang="en-IN"/>
        </a:p>
      </dgm:t>
    </dgm:pt>
    <dgm:pt modelId="{6E4666A8-47FB-4324-B356-5793899FEA0E}">
      <dgm:prSet phldrT="[Text]" custT="1"/>
      <dgm:spPr/>
      <dgm:t>
        <a:bodyPr/>
        <a:lstStyle/>
        <a:p>
          <a:r>
            <a:rPr lang="en-IN" sz="2000" dirty="0"/>
            <a:t>Data Pre-Processing</a:t>
          </a:r>
        </a:p>
      </dgm:t>
    </dgm:pt>
    <dgm:pt modelId="{2C80418A-AC0F-45F8-AA9B-B35B9F5E8B6A}" type="parTrans" cxnId="{C63447F1-1009-4D40-8D56-665BB085BE1C}">
      <dgm:prSet/>
      <dgm:spPr/>
      <dgm:t>
        <a:bodyPr/>
        <a:lstStyle/>
        <a:p>
          <a:endParaRPr lang="en-IN"/>
        </a:p>
      </dgm:t>
    </dgm:pt>
    <dgm:pt modelId="{7247AF7E-3991-4545-BFD2-2CDE3135E4C6}" type="sibTrans" cxnId="{C63447F1-1009-4D40-8D56-665BB085BE1C}">
      <dgm:prSet/>
      <dgm:spPr/>
      <dgm:t>
        <a:bodyPr/>
        <a:lstStyle/>
        <a:p>
          <a:endParaRPr lang="en-IN"/>
        </a:p>
      </dgm:t>
    </dgm:pt>
    <dgm:pt modelId="{93717091-5B58-4534-B4C6-98EEB7877F00}" type="pres">
      <dgm:prSet presAssocID="{60F6BFEF-50B0-42A3-AE72-F02B81AF4C52}" presName="Name0" presStyleCnt="0">
        <dgm:presLayoutVars>
          <dgm:dir/>
          <dgm:resizeHandles val="exact"/>
        </dgm:presLayoutVars>
      </dgm:prSet>
      <dgm:spPr/>
    </dgm:pt>
    <dgm:pt modelId="{A2F784D6-8599-4618-9E84-B4B5221A0B08}" type="pres">
      <dgm:prSet presAssocID="{CC894730-E576-4F14-ACBB-BA3B2933D632}" presName="node" presStyleLbl="node1" presStyleIdx="0" presStyleCnt="3" custScaleY="85340">
        <dgm:presLayoutVars>
          <dgm:bulletEnabled val="1"/>
        </dgm:presLayoutVars>
      </dgm:prSet>
      <dgm:spPr/>
    </dgm:pt>
    <dgm:pt modelId="{F9A17964-9101-4758-9F5B-59D41D643694}" type="pres">
      <dgm:prSet presAssocID="{099CEDEB-45D7-4129-AC91-2C0DD8B4ACD5}" presName="sibTrans" presStyleLbl="sibTrans2D1" presStyleIdx="0" presStyleCnt="2"/>
      <dgm:spPr/>
    </dgm:pt>
    <dgm:pt modelId="{1AD5CDB6-24CB-421F-97D4-3C81F2BD8F03}" type="pres">
      <dgm:prSet presAssocID="{099CEDEB-45D7-4129-AC91-2C0DD8B4ACD5}" presName="connectorText" presStyleLbl="sibTrans2D1" presStyleIdx="0" presStyleCnt="2"/>
      <dgm:spPr/>
    </dgm:pt>
    <dgm:pt modelId="{5AC34819-557F-45B3-9048-0E0FCDFD02D2}" type="pres">
      <dgm:prSet presAssocID="{7ED02124-5F8E-4493-BDAF-E06380FEF81D}" presName="node" presStyleLbl="node1" presStyleIdx="1" presStyleCnt="3" custScaleY="83272">
        <dgm:presLayoutVars>
          <dgm:bulletEnabled val="1"/>
        </dgm:presLayoutVars>
      </dgm:prSet>
      <dgm:spPr/>
    </dgm:pt>
    <dgm:pt modelId="{A8EDA011-2F09-4597-B2C6-02F169DED598}" type="pres">
      <dgm:prSet presAssocID="{DB734356-62A3-49CD-AC40-570779C8F7C2}" presName="sibTrans" presStyleLbl="sibTrans2D1" presStyleIdx="1" presStyleCnt="2"/>
      <dgm:spPr/>
    </dgm:pt>
    <dgm:pt modelId="{73D46F7B-2E57-4141-9A2F-6BE4E4B292E5}" type="pres">
      <dgm:prSet presAssocID="{DB734356-62A3-49CD-AC40-570779C8F7C2}" presName="connectorText" presStyleLbl="sibTrans2D1" presStyleIdx="1" presStyleCnt="2"/>
      <dgm:spPr/>
    </dgm:pt>
    <dgm:pt modelId="{5A25F80B-8AE1-4A73-9424-D19469070617}" type="pres">
      <dgm:prSet presAssocID="{6E4666A8-47FB-4324-B356-5793899FEA0E}" presName="node" presStyleLbl="node1" presStyleIdx="2" presStyleCnt="3" custScaleY="83272">
        <dgm:presLayoutVars>
          <dgm:bulletEnabled val="1"/>
        </dgm:presLayoutVars>
      </dgm:prSet>
      <dgm:spPr/>
    </dgm:pt>
  </dgm:ptLst>
  <dgm:cxnLst>
    <dgm:cxn modelId="{34FF470A-B48A-4F8B-822A-6E62ECC9BA7C}" type="presOf" srcId="{099CEDEB-45D7-4129-AC91-2C0DD8B4ACD5}" destId="{F9A17964-9101-4758-9F5B-59D41D643694}" srcOrd="0" destOrd="0" presId="urn:microsoft.com/office/officeart/2005/8/layout/process1"/>
    <dgm:cxn modelId="{7BB60836-6DBC-43D2-968D-6C004CC4E458}" type="presOf" srcId="{099CEDEB-45D7-4129-AC91-2C0DD8B4ACD5}" destId="{1AD5CDB6-24CB-421F-97D4-3C81F2BD8F03}" srcOrd="1" destOrd="0" presId="urn:microsoft.com/office/officeart/2005/8/layout/process1"/>
    <dgm:cxn modelId="{5B76EC40-8E91-4780-AF01-8A6A8511E517}" type="presOf" srcId="{DB734356-62A3-49CD-AC40-570779C8F7C2}" destId="{73D46F7B-2E57-4141-9A2F-6BE4E4B292E5}" srcOrd="1" destOrd="0" presId="urn:microsoft.com/office/officeart/2005/8/layout/process1"/>
    <dgm:cxn modelId="{E182045B-5249-4719-BC00-6C0FEAB645BD}" type="presOf" srcId="{CC894730-E576-4F14-ACBB-BA3B2933D632}" destId="{A2F784D6-8599-4618-9E84-B4B5221A0B08}" srcOrd="0" destOrd="0" presId="urn:microsoft.com/office/officeart/2005/8/layout/process1"/>
    <dgm:cxn modelId="{30ABA670-2452-4E7A-8838-6DEECCCBF596}" type="presOf" srcId="{60F6BFEF-50B0-42A3-AE72-F02B81AF4C52}" destId="{93717091-5B58-4534-B4C6-98EEB7877F00}" srcOrd="0" destOrd="0" presId="urn:microsoft.com/office/officeart/2005/8/layout/process1"/>
    <dgm:cxn modelId="{787F3A53-55BE-42F0-A406-D620814CC30C}" srcId="{60F6BFEF-50B0-42A3-AE72-F02B81AF4C52}" destId="{CC894730-E576-4F14-ACBB-BA3B2933D632}" srcOrd="0" destOrd="0" parTransId="{E3E864AC-EB79-4C4B-A45B-ABDCE4EDDC5B}" sibTransId="{099CEDEB-45D7-4129-AC91-2C0DD8B4ACD5}"/>
    <dgm:cxn modelId="{E531FFBC-7A12-4C88-A4E4-9AAFCC47F13A}" type="presOf" srcId="{DB734356-62A3-49CD-AC40-570779C8F7C2}" destId="{A8EDA011-2F09-4597-B2C6-02F169DED598}" srcOrd="0" destOrd="0" presId="urn:microsoft.com/office/officeart/2005/8/layout/process1"/>
    <dgm:cxn modelId="{C62FD0E9-6613-40AB-9566-269669598209}" srcId="{60F6BFEF-50B0-42A3-AE72-F02B81AF4C52}" destId="{7ED02124-5F8E-4493-BDAF-E06380FEF81D}" srcOrd="1" destOrd="0" parTransId="{B26216B8-2937-4DBA-BD41-E74A5B1886C2}" sibTransId="{DB734356-62A3-49CD-AC40-570779C8F7C2}"/>
    <dgm:cxn modelId="{75D718F1-35A7-447C-AB2B-7622BF8EF74D}" type="presOf" srcId="{7ED02124-5F8E-4493-BDAF-E06380FEF81D}" destId="{5AC34819-557F-45B3-9048-0E0FCDFD02D2}" srcOrd="0" destOrd="0" presId="urn:microsoft.com/office/officeart/2005/8/layout/process1"/>
    <dgm:cxn modelId="{C63447F1-1009-4D40-8D56-665BB085BE1C}" srcId="{60F6BFEF-50B0-42A3-AE72-F02B81AF4C52}" destId="{6E4666A8-47FB-4324-B356-5793899FEA0E}" srcOrd="2" destOrd="0" parTransId="{2C80418A-AC0F-45F8-AA9B-B35B9F5E8B6A}" sibTransId="{7247AF7E-3991-4545-BFD2-2CDE3135E4C6}"/>
    <dgm:cxn modelId="{F6509DF2-C65E-486B-ABE7-B08BFCAFFA8E}" type="presOf" srcId="{6E4666A8-47FB-4324-B356-5793899FEA0E}" destId="{5A25F80B-8AE1-4A73-9424-D19469070617}" srcOrd="0" destOrd="0" presId="urn:microsoft.com/office/officeart/2005/8/layout/process1"/>
    <dgm:cxn modelId="{48208256-1ED8-4880-B3A5-D184A5A284AD}" type="presParOf" srcId="{93717091-5B58-4534-B4C6-98EEB7877F00}" destId="{A2F784D6-8599-4618-9E84-B4B5221A0B08}" srcOrd="0" destOrd="0" presId="urn:microsoft.com/office/officeart/2005/8/layout/process1"/>
    <dgm:cxn modelId="{0C9EBD61-E96C-4EF6-9371-1E14AD4F667D}" type="presParOf" srcId="{93717091-5B58-4534-B4C6-98EEB7877F00}" destId="{F9A17964-9101-4758-9F5B-59D41D643694}" srcOrd="1" destOrd="0" presId="urn:microsoft.com/office/officeart/2005/8/layout/process1"/>
    <dgm:cxn modelId="{699CEF30-2101-499A-BEE7-67103744BF7D}" type="presParOf" srcId="{F9A17964-9101-4758-9F5B-59D41D643694}" destId="{1AD5CDB6-24CB-421F-97D4-3C81F2BD8F03}" srcOrd="0" destOrd="0" presId="urn:microsoft.com/office/officeart/2005/8/layout/process1"/>
    <dgm:cxn modelId="{79FCFFC3-9F2E-47AC-948C-EFA16A96367B}" type="presParOf" srcId="{93717091-5B58-4534-B4C6-98EEB7877F00}" destId="{5AC34819-557F-45B3-9048-0E0FCDFD02D2}" srcOrd="2" destOrd="0" presId="urn:microsoft.com/office/officeart/2005/8/layout/process1"/>
    <dgm:cxn modelId="{7A27FDCD-443E-4BD5-85A4-ED98DEB9F7E8}" type="presParOf" srcId="{93717091-5B58-4534-B4C6-98EEB7877F00}" destId="{A8EDA011-2F09-4597-B2C6-02F169DED598}" srcOrd="3" destOrd="0" presId="urn:microsoft.com/office/officeart/2005/8/layout/process1"/>
    <dgm:cxn modelId="{F108C8C3-6BD3-452C-98A5-561291A4D167}" type="presParOf" srcId="{A8EDA011-2F09-4597-B2C6-02F169DED598}" destId="{73D46F7B-2E57-4141-9A2F-6BE4E4B292E5}" srcOrd="0" destOrd="0" presId="urn:microsoft.com/office/officeart/2005/8/layout/process1"/>
    <dgm:cxn modelId="{F99B4BE0-33E3-42D4-9D8C-FE78B94D04AF}" type="presParOf" srcId="{93717091-5B58-4534-B4C6-98EEB7877F00}" destId="{5A25F80B-8AE1-4A73-9424-D19469070617}"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95CCC-2F81-4F74-98A7-D33733CC0642}">
      <dsp:nvSpPr>
        <dsp:cNvPr id="0" name=""/>
        <dsp:cNvSpPr/>
      </dsp:nvSpPr>
      <dsp:spPr>
        <a:xfrm>
          <a:off x="323256" y="313"/>
          <a:ext cx="1848201" cy="102677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kern="1200" dirty="0"/>
            <a:t>Model</a:t>
          </a:r>
          <a:r>
            <a:rPr lang="en-IN" sz="2000" b="0" kern="1200" baseline="0" dirty="0"/>
            <a:t> Building</a:t>
          </a:r>
          <a:endParaRPr lang="en-IN" sz="2000" b="0" kern="1200" dirty="0"/>
        </a:p>
      </dsp:txBody>
      <dsp:txXfrm>
        <a:off x="353329" y="30386"/>
        <a:ext cx="1788055" cy="966632"/>
      </dsp:txXfrm>
    </dsp:sp>
    <dsp:sp modelId="{EDFF4797-60D1-4AAD-86B0-5163D822009A}">
      <dsp:nvSpPr>
        <dsp:cNvPr id="0" name=""/>
        <dsp:cNvSpPr/>
      </dsp:nvSpPr>
      <dsp:spPr>
        <a:xfrm rot="5400000">
          <a:off x="1054836" y="1052761"/>
          <a:ext cx="385041" cy="462050"/>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1108742" y="1091265"/>
        <a:ext cx="277230" cy="269529"/>
      </dsp:txXfrm>
    </dsp:sp>
    <dsp:sp modelId="{5B1F23E4-120D-4432-BC99-023C03D5163D}">
      <dsp:nvSpPr>
        <dsp:cNvPr id="0" name=""/>
        <dsp:cNvSpPr/>
      </dsp:nvSpPr>
      <dsp:spPr>
        <a:xfrm>
          <a:off x="323256" y="1540481"/>
          <a:ext cx="1848201" cy="102677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Model</a:t>
          </a:r>
          <a:r>
            <a:rPr lang="en-IN" sz="2000" kern="1200" baseline="0" dirty="0"/>
            <a:t> Testing</a:t>
          </a:r>
          <a:endParaRPr lang="en-IN" sz="2000" kern="1200" dirty="0"/>
        </a:p>
      </dsp:txBody>
      <dsp:txXfrm>
        <a:off x="353329" y="1570554"/>
        <a:ext cx="1788055" cy="966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784D6-8599-4618-9E84-B4B5221A0B08}">
      <dsp:nvSpPr>
        <dsp:cNvPr id="0" name=""/>
        <dsp:cNvSpPr/>
      </dsp:nvSpPr>
      <dsp:spPr>
        <a:xfrm>
          <a:off x="6448" y="880436"/>
          <a:ext cx="1927471" cy="986942"/>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Collection</a:t>
          </a:r>
        </a:p>
      </dsp:txBody>
      <dsp:txXfrm>
        <a:off x="35355" y="909343"/>
        <a:ext cx="1869657" cy="929128"/>
      </dsp:txXfrm>
    </dsp:sp>
    <dsp:sp modelId="{F9A17964-9101-4758-9F5B-59D41D643694}">
      <dsp:nvSpPr>
        <dsp:cNvPr id="0" name=""/>
        <dsp:cNvSpPr/>
      </dsp:nvSpPr>
      <dsp:spPr>
        <a:xfrm>
          <a:off x="2126667" y="1134901"/>
          <a:ext cx="408623" cy="478012"/>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126667" y="1230503"/>
        <a:ext cx="286036" cy="286808"/>
      </dsp:txXfrm>
    </dsp:sp>
    <dsp:sp modelId="{5AC34819-557F-45B3-9048-0E0FCDFD02D2}">
      <dsp:nvSpPr>
        <dsp:cNvPr id="0" name=""/>
        <dsp:cNvSpPr/>
      </dsp:nvSpPr>
      <dsp:spPr>
        <a:xfrm>
          <a:off x="2704908" y="892394"/>
          <a:ext cx="1927471" cy="96302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Analysis</a:t>
          </a:r>
        </a:p>
      </dsp:txBody>
      <dsp:txXfrm>
        <a:off x="2733114" y="920600"/>
        <a:ext cx="1871059" cy="906614"/>
      </dsp:txXfrm>
    </dsp:sp>
    <dsp:sp modelId="{A8EDA011-2F09-4597-B2C6-02F169DED598}">
      <dsp:nvSpPr>
        <dsp:cNvPr id="0" name=""/>
        <dsp:cNvSpPr/>
      </dsp:nvSpPr>
      <dsp:spPr>
        <a:xfrm>
          <a:off x="4825126" y="1134901"/>
          <a:ext cx="408623" cy="478012"/>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4825126" y="1230503"/>
        <a:ext cx="286036" cy="286808"/>
      </dsp:txXfrm>
    </dsp:sp>
    <dsp:sp modelId="{5A25F80B-8AE1-4A73-9424-D19469070617}">
      <dsp:nvSpPr>
        <dsp:cNvPr id="0" name=""/>
        <dsp:cNvSpPr/>
      </dsp:nvSpPr>
      <dsp:spPr>
        <a:xfrm>
          <a:off x="5403368" y="892394"/>
          <a:ext cx="1927471" cy="96302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Pre-Processing</a:t>
          </a:r>
        </a:p>
      </dsp:txBody>
      <dsp:txXfrm>
        <a:off x="5431574" y="920600"/>
        <a:ext cx="1871059" cy="9066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178dbb"/>
                </a:solidFill>
                <a:latin typeface="Century Gothic"/>
              </a:rPr>
              <a:t>Click to edit Master title style</a:t>
            </a:r>
            <a:endParaRPr b="0" lang="en-US" sz="3600" spc="-1" strike="noStrike">
              <a:solidFill>
                <a:srgbClr val="000000"/>
              </a:solidFill>
              <a:latin typeface="Century Gothic"/>
            </a:endParaRPr>
          </a:p>
        </p:txBody>
      </p:sp>
      <p:sp>
        <p:nvSpPr>
          <p:cNvPr id="28"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latin typeface="Century Gothic"/>
              </a:rPr>
              <a:t>Click to edit Master text </a:t>
            </a:r>
            <a:r>
              <a:rPr b="0" lang="en-US" sz="1800" spc="-1" strike="noStrike">
                <a:solidFill>
                  <a:srgbClr val="404040"/>
                </a:solidFill>
                <a:latin typeface="Century Gothic"/>
              </a:rPr>
              <a:t>styles</a:t>
            </a:r>
            <a:endParaRPr b="0" lang="en-US"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29"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F777AF8A-2EDE-4DAE-A860-5A98FA0CA149}" type="datetime">
              <a:rPr b="0" lang="en-US" sz="900" spc="-1" strike="noStrike">
                <a:solidFill>
                  <a:srgbClr val="8b8b8b"/>
                </a:solidFill>
                <a:latin typeface="Century Gothic"/>
              </a:rPr>
              <a:t>9/22/21</a:t>
            </a:fld>
            <a:endParaRPr b="0" lang="en-IN" sz="900" spc="-1" strike="noStrike">
              <a:latin typeface="Times New Roman"/>
            </a:endParaRPr>
          </a:p>
        </p:txBody>
      </p:sp>
      <p:sp>
        <p:nvSpPr>
          <p:cNvPr id="30" name="PlaceHolder 31"/>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31"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2"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CB992DCE-DAC3-425D-A688-1990A8B3E59B}" type="slidenum">
              <a:rPr b="0" lang="en-US"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0"/>
            <a:ext cx="2356200" cy="6852960"/>
            <a:chOff x="27360" y="0"/>
            <a:chExt cx="2356200" cy="6852960"/>
          </a:xfrm>
        </p:grpSpPr>
        <p:sp>
          <p:nvSpPr>
            <p:cNvPr id="83"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178dbb"/>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939400" y="1972800"/>
            <a:ext cx="3992400" cy="576000"/>
          </a:xfrm>
          <a:prstGeom prst="rect">
            <a:avLst/>
          </a:prstGeom>
        </p:spPr>
        <p:txBody>
          <a:bodyPr anchor="b">
            <a:noAutofit/>
          </a:bodyPr>
          <a:p>
            <a:pPr>
              <a:lnSpc>
                <a:spcPct val="100000"/>
              </a:lnSpc>
              <a:spcBef>
                <a:spcPts val="1001"/>
              </a:spcBef>
              <a:tabLst>
                <a:tab algn="l" pos="0"/>
              </a:tabLst>
            </a:pPr>
            <a:r>
              <a:rPr b="0" lang="en-US" sz="2400" spc="-1" strike="noStrike">
                <a:solidFill>
                  <a:srgbClr val="404040"/>
                </a:solidFill>
                <a:latin typeface="Century Gothic"/>
              </a:rPr>
              <a:t>Click to edit Master text </a:t>
            </a:r>
            <a:r>
              <a:rPr b="0" lang="en-US" sz="2400" spc="-1" strike="noStrike">
                <a:solidFill>
                  <a:srgbClr val="404040"/>
                </a:solidFill>
                <a:latin typeface="Century Gothic"/>
              </a:rPr>
              <a:t>styles</a:t>
            </a:r>
            <a:endParaRPr b="0" lang="en-US" sz="2400" spc="-1" strike="noStrike">
              <a:solidFill>
                <a:srgbClr val="404040"/>
              </a:solidFill>
              <a:latin typeface="Century Gothic"/>
            </a:endParaRPr>
          </a:p>
        </p:txBody>
      </p:sp>
      <p:sp>
        <p:nvSpPr>
          <p:cNvPr id="98" name="PlaceHolder 30"/>
          <p:cNvSpPr>
            <a:spLocks noGrp="1"/>
          </p:cNvSpPr>
          <p:nvPr>
            <p:ph type="body"/>
          </p:nvPr>
        </p:nvSpPr>
        <p:spPr>
          <a:xfrm>
            <a:off x="2589120" y="2548800"/>
            <a:ext cx="4342680" cy="3353760"/>
          </a:xfrm>
          <a:prstGeom prst="rect">
            <a:avLst/>
          </a:prstGeom>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latin typeface="Century Gothic"/>
              </a:rPr>
              <a:t>Click to edit Master text </a:t>
            </a:r>
            <a:r>
              <a:rPr b="0" lang="en-US" sz="1800" spc="-1" strike="noStrike">
                <a:solidFill>
                  <a:srgbClr val="404040"/>
                </a:solidFill>
                <a:latin typeface="Century Gothic"/>
              </a:rPr>
              <a:t>styles</a:t>
            </a:r>
            <a:endParaRPr b="0" lang="en-US"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9" name="PlaceHolder 31"/>
          <p:cNvSpPr>
            <a:spLocks noGrp="1"/>
          </p:cNvSpPr>
          <p:nvPr>
            <p:ph type="body"/>
          </p:nvPr>
        </p:nvSpPr>
        <p:spPr>
          <a:xfrm>
            <a:off x="7506720" y="1969560"/>
            <a:ext cx="3998520" cy="576000"/>
          </a:xfrm>
          <a:prstGeom prst="rect">
            <a:avLst/>
          </a:prstGeom>
        </p:spPr>
        <p:txBody>
          <a:bodyPr anchor="b">
            <a:noAutofit/>
          </a:bodyPr>
          <a:p>
            <a:pPr>
              <a:lnSpc>
                <a:spcPct val="100000"/>
              </a:lnSpc>
              <a:spcBef>
                <a:spcPts val="1001"/>
              </a:spcBef>
              <a:tabLst>
                <a:tab algn="l" pos="0"/>
              </a:tabLst>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p:txBody>
      </p:sp>
      <p:sp>
        <p:nvSpPr>
          <p:cNvPr id="100" name="PlaceHolder 32"/>
          <p:cNvSpPr>
            <a:spLocks noGrp="1"/>
          </p:cNvSpPr>
          <p:nvPr>
            <p:ph type="body"/>
          </p:nvPr>
        </p:nvSpPr>
        <p:spPr>
          <a:xfrm>
            <a:off x="7166880" y="2545560"/>
            <a:ext cx="4338360" cy="3353760"/>
          </a:xfrm>
          <a:prstGeom prst="rect">
            <a:avLst/>
          </a:prstGeom>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101" name="PlaceHolder 33"/>
          <p:cNvSpPr>
            <a:spLocks noGrp="1"/>
          </p:cNvSpPr>
          <p:nvPr>
            <p:ph type="dt"/>
          </p:nvPr>
        </p:nvSpPr>
        <p:spPr>
          <a:xfrm>
            <a:off x="10361520" y="6130440"/>
            <a:ext cx="1145880" cy="370080"/>
          </a:xfrm>
          <a:prstGeom prst="rect">
            <a:avLst/>
          </a:prstGeom>
        </p:spPr>
        <p:txBody>
          <a:bodyPr anchor="ctr">
            <a:noAutofit/>
          </a:bodyPr>
          <a:p>
            <a:pPr algn="r">
              <a:lnSpc>
                <a:spcPct val="100000"/>
              </a:lnSpc>
            </a:pPr>
            <a:fld id="{BE84CD46-EB6E-4345-AE4F-E7716951A607}" type="datetime">
              <a:rPr b="0" lang="en-US" sz="900" spc="-1" strike="noStrike">
                <a:solidFill>
                  <a:srgbClr val="8b8b8b"/>
                </a:solidFill>
                <a:latin typeface="Century Gothic"/>
              </a:rPr>
              <a:t>9/22/21</a:t>
            </a:fld>
            <a:endParaRPr b="0" lang="en-IN" sz="900" spc="-1" strike="noStrike">
              <a:latin typeface="Times New Roman"/>
            </a:endParaRPr>
          </a:p>
        </p:txBody>
      </p:sp>
      <p:sp>
        <p:nvSpPr>
          <p:cNvPr id="102" name="PlaceHolder 34"/>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03" name="CustomShape 35"/>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4" name="PlaceHolder 36"/>
          <p:cNvSpPr>
            <a:spLocks noGrp="1"/>
          </p:cNvSpPr>
          <p:nvPr>
            <p:ph type="sldNum"/>
          </p:nvPr>
        </p:nvSpPr>
        <p:spPr>
          <a:xfrm>
            <a:off x="531720" y="787680"/>
            <a:ext cx="779400" cy="364680"/>
          </a:xfrm>
          <a:prstGeom prst="rect">
            <a:avLst/>
          </a:prstGeom>
        </p:spPr>
        <p:txBody>
          <a:bodyPr anchor="ctr">
            <a:noAutofit/>
          </a:bodyPr>
          <a:p>
            <a:pPr algn="r">
              <a:lnSpc>
                <a:spcPct val="100000"/>
              </a:lnSpc>
            </a:pPr>
            <a:fld id="{0EFC7AA5-B43D-446E-A3AC-AFA1C440088F}" type="slidenum">
              <a:rPr b="0" lang="en-US"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141" name="Group 1"/>
          <p:cNvGrpSpPr/>
          <p:nvPr/>
        </p:nvGrpSpPr>
        <p:grpSpPr>
          <a:xfrm>
            <a:off x="0" y="228600"/>
            <a:ext cx="2851200" cy="6638400"/>
            <a:chOff x="0" y="228600"/>
            <a:chExt cx="2851200" cy="6638400"/>
          </a:xfrm>
        </p:grpSpPr>
        <p:sp>
          <p:nvSpPr>
            <p:cNvPr id="142"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43"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44"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45"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46"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47"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48"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9"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50"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51"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52"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53"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54" name="Group 14"/>
          <p:cNvGrpSpPr/>
          <p:nvPr/>
        </p:nvGrpSpPr>
        <p:grpSpPr>
          <a:xfrm>
            <a:off x="27360" y="0"/>
            <a:ext cx="2356200" cy="6852960"/>
            <a:chOff x="27360" y="0"/>
            <a:chExt cx="2356200" cy="6852960"/>
          </a:xfrm>
        </p:grpSpPr>
        <p:sp>
          <p:nvSpPr>
            <p:cNvPr id="155"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6"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57"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8"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9"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60"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61"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62"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63"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64"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65"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66"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67"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8"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178dbb"/>
                </a:solidFill>
                <a:latin typeface="Century Gothic"/>
              </a:rPr>
              <a:t>Click to edit Master title style</a:t>
            </a:r>
            <a:endParaRPr b="0" lang="en-US" sz="3600" spc="-1" strike="noStrike">
              <a:solidFill>
                <a:srgbClr val="000000"/>
              </a:solidFill>
              <a:latin typeface="Century Gothic"/>
            </a:endParaRPr>
          </a:p>
        </p:txBody>
      </p:sp>
      <p:sp>
        <p:nvSpPr>
          <p:cNvPr id="169"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EE84F791-8455-4B40-9D6F-3B8A5ED74F95}" type="datetime">
              <a:rPr b="0" lang="en-US" sz="900" spc="-1" strike="noStrike">
                <a:solidFill>
                  <a:srgbClr val="8b8b8b"/>
                </a:solidFill>
                <a:latin typeface="Century Gothic"/>
              </a:rPr>
              <a:t>9/22/21</a:t>
            </a:fld>
            <a:endParaRPr b="0" lang="en-IN" sz="900" spc="-1" strike="noStrike">
              <a:latin typeface="Times New Roman"/>
            </a:endParaRPr>
          </a:p>
        </p:txBody>
      </p:sp>
      <p:sp>
        <p:nvSpPr>
          <p:cNvPr id="170" name="PlaceHolder 30"/>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71" name="CustomShape 31"/>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72" name="PlaceHolder 32"/>
          <p:cNvSpPr>
            <a:spLocks noGrp="1"/>
          </p:cNvSpPr>
          <p:nvPr>
            <p:ph type="sldNum"/>
          </p:nvPr>
        </p:nvSpPr>
        <p:spPr>
          <a:xfrm>
            <a:off x="531720" y="787680"/>
            <a:ext cx="779400" cy="364680"/>
          </a:xfrm>
          <a:prstGeom prst="rect">
            <a:avLst/>
          </a:prstGeom>
        </p:spPr>
        <p:txBody>
          <a:bodyPr anchor="ctr">
            <a:noAutofit/>
          </a:bodyPr>
          <a:p>
            <a:pPr algn="r">
              <a:lnSpc>
                <a:spcPct val="100000"/>
              </a:lnSpc>
            </a:pPr>
            <a:fld id="{D0FA6638-EE6E-4A59-ACC9-C4A32834ACEC}"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173"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diagramData" Target="../diagrams/data2.xml"/><Relationship Id="rId7" Type="http://schemas.openxmlformats.org/officeDocument/2006/relationships/diagramLayout" Target="../diagrams/layout2.xml"/><Relationship Id="rId8" Type="http://schemas.openxmlformats.org/officeDocument/2006/relationships/diagramQuickStyle" Target="../diagrams/quickStyle2.xml"/><Relationship Id="rId9" Type="http://schemas.openxmlformats.org/officeDocument/2006/relationships/diagramColors" Target="../diagrams/colors2.xml"/><Relationship Id="rId10" Type="http://schemas.microsoft.com/office/2007/relationships/diagramDrawing" Target="../diagrams/drawing2.xml"/><Relationship Id="rId1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593080" y="624240"/>
            <a:ext cx="8911440" cy="60804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Abstract</a:t>
            </a:r>
            <a:endParaRPr b="0" lang="en-US" sz="2400" spc="-1" strike="noStrike">
              <a:solidFill>
                <a:srgbClr val="000000"/>
              </a:solidFill>
              <a:latin typeface="Century Gothic"/>
            </a:endParaRPr>
          </a:p>
        </p:txBody>
      </p:sp>
      <p:sp>
        <p:nvSpPr>
          <p:cNvPr id="211" name="TextShape 2"/>
          <p:cNvSpPr txBox="1"/>
          <p:nvPr/>
        </p:nvSpPr>
        <p:spPr>
          <a:xfrm>
            <a:off x="2589120" y="1378080"/>
            <a:ext cx="8911440" cy="4532760"/>
          </a:xfrm>
          <a:prstGeom prst="rect">
            <a:avLst/>
          </a:prstGeom>
          <a:noFill/>
          <a:ln>
            <a:noFill/>
          </a:ln>
        </p:spPr>
        <p:txBody>
          <a:bodyPr>
            <a:normAutofit fontScale="65000"/>
          </a:bodyPr>
          <a:p>
            <a:pPr algn="just">
              <a:lnSpc>
                <a:spcPct val="150000"/>
              </a:lnSpc>
              <a:spcBef>
                <a:spcPts val="1001"/>
              </a:spcBef>
              <a:tabLst>
                <a:tab algn="l" pos="0"/>
              </a:tabLst>
            </a:pPr>
            <a:r>
              <a:rPr b="0" lang="en-US" sz="1800" spc="-1" strike="noStrike">
                <a:solidFill>
                  <a:srgbClr val="404040"/>
                </a:solidFill>
                <a:latin typeface="Century Gothic"/>
              </a:rPr>
              <a:t>Flight ticket fare is the most fluctuating data which varies every day.  Depending on the various factors that affect it directly or indirectly. we cannot say that the price of flight ticket fare remains the same or not. It is quite a tough task to predict the flight ticket fare. It may change throughout the week, month or some days, but it can be predicted nearly accurate to the actual flight ticket fare.</a:t>
            </a:r>
            <a:endParaRPr b="0" lang="en-US" sz="1800" spc="-1" strike="noStrike">
              <a:solidFill>
                <a:srgbClr val="404040"/>
              </a:solidFill>
              <a:latin typeface="Century Gothic"/>
            </a:endParaRPr>
          </a:p>
          <a:p>
            <a:pPr algn="just">
              <a:lnSpc>
                <a:spcPct val="150000"/>
              </a:lnSpc>
              <a:spcBef>
                <a:spcPts val="1001"/>
              </a:spcBef>
              <a:tabLst>
                <a:tab algn="l" pos="0"/>
              </a:tabLst>
            </a:pPr>
            <a:r>
              <a:rPr b="0" lang="en-US" sz="1800" spc="-1" strike="noStrike">
                <a:solidFill>
                  <a:srgbClr val="404040"/>
                </a:solidFill>
                <a:latin typeface="Century Gothic"/>
              </a:rPr>
              <a:t>The prime objective of our project "Improved Flight Prediction System" is to make a prediction of the flight ticket fare for the future flights. The proposed approach is using machine learning algorithm and we are using supervised learning.</a:t>
            </a:r>
            <a:endParaRPr b="0" lang="en-US" sz="1800" spc="-1" strike="noStrike">
              <a:solidFill>
                <a:srgbClr val="404040"/>
              </a:solidFill>
              <a:latin typeface="Century Gothic"/>
            </a:endParaRPr>
          </a:p>
          <a:p>
            <a:pPr algn="just">
              <a:lnSpc>
                <a:spcPct val="150000"/>
              </a:lnSpc>
              <a:spcBef>
                <a:spcPts val="1001"/>
              </a:spcBef>
              <a:tabLst>
                <a:tab algn="l" pos="0"/>
              </a:tabLst>
            </a:pPr>
            <a:r>
              <a:rPr b="0" lang="en-US" sz="1800" spc="-1" strike="noStrike">
                <a:solidFill>
                  <a:srgbClr val="404040"/>
                </a:solidFill>
                <a:latin typeface="Century Gothic"/>
              </a:rPr>
              <a:t> </a:t>
            </a:r>
            <a:r>
              <a:rPr b="0" lang="en-US" sz="1800" spc="-1" strike="noStrike">
                <a:solidFill>
                  <a:srgbClr val="404040"/>
                </a:solidFill>
                <a:latin typeface="Century Gothic"/>
              </a:rPr>
              <a:t>The regression model which we have selected for our prediction is “Extreme Gradient Boosting”. In this approach we have developed this project in python language for backend. For the GUI Bootstrap, HTML, CSS using django framework and python using tKinter.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249" name="Group 1"/>
          <p:cNvGrpSpPr/>
          <p:nvPr/>
        </p:nvGrpSpPr>
        <p:grpSpPr>
          <a:xfrm>
            <a:off x="0" y="228600"/>
            <a:ext cx="2851200" cy="6638400"/>
            <a:chOff x="0" y="228600"/>
            <a:chExt cx="2851200" cy="6638400"/>
          </a:xfrm>
        </p:grpSpPr>
        <p:sp>
          <p:nvSpPr>
            <p:cNvPr id="25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5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5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5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5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5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5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5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5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5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6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6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62" name="Group 14"/>
          <p:cNvGrpSpPr/>
          <p:nvPr/>
        </p:nvGrpSpPr>
        <p:grpSpPr>
          <a:xfrm>
            <a:off x="27360" y="0"/>
            <a:ext cx="2356200" cy="6852960"/>
            <a:chOff x="27360" y="0"/>
            <a:chExt cx="2356200" cy="6852960"/>
          </a:xfrm>
        </p:grpSpPr>
        <p:sp>
          <p:nvSpPr>
            <p:cNvPr id="263"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6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6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6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6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6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6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7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7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7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7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7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7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6" name="CustomShape 28"/>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77" name="CustomShape 29"/>
          <p:cNvSpPr/>
          <p:nvPr/>
        </p:nvSpPr>
        <p:spPr>
          <a:xfrm>
            <a:off x="0" y="-720"/>
            <a:ext cx="12191760" cy="6853680"/>
          </a:xfrm>
          <a:prstGeom prst="rect">
            <a:avLst/>
          </a:prstGeom>
          <a:gradFill rotWithShape="0">
            <a:gsLst>
              <a:gs pos="0">
                <a:srgbClr val="ffffff"/>
              </a:gs>
              <a:gs pos="100000">
                <a:srgbClr val="c5dee4"/>
              </a:gs>
            </a:gsLst>
            <a:lin ang="5400000"/>
          </a:gradFill>
          <a:ln>
            <a:noFill/>
          </a:ln>
        </p:spPr>
        <p:style>
          <a:lnRef idx="2">
            <a:schemeClr val="accent1">
              <a:shade val="50000"/>
            </a:schemeClr>
          </a:lnRef>
          <a:fillRef idx="1">
            <a:schemeClr val="accent1"/>
          </a:fillRef>
          <a:effectRef idx="0">
            <a:schemeClr val="accent1"/>
          </a:effectRef>
          <a:fontRef idx="minor"/>
        </p:style>
      </p:sp>
      <p:grpSp>
        <p:nvGrpSpPr>
          <p:cNvPr id="278" name="Group 30"/>
          <p:cNvGrpSpPr/>
          <p:nvPr/>
        </p:nvGrpSpPr>
        <p:grpSpPr>
          <a:xfrm>
            <a:off x="0" y="228600"/>
            <a:ext cx="2851200" cy="6638400"/>
            <a:chOff x="0" y="228600"/>
            <a:chExt cx="2851200" cy="6638400"/>
          </a:xfrm>
        </p:grpSpPr>
        <p:sp>
          <p:nvSpPr>
            <p:cNvPr id="279" name="CustomShape 3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80" name="CustomShape 3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81" name="CustomShape 3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82" name="CustomShape 3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83" name="CustomShape 3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84" name="CustomShape 3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85" name="CustomShape 3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86" name="CustomShape 3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87" name="CustomShape 3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88" name="CustomShape 4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89" name="CustomShape 4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90" name="CustomShape 4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sp>
        <p:nvSpPr>
          <p:cNvPr id="291" name="TextShape 43"/>
          <p:cNvSpPr txBox="1"/>
          <p:nvPr/>
        </p:nvSpPr>
        <p:spPr>
          <a:xfrm>
            <a:off x="1773360" y="520200"/>
            <a:ext cx="8915040" cy="1162080"/>
          </a:xfrm>
          <a:prstGeom prst="rect">
            <a:avLst/>
          </a:prstGeom>
          <a:noFill/>
          <a:ln>
            <a:noFill/>
          </a:ln>
        </p:spPr>
        <p:txBody>
          <a:bodyPr anchor="b">
            <a:normAutofit/>
          </a:bodyPr>
          <a:p>
            <a:pPr>
              <a:lnSpc>
                <a:spcPct val="90000"/>
              </a:lnSpc>
            </a:pPr>
            <a:r>
              <a:rPr b="0" lang="en-US" sz="4600" spc="-1" strike="noStrike">
                <a:solidFill>
                  <a:srgbClr val="178dbb"/>
                </a:solidFill>
                <a:latin typeface="Century Gothic"/>
              </a:rPr>
              <a:t>Output Screen (Web Page 1)</a:t>
            </a:r>
            <a:endParaRPr b="0" lang="en-US" sz="4600" spc="-1" strike="noStrike">
              <a:solidFill>
                <a:srgbClr val="000000"/>
              </a:solidFill>
              <a:latin typeface="Century Gothic"/>
            </a:endParaRPr>
          </a:p>
        </p:txBody>
      </p:sp>
      <p:grpSp>
        <p:nvGrpSpPr>
          <p:cNvPr id="292" name="Group 44"/>
          <p:cNvGrpSpPr/>
          <p:nvPr/>
        </p:nvGrpSpPr>
        <p:grpSpPr>
          <a:xfrm>
            <a:off x="27360" y="-720"/>
            <a:ext cx="2356200" cy="6853680"/>
            <a:chOff x="27360" y="-720"/>
            <a:chExt cx="2356200" cy="6853680"/>
          </a:xfrm>
        </p:grpSpPr>
        <p:sp>
          <p:nvSpPr>
            <p:cNvPr id="293" name="CustomShape 4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94" name="CustomShape 4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95" name="CustomShape 4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96" name="CustomShape 4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97" name="CustomShape 4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98" name="CustomShape 5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99" name="CustomShape 5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300" name="CustomShape 5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301" name="CustomShape 5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302" name="CustomShape 5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303" name="CustomShape 5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304" name="CustomShape 5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305" name="CustomShape 5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06" name="CustomShape 58"/>
          <p:cNvSpPr/>
          <p:nvPr/>
        </p:nvSpPr>
        <p:spPr>
          <a:xfrm>
            <a:off x="0" y="475344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pic>
        <p:nvPicPr>
          <p:cNvPr id="307" name="" descr=""/>
          <p:cNvPicPr/>
          <p:nvPr/>
        </p:nvPicPr>
        <p:blipFill>
          <a:blip r:embed="rId1"/>
          <a:stretch/>
        </p:blipFill>
        <p:spPr>
          <a:xfrm>
            <a:off x="1945800" y="1958400"/>
            <a:ext cx="8062200" cy="4535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2593080" y="624240"/>
            <a:ext cx="8911440" cy="62136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Output Screen (Web Page 2)</a:t>
            </a:r>
            <a:endParaRPr b="0" lang="en-US" sz="2400" spc="-1" strike="noStrike">
              <a:solidFill>
                <a:srgbClr val="000000"/>
              </a:solidFill>
              <a:latin typeface="Century Gothic"/>
            </a:endParaRPr>
          </a:p>
        </p:txBody>
      </p:sp>
      <p:pic>
        <p:nvPicPr>
          <p:cNvPr id="309" name="" descr=""/>
          <p:cNvPicPr/>
          <p:nvPr/>
        </p:nvPicPr>
        <p:blipFill>
          <a:blip r:embed="rId1"/>
          <a:stretch/>
        </p:blipFill>
        <p:spPr>
          <a:xfrm>
            <a:off x="3024000" y="1512000"/>
            <a:ext cx="7424280" cy="4176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2593080" y="624240"/>
            <a:ext cx="8911440" cy="58140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Conclusion</a:t>
            </a:r>
            <a:endParaRPr b="0" lang="en-US" sz="2400" spc="-1" strike="noStrike">
              <a:solidFill>
                <a:srgbClr val="000000"/>
              </a:solidFill>
              <a:latin typeface="Century Gothic"/>
            </a:endParaRPr>
          </a:p>
        </p:txBody>
      </p:sp>
      <p:sp>
        <p:nvSpPr>
          <p:cNvPr id="311" name="TextShape 2"/>
          <p:cNvSpPr txBox="1"/>
          <p:nvPr/>
        </p:nvSpPr>
        <p:spPr>
          <a:xfrm>
            <a:off x="2589120" y="1523880"/>
            <a:ext cx="8915040" cy="4386960"/>
          </a:xfrm>
          <a:prstGeom prst="rect">
            <a:avLst/>
          </a:prstGeom>
          <a:noFill/>
          <a:ln>
            <a:noFill/>
          </a:ln>
        </p:spPr>
        <p:txBody>
          <a:bodyPr>
            <a:normAutofit/>
          </a:bodyPr>
          <a:p>
            <a:pPr algn="just">
              <a:lnSpc>
                <a:spcPct val="150000"/>
              </a:lnSpc>
              <a:spcBef>
                <a:spcPts val="1001"/>
              </a:spcBef>
              <a:tabLst>
                <a:tab algn="l" pos="0"/>
              </a:tabLst>
            </a:pPr>
            <a:r>
              <a:rPr b="0" lang="en-IN" sz="2000" spc="-1" strike="noStrike">
                <a:solidFill>
                  <a:srgbClr val="404040"/>
                </a:solidFill>
                <a:latin typeface="Century Gothic"/>
              </a:rPr>
              <a:t>This System customer can predict the flight price of a particular seat on a day before booking the flight tickets. It will provide an ease to the customer for the flight ticket booking. Travelers can save money if they choose to buy a ticket when its price is the lowest. The problem is how to determine when is the best time to buy flight ticket for the desired destination and period.</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643400" y="2788560"/>
            <a:ext cx="9383760" cy="1280520"/>
          </a:xfrm>
          <a:prstGeom prst="rect">
            <a:avLst/>
          </a:prstGeom>
          <a:noFill/>
          <a:ln>
            <a:noFill/>
          </a:ln>
        </p:spPr>
        <p:txBody>
          <a:bodyPr>
            <a:noAutofit/>
          </a:bodyPr>
          <a:p>
            <a:pPr algn="ctr">
              <a:lnSpc>
                <a:spcPct val="100000"/>
              </a:lnSpc>
            </a:pPr>
            <a:r>
              <a:rPr b="0" lang="en-IN" sz="3600" spc="-1" strike="noStrike">
                <a:solidFill>
                  <a:srgbClr val="178dbb"/>
                </a:solidFill>
                <a:latin typeface="Century Gothic"/>
              </a:rPr>
              <a:t>Thank You.</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596680" y="795240"/>
            <a:ext cx="8911440" cy="75492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Introduction</a:t>
            </a:r>
            <a:endParaRPr b="0" lang="en-US" sz="2400" spc="-1" strike="noStrike">
              <a:solidFill>
                <a:srgbClr val="000000"/>
              </a:solidFill>
              <a:latin typeface="Century Gothic"/>
            </a:endParaRPr>
          </a:p>
        </p:txBody>
      </p:sp>
      <p:sp>
        <p:nvSpPr>
          <p:cNvPr id="213" name="TextShape 2"/>
          <p:cNvSpPr txBox="1"/>
          <p:nvPr/>
        </p:nvSpPr>
        <p:spPr>
          <a:xfrm>
            <a:off x="2593080" y="1947960"/>
            <a:ext cx="8915040" cy="3936240"/>
          </a:xfrm>
          <a:prstGeom prst="rect">
            <a:avLst/>
          </a:prstGeom>
          <a:noFill/>
          <a:ln>
            <a:noFill/>
          </a:ln>
        </p:spPr>
        <p:txBody>
          <a:bodyPr>
            <a:noAutofit/>
          </a:bodyPr>
          <a:p>
            <a:pPr marL="343080" indent="-342720" algn="just">
              <a:lnSpc>
                <a:spcPct val="150000"/>
              </a:lnSpc>
              <a:spcBef>
                <a:spcPts val="1001"/>
              </a:spcBef>
              <a:buClr>
                <a:srgbClr val="353535"/>
              </a:buClr>
              <a:buFont typeface="Wingdings 3" charset="2"/>
              <a:buChar char=""/>
            </a:pPr>
            <a:r>
              <a:rPr b="0" lang="en-US" sz="1800" spc="-1" strike="noStrike">
                <a:solidFill>
                  <a:srgbClr val="404040"/>
                </a:solidFill>
                <a:latin typeface="Century Gothic"/>
              </a:rPr>
              <a:t>Nowadays, the airline corporations are using complex strategies for the flight ticket fare calculations. This highly complicated methods makes the flight ticket fare difficult to guess for the customers, since the fare changes dynamically. </a:t>
            </a:r>
            <a:endParaRPr b="0" lang="en-US" sz="1800" spc="-1" strike="noStrike">
              <a:solidFill>
                <a:srgbClr val="404040"/>
              </a:solidFill>
              <a:latin typeface="Century Gothic"/>
            </a:endParaRPr>
          </a:p>
          <a:p>
            <a:pPr marL="343080" indent="-342720" algn="just">
              <a:lnSpc>
                <a:spcPct val="150000"/>
              </a:lnSpc>
              <a:spcBef>
                <a:spcPts val="1001"/>
              </a:spcBef>
              <a:buClr>
                <a:srgbClr val="353535"/>
              </a:buClr>
              <a:buFont typeface="Wingdings 3" charset="2"/>
              <a:buChar char=""/>
            </a:pPr>
            <a:r>
              <a:rPr b="0" lang="en-US" sz="1800" spc="-1" strike="noStrike">
                <a:solidFill>
                  <a:srgbClr val="404040"/>
                </a:solidFill>
                <a:latin typeface="Century Gothic"/>
              </a:rPr>
              <a:t> </a:t>
            </a:r>
            <a:r>
              <a:rPr b="0" lang="en-US" sz="1800" spc="-1" strike="noStrike">
                <a:solidFill>
                  <a:srgbClr val="404040"/>
                </a:solidFill>
                <a:latin typeface="Century Gothic"/>
              </a:rPr>
              <a:t>Our project </a:t>
            </a:r>
            <a:r>
              <a:rPr b="1" lang="en-US" sz="1800" spc="-1" strike="noStrike">
                <a:solidFill>
                  <a:srgbClr val="404040"/>
                </a:solidFill>
                <a:latin typeface="Century Gothic"/>
              </a:rPr>
              <a:t>Improved Flight Price Prediction System</a:t>
            </a:r>
            <a:r>
              <a:rPr b="0" lang="en-US" sz="1800" spc="-1" strike="noStrike">
                <a:solidFill>
                  <a:srgbClr val="404040"/>
                </a:solidFill>
                <a:latin typeface="Century Gothic"/>
              </a:rPr>
              <a:t> which resolve this problem and provide a facility where people will be able to predict the flight-ticket price before purchasing the ticket. </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593080" y="741960"/>
            <a:ext cx="8911440" cy="70200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Approach</a:t>
            </a:r>
            <a:endParaRPr b="0" lang="en-US" sz="2400" spc="-1" strike="noStrike">
              <a:solidFill>
                <a:srgbClr val="000000"/>
              </a:solidFill>
              <a:latin typeface="Century Gothic"/>
            </a:endParaRPr>
          </a:p>
        </p:txBody>
      </p:sp>
      <p:sp>
        <p:nvSpPr>
          <p:cNvPr id="215" name="TextShape 2"/>
          <p:cNvSpPr txBox="1"/>
          <p:nvPr/>
        </p:nvSpPr>
        <p:spPr>
          <a:xfrm>
            <a:off x="2589120" y="1643400"/>
            <a:ext cx="8915040" cy="4267440"/>
          </a:xfrm>
          <a:prstGeom prst="rect">
            <a:avLst/>
          </a:prstGeom>
          <a:noFill/>
          <a:ln>
            <a:noFill/>
          </a:ln>
        </p:spPr>
        <p:txBody>
          <a:bodyPr>
            <a:noAutofit/>
          </a:bodyPr>
          <a:p>
            <a:pPr marL="343080" indent="-34272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rPr>
              <a:t>The proposed approach is using machine learning algorithm and we are using supervised learning.</a:t>
            </a:r>
            <a:endParaRPr b="0" lang="en-US" sz="1800" spc="-1" strike="noStrike">
              <a:solidFill>
                <a:srgbClr val="404040"/>
              </a:solidFill>
              <a:latin typeface="Century Gothic"/>
            </a:endParaRPr>
          </a:p>
          <a:p>
            <a:pPr marL="343080" indent="-34272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rPr>
              <a:t> </a:t>
            </a:r>
            <a:r>
              <a:rPr b="0" lang="en-US" sz="1800" spc="-1" strike="noStrike">
                <a:solidFill>
                  <a:srgbClr val="404040"/>
                </a:solidFill>
                <a:latin typeface="Century Gothic"/>
              </a:rPr>
              <a:t>We are gathering our data from a site. The data is containing some of the details of Indian flight of a short duration.</a:t>
            </a:r>
            <a:endParaRPr b="0" lang="en-US" sz="1800" spc="-1" strike="noStrike">
              <a:solidFill>
                <a:srgbClr val="404040"/>
              </a:solidFill>
              <a:latin typeface="Century Gothic"/>
            </a:endParaRPr>
          </a:p>
          <a:p>
            <a:pPr marL="343080" indent="-34272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rPr>
              <a:t>This project involves the </a:t>
            </a:r>
            <a:r>
              <a:rPr b="1" lang="en-US" sz="1800" spc="-1" strike="noStrike">
                <a:solidFill>
                  <a:srgbClr val="404040"/>
                </a:solidFill>
                <a:latin typeface="Century Gothic"/>
              </a:rPr>
              <a:t>feature engineering </a:t>
            </a:r>
            <a:r>
              <a:rPr b="0" lang="en-US" sz="1800" spc="-1" strike="noStrike">
                <a:solidFill>
                  <a:srgbClr val="404040"/>
                </a:solidFill>
                <a:latin typeface="Century Gothic"/>
              </a:rPr>
              <a:t>for processing the dataset (data) to convert it into dataframe. When we have the processed dataframe we move to normalizing the dataframe. </a:t>
            </a:r>
            <a:endParaRPr b="0" lang="en-US" sz="1800" spc="-1" strike="noStrike">
              <a:solidFill>
                <a:srgbClr val="404040"/>
              </a:solidFill>
              <a:latin typeface="Century Gothic"/>
            </a:endParaRPr>
          </a:p>
          <a:p>
            <a:pPr marL="343080" indent="-34272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rPr>
              <a:t>The regression model which we have selected for our prediction is </a:t>
            </a:r>
            <a:r>
              <a:rPr b="1" lang="en-US" sz="1800" spc="-1" strike="noStrike">
                <a:solidFill>
                  <a:srgbClr val="404040"/>
                </a:solidFill>
                <a:latin typeface="Century Gothic"/>
              </a:rPr>
              <a:t> Random Forest model.</a:t>
            </a:r>
            <a:endParaRPr b="0" lang="en-US" sz="1800" spc="-1" strike="noStrike">
              <a:solidFill>
                <a:srgbClr val="404040"/>
              </a:solidFill>
              <a:latin typeface="Century Gothic"/>
            </a:endParaRPr>
          </a:p>
          <a:p>
            <a:pPr marL="343080" indent="-34272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rPr>
              <a:t>We are training the model with the normalized datafame. After experimenting and tuning the hyper parameters we are obtaining the predicted results and the accuracy</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593080" y="1139760"/>
            <a:ext cx="8911440" cy="59616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Objective</a:t>
            </a:r>
            <a:endParaRPr b="0" lang="en-US" sz="2400" spc="-1" strike="noStrike">
              <a:solidFill>
                <a:srgbClr val="000000"/>
              </a:solidFill>
              <a:latin typeface="Century Gothic"/>
            </a:endParaRPr>
          </a:p>
        </p:txBody>
      </p:sp>
      <p:sp>
        <p:nvSpPr>
          <p:cNvPr id="217" name="TextShape 2"/>
          <p:cNvSpPr txBox="1"/>
          <p:nvPr/>
        </p:nvSpPr>
        <p:spPr>
          <a:xfrm>
            <a:off x="2589120" y="2133720"/>
            <a:ext cx="8915040" cy="3777120"/>
          </a:xfrm>
          <a:prstGeom prst="rect">
            <a:avLst/>
          </a:prstGeom>
          <a:noFill/>
          <a:ln>
            <a:noFill/>
          </a:ln>
        </p:spPr>
        <p:txBody>
          <a:bodyPr>
            <a:noAutofit/>
          </a:bodyPr>
          <a:p>
            <a:pPr algn="just">
              <a:lnSpc>
                <a:spcPct val="150000"/>
              </a:lnSpc>
              <a:spcBef>
                <a:spcPts val="1001"/>
              </a:spcBef>
              <a:tabLst>
                <a:tab algn="l" pos="0"/>
              </a:tabLst>
            </a:pPr>
            <a:r>
              <a:rPr b="0" lang="en-US" sz="1800" spc="-1" strike="noStrike">
                <a:solidFill>
                  <a:srgbClr val="404040"/>
                </a:solidFill>
                <a:latin typeface="Century Gothic"/>
              </a:rPr>
              <a:t> </a:t>
            </a:r>
            <a:r>
              <a:rPr b="0" lang="en-US" sz="1800" spc="-1" strike="noStrike">
                <a:solidFill>
                  <a:srgbClr val="404040"/>
                </a:solidFill>
                <a:latin typeface="Century Gothic"/>
              </a:rPr>
              <a:t>The prime objective of this project is to use machine learning techniques to model the behavior of flight ticket prices over the time and predict the price of the flight-ticket. </a:t>
            </a:r>
            <a:endParaRPr b="0" lang="en-US" sz="1800" spc="-1" strike="noStrike">
              <a:solidFill>
                <a:srgbClr val="404040"/>
              </a:solidFill>
              <a:latin typeface="Century Gothic"/>
            </a:endParaRPr>
          </a:p>
          <a:p>
            <a:pPr algn="just">
              <a:lnSpc>
                <a:spcPct val="150000"/>
              </a:lnSpc>
              <a:spcBef>
                <a:spcPts val="1001"/>
              </a:spcBef>
              <a:tabLst>
                <a:tab algn="l" pos="0"/>
              </a:tabLst>
            </a:pPr>
            <a:r>
              <a:rPr b="0" lang="en-US" sz="1800" spc="-1" strike="noStrike">
                <a:solidFill>
                  <a:srgbClr val="404040"/>
                </a:solidFill>
                <a:latin typeface="Century Gothic"/>
              </a:rPr>
              <a:t>The goal of this project is to study how airline ticket prices change over time, extract the factors that influence these fluctuations, and describe how they're correlated (essentially guess the models that air carriers use to price their tickets)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593080" y="946800"/>
            <a:ext cx="8911440" cy="56376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About project</a:t>
            </a:r>
            <a:endParaRPr b="0" lang="en-US" sz="2400" spc="-1" strike="noStrike">
              <a:solidFill>
                <a:srgbClr val="000000"/>
              </a:solidFill>
              <a:latin typeface="Century Gothic"/>
            </a:endParaRPr>
          </a:p>
        </p:txBody>
      </p:sp>
      <p:sp>
        <p:nvSpPr>
          <p:cNvPr id="219" name="TextShape 2"/>
          <p:cNvSpPr txBox="1"/>
          <p:nvPr/>
        </p:nvSpPr>
        <p:spPr>
          <a:xfrm>
            <a:off x="2589120" y="1815480"/>
            <a:ext cx="8409600" cy="4306680"/>
          </a:xfrm>
          <a:prstGeom prst="rect">
            <a:avLst/>
          </a:prstGeom>
          <a:noFill/>
          <a:ln>
            <a:noFill/>
          </a:ln>
        </p:spPr>
        <p:txBody>
          <a:bodyPr>
            <a:noAutofit/>
          </a:bodyPr>
          <a:p>
            <a:pPr algn="just">
              <a:lnSpc>
                <a:spcPct val="150000"/>
              </a:lnSpc>
              <a:spcBef>
                <a:spcPts val="1001"/>
              </a:spcBef>
              <a:tabLst>
                <a:tab algn="l" pos="0"/>
              </a:tabLst>
            </a:pPr>
            <a:r>
              <a:rPr b="0" lang="en-US" sz="1800" spc="-1" strike="noStrike">
                <a:solidFill>
                  <a:srgbClr val="404040"/>
                </a:solidFill>
                <a:latin typeface="Century Gothic"/>
              </a:rPr>
              <a:t>Flight ticket price is something hard to guess therefore we are presenting our model which can predict the price of upcoming flight tickets. By using machine learning we are implementing our project. Here we have applied Extreme Gradient Boosting algorithm. In our project we have created a web page which takes the input from the user. The input contains source, destination, date and the user will select the airline of whose ticket he wants to predict. After giving the input the user can view the result of predicted price which was the result of our model.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593080" y="624240"/>
            <a:ext cx="8911440" cy="52848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Scope</a:t>
            </a:r>
            <a:endParaRPr b="0" lang="en-US" sz="2400" spc="-1" strike="noStrike">
              <a:solidFill>
                <a:srgbClr val="000000"/>
              </a:solidFill>
              <a:latin typeface="Century Gothic"/>
            </a:endParaRPr>
          </a:p>
        </p:txBody>
      </p:sp>
      <p:sp>
        <p:nvSpPr>
          <p:cNvPr id="221" name="TextShape 2"/>
          <p:cNvSpPr txBox="1"/>
          <p:nvPr/>
        </p:nvSpPr>
        <p:spPr>
          <a:xfrm>
            <a:off x="2589120" y="1153080"/>
            <a:ext cx="8915040" cy="5704560"/>
          </a:xfrm>
          <a:prstGeom prst="rect">
            <a:avLst/>
          </a:prstGeom>
          <a:noFill/>
          <a:ln>
            <a:noFill/>
          </a:ln>
        </p:spPr>
        <p:txBody>
          <a:bodyPr>
            <a:normAutofit/>
          </a:bodyPr>
          <a:p>
            <a:pPr marL="343080" indent="-34272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rPr>
              <a:t>For purchasing an airplane ticket, the traditional purchase strategy is to buy a ticket far in advance of the flight’s departure date to avoid the risk that the price may increase rapidly before the departure date. However, this is usually not always true, airplane companies can decrease the prices if they want to increase the sales. </a:t>
            </a:r>
            <a:endParaRPr b="0" lang="en-US" sz="1600" spc="-1" strike="noStrike">
              <a:solidFill>
                <a:srgbClr val="404040"/>
              </a:solidFill>
              <a:latin typeface="Century Gothic"/>
            </a:endParaRPr>
          </a:p>
          <a:p>
            <a:pPr marL="343080" indent="-34272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rPr>
              <a:t>Airline companies use many different variables to determine the flight ticket prices that indicates whether the travel is during the holidays, the number of free seats in the plane etc., or even in which month it is, some of the variables are observed, but some of them are hidden. </a:t>
            </a:r>
            <a:endParaRPr b="0" lang="en-US" sz="1600" spc="-1" strike="noStrike">
              <a:solidFill>
                <a:srgbClr val="404040"/>
              </a:solidFill>
              <a:latin typeface="Century Gothic"/>
            </a:endParaRPr>
          </a:p>
          <a:p>
            <a:pPr marL="343080" indent="-34272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rPr>
              <a:t>In this context, buyers are trying to find the right day to buy the ticket, and on the contrary, the airplane companies are trying to keep the overall revenue as high as possible. Airline companies have the freedom to change the flight ticket prices at any moment. Travelers can save money if they choose to buy a ticket when its price is the lowest. </a:t>
            </a:r>
            <a:endParaRPr b="0" lang="en-US" sz="1600" spc="-1" strike="noStrike">
              <a:solidFill>
                <a:srgbClr val="404040"/>
              </a:solidFill>
              <a:latin typeface="Century Gothic"/>
            </a:endParaRPr>
          </a:p>
          <a:p>
            <a:pPr algn="just">
              <a:lnSpc>
                <a:spcPct val="160000"/>
              </a:lnSpc>
              <a:spcBef>
                <a:spcPts val="1001"/>
              </a:spcBef>
            </a:pP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2593080" y="371160"/>
            <a:ext cx="8911440" cy="64368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Technology Stack</a:t>
            </a:r>
            <a:endParaRPr b="0" lang="en-US" sz="2400" spc="-1" strike="noStrike">
              <a:solidFill>
                <a:srgbClr val="000000"/>
              </a:solidFill>
              <a:latin typeface="Century Gothic"/>
            </a:endParaRPr>
          </a:p>
        </p:txBody>
      </p:sp>
      <p:sp>
        <p:nvSpPr>
          <p:cNvPr id="223" name="TextShape 2"/>
          <p:cNvSpPr txBox="1"/>
          <p:nvPr/>
        </p:nvSpPr>
        <p:spPr>
          <a:xfrm>
            <a:off x="2939400" y="1245600"/>
            <a:ext cx="3992400" cy="723240"/>
          </a:xfrm>
          <a:prstGeom prst="rect">
            <a:avLst/>
          </a:prstGeom>
          <a:noFill/>
          <a:ln>
            <a:noFill/>
          </a:ln>
        </p:spPr>
        <p:txBody>
          <a:bodyPr anchor="b">
            <a:noAutofit/>
          </a:bodyPr>
          <a:p>
            <a:pPr>
              <a:lnSpc>
                <a:spcPct val="100000"/>
              </a:lnSpc>
              <a:spcBef>
                <a:spcPts val="1001"/>
              </a:spcBef>
              <a:tabLst>
                <a:tab algn="l" pos="0"/>
              </a:tabLst>
            </a:pPr>
            <a:r>
              <a:rPr b="0" lang="en-IN" sz="2400" spc="-1" strike="noStrike">
                <a:solidFill>
                  <a:srgbClr val="404040"/>
                </a:solidFill>
                <a:latin typeface="Century Gothic"/>
              </a:rPr>
              <a:t>Technology</a:t>
            </a:r>
            <a:endParaRPr b="0" lang="en-US" sz="2400" spc="-1" strike="noStrike">
              <a:solidFill>
                <a:srgbClr val="404040"/>
              </a:solidFill>
              <a:latin typeface="Century Gothic"/>
            </a:endParaRPr>
          </a:p>
        </p:txBody>
      </p:sp>
      <p:sp>
        <p:nvSpPr>
          <p:cNvPr id="224" name="TextShape 3"/>
          <p:cNvSpPr txBox="1"/>
          <p:nvPr/>
        </p:nvSpPr>
        <p:spPr>
          <a:xfrm>
            <a:off x="2589120" y="2548800"/>
            <a:ext cx="4342680" cy="3353760"/>
          </a:xfrm>
          <a:prstGeom prst="rect">
            <a:avLst/>
          </a:prstGeom>
          <a:noFill/>
          <a:ln>
            <a:noFill/>
          </a:ln>
        </p:spPr>
        <p:txBody>
          <a:bodyPr>
            <a:noAutofit/>
          </a:bodyPr>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Machine Learning (Supervised learning).</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tKinter.</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Python.</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HTML.</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CSS.</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Bootstrap.</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Django (Framework)</a:t>
            </a:r>
            <a:endParaRPr b="0" lang="en-US" sz="1800" spc="-1" strike="noStrike">
              <a:solidFill>
                <a:srgbClr val="404040"/>
              </a:solidFill>
              <a:latin typeface="Century Gothic"/>
            </a:endParaRPr>
          </a:p>
        </p:txBody>
      </p:sp>
      <p:sp>
        <p:nvSpPr>
          <p:cNvPr id="225" name="TextShape 4"/>
          <p:cNvSpPr txBox="1"/>
          <p:nvPr/>
        </p:nvSpPr>
        <p:spPr>
          <a:xfrm>
            <a:off x="7506720" y="1245600"/>
            <a:ext cx="3998520" cy="723240"/>
          </a:xfrm>
          <a:prstGeom prst="rect">
            <a:avLst/>
          </a:prstGeom>
          <a:noFill/>
          <a:ln>
            <a:noFill/>
          </a:ln>
        </p:spPr>
        <p:txBody>
          <a:bodyPr anchor="b">
            <a:noAutofit/>
          </a:bodyPr>
          <a:p>
            <a:pPr>
              <a:lnSpc>
                <a:spcPct val="100000"/>
              </a:lnSpc>
              <a:spcBef>
                <a:spcPts val="1001"/>
              </a:spcBef>
              <a:tabLst>
                <a:tab algn="l" pos="0"/>
              </a:tabLst>
            </a:pPr>
            <a:r>
              <a:rPr b="0" lang="en-IN" sz="2400" spc="-1" strike="noStrike">
                <a:solidFill>
                  <a:srgbClr val="404040"/>
                </a:solidFill>
                <a:latin typeface="Century Gothic"/>
              </a:rPr>
              <a:t>Software</a:t>
            </a:r>
            <a:endParaRPr b="0" lang="en-US" sz="2400" spc="-1" strike="noStrike">
              <a:solidFill>
                <a:srgbClr val="404040"/>
              </a:solidFill>
              <a:latin typeface="Century Gothic"/>
            </a:endParaRPr>
          </a:p>
        </p:txBody>
      </p:sp>
      <p:sp>
        <p:nvSpPr>
          <p:cNvPr id="226" name="TextShape 5"/>
          <p:cNvSpPr txBox="1"/>
          <p:nvPr/>
        </p:nvSpPr>
        <p:spPr>
          <a:xfrm>
            <a:off x="7166880" y="2545560"/>
            <a:ext cx="4338360" cy="3353760"/>
          </a:xfrm>
          <a:prstGeom prst="rect">
            <a:avLst/>
          </a:prstGeom>
          <a:noFill/>
          <a:ln>
            <a:noFill/>
          </a:ln>
        </p:spPr>
        <p:txBody>
          <a:bodyPr>
            <a:noAutofit/>
          </a:bodyPr>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Jupyter Notebook.</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en-IN" sz="1800" spc="-1" strike="noStrike">
                <a:solidFill>
                  <a:srgbClr val="404040"/>
                </a:solidFill>
                <a:latin typeface="Century Gothic"/>
              </a:rPr>
              <a:t>Pycharm</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018880" y="617400"/>
            <a:ext cx="8911440" cy="54180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Flow chart</a:t>
            </a:r>
            <a:endParaRPr b="0" lang="en-US" sz="2400" spc="-1" strike="noStrike">
              <a:solidFill>
                <a:srgbClr val="000000"/>
              </a:solidFill>
              <a:latin typeface="Century Gothic"/>
            </a:endParaRPr>
          </a:p>
        </p:txBody>
      </p:sp>
      <p:graphicFrame>
        <p:nvGraphicFramePr>
          <p:cNvPr id="1" name="Diagram1"/>
          <p:cNvGraphicFramePr/>
          <p:nvPr>
            <p:extLst>
              <p:ext uri="{D42A27DB-BD31-4B8C-83A1-F6EECF244321}">
                <p14:modId xmlns:p14="http://schemas.microsoft.com/office/powerpoint/2010/main" val="3516194081"/>
              </p:ext>
            </p:extLst>
          </p:nvPr>
        </p:nvGraphicFramePr>
        <p:xfrm>
          <a:off x="9379080" y="1315440"/>
          <a:ext cx="2494440" cy="2567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 name="Diagram2"/>
          <p:cNvGraphicFramePr/>
          <p:nvPr>
            <p:extLst>
              <p:ext uri="{D42A27DB-BD31-4B8C-83A1-F6EECF244321}">
                <p14:modId xmlns:p14="http://schemas.microsoft.com/office/powerpoint/2010/main" val="3522678140"/>
              </p:ext>
            </p:extLst>
          </p:nvPr>
        </p:nvGraphicFramePr>
        <p:xfrm>
          <a:off x="1449000" y="461520"/>
          <a:ext cx="7336800" cy="27475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228" name="Group 2"/>
          <p:cNvGrpSpPr/>
          <p:nvPr/>
        </p:nvGrpSpPr>
        <p:grpSpPr>
          <a:xfrm>
            <a:off x="8970480" y="1596240"/>
            <a:ext cx="408240" cy="477720"/>
            <a:chOff x="8970480" y="1596240"/>
            <a:chExt cx="408240" cy="477720"/>
          </a:xfrm>
        </p:grpSpPr>
        <p:sp>
          <p:nvSpPr>
            <p:cNvPr id="229" name="CustomShape 3"/>
            <p:cNvSpPr/>
            <p:nvPr/>
          </p:nvSpPr>
          <p:spPr>
            <a:xfrm>
              <a:off x="8970480" y="1596240"/>
              <a:ext cx="408240" cy="477720"/>
            </a:xfrm>
            <a:prstGeom prst="rightArrow">
              <a:avLst>
                <a:gd name="adj1" fmla="val 60000"/>
                <a:gd name="adj2" fmla="val 50000"/>
              </a:avLst>
            </a:prstGeom>
            <a:gradFill rotWithShape="0">
              <a:gsLst>
                <a:gs pos="0">
                  <a:srgbClr val="b9b9b9"/>
                </a:gs>
                <a:gs pos="100000">
                  <a:srgbClr val="a2a2a2"/>
                </a:gs>
              </a:gsLst>
              <a:lin ang="5400000"/>
            </a:gradFill>
            <a:ln>
              <a:noFill/>
            </a:ln>
            <a:effectLst>
              <a:outerShdw blurRad="38100" dir="5400000" dist="25560" rotWithShape="0">
                <a:srgbClr val="000000">
                  <a:alpha val="25000"/>
                </a:srgbClr>
              </a:outerShdw>
            </a:effectLst>
            <a:scene3d>
              <a:camera prst="orthographicFront"/>
              <a:lightRig rig="threePt" dir="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30" name="CustomShape 4"/>
            <p:cNvSpPr/>
            <p:nvPr/>
          </p:nvSpPr>
          <p:spPr>
            <a:xfrm>
              <a:off x="8970480" y="1692000"/>
              <a:ext cx="285840" cy="286560"/>
            </a:xfrm>
            <a:prstGeom prst="rect">
              <a:avLst/>
            </a:prstGeom>
            <a:noFill/>
            <a:ln>
              <a:noFill/>
            </a:ln>
            <a:scene3d>
              <a:camera prst="orthographicFront"/>
              <a:lightRig rig="threePt" dir="t"/>
            </a:scene3d>
            <a:sp3d z="-80000"/>
          </p:spPr>
          <p:style>
            <a:lnRef idx="0"/>
            <a:fillRef idx="0"/>
            <a:effectRef idx="0"/>
            <a:fontRef idx="minor"/>
          </p:style>
        </p:sp>
      </p:grpSp>
      <p:grpSp>
        <p:nvGrpSpPr>
          <p:cNvPr id="231" name="Group 5"/>
          <p:cNvGrpSpPr/>
          <p:nvPr/>
        </p:nvGrpSpPr>
        <p:grpSpPr>
          <a:xfrm>
            <a:off x="9549000" y="5673240"/>
            <a:ext cx="2271600" cy="999720"/>
            <a:chOff x="9549000" y="5673240"/>
            <a:chExt cx="2271600" cy="999720"/>
          </a:xfrm>
        </p:grpSpPr>
        <p:sp>
          <p:nvSpPr>
            <p:cNvPr id="232" name="CustomShape 6"/>
            <p:cNvSpPr/>
            <p:nvPr/>
          </p:nvSpPr>
          <p:spPr>
            <a:xfrm>
              <a:off x="9549000" y="5673240"/>
              <a:ext cx="2271600" cy="999720"/>
            </a:xfrm>
            <a:prstGeom prst="roundRect">
              <a:avLst>
                <a:gd name="adj" fmla="val 10000"/>
              </a:avLst>
            </a:prstGeom>
            <a:gradFill rotWithShape="0">
              <a:gsLst>
                <a:gs pos="0">
                  <a:srgbClr val="515151"/>
                </a:gs>
                <a:gs pos="100000">
                  <a:srgbClr val="313131"/>
                </a:gs>
              </a:gsLst>
              <a:lin ang="5400000"/>
            </a:gradFill>
            <a:ln>
              <a:noFill/>
            </a:ln>
            <a:effectLst>
              <a:outerShdw blurRad="38100" dir="5400000" dist="25560" rotWithShape="0">
                <a:srgbClr val="000000">
                  <a:alpha val="25000"/>
                </a:srgbClr>
              </a:outerShdw>
            </a:effectLst>
            <a:scene3d>
              <a:camera prst="orthographicFront"/>
              <a:lightRig rig="threePt" dir="t"/>
            </a:scene3d>
            <a:sp3d prstMaterial="plastic">
              <a:bevelT w="120900" h="88900"/>
              <a:bevelB prst="angle" w="88900" h="31750"/>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p:style>
        </p:sp>
        <p:sp>
          <p:nvSpPr>
            <p:cNvPr id="233" name="CustomShape 7"/>
            <p:cNvSpPr/>
            <p:nvPr/>
          </p:nvSpPr>
          <p:spPr>
            <a:xfrm>
              <a:off x="9586080" y="5702400"/>
              <a:ext cx="2197440" cy="941040"/>
            </a:xfrm>
            <a:prstGeom prst="rect">
              <a:avLst/>
            </a:prstGeom>
            <a:noFill/>
            <a:ln>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n-IN" sz="2000" spc="-1" strike="noStrike">
                  <a:solidFill>
                    <a:srgbClr val="ffffff"/>
                  </a:solidFill>
                  <a:latin typeface="Century Gothic"/>
                </a:rPr>
                <a:t>Implementation</a:t>
              </a:r>
              <a:endParaRPr b="0" lang="en-IN" sz="2000" spc="-1" strike="noStrike">
                <a:latin typeface="Arial"/>
              </a:endParaRPr>
            </a:p>
          </p:txBody>
        </p:sp>
      </p:grpSp>
      <p:sp>
        <p:nvSpPr>
          <p:cNvPr id="234" name="CustomShape 8"/>
          <p:cNvSpPr/>
          <p:nvPr/>
        </p:nvSpPr>
        <p:spPr>
          <a:xfrm>
            <a:off x="10389600" y="4453920"/>
            <a:ext cx="694080" cy="681120"/>
          </a:xfrm>
          <a:prstGeom prst="diamond">
            <a:avLst/>
          </a:prstGeom>
          <a:ln>
            <a:noFill/>
          </a:ln>
          <a:effectLst>
            <a:outerShdw algn="ctr" blurRad="44450" dir="5400000" dist="28080">
              <a:srgbClr val="000000">
                <a:alpha val="32000"/>
              </a:srgbClr>
            </a:outerShdw>
          </a:effectLst>
          <a:scene3d>
            <a:camera prst="orthographicFront">
              <a:rot lat="0" lon="0" rev="0"/>
            </a:camera>
            <a:lightRig dir="t" rig="balanced">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sp>
      <p:grpSp>
        <p:nvGrpSpPr>
          <p:cNvPr id="235" name="Group 9"/>
          <p:cNvGrpSpPr/>
          <p:nvPr/>
        </p:nvGrpSpPr>
        <p:grpSpPr>
          <a:xfrm>
            <a:off x="10389960" y="3920400"/>
            <a:ext cx="553680" cy="461520"/>
            <a:chOff x="10389960" y="3920400"/>
            <a:chExt cx="553680" cy="461520"/>
          </a:xfrm>
        </p:grpSpPr>
        <p:sp>
          <p:nvSpPr>
            <p:cNvPr id="236" name="CustomShape 10"/>
            <p:cNvSpPr/>
            <p:nvPr/>
          </p:nvSpPr>
          <p:spPr>
            <a:xfrm rot="5400000">
              <a:off x="10436040" y="3874320"/>
              <a:ext cx="461520" cy="553680"/>
            </a:xfrm>
            <a:prstGeom prst="rightArrow">
              <a:avLst>
                <a:gd name="adj1" fmla="val 60000"/>
                <a:gd name="adj2" fmla="val 50000"/>
              </a:avLst>
            </a:prstGeom>
            <a:gradFill rotWithShape="0">
              <a:gsLst>
                <a:gs pos="0">
                  <a:srgbClr val="b9b9b9"/>
                </a:gs>
                <a:gs pos="100000">
                  <a:srgbClr val="a2a2a2"/>
                </a:gs>
              </a:gsLst>
              <a:lin ang="10800000"/>
            </a:gradFill>
            <a:ln>
              <a:noFill/>
            </a:ln>
            <a:effectLst>
              <a:outerShdw blurRad="38100" dir="5400000" dist="25560" rotWithShape="0">
                <a:srgbClr val="000000">
                  <a:alpha val="25000"/>
                </a:srgbClr>
              </a:outerShdw>
            </a:effectLst>
            <a:scene3d>
              <a:camera prst="orthographicFront"/>
              <a:lightRig rig="threePt" dir="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37" name="CustomShape 11"/>
            <p:cNvSpPr/>
            <p:nvPr/>
          </p:nvSpPr>
          <p:spPr>
            <a:xfrm>
              <a:off x="10500120" y="3920400"/>
              <a:ext cx="331920" cy="322920"/>
            </a:xfrm>
            <a:prstGeom prst="rect">
              <a:avLst/>
            </a:prstGeom>
            <a:noFill/>
            <a:ln>
              <a:noFill/>
            </a:ln>
            <a:scene3d>
              <a:camera prst="orthographicFront"/>
              <a:lightRig rig="threePt" dir="t"/>
            </a:scene3d>
            <a:sp3d z="-80000"/>
          </p:spPr>
          <p:style>
            <a:lnRef idx="0"/>
            <a:fillRef idx="0"/>
            <a:effectRef idx="0"/>
            <a:fontRef idx="minor"/>
          </p:style>
        </p:sp>
      </p:grpSp>
      <p:grpSp>
        <p:nvGrpSpPr>
          <p:cNvPr id="238" name="Group 12"/>
          <p:cNvGrpSpPr/>
          <p:nvPr/>
        </p:nvGrpSpPr>
        <p:grpSpPr>
          <a:xfrm>
            <a:off x="10460160" y="5211360"/>
            <a:ext cx="553680" cy="461520"/>
            <a:chOff x="10460160" y="5211360"/>
            <a:chExt cx="553680" cy="461520"/>
          </a:xfrm>
        </p:grpSpPr>
        <p:sp>
          <p:nvSpPr>
            <p:cNvPr id="239" name="CustomShape 13"/>
            <p:cNvSpPr/>
            <p:nvPr/>
          </p:nvSpPr>
          <p:spPr>
            <a:xfrm rot="5400000">
              <a:off x="10506240" y="5165280"/>
              <a:ext cx="461520" cy="553680"/>
            </a:xfrm>
            <a:prstGeom prst="rightArrow">
              <a:avLst>
                <a:gd name="adj1" fmla="val 60000"/>
                <a:gd name="adj2" fmla="val 50000"/>
              </a:avLst>
            </a:prstGeom>
            <a:gradFill rotWithShape="0">
              <a:gsLst>
                <a:gs pos="0">
                  <a:srgbClr val="b9b9b9"/>
                </a:gs>
                <a:gs pos="100000">
                  <a:srgbClr val="a2a2a2"/>
                </a:gs>
              </a:gsLst>
              <a:lin ang="10800000"/>
            </a:gradFill>
            <a:ln>
              <a:noFill/>
            </a:ln>
            <a:effectLst>
              <a:outerShdw blurRad="38100" dir="5400000" dist="25560" rotWithShape="0">
                <a:srgbClr val="000000">
                  <a:alpha val="25000"/>
                </a:srgbClr>
              </a:outerShdw>
            </a:effectLst>
            <a:scene3d>
              <a:camera prst="orthographicFront"/>
              <a:lightRig rig="threePt" dir="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40" name="CustomShape 14"/>
            <p:cNvSpPr/>
            <p:nvPr/>
          </p:nvSpPr>
          <p:spPr>
            <a:xfrm>
              <a:off x="10570320" y="5211360"/>
              <a:ext cx="331920" cy="322920"/>
            </a:xfrm>
            <a:prstGeom prst="rect">
              <a:avLst/>
            </a:prstGeom>
            <a:noFill/>
            <a:ln>
              <a:noFill/>
            </a:ln>
            <a:scene3d>
              <a:camera prst="orthographicFront"/>
              <a:lightRig rig="threePt" dir="t"/>
            </a:scene3d>
            <a:sp3d z="-80000"/>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593080" y="624240"/>
            <a:ext cx="8911440" cy="581400"/>
          </a:xfrm>
          <a:prstGeom prst="rect">
            <a:avLst/>
          </a:prstGeom>
          <a:noFill/>
          <a:ln>
            <a:noFill/>
          </a:ln>
        </p:spPr>
        <p:txBody>
          <a:bodyPr>
            <a:normAutofit/>
          </a:bodyPr>
          <a:p>
            <a:pPr algn="ctr">
              <a:lnSpc>
                <a:spcPct val="100000"/>
              </a:lnSpc>
            </a:pPr>
            <a:r>
              <a:rPr b="0" lang="en-IN" sz="2400" spc="-1" strike="noStrike">
                <a:solidFill>
                  <a:srgbClr val="178dbb"/>
                </a:solidFill>
                <a:latin typeface="Century Gothic"/>
              </a:rPr>
              <a:t>Logical Data Flow Diagram(Web Page Interface)</a:t>
            </a:r>
            <a:endParaRPr b="0" lang="en-US" sz="2400" spc="-1" strike="noStrike">
              <a:solidFill>
                <a:srgbClr val="000000"/>
              </a:solidFill>
              <a:latin typeface="Century Gothic"/>
            </a:endParaRPr>
          </a:p>
        </p:txBody>
      </p:sp>
      <p:sp>
        <p:nvSpPr>
          <p:cNvPr id="242" name="CustomShape 2"/>
          <p:cNvSpPr/>
          <p:nvPr/>
        </p:nvSpPr>
        <p:spPr>
          <a:xfrm>
            <a:off x="2504520" y="2160000"/>
            <a:ext cx="2013840" cy="953640"/>
          </a:xfrm>
          <a:prstGeom prst="rect">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rPr>
              <a:t>Customer</a:t>
            </a:r>
            <a:endParaRPr b="0" lang="en-IN" sz="1800" spc="-1" strike="noStrike">
              <a:latin typeface="Arial"/>
            </a:endParaRPr>
          </a:p>
        </p:txBody>
      </p:sp>
      <p:sp>
        <p:nvSpPr>
          <p:cNvPr id="243" name="CustomShape 3"/>
          <p:cNvSpPr/>
          <p:nvPr/>
        </p:nvSpPr>
        <p:spPr>
          <a:xfrm>
            <a:off x="5937120" y="2160000"/>
            <a:ext cx="2013840" cy="953640"/>
          </a:xfrm>
          <a:prstGeom prst="roundRect">
            <a:avLst>
              <a:gd name="adj" fmla="val 16667"/>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rPr>
              <a:t>Input: Source,</a:t>
            </a:r>
            <a:endParaRPr b="0" lang="en-IN" sz="1800" spc="-1" strike="noStrike">
              <a:latin typeface="Arial"/>
            </a:endParaRPr>
          </a:p>
          <a:p>
            <a:pPr algn="ctr">
              <a:lnSpc>
                <a:spcPct val="100000"/>
              </a:lnSpc>
            </a:pPr>
            <a:r>
              <a:rPr b="0" lang="en-IN" sz="1800" spc="-1" strike="noStrike">
                <a:solidFill>
                  <a:srgbClr val="ffffff"/>
                </a:solidFill>
                <a:latin typeface="Century Gothic"/>
              </a:rPr>
              <a:t>destination,</a:t>
            </a:r>
            <a:endParaRPr b="0" lang="en-IN" sz="1800" spc="-1" strike="noStrike">
              <a:latin typeface="Arial"/>
            </a:endParaRPr>
          </a:p>
          <a:p>
            <a:pPr algn="ctr">
              <a:lnSpc>
                <a:spcPct val="100000"/>
              </a:lnSpc>
            </a:pPr>
            <a:r>
              <a:rPr b="0" lang="en-IN" sz="1800" spc="-1" strike="noStrike">
                <a:solidFill>
                  <a:srgbClr val="ffffff"/>
                </a:solidFill>
                <a:latin typeface="Century Gothic"/>
              </a:rPr>
              <a:t>Date.</a:t>
            </a:r>
            <a:endParaRPr b="0" lang="en-IN" sz="1800" spc="-1" strike="noStrike">
              <a:latin typeface="Arial"/>
            </a:endParaRPr>
          </a:p>
        </p:txBody>
      </p:sp>
      <p:sp>
        <p:nvSpPr>
          <p:cNvPr id="244" name="CustomShape 4"/>
          <p:cNvSpPr/>
          <p:nvPr/>
        </p:nvSpPr>
        <p:spPr>
          <a:xfrm>
            <a:off x="4889880" y="2550960"/>
            <a:ext cx="808200" cy="125640"/>
          </a:xfrm>
          <a:prstGeom prst="right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45" name="CustomShape 5"/>
          <p:cNvSpPr/>
          <p:nvPr/>
        </p:nvSpPr>
        <p:spPr>
          <a:xfrm>
            <a:off x="8242920" y="2550960"/>
            <a:ext cx="781560" cy="125640"/>
          </a:xfrm>
          <a:prstGeom prst="right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46" name="CustomShape 6"/>
          <p:cNvSpPr/>
          <p:nvPr/>
        </p:nvSpPr>
        <p:spPr>
          <a:xfrm>
            <a:off x="9356040" y="2148120"/>
            <a:ext cx="1816920" cy="953640"/>
          </a:xfrm>
          <a:prstGeom prst="roundRect">
            <a:avLst>
              <a:gd name="adj" fmla="val 16667"/>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latin typeface="Arial"/>
            </a:endParaRPr>
          </a:p>
          <a:p>
            <a:pPr algn="ctr">
              <a:lnSpc>
                <a:spcPct val="100000"/>
              </a:lnSpc>
            </a:pPr>
            <a:r>
              <a:rPr b="0" lang="en-IN" sz="1800" spc="-1" strike="noStrike">
                <a:solidFill>
                  <a:srgbClr val="ffffff"/>
                </a:solidFill>
                <a:latin typeface="Century Gothic"/>
              </a:rPr>
              <a:t>Select: Airline,</a:t>
            </a:r>
            <a:endParaRPr b="0" lang="en-IN" sz="1800" spc="-1" strike="noStrike">
              <a:latin typeface="Arial"/>
            </a:endParaRPr>
          </a:p>
          <a:p>
            <a:pPr algn="ctr">
              <a:lnSpc>
                <a:spcPct val="100000"/>
              </a:lnSpc>
            </a:pPr>
            <a:r>
              <a:rPr b="0" lang="en-IN" sz="1800" spc="-1" strike="noStrike">
                <a:solidFill>
                  <a:srgbClr val="ffffff"/>
                </a:solidFill>
                <a:latin typeface="Century Gothic"/>
              </a:rPr>
              <a:t>Duration,</a:t>
            </a:r>
            <a:endParaRPr b="0" lang="en-IN" sz="1800" spc="-1" strike="noStrike">
              <a:latin typeface="Arial"/>
            </a:endParaRPr>
          </a:p>
          <a:p>
            <a:pPr algn="ctr">
              <a:lnSpc>
                <a:spcPct val="100000"/>
              </a:lnSpc>
            </a:pPr>
            <a:r>
              <a:rPr b="0" lang="en-IN" sz="1800" spc="-1" strike="noStrike">
                <a:solidFill>
                  <a:srgbClr val="ffffff"/>
                </a:solidFill>
                <a:latin typeface="Century Gothic"/>
              </a:rPr>
              <a:t>Stops.</a:t>
            </a:r>
            <a:endParaRPr b="0" lang="en-IN" sz="1800" spc="-1" strike="noStrike">
              <a:latin typeface="Arial"/>
            </a:endParaRPr>
          </a:p>
          <a:p>
            <a:pPr algn="ctr">
              <a:lnSpc>
                <a:spcPct val="100000"/>
              </a:lnSpc>
            </a:pPr>
            <a:endParaRPr b="0" lang="en-IN" sz="1800" spc="-1" strike="noStrike">
              <a:latin typeface="Arial"/>
            </a:endParaRPr>
          </a:p>
        </p:txBody>
      </p:sp>
      <p:sp>
        <p:nvSpPr>
          <p:cNvPr id="247" name="CustomShape 7"/>
          <p:cNvSpPr/>
          <p:nvPr/>
        </p:nvSpPr>
        <p:spPr>
          <a:xfrm>
            <a:off x="10217520" y="3405960"/>
            <a:ext cx="185040" cy="596160"/>
          </a:xfrm>
          <a:prstGeom prst="down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48" name="CustomShape 8"/>
          <p:cNvSpPr/>
          <p:nvPr/>
        </p:nvSpPr>
        <p:spPr>
          <a:xfrm>
            <a:off x="9461880" y="4479120"/>
            <a:ext cx="1816920" cy="953640"/>
          </a:xfrm>
          <a:prstGeom prst="rect">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rPr>
              <a:t>Prediction Flight ticket fare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LibreOffice/6.4.7.2$Linux_X86_64 LibreOffice_project/40$Build-2</Application>
  <Words>891</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2019-10-11T04:27:53Z</dcterms:created>
  <dc:creator>Khushboo Patel</dc:creator>
  <dc:description/>
  <dc:language>en-IN</dc:language>
  <cp:lastModifiedBy/>
  <dcterms:modified xsi:type="dcterms:W3CDTF">2021-09-22T15:28:45Z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