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necolas.github.io/react-native-web/benchmarks/" TargetMode="External" Type="http://schemas.openxmlformats.org/officeDocument/2006/relationships/hyperlink"/><Relationship Id="rId4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styled-components.com/" TargetMode="External" Type="http://schemas.openxmlformats.org/officeDocument/2006/relationships/hyperlink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://&#8203;https://www.youtube.com/watch?v=lF87W17nFiQ" TargetMode="External" Type="http://schemas.openxmlformats.org/officeDocument/2006/relationships/hyperlink"/><Relationship Id="rId4" Target="https://speakerdeck.com/vjeux/react-css-in-js" TargetMode="External" Type="http://schemas.openxmlformats.org/officeDocument/2006/relationships/hyperlink"/><Relationship Id="rId5" Target="https://medium.com/styled-components/why-styled-components-2deeed757cfa" TargetMode="External" Type="http://schemas.openxmlformats.org/officeDocument/2006/relationships/hyperlink"/><Relationship Id="rId6" Target="https://medium.com/styled-components/announcing-styled-components-v5-beast-mode-389747abd987" TargetMode="External" Type="http://schemas.openxmlformats.org/officeDocument/2006/relationships/hyperlink"/><Relationship Id="rId7" Target="https://medium.com/emotion-js/announcing-emotion-10-f1a4b17b8ccd" TargetMode="External" Type="http://schemas.openxmlformats.org/officeDocument/2006/relationships/hyperlink"/><Relationship Id="rId8" Target="https://2019.stateofcss.com/technologies/css-in-js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534150" y="8009890"/>
            <a:ext cx="11315700" cy="13716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112233"/>
                </a:solidFill>
                <a:latin typeface="Noto Sans CJK SC Regular"/>
              </a:rPr>
              <a:t>CSS in JS 漫谈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270750" y="10880788"/>
            <a:ext cx="9842500" cy="12192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3000">
                <a:solidFill>
                  <a:srgbClr val="999999"/>
                </a:solidFill>
                <a:latin typeface="Noto Sans CJK SC Regular"/>
              </a:rPr>
              <a:t>王凯</a:t>
            </a:r>
            <a:endParaRPr lang="en-US" sz="1100"/>
          </a:p>
          <a:p>
            <a:pPr algn="ctr">
              <a:lnSpc>
                <a:spcPct val="131000"/>
              </a:lnSpc>
            </a:pPr>
            <a:r>
              <a:rPr lang="en-US" sz="3000">
                <a:solidFill>
                  <a:srgbClr val="999999"/>
                </a:solidFill>
                <a:latin typeface="Noto Sans CJK SC Regular"/>
              </a:rPr>
              <a:t>2020-06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20993" y="1456720"/>
            <a:ext cx="6342014" cy="63420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项目中遇到的问题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3746144"/>
            <a:ext cx="20281900" cy="660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新项目开发，有部分页面需要从老项目中移植到新项目中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整个项目是由多个子模块组成的一个大项目，子模块分为多个团队去开发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老代码难以移植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多个项目的合并之后，极其容易造成样式冲突，或者样式相互覆盖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难以重复利用已有样式，因为样式覆盖的权重需要良好的设计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难以精简无效的代码，因为不知道什么地方的元素使用了这些样式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CSS in JS 要解决的问题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00250" y="4094086"/>
            <a:ext cx="20383500" cy="8128000"/>
          </a:xfrm>
          <a:prstGeom prst="rect">
            <a:avLst/>
          </a:prstGeom>
        </p:spPr>
        <p:txBody>
          <a:bodyPr anchor="t" rtlCol="false"/>
          <a:lstStyle/>
          <a:p>
            <a:pPr algn="l" indent="762000">
              <a:lnSpc>
                <a:spcPct val="131000"/>
              </a:lnSpc>
              <a:buAutoNum type="arabicPeriod" startAt="1"/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全局的命名空间</a:t>
            </a:r>
            <a:endParaRPr lang="en-US" sz="1100"/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元素对样式依赖关系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无用代码的清除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代码压缩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CSS 和 JS 间共享常量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不确定的解析方式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破坏组件样式的封装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9453752" y="4094089"/>
            <a:ext cx="13204444" cy="6716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项目中遇到的问题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3746144"/>
            <a:ext cx="20281900" cy="2438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这些问题大部分其实都可以归结为 CSS 带来的样式不确定性，</a:t>
            </a:r>
            <a:endParaRPr lang="en-US" sz="1100"/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导致在修改样式时战战兢兢，如履薄冰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4036"/>
          <a:stretch>
            <a:fillRect/>
          </a:stretch>
        </p:blipFill>
        <p:spPr>
          <a:xfrm rot="0">
            <a:off x="12192000" y="6184544"/>
            <a:ext cx="9817100" cy="5916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使用前的疑虑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20281900" cy="5765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2017年起开始接触 CSS in JS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当时简单评估了各种相关库的生态和写法，选择了 styled-components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但仍然抱有疑问：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是否能够很好地解决项目中遇到的问题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是否增加了开发成本（包括学习成本，管理成本，增加的代码量等等方面）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是否会造成性能损失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130810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老代码移植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20281900" cy="73152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不知道这些 CSS 代码到底影响了哪些元素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笨方法：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基于原有代码和看 chrome dev tools 中 computed 样式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直接给每一个新组件样式写对应的 styled-components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因为新的组件，样式和组件通过 CSS in JS 封装在了一起，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且每个样式基本只针对当前的元素，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所以新写的组件将不再会有难以移植的问题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3676548"/>
            <a:ext cx="20586700" cy="4978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800">
                <a:solidFill>
                  <a:srgbClr val="000000"/>
                </a:solidFill>
                <a:latin typeface="Noto Sans CJK SC Regular"/>
              </a:rPr>
              <a:t> </a:t>
            </a:r>
            <a:endParaRPr lang="en-US" sz="1100"/>
          </a:p>
          <a:p>
            <a:pPr indent="914400">
              <a:lnSpc>
                <a:spcPct val="1310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利用 hash className，以保证 className 的唯一性</a:t>
            </a:r>
          </a:p>
          <a:p>
            <a:pPr indent="914400">
              <a:lnSpc>
                <a:spcPct val="1310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利用组件化的思想，将样式封装成组件，依赖清晰</a:t>
            </a:r>
          </a:p>
          <a:p>
            <a:pPr indent="914400">
              <a:lnSpc>
                <a:spcPct val="1310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JS 本身就可以承载常量的共享</a:t>
            </a:r>
          </a:p>
          <a:p>
            <a:pPr indent="914400">
              <a:lnSpc>
                <a:spcPct val="13100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Noto Sans CJK SC Regular"/>
              </a:rPr>
              <a:t>每个 Styled-Components 的样式基本只对应一个元素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1981848"/>
            <a:ext cx="150622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Styled-Components 的解决之道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性能问题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20281900" cy="6578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一开始的 Styled-Components 是有明显的性能缺陷的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测试的结果，首屏加载时间增加了 5% - 15% 左右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但后来的版本改进了性能的问题，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首屏的加载时间达到和原来近似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渲染性能 </a:t>
            </a:r>
            <a:r>
              <a:rPr lang="en-US" sz="4000">
                <a:solidFill>
                  <a:srgbClr val="112233"/>
                </a:solidFill>
                <a:latin typeface="Noto Sans CJK SC Regular"/>
                <a:hlinkClick r:id="rId3" tooltip="https://necolas.github.io/react-native-web/benchmarks/"/>
              </a:rPr>
              <a:t>Benchmark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112233"/>
                </a:solidFill>
                <a:latin typeface="Noto Sans CJK SC Regular"/>
              </a:rPr>
              <a:t>CSS 加载（insertRule）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112233"/>
                </a:solidFill>
                <a:latin typeface="Noto Sans CJK SC Regular"/>
              </a:rPr>
              <a:t>按需加载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r="0" t="5823" b="0"/>
          <a:stretch>
            <a:fillRect/>
          </a:stretch>
        </p:blipFill>
        <p:spPr>
          <a:xfrm rot="0">
            <a:off x="11462537" y="5927970"/>
            <a:ext cx="11123498" cy="7358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使用结果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18719800" cy="7391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对于项目本身的帮助：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开发了基于 styled-components 的组件库，组件库不仅规范了基本组件，还规范了基础的颜色常量 Palette Colors，并暴露给宿主使用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新项目样式使用 styled-components 重写，几乎没有出现样式冲突问题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后期新开移动端的项目，部分组件代码做了移动端的移植，样式代码随组件移动很方便，样式改动完全可控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3676548"/>
            <a:ext cx="20281900" cy="825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学习成本：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基本的上手不难，沿用 CSS （或 LESS）的语法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碰到一些 Tricky 的问题需要花点时间看文档和 Google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开发成本：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每一个元素都要写一个样式的 Component（感觉像写 inline）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Debug 时 React Component 的层级增多了不少，需要 babel 插件的支持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管理成本：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维护起来方便太多，能够比较好的移植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1981848"/>
            <a:ext cx="130810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总体下来的使用成本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真香定律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7467600" y="6162374"/>
            <a:ext cx="9448800" cy="590548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13737" y="4094086"/>
            <a:ext cx="18719800" cy="812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虽然有额外的成本，但带来的开发体验是值得的！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5659232" y="4848220"/>
            <a:ext cx="2844041" cy="28062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  <p:txBody>
          <a:bodyPr anchor="ctr" rtlCol="false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923244" y="8073771"/>
            <a:ext cx="4316019" cy="8128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 b="true">
                <a:solidFill>
                  <a:srgbClr val="1F2329"/>
                </a:solidFill>
                <a:latin typeface="Noto Sans CJK SC Regular"/>
              </a:rPr>
              <a:t>CSS in JS 简史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108116" y="5235336"/>
            <a:ext cx="1946275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>
                <a:solidFill>
                  <a:srgbClr val="325AB4"/>
                </a:solidFill>
                <a:latin typeface="Noto Sans CJK SC Regular"/>
              </a:rPr>
              <a:t>01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481170" y="8073771"/>
            <a:ext cx="3421659" cy="8128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 b="true">
                <a:solidFill>
                  <a:srgbClr val="1F2329"/>
                </a:solidFill>
                <a:latin typeface="Noto Sans CJK SC Regular"/>
              </a:rPr>
              <a:t>使用经历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AutoShape 7" id="7"/>
          <p:cNvSpPr/>
          <p:nvPr/>
        </p:nvSpPr>
        <p:spPr>
          <a:xfrm rot="0">
            <a:off x="10769975" y="4829426"/>
            <a:ext cx="2844041" cy="28440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  <p:txBody>
          <a:bodyPr anchor="ctr" rtlCol="false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218862" y="5235336"/>
            <a:ext cx="1946275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>
                <a:solidFill>
                  <a:srgbClr val="325AB4"/>
                </a:solidFill>
                <a:latin typeface="Noto Sans CJK SC Regular"/>
              </a:rPr>
              <a:t>02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880718" y="8073771"/>
            <a:ext cx="3421659" cy="8128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 b="true">
                <a:solidFill>
                  <a:srgbClr val="000000"/>
                </a:solidFill>
                <a:latin typeface="Noto Sans CJK SC Regular"/>
              </a:rPr>
              <a:t>经验总结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rot="0">
            <a:off x="16178576" y="4829426"/>
            <a:ext cx="2825928" cy="2806241"/>
          </a:xfrm>
          <a:prstGeom prst="ellipse">
            <a:avLst/>
          </a:prstGeom>
          <a:solidFill>
            <a:srgbClr val="FFFFFF">
              <a:alpha val="0"/>
            </a:srgbClr>
          </a:solidFill>
          <a:ln w="12700">
            <a:solidFill>
              <a:srgbClr val="979797"/>
            </a:solidFill>
            <a:prstDash val="solid"/>
            <a:headEnd type="none"/>
            <a:tailEnd type="none"/>
          </a:ln>
        </p:spPr>
      </p:sp>
      <p:sp>
        <p:nvSpPr>
          <p:cNvPr name="TextBox 11" id="11"/>
          <p:cNvSpPr txBox="true"/>
          <p:nvPr/>
        </p:nvSpPr>
        <p:spPr>
          <a:xfrm rot="0">
            <a:off x="16618347" y="5235336"/>
            <a:ext cx="1946275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>
                <a:solidFill>
                  <a:srgbClr val="325AB4"/>
                </a:solidFill>
                <a:latin typeface="Noto Sans CJK SC Regular"/>
              </a:rPr>
              <a:t>03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45539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530258" y="6833540"/>
            <a:ext cx="5323484" cy="13716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>
                <a:solidFill>
                  <a:srgbClr val="000000"/>
                </a:solidFill>
                <a:latin typeface="Noto Sans CJK SC Regular"/>
              </a:rPr>
              <a:t>总结思考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921061" y="3758261"/>
            <a:ext cx="2795877" cy="2795877"/>
          </a:xfrm>
          <a:prstGeom prst="ellipse">
            <a:avLst/>
          </a:prstGeom>
          <a:solidFill>
            <a:srgbClr val="325AB4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149878" y="4140200"/>
            <a:ext cx="4338244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 b="true">
                <a:solidFill>
                  <a:srgbClr val="FFFFFF"/>
                </a:solidFill>
                <a:latin typeface="Noto Sans CJK SC Regular"/>
              </a:rPr>
              <a:t>03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开发方式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9"/>
            <a:ext cx="11363122" cy="4953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自顶向下开发流程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设计好通用组件，形成基础的 UI Components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在页面中尽量复用基础组件，针对性覆盖样式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组件和对应的样式（或样式组件）封装在一起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开发方式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9448800" cy="5765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自底向上开发流程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先通过 css props 来快速搭建基本样式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出现重复的样式则在当前组件内抽离 Styled-Components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当组件的样式和其他组件的样式共用，则抽离单独的文件存放样式组件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12192000" y="2899229"/>
            <a:ext cx="10617200" cy="8788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开发方式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19153505" cy="3327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踩坑注意：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避免任意的 Nested Style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避免 !important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页面中多个 Styled-Components 冲突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14682985" y="3589305"/>
            <a:ext cx="6248400" cy="8204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87296" y="4030015"/>
            <a:ext cx="20219035" cy="5689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282828"/>
                </a:solidFill>
                <a:latin typeface="Noto Sans CJK SC Regular"/>
              </a:rPr>
              <a:t>对于库的开发者来说，是否引入 CSS in JS 是一个很重要的抉择</a:t>
            </a:r>
            <a:endParaRPr lang="en-US" sz="1100"/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使用 Styled-Components 举例，最好是使用 peer-dependency 来声明依赖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否则和宿主的 Styled-Components 可能会产生冲突（特别是老版本）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此外还是需要在写组件的时候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预留 className  的 props，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方便外部能够使用 CSS in JS 控制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Library 开发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9882416" y="7456716"/>
            <a:ext cx="13557250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反模式的思考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4094086"/>
            <a:ext cx="20281900" cy="4876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关注点分离 Separation of Concerns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不应该直接通过 JS 操作样式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React 出现打破常规，组件化的思想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CSS in JS 可以看作是 React 组件化的延伸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并没有 Anti-Pattern（只是改变了结合的方式）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87296" y="4030015"/>
            <a:ext cx="20612100" cy="4953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282828"/>
                </a:solidFill>
                <a:latin typeface="Noto Sans CJK SC Regular"/>
              </a:rPr>
              <a:t>我们是否真的需要 CSS in JS？需要什么样的 CSS in JS?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团队规模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项目规模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没有银弹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87296" y="1949811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总结思考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87296" y="4030015"/>
            <a:ext cx="20612100" cy="24892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282828"/>
                </a:solidFill>
                <a:latin typeface="Noto Sans CJK SC Regular"/>
              </a:rPr>
              <a:t>我们能从 CSS in JS 中获得什么？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确定性（便于覆盖、修改、移植、删除等，方便管理）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282828"/>
                </a:solidFill>
                <a:latin typeface="Noto Sans CJK SC Regular"/>
              </a:rPr>
              <a:t>至少保证了一定程度的代码质量底线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887296" y="1949811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总结思考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CSS in JS 的未来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5470690"/>
            <a:ext cx="21323300" cy="6705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3000">
                <a:solidFill>
                  <a:srgbClr val="000000"/>
                </a:solidFill>
                <a:latin typeface="Noto Sans CJK SC Regular"/>
              </a:rPr>
              <a:t>styled-components@5.1.1 | MIT | deps: 10 | versions: 266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Visual primitives for the component age. Use the best bits of ES6 and CSS to style your apps without stress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  <a:hlinkClick r:id="rId3" tooltip="https://styled-components.com/"/>
              </a:rPr>
              <a:t>https://styled-components.com/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dependencies: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@babel/helper-module-imports: ^7.0.0 </a:t>
            </a:r>
            <a:r>
              <a:rPr lang="en-US" sz="3000">
                <a:solidFill>
                  <a:srgbClr val="F54A45"/>
                </a:solidFill>
                <a:latin typeface="Noto Sans CJK SC Regular"/>
              </a:rPr>
              <a:t>@emotion/unitless: ^0.7.4</a:t>
            </a:r>
            <a:r>
              <a:rPr lang="en-US" sz="3000">
                <a:solidFill>
                  <a:srgbClr val="000000"/>
                </a:solidFill>
                <a:latin typeface="Noto Sans CJK SC Regular"/>
              </a:rPr>
              <a:t>            shallowequal: ^1.1.0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@babel/traverse: ^7.4.5              babel-plugin-styled-components: &gt;= 1 supports-color: ^5.5.0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F54A45"/>
                </a:solidFill>
                <a:latin typeface="Noto Sans CJK SC Regular"/>
              </a:rPr>
              <a:t>@emotion/is-prop-valid: ^0.8.8</a:t>
            </a:r>
            <a:r>
              <a:rPr lang="en-US" sz="3000">
                <a:solidFill>
                  <a:srgbClr val="000000"/>
                </a:solidFill>
                <a:latin typeface="Noto Sans CJK SC Regular"/>
              </a:rPr>
              <a:t>       css-to-react-native: ^3.0.0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F54A45"/>
                </a:solidFill>
                <a:latin typeface="Noto Sans CJK SC Regular"/>
              </a:rPr>
              <a:t>@emotion/stylis: ^0.8.4</a:t>
            </a:r>
            <a:r>
              <a:rPr lang="en-US" sz="3000">
                <a:solidFill>
                  <a:srgbClr val="000000"/>
                </a:solidFill>
                <a:latin typeface="Noto Sans CJK SC Regular"/>
              </a:rPr>
              <a:t>              hoist-non-react-statics: ^3.0.0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3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13737" y="4005669"/>
            <a:ext cx="4775200" cy="812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合久必分，分久必合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4352328"/>
            <a:ext cx="19685000" cy="6502400"/>
          </a:xfrm>
          <a:prstGeom prst="rect">
            <a:avLst/>
          </a:prstGeom>
        </p:spPr>
        <p:txBody>
          <a:bodyPr anchor="t" rtlCol="false"/>
          <a:lstStyle/>
          <a:p>
            <a:pPr algn="l" indent="762000">
              <a:lnSpc>
                <a:spcPct val="131000"/>
              </a:lnSpc>
              <a:buAutoNum type="arabicPeriod" startAt="1"/>
              <a:defRPr/>
            </a:pPr>
            <a:r>
              <a:rPr lang="en-US"/>
              <a:t/>
            </a:r>
            <a:r>
              <a:rPr lang="en-US" sz="4000">
                <a:solidFill>
                  <a:srgbClr val="112233"/>
                </a:solidFill>
                <a:latin typeface="Noto Sans CJK SC Regular"/>
                <a:hlinkClick r:id="rId3" tooltip="http://​https://www.youtube.com/watch?v=lF87W17nFiQ"/>
              </a:rPr>
              <a:t>The Past, Present and Future of CSS in JS || Max Stoiber</a:t>
            </a:r>
            <a:endParaRPr lang="en-US" sz="1100"/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  <a:hlinkClick r:id="rId4" tooltip="https://speakerdeck.com/vjeux/react-css-in-js"/>
              </a:rPr>
              <a:t>https://speakerdeck.com/vjeux/react-css-in-js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  <a:hlinkClick r:id="rId5" tooltip="https://medium.com/styled-components/why-styled-components-2deeed757cfa"/>
              </a:rPr>
              <a:t>https://medium.com/styled-components/why-styled-components-2deeed757cfa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  <a:hlinkClick r:id="rId6" tooltip="https://medium.com/styled-components/announcing-styled-components-v5-beast-mode-389747abd987"/>
              </a:rPr>
              <a:t>https://medium.com/styled-components/announcing-styled-components-v5-beast-mode-389747abd987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  <a:hlinkClick r:id="rId7" tooltip="https://medium.com/emotion-js/announcing-emotion-10-f1a4b17b8ccd"/>
              </a:rPr>
              <a:t>https://medium.com/emotion-js/announcing-emotion-10-f1a4b17b8ccd</a:t>
            </a:r>
          </a:p>
          <a:p>
            <a:pPr algn="l" indent="762000">
              <a:lnSpc>
                <a:spcPct val="1310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Noto Sans CJK SC Regular"/>
                <a:hlinkClick r:id="rId8" tooltip="https://2019.stateofcss.com/technologies/css-in-js/"/>
              </a:rPr>
              <a:t>https://2019.stateofcss.com/technologies/css-in-js/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参考资料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661489" y="6858000"/>
            <a:ext cx="7061010" cy="13716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>
                <a:solidFill>
                  <a:srgbClr val="000000"/>
                </a:solidFill>
                <a:latin typeface="Noto Sans CJK SC Regular"/>
              </a:rPr>
              <a:t>CSS in JS 简史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794061" y="3756383"/>
            <a:ext cx="2795877" cy="2795877"/>
          </a:xfrm>
          <a:prstGeom prst="ellipse">
            <a:avLst/>
          </a:prstGeom>
          <a:solidFill>
            <a:srgbClr val="325AB4"/>
          </a:solidFill>
        </p:spPr>
        <p:txBody>
          <a:bodyPr anchor="ctr" rtlCol="false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22878" y="4138320"/>
            <a:ext cx="4338244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 b="true">
                <a:solidFill>
                  <a:srgbClr val="FFFFFF"/>
                </a:solidFill>
                <a:latin typeface="Noto Sans CJK SC Regular"/>
              </a:rPr>
              <a:t>01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956800" y="7724953"/>
            <a:ext cx="4470400" cy="6096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3000" b="true">
                <a:solidFill>
                  <a:srgbClr val="1F2329"/>
                </a:solidFill>
                <a:latin typeface="Noto Sans CJK SC Regular"/>
              </a:rPr>
              <a:t>Q &amp; A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010400" y="5381447"/>
            <a:ext cx="10363200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 b="true">
                <a:solidFill>
                  <a:srgbClr val="000000"/>
                </a:solidFill>
                <a:latin typeface="Noto Sans CJK SC Regular"/>
              </a:rPr>
              <a:t>谢谢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2014 年末的 CSS 社区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3560623"/>
            <a:ext cx="20383500" cy="1625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SPA 应用逐渐在前端崭露头角，当 CSS 随着项目的扩张而变得非常庞大会带来很多的问题，而为了解决这些问题，涌现了各种各样的方案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86851" y="6271844"/>
            <a:ext cx="4974438" cy="5816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预处理器/后处理器：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LESS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SASS/SCSS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Stylus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PostCSS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...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44039" y="6271844"/>
            <a:ext cx="2628506" cy="41402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方法论：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BEM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OOCSS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...</a:t>
            </a:r>
          </a:p>
          <a:p>
            <a:pPr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859123" y="6271844"/>
            <a:ext cx="4569625" cy="4165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样式库：</a:t>
            </a:r>
            <a:endParaRPr lang="en-US" sz="1100"/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Bootstrap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Semantic UI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Materialize CSS</a:t>
            </a:r>
          </a:p>
          <a:p>
            <a:pPr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...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开端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11050218" y="2876779"/>
            <a:ext cx="12037200" cy="902924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13737" y="4094086"/>
            <a:ext cx="6796684" cy="1295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400">
                <a:solidFill>
                  <a:srgbClr val="000000"/>
                </a:solidFill>
                <a:latin typeface="Noto Sans CJK SC Regular"/>
              </a:rPr>
              <a:t>2014 vjeux 的演讲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13737" y="6289015"/>
            <a:ext cx="8548688" cy="1625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CSS in JS 的概念在 Facebook 的实践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引发了一场巨大的争论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94488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CSS in JS 发展的情况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013737" y="3572167"/>
          <a:ext cx="20523200" cy="9664700"/>
        </p:xfrm>
        <a:graphic>
          <a:graphicData uri="http://schemas.openxmlformats.org/drawingml/2006/table">
            <a:tbl>
              <a:tblPr/>
              <a:tblGrid>
                <a:gridCol w="3031247"/>
                <a:gridCol w="4894807"/>
                <a:gridCol w="12609079"/>
              </a:tblGrid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Time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FC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Library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FC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Contribution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FC4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2014.11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JSS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先驱者，依旧在维护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2015.01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Radium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第一个流行的 CSS in JS 库，使用的是 inline style 的方案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2015.05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CSS-Modules*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推广了哈希化的 className 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2016.07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Glamor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推广了 </a:t>
                      </a:r>
                      <a:r>
                        <a:rPr lang="en-US" sz="3200">
                          <a:solidFill>
                            <a:srgbClr val="333333"/>
                          </a:solidFill>
                          <a:latin typeface="Noto Sans CJK SC Regular"/>
                        </a:rPr>
                        <a:t>CSSStyleSheet.insertRule()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 这个 DOM API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2016.10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Styled-Components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推广了 Styled 组件的概念，抛弃了 className 的操作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2016.10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styled-jsx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可以像是写 &lt;style&gt; tag 一样在 React 中写样式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2017.05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Styled-Components v2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引入了 stylis 作为 CSS string 的解析器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2017.07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Emotion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性能战争的开始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2018.11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Emotion v10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推广了 css prop 的概念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3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2019.06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theme-ui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ct val="13100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Noto Sans CJK SC Regular"/>
                        </a:rPr>
                        <a:t>强制将自由的样式约束为整体设计的一部分</a:t>
                      </a:r>
                      <a:endParaRPr lang="en-US" sz="1100"/>
                    </a:p>
                    <a:p>
                      <a:pPr>
                        <a:lnSpc>
                          <a:spcPct val="131000"/>
                        </a:lnSpc>
                      </a:pPr>
                    </a:p>
                  </a:txBody>
                  <a:tcPr>
                    <a:lnL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8F9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133477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CSS in JS 现在的使用情况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3560623"/>
            <a:ext cx="19812000" cy="2438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全球：60% 的 React 安装者同时使用了 CSS in JS</a:t>
            </a:r>
            <a:endParaRPr lang="en-US" sz="1100"/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>
            <a:off x="1951863" y="4779823"/>
            <a:ext cx="20480274" cy="7967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013737" y="1981848"/>
            <a:ext cx="13347700" cy="1371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 b="true">
                <a:solidFill>
                  <a:srgbClr val="000000"/>
                </a:solidFill>
                <a:latin typeface="Noto Sans CJK SC Regular"/>
              </a:rPr>
              <a:t>CSS in JS 现在的使用情况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13737" y="3560623"/>
            <a:ext cx="19812000" cy="82804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4000">
                <a:solidFill>
                  <a:srgbClr val="000000"/>
                </a:solidFill>
                <a:latin typeface="Noto Sans CJK SC Regular"/>
              </a:rPr>
              <a:t>公司内部，根据 CodeBase 的查询：</a:t>
            </a:r>
            <a:endParaRPr lang="en-US" sz="1100"/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styled-components: 约824条记录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emotion: 约67条记录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@emotion/core: 约45条记录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styled-jsx: 约166条记录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Radium: 约12条记录</a:t>
            </a:r>
          </a:p>
          <a:p>
            <a:pPr algn="l" indent="762000">
              <a:lnSpc>
                <a:spcPct val="131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...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 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而 React: 约 5775 条记录</a:t>
            </a:r>
          </a:p>
          <a:p>
            <a:pPr algn="l">
              <a:lnSpc>
                <a:spcPct val="131000"/>
              </a:lnSpc>
            </a:pPr>
            <a:r>
              <a:rPr lang="en-US" sz="4000">
                <a:solidFill>
                  <a:srgbClr val="000000"/>
                </a:solidFill>
                <a:latin typeface="Noto Sans CJK SC Regular"/>
              </a:rPr>
              <a:t>粗略估计使用率在 20% 左右</a:t>
            </a:r>
          </a:p>
          <a:p>
            <a:pPr>
              <a:lnSpc>
                <a:spcPct val="1310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661489" y="6858000"/>
            <a:ext cx="7061010" cy="13716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6800">
                <a:solidFill>
                  <a:srgbClr val="000000"/>
                </a:solidFill>
                <a:latin typeface="Noto Sans CJK SC Regular"/>
              </a:rPr>
              <a:t>使用经历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794061" y="3756383"/>
            <a:ext cx="2795877" cy="2795877"/>
          </a:xfrm>
          <a:prstGeom prst="ellipse">
            <a:avLst/>
          </a:prstGeom>
          <a:solidFill>
            <a:srgbClr val="325AB4"/>
          </a:solidFill>
        </p:spPr>
        <p:txBody>
          <a:bodyPr anchor="ctr" rtlCol="false"/>
          <a:lstStyle/>
          <a:p>
            <a:pPr algn="ctr">
              <a:lnSpc>
                <a:spcPct val="131000"/>
              </a:lnSpc>
              <a:defRPr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22878" y="4138320"/>
            <a:ext cx="4338244" cy="2032000"/>
          </a:xfrm>
          <a:prstGeom prst="rect">
            <a:avLst/>
          </a:prstGeom>
        </p:spPr>
        <p:txBody>
          <a:bodyPr anchor="t" rtlCol="false"/>
          <a:lstStyle/>
          <a:p>
            <a:pPr algn="ctr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10000" b="true">
                <a:solidFill>
                  <a:srgbClr val="FFFFFF"/>
                </a:solidFill>
                <a:latin typeface="Noto Sans CJK SC Regular"/>
              </a:rPr>
              <a:t>02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45540" y="758607"/>
            <a:ext cx="3632200" cy="482600"/>
          </a:xfrm>
          <a:prstGeom prst="rect">
            <a:avLst/>
          </a:prstGeom>
        </p:spPr>
        <p:txBody>
          <a:bodyPr anchor="t" rtlCol="false"/>
          <a:lstStyle/>
          <a:p>
            <a:pPr algn="l">
              <a:lnSpc>
                <a:spcPct val="131000"/>
              </a:lnSpc>
              <a:defRPr/>
            </a:pPr>
            <a:r>
              <a:rPr lang="en-US"/>
              <a:t/>
            </a:r>
            <a:r>
              <a:rPr lang="en-US" sz="2400" b="true">
                <a:solidFill>
                  <a:srgbClr val="666666"/>
                </a:solidFill>
                <a:latin typeface="Arial"/>
              </a:rPr>
              <a:t>ByteDance</a:t>
            </a:r>
            <a:endParaRPr lang="en-US" sz="1100"/>
          </a:p>
          <a:p>
            <a:pPr>
              <a:lnSpc>
                <a:spcPct val="131000"/>
              </a:lnSpc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1973" y="610022"/>
            <a:ext cx="703570" cy="703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