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media/image1.jpeg" ContentType="image/jpeg"/>
  <Override PartName="/ppt/media/image2.jpeg" ContentType="image/jpeg"/>
  <Override PartName="/ppt/media/image3.jpeg" ContentType="image/jpe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5.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6.jpeg" ContentType="image/jpeg"/>
  <Override PartName="/ppt/notesSlides/notesSlide19.xml" ContentType="application/vnd.openxmlformats-officedocument.presentationml.notesSlide+xml"/>
  <Override PartName="/ppt/media/image7.jpeg" ContentType="image/jpe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Lst>
  <p:sldSz cx="13004800" cy="7302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1pPr>
    <a:lvl2pPr marL="0" marR="0" indent="3429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2pPr>
    <a:lvl3pPr marL="0" marR="0" indent="6858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3pPr>
    <a:lvl4pPr marL="0" marR="0" indent="10287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4pPr>
    <a:lvl5pPr marL="0" marR="0" indent="13716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5pPr>
    <a:lvl6pPr marL="0" marR="0" indent="17145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6pPr>
    <a:lvl7pPr marL="0" marR="0" indent="20574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7pPr>
    <a:lvl8pPr marL="0" marR="0" indent="24003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8pPr>
    <a:lvl9pPr marL="0" marR="0" indent="274320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b="def" i="def"/>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7734"/>
          <c:y val="0.0572042"/>
          <c:w val="0.824978"/>
          <c:h val="0.67997"/>
        </c:manualLayout>
      </c:layout>
      <c:lineChart>
        <c:grouping val="standard"/>
        <c:varyColors val="0"/>
        <c:ser>
          <c:idx val="0"/>
          <c:order val="0"/>
          <c:tx>
            <c:strRef>
              <c:f>Sheet1!$A$2</c:f>
              <c:strCache>
                <c:ptCount val="1"/>
                <c:pt idx="0">
                  <c:v>Untitled 1</c:v>
                </c:pt>
              </c:strCache>
            </c:strRef>
          </c:tx>
          <c:spPr>
            <a:solidFill>
              <a:srgbClr val="6095C9"/>
            </a:solidFill>
            <a:ln w="152400" cap="flat">
              <a:solidFill>
                <a:srgbClr val="F33A4B"/>
              </a:solidFill>
              <a:prstDash val="solid"/>
              <a:round/>
            </a:ln>
            <a:effectLst/>
          </c:spPr>
          <c:marker>
            <c:symbol val="none"/>
            <c:size val="6"/>
            <c:spPr>
              <a:solidFill>
                <a:srgbClr val="6095C9"/>
              </a:solidFill>
              <a:ln w="9525" cap="flat">
                <a:solidFill>
                  <a:srgbClr val="5B92C8"/>
                </a:solidFill>
                <a:prstDash val="solid"/>
                <a:round/>
              </a:ln>
              <a:effectLst/>
            </c:spPr>
          </c:marker>
          <c:dLbls>
            <c:numFmt formatCode="0" sourceLinked="0"/>
            <c:txPr>
              <a:bodyPr/>
              <a:lstStyle/>
              <a:p>
                <a:pPr>
                  <a:defRPr b="0" i="0" strike="noStrike" sz="1200" u="none">
                    <a:solidFill>
                      <a:srgbClr val="000000"/>
                    </a:solidFill>
                    <a:effectLst>
                      <a:outerShdw sx="100000" sy="100000" kx="0" ky="0" algn="tl" rotWithShape="1" blurRad="190500" dist="25400" dir="5400000">
                        <a:srgbClr val="000000">
                          <a:alpha val="50000"/>
                        </a:srgbClr>
                      </a:outerShdw>
                    </a:effectLst>
                    <a:latin typeface="News706BT-RomanC"/>
                  </a:defRPr>
                </a:pPr>
              </a:p>
            </c:txPr>
            <c:dLblPos val="t"/>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mooth val="0"/>
        </c:ser>
        <c:ser>
          <c:idx val="1"/>
          <c:order val="1"/>
          <c:tx>
            <c:strRef>
              <c:f>Sheet1!$A$3</c:f>
              <c:strCache>
                <c:ptCount val="1"/>
                <c:pt idx="0">
                  <c:v>Untitled 2</c:v>
                </c:pt>
              </c:strCache>
            </c:strRef>
          </c:tx>
          <c:spPr>
            <a:solidFill>
              <a:srgbClr val="CD665F"/>
            </a:solidFill>
            <a:ln w="152400" cap="flat">
              <a:solidFill>
                <a:srgbClr val="7A1744"/>
              </a:solidFill>
              <a:prstDash val="solid"/>
              <a:round/>
            </a:ln>
            <a:effectLst/>
          </c:spPr>
          <c:marker>
            <c:symbol val="none"/>
            <c:size val="6"/>
            <c:spPr>
              <a:solidFill>
                <a:srgbClr val="CD665F"/>
              </a:solidFill>
              <a:ln w="9525" cap="flat">
                <a:solidFill>
                  <a:srgbClr val="CC625A"/>
                </a:solidFill>
                <a:prstDash val="solid"/>
                <a:round/>
              </a:ln>
              <a:effectLst/>
            </c:spPr>
          </c:marker>
          <c:dLbls>
            <c:numFmt formatCode="0" sourceLinked="0"/>
            <c:txPr>
              <a:bodyPr/>
              <a:lstStyle/>
              <a:p>
                <a:pPr>
                  <a:defRPr b="0" i="0" strike="noStrike" sz="1200" u="none">
                    <a:solidFill>
                      <a:srgbClr val="000000"/>
                    </a:solidFill>
                    <a:effectLst>
                      <a:outerShdw sx="100000" sy="100000" kx="0" ky="0" algn="tl" rotWithShape="1" blurRad="190500" dist="25400" dir="5400000">
                        <a:srgbClr val="000000">
                          <a:alpha val="50000"/>
                        </a:srgbClr>
                      </a:outerShdw>
                    </a:effectLst>
                    <a:latin typeface="News706BT-RomanC"/>
                  </a:defRPr>
                </a:pPr>
              </a:p>
            </c:txPr>
            <c:dLblPos val="t"/>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mooth val="0"/>
        </c:ser>
        <c:ser>
          <c:idx val="2"/>
          <c:order val="2"/>
          <c:tx>
            <c:strRef>
              <c:f>Sheet1!$A$4</c:f>
              <c:strCache>
                <c:ptCount val="1"/>
                <c:pt idx="0">
                  <c:v>Untitled 3</c:v>
                </c:pt>
              </c:strCache>
            </c:strRef>
          </c:tx>
          <c:spPr>
            <a:solidFill>
              <a:srgbClr val="AAC56C"/>
            </a:solidFill>
            <a:ln w="152400" cap="flat">
              <a:solidFill>
                <a:srgbClr val="FFDC00"/>
              </a:solidFill>
              <a:prstDash val="solid"/>
              <a:round/>
            </a:ln>
            <a:effectLst/>
          </c:spPr>
          <c:marker>
            <c:symbol val="none"/>
            <c:size val="6"/>
            <c:spPr>
              <a:solidFill>
                <a:srgbClr val="AAC56C"/>
              </a:solidFill>
              <a:ln w="9525" cap="flat">
                <a:solidFill>
                  <a:srgbClr val="A8C367"/>
                </a:solidFill>
                <a:prstDash val="solid"/>
                <a:round/>
              </a:ln>
              <a:effectLst/>
            </c:spPr>
          </c:marker>
          <c:dLbls>
            <c:numFmt formatCode="0" sourceLinked="0"/>
            <c:txPr>
              <a:bodyPr/>
              <a:lstStyle/>
              <a:p>
                <a:pPr>
                  <a:defRPr b="0" i="0" strike="noStrike" sz="1200" u="none">
                    <a:solidFill>
                      <a:srgbClr val="000000"/>
                    </a:solidFill>
                    <a:effectLst>
                      <a:outerShdw sx="100000" sy="100000" kx="0" ky="0" algn="tl" rotWithShape="1" blurRad="190500" dist="25400" dir="5400000">
                        <a:srgbClr val="000000">
                          <a:alpha val="50000"/>
                        </a:srgbClr>
                      </a:outerShdw>
                    </a:effectLst>
                    <a:latin typeface="News706BT-RomanC"/>
                  </a:defRPr>
                </a:pPr>
              </a:p>
            </c:txPr>
            <c:dLblPos val="t"/>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Sheet1!$B$4:$E$4</c:f>
              <c:numCache>
                <c:ptCount val="4"/>
                <c:pt idx="0">
                  <c:v>20.000000</c:v>
                </c:pt>
                <c:pt idx="1">
                  <c:v>16.000000</c:v>
                </c:pt>
                <c:pt idx="2">
                  <c:v>40.000000</c:v>
                </c:pt>
                <c:pt idx="3">
                  <c:v>57.000000</c:v>
                </c:pt>
              </c:numCache>
            </c:numRef>
          </c:val>
          <c:smooth val="0"/>
        </c:ser>
        <c:ser>
          <c:idx val="3"/>
          <c:order val="3"/>
          <c:tx>
            <c:strRef>
              <c:f>Sheet1!$A$5</c:f>
              <c:strCache>
                <c:ptCount val="1"/>
                <c:pt idx="0">
                  <c:v>Untitled 4</c:v>
                </c:pt>
              </c:strCache>
            </c:strRef>
          </c:tx>
          <c:spPr>
            <a:solidFill>
              <a:srgbClr val="937AB2"/>
            </a:solidFill>
            <a:ln w="152400" cap="flat">
              <a:solidFill>
                <a:srgbClr val="1ECBC8"/>
              </a:solidFill>
              <a:prstDash val="solid"/>
              <a:round/>
            </a:ln>
            <a:effectLst/>
          </c:spPr>
          <c:marker>
            <c:symbol val="none"/>
            <c:size val="6"/>
            <c:spPr>
              <a:solidFill>
                <a:srgbClr val="937AB2"/>
              </a:solidFill>
              <a:ln w="9525" cap="flat">
                <a:solidFill>
                  <a:srgbClr val="9077B0"/>
                </a:solidFill>
                <a:prstDash val="solid"/>
                <a:round/>
              </a:ln>
              <a:effectLst/>
            </c:spPr>
          </c:marker>
          <c:dLbls>
            <c:numFmt formatCode="0" sourceLinked="0"/>
            <c:txPr>
              <a:bodyPr/>
              <a:lstStyle/>
              <a:p>
                <a:pPr>
                  <a:defRPr b="0" i="0" strike="noStrike" sz="1200" u="none">
                    <a:solidFill>
                      <a:srgbClr val="000000"/>
                    </a:solidFill>
                    <a:effectLst>
                      <a:outerShdw sx="100000" sy="100000" kx="0" ky="0" algn="tl" rotWithShape="1" blurRad="190500" dist="25400" dir="5400000">
                        <a:srgbClr val="000000">
                          <a:alpha val="50000"/>
                        </a:srgbClr>
                      </a:outerShdw>
                    </a:effectLst>
                    <a:latin typeface="News706BT-RomanC"/>
                  </a:defRPr>
                </a:pPr>
              </a:p>
            </c:txPr>
            <c:dLblPos val="t"/>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Sheet1!$B$5:$E$5</c:f>
              <c:numCache>
                <c:ptCount val="4"/>
                <c:pt idx="0">
                  <c:v>24.000000</c:v>
                </c:pt>
                <c:pt idx="1">
                  <c:v>12.000000</c:v>
                </c:pt>
                <c:pt idx="2">
                  <c:v>16.000000</c:v>
                </c:pt>
                <c:pt idx="3">
                  <c:v>3.000000</c:v>
                </c:pt>
              </c:numCache>
            </c:numRef>
          </c:val>
          <c:smooth val="0"/>
        </c:ser>
        <c:ser>
          <c:idx val="4"/>
          <c:order val="4"/>
          <c:tx>
            <c:strRef>
              <c:f>Sheet1!$A$6</c:f>
              <c:strCache>
                <c:ptCount val="1"/>
                <c:pt idx="0">
                  <c:v>Untitled 5</c:v>
                </c:pt>
              </c:strCache>
            </c:strRef>
          </c:tx>
          <c:spPr>
            <a:solidFill>
              <a:srgbClr val="59BAD1"/>
            </a:solidFill>
            <a:ln w="152400" cap="flat">
              <a:solidFill>
                <a:srgbClr val="87E9DB"/>
              </a:solidFill>
              <a:prstDash val="solid"/>
              <a:round/>
            </a:ln>
            <a:effectLst/>
          </c:spPr>
          <c:marker>
            <c:symbol val="none"/>
            <c:size val="6"/>
            <c:spPr>
              <a:solidFill>
                <a:srgbClr val="59BAD1"/>
              </a:solidFill>
              <a:ln w="9525" cap="flat">
                <a:solidFill>
                  <a:srgbClr val="54B8CF"/>
                </a:solidFill>
                <a:prstDash val="solid"/>
                <a:round/>
              </a:ln>
              <a:effectLst/>
            </c:spPr>
          </c:marker>
          <c:dLbls>
            <c:numFmt formatCode="0" sourceLinked="0"/>
            <c:txPr>
              <a:bodyPr/>
              <a:lstStyle/>
              <a:p>
                <a:pPr>
                  <a:defRPr b="0" i="0" strike="noStrike" sz="1200" u="none">
                    <a:solidFill>
                      <a:srgbClr val="000000"/>
                    </a:solidFill>
                    <a:effectLst>
                      <a:outerShdw sx="100000" sy="100000" kx="0" ky="0" algn="tl" rotWithShape="1" blurRad="190500" dist="25400" dir="5400000">
                        <a:srgbClr val="000000">
                          <a:alpha val="50000"/>
                        </a:srgbClr>
                      </a:outerShdw>
                    </a:effectLst>
                    <a:latin typeface="News706BT-RomanC"/>
                  </a:defRPr>
                </a:pPr>
              </a:p>
            </c:txPr>
            <c:dLblPos val="t"/>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Sheet1!$B$6:$E$6</c:f>
              <c:numCache>
                <c:ptCount val="4"/>
                <c:pt idx="0">
                  <c:v>5.000000</c:v>
                </c:pt>
                <c:pt idx="1">
                  <c:v>20.000000</c:v>
                </c:pt>
                <c:pt idx="2">
                  <c:v>26.000000</c:v>
                </c:pt>
                <c:pt idx="3">
                  <c:v>40.000000</c:v>
                </c:pt>
              </c:numCache>
            </c:numRef>
          </c:val>
          <c:smooth val="0"/>
        </c:ser>
        <c:ser>
          <c:idx val="5"/>
          <c:order val="5"/>
          <c:tx>
            <c:strRef>
              <c:f>Sheet1!$A$7</c:f>
              <c:strCache>
                <c:ptCount val="1"/>
                <c:pt idx="0">
                  <c:v>Untitled 6</c:v>
                </c:pt>
              </c:strCache>
            </c:strRef>
          </c:tx>
          <c:spPr>
            <a:solidFill>
              <a:srgbClr val="FAA757"/>
            </a:solidFill>
            <a:ln w="152400" cap="flat">
              <a:solidFill>
                <a:srgbClr val="FFB0C3"/>
              </a:solidFill>
              <a:prstDash val="solid"/>
              <a:round/>
            </a:ln>
            <a:effectLst/>
          </c:spPr>
          <c:marker>
            <c:symbol val="none"/>
            <c:size val="6"/>
            <c:spPr>
              <a:solidFill>
                <a:srgbClr val="FAA757"/>
              </a:solidFill>
              <a:ln w="9525" cap="flat">
                <a:solidFill>
                  <a:srgbClr val="F9A451"/>
                </a:solidFill>
                <a:prstDash val="solid"/>
                <a:round/>
              </a:ln>
              <a:effectLst/>
            </c:spPr>
          </c:marker>
          <c:dLbls>
            <c:numFmt formatCode="0" sourceLinked="0"/>
            <c:txPr>
              <a:bodyPr/>
              <a:lstStyle/>
              <a:p>
                <a:pPr>
                  <a:defRPr b="0" i="0" strike="noStrike" sz="1200" u="none">
                    <a:solidFill>
                      <a:srgbClr val="000000"/>
                    </a:solidFill>
                    <a:effectLst>
                      <a:outerShdw sx="100000" sy="100000" kx="0" ky="0" algn="tl" rotWithShape="1" blurRad="190500" dist="25400" dir="5400000">
                        <a:srgbClr val="000000">
                          <a:alpha val="50000"/>
                        </a:srgbClr>
                      </a:outerShdw>
                    </a:effectLst>
                    <a:latin typeface="News706BT-RomanC"/>
                  </a:defRPr>
                </a:pPr>
              </a:p>
            </c:txPr>
            <c:dLblPos val="t"/>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Sheet1!$B$7:$E$7</c:f>
              <c:numCache>
                <c:ptCount val="4"/>
                <c:pt idx="0">
                  <c:v>30.000000</c:v>
                </c:pt>
                <c:pt idx="1">
                  <c:v>11.000000</c:v>
                </c:pt>
                <c:pt idx="2">
                  <c:v>60.000000</c:v>
                </c:pt>
                <c:pt idx="3">
                  <c:v>80.000000</c:v>
                </c:pt>
              </c:numCache>
            </c:numRef>
          </c:val>
          <c:smooth val="0"/>
        </c:ser>
        <c:marker val="1"/>
        <c:axId val="2094734552"/>
        <c:axId val="2094734553"/>
      </c:lineChart>
      <c:catAx>
        <c:axId val="2094734552"/>
        <c:scaling>
          <c:orientation val="minMax"/>
        </c:scaling>
        <c:delete val="0"/>
        <c:axPos val="b"/>
        <c:numFmt formatCode="General" sourceLinked="0"/>
        <c:majorTickMark val="out"/>
        <c:minorTickMark val="none"/>
        <c:tickLblPos val="low"/>
        <c:spPr>
          <a:ln w="6350" cap="flat">
            <a:solidFill>
              <a:srgbClr val="000000"/>
            </a:solidFill>
            <a:prstDash val="solid"/>
            <a:round/>
          </a:ln>
        </c:spPr>
        <c:txPr>
          <a:bodyPr rot="0"/>
          <a:lstStyle/>
          <a:p>
            <a:pPr>
              <a:defRPr b="0" i="0" strike="noStrike" sz="1400" u="none">
                <a:solidFill>
                  <a:srgbClr val="000000"/>
                </a:solidFill>
                <a:latin typeface="PFDinTextCompPro-Bold"/>
              </a:defRPr>
            </a:pPr>
          </a:p>
        </c:txPr>
        <c:crossAx val="2094734553"/>
        <c:crosses val="autoZero"/>
        <c:auto val="1"/>
        <c:lblAlgn val="ctr"/>
        <c:noMultiLvlLbl val="1"/>
      </c:catAx>
      <c:valAx>
        <c:axId val="2094734553"/>
        <c:scaling>
          <c:orientation val="minMax"/>
        </c:scaling>
        <c:delete val="0"/>
        <c:axPos val="l"/>
        <c:majorGridlines>
          <c:spPr>
            <a:ln w="6350" cap="flat">
              <a:solidFill>
                <a:srgbClr val="000000"/>
              </a:solidFill>
              <a:custDash>
                <a:ds d="100000" sp="200000"/>
              </a:custDash>
              <a:round/>
            </a:ln>
          </c:spPr>
        </c:majorGridlines>
        <c:numFmt formatCode="0" sourceLinked="0"/>
        <c:majorTickMark val="out"/>
        <c:minorTickMark val="none"/>
        <c:tickLblPos val="nextTo"/>
        <c:spPr>
          <a:ln w="6350" cap="flat">
            <a:solidFill>
              <a:srgbClr val="000000"/>
            </a:solidFill>
            <a:prstDash val="solid"/>
            <a:round/>
          </a:ln>
        </c:spPr>
        <c:txPr>
          <a:bodyPr rot="0"/>
          <a:lstStyle/>
          <a:p>
            <a:pPr>
              <a:defRPr b="0" i="0" strike="noStrike" sz="1200" u="none">
                <a:solidFill>
                  <a:srgbClr val="000000"/>
                </a:solidFill>
                <a:latin typeface="News706BT-RomanC"/>
              </a:defRPr>
            </a:pPr>
          </a:p>
        </c:txPr>
        <c:crossAx val="2094734552"/>
        <c:crosses val="autoZero"/>
        <c:crossBetween val="midCat"/>
        <c:majorUnit val="25"/>
        <c:minorUnit val="12.5"/>
      </c:valAx>
      <c:spPr>
        <a:solidFill>
          <a:srgbClr val="FFFFFF"/>
        </a:solidFill>
        <a:ln w="12700" cap="flat">
          <a:noFill/>
          <a:miter lim="400000"/>
        </a:ln>
        <a:effectLst/>
      </c:spPr>
    </c:plotArea>
    <c:legend>
      <c:legendPos val="b"/>
      <c:layout>
        <c:manualLayout>
          <c:xMode val="edge"/>
          <c:yMode val="edge"/>
          <c:x val="0.239777"/>
          <c:y val="0.872678"/>
          <c:w val="0.643949"/>
          <c:h val="0.127322"/>
        </c:manualLayout>
      </c:layout>
      <c:overlay val="1"/>
      <c:spPr>
        <a:noFill/>
        <a:ln w="9525" cap="flat">
          <a:noFill/>
          <a:round/>
        </a:ln>
        <a:effectLst/>
      </c:spPr>
      <c:txPr>
        <a:bodyPr rot="0"/>
        <a:lstStyle/>
        <a:p>
          <a:pPr>
            <a:defRPr b="0" i="0" strike="noStrike" sz="1000" u="none">
              <a:solidFill>
                <a:srgbClr val="000000"/>
              </a:solidFill>
              <a:latin typeface="News706BT-RomanC"/>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730037"/>
        </c:manualLayout>
      </c:layout>
      <c:pieChart>
        <c:varyColors val="0"/>
        <c:ser>
          <c:idx val="0"/>
          <c:order val="0"/>
          <c:tx>
            <c:strRef>
              <c:f>Sheet1!$A$2</c:f>
              <c:strCache>
                <c:ptCount val="1"/>
                <c:pt idx="0">
                  <c:v>Region 1</c:v>
                </c:pt>
              </c:strCache>
            </c:strRef>
          </c:tx>
          <c:spPr>
            <a:solidFill>
              <a:srgbClr val="7A1744"/>
            </a:solidFill>
            <a:ln w="9525" cap="flat">
              <a:noFill/>
              <a:round/>
            </a:ln>
            <a:effectLst/>
          </c:spPr>
          <c:explosion val="0"/>
          <c:dPt>
            <c:idx val="0"/>
            <c:explosion val="0"/>
            <c:spPr>
              <a:solidFill>
                <a:srgbClr val="7A1744"/>
              </a:solidFill>
              <a:ln w="9525" cap="flat">
                <a:noFill/>
                <a:round/>
              </a:ln>
              <a:effectLst/>
            </c:spPr>
          </c:dPt>
          <c:dPt>
            <c:idx val="1"/>
            <c:explosion val="0"/>
            <c:spPr>
              <a:solidFill>
                <a:srgbClr val="F33A4B"/>
              </a:solidFill>
              <a:ln w="9525" cap="flat">
                <a:noFill/>
                <a:round/>
              </a:ln>
              <a:effectLst/>
            </c:spPr>
          </c:dPt>
          <c:dPt>
            <c:idx val="2"/>
            <c:explosion val="0"/>
            <c:spPr>
              <a:solidFill>
                <a:srgbClr val="FFB0C3"/>
              </a:solidFill>
              <a:ln w="9525" cap="flat">
                <a:noFill/>
                <a:round/>
              </a:ln>
              <a:effectLst/>
            </c:spPr>
          </c:dPt>
          <c:dPt>
            <c:idx val="3"/>
            <c:explosion val="0"/>
            <c:spPr>
              <a:solidFill>
                <a:srgbClr val="FFDC00"/>
              </a:solidFill>
              <a:ln w="9525" cap="flat">
                <a:noFill/>
                <a:round/>
              </a:ln>
              <a:effectLst/>
            </c:spPr>
          </c:dPt>
          <c:dPt>
            <c:idx val="4"/>
            <c:explosion val="0"/>
            <c:spPr>
              <a:solidFill>
                <a:srgbClr val="87E9DB"/>
              </a:solidFill>
              <a:ln w="9525" cap="flat">
                <a:noFill/>
                <a:round/>
              </a:ln>
              <a:effectLst/>
            </c:spPr>
          </c:dPt>
          <c:dPt>
            <c:idx val="5"/>
            <c:explosion val="0"/>
            <c:spPr>
              <a:solidFill>
                <a:srgbClr val="1ECBC8"/>
              </a:solidFill>
              <a:ln w="9525" cap="flat">
                <a:noFill/>
                <a:round/>
              </a:ln>
              <a:effectLst/>
            </c:spPr>
          </c:dPt>
          <c:dLbls>
            <c:dLbl>
              <c:idx val="0"/>
              <c:numFmt formatCode="0%" sourceLinked="0"/>
              <c:txPr>
                <a:bodyPr/>
                <a:lstStyle/>
                <a:p>
                  <a:pPr>
                    <a:defRPr b="0" i="0" strike="noStrike" sz="1400" u="none">
                      <a:solidFill>
                        <a:srgbClr val="FFFFFF"/>
                      </a:solidFill>
                      <a:effectLst>
                        <a:outerShdw sx="100000" sy="100000" kx="0" ky="0" algn="tl" rotWithShape="1" blurRad="190500" dist="25400" dir="5400000">
                          <a:srgbClr val="000000">
                            <a:alpha val="50000"/>
                          </a:srgbClr>
                        </a:outerShdw>
                      </a:effectLst>
                      <a:latin typeface="PFDinTextCompPro-Bold"/>
                    </a:defRPr>
                  </a:pPr>
                </a:p>
              </c:txPr>
              <c:dLblPos val="ctr"/>
              <c:showLegendKey val="0"/>
              <c:showVal val="0"/>
              <c:showCatName val="0"/>
              <c:showSerName val="0"/>
              <c:showPercent val="1"/>
              <c:showBubbleSize val="0"/>
            </c:dLbl>
            <c:dLbl>
              <c:idx val="1"/>
              <c:numFmt formatCode="0%" sourceLinked="0"/>
              <c:txPr>
                <a:bodyPr/>
                <a:lstStyle/>
                <a:p>
                  <a:pPr>
                    <a:defRPr b="0" i="0" strike="noStrike" sz="1400" u="none">
                      <a:solidFill>
                        <a:srgbClr val="FFFFFF"/>
                      </a:solidFill>
                      <a:latin typeface="PFDinTextCompPro-Bold"/>
                    </a:defRPr>
                  </a:pPr>
                </a:p>
              </c:txPr>
              <c:dLblPos val="ctr"/>
              <c:showLegendKey val="0"/>
              <c:showVal val="0"/>
              <c:showCatName val="0"/>
              <c:showSerName val="0"/>
              <c:showPercent val="1"/>
              <c:showBubbleSize val="0"/>
            </c:dLbl>
            <c:dLbl>
              <c:idx val="2"/>
              <c:numFmt formatCode="0%" sourceLinked="0"/>
              <c:txPr>
                <a:bodyPr/>
                <a:lstStyle/>
                <a:p>
                  <a:pPr>
                    <a:defRPr b="0" i="0" strike="noStrike" sz="1400" u="none">
                      <a:solidFill>
                        <a:srgbClr val="FFFFFF"/>
                      </a:solidFill>
                      <a:latin typeface="PFDinTextCompPro-Bold"/>
                    </a:defRPr>
                  </a:pPr>
                </a:p>
              </c:txPr>
              <c:dLblPos val="ctr"/>
              <c:showLegendKey val="0"/>
              <c:showVal val="0"/>
              <c:showCatName val="0"/>
              <c:showSerName val="0"/>
              <c:showPercent val="1"/>
              <c:showBubbleSize val="0"/>
            </c:dLbl>
            <c:dLbl>
              <c:idx val="3"/>
              <c:numFmt formatCode="0%" sourceLinked="0"/>
              <c:txPr>
                <a:bodyPr/>
                <a:lstStyle/>
                <a:p>
                  <a:pPr>
                    <a:defRPr b="0" i="0" strike="noStrike" sz="1400" u="none">
                      <a:solidFill>
                        <a:srgbClr val="FFFFFF"/>
                      </a:solidFill>
                      <a:latin typeface="PFDinTextCompPro-Bold"/>
                    </a:defRPr>
                  </a:pPr>
                </a:p>
              </c:txPr>
              <c:dLblPos val="ctr"/>
              <c:showLegendKey val="0"/>
              <c:showVal val="0"/>
              <c:showCatName val="0"/>
              <c:showSerName val="0"/>
              <c:showPercent val="1"/>
              <c:showBubbleSize val="0"/>
            </c:dLbl>
            <c:dLbl>
              <c:idx val="4"/>
              <c:numFmt formatCode="0%" sourceLinked="0"/>
              <c:txPr>
                <a:bodyPr/>
                <a:lstStyle/>
                <a:p>
                  <a:pPr>
                    <a:defRPr b="0" i="0" strike="noStrike" sz="1400" u="none">
                      <a:solidFill>
                        <a:srgbClr val="FFFFFF"/>
                      </a:solidFill>
                      <a:latin typeface="PFDinTextCompPro-Bold"/>
                    </a:defRPr>
                  </a:pPr>
                </a:p>
              </c:txPr>
              <c:dLblPos val="ctr"/>
              <c:showLegendKey val="0"/>
              <c:showVal val="0"/>
              <c:showCatName val="0"/>
              <c:showSerName val="0"/>
              <c:showPercent val="1"/>
              <c:showBubbleSize val="0"/>
            </c:dLbl>
            <c:dLbl>
              <c:idx val="5"/>
              <c:numFmt formatCode="0%" sourceLinked="0"/>
              <c:txPr>
                <a:bodyPr/>
                <a:lstStyle/>
                <a:p>
                  <a:pPr>
                    <a:defRPr b="0" i="0" strike="noStrike" sz="1400" u="none">
                      <a:solidFill>
                        <a:srgbClr val="FFFFFF"/>
                      </a:solidFill>
                      <a:latin typeface="PFDinTextCompPro-Bold"/>
                    </a:defRPr>
                  </a:pPr>
                </a:p>
              </c:txPr>
              <c:dLblPos val="ctr"/>
              <c:showLegendKey val="0"/>
              <c:showVal val="0"/>
              <c:showCatName val="0"/>
              <c:showSerName val="0"/>
              <c:showPercent val="1"/>
              <c:showBubbleSize val="0"/>
            </c:dLbl>
            <c:numFmt formatCode="0%" sourceLinked="0"/>
            <c:txPr>
              <a:bodyPr/>
              <a:lstStyle/>
              <a:p>
                <a:pPr>
                  <a:defRPr b="0" i="0" strike="noStrike" sz="1400" u="none">
                    <a:solidFill>
                      <a:srgbClr val="FFFFFF"/>
                    </a:solidFill>
                    <a:effectLst>
                      <a:outerShdw sx="100000" sy="100000" kx="0" ky="0" algn="tl" rotWithShape="1" blurRad="190500" dist="25400" dir="5400000">
                        <a:srgbClr val="000000">
                          <a:alpha val="50000"/>
                        </a:srgbClr>
                      </a:outerShdw>
                    </a:effectLst>
                    <a:latin typeface="PFDinTextCompPro-Bold"/>
                  </a:defRPr>
                </a:pPr>
              </a:p>
            </c:txPr>
            <c:dLblPos val="ctr"/>
            <c:showLegendKey val="0"/>
            <c:showVal val="0"/>
            <c:showCatName val="0"/>
            <c:showSerName val="0"/>
            <c:showPercent val="1"/>
            <c:showBubbleSize val="0"/>
            <c:showLeaderLines val="0"/>
          </c:dLbls>
          <c:cat>
            <c:strRef>
              <c:f>Sheet1!$B$1:$G$1</c:f>
              <c:strCache>
                <c:ptCount val="6"/>
                <c:pt idx="0">
                  <c:v>Untitled 1</c:v>
                </c:pt>
                <c:pt idx="1">
                  <c:v>Untitled 2</c:v>
                </c:pt>
                <c:pt idx="2">
                  <c:v>Untitled 3</c:v>
                </c:pt>
                <c:pt idx="3">
                  <c:v>Untitled 4</c:v>
                </c:pt>
                <c:pt idx="4">
                  <c:v>Untitled 5</c:v>
                </c:pt>
                <c:pt idx="5">
                  <c:v>Untitled 6</c:v>
                </c:pt>
              </c:strCache>
            </c:strRef>
          </c:cat>
          <c:val>
            <c:numRef>
              <c:f>Sheet1!$B$2:$G$2</c:f>
              <c:numCache>
                <c:ptCount val="6"/>
                <c:pt idx="0">
                  <c:v>91.000000</c:v>
                </c:pt>
                <c:pt idx="1">
                  <c:v>76.000000</c:v>
                </c:pt>
                <c:pt idx="2">
                  <c:v>28.000000</c:v>
                </c:pt>
                <c:pt idx="3">
                  <c:v>26.000000</c:v>
                </c:pt>
                <c:pt idx="4">
                  <c:v>21.000000</c:v>
                </c:pt>
                <c:pt idx="5">
                  <c:v>18.000000</c:v>
                </c:pt>
              </c:numCache>
            </c:numRef>
          </c:val>
        </c:ser>
        <c:firstSliceAng val="0"/>
      </c:pieChart>
      <c:spPr>
        <a:solidFill>
          <a:srgbClr val="FFFFFF"/>
        </a:solidFill>
        <a:ln w="12700" cap="flat">
          <a:noFill/>
          <a:miter lim="400000"/>
        </a:ln>
        <a:effectLst/>
      </c:spPr>
    </c:plotArea>
    <c:legend>
      <c:legendPos val="b"/>
      <c:layout>
        <c:manualLayout>
          <c:xMode val="edge"/>
          <c:yMode val="edge"/>
          <c:x val="0.0282455"/>
          <c:y val="0.873082"/>
          <c:w val="0.955993"/>
          <c:h val="0.126918"/>
        </c:manualLayout>
      </c:layout>
      <c:overlay val="1"/>
      <c:spPr>
        <a:noFill/>
        <a:ln w="9525" cap="flat">
          <a:noFill/>
          <a:round/>
        </a:ln>
        <a:effectLst/>
      </c:spPr>
      <c:txPr>
        <a:bodyPr rot="0"/>
        <a:lstStyle/>
        <a:p>
          <a:pPr>
            <a:defRPr b="0" i="0" strike="noStrike" sz="1000" u="none">
              <a:solidFill>
                <a:srgbClr val="000000"/>
              </a:solidFill>
              <a:latin typeface="News706BT-RomanC"/>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31108"/>
          <c:y val="0.0614717"/>
          <c:w val="0.911889"/>
          <c:h val="0.666922"/>
        </c:manualLayout>
      </c:layout>
      <c:barChart>
        <c:barDir val="col"/>
        <c:grouping val="stacked"/>
        <c:varyColors val="0"/>
        <c:ser>
          <c:idx val="0"/>
          <c:order val="0"/>
          <c:tx>
            <c:strRef>
              <c:f>Sheet1!$A$2</c:f>
              <c:strCache>
                <c:ptCount val="1"/>
                <c:pt idx="0">
                  <c:v>Untitled 1</c:v>
                </c:pt>
              </c:strCache>
            </c:strRef>
          </c:tx>
          <c:spPr>
            <a:solidFill>
              <a:srgbClr val="7A1744"/>
            </a:solidFill>
            <a:ln w="9525" cap="flat">
              <a:noFill/>
              <a:round/>
            </a:ln>
            <a:effectLst/>
          </c:spPr>
          <c:invertIfNegative val="0"/>
          <c:dLbls>
            <c:numFmt formatCode="0" sourceLinked="0"/>
            <c:txPr>
              <a:bodyPr/>
              <a:lstStyle/>
              <a:p>
                <a:pPr>
                  <a:defRPr b="0" i="0" strike="noStrike" sz="1200" u="none">
                    <a:solidFill>
                      <a:srgbClr val="000000"/>
                    </a:solidFill>
                    <a:latin typeface="News706BT-RomanC"/>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Untitled 2</c:v>
                </c:pt>
              </c:strCache>
            </c:strRef>
          </c:tx>
          <c:spPr>
            <a:solidFill>
              <a:srgbClr val="F33A4B"/>
            </a:solidFill>
            <a:ln w="9525" cap="flat">
              <a:noFill/>
              <a:round/>
            </a:ln>
            <a:effectLst/>
          </c:spPr>
          <c:invertIfNegative val="0"/>
          <c:dLbls>
            <c:numFmt formatCode="0" sourceLinked="0"/>
            <c:txPr>
              <a:bodyPr/>
              <a:lstStyle/>
              <a:p>
                <a:pPr>
                  <a:defRPr b="0" i="0" strike="noStrike" sz="1200" u="none">
                    <a:solidFill>
                      <a:srgbClr val="000000"/>
                    </a:solidFill>
                    <a:latin typeface="News706BT-RomanC"/>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ser>
          <c:idx val="2"/>
          <c:order val="2"/>
          <c:tx>
            <c:strRef>
              <c:f>Sheet1!$A$4</c:f>
              <c:strCache>
                <c:ptCount val="1"/>
                <c:pt idx="0">
                  <c:v>Untitled 3</c:v>
                </c:pt>
              </c:strCache>
            </c:strRef>
          </c:tx>
          <c:spPr>
            <a:solidFill>
              <a:srgbClr val="FFB0C3"/>
            </a:solidFill>
            <a:ln w="9525" cap="flat">
              <a:noFill/>
              <a:round/>
            </a:ln>
            <a:effectLst/>
          </c:spPr>
          <c:invertIfNegative val="0"/>
          <c:dLbls>
            <c:numFmt formatCode="0" sourceLinked="0"/>
            <c:txPr>
              <a:bodyPr/>
              <a:lstStyle/>
              <a:p>
                <a:pPr>
                  <a:defRPr b="0" i="0" strike="noStrike" sz="1200" u="none">
                    <a:solidFill>
                      <a:srgbClr val="000000"/>
                    </a:solidFill>
                    <a:latin typeface="News706BT-RomanC"/>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Sheet1!$B$4:$E$4</c:f>
              <c:numCache>
                <c:ptCount val="4"/>
                <c:pt idx="0">
                  <c:v>20.000000</c:v>
                </c:pt>
                <c:pt idx="1">
                  <c:v>16.000000</c:v>
                </c:pt>
                <c:pt idx="2">
                  <c:v>40.000000</c:v>
                </c:pt>
                <c:pt idx="3">
                  <c:v>57.000000</c:v>
                </c:pt>
              </c:numCache>
            </c:numRef>
          </c:val>
        </c:ser>
        <c:ser>
          <c:idx val="3"/>
          <c:order val="3"/>
          <c:tx>
            <c:strRef>
              <c:f>Sheet1!$A$5</c:f>
              <c:strCache>
                <c:ptCount val="1"/>
                <c:pt idx="0">
                  <c:v>Untitled 4</c:v>
                </c:pt>
              </c:strCache>
            </c:strRef>
          </c:tx>
          <c:spPr>
            <a:solidFill>
              <a:srgbClr val="FFDC00"/>
            </a:solidFill>
            <a:ln w="9525" cap="flat">
              <a:noFill/>
              <a:round/>
            </a:ln>
            <a:effectLst/>
          </c:spPr>
          <c:invertIfNegative val="0"/>
          <c:dLbls>
            <c:numFmt formatCode="0" sourceLinked="0"/>
            <c:txPr>
              <a:bodyPr/>
              <a:lstStyle/>
              <a:p>
                <a:pPr>
                  <a:defRPr b="0" i="0" strike="noStrike" sz="1200" u="none">
                    <a:solidFill>
                      <a:srgbClr val="000000"/>
                    </a:solidFill>
                    <a:latin typeface="News706BT-RomanC"/>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Sheet1!$B$5:$E$5</c:f>
              <c:numCache>
                <c:ptCount val="4"/>
                <c:pt idx="0">
                  <c:v>24.000000</c:v>
                </c:pt>
                <c:pt idx="1">
                  <c:v>12.000000</c:v>
                </c:pt>
                <c:pt idx="2">
                  <c:v>16.000000</c:v>
                </c:pt>
                <c:pt idx="3">
                  <c:v>3.000000</c:v>
                </c:pt>
              </c:numCache>
            </c:numRef>
          </c:val>
        </c:ser>
        <c:ser>
          <c:idx val="4"/>
          <c:order val="4"/>
          <c:tx>
            <c:strRef>
              <c:f>Sheet1!$A$6</c:f>
              <c:strCache>
                <c:ptCount val="1"/>
                <c:pt idx="0">
                  <c:v>Untitled 5</c:v>
                </c:pt>
              </c:strCache>
            </c:strRef>
          </c:tx>
          <c:spPr>
            <a:solidFill>
              <a:srgbClr val="87E9DB"/>
            </a:solidFill>
            <a:ln w="9525" cap="flat">
              <a:noFill/>
              <a:round/>
            </a:ln>
            <a:effectLst/>
          </c:spPr>
          <c:invertIfNegative val="0"/>
          <c:dLbls>
            <c:numFmt formatCode="0" sourceLinked="0"/>
            <c:txPr>
              <a:bodyPr/>
              <a:lstStyle/>
              <a:p>
                <a:pPr>
                  <a:defRPr b="0" i="0" strike="noStrike" sz="1200" u="none">
                    <a:solidFill>
                      <a:srgbClr val="000000"/>
                    </a:solidFill>
                    <a:latin typeface="News706BT-RomanC"/>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Sheet1!$B$6:$E$6</c:f>
              <c:numCache>
                <c:ptCount val="4"/>
                <c:pt idx="0">
                  <c:v>5.000000</c:v>
                </c:pt>
                <c:pt idx="1">
                  <c:v>20.000000</c:v>
                </c:pt>
                <c:pt idx="2">
                  <c:v>26.000000</c:v>
                </c:pt>
                <c:pt idx="3">
                  <c:v>40.000000</c:v>
                </c:pt>
              </c:numCache>
            </c:numRef>
          </c:val>
        </c:ser>
        <c:ser>
          <c:idx val="5"/>
          <c:order val="5"/>
          <c:tx>
            <c:strRef>
              <c:f>Sheet1!$A$7</c:f>
              <c:strCache>
                <c:ptCount val="1"/>
                <c:pt idx="0">
                  <c:v>Untitled 6</c:v>
                </c:pt>
              </c:strCache>
            </c:strRef>
          </c:tx>
          <c:spPr>
            <a:solidFill>
              <a:srgbClr val="1ECBC8"/>
            </a:solidFill>
            <a:ln w="9525" cap="flat">
              <a:noFill/>
              <a:round/>
            </a:ln>
            <a:effectLst/>
          </c:spPr>
          <c:invertIfNegative val="0"/>
          <c:dLbls>
            <c:numFmt formatCode="0" sourceLinked="0"/>
            <c:txPr>
              <a:bodyPr/>
              <a:lstStyle/>
              <a:p>
                <a:pPr>
                  <a:defRPr b="0" i="0" strike="noStrike" sz="1200" u="none">
                    <a:solidFill>
                      <a:srgbClr val="000000"/>
                    </a:solidFill>
                    <a:latin typeface="News706BT-RomanC"/>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Sheet1!$B$7:$E$7</c:f>
              <c:numCache>
                <c:ptCount val="4"/>
                <c:pt idx="0">
                  <c:v>30.000000</c:v>
                </c:pt>
                <c:pt idx="1">
                  <c:v>11.000000</c:v>
                </c:pt>
                <c:pt idx="2">
                  <c:v>60.000000</c:v>
                </c:pt>
                <c:pt idx="3">
                  <c:v>80.000000</c:v>
                </c:pt>
              </c:numCache>
            </c:numRef>
          </c:val>
        </c:ser>
        <c:gapWidth val="150"/>
        <c:overlap val="100"/>
        <c:axId val="2094734552"/>
        <c:axId val="2094734553"/>
      </c:barChart>
      <c:catAx>
        <c:axId val="2094734552"/>
        <c:scaling>
          <c:orientation val="minMax"/>
        </c:scaling>
        <c:delete val="0"/>
        <c:axPos val="b"/>
        <c:numFmt formatCode="General" sourceLinked="0"/>
        <c:majorTickMark val="out"/>
        <c:minorTickMark val="none"/>
        <c:tickLblPos val="low"/>
        <c:spPr>
          <a:ln w="6350" cap="flat">
            <a:solidFill>
              <a:srgbClr val="000000"/>
            </a:solidFill>
            <a:prstDash val="solid"/>
            <a:round/>
          </a:ln>
        </c:spPr>
        <c:txPr>
          <a:bodyPr rot="0"/>
          <a:lstStyle/>
          <a:p>
            <a:pPr>
              <a:defRPr b="0" i="0" strike="noStrike" sz="1400" u="none">
                <a:solidFill>
                  <a:srgbClr val="000000"/>
                </a:solidFill>
                <a:latin typeface="PFDinTextCompPro-Bold"/>
              </a:defRPr>
            </a:pPr>
          </a:p>
        </c:txPr>
        <c:crossAx val="2094734553"/>
        <c:crosses val="autoZero"/>
        <c:auto val="1"/>
        <c:lblAlgn val="ctr"/>
        <c:noMultiLvlLbl val="1"/>
      </c:catAx>
      <c:valAx>
        <c:axId val="2094734553"/>
        <c:scaling>
          <c:orientation val="minMax"/>
        </c:scaling>
        <c:delete val="0"/>
        <c:axPos val="l"/>
        <c:majorGridlines>
          <c:spPr>
            <a:ln w="6350" cap="flat">
              <a:solidFill>
                <a:srgbClr val="000000"/>
              </a:solidFill>
              <a:custDash>
                <a:ds d="100000" sp="200000"/>
              </a:custDash>
              <a:round/>
            </a:ln>
          </c:spPr>
        </c:majorGridlines>
        <c:numFmt formatCode="0" sourceLinked="0"/>
        <c:majorTickMark val="out"/>
        <c:minorTickMark val="none"/>
        <c:tickLblPos val="nextTo"/>
        <c:spPr>
          <a:ln w="6350" cap="flat">
            <a:solidFill>
              <a:srgbClr val="000000"/>
            </a:solidFill>
            <a:prstDash val="solid"/>
            <a:round/>
          </a:ln>
        </c:spPr>
        <c:txPr>
          <a:bodyPr rot="0"/>
          <a:lstStyle/>
          <a:p>
            <a:pPr>
              <a:defRPr b="0" i="0" strike="noStrike" sz="1200" u="none">
                <a:solidFill>
                  <a:srgbClr val="000000"/>
                </a:solidFill>
                <a:latin typeface="News706BT-RomanC"/>
              </a:defRPr>
            </a:pPr>
          </a:p>
        </c:txPr>
        <c:crossAx val="2094734552"/>
        <c:crosses val="autoZero"/>
        <c:crossBetween val="between"/>
        <c:majorUnit val="100"/>
        <c:minorUnit val="50"/>
      </c:valAx>
      <c:spPr>
        <a:solidFill>
          <a:srgbClr val="FFFFFF"/>
        </a:solidFill>
        <a:ln w="12700" cap="flat">
          <a:noFill/>
          <a:miter lim="400000"/>
        </a:ln>
        <a:effectLst/>
      </c:spPr>
    </c:plotArea>
    <c:legend>
      <c:legendPos val="b"/>
      <c:layout>
        <c:manualLayout>
          <c:xMode val="edge"/>
          <c:yMode val="edge"/>
          <c:x val="0.331701"/>
          <c:y val="0.864112"/>
          <c:w val="0.387392"/>
          <c:h val="0.135888"/>
        </c:manualLayout>
      </c:layout>
      <c:overlay val="1"/>
      <c:spPr>
        <a:noFill/>
        <a:ln w="9525" cap="flat">
          <a:noFill/>
          <a:round/>
        </a:ln>
        <a:effectLst/>
      </c:spPr>
      <c:txPr>
        <a:bodyPr rot="0"/>
        <a:lstStyle/>
        <a:p>
          <a:pPr>
            <a:defRPr b="0" i="0" strike="noStrike" sz="1000" u="none">
              <a:solidFill>
                <a:srgbClr val="000000"/>
              </a:solidFill>
              <a:latin typeface="News706BT-RomanC"/>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p:nvPr>
            <p:ph type="sldImg"/>
          </p:nvPr>
        </p:nvSpPr>
        <p:spPr>
          <a:xfrm>
            <a:off x="1143000" y="685800"/>
            <a:ext cx="4572000" cy="3429000"/>
          </a:xfrm>
          <a:prstGeom prst="rect">
            <a:avLst/>
          </a:prstGeom>
        </p:spPr>
        <p:txBody>
          <a:bodyPr/>
          <a:lstStyle/>
          <a:p>
            <a:pPr/>
          </a:p>
        </p:txBody>
      </p:sp>
      <p:sp>
        <p:nvSpPr>
          <p:cNvPr id="309" name="Shape 3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lvl1pPr>
              <a:defRPr>
                <a:latin typeface="+mn-lt"/>
                <a:ea typeface="+mn-ea"/>
                <a:cs typeface="+mn-cs"/>
                <a:sym typeface="News706BT-RomanC"/>
              </a:defRPr>
            </a:lvl1pPr>
          </a:lstStyle>
          <a:p>
            <a:pPr/>
            <a:r>
              <a:t>Learning objectives will frame the class and give student reference points.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ph type="sldImg"/>
          </p:nvPr>
        </p:nvSpPr>
        <p:spPr>
          <a:prstGeom prst="rect">
            <a:avLst/>
          </a:prstGeom>
        </p:spPr>
        <p:txBody>
          <a:bodyPr/>
          <a:lstStyle/>
          <a:p>
            <a:pPr/>
          </a:p>
        </p:txBody>
      </p:sp>
      <p:sp>
        <p:nvSpPr>
          <p:cNvPr id="455" name="Shape 455"/>
          <p:cNvSpPr/>
          <p:nvPr>
            <p:ph type="body" sz="quarter" idx="1"/>
          </p:nvPr>
        </p:nvSpPr>
        <p:spPr>
          <a:prstGeom prst="rect">
            <a:avLst/>
          </a:prstGeom>
        </p:spPr>
        <p:txBody>
          <a:bodyPr/>
          <a:lstStyle/>
          <a:p>
            <a:pPr>
              <a:defRPr>
                <a:latin typeface="+mn-lt"/>
                <a:ea typeface="+mn-ea"/>
                <a:cs typeface="+mn-cs"/>
                <a:sym typeface="News706BT-RomanC"/>
              </a:defRPr>
            </a:pPr>
            <a:r>
              <a:t>20m</a:t>
            </a:r>
          </a:p>
          <a:p>
            <a:pPr>
              <a:defRPr>
                <a:solidFill>
                  <a:schemeClr val="accent5">
                    <a:hueOff val="-444211"/>
                    <a:satOff val="-14915"/>
                    <a:lumOff val="22857"/>
                  </a:schemeClr>
                </a:solidFill>
                <a:latin typeface="+mn-lt"/>
                <a:ea typeface="+mn-ea"/>
                <a:cs typeface="+mn-cs"/>
                <a:sym typeface="News706BT-RomanC"/>
              </a:defRPr>
            </a:pPr>
            <a:r>
              <a:t>Instructor Note:  I strongly recommend you time-box each step of the activities. Recommended timing is included on each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defRPr>
                <a:latin typeface="PFDinTextCompPro-Regular"/>
                <a:ea typeface="PFDinTextCompPro-Regular"/>
                <a:cs typeface="PFDinTextCompPro-Regular"/>
                <a:sym typeface="PFDinTextCompPro-Regular"/>
              </a:defRPr>
            </a:pPr>
            <a:r>
              <a:t>Instructor Note: </a:t>
            </a:r>
          </a:p>
          <a:p>
            <a:pPr>
              <a:defRPr>
                <a:latin typeface="PFDinTextCompPro-Regular"/>
                <a:ea typeface="PFDinTextCompPro-Regular"/>
                <a:cs typeface="PFDinTextCompPro-Regular"/>
                <a:sym typeface="PFDinTextCompPro-Regular"/>
              </a:defRPr>
            </a:pPr>
            <a:r>
              <a:t> </a:t>
            </a:r>
          </a:p>
          <a:p>
            <a:pPr>
              <a:defRPr>
                <a:latin typeface="PFDinTextCompPro-Regular"/>
                <a:ea typeface="PFDinTextCompPro-Regular"/>
                <a:cs typeface="PFDinTextCompPro-Regular"/>
                <a:sym typeface="PFDinTextCompPro-Regular"/>
              </a:defRPr>
            </a:pPr>
            <a:r>
              <a:t>Using a second dataset, ask the students to carry out similar analysis to the one demonstrated in during the "Guided Practice".</a:t>
            </a:r>
          </a:p>
          <a:p>
            <a:pPr>
              <a:defRPr>
                <a:latin typeface="PFDinTextCompPro-Regular"/>
                <a:ea typeface="PFDinTextCompPro-Regular"/>
                <a:cs typeface="PFDinTextCompPro-Regular"/>
                <a:sym typeface="PFDinTextCompPro-Regular"/>
              </a:defRPr>
            </a:pPr>
            <a:r>
              <a:t> </a:t>
            </a:r>
          </a:p>
          <a:p>
            <a:pPr>
              <a:defRPr>
                <a:latin typeface="PFDinTextCompPro-Regular"/>
                <a:ea typeface="PFDinTextCompPro-Regular"/>
                <a:cs typeface="PFDinTextCompPro-Regular"/>
                <a:sym typeface="PFDinTextCompPro-Regular"/>
              </a:defRPr>
            </a:pPr>
            <a:r>
              <a:t> This can be a pair programming activity or done independently depending on the size of the class and on students abilities. </a:t>
            </a:r>
          </a:p>
          <a:p>
            <a:pPr>
              <a:defRPr>
                <a:latin typeface="PFDinTextCompPro-Regular"/>
                <a:ea typeface="PFDinTextCompPro-Regular"/>
                <a:cs typeface="PFDinTextCompPro-Regular"/>
                <a:sym typeface="PFDinTextCompPro-Regular"/>
              </a:defRPr>
            </a:pPr>
            <a:r>
              <a:t> </a:t>
            </a:r>
          </a:p>
          <a:p>
            <a:pPr>
              <a:defRPr>
                <a:latin typeface="PFDinTextCompPro-Regular"/>
                <a:ea typeface="PFDinTextCompPro-Regular"/>
                <a:cs typeface="PFDinTextCompPro-Regular"/>
                <a:sym typeface="PFDinTextCompPro-Regular"/>
              </a:defRPr>
            </a:pPr>
            <a:r>
              <a:t> In either case, make sure that discussion of the results is done with the entire class.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sldImg"/>
          </p:nvPr>
        </p:nvSpPr>
        <p:spPr>
          <a:prstGeom prst="rect">
            <a:avLst/>
          </a:prstGeom>
        </p:spPr>
        <p:txBody>
          <a:bodyPr/>
          <a:lstStyle/>
          <a:p>
            <a:pPr/>
          </a:p>
        </p:txBody>
      </p:sp>
      <p:sp>
        <p:nvSpPr>
          <p:cNvPr id="473" name="Shape 473"/>
          <p:cNvSpPr/>
          <p:nvPr>
            <p:ph type="body" sz="quarter" idx="1"/>
          </p:nvPr>
        </p:nvSpPr>
        <p:spPr>
          <a:prstGeom prst="rect">
            <a:avLst/>
          </a:prstGeom>
        </p:spPr>
        <p:txBody>
          <a:bodyPr/>
          <a:lstStyle/>
          <a:p>
            <a:pPr>
              <a:defRPr sz="2000">
                <a:latin typeface="American Typewriter"/>
                <a:ea typeface="American Typewriter"/>
                <a:cs typeface="American Typewriter"/>
                <a:sym typeface="American Typewriter"/>
              </a:defRPr>
            </a:pPr>
            <a:r>
              <a:t>**Solutions**</a:t>
            </a:r>
          </a:p>
          <a:p>
            <a:pPr>
              <a:defRPr sz="2000">
                <a:latin typeface="American Typewriter"/>
                <a:ea typeface="American Typewriter"/>
                <a:cs typeface="American Typewriter"/>
                <a:sym typeface="American Typewriter"/>
              </a:defRPr>
            </a:pPr>
            <a:r>
              <a:t> </a:t>
            </a:r>
          </a:p>
          <a:p>
            <a:pPr>
              <a:defRPr sz="2000">
                <a:latin typeface="American Typewriter"/>
                <a:ea typeface="American Typewriter"/>
                <a:cs typeface="American Typewriter"/>
                <a:sym typeface="American Typewriter"/>
              </a:defRPr>
            </a:pPr>
            <a:r>
              <a:t> You can find a Jupyter notebook with solutions to the independent practice exercise in DataScience101_Part1_IndPractice_Solutions.ipynb </a:t>
            </a:r>
          </a:p>
          <a:p>
            <a:pPr>
              <a:defRPr sz="2000">
                <a:latin typeface="American Typewriter"/>
                <a:ea typeface="American Typewriter"/>
                <a:cs typeface="American Typewriter"/>
                <a:sym typeface="American Typewriter"/>
              </a:defRPr>
            </a:pPr>
            <a:r>
              <a:t> This can be a pair programming activity or done independently depending on the size of the class and on students abilities. </a:t>
            </a:r>
          </a:p>
          <a:p>
            <a:pPr>
              <a:defRPr sz="2000">
                <a:latin typeface="American Typewriter"/>
                <a:ea typeface="American Typewriter"/>
                <a:cs typeface="American Typewriter"/>
                <a:sym typeface="American Typewriter"/>
              </a:defRPr>
            </a:pPr>
            <a:r>
              <a:t> </a:t>
            </a:r>
          </a:p>
          <a:p>
            <a:pPr>
              <a:defRPr sz="2000">
                <a:latin typeface="American Typewriter"/>
                <a:ea typeface="American Typewriter"/>
                <a:cs typeface="American Typewriter"/>
                <a:sym typeface="American Typewriter"/>
              </a:defRPr>
            </a:pPr>
            <a:r>
              <a:t> In either case, make sure that discussion of the results is done with the entire class.</a:t>
            </a:r>
          </a:p>
          <a:p>
            <a:pPr>
              <a:defRPr sz="2000">
                <a:latin typeface="American Typewriter"/>
                <a:ea typeface="American Typewriter"/>
                <a:cs typeface="American Typewriter"/>
                <a:sym typeface="American Typewriter"/>
              </a:defRPr>
            </a:pPr>
            <a: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r>
              <a:t>5 min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sldImg"/>
          </p:nvPr>
        </p:nvSpPr>
        <p:spPr>
          <a:prstGeom prst="rect">
            <a:avLst/>
          </a:prstGeom>
        </p:spPr>
        <p:txBody>
          <a:bodyPr/>
          <a:lstStyle/>
          <a:p>
            <a:pPr/>
          </a:p>
        </p:txBody>
      </p:sp>
      <p:sp>
        <p:nvSpPr>
          <p:cNvPr id="483" name="Shape 483"/>
          <p:cNvSpPr/>
          <p:nvPr>
            <p:ph type="body" sz="quarter" idx="1"/>
          </p:nvPr>
        </p:nvSpPr>
        <p:spPr>
          <a:prstGeom prst="rect">
            <a:avLst/>
          </a:prstGeom>
        </p:spPr>
        <p:txBody>
          <a:bodyPr/>
          <a:lstStyle/>
          <a:p>
            <a:pPr>
              <a:defRPr>
                <a:latin typeface="+mn-lt"/>
                <a:ea typeface="+mn-ea"/>
                <a:cs typeface="+mn-cs"/>
                <a:sym typeface="News706BT-RomanC"/>
              </a:defRPr>
            </a:pPr>
            <a:r>
              <a:t>15m</a:t>
            </a:r>
          </a:p>
          <a:p>
            <a:pPr>
              <a:defRPr>
                <a:solidFill>
                  <a:schemeClr val="accent5">
                    <a:hueOff val="-444211"/>
                    <a:satOff val="-14915"/>
                    <a:lumOff val="22857"/>
                  </a:schemeClr>
                </a:solidFill>
                <a:latin typeface="+mn-lt"/>
                <a:ea typeface="+mn-ea"/>
                <a:cs typeface="+mn-cs"/>
                <a:sym typeface="News706BT-RomanC"/>
              </a:defRPr>
            </a:pPr>
          </a:p>
          <a:p>
            <a:pPr>
              <a:defRPr>
                <a:solidFill>
                  <a:schemeClr val="accent5">
                    <a:hueOff val="-444211"/>
                    <a:satOff val="-14915"/>
                    <a:lumOff val="22857"/>
                  </a:schemeClr>
                </a:solidFill>
                <a:latin typeface="+mn-lt"/>
                <a:ea typeface="+mn-ea"/>
                <a:cs typeface="+mn-cs"/>
                <a:sym typeface="News706BT-RomanC"/>
              </a:defRPr>
            </a:pPr>
            <a:r>
              <a:t>Before re-starting the class, check for any questions the students may have about the first part of the workshop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defRPr>
                <a:latin typeface="+mn-lt"/>
                <a:ea typeface="+mn-ea"/>
                <a:cs typeface="+mn-cs"/>
                <a:sym typeface="News706BT-RomanC"/>
              </a:defRPr>
            </a:pPr>
            <a:r>
              <a:t>Instructor Note:</a:t>
            </a:r>
          </a:p>
          <a:p>
            <a:pPr>
              <a:defRPr>
                <a:latin typeface="+mn-lt"/>
                <a:ea typeface="+mn-ea"/>
                <a:cs typeface="+mn-cs"/>
                <a:sym typeface="News706BT-RomanC"/>
              </a:defRPr>
            </a:pPr>
          </a:p>
          <a:p>
            <a:pPr>
              <a:defRPr>
                <a:latin typeface="+mn-lt"/>
                <a:ea typeface="+mn-ea"/>
                <a:cs typeface="+mn-cs"/>
                <a:sym typeface="News706BT-RomanC"/>
              </a:defRPr>
            </a:pPr>
            <a:r>
              <a:t>Amass a list of different definitions of “algorithm” from students. Compare results and look for features &amp; misconceptions.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sldImg"/>
          </p:nvPr>
        </p:nvSpPr>
        <p:spPr>
          <a:prstGeom prst="rect">
            <a:avLst/>
          </a:prstGeom>
        </p:spPr>
        <p:txBody>
          <a:bodyPr/>
          <a:lstStyle/>
          <a:p>
            <a:pPr/>
          </a:p>
        </p:txBody>
      </p:sp>
      <p:sp>
        <p:nvSpPr>
          <p:cNvPr id="533" name="Shape 533"/>
          <p:cNvSpPr/>
          <p:nvPr>
            <p:ph type="body" sz="quarter" idx="1"/>
          </p:nvPr>
        </p:nvSpPr>
        <p:spPr>
          <a:prstGeom prst="rect">
            <a:avLst/>
          </a:prstGeom>
        </p:spPr>
        <p:txBody>
          <a:bodyPr/>
          <a:lstStyle/>
          <a:p>
            <a:pPr>
              <a:defRPr sz="2000">
                <a:latin typeface="+mn-lt"/>
                <a:ea typeface="+mn-ea"/>
                <a:cs typeface="+mn-cs"/>
                <a:sym typeface="News706BT-RomanC"/>
              </a:defRPr>
            </a:pPr>
            <a:r>
              <a:t>Instructor Note:</a:t>
            </a:r>
          </a:p>
          <a:p>
            <a:pPr>
              <a:defRPr sz="2000">
                <a:latin typeface="+mn-lt"/>
                <a:ea typeface="+mn-ea"/>
                <a:cs typeface="+mn-cs"/>
                <a:sym typeface="News706BT-RomanC"/>
              </a:defRPr>
            </a:pPr>
            <a:r>
              <a:t> </a:t>
            </a:r>
          </a:p>
          <a:p>
            <a:pPr>
              <a:defRPr sz="2000">
                <a:latin typeface="+mn-lt"/>
                <a:ea typeface="+mn-ea"/>
                <a:cs typeface="+mn-cs"/>
                <a:sym typeface="News706BT-RomanC"/>
              </a:defRPr>
            </a:pPr>
            <a:r>
              <a:t>Divide the class in three groups and ask students to list the steps they follow to achieve an every-day task, e.g. making buttered toast, commuting to work, making a cup of coffee.</a:t>
            </a:r>
          </a:p>
          <a:p>
            <a:pPr>
              <a:defRPr sz="2000">
                <a:latin typeface="+mn-lt"/>
                <a:ea typeface="+mn-ea"/>
                <a:cs typeface="+mn-cs"/>
                <a:sym typeface="News706BT-RomanC"/>
              </a:defRPr>
            </a:pPr>
            <a:r>
              <a:t>Student need to break down steps into the smallest, discrete, sequential items, etc.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defRPr>
                <a:latin typeface="PFDinTextCompPro-Regular"/>
                <a:ea typeface="PFDinTextCompPro-Regular"/>
                <a:cs typeface="PFDinTextCompPro-Regular"/>
                <a:sym typeface="PFDinTextCompPro-Regular"/>
              </a:defRPr>
            </a:pPr>
            <a:r>
              <a:t>15m</a:t>
            </a:r>
          </a:p>
          <a:p>
            <a:pPr>
              <a:defRPr>
                <a:solidFill>
                  <a:schemeClr val="accent5">
                    <a:hueOff val="-444211"/>
                    <a:satOff val="-14915"/>
                    <a:lumOff val="22857"/>
                  </a:schemeClr>
                </a:solidFill>
                <a:latin typeface="PFDinTextCompPro-Regular"/>
                <a:ea typeface="PFDinTextCompPro-Regular"/>
                <a:cs typeface="PFDinTextCompPro-Regular"/>
                <a:sym typeface="PFDinTextCompPro-Regular"/>
              </a:defRPr>
            </a:pPr>
            <a:r>
              <a:t>Instructor Note: </a:t>
            </a:r>
          </a:p>
          <a:p>
            <a:pPr>
              <a:defRPr>
                <a:solidFill>
                  <a:schemeClr val="accent5">
                    <a:hueOff val="-444211"/>
                    <a:satOff val="-14915"/>
                    <a:lumOff val="22857"/>
                  </a:schemeClr>
                </a:solidFill>
                <a:latin typeface="PFDinTextCompPro-Regular"/>
                <a:ea typeface="PFDinTextCompPro-Regular"/>
                <a:cs typeface="PFDinTextCompPro-Regular"/>
                <a:sym typeface="PFDinTextCompPro-Regular"/>
              </a:defRPr>
            </a:pPr>
            <a:r>
              <a:t>I strongly recommend you time-box each step of the activities. Recommended timing is included on each 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r>
              <a:t>(Asking for the largest number in a list of no numbers is not a meaningful question.)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sldImg"/>
          </p:nvPr>
        </p:nvSpPr>
        <p:spPr>
          <a:prstGeom prst="rect">
            <a:avLst/>
          </a:prstGeom>
        </p:spPr>
        <p:txBody>
          <a:bodyPr/>
          <a:lstStyle/>
          <a:p>
            <a:pPr/>
          </a:p>
        </p:txBody>
      </p:sp>
      <p:sp>
        <p:nvSpPr>
          <p:cNvPr id="586" name="Shape 586"/>
          <p:cNvSpPr/>
          <p:nvPr>
            <p:ph type="body" sz="quarter" idx="1"/>
          </p:nvPr>
        </p:nvSpPr>
        <p:spPr>
          <a:prstGeom prst="rect">
            <a:avLst/>
          </a:prstGeom>
        </p:spPr>
        <p:txBody>
          <a:bodyPr/>
          <a:lstStyle/>
          <a:p>
            <a:pPr>
              <a:defRPr>
                <a:latin typeface="+mn-lt"/>
                <a:ea typeface="+mn-ea"/>
                <a:cs typeface="+mn-cs"/>
                <a:sym typeface="News706BT-RomanC"/>
              </a:defRPr>
            </a:pPr>
            <a:r>
              <a:t>20m</a:t>
            </a:r>
          </a:p>
          <a:p>
            <a:pPr>
              <a:defRPr>
                <a:solidFill>
                  <a:schemeClr val="accent5">
                    <a:hueOff val="-444211"/>
                    <a:satOff val="-14915"/>
                    <a:lumOff val="22857"/>
                  </a:schemeClr>
                </a:solidFill>
                <a:latin typeface="+mn-lt"/>
                <a:ea typeface="+mn-ea"/>
                <a:cs typeface="+mn-cs"/>
                <a:sym typeface="News706BT-RomanC"/>
              </a:defRPr>
            </a:pPr>
            <a:r>
              <a:t>Instructor Note: </a:t>
            </a:r>
          </a:p>
          <a:p>
            <a:pPr>
              <a:defRPr>
                <a:solidFill>
                  <a:schemeClr val="accent5">
                    <a:hueOff val="-444211"/>
                    <a:satOff val="-14915"/>
                    <a:lumOff val="22857"/>
                  </a:schemeClr>
                </a:solidFill>
                <a:latin typeface="+mn-lt"/>
                <a:ea typeface="+mn-ea"/>
                <a:cs typeface="+mn-cs"/>
                <a:sym typeface="News706BT-RomanC"/>
              </a:defRPr>
            </a:pPr>
            <a:r>
              <a:t>Run through the example with the students and ask them to draw a decision tree based on the  "business rules" below in plain English (you can also show pseudo-code).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defRPr>
                <a:latin typeface="+mn-lt"/>
                <a:ea typeface="+mn-ea"/>
                <a:cs typeface="+mn-cs"/>
                <a:sym typeface="News706BT-RomanC"/>
              </a:defRPr>
            </a:pPr>
            <a:r>
              <a:t>10m</a:t>
            </a:r>
          </a:p>
          <a:p>
            <a:pPr>
              <a:defRPr>
                <a:solidFill>
                  <a:schemeClr val="accent5">
                    <a:hueOff val="-444211"/>
                    <a:satOff val="-14915"/>
                    <a:lumOff val="22857"/>
                  </a:schemeClr>
                </a:solidFill>
                <a:latin typeface="+mn-lt"/>
                <a:ea typeface="+mn-ea"/>
                <a:cs typeface="+mn-cs"/>
                <a:sym typeface="News706BT-RomanC"/>
              </a:defRPr>
            </a:pPr>
            <a:r>
              <a:t>Instructor Note: </a:t>
            </a:r>
          </a:p>
          <a:p>
            <a:pPr>
              <a:defRPr>
                <a:solidFill>
                  <a:schemeClr val="accent5">
                    <a:hueOff val="-444211"/>
                    <a:satOff val="-14915"/>
                    <a:lumOff val="22857"/>
                  </a:schemeClr>
                </a:solidFill>
                <a:latin typeface="+mn-lt"/>
                <a:ea typeface="+mn-ea"/>
                <a:cs typeface="+mn-cs"/>
                <a:sym typeface="News706BT-RomanC"/>
              </a:defRPr>
            </a:pPr>
            <a:r>
              <a:t>I strongly recommend you time-box each step of the activities. Recommended timing is included on each slide. </a:t>
            </a:r>
          </a:p>
          <a:p>
            <a:pPr>
              <a:defRPr>
                <a:solidFill>
                  <a:schemeClr val="accent5">
                    <a:hueOff val="-444211"/>
                    <a:satOff val="-14915"/>
                    <a:lumOff val="22857"/>
                  </a:schemeClr>
                </a:solidFill>
                <a:latin typeface="+mn-lt"/>
                <a:ea typeface="+mn-ea"/>
                <a:cs typeface="+mn-cs"/>
                <a:sym typeface="News706BT-RomanC"/>
              </a:defRPr>
            </a:pPr>
          </a:p>
          <a:p>
            <a:pPr>
              <a:defRPr>
                <a:solidFill>
                  <a:schemeClr val="accent5">
                    <a:hueOff val="-444211"/>
                    <a:satOff val="-14915"/>
                    <a:lumOff val="22857"/>
                  </a:schemeClr>
                </a:solidFill>
                <a:latin typeface="+mn-lt"/>
                <a:ea typeface="+mn-ea"/>
                <a:cs typeface="+mn-cs"/>
                <a:sym typeface="News706BT-RomanC"/>
              </a:defRPr>
            </a:pPr>
            <a:r>
              <a:t>More time won’t make the ideas better, it will just give them more time to feel stressed—have them work quickly and focus in on the most important things.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Shape 606"/>
          <p:cNvSpPr/>
          <p:nvPr>
            <p:ph type="sldImg"/>
          </p:nvPr>
        </p:nvSpPr>
        <p:spPr>
          <a:prstGeom prst="rect">
            <a:avLst/>
          </a:prstGeom>
        </p:spPr>
        <p:txBody>
          <a:bodyPr/>
          <a:lstStyle/>
          <a:p>
            <a:pPr/>
          </a:p>
        </p:txBody>
      </p:sp>
      <p:sp>
        <p:nvSpPr>
          <p:cNvPr id="607" name="Shape 607"/>
          <p:cNvSpPr/>
          <p:nvPr>
            <p:ph type="body" sz="quarter" idx="1"/>
          </p:nvPr>
        </p:nvSpPr>
        <p:spPr>
          <a:prstGeom prst="rect">
            <a:avLst/>
          </a:prstGeom>
        </p:spPr>
        <p:txBody>
          <a:bodyPr/>
          <a:lstStyle/>
          <a:p>
            <a:pPr>
              <a:defRPr>
                <a:latin typeface="+mn-lt"/>
                <a:ea typeface="+mn-ea"/>
                <a:cs typeface="+mn-cs"/>
                <a:sym typeface="News706BT-RomanC"/>
              </a:defRPr>
            </a:pPr>
            <a:r>
              <a:t>20m</a:t>
            </a:r>
          </a:p>
          <a:p>
            <a:pPr>
              <a:defRPr>
                <a:solidFill>
                  <a:schemeClr val="accent5">
                    <a:hueOff val="-444211"/>
                    <a:satOff val="-14915"/>
                    <a:lumOff val="22857"/>
                  </a:schemeClr>
                </a:solidFill>
                <a:latin typeface="+mn-lt"/>
                <a:ea typeface="+mn-ea"/>
                <a:cs typeface="+mn-cs"/>
                <a:sym typeface="News706BT-RomanC"/>
              </a:defRPr>
            </a:pPr>
            <a:r>
              <a:t>Instructor Note: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Shape 613"/>
          <p:cNvSpPr/>
          <p:nvPr>
            <p:ph type="sldImg"/>
          </p:nvPr>
        </p:nvSpPr>
        <p:spPr>
          <a:prstGeom prst="rect">
            <a:avLst/>
          </a:prstGeom>
        </p:spPr>
        <p:txBody>
          <a:bodyPr/>
          <a:lstStyle/>
          <a:p>
            <a:pPr/>
          </a:p>
        </p:txBody>
      </p:sp>
      <p:sp>
        <p:nvSpPr>
          <p:cNvPr id="614" name="Shape 614"/>
          <p:cNvSpPr/>
          <p:nvPr>
            <p:ph type="body" sz="quarter" idx="1"/>
          </p:nvPr>
        </p:nvSpPr>
        <p:spPr>
          <a:prstGeom prst="rect">
            <a:avLst/>
          </a:prstGeom>
        </p:spPr>
        <p:txBody>
          <a:bodyPr/>
          <a:lstStyle/>
          <a:p>
            <a:pPr>
              <a:defRPr>
                <a:latin typeface="+mn-lt"/>
                <a:ea typeface="+mn-ea"/>
                <a:cs typeface="+mn-cs"/>
                <a:sym typeface="News706BT-RomanC"/>
              </a:defRPr>
            </a:pPr>
            <a:r>
              <a:t>Instructor Note:</a:t>
            </a:r>
          </a:p>
          <a:p>
            <a:pPr>
              <a:defRPr>
                <a:latin typeface="+mn-lt"/>
                <a:ea typeface="+mn-ea"/>
                <a:cs typeface="+mn-cs"/>
                <a:sym typeface="News706BT-RomanC"/>
              </a:defRPr>
            </a:pPr>
          </a:p>
          <a:p>
            <a:pPr>
              <a:defRPr>
                <a:latin typeface="+mn-lt"/>
                <a:ea typeface="+mn-ea"/>
                <a:cs typeface="+mn-cs"/>
                <a:sym typeface="News706BT-RomanC"/>
              </a:defRPr>
            </a:pPr>
            <a:r>
              <a:t>Using the dataset(s) from Part 1 - Guided Practice or Part 1 - Independent Practice implement a decision tree algorithm using scikit-learn.</a:t>
            </a:r>
          </a:p>
          <a:p>
            <a:pPr>
              <a:defRPr>
                <a:latin typeface="+mn-lt"/>
                <a:ea typeface="+mn-ea"/>
                <a:cs typeface="+mn-cs"/>
                <a:sym typeface="News706BT-RomanC"/>
              </a:defRPr>
            </a:pPr>
            <a:r>
              <a:t> </a:t>
            </a:r>
          </a:p>
          <a:p>
            <a:pPr>
              <a:defRPr>
                <a:latin typeface="+mn-lt"/>
                <a:ea typeface="+mn-ea"/>
                <a:cs typeface="+mn-cs"/>
                <a:sym typeface="News706BT-RomanC"/>
              </a:defRPr>
            </a:pPr>
            <a:r>
              <a:t>Remind the students of that scikit-learn is, from the discussion from Guided Practice</a:t>
            </a:r>
          </a:p>
          <a:p>
            <a:pPr>
              <a:defRPr>
                <a:latin typeface="+mn-lt"/>
                <a:ea typeface="+mn-ea"/>
                <a:cs typeface="+mn-cs"/>
                <a:sym typeface="News706BT-RomanC"/>
              </a:defRPr>
            </a:pPr>
            <a:r>
              <a:t> </a:t>
            </a:r>
          </a:p>
          <a:p>
            <a:pPr>
              <a:defRPr>
                <a:latin typeface="+mn-lt"/>
                <a:ea typeface="+mn-ea"/>
                <a:cs typeface="+mn-cs"/>
                <a:sym typeface="News706BT-RomanC"/>
              </a:defRPr>
            </a:pPr>
            <a:r>
              <a:t>Provide a copy of the notebook DataScience101_Part2_DecisionTree.ipynb and the Iris dataset</a:t>
            </a:r>
          </a:p>
          <a:p>
            <a:pPr>
              <a:defRPr>
                <a:latin typeface="+mn-lt"/>
                <a:ea typeface="+mn-ea"/>
                <a:cs typeface="+mn-cs"/>
                <a:sym typeface="News706BT-RomanC"/>
              </a:defRPr>
            </a:pPr>
            <a:r>
              <a:t> </a:t>
            </a:r>
          </a:p>
          <a:p>
            <a:pPr>
              <a:defRPr>
                <a:latin typeface="+mn-lt"/>
                <a:ea typeface="+mn-ea"/>
                <a:cs typeface="+mn-cs"/>
                <a:sym typeface="News706BT-RomanC"/>
              </a:defRPr>
            </a:pPr>
            <a:r>
              <a:t>The notebook makes use of the Scikit-learn library. </a:t>
            </a:r>
          </a:p>
          <a:p>
            <a:pPr>
              <a:defRPr>
                <a:latin typeface="+mn-lt"/>
                <a:ea typeface="+mn-ea"/>
                <a:cs typeface="+mn-cs"/>
                <a:sym typeface="News706BT-RomanC"/>
              </a:defRPr>
            </a:pPr>
            <a:r>
              <a:t>We have not had an opportunity to demo the library or the decision tree model. Therefore we suggest providing the complete notebook and let the students work in pairs to run and discuss the code.</a:t>
            </a:r>
          </a:p>
          <a:p>
            <a:pPr>
              <a:defRPr>
                <a:latin typeface="+mn-lt"/>
                <a:ea typeface="+mn-ea"/>
                <a:cs typeface="+mn-cs"/>
                <a:sym typeface="News706BT-RomanC"/>
              </a:defRPr>
            </a:pPr>
            <a:r>
              <a:t> </a:t>
            </a:r>
          </a:p>
          <a:p>
            <a:pPr>
              <a:defRPr>
                <a:latin typeface="+mn-lt"/>
                <a:ea typeface="+mn-ea"/>
                <a:cs typeface="+mn-cs"/>
                <a:sym typeface="News706BT-RomanC"/>
              </a:defRPr>
            </a:pPr>
            <a:r>
              <a:t>Bring the class together to explain the code and allow for questions.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8" name="Shape 618"/>
          <p:cNvSpPr/>
          <p:nvPr>
            <p:ph type="sldImg"/>
          </p:nvPr>
        </p:nvSpPr>
        <p:spPr>
          <a:prstGeom prst="rect">
            <a:avLst/>
          </a:prstGeom>
        </p:spPr>
        <p:txBody>
          <a:bodyPr/>
          <a:lstStyle/>
          <a:p>
            <a:pPr/>
          </a:p>
        </p:txBody>
      </p:sp>
      <p:sp>
        <p:nvSpPr>
          <p:cNvPr id="619" name="Shape 619"/>
          <p:cNvSpPr/>
          <p:nvPr>
            <p:ph type="body" sz="quarter" idx="1"/>
          </p:nvPr>
        </p:nvSpPr>
        <p:spPr>
          <a:prstGeom prst="rect">
            <a:avLst/>
          </a:prstGeom>
        </p:spPr>
        <p:txBody>
          <a:bodyPr/>
          <a:lstStyle/>
          <a:p>
            <a:pPr>
              <a:defRPr>
                <a:latin typeface="+mn-lt"/>
                <a:ea typeface="+mn-ea"/>
                <a:cs typeface="+mn-cs"/>
                <a:sym typeface="News706BT-RomanC"/>
              </a:defRPr>
            </a:pPr>
            <a:r>
              <a:t>10m</a:t>
            </a:r>
          </a:p>
          <a:p>
            <a:pPr>
              <a:defRPr>
                <a:solidFill>
                  <a:schemeClr val="accent5">
                    <a:hueOff val="-444211"/>
                    <a:satOff val="-14915"/>
                    <a:lumOff val="22857"/>
                  </a:schemeClr>
                </a:solidFill>
                <a:latin typeface="+mn-lt"/>
                <a:ea typeface="+mn-ea"/>
                <a:cs typeface="+mn-cs"/>
                <a:sym typeface="News706BT-RomanC"/>
              </a:defRPr>
            </a:pPr>
            <a:r>
              <a:t>Instructor Note: </a:t>
            </a:r>
          </a:p>
          <a:p>
            <a:pPr>
              <a:defRPr>
                <a:solidFill>
                  <a:schemeClr val="accent5">
                    <a:hueOff val="-444211"/>
                    <a:satOff val="-14915"/>
                    <a:lumOff val="22857"/>
                  </a:schemeClr>
                </a:solidFill>
                <a:latin typeface="+mn-lt"/>
                <a:ea typeface="+mn-ea"/>
                <a:cs typeface="+mn-cs"/>
                <a:sym typeface="News706BT-RomanC"/>
              </a:defRPr>
            </a:pPr>
            <a:r>
              <a:t>I strongly recommend you time-box each step of the activities. Recommended timing is included on each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0" name="Shape 670"/>
          <p:cNvSpPr/>
          <p:nvPr>
            <p:ph type="sldImg"/>
          </p:nvPr>
        </p:nvSpPr>
        <p:spPr>
          <a:prstGeom prst="rect">
            <a:avLst/>
          </a:prstGeom>
        </p:spPr>
        <p:txBody>
          <a:bodyPr/>
          <a:lstStyle/>
          <a:p>
            <a:pPr/>
          </a:p>
        </p:txBody>
      </p:sp>
      <p:sp>
        <p:nvSpPr>
          <p:cNvPr id="671" name="Shape 671"/>
          <p:cNvSpPr/>
          <p:nvPr>
            <p:ph type="body" sz="quarter" idx="1"/>
          </p:nvPr>
        </p:nvSpPr>
        <p:spPr>
          <a:prstGeom prst="rect">
            <a:avLst/>
          </a:prstGeom>
        </p:spPr>
        <p:txBody>
          <a:bodyPr/>
          <a:lstStyle/>
          <a:p>
            <a:pPr/>
            <a:r>
              <a:t>Instructor Notes: </a:t>
            </a:r>
          </a:p>
          <a:p>
            <a:pPr/>
          </a:p>
          <a:p>
            <a:pPr/>
            <a:r>
              <a:t>Encourage the students to share any thoughts or questions before closing the session.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a:defRPr sz="2000">
                <a:latin typeface="+mn-lt"/>
                <a:ea typeface="+mn-ea"/>
                <a:cs typeface="+mn-cs"/>
                <a:sym typeface="News706BT-RomanC"/>
              </a:defRPr>
            </a:pPr>
            <a:r>
              <a:t>Exit tickets are quick surveys students complete at the end of each class. It should only take about 5 minutes. This allows you to receive real time feedback and make any necessary changes.</a:t>
            </a:r>
          </a:p>
          <a:p>
            <a:pPr>
              <a:defRPr sz="2000">
                <a:latin typeface="+mn-lt"/>
                <a:ea typeface="+mn-ea"/>
                <a:cs typeface="+mn-cs"/>
                <a:sym typeface="News706BT-RomanC"/>
              </a:defRPr>
            </a:pPr>
          </a:p>
          <a:p>
            <a:pPr>
              <a:defRPr sz="2000">
                <a:latin typeface="+mn-lt"/>
                <a:ea typeface="+mn-ea"/>
                <a:cs typeface="+mn-cs"/>
                <a:sym typeface="News706BT-RomanC"/>
              </a:defRPr>
            </a:pPr>
            <a:r>
              <a:t>Post exit ticket link on Schoology so students always have easy access.</a:t>
            </a:r>
          </a:p>
          <a:p>
            <a:pPr>
              <a:defRPr sz="2000">
                <a:latin typeface="+mn-lt"/>
                <a:ea typeface="+mn-ea"/>
                <a:cs typeface="+mn-cs"/>
                <a:sym typeface="News706BT-RomanC"/>
              </a:defRPr>
            </a:pPr>
          </a:p>
          <a:p>
            <a:pPr>
              <a:defRPr sz="2000">
                <a:latin typeface="+mn-lt"/>
                <a:ea typeface="+mn-ea"/>
                <a:cs typeface="+mn-cs"/>
                <a:sym typeface="News706BT-RomanC"/>
              </a:defRPr>
            </a:pPr>
            <a:r>
              <a:t>Don't include WWW in the link as it produces an error.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Monte Carlo Methods for physics experiments in Fortran, C++, and Python</a:t>
            </a:r>
          </a:p>
          <a:p>
            <a:pPr/>
            <a:r>
              <a:t>MIS and Business Admin.,  Database design - SQL and Web interfaces</a:t>
            </a:r>
          </a:p>
          <a:p>
            <a:pPr/>
            <a:r>
              <a:t>Cloud computing</a:t>
            </a:r>
          </a:p>
          <a:p>
            <a:pPr/>
            <a:r>
              <a:t>Automation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defRPr>
                <a:latin typeface="+mn-lt"/>
                <a:ea typeface="+mn-ea"/>
                <a:cs typeface="+mn-cs"/>
                <a:sym typeface="News706BT-RomanC"/>
              </a:defRPr>
            </a:pPr>
            <a:r>
              <a:t>15m</a:t>
            </a:r>
          </a:p>
          <a:p>
            <a:pPr>
              <a:defRPr>
                <a:solidFill>
                  <a:schemeClr val="accent5">
                    <a:hueOff val="-444211"/>
                    <a:satOff val="-14915"/>
                    <a:lumOff val="22857"/>
                  </a:schemeClr>
                </a:solidFill>
                <a:latin typeface="+mn-lt"/>
                <a:ea typeface="+mn-ea"/>
                <a:cs typeface="+mn-cs"/>
                <a:sym typeface="News706BT-RomanC"/>
              </a:defRPr>
            </a:pPr>
            <a:r>
              <a:t>Instructor Note: </a:t>
            </a:r>
          </a:p>
          <a:p>
            <a:pPr>
              <a:defRPr>
                <a:solidFill>
                  <a:schemeClr val="accent5">
                    <a:hueOff val="-444211"/>
                    <a:satOff val="-14915"/>
                    <a:lumOff val="22857"/>
                  </a:schemeClr>
                </a:solidFill>
                <a:latin typeface="+mn-lt"/>
                <a:ea typeface="+mn-ea"/>
                <a:cs typeface="+mn-cs"/>
                <a:sym typeface="News706BT-RomanC"/>
              </a:defRPr>
            </a:pPr>
            <a:r>
              <a:t>I strongly recommend you time-box each step of the activities. Recommended timing is included on each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sldImg"/>
          </p:nvPr>
        </p:nvSpPr>
        <p:spPr>
          <a:prstGeom prst="rect">
            <a:avLst/>
          </a:prstGeom>
        </p:spPr>
        <p:txBody>
          <a:bodyPr/>
          <a:lstStyle/>
          <a:p>
            <a:pPr/>
          </a:p>
        </p:txBody>
      </p:sp>
      <p:sp>
        <p:nvSpPr>
          <p:cNvPr id="379" name="Shape 379"/>
          <p:cNvSpPr/>
          <p:nvPr>
            <p:ph type="body" sz="quarter" idx="1"/>
          </p:nvPr>
        </p:nvSpPr>
        <p:spPr>
          <a:prstGeom prst="rect">
            <a:avLst/>
          </a:prstGeom>
        </p:spPr>
        <p:txBody>
          <a:bodyPr/>
          <a:lstStyle>
            <a:lvl1pPr>
              <a:defRPr>
                <a:latin typeface="PFDinTextCompPro-Regular"/>
                <a:ea typeface="PFDinTextCompPro-Regular"/>
                <a:cs typeface="PFDinTextCompPro-Regular"/>
                <a:sym typeface="PFDinTextCompPro-Regular"/>
              </a:defRPr>
            </a:lvl1pPr>
          </a:lstStyle>
          <a:p>
            <a:pPr/>
            <a:r>
              <a:t>Instructor Note: The discussion for this part of the lesson can be used to prompt the students to self-assess those areas where they are stronger/weaker. This will help with creating their "Learning Plan".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Shape 404"/>
          <p:cNvSpPr/>
          <p:nvPr>
            <p:ph type="sldImg"/>
          </p:nvPr>
        </p:nvSpPr>
        <p:spPr>
          <a:prstGeom prst="rect">
            <a:avLst/>
          </a:prstGeom>
        </p:spPr>
        <p:txBody>
          <a:bodyPr/>
          <a:lstStyle/>
          <a:p>
            <a:pPr/>
          </a:p>
        </p:txBody>
      </p:sp>
      <p:sp>
        <p:nvSpPr>
          <p:cNvPr id="405" name="Shape 405"/>
          <p:cNvSpPr/>
          <p:nvPr>
            <p:ph type="body" sz="quarter" idx="1"/>
          </p:nvPr>
        </p:nvSpPr>
        <p:spPr>
          <a:prstGeom prst="rect">
            <a:avLst/>
          </a:prstGeom>
        </p:spPr>
        <p:txBody>
          <a:bodyPr/>
          <a:lstStyle/>
          <a:p>
            <a:pPr>
              <a:defRPr>
                <a:latin typeface="PFDinTextCompPro-Regular"/>
                <a:ea typeface="PFDinTextCompPro-Regular"/>
                <a:cs typeface="PFDinTextCompPro-Regular"/>
                <a:sym typeface="PFDinTextCompPro-Regular"/>
              </a:defRPr>
            </a:pPr>
            <a:r>
              <a:t>Instructor Note:</a:t>
            </a:r>
          </a:p>
          <a:p>
            <a:pPr>
              <a:defRPr>
                <a:latin typeface="PFDinTextCompPro-Regular"/>
                <a:ea typeface="PFDinTextCompPro-Regular"/>
                <a:cs typeface="PFDinTextCompPro-Regular"/>
                <a:sym typeface="PFDinTextCompPro-Regular"/>
              </a:defRPr>
            </a:pPr>
            <a:r>
              <a:t> </a:t>
            </a:r>
          </a:p>
          <a:p>
            <a:pPr>
              <a:defRPr>
                <a:latin typeface="PFDinTextCompPro-Regular"/>
                <a:ea typeface="PFDinTextCompPro-Regular"/>
                <a:cs typeface="PFDinTextCompPro-Regular"/>
                <a:sym typeface="PFDinTextCompPro-Regular"/>
              </a:defRPr>
            </a:pPr>
            <a:r>
              <a:t>Check: With one minute left, have one student share their answer with the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p>
            <a:pPr>
              <a:defRPr>
                <a:latin typeface="+mn-lt"/>
                <a:ea typeface="+mn-ea"/>
                <a:cs typeface="+mn-cs"/>
                <a:sym typeface="News706BT-RomanC"/>
              </a:defRPr>
            </a:pPr>
            <a:r>
              <a:t>20m</a:t>
            </a:r>
          </a:p>
          <a:p>
            <a:pPr>
              <a:defRPr>
                <a:solidFill>
                  <a:schemeClr val="accent5">
                    <a:hueOff val="-444211"/>
                    <a:satOff val="-14915"/>
                    <a:lumOff val="22857"/>
                  </a:schemeClr>
                </a:solidFill>
                <a:latin typeface="+mn-lt"/>
                <a:ea typeface="+mn-ea"/>
                <a:cs typeface="+mn-cs"/>
                <a:sym typeface="News706BT-RomanC"/>
              </a:defRPr>
            </a:pPr>
            <a:r>
              <a:t>Instructor Note:</a:t>
            </a:r>
          </a:p>
          <a:p>
            <a:pPr>
              <a:defRPr>
                <a:solidFill>
                  <a:schemeClr val="accent5">
                    <a:hueOff val="-444211"/>
                    <a:satOff val="-14915"/>
                    <a:lumOff val="22857"/>
                  </a:schemeClr>
                </a:solidFill>
                <a:latin typeface="+mn-lt"/>
                <a:ea typeface="+mn-ea"/>
                <a:cs typeface="+mn-cs"/>
                <a:sym typeface="News706BT-RomanC"/>
              </a:defRPr>
            </a:pPr>
            <a:r>
              <a:t> </a:t>
            </a:r>
          </a:p>
          <a:p>
            <a:pPr>
              <a:defRPr>
                <a:solidFill>
                  <a:schemeClr val="accent5">
                    <a:hueOff val="-444211"/>
                    <a:satOff val="-14915"/>
                    <a:lumOff val="22857"/>
                  </a:schemeClr>
                </a:solidFill>
                <a:latin typeface="+mn-lt"/>
                <a:ea typeface="+mn-ea"/>
                <a:cs typeface="+mn-cs"/>
                <a:sym typeface="News706BT-RomanC"/>
              </a:defRPr>
            </a:pPr>
            <a:r>
              <a:t>Make sure to emphasize that the workflow is an iterative process and not necessarily a linear 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defRPr>
                <a:latin typeface="PFDinTextCompPro-Regular"/>
                <a:ea typeface="PFDinTextCompPro-Regular"/>
                <a:cs typeface="PFDinTextCompPro-Regular"/>
                <a:sym typeface="PFDinTextCompPro-Regular"/>
              </a:defRPr>
            </a:pPr>
            <a:r>
              <a:t>5m </a:t>
            </a:r>
          </a:p>
          <a:p>
            <a:pPr>
              <a:defRPr>
                <a:latin typeface="PFDinTextCompPro-Regular"/>
                <a:ea typeface="PFDinTextCompPro-Regular"/>
                <a:cs typeface="PFDinTextCompPro-Regular"/>
                <a:sym typeface="PFDinTextCompPro-Regular"/>
              </a:defRPr>
            </a:pPr>
          </a:p>
          <a:p>
            <a:pPr>
              <a:defRPr>
                <a:latin typeface="PFDinTextCompPro-Regular"/>
                <a:ea typeface="PFDinTextCompPro-Regular"/>
                <a:cs typeface="PFDinTextCompPro-Regular"/>
                <a:sym typeface="PFDinTextCompPro-Regular"/>
              </a:defRPr>
            </a:pPr>
            <a:r>
              <a:t>**Check:** By this point, students should be able to understand out specific actions related to the steps in the data science workflow. To assess this you can then break the class into group and tackle a similar problem in their groups and share their results with the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sldImg"/>
          </p:nvPr>
        </p:nvSpPr>
        <p:spPr>
          <a:prstGeom prst="rect">
            <a:avLst/>
          </a:prstGeom>
        </p:spPr>
        <p:txBody>
          <a:bodyPr/>
          <a:lstStyle/>
          <a:p>
            <a:pPr/>
          </a:p>
        </p:txBody>
      </p:sp>
      <p:sp>
        <p:nvSpPr>
          <p:cNvPr id="433" name="Shape 433"/>
          <p:cNvSpPr/>
          <p:nvPr>
            <p:ph type="body" sz="quarter" idx="1"/>
          </p:nvPr>
        </p:nvSpPr>
        <p:spPr>
          <a:prstGeom prst="rect">
            <a:avLst/>
          </a:prstGeom>
        </p:spPr>
        <p:txBody>
          <a:bodyPr/>
          <a:lstStyle/>
          <a:p>
            <a:pPr>
              <a:defRPr>
                <a:latin typeface="+mn-lt"/>
                <a:ea typeface="+mn-ea"/>
                <a:cs typeface="+mn-cs"/>
                <a:sym typeface="News706BT-RomanC"/>
              </a:defRPr>
            </a:pPr>
            <a:r>
              <a:t>20m</a:t>
            </a:r>
          </a:p>
          <a:p>
            <a:pPr>
              <a:defRPr>
                <a:solidFill>
                  <a:schemeClr val="accent5">
                    <a:hueOff val="-444211"/>
                    <a:satOff val="-14915"/>
                    <a:lumOff val="22857"/>
                  </a:schemeClr>
                </a:solidFill>
                <a:latin typeface="+mn-lt"/>
                <a:ea typeface="+mn-ea"/>
                <a:cs typeface="+mn-cs"/>
                <a:sym typeface="News706BT-RomanC"/>
              </a:defRPr>
            </a:pPr>
            <a:r>
              <a:t>Instructor Note: </a:t>
            </a:r>
          </a:p>
          <a:p>
            <a:pPr>
              <a:defRPr>
                <a:solidFill>
                  <a:schemeClr val="accent5">
                    <a:hueOff val="-444211"/>
                    <a:satOff val="-14915"/>
                    <a:lumOff val="22857"/>
                  </a:schemeClr>
                </a:solidFill>
                <a:latin typeface="+mn-lt"/>
                <a:ea typeface="+mn-ea"/>
                <a:cs typeface="+mn-cs"/>
                <a:sym typeface="News706BT-RomanC"/>
              </a:defRPr>
            </a:pPr>
            <a:r>
              <a:t>I strongly recommend you time-box each step of the activities. Recommended timing is included on each slide.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eg"/><Relationship Id="rId4" Type="http://schemas.openxmlformats.org/officeDocument/2006/relationships/image" Target="../media/image3.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14" name="Shape 14"/>
          <p:cNvSpPr/>
          <p:nvPr>
            <p:ph type="body" sz="quarter" idx="13"/>
          </p:nvPr>
        </p:nvSpPr>
        <p:spPr>
          <a:xfrm>
            <a:off x="635000" y="5778500"/>
            <a:ext cx="11734800" cy="863600"/>
          </a:xfrm>
          <a:prstGeom prst="rect">
            <a:avLst/>
          </a:prstGeom>
          <a:ln>
            <a:miter lim="400000"/>
          </a:ln>
        </p:spPr>
        <p:txBody>
          <a:bodyPr anchor="t">
            <a:spAutoFit/>
          </a:bodyPr>
          <a:lstStyle/>
          <a:p>
            <a:pPr defTabSz="1308100">
              <a:lnSpc>
                <a:spcPts val="3400"/>
              </a:lnSpc>
              <a:defRPr sz="2800">
                <a:solidFill>
                  <a:srgbClr val="E52123"/>
                </a:solidFill>
                <a:latin typeface="News706BT-ItalicC"/>
                <a:ea typeface="News706BT-ItalicC"/>
                <a:cs typeface="News706BT-ItalicC"/>
                <a:sym typeface="News706BT-ItalicC"/>
              </a:defRPr>
            </a:pPr>
            <a:r>
              <a:t>Insert Instructor Name</a:t>
            </a:r>
          </a:p>
          <a:p>
            <a:pPr defTabSz="1308100">
              <a:lnSpc>
                <a:spcPts val="3400"/>
              </a:lnSpc>
              <a:defRPr sz="2800">
                <a:solidFill>
                  <a:srgbClr val="EAEAEA"/>
                </a:solidFill>
              </a:defRPr>
            </a:pPr>
            <a:r>
              <a:t>Title, Company </a:t>
            </a:r>
          </a:p>
        </p:txBody>
      </p:sp>
      <p:sp>
        <p:nvSpPr>
          <p:cNvPr id="15" name="Shape 15"/>
          <p:cNvSpPr/>
          <p:nvPr>
            <p:ph type="body" idx="14"/>
          </p:nvPr>
        </p:nvSpPr>
        <p:spPr>
          <a:xfrm>
            <a:off x="635000" y="1574800"/>
            <a:ext cx="11734800" cy="3721100"/>
          </a:xfrm>
          <a:prstGeom prst="rect">
            <a:avLst/>
          </a:prstGeom>
          <a:ln>
            <a:miter lim="400000"/>
          </a:ln>
        </p:spPr>
        <p:txBody>
          <a:bodyPr anchor="t">
            <a:spAutoFit/>
          </a:bodyPr>
          <a:lstStyle>
            <a:lvl1pPr defTabSz="1308100">
              <a:lnSpc>
                <a:spcPts val="14000"/>
              </a:lnSpc>
              <a:defRPr cap="all" spc="-239" sz="12000">
                <a:latin typeface="+mj-lt"/>
                <a:ea typeface="+mj-ea"/>
                <a:cs typeface="+mj-cs"/>
                <a:sym typeface="PFDinTextCompPro-Bold"/>
              </a:defRPr>
            </a:lvl1pPr>
          </a:lstStyle>
          <a:p>
            <a:pPr/>
            <a:r>
              <a:t>insert class title</a:t>
            </a:r>
          </a:p>
        </p:txBody>
      </p:sp>
      <p:sp>
        <p:nvSpPr>
          <p:cNvPr id="16" name="Shape 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ontent: Smart Phones">
    <p:bg>
      <p:bgPr>
        <a:solidFill>
          <a:srgbClr val="FFFFFF"/>
        </a:solidFill>
      </p:bgPr>
    </p:bg>
    <p:spTree>
      <p:nvGrpSpPr>
        <p:cNvPr id="1" name=""/>
        <p:cNvGrpSpPr/>
        <p:nvPr/>
      </p:nvGrpSpPr>
      <p:grpSpPr>
        <a:xfrm>
          <a:off x="0" y="0"/>
          <a:ext cx="0" cy="0"/>
          <a:chOff x="0" y="0"/>
          <a:chExt cx="0" cy="0"/>
        </a:xfrm>
      </p:grpSpPr>
      <p:pic>
        <p:nvPicPr>
          <p:cNvPr id="134" name="iStock_000016029046Medium_BW.png"/>
          <p:cNvPicPr>
            <a:picLocks noChangeAspect="1"/>
          </p:cNvPicPr>
          <p:nvPr/>
        </p:nvPicPr>
        <p:blipFill>
          <a:blip r:embed="rId2">
            <a:extLst/>
          </a:blip>
          <a:stretch>
            <a:fillRect/>
          </a:stretch>
        </p:blipFill>
        <p:spPr>
          <a:xfrm>
            <a:off x="1016000" y="1313656"/>
            <a:ext cx="4043866" cy="6057901"/>
          </a:xfrm>
          <a:prstGeom prst="rect">
            <a:avLst/>
          </a:prstGeom>
          <a:ln w="12700">
            <a:miter lim="400000"/>
          </a:ln>
        </p:spPr>
      </p:pic>
      <p:pic>
        <p:nvPicPr>
          <p:cNvPr id="135" name="iStock_000016936841Medium_BW.jpg"/>
          <p:cNvPicPr>
            <a:picLocks noChangeAspect="1"/>
          </p:cNvPicPr>
          <p:nvPr/>
        </p:nvPicPr>
        <p:blipFill>
          <a:blip r:embed="rId3">
            <a:extLst/>
          </a:blip>
          <a:stretch>
            <a:fillRect/>
          </a:stretch>
        </p:blipFill>
        <p:spPr>
          <a:xfrm>
            <a:off x="4673600" y="1371600"/>
            <a:ext cx="3695700" cy="5514678"/>
          </a:xfrm>
          <a:prstGeom prst="rect">
            <a:avLst/>
          </a:prstGeom>
          <a:ln w="12700">
            <a:miter lim="400000"/>
          </a:ln>
        </p:spPr>
      </p:pic>
      <p:pic>
        <p:nvPicPr>
          <p:cNvPr id="136" name="verizon-4g.jpg"/>
          <p:cNvPicPr>
            <a:picLocks noChangeAspect="1"/>
          </p:cNvPicPr>
          <p:nvPr/>
        </p:nvPicPr>
        <p:blipFill>
          <a:blip r:embed="rId4">
            <a:extLst/>
          </a:blip>
          <a:stretch>
            <a:fillRect/>
          </a:stretch>
        </p:blipFill>
        <p:spPr>
          <a:xfrm>
            <a:off x="8509000" y="1358900"/>
            <a:ext cx="2984500" cy="5459451"/>
          </a:xfrm>
          <a:prstGeom prst="rect">
            <a:avLst/>
          </a:prstGeom>
          <a:ln w="12700">
            <a:miter lim="400000"/>
          </a:ln>
        </p:spPr>
      </p:pic>
      <p:sp>
        <p:nvSpPr>
          <p:cNvPr id="137" name="Shape 137"/>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38" name="Shape 138"/>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39" name="Shape 139"/>
          <p:cNvSpPr/>
          <p:nvPr/>
        </p:nvSpPr>
        <p:spPr>
          <a:xfrm>
            <a:off x="5651500" y="3835400"/>
            <a:ext cx="1707947" cy="2540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1400">
                <a:solidFill>
                  <a:srgbClr val="000000"/>
                </a:solidFill>
                <a:uFill>
                  <a:solidFill>
                    <a:srgbClr val="000000"/>
                  </a:solidFill>
                </a:uFill>
                <a:latin typeface="News706BT-ItalicC"/>
                <a:ea typeface="News706BT-ItalicC"/>
                <a:cs typeface="News706BT-ItalicC"/>
                <a:sym typeface="News706BT-ItalicC"/>
              </a:defRPr>
            </a:lvl1pPr>
          </a:lstStyle>
          <a:p>
            <a:pPr/>
            <a:r>
              <a:t>Drag an object here</a:t>
            </a:r>
          </a:p>
        </p:txBody>
      </p:sp>
      <p:sp>
        <p:nvSpPr>
          <p:cNvPr id="140" name="Shape 140"/>
          <p:cNvSpPr/>
          <p:nvPr/>
        </p:nvSpPr>
        <p:spPr>
          <a:xfrm>
            <a:off x="9182100" y="3835400"/>
            <a:ext cx="1707947" cy="2540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1400">
                <a:solidFill>
                  <a:srgbClr val="000000"/>
                </a:solidFill>
                <a:uFill>
                  <a:solidFill>
                    <a:srgbClr val="000000"/>
                  </a:solidFill>
                </a:uFill>
                <a:latin typeface="News706BT-ItalicC"/>
                <a:ea typeface="News706BT-ItalicC"/>
                <a:cs typeface="News706BT-ItalicC"/>
                <a:sym typeface="News706BT-ItalicC"/>
              </a:defRPr>
            </a:lvl1pPr>
          </a:lstStyle>
          <a:p>
            <a:pPr/>
            <a:r>
              <a:t>Drag an object here</a:t>
            </a:r>
          </a:p>
        </p:txBody>
      </p:sp>
      <p:sp>
        <p:nvSpPr>
          <p:cNvPr id="141" name="Shape 141"/>
          <p:cNvSpPr/>
          <p:nvPr>
            <p:ph type="obj" sz="quarter" idx="3"/>
          </p:nvPr>
        </p:nvSpPr>
        <p:spPr>
          <a:xfrm>
            <a:off x="1841500" y="1981200"/>
            <a:ext cx="2311400" cy="3962400"/>
          </a:xfrm>
          <a:prstGeom prst="rect">
            <a:avLst/>
          </a:prstGeom>
          <a:ln>
            <a:miter lim="400000"/>
          </a:ln>
        </p:spPr>
        <p:txBody>
          <a:bodyPr lIns="50800" tIns="50800" rIns="50800" bIns="50800" anchor="ctr"/>
          <a:lstStyle/>
          <a:p>
            <a:pPr defTabSz="1308100">
              <a:lnSpc>
                <a:spcPct val="100000"/>
              </a:lnSpc>
              <a:defRPr sz="2400"/>
            </a:pPr>
          </a:p>
        </p:txBody>
      </p:sp>
      <p:sp>
        <p:nvSpPr>
          <p:cNvPr id="142" name="Shape 142"/>
          <p:cNvSpPr/>
          <p:nvPr>
            <p:ph type="pic" sz="quarter" idx="13"/>
          </p:nvPr>
        </p:nvSpPr>
        <p:spPr>
          <a:xfrm>
            <a:off x="8826500" y="2042567"/>
            <a:ext cx="2413000" cy="3969478"/>
          </a:xfrm>
          <a:prstGeom prst="rect">
            <a:avLst/>
          </a:prstGeom>
          <a:ln>
            <a:miter lim="400000"/>
          </a:ln>
        </p:spPr>
        <p:txBody>
          <a:bodyPr lIns="91439" tIns="45719" rIns="91439" bIns="45719" anchor="t"/>
          <a:lstStyle/>
          <a:p>
            <a:pPr/>
          </a:p>
        </p:txBody>
      </p:sp>
      <p:sp>
        <p:nvSpPr>
          <p:cNvPr id="143" name="Shape 143"/>
          <p:cNvSpPr/>
          <p:nvPr>
            <p:ph type="pic" sz="quarter" idx="14"/>
          </p:nvPr>
        </p:nvSpPr>
        <p:spPr>
          <a:xfrm>
            <a:off x="5378363" y="2471191"/>
            <a:ext cx="2288755" cy="3378201"/>
          </a:xfrm>
          <a:prstGeom prst="rect">
            <a:avLst/>
          </a:prstGeom>
          <a:ln>
            <a:miter lim="400000"/>
          </a:ln>
        </p:spPr>
        <p:txBody>
          <a:bodyPr lIns="91439" tIns="45719" rIns="91439" bIns="45719" anchor="t"/>
          <a:lstStyle/>
          <a:p>
            <a:pPr/>
          </a:p>
        </p:txBody>
      </p:sp>
      <p:sp>
        <p:nvSpPr>
          <p:cNvPr id="144" name="Shape 144"/>
          <p:cNvSpPr/>
          <p:nvPr>
            <p:ph type="body" sz="quarter" idx="15"/>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145" name="Shape 145"/>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Charts">
    <p:bg>
      <p:bgPr>
        <a:solidFill>
          <a:srgbClr val="FFFFFF"/>
        </a:solidFill>
      </p:bgPr>
    </p:bg>
    <p:spTree>
      <p:nvGrpSpPr>
        <p:cNvPr id="1" name=""/>
        <p:cNvGrpSpPr/>
        <p:nvPr/>
      </p:nvGrpSpPr>
      <p:grpSpPr>
        <a:xfrm>
          <a:off x="0" y="0"/>
          <a:ext cx="0" cy="0"/>
          <a:chOff x="0" y="0"/>
          <a:chExt cx="0" cy="0"/>
        </a:xfrm>
      </p:grpSpPr>
      <p:sp>
        <p:nvSpPr>
          <p:cNvPr id="152" name="Shape 152"/>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53" name="Shape 153"/>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graphicFrame>
        <p:nvGraphicFramePr>
          <p:cNvPr id="154" name="Chart 154"/>
          <p:cNvGraphicFramePr/>
          <p:nvPr/>
        </p:nvGraphicFramePr>
        <p:xfrm>
          <a:off x="655827" y="2307725"/>
          <a:ext cx="3217420" cy="3374590"/>
        </p:xfrm>
        <a:graphic xmlns:a="http://schemas.openxmlformats.org/drawingml/2006/main">
          <a:graphicData uri="http://schemas.openxmlformats.org/drawingml/2006/chart">
            <c:chart xmlns:c="http://schemas.openxmlformats.org/drawingml/2006/chart" r:id="rId2"/>
          </a:graphicData>
        </a:graphic>
      </p:graphicFrame>
      <p:graphicFrame>
        <p:nvGraphicFramePr>
          <p:cNvPr id="155" name="Chart 155"/>
          <p:cNvGraphicFramePr/>
          <p:nvPr/>
        </p:nvGraphicFramePr>
        <p:xfrm>
          <a:off x="4386429" y="2303347"/>
          <a:ext cx="2514601" cy="3386497"/>
        </p:xfrm>
        <a:graphic xmlns:a="http://schemas.openxmlformats.org/drawingml/2006/main">
          <a:graphicData uri="http://schemas.openxmlformats.org/drawingml/2006/chart">
            <c:chart xmlns:c="http://schemas.openxmlformats.org/drawingml/2006/chart" r:id="rId3"/>
          </a:graphicData>
        </a:graphic>
      </p:graphicFrame>
      <p:graphicFrame>
        <p:nvGraphicFramePr>
          <p:cNvPr id="156" name="Chart 156"/>
          <p:cNvGraphicFramePr/>
          <p:nvPr/>
        </p:nvGraphicFramePr>
        <p:xfrm>
          <a:off x="7409003" y="2423731"/>
          <a:ext cx="4944873" cy="3140316"/>
        </p:xfrm>
        <a:graphic xmlns:a="http://schemas.openxmlformats.org/drawingml/2006/main">
          <a:graphicData uri="http://schemas.openxmlformats.org/drawingml/2006/chart">
            <c:chart xmlns:c="http://schemas.openxmlformats.org/drawingml/2006/chart" r:id="rId4"/>
          </a:graphicData>
        </a:graphic>
      </p:graphicFrame>
      <p:sp>
        <p:nvSpPr>
          <p:cNvPr id="157" name="Shape 157"/>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158" name="Shape 158"/>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Callouts">
    <p:bg>
      <p:bgPr>
        <a:solidFill>
          <a:srgbClr val="FFFFFF"/>
        </a:solidFill>
      </p:bgPr>
    </p:bg>
    <p:spTree>
      <p:nvGrpSpPr>
        <p:cNvPr id="1" name=""/>
        <p:cNvGrpSpPr/>
        <p:nvPr/>
      </p:nvGrpSpPr>
      <p:grpSpPr>
        <a:xfrm>
          <a:off x="0" y="0"/>
          <a:ext cx="0" cy="0"/>
          <a:chOff x="0" y="0"/>
          <a:chExt cx="0" cy="0"/>
        </a:xfrm>
      </p:grpSpPr>
      <p:sp>
        <p:nvSpPr>
          <p:cNvPr id="165" name="Shape 165"/>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66" name="Shape 166"/>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grpSp>
        <p:nvGrpSpPr>
          <p:cNvPr id="169" name="Group 169"/>
          <p:cNvGrpSpPr/>
          <p:nvPr/>
        </p:nvGrpSpPr>
        <p:grpSpPr>
          <a:xfrm>
            <a:off x="635000" y="1828800"/>
            <a:ext cx="1270000" cy="1270000"/>
            <a:chOff x="0" y="0"/>
            <a:chExt cx="1269999" cy="1269999"/>
          </a:xfrm>
        </p:grpSpPr>
        <p:pic>
          <p:nvPicPr>
            <p:cNvPr id="167" name="droppedImage.pdf"/>
            <p:cNvPicPr>
              <a:picLocks noChangeAspect="1"/>
            </p:cNvPicPr>
            <p:nvPr/>
          </p:nvPicPr>
          <p:blipFill>
            <a:blip r:embed="rId2">
              <a:extLst/>
            </a:blip>
            <a:stretch>
              <a:fillRect/>
            </a:stretch>
          </p:blipFill>
          <p:spPr>
            <a:xfrm>
              <a:off x="0" y="0"/>
              <a:ext cx="1270000" cy="1270000"/>
            </a:xfrm>
            <a:prstGeom prst="rect">
              <a:avLst/>
            </a:prstGeom>
            <a:ln w="12700" cap="flat">
              <a:noFill/>
              <a:miter lim="400000"/>
            </a:ln>
            <a:effectLst/>
          </p:spPr>
        </p:pic>
        <p:sp>
          <p:nvSpPr>
            <p:cNvPr id="168" name="Shape 168"/>
            <p:cNvSpPr/>
            <p:nvPr/>
          </p:nvSpPr>
          <p:spPr>
            <a:xfrm>
              <a:off x="88900" y="3352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defRPr spc="-36" sz="1800">
                  <a:solidFill>
                    <a:srgbClr val="000000"/>
                  </a:solidFill>
                  <a:uFill>
                    <a:solidFill>
                      <a:srgbClr val="000000"/>
                    </a:solidFill>
                  </a:uFill>
                  <a:latin typeface="+mj-lt"/>
                  <a:ea typeface="+mj-ea"/>
                  <a:cs typeface="+mj-cs"/>
                  <a:sym typeface="PFDinTextCompPro-Bold"/>
                </a:defRPr>
              </a:pPr>
              <a:r>
                <a:t>INSERT STICKER</a:t>
              </a:r>
              <a:br/>
              <a:r>
                <a:t>TEXT</a:t>
              </a:r>
            </a:p>
          </p:txBody>
        </p:sp>
      </p:grpSp>
      <p:grpSp>
        <p:nvGrpSpPr>
          <p:cNvPr id="172" name="Group 172"/>
          <p:cNvGrpSpPr/>
          <p:nvPr/>
        </p:nvGrpSpPr>
        <p:grpSpPr>
          <a:xfrm>
            <a:off x="2159000" y="1828800"/>
            <a:ext cx="1270000" cy="1270000"/>
            <a:chOff x="0" y="0"/>
            <a:chExt cx="1269999" cy="1269999"/>
          </a:xfrm>
        </p:grpSpPr>
        <p:pic>
          <p:nvPicPr>
            <p:cNvPr id="170" name="droppedImage.pdf"/>
            <p:cNvPicPr>
              <a:picLocks noChangeAspect="1"/>
            </p:cNvPicPr>
            <p:nvPr/>
          </p:nvPicPr>
          <p:blipFill>
            <a:blip r:embed="rId3">
              <a:extLst/>
            </a:blip>
            <a:stretch>
              <a:fillRect/>
            </a:stretch>
          </p:blipFill>
          <p:spPr>
            <a:xfrm>
              <a:off x="0" y="0"/>
              <a:ext cx="1270000" cy="1270000"/>
            </a:xfrm>
            <a:prstGeom prst="rect">
              <a:avLst/>
            </a:prstGeom>
            <a:ln w="12700" cap="flat">
              <a:noFill/>
              <a:miter lim="400000"/>
            </a:ln>
            <a:effectLst/>
          </p:spPr>
        </p:pic>
        <p:sp>
          <p:nvSpPr>
            <p:cNvPr id="171" name="Shape 171"/>
            <p:cNvSpPr/>
            <p:nvPr/>
          </p:nvSpPr>
          <p:spPr>
            <a:xfrm>
              <a:off x="101600" y="3479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pc="-36" sz="1800">
                  <a:latin typeface="+mj-lt"/>
                  <a:ea typeface="+mj-ea"/>
                  <a:cs typeface="+mj-cs"/>
                  <a:sym typeface="PFDinTextCompPro-Bold"/>
                </a:defRPr>
              </a:pPr>
              <a:r>
                <a:t>INSERT STICKER</a:t>
              </a:r>
              <a:br/>
              <a:r>
                <a:t>TEXT</a:t>
              </a:r>
            </a:p>
          </p:txBody>
        </p:sp>
      </p:grpSp>
      <p:grpSp>
        <p:nvGrpSpPr>
          <p:cNvPr id="175" name="Group 175"/>
          <p:cNvGrpSpPr/>
          <p:nvPr/>
        </p:nvGrpSpPr>
        <p:grpSpPr>
          <a:xfrm>
            <a:off x="635000" y="3340100"/>
            <a:ext cx="1270000" cy="1270000"/>
            <a:chOff x="0" y="0"/>
            <a:chExt cx="1269999" cy="1269999"/>
          </a:xfrm>
        </p:grpSpPr>
        <p:pic>
          <p:nvPicPr>
            <p:cNvPr id="173" name="droppedImage.pdf"/>
            <p:cNvPicPr>
              <a:picLocks noChangeAspect="1"/>
            </p:cNvPicPr>
            <p:nvPr/>
          </p:nvPicPr>
          <p:blipFill>
            <a:blip r:embed="rId4">
              <a:extLst/>
            </a:blip>
            <a:stretch>
              <a:fillRect/>
            </a:stretch>
          </p:blipFill>
          <p:spPr>
            <a:xfrm>
              <a:off x="0" y="0"/>
              <a:ext cx="1270000" cy="1270000"/>
            </a:xfrm>
            <a:prstGeom prst="rect">
              <a:avLst/>
            </a:prstGeom>
            <a:ln w="12700" cap="flat">
              <a:noFill/>
              <a:miter lim="400000"/>
            </a:ln>
            <a:effectLst/>
          </p:spPr>
        </p:pic>
        <p:sp>
          <p:nvSpPr>
            <p:cNvPr id="174" name="Shape 174"/>
            <p:cNvSpPr/>
            <p:nvPr/>
          </p:nvSpPr>
          <p:spPr>
            <a:xfrm>
              <a:off x="88900" y="3225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pc="-36" sz="1800">
                  <a:latin typeface="+mj-lt"/>
                  <a:ea typeface="+mj-ea"/>
                  <a:cs typeface="+mj-cs"/>
                  <a:sym typeface="PFDinTextCompPro-Bold"/>
                </a:defRPr>
              </a:pPr>
              <a:r>
                <a:t>INSERT STICKER</a:t>
              </a:r>
              <a:br/>
              <a:r>
                <a:t>TEXT</a:t>
              </a:r>
            </a:p>
          </p:txBody>
        </p:sp>
      </p:grpSp>
      <p:grpSp>
        <p:nvGrpSpPr>
          <p:cNvPr id="178" name="Group 178"/>
          <p:cNvGrpSpPr/>
          <p:nvPr/>
        </p:nvGrpSpPr>
        <p:grpSpPr>
          <a:xfrm>
            <a:off x="2159000" y="3340100"/>
            <a:ext cx="1270000" cy="1270000"/>
            <a:chOff x="0" y="0"/>
            <a:chExt cx="1269999" cy="1269999"/>
          </a:xfrm>
        </p:grpSpPr>
        <p:pic>
          <p:nvPicPr>
            <p:cNvPr id="176" name="droppedImage.pdf"/>
            <p:cNvPicPr>
              <a:picLocks noChangeAspect="1"/>
            </p:cNvPicPr>
            <p:nvPr/>
          </p:nvPicPr>
          <p:blipFill>
            <a:blip r:embed="rId5">
              <a:extLst/>
            </a:blip>
            <a:stretch>
              <a:fillRect/>
            </a:stretch>
          </p:blipFill>
          <p:spPr>
            <a:xfrm>
              <a:off x="0" y="0"/>
              <a:ext cx="1270000" cy="1270000"/>
            </a:xfrm>
            <a:prstGeom prst="rect">
              <a:avLst/>
            </a:prstGeom>
            <a:ln w="12700" cap="flat">
              <a:noFill/>
              <a:miter lim="400000"/>
            </a:ln>
            <a:effectLst/>
          </p:spPr>
        </p:pic>
        <p:sp>
          <p:nvSpPr>
            <p:cNvPr id="177" name="Shape 177"/>
            <p:cNvSpPr/>
            <p:nvPr/>
          </p:nvSpPr>
          <p:spPr>
            <a:xfrm>
              <a:off x="101600" y="3352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pc="-36" sz="1800">
                  <a:latin typeface="+mj-lt"/>
                  <a:ea typeface="+mj-ea"/>
                  <a:cs typeface="+mj-cs"/>
                  <a:sym typeface="PFDinTextCompPro-Bold"/>
                </a:defRPr>
              </a:pPr>
              <a:r>
                <a:t>INSERT STICKER</a:t>
              </a:r>
              <a:br/>
              <a:r>
                <a:t>TEXT</a:t>
              </a:r>
            </a:p>
          </p:txBody>
        </p:sp>
      </p:grpSp>
      <p:grpSp>
        <p:nvGrpSpPr>
          <p:cNvPr id="181" name="Group 181"/>
          <p:cNvGrpSpPr/>
          <p:nvPr/>
        </p:nvGrpSpPr>
        <p:grpSpPr>
          <a:xfrm>
            <a:off x="635000" y="4876800"/>
            <a:ext cx="1270000" cy="1270000"/>
            <a:chOff x="0" y="0"/>
            <a:chExt cx="1269999" cy="1269999"/>
          </a:xfrm>
        </p:grpSpPr>
        <p:pic>
          <p:nvPicPr>
            <p:cNvPr id="179" name="droppedImage.pdf"/>
            <p:cNvPicPr>
              <a:picLocks noChangeAspect="1"/>
            </p:cNvPicPr>
            <p:nvPr/>
          </p:nvPicPr>
          <p:blipFill>
            <a:blip r:embed="rId6">
              <a:extLst/>
            </a:blip>
            <a:stretch>
              <a:fillRect/>
            </a:stretch>
          </p:blipFill>
          <p:spPr>
            <a:xfrm>
              <a:off x="0" y="0"/>
              <a:ext cx="1270000" cy="1270000"/>
            </a:xfrm>
            <a:prstGeom prst="rect">
              <a:avLst/>
            </a:prstGeom>
            <a:ln w="12700" cap="flat">
              <a:noFill/>
              <a:miter lim="400000"/>
            </a:ln>
            <a:effectLst/>
          </p:spPr>
        </p:pic>
        <p:sp>
          <p:nvSpPr>
            <p:cNvPr id="180" name="Shape 180"/>
            <p:cNvSpPr/>
            <p:nvPr/>
          </p:nvSpPr>
          <p:spPr>
            <a:xfrm>
              <a:off x="88900" y="3225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pc="-36" sz="1800">
                  <a:latin typeface="+mj-lt"/>
                  <a:ea typeface="+mj-ea"/>
                  <a:cs typeface="+mj-cs"/>
                  <a:sym typeface="PFDinTextCompPro-Bold"/>
                </a:defRPr>
              </a:pPr>
              <a:r>
                <a:t>INSERT STICKER</a:t>
              </a:r>
              <a:br/>
              <a:r>
                <a:t>TEXT</a:t>
              </a:r>
            </a:p>
          </p:txBody>
        </p:sp>
      </p:grpSp>
      <p:grpSp>
        <p:nvGrpSpPr>
          <p:cNvPr id="184" name="Group 184"/>
          <p:cNvGrpSpPr/>
          <p:nvPr/>
        </p:nvGrpSpPr>
        <p:grpSpPr>
          <a:xfrm>
            <a:off x="2159000" y="4876800"/>
            <a:ext cx="1270000" cy="1270000"/>
            <a:chOff x="0" y="0"/>
            <a:chExt cx="1269999" cy="1269999"/>
          </a:xfrm>
        </p:grpSpPr>
        <p:pic>
          <p:nvPicPr>
            <p:cNvPr id="182" name="droppedImage.pdf"/>
            <p:cNvPicPr>
              <a:picLocks noChangeAspect="1"/>
            </p:cNvPicPr>
            <p:nvPr/>
          </p:nvPicPr>
          <p:blipFill>
            <a:blip r:embed="rId7">
              <a:extLst/>
            </a:blip>
            <a:stretch>
              <a:fillRect/>
            </a:stretch>
          </p:blipFill>
          <p:spPr>
            <a:xfrm>
              <a:off x="0" y="0"/>
              <a:ext cx="1270000" cy="1270000"/>
            </a:xfrm>
            <a:prstGeom prst="rect">
              <a:avLst/>
            </a:prstGeom>
            <a:ln w="12700" cap="flat">
              <a:noFill/>
              <a:miter lim="400000"/>
            </a:ln>
            <a:effectLst/>
          </p:spPr>
        </p:pic>
        <p:sp>
          <p:nvSpPr>
            <p:cNvPr id="183" name="Shape 183"/>
            <p:cNvSpPr/>
            <p:nvPr/>
          </p:nvSpPr>
          <p:spPr>
            <a:xfrm>
              <a:off x="101600" y="3352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pc="-36" sz="1800">
                  <a:latin typeface="+mj-lt"/>
                  <a:ea typeface="+mj-ea"/>
                  <a:cs typeface="+mj-cs"/>
                  <a:sym typeface="PFDinTextCompPro-Bold"/>
                </a:defRPr>
              </a:pPr>
              <a:r>
                <a:t>INSERT STICKER</a:t>
              </a:r>
              <a:br/>
              <a:r>
                <a:t>TEXT</a:t>
              </a:r>
            </a:p>
          </p:txBody>
        </p:sp>
      </p:grpSp>
      <p:sp>
        <p:nvSpPr>
          <p:cNvPr id="185" name="Shape 185"/>
          <p:cNvSpPr/>
          <p:nvPr/>
        </p:nvSpPr>
        <p:spPr>
          <a:xfrm>
            <a:off x="8790781" y="1828800"/>
            <a:ext cx="3236119" cy="20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000000"/>
          </a:solidFill>
          <a:ln w="12700">
            <a:miter lim="400000"/>
          </a:ln>
          <a:extLst>
            <a:ext uri="{C572A759-6A51-4108-AA02-DFA0A04FC94B}">
              <ma14:wrappingTextBoxFlag xmlns:ma14="http://schemas.microsoft.com/office/mac/drawingml/2011/main" val="1"/>
            </a:ext>
          </a:extLst>
        </p:spPr>
        <p:txBody>
          <a:bodyPr lIns="279400" tIns="279400" rIns="279400" bIns="279400"/>
          <a:lstStyle>
            <a:lvl1pPr>
              <a:lnSpc>
                <a:spcPts val="1600"/>
              </a:lnSpc>
              <a:buClr>
                <a:srgbClr val="000000"/>
              </a:buClr>
              <a:defRPr sz="1200"/>
            </a:lvl1pPr>
          </a:lstStyle>
          <a:p>
            <a:pPr/>
            <a:r>
              <a:t>Insert quote here. Vestibulum suscipit augue a erat tristique sollicitudin. Donec sit amet neque arcu. Vestibulum at rhoncus neque. Vivamus eget vulputate purus. Curabitur venenatis, nisi non faucibus fringilla. —John Doe</a:t>
            </a:r>
          </a:p>
        </p:txBody>
      </p:sp>
      <p:grpSp>
        <p:nvGrpSpPr>
          <p:cNvPr id="189" name="Group 189"/>
          <p:cNvGrpSpPr/>
          <p:nvPr/>
        </p:nvGrpSpPr>
        <p:grpSpPr>
          <a:xfrm>
            <a:off x="4051300" y="1828800"/>
            <a:ext cx="2032000" cy="2032000"/>
            <a:chOff x="0" y="0"/>
            <a:chExt cx="2032000" cy="2032000"/>
          </a:xfrm>
        </p:grpSpPr>
        <p:pic>
          <p:nvPicPr>
            <p:cNvPr id="186" name="droppedImage.pdf"/>
            <p:cNvPicPr>
              <a:picLocks noChangeAspect="1"/>
            </p:cNvPicPr>
            <p:nvPr/>
          </p:nvPicPr>
          <p:blipFill>
            <a:blip r:embed="rId8">
              <a:extLst/>
            </a:blip>
            <a:stretch>
              <a:fillRect/>
            </a:stretch>
          </p:blipFill>
          <p:spPr>
            <a:xfrm>
              <a:off x="0" y="0"/>
              <a:ext cx="2032000" cy="2032000"/>
            </a:xfrm>
            <a:prstGeom prst="rect">
              <a:avLst/>
            </a:prstGeom>
            <a:ln w="12700" cap="flat">
              <a:noFill/>
              <a:miter lim="400000"/>
            </a:ln>
            <a:effectLst/>
          </p:spPr>
        </p:pic>
        <p:sp>
          <p:nvSpPr>
            <p:cNvPr id="187" name="Shape 187"/>
            <p:cNvSpPr/>
            <p:nvPr/>
          </p:nvSpPr>
          <p:spPr>
            <a:xfrm>
              <a:off x="165100" y="1524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defRPr spc="-36" sz="1800">
                  <a:solidFill>
                    <a:srgbClr val="000000"/>
                  </a:solidFill>
                  <a:uFill>
                    <a:solidFill>
                      <a:srgbClr val="000000"/>
                    </a:solidFill>
                  </a:uFill>
                  <a:latin typeface="+mj-lt"/>
                  <a:ea typeface="+mj-ea"/>
                  <a:cs typeface="+mj-cs"/>
                  <a:sym typeface="PFDinTextCompPro-Bold"/>
                </a:defRPr>
              </a:lvl1pPr>
            </a:lstStyle>
            <a:p>
              <a:pPr/>
              <a:r>
                <a:t>INSERT TERM</a:t>
              </a:r>
            </a:p>
          </p:txBody>
        </p:sp>
        <p:sp>
          <p:nvSpPr>
            <p:cNvPr id="188" name="Shape 188"/>
            <p:cNvSpPr/>
            <p:nvPr/>
          </p:nvSpPr>
          <p:spPr>
            <a:xfrm>
              <a:off x="165100" y="4191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ts val="1600"/>
                </a:lnSpc>
                <a:defRPr sz="1200">
                  <a:solidFill>
                    <a:srgbClr val="000000"/>
                  </a:solidFill>
                  <a:uFill>
                    <a:solidFill>
                      <a:srgbClr val="000000"/>
                    </a:solidFill>
                  </a:uFill>
                </a:defRPr>
              </a:pPr>
              <a:r>
                <a:t>Insert glossary definition here. </a:t>
              </a:r>
              <a:r>
                <a:t>Lorem ipsum dolor sit amet, consectetur adipiscing elit. Vivamus erat leo, volutpat et ultrices eget, faucibus ut orci.</a:t>
              </a:r>
            </a:p>
          </p:txBody>
        </p:sp>
      </p:grpSp>
      <p:grpSp>
        <p:nvGrpSpPr>
          <p:cNvPr id="193" name="Group 193"/>
          <p:cNvGrpSpPr/>
          <p:nvPr/>
        </p:nvGrpSpPr>
        <p:grpSpPr>
          <a:xfrm>
            <a:off x="6362700" y="1828800"/>
            <a:ext cx="2032000" cy="2032000"/>
            <a:chOff x="0" y="0"/>
            <a:chExt cx="2032000" cy="2032000"/>
          </a:xfrm>
        </p:grpSpPr>
        <p:pic>
          <p:nvPicPr>
            <p:cNvPr id="190" name="droppedImage.pdf"/>
            <p:cNvPicPr>
              <a:picLocks noChangeAspect="1"/>
            </p:cNvPicPr>
            <p:nvPr/>
          </p:nvPicPr>
          <p:blipFill>
            <a:blip r:embed="rId9">
              <a:extLst/>
            </a:blip>
            <a:stretch>
              <a:fillRect/>
            </a:stretch>
          </p:blipFill>
          <p:spPr>
            <a:xfrm>
              <a:off x="0" y="0"/>
              <a:ext cx="2032000" cy="2032000"/>
            </a:xfrm>
            <a:prstGeom prst="rect">
              <a:avLst/>
            </a:prstGeom>
            <a:ln w="12700" cap="flat">
              <a:noFill/>
              <a:miter lim="400000"/>
            </a:ln>
            <a:effectLst/>
          </p:spPr>
        </p:pic>
        <p:sp>
          <p:nvSpPr>
            <p:cNvPr id="191" name="Shape 191"/>
            <p:cNvSpPr/>
            <p:nvPr/>
          </p:nvSpPr>
          <p:spPr>
            <a:xfrm>
              <a:off x="177800" y="1524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pc="-36" sz="1800">
                  <a:latin typeface="+mj-lt"/>
                  <a:ea typeface="+mj-ea"/>
                  <a:cs typeface="+mj-cs"/>
                  <a:sym typeface="PFDinTextCompPro-Bold"/>
                </a:defRPr>
              </a:lvl1pPr>
            </a:lstStyle>
            <a:p>
              <a:pPr/>
              <a:r>
                <a:t>INSERT TERM</a:t>
              </a:r>
            </a:p>
          </p:txBody>
        </p:sp>
        <p:sp>
          <p:nvSpPr>
            <p:cNvPr id="192" name="Shape 192"/>
            <p:cNvSpPr/>
            <p:nvPr/>
          </p:nvSpPr>
          <p:spPr>
            <a:xfrm>
              <a:off x="177800" y="4191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pPr/>
              <a:r>
                <a:t>Insert glossary definition here. Lorem ipsum dolor sit amet, consectetur adipiscing elit. Vivamus erat leo, volutpat et ultrices eget, faucibus ut orci.</a:t>
              </a:r>
            </a:p>
          </p:txBody>
        </p:sp>
      </p:grpSp>
      <p:grpSp>
        <p:nvGrpSpPr>
          <p:cNvPr id="197" name="Group 197"/>
          <p:cNvGrpSpPr/>
          <p:nvPr/>
        </p:nvGrpSpPr>
        <p:grpSpPr>
          <a:xfrm>
            <a:off x="4051300" y="4114800"/>
            <a:ext cx="2032000" cy="2032000"/>
            <a:chOff x="0" y="0"/>
            <a:chExt cx="2032000" cy="2032000"/>
          </a:xfrm>
        </p:grpSpPr>
        <p:pic>
          <p:nvPicPr>
            <p:cNvPr id="194" name="droppedImage.pdf"/>
            <p:cNvPicPr>
              <a:picLocks noChangeAspect="1"/>
            </p:cNvPicPr>
            <p:nvPr/>
          </p:nvPicPr>
          <p:blipFill>
            <a:blip r:embed="rId10">
              <a:extLst/>
            </a:blip>
            <a:stretch>
              <a:fillRect/>
            </a:stretch>
          </p:blipFill>
          <p:spPr>
            <a:xfrm>
              <a:off x="0" y="0"/>
              <a:ext cx="2032000" cy="2032000"/>
            </a:xfrm>
            <a:prstGeom prst="rect">
              <a:avLst/>
            </a:prstGeom>
            <a:ln w="12700" cap="flat">
              <a:noFill/>
              <a:miter lim="400000"/>
            </a:ln>
            <a:effectLst/>
          </p:spPr>
        </p:pic>
        <p:sp>
          <p:nvSpPr>
            <p:cNvPr id="195" name="Shape 195"/>
            <p:cNvSpPr/>
            <p:nvPr/>
          </p:nvSpPr>
          <p:spPr>
            <a:xfrm>
              <a:off x="165100" y="1778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pc="-36" sz="1800">
                  <a:latin typeface="+mj-lt"/>
                  <a:ea typeface="+mj-ea"/>
                  <a:cs typeface="+mj-cs"/>
                  <a:sym typeface="PFDinTextCompPro-Bold"/>
                </a:defRPr>
              </a:lvl1pPr>
            </a:lstStyle>
            <a:p>
              <a:pPr/>
              <a:r>
                <a:t>INSERT TERM</a:t>
              </a:r>
            </a:p>
          </p:txBody>
        </p:sp>
        <p:sp>
          <p:nvSpPr>
            <p:cNvPr id="196" name="Shape 196"/>
            <p:cNvSpPr/>
            <p:nvPr/>
          </p:nvSpPr>
          <p:spPr>
            <a:xfrm>
              <a:off x="165100" y="4445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pPr/>
              <a:r>
                <a:t>Insert glossary definition here. Lorem ipsum dolor sit amet, consectetur adipiscing elit. Vivamus erat leo, volutpat et ultrices eget, faucibus ut orci.</a:t>
              </a:r>
            </a:p>
          </p:txBody>
        </p:sp>
      </p:grpSp>
      <p:grpSp>
        <p:nvGrpSpPr>
          <p:cNvPr id="201" name="Group 201"/>
          <p:cNvGrpSpPr/>
          <p:nvPr/>
        </p:nvGrpSpPr>
        <p:grpSpPr>
          <a:xfrm>
            <a:off x="6362700" y="4114800"/>
            <a:ext cx="2032000" cy="2032000"/>
            <a:chOff x="0" y="0"/>
            <a:chExt cx="2032000" cy="2032000"/>
          </a:xfrm>
        </p:grpSpPr>
        <p:pic>
          <p:nvPicPr>
            <p:cNvPr id="198" name="droppedImage.pdf"/>
            <p:cNvPicPr>
              <a:picLocks noChangeAspect="1"/>
            </p:cNvPicPr>
            <p:nvPr/>
          </p:nvPicPr>
          <p:blipFill>
            <a:blip r:embed="rId11">
              <a:extLst/>
            </a:blip>
            <a:stretch>
              <a:fillRect/>
            </a:stretch>
          </p:blipFill>
          <p:spPr>
            <a:xfrm>
              <a:off x="0" y="0"/>
              <a:ext cx="2032000" cy="2032000"/>
            </a:xfrm>
            <a:prstGeom prst="rect">
              <a:avLst/>
            </a:prstGeom>
            <a:ln w="12700" cap="flat">
              <a:noFill/>
              <a:miter lim="400000"/>
            </a:ln>
            <a:effectLst/>
          </p:spPr>
        </p:pic>
        <p:sp>
          <p:nvSpPr>
            <p:cNvPr id="199" name="Shape 199"/>
            <p:cNvSpPr/>
            <p:nvPr/>
          </p:nvSpPr>
          <p:spPr>
            <a:xfrm>
              <a:off x="177800" y="1778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pc="-36" sz="1800">
                  <a:latin typeface="+mj-lt"/>
                  <a:ea typeface="+mj-ea"/>
                  <a:cs typeface="+mj-cs"/>
                  <a:sym typeface="PFDinTextCompPro-Bold"/>
                </a:defRPr>
              </a:lvl1pPr>
            </a:lstStyle>
            <a:p>
              <a:pPr/>
              <a:r>
                <a:t>INSERT TERM</a:t>
              </a:r>
            </a:p>
          </p:txBody>
        </p:sp>
        <p:sp>
          <p:nvSpPr>
            <p:cNvPr id="200" name="Shape 200"/>
            <p:cNvSpPr/>
            <p:nvPr/>
          </p:nvSpPr>
          <p:spPr>
            <a:xfrm>
              <a:off x="177800" y="4445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pPr/>
              <a:r>
                <a:t>Insert glossary definition here. Lorem ipsum dolor sit amet, consectetur adipiscing elit. Vivamus erat leo, volutpat et ultrices eget, faucibus ut orci.</a:t>
              </a:r>
            </a:p>
          </p:txBody>
        </p:sp>
      </p:grpSp>
      <p:sp>
        <p:nvSpPr>
          <p:cNvPr id="202" name="Shape 202"/>
          <p:cNvSpPr/>
          <p:nvPr/>
        </p:nvSpPr>
        <p:spPr>
          <a:xfrm>
            <a:off x="8790781" y="4114800"/>
            <a:ext cx="3236119" cy="2032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w="12700">
            <a:miter lim="400000"/>
          </a:ln>
          <a:extLst>
            <a:ext uri="{C572A759-6A51-4108-AA02-DFA0A04FC94B}">
              <ma14:wrappingTextBoxFlag xmlns:ma14="http://schemas.microsoft.com/office/mac/drawingml/2011/main" val="1"/>
            </a:ext>
          </a:extLst>
        </p:spPr>
        <p:txBody>
          <a:bodyPr lIns="279400" tIns="279400" rIns="279400" bIns="279400"/>
          <a:lstStyle>
            <a:lvl1pPr>
              <a:lnSpc>
                <a:spcPts val="1600"/>
              </a:lnSpc>
              <a:defRPr sz="1200">
                <a:solidFill>
                  <a:srgbClr val="000000"/>
                </a:solidFill>
                <a:uFill>
                  <a:solidFill>
                    <a:srgbClr val="000000"/>
                  </a:solidFill>
                </a:uFill>
              </a:defRPr>
            </a:lvl1pPr>
          </a:lstStyle>
          <a:p>
            <a:pPr/>
            <a:r>
              <a:t>Insert quote here. Vestibulum suscipit augue a erat tristique sollicitudin. Donec sit amet neque arcu. Vestibulum at rhoncus neque. Vivamus eget vulputate purus. Curabitur venenatis, nisi non faucibus fringilla. —John Doe</a:t>
            </a:r>
          </a:p>
        </p:txBody>
      </p:sp>
      <p:sp>
        <p:nvSpPr>
          <p:cNvPr id="203" name="Shape 203"/>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204" name="Shape 204"/>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Activity">
    <p:bg>
      <p:bgPr>
        <a:solidFill>
          <a:srgbClr val="FFFFFF"/>
        </a:solidFill>
      </p:bgPr>
    </p:bg>
    <p:spTree>
      <p:nvGrpSpPr>
        <p:cNvPr id="1" name=""/>
        <p:cNvGrpSpPr/>
        <p:nvPr/>
      </p:nvGrpSpPr>
      <p:grpSpPr>
        <a:xfrm>
          <a:off x="0" y="0"/>
          <a:ext cx="0" cy="0"/>
          <a:chOff x="0" y="0"/>
          <a:chExt cx="0" cy="0"/>
        </a:xfrm>
      </p:grpSpPr>
      <p:sp>
        <p:nvSpPr>
          <p:cNvPr id="211" name="Shape 211"/>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12" name="Shape 212"/>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grpSp>
        <p:nvGrpSpPr>
          <p:cNvPr id="215" name="Group 215"/>
          <p:cNvGrpSpPr/>
          <p:nvPr/>
        </p:nvGrpSpPr>
        <p:grpSpPr>
          <a:xfrm>
            <a:off x="1384300" y="3130550"/>
            <a:ext cx="1270000" cy="1270000"/>
            <a:chOff x="0" y="0"/>
            <a:chExt cx="1269999" cy="1269999"/>
          </a:xfrm>
        </p:grpSpPr>
        <p:pic>
          <p:nvPicPr>
            <p:cNvPr id="213" name="droppedImage.pdf"/>
            <p:cNvPicPr>
              <a:picLocks noChangeAspect="1"/>
            </p:cNvPicPr>
            <p:nvPr/>
          </p:nvPicPr>
          <p:blipFill>
            <a:blip r:embed="rId2">
              <a:extLst/>
            </a:blip>
            <a:stretch>
              <a:fillRect/>
            </a:stretch>
          </p:blipFill>
          <p:spPr>
            <a:xfrm>
              <a:off x="0" y="0"/>
              <a:ext cx="1270000" cy="1270000"/>
            </a:xfrm>
            <a:prstGeom prst="rect">
              <a:avLst/>
            </a:prstGeom>
            <a:ln w="12700" cap="flat">
              <a:noFill/>
              <a:miter lim="400000"/>
            </a:ln>
            <a:effectLst/>
          </p:spPr>
        </p:pic>
        <p:sp>
          <p:nvSpPr>
            <p:cNvPr id="214" name="Shape 214"/>
            <p:cNvSpPr/>
            <p:nvPr/>
          </p:nvSpPr>
          <p:spPr>
            <a:xfrm>
              <a:off x="88900" y="543559"/>
              <a:ext cx="1079500" cy="2336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75000"/>
                </a:lnSpc>
                <a:buClr>
                  <a:srgbClr val="000000"/>
                </a:buClr>
                <a:defRPr spc="-36" sz="1800">
                  <a:latin typeface="+mj-lt"/>
                  <a:ea typeface="+mj-ea"/>
                  <a:cs typeface="+mj-cs"/>
                  <a:sym typeface="PFDinTextCompPro-Bold"/>
                </a:defRPr>
              </a:lvl1pPr>
            </a:lstStyle>
            <a:p>
              <a:pPr/>
              <a:r>
                <a:t>EXERCISE</a:t>
              </a:r>
            </a:p>
          </p:txBody>
        </p:sp>
      </p:grpSp>
      <p:sp>
        <p:nvSpPr>
          <p:cNvPr id="216" name="Shape 216"/>
          <p:cNvSpPr/>
          <p:nvPr/>
        </p:nvSpPr>
        <p:spPr>
          <a:xfrm flipV="1">
            <a:off x="3911600" y="3243406"/>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17" name="Shape 217"/>
          <p:cNvSpPr/>
          <p:nvPr/>
        </p:nvSpPr>
        <p:spPr>
          <a:xfrm flipV="1">
            <a:off x="3911600" y="538132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18" name="Shape 218"/>
          <p:cNvSpPr/>
          <p:nvPr/>
        </p:nvSpPr>
        <p:spPr>
          <a:xfrm>
            <a:off x="3911600" y="2989696"/>
            <a:ext cx="3733800"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TIMING</a:t>
            </a:r>
          </a:p>
        </p:txBody>
      </p:sp>
      <p:sp>
        <p:nvSpPr>
          <p:cNvPr id="219" name="Shape 219"/>
          <p:cNvSpPr/>
          <p:nvPr/>
        </p:nvSpPr>
        <p:spPr>
          <a:xfrm>
            <a:off x="3911600" y="5114914"/>
            <a:ext cx="3733800"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220" name="Shape 220"/>
          <p:cNvSpPr/>
          <p:nvPr/>
        </p:nvSpPr>
        <p:spPr>
          <a:xfrm flipV="1">
            <a:off x="3911600" y="2223009"/>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21" name="Shape 221"/>
          <p:cNvSpPr/>
          <p:nvPr/>
        </p:nvSpPr>
        <p:spPr>
          <a:xfrm>
            <a:off x="3911600" y="1969299"/>
            <a:ext cx="3733800"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key objective(s)</a:t>
            </a:r>
          </a:p>
        </p:txBody>
      </p:sp>
      <p:sp>
        <p:nvSpPr>
          <p:cNvPr id="222" name="Shape 222"/>
          <p:cNvSpPr/>
          <p:nvPr/>
        </p:nvSpPr>
        <p:spPr>
          <a:xfrm flipV="1">
            <a:off x="3225800" y="1803659"/>
            <a:ext cx="1" cy="4430479"/>
          </a:xfrm>
          <a:prstGeom prst="line">
            <a:avLst/>
          </a:prstGeom>
          <a:ln w="12700">
            <a:solidFill>
              <a:srgbClr val="EAEAEA"/>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23" name="Shape 223"/>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ACTIVITY</a:t>
            </a:r>
          </a:p>
        </p:txBody>
      </p:sp>
      <p:sp>
        <p:nvSpPr>
          <p:cNvPr id="224" name="Shape 224"/>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Q&amp;A">
    <p:bg>
      <p:bgPr>
        <a:solidFill>
          <a:srgbClr val="FFDB00"/>
        </a:solidFill>
      </p:bgPr>
    </p:bg>
    <p:spTree>
      <p:nvGrpSpPr>
        <p:cNvPr id="1" name=""/>
        <p:cNvGrpSpPr/>
        <p:nvPr/>
      </p:nvGrpSpPr>
      <p:grpSpPr>
        <a:xfrm>
          <a:off x="0" y="0"/>
          <a:ext cx="0" cy="0"/>
          <a:chOff x="0" y="0"/>
          <a:chExt cx="0" cy="0"/>
        </a:xfrm>
      </p:grpSpPr>
      <p:sp>
        <p:nvSpPr>
          <p:cNvPr id="231" name="Shape 231"/>
          <p:cNvSpPr/>
          <p:nvPr/>
        </p:nvSpPr>
        <p:spPr>
          <a:xfrm>
            <a:off x="635000" y="6350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32" name="Shape 232"/>
          <p:cNvSpPr/>
          <p:nvPr/>
        </p:nvSpPr>
        <p:spPr>
          <a:xfrm>
            <a:off x="635000" y="12192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33" name="Shape 233"/>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cap="all" spc="-239" sz="12000">
                <a:latin typeface="+mj-lt"/>
                <a:ea typeface="+mj-ea"/>
                <a:cs typeface="+mj-cs"/>
                <a:sym typeface="PFDinTextCompPro-Bold"/>
              </a:defRPr>
            </a:lvl1pPr>
          </a:lstStyle>
          <a:p>
            <a:pPr/>
            <a:r>
              <a:t>Q&amp;A</a:t>
            </a:r>
          </a:p>
        </p:txBody>
      </p:sp>
      <p:sp>
        <p:nvSpPr>
          <p:cNvPr id="234" name="Shape 234"/>
          <p:cNvSpPr/>
          <p:nvPr>
            <p:ph type="body" sz="quarter" idx="13"/>
          </p:nvPr>
        </p:nvSpPr>
        <p:spPr>
          <a:xfrm>
            <a:off x="635000" y="736600"/>
            <a:ext cx="10160000" cy="431800"/>
          </a:xfrm>
          <a:prstGeom prst="rect">
            <a:avLst/>
          </a:prstGeom>
        </p:spPr>
        <p:txBody>
          <a:bodyPr anchor="t"/>
          <a:lstStyle>
            <a:lvl1pPr>
              <a:lnSpc>
                <a:spcPts val="3200"/>
              </a:lnSpc>
              <a:defRPr cap="all" spc="-64" sz="3200">
                <a:solidFill>
                  <a:srgbClr val="000000"/>
                </a:solidFill>
                <a:latin typeface="+mj-lt"/>
                <a:ea typeface="+mj-ea"/>
                <a:cs typeface="+mj-cs"/>
                <a:sym typeface="PFDinTextCompPro-Bold"/>
              </a:defRPr>
            </a:lvl1pPr>
          </a:lstStyle>
          <a:p>
            <a:pPr/>
            <a:r>
              <a:t>insert class title</a:t>
            </a:r>
          </a:p>
        </p:txBody>
      </p:sp>
      <p:sp>
        <p:nvSpPr>
          <p:cNvPr id="235" name="Shape 235"/>
          <p:cNvSpPr/>
          <p:nvPr>
            <p:ph type="sldNum" sz="quarter" idx="2"/>
          </p:nvPr>
        </p:nvSpPr>
        <p:spPr>
          <a:xfrm>
            <a:off x="12030450" y="739140"/>
            <a:ext cx="345949" cy="426721"/>
          </a:xfrm>
          <a:prstGeom prst="rect">
            <a:avLst/>
          </a:prstGeom>
        </p:spPr>
        <p:txBody>
          <a:bodyPr lIns="0" tIns="0" rIns="0" bIns="0"/>
          <a:lstStyle>
            <a:lvl1pPr>
              <a:lnSpc>
                <a:spcPts val="3200"/>
              </a:lnSpc>
              <a:defRPr spc="-64" sz="3200">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Exit Tickets">
    <p:bg>
      <p:bgPr>
        <a:solidFill>
          <a:srgbClr val="FFAFC0"/>
        </a:solidFill>
      </p:bgPr>
    </p:bg>
    <p:spTree>
      <p:nvGrpSpPr>
        <p:cNvPr id="1" name=""/>
        <p:cNvGrpSpPr/>
        <p:nvPr/>
      </p:nvGrpSpPr>
      <p:grpSpPr>
        <a:xfrm>
          <a:off x="0" y="0"/>
          <a:ext cx="0" cy="0"/>
          <a:chOff x="0" y="0"/>
          <a:chExt cx="0" cy="0"/>
        </a:xfrm>
      </p:grpSpPr>
      <p:sp>
        <p:nvSpPr>
          <p:cNvPr id="242" name="Shape 242"/>
          <p:cNvSpPr/>
          <p:nvPr/>
        </p:nvSpPr>
        <p:spPr>
          <a:xfrm>
            <a:off x="635000" y="6350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43" name="Shape 243"/>
          <p:cNvSpPr/>
          <p:nvPr/>
        </p:nvSpPr>
        <p:spPr>
          <a:xfrm>
            <a:off x="635000" y="12192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44" name="Shape 244"/>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cap="all" spc="-239" sz="12000">
                <a:latin typeface="+mj-lt"/>
                <a:ea typeface="+mj-ea"/>
                <a:cs typeface="+mj-cs"/>
                <a:sym typeface="PFDinTextCompPro-Bold"/>
              </a:defRPr>
            </a:lvl1pPr>
          </a:lstStyle>
          <a:p>
            <a:pPr/>
            <a:r>
              <a:t>exit tickets</a:t>
            </a:r>
          </a:p>
        </p:txBody>
      </p:sp>
      <p:sp>
        <p:nvSpPr>
          <p:cNvPr id="245" name="Shape 245"/>
          <p:cNvSpPr/>
          <p:nvPr>
            <p:ph type="body" sz="quarter" idx="13"/>
          </p:nvPr>
        </p:nvSpPr>
        <p:spPr>
          <a:xfrm>
            <a:off x="635000" y="736600"/>
            <a:ext cx="10160000" cy="431800"/>
          </a:xfrm>
          <a:prstGeom prst="rect">
            <a:avLst/>
          </a:prstGeom>
        </p:spPr>
        <p:txBody>
          <a:bodyPr anchor="t"/>
          <a:lstStyle>
            <a:lvl1pPr>
              <a:lnSpc>
                <a:spcPts val="3200"/>
              </a:lnSpc>
              <a:defRPr cap="all" spc="-64" sz="3200">
                <a:solidFill>
                  <a:srgbClr val="000000"/>
                </a:solidFill>
                <a:latin typeface="+mj-lt"/>
                <a:ea typeface="+mj-ea"/>
                <a:cs typeface="+mj-cs"/>
                <a:sym typeface="PFDinTextCompPro-Bold"/>
              </a:defRPr>
            </a:lvl1pPr>
          </a:lstStyle>
          <a:p>
            <a:pPr/>
            <a:r>
              <a:t>insert class title</a:t>
            </a:r>
          </a:p>
        </p:txBody>
      </p:sp>
      <p:sp>
        <p:nvSpPr>
          <p:cNvPr id="246" name="Shape 246"/>
          <p:cNvSpPr/>
          <p:nvPr>
            <p:ph type="sldNum" sz="quarter" idx="2"/>
          </p:nvPr>
        </p:nvSpPr>
        <p:spPr>
          <a:xfrm>
            <a:off x="12030450" y="739140"/>
            <a:ext cx="345949" cy="426721"/>
          </a:xfrm>
          <a:prstGeom prst="rect">
            <a:avLst/>
          </a:prstGeom>
        </p:spPr>
        <p:txBody>
          <a:bodyPr lIns="0" tIns="0" rIns="0" bIns="0"/>
          <a:lstStyle>
            <a:lvl1pPr>
              <a:lnSpc>
                <a:spcPts val="3200"/>
              </a:lnSpc>
              <a:defRPr spc="-64" sz="3200">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253" name="Shape 253"/>
          <p:cNvSpPr/>
          <p:nvPr>
            <p:ph type="sldNum" sz="quarter" idx="2"/>
          </p:nvPr>
        </p:nvSpPr>
        <p:spPr>
          <a:xfrm>
            <a:off x="12014200" y="739140"/>
            <a:ext cx="345949" cy="426721"/>
          </a:xfrm>
          <a:prstGeom prst="rect">
            <a:avLst/>
          </a:prstGeom>
        </p:spPr>
        <p:txBody>
          <a:bodyPr lIns="0" tIns="0" rIns="0" bIns="0"/>
          <a:lstStyle>
            <a:lvl1pPr algn="l">
              <a:lnSpc>
                <a:spcPts val="3200"/>
              </a:lnSpc>
              <a:defRPr spc="-64"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Activity copy">
    <p:bg>
      <p:bgPr>
        <a:solidFill>
          <a:srgbClr val="FFFFFF"/>
        </a:solidFill>
      </p:bgPr>
    </p:bg>
    <p:spTree>
      <p:nvGrpSpPr>
        <p:cNvPr id="1" name=""/>
        <p:cNvGrpSpPr/>
        <p:nvPr/>
      </p:nvGrpSpPr>
      <p:grpSpPr>
        <a:xfrm>
          <a:off x="0" y="0"/>
          <a:ext cx="0" cy="0"/>
          <a:chOff x="0" y="0"/>
          <a:chExt cx="0" cy="0"/>
        </a:xfrm>
      </p:grpSpPr>
      <p:sp>
        <p:nvSpPr>
          <p:cNvPr id="260" name="Shape 260"/>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61" name="Shape 261"/>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grpSp>
        <p:nvGrpSpPr>
          <p:cNvPr id="264" name="Group 264"/>
          <p:cNvGrpSpPr/>
          <p:nvPr/>
        </p:nvGrpSpPr>
        <p:grpSpPr>
          <a:xfrm>
            <a:off x="1384300" y="3130550"/>
            <a:ext cx="1270000" cy="1270000"/>
            <a:chOff x="0" y="0"/>
            <a:chExt cx="1269999" cy="1269999"/>
          </a:xfrm>
        </p:grpSpPr>
        <p:pic>
          <p:nvPicPr>
            <p:cNvPr id="262" name="droppedImage.pdf"/>
            <p:cNvPicPr>
              <a:picLocks noChangeAspect="1"/>
            </p:cNvPicPr>
            <p:nvPr/>
          </p:nvPicPr>
          <p:blipFill>
            <a:blip r:embed="rId2">
              <a:extLst/>
            </a:blip>
            <a:stretch>
              <a:fillRect/>
            </a:stretch>
          </p:blipFill>
          <p:spPr>
            <a:xfrm>
              <a:off x="0" y="0"/>
              <a:ext cx="1270000" cy="1270000"/>
            </a:xfrm>
            <a:prstGeom prst="rect">
              <a:avLst/>
            </a:prstGeom>
            <a:ln w="12700" cap="flat">
              <a:noFill/>
              <a:miter lim="400000"/>
            </a:ln>
            <a:effectLst/>
          </p:spPr>
        </p:pic>
        <p:sp>
          <p:nvSpPr>
            <p:cNvPr id="263" name="Shape 263"/>
            <p:cNvSpPr/>
            <p:nvPr/>
          </p:nvSpPr>
          <p:spPr>
            <a:xfrm>
              <a:off x="88900" y="543559"/>
              <a:ext cx="1079500" cy="2336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75000"/>
                </a:lnSpc>
                <a:buClr>
                  <a:srgbClr val="000000"/>
                </a:buClr>
                <a:defRPr spc="-36" sz="1800">
                  <a:latin typeface="+mj-lt"/>
                  <a:ea typeface="+mj-ea"/>
                  <a:cs typeface="+mj-cs"/>
                  <a:sym typeface="PFDinTextCompPro-Bold"/>
                </a:defRPr>
              </a:lvl1pPr>
            </a:lstStyle>
            <a:p>
              <a:pPr/>
              <a:r>
                <a:t>EXERCISE</a:t>
              </a:r>
            </a:p>
          </p:txBody>
        </p:sp>
      </p:grpSp>
      <p:sp>
        <p:nvSpPr>
          <p:cNvPr id="265" name="Shape 265"/>
          <p:cNvSpPr/>
          <p:nvPr/>
        </p:nvSpPr>
        <p:spPr>
          <a:xfrm flipV="1">
            <a:off x="3225800" y="1803659"/>
            <a:ext cx="1" cy="4430479"/>
          </a:xfrm>
          <a:prstGeom prst="line">
            <a:avLst/>
          </a:prstGeom>
          <a:ln w="12700">
            <a:solidFill>
              <a:srgbClr val="EAEAEA"/>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66" name="Shape 266"/>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ACTIVITY</a:t>
            </a:r>
          </a:p>
        </p:txBody>
      </p:sp>
      <p:sp>
        <p:nvSpPr>
          <p:cNvPr id="267" name="Shape 267"/>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Default - Section Slide">
    <p:spTree>
      <p:nvGrpSpPr>
        <p:cNvPr id="1" name=""/>
        <p:cNvGrpSpPr/>
        <p:nvPr/>
      </p:nvGrpSpPr>
      <p:grpSpPr>
        <a:xfrm>
          <a:off x="0" y="0"/>
          <a:ext cx="0" cy="0"/>
          <a:chOff x="0" y="0"/>
          <a:chExt cx="0" cy="0"/>
        </a:xfrm>
      </p:grpSpPr>
      <p:sp>
        <p:nvSpPr>
          <p:cNvPr id="274" name="Shape 274"/>
          <p:cNvSpPr/>
          <p:nvPr/>
        </p:nvSpPr>
        <p:spPr>
          <a:xfrm>
            <a:off x="637469" y="676893"/>
            <a:ext cx="11734272" cy="1"/>
          </a:xfrm>
          <a:prstGeom prst="line">
            <a:avLst/>
          </a:prstGeom>
          <a:ln w="3175">
            <a:solidFill>
              <a:srgbClr val="FFFFFF"/>
            </a:solidFill>
            <a:miter lim="400000"/>
          </a:ln>
        </p:spPr>
        <p:txBody>
          <a:bodyPr lIns="0" tIns="0" rIns="0" bIns="0"/>
          <a:lstStyle/>
          <a:p>
            <a:pPr defTabSz="635000">
              <a:defRPr sz="1600">
                <a:solidFill>
                  <a:srgbClr val="000000"/>
                </a:solidFill>
                <a:uFillTx/>
                <a:latin typeface="PFDinTextCompPro-Regular"/>
                <a:ea typeface="PFDinTextCompPro-Regular"/>
                <a:cs typeface="PFDinTextCompPro-Regular"/>
                <a:sym typeface="PFDinTextCompPro-Regular"/>
              </a:defRPr>
            </a:pPr>
          </a:p>
        </p:txBody>
      </p:sp>
      <p:sp>
        <p:nvSpPr>
          <p:cNvPr id="275" name="Shape 275"/>
          <p:cNvSpPr/>
          <p:nvPr/>
        </p:nvSpPr>
        <p:spPr>
          <a:xfrm>
            <a:off x="637469" y="1261180"/>
            <a:ext cx="11734272" cy="1"/>
          </a:xfrm>
          <a:prstGeom prst="line">
            <a:avLst/>
          </a:prstGeom>
          <a:ln w="3175">
            <a:solidFill>
              <a:srgbClr val="FFFFFF"/>
            </a:solidFill>
            <a:miter lim="400000"/>
          </a:ln>
        </p:spPr>
        <p:txBody>
          <a:bodyPr lIns="0" tIns="0" rIns="0" bIns="0"/>
          <a:lstStyle/>
          <a:p>
            <a:pPr defTabSz="635000">
              <a:defRPr sz="1600">
                <a:solidFill>
                  <a:srgbClr val="000000"/>
                </a:solidFill>
                <a:uFillTx/>
                <a:latin typeface="PFDinTextCompPro-Regular"/>
                <a:ea typeface="PFDinTextCompPro-Regular"/>
                <a:cs typeface="PFDinTextCompPro-Regular"/>
                <a:sym typeface="PFDinTextCompPro-Regular"/>
              </a:defRPr>
            </a:pPr>
          </a:p>
        </p:txBody>
      </p:sp>
      <p:sp>
        <p:nvSpPr>
          <p:cNvPr id="276" name="Shape 276"/>
          <p:cNvSpPr/>
          <p:nvPr>
            <p:ph type="body" sz="quarter" idx="13"/>
          </p:nvPr>
        </p:nvSpPr>
        <p:spPr>
          <a:xfrm>
            <a:off x="518117" y="687916"/>
            <a:ext cx="8890001" cy="423335"/>
          </a:xfrm>
          <a:prstGeom prst="rect">
            <a:avLst/>
          </a:prstGeom>
        </p:spPr>
        <p:txBody>
          <a:bodyPr lIns="52916" tIns="52916" rIns="52916" bIns="52916" anchor="t"/>
          <a:lstStyle>
            <a:lvl1pPr marL="476250" indent="-476250" defTabSz="1270000">
              <a:lnSpc>
                <a:spcPts val="3400"/>
              </a:lnSpc>
              <a:buClr>
                <a:srgbClr val="FFFFFF"/>
              </a:buClr>
              <a:buFont typeface="Roboto Slab Light"/>
              <a:defRPr cap="all">
                <a:latin typeface="+mj-lt"/>
                <a:ea typeface="+mj-ea"/>
                <a:cs typeface="+mj-cs"/>
                <a:sym typeface="PFDinTextCompPro-Bold"/>
              </a:defRPr>
            </a:lvl1pPr>
          </a:lstStyle>
          <a:p>
            <a:pPr/>
            <a:r>
              <a:t>Click to edit Master text styles</a:t>
            </a:r>
          </a:p>
        </p:txBody>
      </p:sp>
      <p:sp>
        <p:nvSpPr>
          <p:cNvPr id="277" name="Shape 277"/>
          <p:cNvSpPr/>
          <p:nvPr>
            <p:ph type="title"/>
          </p:nvPr>
        </p:nvSpPr>
        <p:spPr>
          <a:xfrm>
            <a:off x="486355" y="1549920"/>
            <a:ext cx="11702575" cy="3582997"/>
          </a:xfrm>
          <a:prstGeom prst="rect">
            <a:avLst/>
          </a:prstGeom>
        </p:spPr>
        <p:txBody>
          <a:bodyPr lIns="35277" tIns="35277" rIns="35277" bIns="35277"/>
          <a:lstStyle>
            <a:lvl1pPr defTabSz="1270000">
              <a:lnSpc>
                <a:spcPct val="70000"/>
              </a:lnSpc>
              <a:defRPr spc="-277" sz="12200"/>
            </a:lvl1pPr>
          </a:lstStyle>
          <a:p>
            <a:pPr/>
            <a:r>
              <a:t>Title Text</a:t>
            </a:r>
          </a:p>
        </p:txBody>
      </p:sp>
      <p:sp>
        <p:nvSpPr>
          <p:cNvPr id="278" name="Shape 278"/>
          <p:cNvSpPr/>
          <p:nvPr>
            <p:ph type="body" sz="half" idx="1"/>
          </p:nvPr>
        </p:nvSpPr>
        <p:spPr>
          <a:xfrm>
            <a:off x="653318" y="4603750"/>
            <a:ext cx="11702574" cy="2491317"/>
          </a:xfrm>
          <a:prstGeom prst="rect">
            <a:avLst/>
          </a:prstGeom>
        </p:spPr>
        <p:txBody>
          <a:bodyPr lIns="35277" tIns="35277" rIns="35277" bIns="35277"/>
          <a:lstStyle>
            <a:lvl1pPr marL="476250" indent="-19113" algn="ctr" defTabSz="458611">
              <a:lnSpc>
                <a:spcPts val="3300"/>
              </a:lnSpc>
              <a:buClr>
                <a:srgbClr val="000000"/>
              </a:buClr>
              <a:buFont typeface="Roboto Slab Light"/>
              <a:defRPr>
                <a:solidFill>
                  <a:srgbClr val="000000"/>
                </a:solidFill>
                <a:uFill>
                  <a:solidFill>
                    <a:srgbClr val="000000"/>
                  </a:solidFill>
                </a:uFill>
                <a:latin typeface="Roboto Slab Light"/>
                <a:ea typeface="Roboto Slab Light"/>
                <a:cs typeface="Roboto Slab Light"/>
                <a:sym typeface="Roboto Slab Light"/>
              </a:defRPr>
            </a:lvl1pPr>
            <a:lvl2pPr marL="802345" indent="-199159" algn="ctr" defTabSz="458611">
              <a:lnSpc>
                <a:spcPts val="3300"/>
              </a:lnSpc>
              <a:buClr>
                <a:srgbClr val="000000"/>
              </a:buClr>
              <a:buSzPct val="69000"/>
              <a:buFontTx/>
              <a:defRPr>
                <a:solidFill>
                  <a:srgbClr val="000000"/>
                </a:solidFill>
                <a:uFill>
                  <a:solidFill>
                    <a:srgbClr val="000000"/>
                  </a:solidFill>
                </a:uFill>
                <a:latin typeface="Roboto Slab Light"/>
                <a:ea typeface="Roboto Slab Light"/>
                <a:cs typeface="Roboto Slab Light"/>
                <a:sym typeface="Roboto Slab Light"/>
              </a:defRPr>
            </a:lvl2pPr>
            <a:lvl3pPr marL="948395" indent="-199159" algn="ctr" defTabSz="458611">
              <a:lnSpc>
                <a:spcPts val="3300"/>
              </a:lnSpc>
              <a:buClr>
                <a:srgbClr val="000000"/>
              </a:buClr>
              <a:buSzPct val="69000"/>
              <a:buFontTx/>
              <a:defRPr>
                <a:solidFill>
                  <a:srgbClr val="000000"/>
                </a:solidFill>
                <a:uFill>
                  <a:solidFill>
                    <a:srgbClr val="000000"/>
                  </a:solidFill>
                </a:uFill>
                <a:latin typeface="Roboto Slab Light"/>
                <a:ea typeface="Roboto Slab Light"/>
                <a:cs typeface="Roboto Slab Light"/>
                <a:sym typeface="Roboto Slab Light"/>
              </a:defRPr>
            </a:lvl3pPr>
            <a:lvl4pPr marL="1094445" indent="-199159" algn="ctr" defTabSz="458611">
              <a:lnSpc>
                <a:spcPts val="3300"/>
              </a:lnSpc>
              <a:buClr>
                <a:srgbClr val="000000"/>
              </a:buClr>
              <a:buSzPct val="69000"/>
              <a:buFontTx/>
              <a:defRPr>
                <a:solidFill>
                  <a:srgbClr val="000000"/>
                </a:solidFill>
                <a:uFill>
                  <a:solidFill>
                    <a:srgbClr val="000000"/>
                  </a:solidFill>
                </a:uFill>
                <a:latin typeface="Roboto Slab Light"/>
                <a:ea typeface="Roboto Slab Light"/>
                <a:cs typeface="Roboto Slab Light"/>
                <a:sym typeface="Roboto Slab Light"/>
              </a:defRPr>
            </a:lvl4pPr>
            <a:lvl5pPr marL="1240495" indent="-199159" algn="ctr" defTabSz="458611">
              <a:lnSpc>
                <a:spcPts val="3300"/>
              </a:lnSpc>
              <a:buClr>
                <a:srgbClr val="000000"/>
              </a:buClr>
              <a:buSzPct val="69000"/>
              <a:buFontTx/>
              <a:defRPr>
                <a:solidFill>
                  <a:srgbClr val="000000"/>
                </a:solidFill>
                <a:uFill>
                  <a:solidFill>
                    <a:srgbClr val="000000"/>
                  </a:solidFill>
                </a:uFill>
                <a:latin typeface="Roboto Slab Light"/>
                <a:ea typeface="Roboto Slab Light"/>
                <a:cs typeface="Roboto Slab Light"/>
                <a:sym typeface="Roboto Slab Light"/>
              </a:defRPr>
            </a:lvl5pPr>
          </a:lstStyle>
          <a:p>
            <a:pPr/>
            <a:r>
              <a:t>Body Level One</a:t>
            </a:r>
          </a:p>
          <a:p>
            <a:pPr lvl="1"/>
            <a:r>
              <a:t>Body Level Two</a:t>
            </a:r>
          </a:p>
          <a:p>
            <a:pPr lvl="2"/>
            <a:r>
              <a:t>Body Level Three</a:t>
            </a:r>
          </a:p>
          <a:p>
            <a:pPr lvl="3"/>
            <a:r>
              <a:t>Body Level Four</a:t>
            </a:r>
          </a:p>
          <a:p>
            <a:pPr lvl="4"/>
            <a:r>
              <a:t>Body Level Five</a:t>
            </a:r>
          </a:p>
        </p:txBody>
      </p:sp>
      <p:sp>
        <p:nvSpPr>
          <p:cNvPr id="279" name="Shape 279"/>
          <p:cNvSpPr/>
          <p:nvPr>
            <p:ph type="sldNum" sz="quarter" idx="2"/>
          </p:nvPr>
        </p:nvSpPr>
        <p:spPr>
          <a:xfrm>
            <a:off x="12029177" y="705555"/>
            <a:ext cx="340361" cy="393702"/>
          </a:xfrm>
          <a:prstGeom prst="rect">
            <a:avLst/>
          </a:prstGeom>
        </p:spPr>
        <p:txBody>
          <a:bodyPr lIns="0" tIns="0" rIns="0" bIns="0" anchor="t"/>
          <a:lstStyle>
            <a:lvl1pPr defTabSz="1270000">
              <a:defRPr sz="3000">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Bio Slide">
    <p:bg>
      <p:bgPr>
        <a:solidFill>
          <a:srgbClr val="FFFFFF"/>
        </a:solidFill>
      </p:bgPr>
    </p:bg>
    <p:spTree>
      <p:nvGrpSpPr>
        <p:cNvPr id="1" name=""/>
        <p:cNvGrpSpPr/>
        <p:nvPr/>
      </p:nvGrpSpPr>
      <p:grpSpPr>
        <a:xfrm>
          <a:off x="0" y="0"/>
          <a:ext cx="0" cy="0"/>
          <a:chOff x="0" y="0"/>
          <a:chExt cx="0" cy="0"/>
        </a:xfrm>
      </p:grpSpPr>
      <p:sp>
        <p:nvSpPr>
          <p:cNvPr id="286" name="Shape 286"/>
          <p:cNvSpPr/>
          <p:nvPr/>
        </p:nvSpPr>
        <p:spPr>
          <a:xfrm>
            <a:off x="637469" y="676893"/>
            <a:ext cx="11734272" cy="1"/>
          </a:xfrm>
          <a:prstGeom prst="line">
            <a:avLst/>
          </a:prstGeom>
          <a:ln w="3175">
            <a:solidFill>
              <a:srgbClr val="000000"/>
            </a:solidFill>
            <a:miter/>
          </a:ln>
        </p:spPr>
        <p:txBody>
          <a:bodyPr lIns="63500" tIns="63500" rIns="63500" bIns="63500"/>
          <a:lstStyle/>
          <a:p>
            <a:pPr defTabSz="635000">
              <a:defRPr sz="1600">
                <a:solidFill>
                  <a:srgbClr val="000000"/>
                </a:solidFill>
                <a:uFillTx/>
                <a:latin typeface="PFDinTextCompPro-Regular"/>
                <a:ea typeface="PFDinTextCompPro-Regular"/>
                <a:cs typeface="PFDinTextCompPro-Regular"/>
                <a:sym typeface="PFDinTextCompPro-Regular"/>
              </a:defRPr>
            </a:pPr>
          </a:p>
        </p:txBody>
      </p:sp>
      <p:sp>
        <p:nvSpPr>
          <p:cNvPr id="287" name="Shape 287"/>
          <p:cNvSpPr/>
          <p:nvPr/>
        </p:nvSpPr>
        <p:spPr>
          <a:xfrm>
            <a:off x="637469" y="1261180"/>
            <a:ext cx="11734272" cy="1"/>
          </a:xfrm>
          <a:prstGeom prst="line">
            <a:avLst/>
          </a:prstGeom>
          <a:ln w="3175">
            <a:solidFill>
              <a:srgbClr val="000000"/>
            </a:solidFill>
            <a:miter/>
          </a:ln>
        </p:spPr>
        <p:txBody>
          <a:bodyPr lIns="63500" tIns="63500" rIns="63500" bIns="63500"/>
          <a:lstStyle/>
          <a:p>
            <a:pPr defTabSz="635000">
              <a:defRPr sz="1600">
                <a:solidFill>
                  <a:srgbClr val="000000"/>
                </a:solidFill>
                <a:uFillTx/>
                <a:latin typeface="PFDinTextCompPro-Regular"/>
                <a:ea typeface="PFDinTextCompPro-Regular"/>
                <a:cs typeface="PFDinTextCompPro-Regular"/>
                <a:sym typeface="PFDinTextCompPro-Regular"/>
              </a:defRPr>
            </a:pPr>
          </a:p>
        </p:txBody>
      </p:sp>
      <p:sp>
        <p:nvSpPr>
          <p:cNvPr id="288" name="Shape 288"/>
          <p:cNvSpPr/>
          <p:nvPr>
            <p:ph type="title"/>
          </p:nvPr>
        </p:nvSpPr>
        <p:spPr>
          <a:xfrm>
            <a:off x="617722" y="1481650"/>
            <a:ext cx="6839383" cy="1565275"/>
          </a:xfrm>
          <a:prstGeom prst="rect">
            <a:avLst/>
          </a:prstGeom>
          <a:ln>
            <a:miter lim="400000"/>
          </a:ln>
        </p:spPr>
        <p:txBody>
          <a:bodyPr/>
          <a:lstStyle>
            <a:lvl1pPr defTabSz="1270000">
              <a:lnSpc>
                <a:spcPts val="4800"/>
              </a:lnSpc>
              <a:defRPr b="1" spc="0" sz="5400">
                <a:solidFill>
                  <a:srgbClr val="000000"/>
                </a:solidFill>
                <a:uFillTx/>
              </a:defRPr>
            </a:lvl1pPr>
          </a:lstStyle>
          <a:p>
            <a:pPr/>
            <a:r>
              <a:t>Title Text</a:t>
            </a:r>
          </a:p>
        </p:txBody>
      </p:sp>
      <p:sp>
        <p:nvSpPr>
          <p:cNvPr id="289" name="Shape 289"/>
          <p:cNvSpPr/>
          <p:nvPr>
            <p:ph type="body" sz="quarter" idx="1"/>
          </p:nvPr>
        </p:nvSpPr>
        <p:spPr>
          <a:xfrm>
            <a:off x="637444" y="2878050"/>
            <a:ext cx="7983829" cy="1865313"/>
          </a:xfrm>
          <a:prstGeom prst="rect">
            <a:avLst/>
          </a:prstGeom>
          <a:ln>
            <a:miter lim="400000"/>
          </a:ln>
        </p:spPr>
        <p:txBody>
          <a:bodyPr anchor="t"/>
          <a:lstStyle>
            <a:lvl1pPr marL="227012" indent="-227012" defTabSz="1270000">
              <a:lnSpc>
                <a:spcPts val="3300"/>
              </a:lnSpc>
              <a:buSzPct val="69000"/>
              <a:buFont typeface="Lucida Grande"/>
              <a:buChar char="‣"/>
              <a:defRPr sz="2600">
                <a:solidFill>
                  <a:srgbClr val="000000"/>
                </a:solidFill>
                <a:uFillTx/>
                <a:latin typeface="News706BT-BoldC"/>
                <a:ea typeface="News706BT-BoldC"/>
                <a:cs typeface="News706BT-BoldC"/>
                <a:sym typeface="News706BT-BoldC"/>
              </a:defRPr>
            </a:lvl1pPr>
            <a:lvl2pPr marL="0" indent="329138" defTabSz="1270000">
              <a:lnSpc>
                <a:spcPts val="3300"/>
              </a:lnSpc>
              <a:buSzTx/>
              <a:buNone/>
              <a:defRPr sz="2600">
                <a:solidFill>
                  <a:srgbClr val="000000"/>
                </a:solidFill>
                <a:uFillTx/>
                <a:latin typeface="News706BT-BoldC"/>
                <a:ea typeface="News706BT-BoldC"/>
                <a:cs typeface="News706BT-BoldC"/>
                <a:sym typeface="News706BT-BoldC"/>
              </a:defRPr>
            </a:lvl2pPr>
            <a:lvl3pPr marL="0" indent="658277" defTabSz="1270000">
              <a:lnSpc>
                <a:spcPts val="3300"/>
              </a:lnSpc>
              <a:buSzTx/>
              <a:buNone/>
              <a:defRPr sz="2600">
                <a:solidFill>
                  <a:srgbClr val="000000"/>
                </a:solidFill>
                <a:uFillTx/>
                <a:latin typeface="News706BT-BoldC"/>
                <a:ea typeface="News706BT-BoldC"/>
                <a:cs typeface="News706BT-BoldC"/>
                <a:sym typeface="News706BT-BoldC"/>
              </a:defRPr>
            </a:lvl3pPr>
            <a:lvl4pPr marL="0" indent="987415" defTabSz="1270000">
              <a:lnSpc>
                <a:spcPts val="3300"/>
              </a:lnSpc>
              <a:buSzTx/>
              <a:buNone/>
              <a:defRPr sz="2600">
                <a:solidFill>
                  <a:srgbClr val="000000"/>
                </a:solidFill>
                <a:uFillTx/>
                <a:latin typeface="News706BT-BoldC"/>
                <a:ea typeface="News706BT-BoldC"/>
                <a:cs typeface="News706BT-BoldC"/>
                <a:sym typeface="News706BT-BoldC"/>
              </a:defRPr>
            </a:lvl4pPr>
            <a:lvl5pPr marL="0" indent="1316552" defTabSz="1270000">
              <a:lnSpc>
                <a:spcPts val="3300"/>
              </a:lnSpc>
              <a:buSzTx/>
              <a:buNone/>
              <a:defRPr sz="2600">
                <a:solidFill>
                  <a:srgbClr val="000000"/>
                </a:solidFill>
                <a:uFillTx/>
                <a:latin typeface="News706BT-BoldC"/>
                <a:ea typeface="News706BT-BoldC"/>
                <a:cs typeface="News706BT-BoldC"/>
                <a:sym typeface="News706BT-BoldC"/>
              </a:defRPr>
            </a:lvl5pPr>
          </a:lstStyle>
          <a:p>
            <a:pPr/>
            <a:r>
              <a:t>Body Level One</a:t>
            </a:r>
          </a:p>
          <a:p>
            <a:pPr lvl="1"/>
            <a:r>
              <a:t>Body Level Two</a:t>
            </a:r>
          </a:p>
          <a:p>
            <a:pPr lvl="2"/>
            <a:r>
              <a:t>Body Level Three</a:t>
            </a:r>
          </a:p>
          <a:p>
            <a:pPr lvl="3"/>
            <a:r>
              <a:t>Body Level Four</a:t>
            </a:r>
          </a:p>
          <a:p>
            <a:pPr lvl="4"/>
            <a:r>
              <a:t>Body Level Five</a:t>
            </a:r>
          </a:p>
        </p:txBody>
      </p:sp>
      <p:sp>
        <p:nvSpPr>
          <p:cNvPr id="290" name="Shape 290"/>
          <p:cNvSpPr/>
          <p:nvPr>
            <p:ph type="sldNum" sz="quarter" idx="2"/>
          </p:nvPr>
        </p:nvSpPr>
        <p:spPr>
          <a:xfrm>
            <a:off x="12029176" y="742597"/>
            <a:ext cx="340361" cy="419806"/>
          </a:xfrm>
          <a:prstGeom prst="rect">
            <a:avLst/>
          </a:prstGeom>
          <a:ln>
            <a:miter lim="400000"/>
          </a:ln>
        </p:spPr>
        <p:txBody>
          <a:bodyPr lIns="0" tIns="0" rIns="0" bIns="0"/>
          <a:lstStyle>
            <a:lvl1pPr defTabSz="1270000">
              <a:lnSpc>
                <a:spcPts val="3100"/>
              </a:lnSpc>
              <a:defRPr b="1" sz="3000">
                <a:solidFill>
                  <a:srgbClr val="000000"/>
                </a:solidFill>
                <a:uFillTx/>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Chapter">
    <p:bg>
      <p:bgPr>
        <a:solidFill>
          <a:srgbClr val="1EC9C6"/>
        </a:solidFill>
      </p:bgPr>
    </p:bg>
    <p:spTree>
      <p:nvGrpSpPr>
        <p:cNvPr id="1" name=""/>
        <p:cNvGrpSpPr/>
        <p:nvPr/>
      </p:nvGrpSpPr>
      <p:grpSpPr>
        <a:xfrm>
          <a:off x="0" y="0"/>
          <a:ext cx="0" cy="0"/>
          <a:chOff x="0" y="0"/>
          <a:chExt cx="0" cy="0"/>
        </a:xfrm>
      </p:grpSpPr>
      <p:sp>
        <p:nvSpPr>
          <p:cNvPr id="23" name="Shape 23"/>
          <p:cNvSpPr/>
          <p:nvPr/>
        </p:nvSpPr>
        <p:spPr>
          <a:xfrm>
            <a:off x="635000" y="6350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4" name="Shape 24"/>
          <p:cNvSpPr/>
          <p:nvPr/>
        </p:nvSpPr>
        <p:spPr>
          <a:xfrm>
            <a:off x="635000" y="12192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25" name="Shape 25"/>
          <p:cNvSpPr/>
          <p:nvPr>
            <p:ph type="body" sz="quarter" idx="13"/>
          </p:nvPr>
        </p:nvSpPr>
        <p:spPr>
          <a:xfrm>
            <a:off x="635000" y="736600"/>
            <a:ext cx="10160000" cy="431800"/>
          </a:xfrm>
          <a:prstGeom prst="rect">
            <a:avLst/>
          </a:prstGeom>
        </p:spPr>
        <p:txBody>
          <a:bodyPr anchor="t"/>
          <a:lstStyle>
            <a:lvl1pPr>
              <a:lnSpc>
                <a:spcPts val="3200"/>
              </a:lnSpc>
              <a:defRPr cap="all" spc="-64" sz="3200">
                <a:solidFill>
                  <a:srgbClr val="000000"/>
                </a:solidFill>
                <a:latin typeface="+mj-lt"/>
                <a:ea typeface="+mj-ea"/>
                <a:cs typeface="+mj-cs"/>
                <a:sym typeface="PFDinTextCompPro-Bold"/>
              </a:defRPr>
            </a:lvl1pPr>
          </a:lstStyle>
          <a:p>
            <a:pPr/>
            <a:r>
              <a:t>insert class title</a:t>
            </a:r>
          </a:p>
        </p:txBody>
      </p:sp>
      <p:sp>
        <p:nvSpPr>
          <p:cNvPr id="26" name="Shape 26"/>
          <p:cNvSpPr/>
          <p:nvPr>
            <p:ph type="body" sz="quarter" idx="14"/>
          </p:nvPr>
        </p:nvSpPr>
        <p:spPr>
          <a:xfrm>
            <a:off x="635000" y="1473200"/>
            <a:ext cx="11734800" cy="1460500"/>
          </a:xfrm>
          <a:prstGeom prst="rect">
            <a:avLst/>
          </a:prstGeom>
          <a:ln>
            <a:miter lim="400000"/>
          </a:ln>
        </p:spPr>
        <p:txBody>
          <a:bodyPr anchor="t">
            <a:spAutoFit/>
          </a:bodyPr>
          <a:lstStyle>
            <a:lvl1pPr defTabSz="1308100">
              <a:lnSpc>
                <a:spcPts val="10600"/>
              </a:lnSpc>
              <a:defRPr cap="all" spc="-239" sz="12000">
                <a:latin typeface="+mj-lt"/>
                <a:ea typeface="+mj-ea"/>
                <a:cs typeface="+mj-cs"/>
                <a:sym typeface="PFDinTextCompPro-Bold"/>
              </a:defRPr>
            </a:lvl1pPr>
          </a:lstStyle>
          <a:p>
            <a:pPr/>
            <a:r>
              <a:t>insert chapter title</a:t>
            </a:r>
          </a:p>
        </p:txBody>
      </p:sp>
      <p:sp>
        <p:nvSpPr>
          <p:cNvPr id="27" name="Shape 27"/>
          <p:cNvSpPr/>
          <p:nvPr>
            <p:ph type="sldNum" sz="quarter" idx="2"/>
          </p:nvPr>
        </p:nvSpPr>
        <p:spPr>
          <a:xfrm>
            <a:off x="12030450" y="739140"/>
            <a:ext cx="345949" cy="426721"/>
          </a:xfrm>
          <a:prstGeom prst="rect">
            <a:avLst/>
          </a:prstGeom>
        </p:spPr>
        <p:txBody>
          <a:bodyPr lIns="0" tIns="0" rIns="0" bIns="0"/>
          <a:lstStyle>
            <a:lvl1pPr>
              <a:lnSpc>
                <a:spcPts val="3200"/>
              </a:lnSpc>
              <a:defRPr spc="-64" sz="3200">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Content: Text, 1 Column">
    <p:bg>
      <p:bgPr>
        <a:solidFill>
          <a:srgbClr val="FFFFFF"/>
        </a:solidFill>
      </p:bgPr>
    </p:bg>
    <p:spTree>
      <p:nvGrpSpPr>
        <p:cNvPr id="1" name=""/>
        <p:cNvGrpSpPr/>
        <p:nvPr/>
      </p:nvGrpSpPr>
      <p:grpSpPr>
        <a:xfrm>
          <a:off x="0" y="0"/>
          <a:ext cx="0" cy="0"/>
          <a:chOff x="0" y="0"/>
          <a:chExt cx="0" cy="0"/>
        </a:xfrm>
      </p:grpSpPr>
      <p:sp>
        <p:nvSpPr>
          <p:cNvPr id="297" name="Shape 297"/>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1200">
                <a:solidFill>
                  <a:srgbClr val="000000"/>
                </a:solidFill>
                <a:uFillTx/>
                <a:latin typeface="Helvetica"/>
                <a:ea typeface="Helvetica"/>
                <a:cs typeface="Helvetica"/>
                <a:sym typeface="Helvetica"/>
              </a:defRPr>
            </a:pPr>
          </a:p>
        </p:txBody>
      </p:sp>
      <p:sp>
        <p:nvSpPr>
          <p:cNvPr id="298" name="Shape 298"/>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1200">
                <a:solidFill>
                  <a:srgbClr val="000000"/>
                </a:solidFill>
                <a:uFillTx/>
                <a:latin typeface="Helvetica"/>
                <a:ea typeface="Helvetica"/>
                <a:cs typeface="Helvetica"/>
                <a:sym typeface="Helvetica"/>
              </a:defRPr>
            </a:pPr>
          </a:p>
        </p:txBody>
      </p:sp>
      <p:sp>
        <p:nvSpPr>
          <p:cNvPr id="299" name="Shape 299"/>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300" name="Shape 300"/>
          <p:cNvSpPr/>
          <p:nvPr>
            <p:ph type="title"/>
          </p:nvPr>
        </p:nvSpPr>
        <p:spPr>
          <a:xfrm>
            <a:off x="635000" y="1473200"/>
            <a:ext cx="11734800" cy="711200"/>
          </a:xfrm>
          <a:prstGeom prst="rect">
            <a:avLst/>
          </a:prstGeom>
        </p:spPr>
        <p:txBody>
          <a:bodyPr/>
          <a:lstStyle>
            <a:lvl1pPr>
              <a:lnSpc>
                <a:spcPts val="5000"/>
              </a:lnSpc>
              <a:defRPr spc="-107" sz="5400">
                <a:solidFill>
                  <a:srgbClr val="000000"/>
                </a:solidFill>
                <a:uFill>
                  <a:solidFill>
                    <a:srgbClr val="000000"/>
                  </a:solidFill>
                </a:uFill>
              </a:defRPr>
            </a:lvl1pPr>
          </a:lstStyle>
          <a:p>
            <a:pPr/>
            <a:r>
              <a:t>Title Text</a:t>
            </a:r>
          </a:p>
        </p:txBody>
      </p:sp>
      <p:sp>
        <p:nvSpPr>
          <p:cNvPr id="301" name="Shape 301"/>
          <p:cNvSpPr/>
          <p:nvPr>
            <p:ph type="body" idx="1"/>
          </p:nvPr>
        </p:nvSpPr>
        <p:spPr>
          <a:xfrm>
            <a:off x="632056" y="2413000"/>
            <a:ext cx="11734801" cy="3810000"/>
          </a:xfrm>
          <a:prstGeom prst="rect">
            <a:avLst/>
          </a:prstGeom>
        </p:spPr>
        <p:txBody>
          <a:bodyPr anchor="t"/>
          <a:lstStyle>
            <a:lvl1pPr>
              <a:lnSpc>
                <a:spcPct val="100000"/>
              </a:lnSpc>
              <a:spcBef>
                <a:spcPts val="1000"/>
              </a:spcBef>
              <a:defRPr sz="2800">
                <a:solidFill>
                  <a:srgbClr val="000000"/>
                </a:solidFill>
                <a:uFill>
                  <a:solidFill>
                    <a:srgbClr val="000000"/>
                  </a:solidFill>
                </a:uFill>
              </a:defRPr>
            </a:lvl1pPr>
            <a:lvl2pPr marL="660400">
              <a:lnSpc>
                <a:spcPct val="100000"/>
              </a:lnSpc>
              <a:spcBef>
                <a:spcPts val="1000"/>
              </a:spcBef>
              <a:defRPr sz="2800">
                <a:solidFill>
                  <a:srgbClr val="000000"/>
                </a:solidFill>
                <a:uFill>
                  <a:solidFill>
                    <a:srgbClr val="000000"/>
                  </a:solidFill>
                </a:uFill>
              </a:defRPr>
            </a:lvl2pPr>
            <a:lvl3pPr marL="1117600">
              <a:lnSpc>
                <a:spcPct val="100000"/>
              </a:lnSpc>
              <a:spcBef>
                <a:spcPts val="1000"/>
              </a:spcBef>
              <a:defRPr sz="2800">
                <a:solidFill>
                  <a:srgbClr val="000000"/>
                </a:solidFill>
                <a:uFill>
                  <a:solidFill>
                    <a:srgbClr val="000000"/>
                  </a:solidFill>
                </a:uFill>
              </a:defRPr>
            </a:lvl3pPr>
            <a:lvl4pPr marL="1574800">
              <a:lnSpc>
                <a:spcPct val="100000"/>
              </a:lnSpc>
              <a:spcBef>
                <a:spcPts val="1000"/>
              </a:spcBef>
              <a:defRPr sz="2800">
                <a:solidFill>
                  <a:srgbClr val="000000"/>
                </a:solidFill>
                <a:uFill>
                  <a:solidFill>
                    <a:srgbClr val="000000"/>
                  </a:solidFill>
                </a:uFill>
              </a:defRPr>
            </a:lvl4pPr>
            <a:lvl5pPr marL="2032000">
              <a:lnSpc>
                <a:spcPct val="100000"/>
              </a:lnSpc>
              <a:spcBef>
                <a:spcPts val="1000"/>
              </a:spcBef>
              <a:defRPr sz="2800">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302" name="Shape 302"/>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Content: Text, 1 Column">
    <p:bg>
      <p:bgPr>
        <a:solidFill>
          <a:srgbClr val="FFFFFF"/>
        </a:solidFill>
      </p:bgPr>
    </p:bg>
    <p:spTree>
      <p:nvGrpSpPr>
        <p:cNvPr id="1" name=""/>
        <p:cNvGrpSpPr/>
        <p:nvPr/>
      </p:nvGrpSpPr>
      <p:grpSpPr>
        <a:xfrm>
          <a:off x="0" y="0"/>
          <a:ext cx="0" cy="0"/>
          <a:chOff x="0" y="0"/>
          <a:chExt cx="0" cy="0"/>
        </a:xfrm>
      </p:grpSpPr>
      <p:sp>
        <p:nvSpPr>
          <p:cNvPr id="34" name="Shape 34"/>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35" name="Shape 35"/>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36" name="Shape 36"/>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37" name="Shape 37"/>
          <p:cNvSpPr/>
          <p:nvPr>
            <p:ph type="title"/>
          </p:nvPr>
        </p:nvSpPr>
        <p:spPr>
          <a:xfrm>
            <a:off x="635000" y="1473200"/>
            <a:ext cx="11734800" cy="711200"/>
          </a:xfrm>
          <a:prstGeom prst="rect">
            <a:avLst/>
          </a:prstGeom>
        </p:spPr>
        <p:txBody>
          <a:bodyPr/>
          <a:lstStyle>
            <a:lvl1pPr>
              <a:lnSpc>
                <a:spcPts val="5000"/>
              </a:lnSpc>
              <a:defRPr spc="-107" sz="5400">
                <a:solidFill>
                  <a:srgbClr val="000000"/>
                </a:solidFill>
                <a:uFill>
                  <a:solidFill>
                    <a:srgbClr val="000000"/>
                  </a:solidFill>
                </a:uFill>
              </a:defRPr>
            </a:lvl1pPr>
          </a:lstStyle>
          <a:p>
            <a:pPr/>
            <a:r>
              <a:t>Title Text</a:t>
            </a:r>
          </a:p>
        </p:txBody>
      </p:sp>
      <p:sp>
        <p:nvSpPr>
          <p:cNvPr id="38" name="Shape 38"/>
          <p:cNvSpPr/>
          <p:nvPr>
            <p:ph type="body" idx="1"/>
          </p:nvPr>
        </p:nvSpPr>
        <p:spPr>
          <a:xfrm>
            <a:off x="632056" y="2413000"/>
            <a:ext cx="11734801" cy="3810000"/>
          </a:xfrm>
          <a:prstGeom prst="rect">
            <a:avLst/>
          </a:prstGeom>
        </p:spPr>
        <p:txBody>
          <a:bodyPr anchor="t"/>
          <a:lstStyle>
            <a:lvl1pPr>
              <a:lnSpc>
                <a:spcPct val="100000"/>
              </a:lnSpc>
              <a:spcBef>
                <a:spcPts val="1000"/>
              </a:spcBef>
              <a:defRPr sz="2800">
                <a:solidFill>
                  <a:srgbClr val="000000"/>
                </a:solidFill>
                <a:uFill>
                  <a:solidFill>
                    <a:srgbClr val="000000"/>
                  </a:solidFill>
                </a:uFill>
              </a:defRPr>
            </a:lvl1pPr>
            <a:lvl2pPr marL="660400">
              <a:lnSpc>
                <a:spcPct val="100000"/>
              </a:lnSpc>
              <a:spcBef>
                <a:spcPts val="1000"/>
              </a:spcBef>
              <a:defRPr sz="2800">
                <a:solidFill>
                  <a:srgbClr val="000000"/>
                </a:solidFill>
                <a:uFill>
                  <a:solidFill>
                    <a:srgbClr val="000000"/>
                  </a:solidFill>
                </a:uFill>
              </a:defRPr>
            </a:lvl2pPr>
            <a:lvl3pPr marL="1117600">
              <a:lnSpc>
                <a:spcPct val="100000"/>
              </a:lnSpc>
              <a:spcBef>
                <a:spcPts val="1000"/>
              </a:spcBef>
              <a:defRPr sz="2800">
                <a:solidFill>
                  <a:srgbClr val="000000"/>
                </a:solidFill>
                <a:uFill>
                  <a:solidFill>
                    <a:srgbClr val="000000"/>
                  </a:solidFill>
                </a:uFill>
              </a:defRPr>
            </a:lvl3pPr>
            <a:lvl4pPr marL="1574800">
              <a:lnSpc>
                <a:spcPct val="100000"/>
              </a:lnSpc>
              <a:spcBef>
                <a:spcPts val="1000"/>
              </a:spcBef>
              <a:defRPr sz="2800">
                <a:solidFill>
                  <a:srgbClr val="000000"/>
                </a:solidFill>
                <a:uFill>
                  <a:solidFill>
                    <a:srgbClr val="000000"/>
                  </a:solidFill>
                </a:uFill>
              </a:defRPr>
            </a:lvl4pPr>
            <a:lvl5pPr marL="2032000">
              <a:lnSpc>
                <a:spcPct val="100000"/>
              </a:lnSpc>
              <a:spcBef>
                <a:spcPts val="1000"/>
              </a:spcBef>
              <a:defRPr sz="2800">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Content: Full Page Image">
    <p:bg>
      <p:bgPr>
        <a:solidFill>
          <a:srgbClr val="FFFFFF"/>
        </a:solidFill>
      </p:bgPr>
    </p:bg>
    <p:spTree>
      <p:nvGrpSpPr>
        <p:cNvPr id="1" name=""/>
        <p:cNvGrpSpPr/>
        <p:nvPr/>
      </p:nvGrpSpPr>
      <p:grpSpPr>
        <a:xfrm>
          <a:off x="0" y="0"/>
          <a:ext cx="0" cy="0"/>
          <a:chOff x="0" y="0"/>
          <a:chExt cx="0" cy="0"/>
        </a:xfrm>
      </p:grpSpPr>
      <p:sp>
        <p:nvSpPr>
          <p:cNvPr id="46" name="Shape 46"/>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7" name="Shape 47"/>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8" name="Shape 48"/>
          <p:cNvSpPr/>
          <p:nvPr>
            <p:ph type="obj" idx="3"/>
          </p:nvPr>
        </p:nvSpPr>
        <p:spPr>
          <a:xfrm>
            <a:off x="317500" y="317500"/>
            <a:ext cx="12369800" cy="6667500"/>
          </a:xfrm>
          <a:prstGeom prst="rect">
            <a:avLst/>
          </a:prstGeom>
          <a:ln>
            <a:miter lim="400000"/>
          </a:ln>
        </p:spPr>
        <p:txBody>
          <a:bodyPr lIns="50800" tIns="50800" rIns="50800" bIns="50800" anchor="ctr"/>
          <a:lstStyle/>
          <a:p>
            <a:pPr defTabSz="1308100">
              <a:lnSpc>
                <a:spcPct val="100000"/>
              </a:lnSpc>
              <a:defRPr sz="2400"/>
            </a:pPr>
          </a:p>
        </p:txBody>
      </p:sp>
      <p:sp>
        <p:nvSpPr>
          <p:cNvPr id="49" name="Shape 49"/>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50" name="Shape 50"/>
          <p:cNvSpPr/>
          <p:nvPr>
            <p:ph type="title"/>
          </p:nvPr>
        </p:nvSpPr>
        <p:spPr>
          <a:xfrm>
            <a:off x="635000" y="1473200"/>
            <a:ext cx="11734800" cy="1498600"/>
          </a:xfrm>
          <a:prstGeom prst="rect">
            <a:avLst/>
          </a:prstGeom>
        </p:spPr>
        <p:txBody>
          <a:bodyPr/>
          <a:lstStyle>
            <a:lvl1pPr>
              <a:lnSpc>
                <a:spcPts val="5000"/>
              </a:lnSpc>
              <a:defRPr spc="-107" sz="5400">
                <a:solidFill>
                  <a:srgbClr val="000000"/>
                </a:solidFill>
                <a:uFill>
                  <a:solidFill>
                    <a:srgbClr val="000000"/>
                  </a:solidFill>
                </a:uFill>
              </a:defRPr>
            </a:lvl1pPr>
          </a:lstStyle>
          <a:p>
            <a:pPr/>
            <a:r>
              <a:t>Title Text</a:t>
            </a:r>
          </a:p>
        </p:txBody>
      </p:sp>
      <p:sp>
        <p:nvSpPr>
          <p:cNvPr id="51" name="Shape 51"/>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Exercise">
    <p:bg>
      <p:bgPr>
        <a:solidFill>
          <a:srgbClr val="FFFFFF"/>
        </a:solidFill>
      </p:bgPr>
    </p:bg>
    <p:spTree>
      <p:nvGrpSpPr>
        <p:cNvPr id="1" name=""/>
        <p:cNvGrpSpPr/>
        <p:nvPr/>
      </p:nvGrpSpPr>
      <p:grpSpPr>
        <a:xfrm>
          <a:off x="0" y="0"/>
          <a:ext cx="0" cy="0"/>
          <a:chOff x="0" y="0"/>
          <a:chExt cx="0" cy="0"/>
        </a:xfrm>
      </p:grpSpPr>
      <p:sp>
        <p:nvSpPr>
          <p:cNvPr id="58" name="Shape 58"/>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59" name="Shape 59"/>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60" name="Shape 60"/>
          <p:cNvSpPr/>
          <p:nvPr/>
        </p:nvSpPr>
        <p:spPr>
          <a:xfrm flipV="1">
            <a:off x="635000" y="2781010"/>
            <a:ext cx="3735026" cy="290"/>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61" name="Shape 61"/>
          <p:cNvSpPr/>
          <p:nvPr/>
        </p:nvSpPr>
        <p:spPr>
          <a:xfrm flipV="1">
            <a:off x="4622800" y="2781142"/>
            <a:ext cx="7742696" cy="159"/>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62" name="Shape 62"/>
          <p:cNvSpPr/>
          <p:nvPr/>
        </p:nvSpPr>
        <p:spPr>
          <a:xfrm flipV="1">
            <a:off x="635000" y="5752810"/>
            <a:ext cx="3735026" cy="290"/>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63" name="Shape 63"/>
          <p:cNvSpPr/>
          <p:nvPr/>
        </p:nvSpPr>
        <p:spPr>
          <a:xfrm>
            <a:off x="4635500" y="5753100"/>
            <a:ext cx="7731808" cy="17"/>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64" name="Shape 64"/>
          <p:cNvSpPr/>
          <p:nvPr/>
        </p:nvSpPr>
        <p:spPr>
          <a:xfrm>
            <a:off x="6350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key objective(s)</a:t>
            </a:r>
          </a:p>
        </p:txBody>
      </p:sp>
      <p:sp>
        <p:nvSpPr>
          <p:cNvPr id="65" name="Shape 65"/>
          <p:cNvSpPr/>
          <p:nvPr/>
        </p:nvSpPr>
        <p:spPr>
          <a:xfrm>
            <a:off x="46355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agenda</a:t>
            </a:r>
          </a:p>
        </p:txBody>
      </p:sp>
      <p:sp>
        <p:nvSpPr>
          <p:cNvPr id="66" name="Shape 66"/>
          <p:cNvSpPr/>
          <p:nvPr/>
        </p:nvSpPr>
        <p:spPr>
          <a:xfrm>
            <a:off x="4635500" y="5359400"/>
            <a:ext cx="77470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resources</a:t>
            </a:r>
          </a:p>
        </p:txBody>
      </p:sp>
      <p:sp>
        <p:nvSpPr>
          <p:cNvPr id="67" name="Shape 67"/>
          <p:cNvSpPr/>
          <p:nvPr/>
        </p:nvSpPr>
        <p:spPr>
          <a:xfrm>
            <a:off x="635000" y="53594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68" name="Shape 68"/>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Exercise</a:t>
            </a:r>
          </a:p>
        </p:txBody>
      </p:sp>
      <p:sp>
        <p:nvSpPr>
          <p:cNvPr id="69" name="Shape 69"/>
          <p:cNvSpPr/>
          <p:nvPr>
            <p:ph type="body" sz="quarter" idx="14"/>
          </p:nvPr>
        </p:nvSpPr>
        <p:spPr>
          <a:xfrm>
            <a:off x="635000" y="2971800"/>
            <a:ext cx="3733800" cy="512318"/>
          </a:xfrm>
          <a:prstGeom prst="rect">
            <a:avLst/>
          </a:prstGeom>
          <a:ln>
            <a:miter lim="400000"/>
          </a:ln>
        </p:spPr>
        <p:txBody>
          <a:bodyPr anchor="t">
            <a:spAutoFit/>
          </a:bodyPr>
          <a:lstStyle>
            <a:lvl1pPr defTabSz="1308100">
              <a:lnSpc>
                <a:spcPct val="100000"/>
              </a:lnSpc>
              <a:spcBef>
                <a:spcPts val="1000"/>
              </a:spcBef>
              <a:buFont typeface="Lucida Grande"/>
              <a:defRPr sz="2000">
                <a:solidFill>
                  <a:srgbClr val="000000"/>
                </a:solidFill>
                <a:uFill>
                  <a:solidFill>
                    <a:srgbClr val="000000"/>
                  </a:solidFill>
                </a:uFill>
              </a:defRPr>
            </a:lvl1pPr>
          </a:lstStyle>
          <a:p>
            <a:pPr/>
            <a:r>
              <a:t>Insert learning/exercise objectives</a:t>
            </a:r>
          </a:p>
        </p:txBody>
      </p:sp>
      <p:sp>
        <p:nvSpPr>
          <p:cNvPr id="70" name="Shape 70"/>
          <p:cNvSpPr/>
          <p:nvPr>
            <p:ph type="body" sz="quarter" idx="15"/>
          </p:nvPr>
        </p:nvSpPr>
        <p:spPr>
          <a:xfrm>
            <a:off x="4635500" y="2971800"/>
            <a:ext cx="1104900" cy="245618"/>
          </a:xfrm>
          <a:prstGeom prst="rect">
            <a:avLst/>
          </a:prstGeom>
          <a:ln>
            <a:miter lim="400000"/>
          </a:ln>
        </p:spPr>
        <p:txBody>
          <a:bodyPr anchor="t">
            <a:spAutoFit/>
          </a:bodyPr>
          <a:lstStyle>
            <a:lvl1pPr defTabSz="1308100">
              <a:lnSpc>
                <a:spcPct val="100000"/>
              </a:lnSpc>
              <a:spcBef>
                <a:spcPts val="1000"/>
              </a:spcBef>
              <a:buFont typeface="Lucida Grande"/>
              <a:defRPr sz="2000">
                <a:solidFill>
                  <a:srgbClr val="000000"/>
                </a:solidFill>
                <a:uFill>
                  <a:solidFill>
                    <a:srgbClr val="000000"/>
                  </a:solidFill>
                </a:uFill>
                <a:latin typeface="News706BT-ItalicC"/>
                <a:ea typeface="News706BT-ItalicC"/>
                <a:cs typeface="News706BT-ItalicC"/>
                <a:sym typeface="News706BT-ItalicC"/>
              </a:defRPr>
            </a:lvl1pPr>
          </a:lstStyle>
          <a:p>
            <a:pPr/>
            <a:r>
              <a:t>Time</a:t>
            </a:r>
          </a:p>
        </p:txBody>
      </p:sp>
      <p:sp>
        <p:nvSpPr>
          <p:cNvPr id="71" name="Shape 71"/>
          <p:cNvSpPr/>
          <p:nvPr>
            <p:ph type="body" sz="quarter" idx="16"/>
          </p:nvPr>
        </p:nvSpPr>
        <p:spPr>
          <a:xfrm>
            <a:off x="6172200" y="2971800"/>
            <a:ext cx="6197600" cy="245618"/>
          </a:xfrm>
          <a:prstGeom prst="rect">
            <a:avLst/>
          </a:prstGeom>
          <a:ln>
            <a:miter lim="400000"/>
          </a:ln>
        </p:spPr>
        <p:txBody>
          <a:bodyPr anchor="t">
            <a:spAutoFit/>
          </a:bodyPr>
          <a:lstStyle>
            <a:lvl1pPr marL="254000" indent="-254000" defTabSz="1308100">
              <a:lnSpc>
                <a:spcPct val="100000"/>
              </a:lnSpc>
              <a:spcBef>
                <a:spcPts val="1000"/>
              </a:spcBef>
              <a:buSzPct val="100000"/>
              <a:buAutoNum type="arabicPeriod" startAt="1"/>
              <a:defRPr sz="2000">
                <a:solidFill>
                  <a:srgbClr val="000000"/>
                </a:solidFill>
                <a:uFill>
                  <a:solidFill>
                    <a:srgbClr val="000000"/>
                  </a:solidFill>
                </a:uFill>
              </a:defRPr>
            </a:lvl1pPr>
          </a:lstStyle>
          <a:p>
            <a:pPr/>
            <a:r>
              <a:t>Insert key steps</a:t>
            </a:r>
          </a:p>
        </p:txBody>
      </p:sp>
      <p:sp>
        <p:nvSpPr>
          <p:cNvPr id="72" name="Shape 72"/>
          <p:cNvSpPr/>
          <p:nvPr>
            <p:ph type="body" sz="quarter" idx="17"/>
          </p:nvPr>
        </p:nvSpPr>
        <p:spPr>
          <a:xfrm>
            <a:off x="635000" y="5943600"/>
            <a:ext cx="3733800" cy="245618"/>
          </a:xfrm>
          <a:prstGeom prst="rect">
            <a:avLst/>
          </a:prstGeom>
          <a:ln>
            <a:miter lim="400000"/>
          </a:ln>
        </p:spPr>
        <p:txBody>
          <a:bodyPr anchor="t">
            <a:spAutoFit/>
          </a:bodyPr>
          <a:lstStyle>
            <a:lvl1pPr defTabSz="1308100">
              <a:lnSpc>
                <a:spcPct val="100000"/>
              </a:lnSpc>
              <a:spcBef>
                <a:spcPts val="1000"/>
              </a:spcBef>
              <a:buFont typeface="Lucida Grande"/>
              <a:defRPr sz="2000">
                <a:solidFill>
                  <a:srgbClr val="000000"/>
                </a:solidFill>
                <a:uFill>
                  <a:solidFill>
                    <a:srgbClr val="000000"/>
                  </a:solidFill>
                </a:uFill>
              </a:defRPr>
            </a:lvl1pPr>
          </a:lstStyle>
          <a:p>
            <a:pPr/>
            <a:r>
              <a:t>Insert deliverable/outcome</a:t>
            </a:r>
          </a:p>
        </p:txBody>
      </p:sp>
      <p:sp>
        <p:nvSpPr>
          <p:cNvPr id="73" name="Shape 73"/>
          <p:cNvSpPr/>
          <p:nvPr>
            <p:ph type="body" sz="quarter" idx="18"/>
          </p:nvPr>
        </p:nvSpPr>
        <p:spPr>
          <a:xfrm>
            <a:off x="4635500" y="5943600"/>
            <a:ext cx="7747000" cy="245618"/>
          </a:xfrm>
          <a:prstGeom prst="rect">
            <a:avLst/>
          </a:prstGeom>
          <a:ln>
            <a:miter lim="400000"/>
          </a:ln>
        </p:spPr>
        <p:txBody>
          <a:bodyPr anchor="t">
            <a:spAutoFit/>
          </a:bodyPr>
          <a:lstStyle>
            <a:lvl1pPr defTabSz="1308100">
              <a:lnSpc>
                <a:spcPct val="100000"/>
              </a:lnSpc>
              <a:spcBef>
                <a:spcPts val="1000"/>
              </a:spcBef>
              <a:buFont typeface="Lucida Grande"/>
              <a:defRPr sz="2000">
                <a:solidFill>
                  <a:srgbClr val="000000"/>
                </a:solidFill>
                <a:uFill>
                  <a:solidFill>
                    <a:srgbClr val="000000"/>
                  </a:solidFill>
                </a:uFill>
              </a:defRPr>
            </a:lvl1pPr>
          </a:lstStyle>
          <a:p>
            <a:pPr/>
            <a:r>
              <a:t>List resources required / used</a:t>
            </a:r>
          </a:p>
        </p:txBody>
      </p:sp>
      <p:sp>
        <p:nvSpPr>
          <p:cNvPr id="74" name="Shape 74"/>
          <p:cNvSpPr/>
          <p:nvPr>
            <p:ph type="sldNum" sz="quarter" idx="2"/>
          </p:nvPr>
        </p:nvSpPr>
        <p:spPr>
          <a:xfrm>
            <a:off x="12014200" y="739140"/>
            <a:ext cx="345949" cy="426721"/>
          </a:xfrm>
          <a:prstGeom prst="rect">
            <a:avLst/>
          </a:prstGeom>
        </p:spPr>
        <p:txBody>
          <a:bodyPr lIns="0" tIns="0" rIns="0" bIns="0"/>
          <a:lstStyle>
            <a:lvl1pPr algn="l">
              <a:lnSpc>
                <a:spcPts val="3200"/>
              </a:lnSpc>
              <a:defRPr spc="-64"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Case Study">
    <p:bg>
      <p:bgPr>
        <a:solidFill>
          <a:srgbClr val="FFFFFF"/>
        </a:solidFill>
      </p:bgPr>
    </p:bg>
    <p:spTree>
      <p:nvGrpSpPr>
        <p:cNvPr id="1" name=""/>
        <p:cNvGrpSpPr/>
        <p:nvPr/>
      </p:nvGrpSpPr>
      <p:grpSpPr>
        <a:xfrm>
          <a:off x="0" y="0"/>
          <a:ext cx="0" cy="0"/>
          <a:chOff x="0" y="0"/>
          <a:chExt cx="0" cy="0"/>
        </a:xfrm>
      </p:grpSpPr>
      <p:sp>
        <p:nvSpPr>
          <p:cNvPr id="81" name="Shape 81"/>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82" name="Shape 82"/>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83" name="Shape 83"/>
          <p:cNvSpPr/>
          <p:nvPr/>
        </p:nvSpPr>
        <p:spPr>
          <a:xfrm flipV="1">
            <a:off x="8623300" y="2781010"/>
            <a:ext cx="3735026" cy="290"/>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84" name="Shape 84"/>
          <p:cNvSpPr/>
          <p:nvPr/>
        </p:nvSpPr>
        <p:spPr>
          <a:xfrm flipV="1">
            <a:off x="635000" y="2781142"/>
            <a:ext cx="7742696" cy="159"/>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85" name="Shape 85"/>
          <p:cNvSpPr/>
          <p:nvPr/>
        </p:nvSpPr>
        <p:spPr>
          <a:xfrm>
            <a:off x="6350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summary</a:t>
            </a:r>
          </a:p>
        </p:txBody>
      </p:sp>
      <p:sp>
        <p:nvSpPr>
          <p:cNvPr id="86" name="Shape 86"/>
          <p:cNvSpPr/>
          <p:nvPr/>
        </p:nvSpPr>
        <p:spPr>
          <a:xfrm>
            <a:off x="86360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key challenge / question</a:t>
            </a:r>
          </a:p>
        </p:txBody>
      </p:sp>
      <p:sp>
        <p:nvSpPr>
          <p:cNvPr id="87" name="Shape 87"/>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Case study</a:t>
            </a:r>
          </a:p>
        </p:txBody>
      </p:sp>
      <p:sp>
        <p:nvSpPr>
          <p:cNvPr id="88" name="Shape 88"/>
          <p:cNvSpPr/>
          <p:nvPr>
            <p:ph type="body" sz="quarter" idx="14"/>
          </p:nvPr>
        </p:nvSpPr>
        <p:spPr>
          <a:xfrm>
            <a:off x="8636000" y="2971800"/>
            <a:ext cx="3733800" cy="512318"/>
          </a:xfrm>
          <a:prstGeom prst="rect">
            <a:avLst/>
          </a:prstGeom>
          <a:ln>
            <a:miter lim="400000"/>
          </a:ln>
        </p:spPr>
        <p:txBody>
          <a:bodyPr anchor="t">
            <a:spAutoFit/>
          </a:bodyPr>
          <a:lstStyle>
            <a:lvl1pPr defTabSz="1308100">
              <a:lnSpc>
                <a:spcPct val="100000"/>
              </a:lnSpc>
              <a:spcBef>
                <a:spcPts val="1000"/>
              </a:spcBef>
              <a:buFont typeface="Lucida Grande"/>
              <a:defRPr sz="2000">
                <a:solidFill>
                  <a:srgbClr val="000000"/>
                </a:solidFill>
                <a:uFill>
                  <a:solidFill>
                    <a:srgbClr val="000000"/>
                  </a:solidFill>
                </a:uFill>
              </a:defRPr>
            </a:lvl1pPr>
          </a:lstStyle>
          <a:p>
            <a:pPr/>
            <a:r>
              <a:t>Insert problem or challenge faced and key case questions</a:t>
            </a:r>
          </a:p>
        </p:txBody>
      </p:sp>
      <p:sp>
        <p:nvSpPr>
          <p:cNvPr id="89" name="Shape 89"/>
          <p:cNvSpPr/>
          <p:nvPr>
            <p:ph type="body" sz="quarter" idx="15"/>
          </p:nvPr>
        </p:nvSpPr>
        <p:spPr>
          <a:xfrm>
            <a:off x="635000" y="2971800"/>
            <a:ext cx="7721600" cy="245618"/>
          </a:xfrm>
          <a:prstGeom prst="rect">
            <a:avLst/>
          </a:prstGeom>
          <a:ln>
            <a:miter lim="400000"/>
          </a:ln>
        </p:spPr>
        <p:txBody>
          <a:bodyPr anchor="t">
            <a:spAutoFit/>
          </a:bodyPr>
          <a:lstStyle>
            <a:lvl1pPr defTabSz="1308100">
              <a:lnSpc>
                <a:spcPct val="100000"/>
              </a:lnSpc>
              <a:spcBef>
                <a:spcPts val="1000"/>
              </a:spcBef>
              <a:defRPr sz="2000">
                <a:solidFill>
                  <a:srgbClr val="000000"/>
                </a:solidFill>
                <a:uFill>
                  <a:solidFill>
                    <a:srgbClr val="000000"/>
                  </a:solidFill>
                </a:uFill>
              </a:defRPr>
            </a:lvl1pPr>
          </a:lstStyle>
          <a:p>
            <a:pPr/>
            <a:r>
              <a:t>Insert context and background including relevant data/evidence</a:t>
            </a:r>
          </a:p>
        </p:txBody>
      </p:sp>
      <p:sp>
        <p:nvSpPr>
          <p:cNvPr id="90" name="Shape 90"/>
          <p:cNvSpPr/>
          <p:nvPr>
            <p:ph type="body" sz="quarter" idx="16"/>
          </p:nvPr>
        </p:nvSpPr>
        <p:spPr>
          <a:xfrm>
            <a:off x="635000" y="1473200"/>
            <a:ext cx="11734800" cy="723900"/>
          </a:xfrm>
          <a:prstGeom prst="rect">
            <a:avLst/>
          </a:prstGeom>
        </p:spPr>
        <p:txBody>
          <a:bodyPr anchor="t"/>
          <a:lstStyle>
            <a:lvl1pPr>
              <a:lnSpc>
                <a:spcPts val="5000"/>
              </a:lnSpc>
              <a:defRPr cap="all" spc="-107" sz="5400">
                <a:solidFill>
                  <a:srgbClr val="000000"/>
                </a:solidFill>
                <a:uFill>
                  <a:solidFill>
                    <a:srgbClr val="000000"/>
                  </a:solidFill>
                </a:uFill>
                <a:latin typeface="+mj-lt"/>
                <a:ea typeface="+mj-ea"/>
                <a:cs typeface="+mj-cs"/>
                <a:sym typeface="PFDinTextCompPro-Bold"/>
              </a:defRPr>
            </a:lvl1pPr>
          </a:lstStyle>
          <a:p>
            <a:pPr/>
            <a:r>
              <a:t>insert company name</a:t>
            </a:r>
          </a:p>
        </p:txBody>
      </p:sp>
      <p:sp>
        <p:nvSpPr>
          <p:cNvPr id="91" name="Shape 91"/>
          <p:cNvSpPr/>
          <p:nvPr>
            <p:ph type="sldNum" sz="quarter" idx="2"/>
          </p:nvPr>
        </p:nvSpPr>
        <p:spPr>
          <a:xfrm>
            <a:off x="12014200" y="739140"/>
            <a:ext cx="345949" cy="426721"/>
          </a:xfrm>
          <a:prstGeom prst="rect">
            <a:avLst/>
          </a:prstGeom>
        </p:spPr>
        <p:txBody>
          <a:bodyPr lIns="0" tIns="0" rIns="0" bIns="0"/>
          <a:lstStyle>
            <a:lvl1pPr algn="l">
              <a:lnSpc>
                <a:spcPts val="3200"/>
              </a:lnSpc>
              <a:defRPr spc="-64"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Content: IMAC">
    <p:bg>
      <p:bgPr>
        <a:solidFill>
          <a:srgbClr val="FFFFFF"/>
        </a:solidFill>
      </p:bgPr>
    </p:bg>
    <p:spTree>
      <p:nvGrpSpPr>
        <p:cNvPr id="1" name=""/>
        <p:cNvGrpSpPr/>
        <p:nvPr/>
      </p:nvGrpSpPr>
      <p:grpSpPr>
        <a:xfrm>
          <a:off x="0" y="0"/>
          <a:ext cx="0" cy="0"/>
          <a:chOff x="0" y="0"/>
          <a:chExt cx="0" cy="0"/>
        </a:xfrm>
      </p:grpSpPr>
      <p:pic>
        <p:nvPicPr>
          <p:cNvPr id="98" name="IMAC_BW.jpg"/>
          <p:cNvPicPr>
            <a:picLocks noChangeAspect="1"/>
          </p:cNvPicPr>
          <p:nvPr/>
        </p:nvPicPr>
        <p:blipFill>
          <a:blip r:embed="rId2">
            <a:extLst/>
          </a:blip>
          <a:stretch>
            <a:fillRect/>
          </a:stretch>
        </p:blipFill>
        <p:spPr>
          <a:xfrm>
            <a:off x="3314700" y="1555328"/>
            <a:ext cx="6361385" cy="5156201"/>
          </a:xfrm>
          <a:prstGeom prst="rect">
            <a:avLst/>
          </a:prstGeom>
          <a:ln w="12700">
            <a:miter lim="400000"/>
          </a:ln>
        </p:spPr>
      </p:pic>
      <p:sp>
        <p:nvSpPr>
          <p:cNvPr id="99" name="Shape 99"/>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00" name="Shape 100"/>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01" name="Shape 101"/>
          <p:cNvSpPr/>
          <p:nvPr>
            <p:ph type="obj" sz="half" idx="3"/>
          </p:nvPr>
        </p:nvSpPr>
        <p:spPr>
          <a:xfrm>
            <a:off x="3606800" y="1803400"/>
            <a:ext cx="5829300" cy="3289300"/>
          </a:xfrm>
          <a:prstGeom prst="rect">
            <a:avLst/>
          </a:prstGeom>
          <a:ln>
            <a:miter lim="400000"/>
          </a:ln>
        </p:spPr>
        <p:txBody>
          <a:bodyPr lIns="50800" tIns="50800" rIns="50800" bIns="50800" anchor="ctr"/>
          <a:lstStyle/>
          <a:p>
            <a:pPr defTabSz="1308100">
              <a:lnSpc>
                <a:spcPct val="100000"/>
              </a:lnSpc>
              <a:defRPr sz="2400"/>
            </a:pPr>
          </a:p>
        </p:txBody>
      </p:sp>
      <p:sp>
        <p:nvSpPr>
          <p:cNvPr id="102" name="Shape 102"/>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103" name="Shape 103"/>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MAC Book Pro">
    <p:bg>
      <p:bgPr>
        <a:solidFill>
          <a:srgbClr val="FFFFFF"/>
        </a:solidFill>
      </p:bgPr>
    </p:bg>
    <p:spTree>
      <p:nvGrpSpPr>
        <p:cNvPr id="1" name=""/>
        <p:cNvGrpSpPr/>
        <p:nvPr/>
      </p:nvGrpSpPr>
      <p:grpSpPr>
        <a:xfrm>
          <a:off x="0" y="0"/>
          <a:ext cx="0" cy="0"/>
          <a:chOff x="0" y="0"/>
          <a:chExt cx="0" cy="0"/>
        </a:xfrm>
      </p:grpSpPr>
      <p:pic>
        <p:nvPicPr>
          <p:cNvPr id="110" name="iStock_000008824584Medium.png"/>
          <p:cNvPicPr>
            <a:picLocks noChangeAspect="1"/>
          </p:cNvPicPr>
          <p:nvPr/>
        </p:nvPicPr>
        <p:blipFill>
          <a:blip r:embed="rId2">
            <a:extLst/>
          </a:blip>
          <a:srcRect l="14941" t="11266" r="16114" b="15973"/>
          <a:stretch>
            <a:fillRect/>
          </a:stretch>
        </p:blipFill>
        <p:spPr>
          <a:xfrm>
            <a:off x="2794793" y="1556146"/>
            <a:ext cx="7328695" cy="5128522"/>
          </a:xfrm>
          <a:custGeom>
            <a:avLst/>
            <a:gdLst/>
            <a:ahLst/>
            <a:cxnLst>
              <a:cxn ang="0">
                <a:pos x="wd2" y="hd2"/>
              </a:cxn>
              <a:cxn ang="5400000">
                <a:pos x="wd2" y="hd2"/>
              </a:cxn>
              <a:cxn ang="10800000">
                <a:pos x="wd2" y="hd2"/>
              </a:cxn>
              <a:cxn ang="16200000">
                <a:pos x="wd2" y="hd2"/>
              </a:cxn>
            </a:cxnLst>
            <a:rect l="0" t="0" r="r" b="b"/>
            <a:pathLst>
              <a:path w="21599" h="21597" fill="norm" stroke="1" extrusionOk="0">
                <a:moveTo>
                  <a:pt x="2462" y="0"/>
                </a:moveTo>
                <a:lnTo>
                  <a:pt x="2321" y="120"/>
                </a:lnTo>
                <a:cubicBezTo>
                  <a:pt x="2125" y="285"/>
                  <a:pt x="2049" y="472"/>
                  <a:pt x="2033" y="839"/>
                </a:cubicBezTo>
                <a:cubicBezTo>
                  <a:pt x="2003" y="1513"/>
                  <a:pt x="1992" y="8893"/>
                  <a:pt x="2020" y="8918"/>
                </a:cubicBezTo>
                <a:cubicBezTo>
                  <a:pt x="2059" y="8953"/>
                  <a:pt x="2058" y="9828"/>
                  <a:pt x="2019" y="9884"/>
                </a:cubicBezTo>
                <a:cubicBezTo>
                  <a:pt x="1999" y="9913"/>
                  <a:pt x="1980" y="11111"/>
                  <a:pt x="1967" y="13240"/>
                </a:cubicBezTo>
                <a:cubicBezTo>
                  <a:pt x="1948" y="16363"/>
                  <a:pt x="1944" y="16553"/>
                  <a:pt x="1893" y="16593"/>
                </a:cubicBezTo>
                <a:cubicBezTo>
                  <a:pt x="1862" y="16616"/>
                  <a:pt x="1773" y="16767"/>
                  <a:pt x="1694" y="16929"/>
                </a:cubicBezTo>
                <a:cubicBezTo>
                  <a:pt x="1493" y="17338"/>
                  <a:pt x="947" y="18421"/>
                  <a:pt x="433" y="19429"/>
                </a:cubicBezTo>
                <a:lnTo>
                  <a:pt x="0" y="20278"/>
                </a:lnTo>
                <a:lnTo>
                  <a:pt x="0" y="20765"/>
                </a:lnTo>
                <a:lnTo>
                  <a:pt x="0" y="21251"/>
                </a:lnTo>
                <a:lnTo>
                  <a:pt x="115" y="21343"/>
                </a:lnTo>
                <a:cubicBezTo>
                  <a:pt x="237" y="21440"/>
                  <a:pt x="527" y="21561"/>
                  <a:pt x="704" y="21590"/>
                </a:cubicBezTo>
                <a:cubicBezTo>
                  <a:pt x="763" y="21600"/>
                  <a:pt x="1106" y="21600"/>
                  <a:pt x="1468" y="21590"/>
                </a:cubicBezTo>
                <a:cubicBezTo>
                  <a:pt x="2758" y="21557"/>
                  <a:pt x="12814" y="21480"/>
                  <a:pt x="16903" y="21472"/>
                </a:cubicBezTo>
                <a:lnTo>
                  <a:pt x="21063" y="21465"/>
                </a:lnTo>
                <a:lnTo>
                  <a:pt x="21263" y="21368"/>
                </a:lnTo>
                <a:cubicBezTo>
                  <a:pt x="21600" y="21204"/>
                  <a:pt x="21599" y="21203"/>
                  <a:pt x="21599" y="20683"/>
                </a:cubicBezTo>
                <a:lnTo>
                  <a:pt x="21599" y="20235"/>
                </a:lnTo>
                <a:lnTo>
                  <a:pt x="21085" y="19210"/>
                </a:lnTo>
                <a:cubicBezTo>
                  <a:pt x="20803" y="18647"/>
                  <a:pt x="20424" y="17891"/>
                  <a:pt x="20244" y="17531"/>
                </a:cubicBezTo>
                <a:cubicBezTo>
                  <a:pt x="20065" y="17170"/>
                  <a:pt x="19876" y="16808"/>
                  <a:pt x="19826" y="16727"/>
                </a:cubicBezTo>
                <a:lnTo>
                  <a:pt x="19736" y="16580"/>
                </a:lnTo>
                <a:lnTo>
                  <a:pt x="19719" y="14853"/>
                </a:lnTo>
                <a:cubicBezTo>
                  <a:pt x="19709" y="13745"/>
                  <a:pt x="19692" y="13105"/>
                  <a:pt x="19671" y="13070"/>
                </a:cubicBezTo>
                <a:cubicBezTo>
                  <a:pt x="19629" y="12997"/>
                  <a:pt x="19632" y="10963"/>
                  <a:pt x="19675" y="10926"/>
                </a:cubicBezTo>
                <a:cubicBezTo>
                  <a:pt x="19694" y="10909"/>
                  <a:pt x="19691" y="10874"/>
                  <a:pt x="19668" y="10834"/>
                </a:cubicBezTo>
                <a:cubicBezTo>
                  <a:pt x="19639" y="10785"/>
                  <a:pt x="19638" y="10749"/>
                  <a:pt x="19664" y="10690"/>
                </a:cubicBezTo>
                <a:cubicBezTo>
                  <a:pt x="19689" y="10632"/>
                  <a:pt x="19695" y="9310"/>
                  <a:pt x="19685" y="5764"/>
                </a:cubicBezTo>
                <a:cubicBezTo>
                  <a:pt x="19678" y="3099"/>
                  <a:pt x="19665" y="839"/>
                  <a:pt x="19656" y="742"/>
                </a:cubicBezTo>
                <a:cubicBezTo>
                  <a:pt x="19619" y="354"/>
                  <a:pt x="19414" y="114"/>
                  <a:pt x="19092" y="84"/>
                </a:cubicBezTo>
                <a:cubicBezTo>
                  <a:pt x="18953" y="71"/>
                  <a:pt x="6850" y="7"/>
                  <a:pt x="3396" y="2"/>
                </a:cubicBezTo>
                <a:lnTo>
                  <a:pt x="2462" y="0"/>
                </a:lnTo>
                <a:close/>
              </a:path>
            </a:pathLst>
          </a:custGeom>
          <a:ln w="12700">
            <a:miter lim="400000"/>
          </a:ln>
        </p:spPr>
      </p:pic>
      <p:sp>
        <p:nvSpPr>
          <p:cNvPr id="111" name="Shape 111"/>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12" name="Shape 112"/>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13" name="Shape 113"/>
          <p:cNvSpPr/>
          <p:nvPr>
            <p:ph type="obj" sz="quarter" idx="3"/>
          </p:nvPr>
        </p:nvSpPr>
        <p:spPr>
          <a:xfrm>
            <a:off x="3759200" y="1841500"/>
            <a:ext cx="5448300" cy="3390900"/>
          </a:xfrm>
          <a:prstGeom prst="rect">
            <a:avLst/>
          </a:prstGeom>
          <a:ln>
            <a:miter lim="400000"/>
          </a:ln>
        </p:spPr>
        <p:txBody>
          <a:bodyPr lIns="50800" tIns="50800" rIns="50800" bIns="50800" anchor="ctr"/>
          <a:lstStyle/>
          <a:p>
            <a:pPr defTabSz="1308100">
              <a:lnSpc>
                <a:spcPct val="100000"/>
              </a:lnSpc>
              <a:defRPr sz="2400"/>
            </a:pPr>
          </a:p>
        </p:txBody>
      </p:sp>
      <p:sp>
        <p:nvSpPr>
          <p:cNvPr id="114" name="Shape 114"/>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115" name="Shape 115"/>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IPad">
    <p:bg>
      <p:bgPr>
        <a:solidFill>
          <a:srgbClr val="FFFFFF"/>
        </a:solidFill>
      </p:bgPr>
    </p:bg>
    <p:spTree>
      <p:nvGrpSpPr>
        <p:cNvPr id="1" name=""/>
        <p:cNvGrpSpPr/>
        <p:nvPr/>
      </p:nvGrpSpPr>
      <p:grpSpPr>
        <a:xfrm>
          <a:off x="0" y="0"/>
          <a:ext cx="0" cy="0"/>
          <a:chOff x="0" y="0"/>
          <a:chExt cx="0" cy="0"/>
        </a:xfrm>
      </p:grpSpPr>
      <p:pic>
        <p:nvPicPr>
          <p:cNvPr id="122" name="ipad.png"/>
          <p:cNvPicPr>
            <a:picLocks noChangeAspect="1"/>
          </p:cNvPicPr>
          <p:nvPr/>
        </p:nvPicPr>
        <p:blipFill>
          <a:blip r:embed="rId2">
            <a:extLst/>
          </a:blip>
          <a:stretch>
            <a:fillRect/>
          </a:stretch>
        </p:blipFill>
        <p:spPr>
          <a:xfrm>
            <a:off x="3136900" y="1511300"/>
            <a:ext cx="6845300" cy="5354576"/>
          </a:xfrm>
          <a:prstGeom prst="rect">
            <a:avLst/>
          </a:prstGeom>
          <a:ln w="12700">
            <a:miter lim="400000"/>
          </a:ln>
        </p:spPr>
      </p:pic>
      <p:sp>
        <p:nvSpPr>
          <p:cNvPr id="123" name="Shape 123"/>
          <p:cNvSpPr/>
          <p:nvPr/>
        </p:nvSpPr>
        <p:spPr>
          <a:xfrm>
            <a:off x="635000" y="6350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24" name="Shape 124"/>
          <p:cNvSpPr/>
          <p:nvPr/>
        </p:nvSpPr>
        <p:spPr>
          <a:xfrm>
            <a:off x="635000" y="1219200"/>
            <a:ext cx="11734800" cy="1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125" name="Shape 125"/>
          <p:cNvSpPr/>
          <p:nvPr>
            <p:ph type="obj" sz="half" idx="3"/>
          </p:nvPr>
        </p:nvSpPr>
        <p:spPr>
          <a:xfrm>
            <a:off x="3822700" y="2095500"/>
            <a:ext cx="5435600" cy="4089400"/>
          </a:xfrm>
          <a:prstGeom prst="rect">
            <a:avLst/>
          </a:prstGeom>
          <a:ln>
            <a:miter lim="400000"/>
          </a:ln>
        </p:spPr>
        <p:txBody>
          <a:bodyPr lIns="50800" tIns="50800" rIns="50800" bIns="50800" anchor="ctr"/>
          <a:lstStyle/>
          <a:p>
            <a:pPr defTabSz="1308100">
              <a:lnSpc>
                <a:spcPct val="100000"/>
              </a:lnSpc>
              <a:defRPr sz="2400"/>
            </a:pPr>
          </a:p>
        </p:txBody>
      </p:sp>
      <p:sp>
        <p:nvSpPr>
          <p:cNvPr id="126" name="Shape 126"/>
          <p:cNvSpPr/>
          <p:nvPr>
            <p:ph type="body" sz="quarter" idx="13"/>
          </p:nvPr>
        </p:nvSpPr>
        <p:spPr>
          <a:xfrm>
            <a:off x="635000" y="736600"/>
            <a:ext cx="7721600" cy="431800"/>
          </a:xfrm>
          <a:prstGeom prst="rect">
            <a:avLst/>
          </a:prstGeom>
        </p:spPr>
        <p:txBody>
          <a:bodyPr anchor="t"/>
          <a:lstStyle>
            <a:lvl1pPr>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insert chapter title</a:t>
            </a:r>
          </a:p>
        </p:txBody>
      </p:sp>
      <p:sp>
        <p:nvSpPr>
          <p:cNvPr id="127" name="Shape 127"/>
          <p:cNvSpPr/>
          <p:nvPr>
            <p:ph type="sldNum" sz="quarter" idx="2"/>
          </p:nvPr>
        </p:nvSpPr>
        <p:spPr>
          <a:xfrm>
            <a:off x="12014200" y="739140"/>
            <a:ext cx="362204" cy="426721"/>
          </a:xfrm>
          <a:prstGeom prst="rect">
            <a:avLst/>
          </a:prstGeom>
        </p:spPr>
        <p:txBody>
          <a:bodyPr lIns="0" tIns="0" rIns="0" bIns="0"/>
          <a:lstStyle>
            <a:lvl1pPr algn="l">
              <a:lnSpc>
                <a:spcPts val="3200"/>
              </a:lnSpc>
              <a:defRPr sz="3200">
                <a:solidFill>
                  <a:srgbClr val="000000"/>
                </a:solidFill>
                <a:uFill>
                  <a:solidFill>
                    <a:srgbClr val="000000"/>
                  </a:solidFill>
                </a:uFill>
                <a:latin typeface="+mj-lt"/>
                <a:ea typeface="+mj-ea"/>
                <a:cs typeface="+mj-cs"/>
                <a:sym typeface="PFDinTextCompPro-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nvSpPr>
        <p:spPr>
          <a:xfrm>
            <a:off x="635000" y="6350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3" name="Shape 3"/>
          <p:cNvSpPr/>
          <p:nvPr/>
        </p:nvSpPr>
        <p:spPr>
          <a:xfrm>
            <a:off x="635000" y="1219200"/>
            <a:ext cx="11734800" cy="11"/>
          </a:xfrm>
          <a:prstGeom prst="line">
            <a:avLst/>
          </a:prstGeom>
          <a:ln w="6350">
            <a:solidFill>
              <a:srgbClr val="FFFFFF"/>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pic>
        <p:nvPicPr>
          <p:cNvPr id="4" name="droppedImage.pdf"/>
          <p:cNvPicPr>
            <a:picLocks noChangeAspect="1"/>
          </p:cNvPicPr>
          <p:nvPr/>
        </p:nvPicPr>
        <p:blipFill>
          <a:blip r:embed="rId2">
            <a:extLst/>
          </a:blip>
          <a:stretch>
            <a:fillRect/>
          </a:stretch>
        </p:blipFill>
        <p:spPr>
          <a:xfrm>
            <a:off x="635000" y="762000"/>
            <a:ext cx="2832100" cy="304800"/>
          </a:xfrm>
          <a:prstGeom prst="rect">
            <a:avLst/>
          </a:prstGeom>
          <a:ln w="12700">
            <a:miter lim="400000"/>
          </a:ln>
        </p:spPr>
      </p:pic>
      <p:sp>
        <p:nvSpPr>
          <p:cNvPr id="5" name="Shape 5"/>
          <p:cNvSpPr/>
          <p:nvPr>
            <p:ph type="title"/>
          </p:nvPr>
        </p:nvSpPr>
        <p:spPr>
          <a:xfrm>
            <a:off x="5334000" y="1549400"/>
            <a:ext cx="11734800" cy="3352800"/>
          </a:xfrm>
          <a:prstGeom prst="rect">
            <a:avLst/>
          </a:prstGeom>
          <a:ln w="12700"/>
          <a:extLst>
            <a:ext uri="{C572A759-6A51-4108-AA02-DFA0A04FC94B}">
              <ma14:wrappingTextBoxFlag xmlns:ma14="http://schemas.microsoft.com/office/mac/drawingml/2011/main" val="1"/>
            </a:ext>
          </a:extLst>
        </p:spPr>
        <p:txBody>
          <a:bodyPr lIns="0" tIns="0" rIns="0" bIns="0"/>
          <a:lstStyle/>
          <a:p>
            <a:pPr/>
            <a:r>
              <a:t>Title Text</a:t>
            </a:r>
          </a:p>
        </p:txBody>
      </p:sp>
      <p:sp>
        <p:nvSpPr>
          <p:cNvPr id="6" name="Shape 6"/>
          <p:cNvSpPr/>
          <p:nvPr>
            <p:ph type="body" idx="1"/>
          </p:nvPr>
        </p:nvSpPr>
        <p:spPr>
          <a:xfrm>
            <a:off x="635000" y="3975100"/>
            <a:ext cx="11734800" cy="2730500"/>
          </a:xfrm>
          <a:prstGeom prst="rect">
            <a:avLst/>
          </a:prstGeom>
          <a:ln w="12700"/>
          <a:extLst>
            <a:ext uri="{C572A759-6A51-4108-AA02-DFA0A04FC94B}">
              <ma14:wrappingTextBoxFlag xmlns:ma14="http://schemas.microsoft.com/office/mac/drawingml/2011/main" val="1"/>
            </a:ext>
          </a:extLst>
        </p:spPr>
        <p:txBody>
          <a:bodyPr lIns="0" tIns="0" rIns="0" bIns="0" anchor="b"/>
          <a:lstStyle>
            <a:lvl2pPr marL="406400" indent="-203200">
              <a:buSzPct val="70000"/>
              <a:buFont typeface="Lucida Grande"/>
              <a:buChar char="‣"/>
            </a:lvl2pPr>
            <a:lvl3pPr marL="609600" indent="-203200">
              <a:buSzPct val="70000"/>
              <a:buFont typeface="Lucida Grande"/>
              <a:buChar char="‣"/>
            </a:lvl3pPr>
            <a:lvl4pPr marL="812800" indent="-203200">
              <a:buSzPct val="70000"/>
              <a:buFont typeface="Lucida Grande"/>
              <a:buChar char="‣"/>
            </a:lvl4pPr>
            <a:lvl5pPr marL="1016000" indent="-203200">
              <a:buSzPct val="70000"/>
              <a:buFont typeface="Lucida Grande"/>
              <a:buChar char="‣"/>
            </a:lvl5pPr>
          </a:lstStyle>
          <a:p>
            <a:pPr/>
            <a:r>
              <a:t>Body Level One</a:t>
            </a:r>
          </a:p>
          <a:p>
            <a:pPr lvl="1"/>
            <a:r>
              <a:t>Body Level Two</a:t>
            </a:r>
          </a:p>
          <a:p>
            <a:pPr lvl="2"/>
            <a:r>
              <a:t>Body Level Three</a:t>
            </a:r>
          </a:p>
          <a:p>
            <a:pPr lvl="3"/>
            <a:r>
              <a:t>Body Level Four</a:t>
            </a:r>
          </a:p>
          <a:p>
            <a:pPr lvl="4"/>
            <a:r>
              <a:t>Body Level Five</a:t>
            </a:r>
          </a:p>
        </p:txBody>
      </p:sp>
      <p:sp>
        <p:nvSpPr>
          <p:cNvPr id="7" name="Shape 7"/>
          <p:cNvSpPr/>
          <p:nvPr>
            <p:ph type="sldNum" sz="quarter" idx="2"/>
          </p:nvPr>
        </p:nvSpPr>
        <p:spPr>
          <a:xfrm>
            <a:off x="758306" y="6881383"/>
            <a:ext cx="243333" cy="276862"/>
          </a:xfrm>
          <a:prstGeom prst="rect">
            <a:avLst/>
          </a:prstGeom>
          <a:ln w="12700"/>
        </p:spPr>
        <p:txBody>
          <a:bodyPr wrap="none" lIns="38100" tIns="38100" rIns="38100" bIns="38100" anchor="ctr">
            <a:spAutoFit/>
          </a:bodyPr>
          <a:lstStyle>
            <a:lvl1pPr algn="r">
              <a:defRPr sz="1600">
                <a:latin typeface="PFDinTextCompPro-Regular"/>
                <a:ea typeface="PFDinTextCompPro-Regular"/>
                <a:cs typeface="PFDinTextCompPro-Regular"/>
                <a:sym typeface="PFDinTextCompPro-Regular"/>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1pPr>
      <a:lvl2pPr marL="0" marR="0" indent="2286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2pPr>
      <a:lvl3pPr marL="0" marR="0" indent="4572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3pPr>
      <a:lvl4pPr marL="0" marR="0" indent="6858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4pPr>
      <a:lvl5pPr marL="0" marR="0" indent="9144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5pPr>
      <a:lvl6pPr marL="0" marR="0" indent="11430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6pPr>
      <a:lvl7pPr marL="0" marR="0" indent="13716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7pPr>
      <a:lvl8pPr marL="0" marR="0" indent="16002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8pPr>
      <a:lvl9pPr marL="0" marR="0" indent="1828800" algn="l" defTabSz="647700" latinLnBrk="0">
        <a:lnSpc>
          <a:spcPts val="14000"/>
        </a:lnSpc>
        <a:spcBef>
          <a:spcPts val="0"/>
        </a:spcBef>
        <a:spcAft>
          <a:spcPts val="0"/>
        </a:spcAft>
        <a:buClrTx/>
        <a:buSzTx/>
        <a:buFontTx/>
        <a:buNone/>
        <a:tabLst/>
        <a:defRPr b="0" baseline="0" cap="all" i="0" spc="-319" strike="noStrike" sz="16000" u="none">
          <a:ln>
            <a:noFill/>
          </a:ln>
          <a:solidFill>
            <a:srgbClr val="FFFFFF"/>
          </a:solidFill>
          <a:uFill>
            <a:solidFill>
              <a:srgbClr val="FFFFFF"/>
            </a:solidFill>
          </a:uFill>
          <a:latin typeface="+mj-lt"/>
          <a:ea typeface="+mj-ea"/>
          <a:cs typeface="+mj-cs"/>
          <a:sym typeface="PFDinTextCompPro-Bold"/>
        </a:defRPr>
      </a:lvl9pPr>
    </p:titleStyle>
    <p:bodyStyle>
      <a:lvl1pPr marL="0" marR="0" indent="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1pPr>
      <a:lvl2pPr marL="0" marR="0" indent="2032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2pPr>
      <a:lvl3pPr marL="0" marR="0" indent="4064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3pPr>
      <a:lvl4pPr marL="0" marR="0" indent="6096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4pPr>
      <a:lvl5pPr marL="0" marR="0" indent="8128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5pPr>
      <a:lvl6pPr marL="0" marR="0" indent="10160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6pPr>
      <a:lvl7pPr marL="0" marR="0" indent="12192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7pPr>
      <a:lvl8pPr marL="0" marR="0" indent="14224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8pPr>
      <a:lvl9pPr marL="0" marR="0" indent="1625600" algn="l" defTabSz="647700" latinLnBrk="0">
        <a:lnSpc>
          <a:spcPts val="3600"/>
        </a:lnSpc>
        <a:spcBef>
          <a:spcPts val="0"/>
        </a:spcBef>
        <a:spcAft>
          <a:spcPts val="0"/>
        </a:spcAft>
        <a:buClrTx/>
        <a:buSzTx/>
        <a:buFontTx/>
        <a:buNone/>
        <a:tabLst/>
        <a:defRPr b="0" baseline="0" cap="none" i="0" spc="0" strike="noStrike" sz="3000" u="none">
          <a:ln>
            <a:noFill/>
          </a:ln>
          <a:solidFill>
            <a:srgbClr val="FFFFFF"/>
          </a:solidFill>
          <a:uFill>
            <a:solidFill>
              <a:srgbClr val="FFFFFF"/>
            </a:solidFill>
          </a:uFill>
          <a:latin typeface="+mn-lt"/>
          <a:ea typeface="+mn-ea"/>
          <a:cs typeface="+mn-cs"/>
          <a:sym typeface="News706BT-RomanC"/>
        </a:defRPr>
      </a:lvl9pPr>
    </p:bodyStyle>
    <p:otherStyle>
      <a:lvl1pPr marL="0" marR="0" indent="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1pPr>
      <a:lvl2pPr marL="0" marR="0" indent="2286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2pPr>
      <a:lvl3pPr marL="0" marR="0" indent="4572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3pPr>
      <a:lvl4pPr marL="0" marR="0" indent="6858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4pPr>
      <a:lvl5pPr marL="0" marR="0" indent="9144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5pPr>
      <a:lvl6pPr marL="0" marR="0" indent="11430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6pPr>
      <a:lvl7pPr marL="0" marR="0" indent="13716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7pPr>
      <a:lvl8pPr marL="0" marR="0" indent="16002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8pPr>
      <a:lvl9pPr marL="0" marR="0" indent="1828800" algn="r" defTabSz="1308100" latinLnBrk="0">
        <a:lnSpc>
          <a:spcPct val="100000"/>
        </a:lnSpc>
        <a:spcBef>
          <a:spcPts val="0"/>
        </a:spcBef>
        <a:spcAft>
          <a:spcPts val="0"/>
        </a:spcAft>
        <a:buClrTx/>
        <a:buSzTx/>
        <a:buFontTx/>
        <a:buNone/>
        <a:tabLst/>
        <a:defRPr b="0" baseline="0" cap="none" i="0" spc="0" strike="noStrike" sz="1600" u="none">
          <a:ln>
            <a:noFill/>
          </a:ln>
          <a:solidFill>
            <a:schemeClr val="tx1"/>
          </a:solidFill>
          <a:uFill>
            <a:solidFill>
              <a:srgbClr val="FFFFFF"/>
            </a:solidFill>
          </a:uFill>
          <a:latin typeface="+mn-lt"/>
          <a:ea typeface="+mn-ea"/>
          <a:cs typeface="+mn-cs"/>
          <a:sym typeface="PFDinTextCompPro-Regula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oo.gl/forms/8EV0f6SL0e7Savss1"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4.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t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t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tif"/></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tif"/></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tif"/><Relationship Id="rId3" Type="http://schemas.openxmlformats.org/officeDocument/2006/relationships/image" Target="../media/image16.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amazon.com/Data-Analysis-Open-Source-Tools/dp/0596802358?ie=UTF8&amp;camp=1789&amp;creative=9325&amp;creativeASIN=0596802358" TargetMode="External"/><Relationship Id="rId3" Type="http://schemas.openxmlformats.org/officeDocument/2006/relationships/hyperlink" Target="https://www.amazon.com/Pattern-Recognition-Learning-Information-Statistics/dp/0387310738?ie=UTF8&amp;camp=1789&amp;creative=9325&amp;creativeASIN=0387310738" TargetMode="External"/><Relationship Id="rId4" Type="http://schemas.openxmlformats.org/officeDocument/2006/relationships/hyperlink" Target="https://www.crcpress.com/Data-Science-and-Analytics-with-Python/Rogel-Salazar/p/book/9781498742092" TargetMode="External"/><Relationship Id="rId5" Type="http://schemas.openxmlformats.org/officeDocument/2006/relationships/hyperlink" Target="http://www-bcf.usc.edu/%7Egareth/ISL/" TargetMode="External"/><Relationship Id="rId6" Type="http://schemas.openxmlformats.org/officeDocument/2006/relationships/hyperlink" Target="http://www-stat.stanford.edu/%7Etibs/ElemStatLearn/"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continuum.io/downloads" TargetMode="External"/><Relationship Id="rId3" Type="http://schemas.openxmlformats.org/officeDocument/2006/relationships/hyperlink" Target="http://ipython.org/notebook.html" TargetMode="Externa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amazon.com/Data-Science-Business-Data-Analytic-Thinking/dp/1449361323?ie=UTF8&amp;camp=1789&amp;creative=9325&amp;creativeASIN=1449361323" TargetMode="External"/><Relationship Id="rId3" Type="http://schemas.openxmlformats.org/officeDocument/2006/relationships/hyperlink" Target="https://www.amazon.co.uk/Storytelling-Data-Visualization-Business-Professionals/dp/1119002257/ref=pd_sim_14_3?ie=UTF8&amp;dpID=416HXZyG8AL&amp;dpSrc=sims&amp;preST=_AC_UL160_SR128,160_&amp;psc=1&amp;refRID=TD3Z880ZC72GY7Y0XBFB" TargetMode="Externa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eneralassemb.ly/education/data-science?&amp;gclid=CjwKEAjwk6K8BRDM3aCSkdCtzSQSJAA3Vf38leCWKuRFD33jAqNkjHhIqVTVv6i6PiiBtxse7DW1SRoCFE3w_wcB" TargetMode="External"/><Relationship Id="rId3" Type="http://schemas.openxmlformats.org/officeDocument/2006/relationships/hyperlink" Target="https://generalassemb.ly/education/data-science-immersive" TargetMode="Externa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amazon.com/Data-Analysis-Open-Source-Tools/dp/0596802358?ie=UTF8&amp;camp=1789&amp;creative=9325&amp;creativeASIN=0596802358" TargetMode="External"/><Relationship Id="rId3" Type="http://schemas.openxmlformats.org/officeDocument/2006/relationships/hyperlink" Target="https://www.amazon.com/Data-Science-Business-Data-Analytic-Thinking/dp/1449361323?ie=UTF8&amp;camp=1789&amp;creative=9325&amp;creativeASIN=1449361323" TargetMode="External"/><Relationship Id="rId4" Type="http://schemas.openxmlformats.org/officeDocument/2006/relationships/hyperlink" Target="https://www.amazon.com/Pattern-Recognition-Learning-Information-Statistics/dp/0387310738?ie=UTF8&amp;camp=1789&amp;creative=9325&amp;creativeASIN=0387310738" TargetMode="External"/><Relationship Id="rId5" Type="http://schemas.openxmlformats.org/officeDocument/2006/relationships/hyperlink" Target="https://www.crcpress.com/Data-Science-and-Analytics-with-Python/Rogel-Salazar/p/book/9781498742092" TargetMode="External"/><Relationship Id="rId6" Type="http://schemas.openxmlformats.org/officeDocument/2006/relationships/hyperlink" Target="http://www-bcf.usc.edu/%7Egareth/ISL/" TargetMode="External"/><Relationship Id="rId7" Type="http://schemas.openxmlformats.org/officeDocument/2006/relationships/hyperlink" Target="http://www-stat.stanford.edu/%7Etibs/ElemStatLearn/" TargetMode="External"/><Relationship Id="rId8" Type="http://schemas.openxmlformats.org/officeDocument/2006/relationships/hyperlink" Target="http://www.greenteapress.com/thinkstats/" TargetMode="External"/><Relationship Id="rId9" Type="http://schemas.openxmlformats.org/officeDocument/2006/relationships/hyperlink" Target="http://www.mmds.org/" TargetMode="Externa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coursera.org/course/ml" TargetMode="External"/><Relationship Id="rId3" Type="http://schemas.openxmlformats.org/officeDocument/2006/relationships/hyperlink" Target="http://ocw.mit.edu/courses/electrical-engineering-and-computer-science/6-034-artificial-intelligence-fall-2010/" TargetMode="External"/><Relationship Id="rId4" Type="http://schemas.openxmlformats.org/officeDocument/2006/relationships/hyperlink" Target="https://www.coursera.org/course/dataanalysis" TargetMode="External"/><Relationship Id="rId5" Type="http://schemas.openxmlformats.org/officeDocument/2006/relationships/hyperlink" Target="http://work.caltech.edu/lectures.html" TargetMode="Externa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datatau.com/" TargetMode="External"/><Relationship Id="rId3" Type="http://schemas.openxmlformats.org/officeDocument/2006/relationships/hyperlink" Target="https://news.ycombinator.com/" TargetMode="External"/><Relationship Id="rId4" Type="http://schemas.openxmlformats.org/officeDocument/2006/relationships/hyperlink" Target="http://www.reddit.com/r/MachineLearning/" TargetMode="External"/><Relationship Id="rId5" Type="http://schemas.openxmlformats.org/officeDocument/2006/relationships/hyperlink" Target="http://www.quora.com/Machine-Learning" TargetMode="External"/><Relationship Id="rId6" Type="http://schemas.openxmlformats.org/officeDocument/2006/relationships/hyperlink" Target="https://www.quora.com/What-is-the-Data-Science-topic-FAQ" TargetMode="External"/><Relationship Id="rId7" Type="http://schemas.openxmlformats.org/officeDocument/2006/relationships/hyperlink" Target="http://www.kdnuggets.com/" TargetMode="Externa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twitter.com/hmason" TargetMode="External"/><Relationship Id="rId3" Type="http://schemas.openxmlformats.org/officeDocument/2006/relationships/hyperlink" Target="https://twitter.com/dpatil" TargetMode="External"/><Relationship Id="rId4" Type="http://schemas.openxmlformats.org/officeDocument/2006/relationships/hyperlink" Target="https://twitter.com/hackingdata" TargetMode="External"/><Relationship Id="rId5" Type="http://schemas.openxmlformats.org/officeDocument/2006/relationships/hyperlink" Target="https://twitter.com/quantum_tunnel" TargetMode="External"/><Relationship Id="rId6" Type="http://schemas.openxmlformats.org/officeDocument/2006/relationships/hyperlink" Target="https://twitter.com/peteskomoroch" TargetMode="External"/><Relationship Id="rId7" Type="http://schemas.openxmlformats.org/officeDocument/2006/relationships/hyperlink" Target="https://twitter.com/drewconway" TargetMode="Externa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goo.gl/forms/yiwioi3lrw9xh5uw2"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AEAEA"/>
        </a:solidFill>
      </p:bgPr>
    </p:bg>
    <p:spTree>
      <p:nvGrpSpPr>
        <p:cNvPr id="1" name=""/>
        <p:cNvGrpSpPr/>
        <p:nvPr/>
      </p:nvGrpSpPr>
      <p:grpSpPr>
        <a:xfrm>
          <a:off x="0" y="0"/>
          <a:ext cx="0" cy="0"/>
          <a:chOff x="0" y="0"/>
          <a:chExt cx="0" cy="0"/>
        </a:xfrm>
      </p:grpSpPr>
      <p:sp>
        <p:nvSpPr>
          <p:cNvPr id="311" name="Shape 311"/>
          <p:cNvSpPr/>
          <p:nvPr>
            <p:ph type="body" idx="13"/>
          </p:nvPr>
        </p:nvSpPr>
        <p:spPr>
          <a:prstGeom prst="rect">
            <a:avLst/>
          </a:prstGeom>
        </p:spPr>
        <p:txBody>
          <a:bodyPr/>
          <a:lstStyle>
            <a:lvl1pPr>
              <a:defRPr>
                <a:solidFill>
                  <a:srgbClr val="E52123"/>
                </a:solidFill>
              </a:defRPr>
            </a:lvl1pPr>
          </a:lstStyle>
          <a:p>
            <a:pPr/>
            <a:r>
              <a:t>FOR INSTRUCTOR PURPOSES ONLY</a:t>
            </a:r>
          </a:p>
        </p:txBody>
      </p:sp>
      <p:sp>
        <p:nvSpPr>
          <p:cNvPr id="312" name="Shape 312"/>
          <p:cNvSpPr/>
          <p:nvPr/>
        </p:nvSpPr>
        <p:spPr>
          <a:xfrm>
            <a:off x="1337253" y="1511300"/>
            <a:ext cx="11042304" cy="5881028"/>
          </a:xfrm>
          <a:prstGeom prst="rect">
            <a:avLst/>
          </a:prstGeom>
          <a:ln w="12700"/>
          <a:extLst>
            <a:ext uri="{C572A759-6A51-4108-AA02-DFA0A04FC94B}">
              <ma14:wrappingTextBoxFlag xmlns:ma14="http://schemas.microsoft.com/office/mac/drawingml/2011/main" val="1"/>
            </a:ext>
          </a:extLst>
        </p:spPr>
        <p:txBody>
          <a:bodyPr lIns="0" tIns="0" rIns="0" bIns="0"/>
          <a:lstStyle/>
          <a:p>
            <a:pPr defTabSz="647700">
              <a:spcBef>
                <a:spcPts val="1000"/>
              </a:spcBef>
              <a:defRPr sz="2100">
                <a:solidFill>
                  <a:srgbClr val="000000"/>
                </a:solidFill>
                <a:uFill>
                  <a:solidFill>
                    <a:srgbClr val="000000"/>
                  </a:solidFill>
                </a:uFill>
              </a:defRPr>
            </a:pPr>
          </a:p>
          <a:p>
            <a:pPr defTabSz="647700">
              <a:spcBef>
                <a:spcPts val="1000"/>
              </a:spcBef>
              <a:defRPr sz="2100">
                <a:solidFill>
                  <a:srgbClr val="000000"/>
                </a:solidFill>
                <a:uFill>
                  <a:solidFill>
                    <a:srgbClr val="000000"/>
                  </a:solidFill>
                </a:uFill>
              </a:defRPr>
            </a:pPr>
          </a:p>
          <a:p>
            <a:pPr marL="203179" indent="-203179" defTabSz="647700">
              <a:spcBef>
                <a:spcPts val="1000"/>
              </a:spcBef>
              <a:buSzPct val="70000"/>
              <a:buFont typeface="Lucida Grande"/>
              <a:buChar char="‣"/>
              <a:defRPr sz="2100">
                <a:solidFill>
                  <a:srgbClr val="000000"/>
                </a:solidFill>
                <a:uFill>
                  <a:solidFill>
                    <a:srgbClr val="000000"/>
                  </a:solidFill>
                </a:uFill>
                <a:latin typeface="News706BT-BoldC"/>
                <a:ea typeface="News706BT-BoldC"/>
                <a:cs typeface="News706BT-BoldC"/>
                <a:sym typeface="News706BT-BoldC"/>
              </a:defRPr>
            </a:pPr>
            <a:r>
              <a:t>Instructor Prep</a:t>
            </a:r>
          </a:p>
          <a:p>
            <a:pPr lvl="1" marL="660379" indent="-203179" defTabSz="647700">
              <a:spcBef>
                <a:spcPts val="1000"/>
              </a:spcBef>
              <a:buSzPct val="70000"/>
              <a:buFont typeface="Lucida Grande"/>
              <a:buChar char="‣"/>
              <a:defRPr sz="2100">
                <a:solidFill>
                  <a:srgbClr val="000000"/>
                </a:solidFill>
                <a:uFill>
                  <a:solidFill>
                    <a:srgbClr val="000000"/>
                  </a:solidFill>
                </a:uFill>
                <a:latin typeface="News706BT-BoldC"/>
                <a:ea typeface="News706BT-BoldC"/>
                <a:cs typeface="News706BT-BoldC"/>
                <a:sym typeface="News706BT-BoldC"/>
              </a:defRPr>
            </a:pPr>
            <a:r>
              <a:t>Review &amp; modify lesson plan &amp; slide deck</a:t>
            </a:r>
          </a:p>
          <a:p>
            <a:pPr lvl="1" marL="660379" indent="-203179" defTabSz="647700">
              <a:spcBef>
                <a:spcPts val="1000"/>
              </a:spcBef>
              <a:buSzPct val="70000"/>
              <a:buFont typeface="Lucida Grande"/>
              <a:buChar char="‣"/>
              <a:defRPr sz="2100">
                <a:solidFill>
                  <a:srgbClr val="000000"/>
                </a:solidFill>
                <a:uFill>
                  <a:solidFill>
                    <a:srgbClr val="000000"/>
                  </a:solidFill>
                </a:uFill>
                <a:latin typeface="News706BT-BoldC"/>
                <a:ea typeface="News706BT-BoldC"/>
                <a:cs typeface="News706BT-BoldC"/>
                <a:sym typeface="News706BT-BoldC"/>
              </a:defRPr>
            </a:pPr>
            <a:r>
              <a:t>Write learning objectives &amp; relevant information on board</a:t>
            </a:r>
          </a:p>
          <a:p>
            <a:pPr lvl="1" marL="660379" indent="-203179" defTabSz="647700">
              <a:spcBef>
                <a:spcPts val="1000"/>
              </a:spcBef>
              <a:buSzPct val="70000"/>
              <a:buFont typeface="Lucida Grande"/>
              <a:buChar char="‣"/>
              <a:defRPr sz="2100">
                <a:solidFill>
                  <a:srgbClr val="000000"/>
                </a:solidFill>
                <a:uFill>
                  <a:solidFill>
                    <a:srgbClr val="000000"/>
                  </a:solidFill>
                </a:uFill>
                <a:latin typeface="News706BT-BoldC"/>
                <a:ea typeface="News706BT-BoldC"/>
                <a:cs typeface="News706BT-BoldC"/>
                <a:sym typeface="News706BT-BoldC"/>
              </a:defRPr>
            </a:pPr>
            <a:r>
              <a:t>Review Student Roster and Instructor Checklist</a:t>
            </a:r>
          </a:p>
          <a:p>
            <a:pPr lvl="1" marL="660379" indent="-203179" defTabSz="647700">
              <a:spcBef>
                <a:spcPts val="1000"/>
              </a:spcBef>
              <a:buSzPct val="70000"/>
              <a:buFont typeface="Lucida Grande"/>
              <a:buChar char="‣"/>
              <a:defRPr sz="2100">
                <a:solidFill>
                  <a:srgbClr val="000000"/>
                </a:solidFill>
                <a:uFill>
                  <a:solidFill>
                    <a:srgbClr val="000000"/>
                  </a:solidFill>
                </a:uFill>
                <a:latin typeface="News706BT-BoldC"/>
                <a:ea typeface="News706BT-BoldC"/>
                <a:cs typeface="News706BT-BoldC"/>
                <a:sym typeface="News706BT-BoldC"/>
              </a:defRPr>
            </a:pPr>
            <a:r>
              <a:t>Prepare handout to distribute to students.</a:t>
            </a:r>
          </a:p>
        </p:txBody>
      </p:sp>
      <p:sp>
        <p:nvSpPr>
          <p:cNvPr id="313" name="Shape 313"/>
          <p:cNvSpPr/>
          <p:nvPr/>
        </p:nvSpPr>
        <p:spPr>
          <a:xfrm>
            <a:off x="635000" y="1473200"/>
            <a:ext cx="7721600" cy="431800"/>
          </a:xfrm>
          <a:prstGeom prst="rect">
            <a:avLst/>
          </a:prstGeom>
          <a:ln w="12700"/>
          <a:extLst>
            <a:ext uri="{C572A759-6A51-4108-AA02-DFA0A04FC94B}">
              <ma14:wrappingTextBoxFlag xmlns:ma14="http://schemas.microsoft.com/office/mac/drawingml/2011/main" val="1"/>
            </a:ext>
          </a:extLst>
        </p:spPr>
        <p:txBody>
          <a:bodyPr lIns="0" tIns="0" rIns="0" bIns="0"/>
          <a:lstStyle>
            <a:lvl1pPr defTabSz="647700">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instructor notes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body" idx="13"/>
          </p:nvPr>
        </p:nvSpPr>
        <p:spPr>
          <a:prstGeom prst="rect">
            <a:avLst/>
          </a:prstGeom>
        </p:spPr>
        <p:txBody>
          <a:bodyPr/>
          <a:lstStyle/>
          <a:p>
            <a:pPr/>
            <a:r>
              <a:t>About You</a:t>
            </a:r>
          </a:p>
        </p:txBody>
      </p:sp>
      <p:sp>
        <p:nvSpPr>
          <p:cNvPr id="350" name="Shape 350"/>
          <p:cNvSpPr/>
          <p:nvPr>
            <p:ph type="body" idx="1"/>
          </p:nvPr>
        </p:nvSpPr>
        <p:spPr>
          <a:xfrm>
            <a:off x="635000" y="1800225"/>
            <a:ext cx="11734800" cy="3810000"/>
          </a:xfrm>
          <a:prstGeom prst="rect">
            <a:avLst/>
          </a:prstGeom>
        </p:spPr>
        <p:txBody>
          <a:bodyPr/>
          <a:lstStyle/>
          <a:p>
            <a:pPr marL="203200" indent="-203200">
              <a:buSzPct val="70000"/>
              <a:buFont typeface="Lucida Grande"/>
              <a:buChar char="‣"/>
            </a:pPr>
            <a:r>
              <a:t>Before we dive in, let’s talk a bit about you!</a:t>
            </a:r>
          </a:p>
          <a:p>
            <a:pPr marL="203200" indent="-203200">
              <a:buSzPct val="70000"/>
              <a:buFont typeface="Lucida Grande"/>
              <a:buChar char="‣"/>
            </a:pPr>
          </a:p>
          <a:p>
            <a:pPr marL="203200" indent="-203200">
              <a:buSzPct val="70000"/>
              <a:buFont typeface="Lucida Grande"/>
              <a:buChar char="‣"/>
            </a:pPr>
            <a:r>
              <a:t>Name</a:t>
            </a:r>
          </a:p>
          <a:p>
            <a:pPr marL="203200" indent="-203200">
              <a:buSzPct val="70000"/>
              <a:buFont typeface="Lucida Grande"/>
              <a:buChar char="‣"/>
            </a:pPr>
            <a:r>
              <a:t>What brings you to DS 101?</a:t>
            </a:r>
          </a:p>
          <a:p>
            <a:pPr lvl="2">
              <a:defRPr sz="2400"/>
            </a:pPr>
            <a:r>
              <a:t>(Current Activities and Goals)</a:t>
            </a:r>
          </a:p>
          <a:p>
            <a:pPr marL="203200" indent="-203200">
              <a:buSzPct val="70000"/>
              <a:buFont typeface="Lucida Grande"/>
              <a:buChar char="‣"/>
            </a:pPr>
            <a:r>
              <a:t>What is the last movie you watched?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body" idx="13"/>
          </p:nvPr>
        </p:nvSpPr>
        <p:spPr>
          <a:prstGeom prst="rect">
            <a:avLst/>
          </a:prstGeom>
        </p:spPr>
        <p:txBody>
          <a:bodyPr/>
          <a:lstStyle/>
          <a:p>
            <a:pPr/>
            <a:r>
              <a:t>OUR EXPECTATIONS</a:t>
            </a:r>
          </a:p>
        </p:txBody>
      </p:sp>
      <p:sp>
        <p:nvSpPr>
          <p:cNvPr id="353" name="Shape 353"/>
          <p:cNvSpPr/>
          <p:nvPr>
            <p:ph type="body" idx="1"/>
          </p:nvPr>
        </p:nvSpPr>
        <p:spPr>
          <a:xfrm>
            <a:off x="635000" y="1409700"/>
            <a:ext cx="10857623" cy="4279857"/>
          </a:xfrm>
          <a:prstGeom prst="rect">
            <a:avLst/>
          </a:prstGeom>
        </p:spPr>
        <p:txBody>
          <a:bodyPr/>
          <a:lstStyle/>
          <a:p>
            <a:pPr defTabSz="457200">
              <a:spcBef>
                <a:spcPts val="0"/>
              </a:spcBef>
              <a:defRPr sz="1560">
                <a:solidFill>
                  <a:srgbClr val="323333"/>
                </a:solidFill>
                <a:uFillTx/>
                <a:latin typeface="Helvetica Neue"/>
                <a:ea typeface="Helvetica Neue"/>
                <a:cs typeface="Helvetica Neue"/>
                <a:sym typeface="Helvetica Neue"/>
              </a:defRPr>
            </a:pPr>
          </a:p>
          <a:p>
            <a:pPr marL="203200" indent="-203200">
              <a:buSzPct val="70000"/>
              <a:buFont typeface="Lucida Grande"/>
              <a:buChar char="‣"/>
            </a:pPr>
            <a:r>
              <a:t>You're ready to take charge of your learning experience.</a:t>
            </a:r>
            <a:br/>
          </a:p>
          <a:p>
            <a:pPr marL="203200" indent="-203200">
              <a:buSzPct val="70000"/>
              <a:buFont typeface="Lucida Grande"/>
              <a:buChar char="‣"/>
            </a:pPr>
            <a:r>
              <a:t>You're curious and excited about data science!</a:t>
            </a:r>
            <a:br/>
          </a:p>
          <a:p>
            <a:pPr marL="203200" indent="-203200">
              <a:buSzPct val="70000"/>
              <a:buFont typeface="Lucida Grande"/>
              <a:buChar char="‣"/>
            </a:pPr>
            <a:r>
              <a:t>You've installed Anaconda with Python 2.7.</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body" idx="13"/>
          </p:nvPr>
        </p:nvSpPr>
        <p:spPr>
          <a:prstGeom prst="rect">
            <a:avLst/>
          </a:prstGeom>
        </p:spPr>
        <p:txBody>
          <a:bodyPr/>
          <a:lstStyle/>
          <a:p>
            <a:pPr/>
            <a:r>
              <a:t>The Big Picture</a:t>
            </a:r>
          </a:p>
        </p:txBody>
      </p:sp>
      <p:sp>
        <p:nvSpPr>
          <p:cNvPr id="356" name="Shape 356"/>
          <p:cNvSpPr/>
          <p:nvPr>
            <p:ph type="body" idx="1"/>
          </p:nvPr>
        </p:nvSpPr>
        <p:spPr>
          <a:xfrm>
            <a:off x="634999" y="1266814"/>
            <a:ext cx="11734802" cy="6097591"/>
          </a:xfrm>
          <a:prstGeom prst="rect">
            <a:avLst/>
          </a:prstGeom>
        </p:spPr>
        <p:txBody>
          <a:bodyPr/>
          <a:lstStyle/>
          <a:p>
            <a:pPr defTabSz="457200">
              <a:spcBef>
                <a:spcPts val="0"/>
              </a:spcBef>
              <a:defRPr sz="2200">
                <a:solidFill>
                  <a:srgbClr val="323333"/>
                </a:solidFill>
                <a:uFillTx/>
              </a:defRPr>
            </a:pPr>
          </a:p>
          <a:p>
            <a:pPr marL="203199" indent="-203199">
              <a:buSzPct val="70000"/>
              <a:buFont typeface="Lucida Grande"/>
              <a:buChar char="‣"/>
            </a:pPr>
            <a:r>
              <a:t>What we’ll cover:</a:t>
            </a:r>
          </a:p>
          <a:p>
            <a:pPr lvl="1"/>
            <a:r>
              <a:t>Why data science &amp; what it can do for me?</a:t>
            </a:r>
          </a:p>
          <a:p>
            <a:pPr lvl="1"/>
            <a:r>
              <a:t>Data science skills</a:t>
            </a:r>
          </a:p>
          <a:p>
            <a:pPr lvl="1"/>
            <a:r>
              <a:t>Explore the Data Science Toolkit</a:t>
            </a:r>
          </a:p>
          <a:p>
            <a:pPr lvl="1"/>
            <a:r>
              <a:t>Analyse data</a:t>
            </a:r>
          </a:p>
          <a:p>
            <a:pPr lvl="1"/>
            <a:r>
              <a:t>Algorithms in action</a:t>
            </a:r>
            <a:b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body" idx="13"/>
          </p:nvPr>
        </p:nvSpPr>
        <p:spPr>
          <a:prstGeom prst="rect">
            <a:avLst/>
          </a:prstGeom>
        </p:spPr>
        <p:txBody>
          <a:bodyPr/>
          <a:lstStyle/>
          <a:p>
            <a:pPr/>
            <a:r>
              <a:t>The Big Picture</a:t>
            </a:r>
          </a:p>
        </p:txBody>
      </p:sp>
      <p:sp>
        <p:nvSpPr>
          <p:cNvPr id="359" name="Shape 359"/>
          <p:cNvSpPr/>
          <p:nvPr>
            <p:ph type="body" idx="1"/>
          </p:nvPr>
        </p:nvSpPr>
        <p:spPr>
          <a:xfrm>
            <a:off x="634999" y="1270010"/>
            <a:ext cx="11734802" cy="6097591"/>
          </a:xfrm>
          <a:prstGeom prst="rect">
            <a:avLst/>
          </a:prstGeom>
        </p:spPr>
        <p:txBody>
          <a:bodyPr/>
          <a:lstStyle/>
          <a:p>
            <a:pPr defTabSz="457200">
              <a:spcBef>
                <a:spcPts val="0"/>
              </a:spcBef>
              <a:defRPr>
                <a:solidFill>
                  <a:srgbClr val="323333"/>
                </a:solidFill>
                <a:uFillTx/>
              </a:defRPr>
            </a:pPr>
          </a:p>
          <a:p>
            <a:pPr marL="203199" indent="-203199">
              <a:buSzPct val="70000"/>
              <a:buFont typeface="Lucida Grande"/>
              <a:buChar char="‣"/>
            </a:pPr>
            <a:r>
              <a:t>Why this topic matters:</a:t>
            </a:r>
          </a:p>
          <a:p>
            <a:pPr lvl="1"/>
            <a:r>
              <a:t>Data science is a sought-after skill </a:t>
            </a:r>
          </a:p>
          <a:p>
            <a:pPr lvl="1"/>
            <a:r>
              <a:t>Using Python due to its increased popularity and simplicity</a:t>
            </a:r>
            <a:br/>
            <a:br/>
          </a:p>
          <a:p>
            <a:pPr marL="203199" indent="-203199">
              <a:buSzPct val="70000"/>
              <a:buFont typeface="Lucida Grande"/>
              <a:buChar char="‣"/>
            </a:pPr>
            <a:r>
              <a:t>Why this topic rocks:</a:t>
            </a:r>
          </a:p>
          <a:p>
            <a:pPr lvl="1"/>
            <a:r>
              <a:t>Data science opens up a door to a variety of opportunities</a:t>
            </a:r>
          </a:p>
          <a:p>
            <a:pPr lvl="1" marL="715818" indent="-258618">
              <a:defRPr sz="2200">
                <a:latin typeface="Helvetica"/>
                <a:ea typeface="Helvetica"/>
                <a:cs typeface="Helvetica"/>
                <a:sym typeface="Helvetica"/>
              </a:defRPr>
            </a:pPr>
            <a:r>
              <a:rPr sz="2800">
                <a:latin typeface="+mn-lt"/>
                <a:ea typeface="+mn-ea"/>
                <a:cs typeface="+mn-cs"/>
                <a:sym typeface="News706BT-RomanC"/>
              </a:rPr>
              <a:t>Data science has been dubbed the “Sexiest job of the 21st century”!</a:t>
            </a:r>
            <a:b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body" idx="13"/>
          </p:nvPr>
        </p:nvSpPr>
        <p:spPr>
          <a:prstGeom prst="rect">
            <a:avLst/>
          </a:prstGeom>
        </p:spPr>
        <p:txBody>
          <a:bodyPr/>
          <a:lstStyle/>
          <a:p>
            <a:pPr/>
            <a:r>
              <a:t>Introduction</a:t>
            </a:r>
          </a:p>
        </p:txBody>
      </p:sp>
      <p:sp>
        <p:nvSpPr>
          <p:cNvPr id="362" name="Shape 362"/>
          <p:cNvSpPr/>
          <p:nvPr>
            <p:ph type="body" idx="14"/>
          </p:nvPr>
        </p:nvSpPr>
        <p:spPr>
          <a:xfrm>
            <a:off x="635000" y="1473200"/>
            <a:ext cx="11734800" cy="4150361"/>
          </a:xfrm>
          <a:prstGeom prst="rect">
            <a:avLst/>
          </a:prstGeom>
        </p:spPr>
        <p:txBody>
          <a:bodyPr/>
          <a:lstStyle/>
          <a:p>
            <a:pPr/>
            <a:r>
              <a:t>What is Data Science and What can it do for me?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body" idx="13"/>
          </p:nvPr>
        </p:nvSpPr>
        <p:spPr>
          <a:prstGeom prst="rect">
            <a:avLst/>
          </a:prstGeom>
        </p:spPr>
        <p:txBody>
          <a:bodyPr/>
          <a:lstStyle/>
          <a:p>
            <a:pPr/>
            <a:r>
              <a:t>What is Data Science?</a:t>
            </a:r>
          </a:p>
        </p:txBody>
      </p:sp>
      <p:sp>
        <p:nvSpPr>
          <p:cNvPr id="367" name="Shape 367"/>
          <p:cNvSpPr/>
          <p:nvPr>
            <p:ph type="title"/>
          </p:nvPr>
        </p:nvSpPr>
        <p:spPr>
          <a:prstGeom prst="rect">
            <a:avLst/>
          </a:prstGeom>
        </p:spPr>
        <p:txBody>
          <a:bodyPr/>
          <a:lstStyle/>
          <a:p>
            <a:pPr/>
            <a:r>
              <a:t>The sexiest job of the 21st century</a:t>
            </a:r>
          </a:p>
        </p:txBody>
      </p:sp>
      <p:sp>
        <p:nvSpPr>
          <p:cNvPr id="368" name="Shape 368"/>
          <p:cNvSpPr/>
          <p:nvPr>
            <p:ph type="body" idx="1"/>
          </p:nvPr>
        </p:nvSpPr>
        <p:spPr>
          <a:xfrm>
            <a:off x="635000" y="2680170"/>
            <a:ext cx="11734800" cy="3810001"/>
          </a:xfrm>
          <a:prstGeom prst="rect">
            <a:avLst/>
          </a:prstGeom>
        </p:spPr>
        <p:txBody>
          <a:bodyPr/>
          <a:lstStyle/>
          <a:p>
            <a:pPr marL="203200" indent="-203200">
              <a:buSzPct val="70000"/>
              <a:buFont typeface="Lucida Grande"/>
              <a:buChar char="‣"/>
              <a:defRPr sz="2500"/>
            </a:pPr>
            <a:r>
              <a:t>Data Science</a:t>
            </a:r>
            <a:r>
              <a:t>: A set of tools and techniques used to extract useful information from data.</a:t>
            </a:r>
          </a:p>
          <a:p>
            <a:pPr marL="203200" indent="-203200">
              <a:buSzPct val="70000"/>
              <a:buFont typeface="Lucida Grande"/>
              <a:buChar char="‣"/>
              <a:defRPr sz="2500"/>
            </a:pPr>
          </a:p>
          <a:p>
            <a:pPr lvl="1">
              <a:defRPr sz="2500"/>
            </a:pPr>
            <a:r>
              <a:t>An interdisciplinary, problem-solving oriented subject.</a:t>
            </a:r>
          </a:p>
          <a:p>
            <a:pPr lvl="1">
              <a:defRPr sz="2500"/>
            </a:pPr>
            <a:r>
              <a:t>The application of scientific techniques to practical problems.</a:t>
            </a:r>
          </a:p>
          <a:p>
            <a:pPr lvl="1">
              <a:defRPr sz="2500"/>
            </a:pPr>
            <a:r>
              <a:t>A rapidly growing field.</a:t>
            </a:r>
          </a:p>
        </p:txBody>
      </p:sp>
      <p:pic>
        <p:nvPicPr>
          <p:cNvPr id="369" name="pasted-image.tiff"/>
          <p:cNvPicPr>
            <a:picLocks noChangeAspect="1"/>
          </p:cNvPicPr>
          <p:nvPr/>
        </p:nvPicPr>
        <p:blipFill>
          <a:blip r:embed="rId2">
            <a:extLst/>
          </a:blip>
          <a:stretch>
            <a:fillRect/>
          </a:stretch>
        </p:blipFill>
        <p:spPr>
          <a:xfrm>
            <a:off x="9451787" y="5563484"/>
            <a:ext cx="4804840" cy="1627924"/>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body" idx="13"/>
          </p:nvPr>
        </p:nvSpPr>
        <p:spPr>
          <a:prstGeom prst="rect">
            <a:avLst/>
          </a:prstGeom>
        </p:spPr>
        <p:txBody>
          <a:bodyPr/>
          <a:lstStyle/>
          <a:p>
            <a:pPr/>
            <a:r>
              <a:t>Your turn: Qualities of a data scientist and you</a:t>
            </a:r>
          </a:p>
        </p:txBody>
      </p:sp>
      <p:sp>
        <p:nvSpPr>
          <p:cNvPr id="372" name="Shape 372"/>
          <p:cNvSpPr/>
          <p:nvPr/>
        </p:nvSpPr>
        <p:spPr>
          <a:xfrm>
            <a:off x="3614535" y="2350490"/>
            <a:ext cx="9043949" cy="28004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Let's talk through the following questions as a group: </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What do you think are the most important qualities for a data scientist?</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Can you think of any other quality/skill we have not mentioned?</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What is your field of expertise?</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What tools have you used? (Excel, Stata, R, or Python)</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Where are you in the intersection of these skills?</a:t>
            </a:r>
          </a:p>
        </p:txBody>
      </p:sp>
      <p:sp>
        <p:nvSpPr>
          <p:cNvPr id="373" name="Shape 373"/>
          <p:cNvSpPr/>
          <p:nvPr/>
        </p:nvSpPr>
        <p:spPr>
          <a:xfrm>
            <a:off x="3593544" y="5985491"/>
            <a:ext cx="4170808"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000000"/>
                </a:solidFill>
              </a:defRPr>
            </a:lvl1pPr>
          </a:lstStyle>
          <a:p>
            <a:pPr/>
            <a:r>
              <a:t>Discussion and Questions in Group</a:t>
            </a:r>
          </a:p>
        </p:txBody>
      </p:sp>
      <p:sp>
        <p:nvSpPr>
          <p:cNvPr id="374" name="Shape 374"/>
          <p:cNvSpPr/>
          <p:nvPr/>
        </p:nvSpPr>
        <p:spPr>
          <a:xfrm flipV="1">
            <a:off x="3530600" y="5861617"/>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375" name="Shape 375"/>
          <p:cNvSpPr/>
          <p:nvPr/>
        </p:nvSpPr>
        <p:spPr>
          <a:xfrm>
            <a:off x="3530600" y="5595207"/>
            <a:ext cx="3733800"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376" name="Shape 376"/>
          <p:cNvSpPr/>
          <p:nvPr/>
        </p:nvSpPr>
        <p:spPr>
          <a:xfrm flipV="1">
            <a:off x="3530600" y="190273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377" name="Shape 377"/>
          <p:cNvSpPr/>
          <p:nvPr/>
        </p:nvSpPr>
        <p:spPr>
          <a:xfrm>
            <a:off x="3531212" y="1652199"/>
            <a:ext cx="3733801"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DIRECTIONS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body" idx="13"/>
          </p:nvPr>
        </p:nvSpPr>
        <p:spPr>
          <a:prstGeom prst="rect">
            <a:avLst/>
          </a:prstGeom>
        </p:spPr>
        <p:txBody>
          <a:bodyPr/>
          <a:lstStyle/>
          <a:p>
            <a:pPr/>
            <a:r>
              <a:t>Qualities of a data scientist</a:t>
            </a:r>
          </a:p>
        </p:txBody>
      </p:sp>
      <p:sp>
        <p:nvSpPr>
          <p:cNvPr id="382" name="Shape 382"/>
          <p:cNvSpPr/>
          <p:nvPr>
            <p:ph type="body" sz="half" idx="1"/>
          </p:nvPr>
        </p:nvSpPr>
        <p:spPr>
          <a:xfrm>
            <a:off x="635000" y="1397000"/>
            <a:ext cx="6257209" cy="5324288"/>
          </a:xfrm>
          <a:prstGeom prst="rect">
            <a:avLst/>
          </a:prstGeom>
        </p:spPr>
        <p:txBody>
          <a:bodyPr/>
          <a:lstStyle/>
          <a:p>
            <a:pPr defTabSz="457200">
              <a:spcBef>
                <a:spcPts val="0"/>
              </a:spcBef>
              <a:defRPr sz="1560">
                <a:solidFill>
                  <a:srgbClr val="323333"/>
                </a:solidFill>
                <a:uFillTx/>
                <a:latin typeface="Helvetica Neue"/>
                <a:ea typeface="Helvetica Neue"/>
                <a:cs typeface="Helvetica Neue"/>
                <a:sym typeface="Helvetica Neue"/>
              </a:defRPr>
            </a:pPr>
          </a:p>
          <a:p>
            <a:pPr marL="203200" indent="-203200">
              <a:buSzPct val="70000"/>
              <a:buFont typeface="Lucida Grande"/>
              <a:buChar char="‣"/>
            </a:pPr>
            <a:r>
              <a:t>Programming skills</a:t>
            </a:r>
          </a:p>
          <a:p>
            <a:pPr marL="203200" indent="-203200">
              <a:buSzPct val="70000"/>
              <a:buFont typeface="Lucida Grande"/>
              <a:buChar char="‣"/>
            </a:pPr>
          </a:p>
          <a:p>
            <a:pPr marL="203200" indent="-203200">
              <a:buSzPct val="70000"/>
              <a:buFont typeface="Lucida Grande"/>
              <a:buChar char="‣"/>
            </a:pPr>
            <a:r>
              <a:t>Math and Statistics knowledge</a:t>
            </a:r>
          </a:p>
          <a:p>
            <a:pPr marL="203200" indent="-203200">
              <a:buSzPct val="70000"/>
              <a:buFont typeface="Lucida Grande"/>
              <a:buChar char="‣"/>
            </a:pPr>
          </a:p>
          <a:p>
            <a:pPr marL="203200" indent="-203200">
              <a:buSzPct val="70000"/>
              <a:buFont typeface="Lucida Grande"/>
              <a:buChar char="‣"/>
            </a:pPr>
            <a:r>
              <a:t>Business acumen (substantive expertise)</a:t>
            </a:r>
          </a:p>
          <a:p>
            <a:pPr marL="203200" indent="-203200">
              <a:buSzPct val="70000"/>
              <a:buFont typeface="Lucida Grande"/>
              <a:buChar char="‣"/>
            </a:pPr>
          </a:p>
          <a:p>
            <a:pPr marL="203200" indent="-203200">
              <a:buSzPct val="70000"/>
              <a:buFont typeface="Lucida Grande"/>
              <a:buChar char="‣"/>
            </a:pPr>
            <a:r>
              <a:t>Plus: Communication skills</a:t>
            </a:r>
          </a:p>
        </p:txBody>
      </p:sp>
      <p:pic>
        <p:nvPicPr>
          <p:cNvPr id="383" name="pasted-image.tiff"/>
          <p:cNvPicPr>
            <a:picLocks noChangeAspect="1"/>
          </p:cNvPicPr>
          <p:nvPr/>
        </p:nvPicPr>
        <p:blipFill>
          <a:blip r:embed="rId2">
            <a:extLst/>
          </a:blip>
          <a:stretch>
            <a:fillRect/>
          </a:stretch>
        </p:blipFill>
        <p:spPr>
          <a:xfrm>
            <a:off x="7402573" y="1474162"/>
            <a:ext cx="5052687" cy="516996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body" idx="13"/>
          </p:nvPr>
        </p:nvSpPr>
        <p:spPr>
          <a:prstGeom prst="rect">
            <a:avLst/>
          </a:prstGeom>
        </p:spPr>
        <p:txBody>
          <a:bodyPr/>
          <a:lstStyle/>
          <a:p>
            <a:pPr lvl="1" marL="0" indent="0">
              <a:lnSpc>
                <a:spcPts val="3200"/>
              </a:lnSpc>
              <a:buSzTx/>
              <a:buFontTx/>
              <a:buNone/>
              <a:defRPr cap="all" spc="-64" sz="3200">
                <a:solidFill>
                  <a:srgbClr val="000000"/>
                </a:solidFill>
                <a:uFill>
                  <a:solidFill>
                    <a:srgbClr val="000000"/>
                  </a:solidFill>
                </a:uFill>
                <a:latin typeface="+mj-lt"/>
                <a:ea typeface="+mj-ea"/>
                <a:cs typeface="+mj-cs"/>
                <a:sym typeface="PFDinTextCompPro-Bold"/>
              </a:defRPr>
            </a:pPr>
            <a:r>
              <a:t>Self assessment</a:t>
            </a:r>
          </a:p>
        </p:txBody>
      </p:sp>
      <p:sp>
        <p:nvSpPr>
          <p:cNvPr id="386" name="Shape 386"/>
          <p:cNvSpPr/>
          <p:nvPr>
            <p:ph type="body" idx="1"/>
          </p:nvPr>
        </p:nvSpPr>
        <p:spPr>
          <a:xfrm>
            <a:off x="935319" y="1555062"/>
            <a:ext cx="11418021" cy="5324288"/>
          </a:xfrm>
          <a:prstGeom prst="rect">
            <a:avLst/>
          </a:prstGeom>
        </p:spPr>
        <p:txBody>
          <a:bodyPr/>
          <a:lstStyle/>
          <a:p>
            <a:pPr defTabSz="457200">
              <a:spcBef>
                <a:spcPts val="0"/>
              </a:spcBef>
              <a:defRPr b="1">
                <a:solidFill>
                  <a:srgbClr val="323333"/>
                </a:solidFill>
                <a:uFillTx/>
                <a:latin typeface="Helvetica Neue"/>
                <a:ea typeface="Helvetica Neue"/>
                <a:cs typeface="Helvetica Neue"/>
                <a:sym typeface="Helvetica Neue"/>
              </a:defRPr>
            </a:pPr>
            <a:r>
              <a:t>Take a moment to rate yourself in the areas we’ve discussed at:</a:t>
            </a:r>
          </a:p>
          <a:p>
            <a:pPr defTabSz="457200">
              <a:spcBef>
                <a:spcPts val="0"/>
              </a:spcBef>
              <a:defRPr b="1">
                <a:solidFill>
                  <a:srgbClr val="323333"/>
                </a:solidFill>
                <a:uFillTx/>
                <a:latin typeface="Helvetica Neue"/>
                <a:ea typeface="Helvetica Neue"/>
                <a:cs typeface="Helvetica Neue"/>
                <a:sym typeface="Helvetica Neue"/>
              </a:defRPr>
            </a:pPr>
          </a:p>
          <a:p>
            <a:pPr defTabSz="457200">
              <a:spcBef>
                <a:spcPts val="0"/>
              </a:spcBef>
              <a:defRPr b="1">
                <a:solidFill>
                  <a:srgbClr val="323333"/>
                </a:solidFill>
                <a:uFillTx/>
                <a:latin typeface="Helvetica Neue"/>
                <a:ea typeface="Helvetica Neue"/>
                <a:cs typeface="Helvetica Neue"/>
                <a:sym typeface="Helvetica Neue"/>
              </a:defRPr>
            </a:pPr>
            <a:r>
              <a:rPr u="sng">
                <a:hlinkClick r:id="rId2" invalidUrl="" action="" tgtFrame="" tooltip="" history="1" highlightClick="0" endSnd="0"/>
              </a:rPr>
              <a:t>https://goo.gl/forms/8EV0f6SL0e7Savss1</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body" idx="13"/>
          </p:nvPr>
        </p:nvSpPr>
        <p:spPr>
          <a:prstGeom prst="rect">
            <a:avLst/>
          </a:prstGeom>
        </p:spPr>
        <p:txBody>
          <a:bodyPr/>
          <a:lstStyle/>
          <a:p>
            <a:pPr/>
            <a:r>
              <a:t>What can Data Science do for me?</a:t>
            </a:r>
          </a:p>
        </p:txBody>
      </p:sp>
      <p:sp>
        <p:nvSpPr>
          <p:cNvPr id="389" name="Shape 389"/>
          <p:cNvSpPr/>
          <p:nvPr>
            <p:ph type="body" sz="half" idx="1"/>
          </p:nvPr>
        </p:nvSpPr>
        <p:spPr>
          <a:xfrm>
            <a:off x="465367" y="1619527"/>
            <a:ext cx="8060867" cy="4063446"/>
          </a:xfrm>
          <a:prstGeom prst="rect">
            <a:avLst/>
          </a:prstGeom>
        </p:spPr>
        <p:txBody>
          <a:bodyPr/>
          <a:lstStyle/>
          <a:p>
            <a:pPr marL="203200" indent="-203200">
              <a:buSzPct val="70000"/>
              <a:buFont typeface="Lucida Grande"/>
              <a:buChar char="‣"/>
              <a:defRPr sz="2500"/>
            </a:pPr>
            <a:r>
              <a:t>Ask good questions: </a:t>
            </a:r>
          </a:p>
          <a:p>
            <a:pPr lvl="1">
              <a:defRPr sz="2500"/>
            </a:pPr>
            <a:r>
              <a:t>What is required?</a:t>
            </a:r>
          </a:p>
          <a:p>
            <a:pPr lvl="1">
              <a:defRPr sz="2500"/>
            </a:pPr>
            <a:r>
              <a:t>How are results evaluated? (measures of success)</a:t>
            </a:r>
          </a:p>
          <a:p>
            <a:pPr lvl="1">
              <a:defRPr sz="2500"/>
            </a:pPr>
            <a:r>
              <a:t>What do we currently know? (existing data)</a:t>
            </a:r>
          </a:p>
          <a:p>
            <a:pPr lvl="1">
              <a:defRPr sz="2500"/>
            </a:pPr>
            <a:r>
              <a:t>What has happened? (descriptive analytics)</a:t>
            </a:r>
          </a:p>
          <a:p>
            <a:pPr lvl="1">
              <a:defRPr sz="2500"/>
            </a:pPr>
            <a:r>
              <a:t>What will happen (if)? (predictive analytics)</a:t>
            </a:r>
          </a:p>
          <a:p>
            <a:pPr lvl="1">
              <a:defRPr sz="2500"/>
            </a:pPr>
            <a:r>
              <a:t>What to do to achieve what we require? (insight)</a:t>
            </a:r>
          </a:p>
          <a:p>
            <a:pPr marL="203200" indent="-203200">
              <a:buSzPct val="70000"/>
              <a:buFont typeface="Lucida Grande"/>
              <a:buChar char="‣"/>
              <a:defRPr sz="2500"/>
            </a:pPr>
            <a:r>
              <a:t>Define and test a hypothesis/run experiments.</a:t>
            </a:r>
          </a:p>
        </p:txBody>
      </p:sp>
      <p:pic>
        <p:nvPicPr>
          <p:cNvPr id="390" name="pasted-image.tiff"/>
          <p:cNvPicPr>
            <a:picLocks noChangeAspect="1"/>
          </p:cNvPicPr>
          <p:nvPr/>
        </p:nvPicPr>
        <p:blipFill>
          <a:blip r:embed="rId2">
            <a:extLst/>
          </a:blip>
          <a:srcRect l="24587" t="12309" r="25660" b="12309"/>
          <a:stretch>
            <a:fillRect/>
          </a:stretch>
        </p:blipFill>
        <p:spPr>
          <a:xfrm>
            <a:off x="8537929" y="1997267"/>
            <a:ext cx="4290953" cy="406334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AEAEA"/>
        </a:solidFill>
      </p:bgPr>
    </p:bg>
    <p:spTree>
      <p:nvGrpSpPr>
        <p:cNvPr id="1" name=""/>
        <p:cNvGrpSpPr/>
        <p:nvPr/>
      </p:nvGrpSpPr>
      <p:grpSpPr>
        <a:xfrm>
          <a:off x="0" y="0"/>
          <a:ext cx="0" cy="0"/>
          <a:chOff x="0" y="0"/>
          <a:chExt cx="0" cy="0"/>
        </a:xfrm>
      </p:grpSpPr>
      <p:sp>
        <p:nvSpPr>
          <p:cNvPr id="315" name="Shape 315"/>
          <p:cNvSpPr/>
          <p:nvPr>
            <p:ph type="body" idx="13"/>
          </p:nvPr>
        </p:nvSpPr>
        <p:spPr>
          <a:prstGeom prst="rect">
            <a:avLst/>
          </a:prstGeom>
        </p:spPr>
        <p:txBody>
          <a:bodyPr/>
          <a:lstStyle>
            <a:lvl1pPr>
              <a:defRPr>
                <a:solidFill>
                  <a:srgbClr val="E52123"/>
                </a:solidFill>
              </a:defRPr>
            </a:lvl1pPr>
          </a:lstStyle>
          <a:p>
            <a:pPr/>
            <a:r>
              <a:t>FOR INSTRUCTOR PURPOSES ONLY</a:t>
            </a:r>
          </a:p>
        </p:txBody>
      </p:sp>
      <p:sp>
        <p:nvSpPr>
          <p:cNvPr id="316" name="Shape 316"/>
          <p:cNvSpPr/>
          <p:nvPr/>
        </p:nvSpPr>
        <p:spPr>
          <a:xfrm>
            <a:off x="626053" y="1557671"/>
            <a:ext cx="11042304" cy="5881029"/>
          </a:xfrm>
          <a:prstGeom prst="rect">
            <a:avLst/>
          </a:prstGeom>
          <a:ln w="12700"/>
          <a:extLst>
            <a:ext uri="{C572A759-6A51-4108-AA02-DFA0A04FC94B}">
              <ma14:wrappingTextBoxFlag xmlns:ma14="http://schemas.microsoft.com/office/mac/drawingml/2011/main" val="1"/>
            </a:ext>
          </a:extLst>
        </p:spPr>
        <p:txBody>
          <a:bodyPr lIns="0" tIns="0" rIns="0" bIns="0"/>
          <a:lstStyle/>
          <a:p>
            <a:pPr defTabSz="647700">
              <a:spcBef>
                <a:spcPts val="1000"/>
              </a:spcBef>
              <a:defRPr sz="2500">
                <a:solidFill>
                  <a:srgbClr val="000000"/>
                </a:solidFill>
                <a:uFill>
                  <a:solidFill>
                    <a:srgbClr val="000000"/>
                  </a:solidFill>
                </a:uFill>
              </a:defRPr>
            </a:pPr>
          </a:p>
        </p:txBody>
      </p:sp>
      <p:sp>
        <p:nvSpPr>
          <p:cNvPr id="317" name="Shape 317"/>
          <p:cNvSpPr/>
          <p:nvPr/>
        </p:nvSpPr>
        <p:spPr>
          <a:xfrm>
            <a:off x="635000" y="1392571"/>
            <a:ext cx="7721600" cy="431801"/>
          </a:xfrm>
          <a:prstGeom prst="rect">
            <a:avLst/>
          </a:prstGeom>
          <a:ln w="12700"/>
          <a:extLst>
            <a:ext uri="{C572A759-6A51-4108-AA02-DFA0A04FC94B}">
              <ma14:wrappingTextBoxFlag xmlns:ma14="http://schemas.microsoft.com/office/mac/drawingml/2011/main" val="1"/>
            </a:ext>
          </a:extLst>
        </p:spPr>
        <p:txBody>
          <a:bodyPr lIns="0" tIns="0" rIns="0" bIns="0"/>
          <a:lstStyle>
            <a:lvl1pPr defTabSz="647700">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Materials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body" idx="13"/>
          </p:nvPr>
        </p:nvSpPr>
        <p:spPr>
          <a:prstGeom prst="rect">
            <a:avLst/>
          </a:prstGeom>
        </p:spPr>
        <p:txBody>
          <a:bodyPr/>
          <a:lstStyle/>
          <a:p>
            <a:pPr/>
            <a:r>
              <a:t>What can Data Science do for me?</a:t>
            </a:r>
          </a:p>
        </p:txBody>
      </p:sp>
      <p:pic>
        <p:nvPicPr>
          <p:cNvPr id="393" name="pasted-image.tiff"/>
          <p:cNvPicPr>
            <a:picLocks noChangeAspect="1"/>
          </p:cNvPicPr>
          <p:nvPr/>
        </p:nvPicPr>
        <p:blipFill>
          <a:blip r:embed="rId2">
            <a:extLst/>
          </a:blip>
          <a:srcRect l="24587" t="12309" r="25660" b="12309"/>
          <a:stretch>
            <a:fillRect/>
          </a:stretch>
        </p:blipFill>
        <p:spPr>
          <a:xfrm>
            <a:off x="8537929" y="1997267"/>
            <a:ext cx="4290953" cy="4063340"/>
          </a:xfrm>
          <a:prstGeom prst="rect">
            <a:avLst/>
          </a:prstGeom>
          <a:ln w="12700">
            <a:miter lim="400000"/>
          </a:ln>
        </p:spPr>
      </p:pic>
      <p:sp>
        <p:nvSpPr>
          <p:cNvPr id="394" name="Shape 394"/>
          <p:cNvSpPr/>
          <p:nvPr>
            <p:ph type="body" idx="1"/>
          </p:nvPr>
        </p:nvSpPr>
        <p:spPr>
          <a:xfrm>
            <a:off x="656893" y="1800225"/>
            <a:ext cx="9044710" cy="4923324"/>
          </a:xfrm>
          <a:prstGeom prst="rect">
            <a:avLst/>
          </a:prstGeom>
        </p:spPr>
        <p:txBody>
          <a:bodyPr/>
          <a:lstStyle/>
          <a:p>
            <a:pPr marL="203200" indent="-203200">
              <a:buSzPct val="70000"/>
              <a:buFont typeface="Lucida Grande"/>
              <a:buChar char="‣"/>
              <a:defRPr sz="2500"/>
            </a:pPr>
          </a:p>
          <a:p>
            <a:pPr marL="203200" indent="-203200">
              <a:buSzPct val="70000"/>
              <a:buFont typeface="Lucida Grande"/>
              <a:buChar char="‣"/>
              <a:defRPr sz="2500"/>
            </a:pPr>
            <a:r>
              <a:t>Scrape, munge, &amp; sample business relevant data. </a:t>
            </a:r>
          </a:p>
          <a:p>
            <a:pPr marL="203200" indent="-203200">
              <a:buSzPct val="70000"/>
              <a:buFont typeface="Lucida Grande"/>
              <a:buChar char="‣"/>
              <a:defRPr sz="2500"/>
            </a:pPr>
            <a:r>
              <a:t>Manipulate, sanitize, and wrangle data.</a:t>
            </a:r>
          </a:p>
          <a:p>
            <a:pPr marL="203200" indent="-203200">
              <a:buSzPct val="70000"/>
              <a:buFont typeface="Lucida Grande"/>
              <a:buChar char="‣"/>
              <a:defRPr sz="2500"/>
            </a:pPr>
            <a:r>
              <a:t>Visualize data.</a:t>
            </a:r>
          </a:p>
          <a:p>
            <a:pPr marL="203200" indent="-203200">
              <a:buSzPct val="70000"/>
              <a:buFont typeface="Lucida Grande"/>
              <a:buChar char="‣"/>
              <a:defRPr sz="2500"/>
            </a:pPr>
            <a:r>
              <a:t>Understand data relationships.</a:t>
            </a:r>
          </a:p>
          <a:p>
            <a:pPr marL="203200" indent="-203200">
              <a:buSzPct val="70000"/>
              <a:buFont typeface="Lucida Grande"/>
              <a:buChar char="‣"/>
              <a:defRPr sz="2500"/>
            </a:pPr>
            <a:r>
              <a:t>Tell the machine how to learn from data.</a:t>
            </a:r>
          </a:p>
          <a:p>
            <a:pPr marL="203200" indent="-203200">
              <a:buSzPct val="70000"/>
              <a:buFont typeface="Lucida Grande"/>
              <a:buChar char="‣"/>
              <a:defRPr sz="2500"/>
            </a:pPr>
            <a:r>
              <a:t>Create data products that deliver actionable insight.</a:t>
            </a:r>
          </a:p>
          <a:p>
            <a:pPr marL="203200" indent="-203200">
              <a:buSzPct val="70000"/>
              <a:buFont typeface="Lucida Grande"/>
              <a:buChar char="‣"/>
              <a:defRPr sz="2500"/>
            </a:pPr>
            <a:r>
              <a:t>Tell relevant business stories from data.</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body" idx="13"/>
          </p:nvPr>
        </p:nvSpPr>
        <p:spPr>
          <a:prstGeom prst="rect">
            <a:avLst/>
          </a:prstGeom>
        </p:spPr>
        <p:txBody>
          <a:bodyPr/>
          <a:lstStyle/>
          <a:p>
            <a:pPr/>
            <a:r>
              <a:t>Independent Practice: Self-assessment </a:t>
            </a:r>
          </a:p>
        </p:txBody>
      </p:sp>
      <p:sp>
        <p:nvSpPr>
          <p:cNvPr id="397" name="Shape 397"/>
          <p:cNvSpPr/>
          <p:nvPr/>
        </p:nvSpPr>
        <p:spPr>
          <a:xfrm>
            <a:off x="3584773" y="2271010"/>
            <a:ext cx="8470952" cy="1301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Create a table for the qualities of a data scientist and then rate yourself on each of these skills on a scale from 1-10. </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We will then use the data to show how simple statistics in action are part of the data science workflow.</a:t>
            </a:r>
          </a:p>
        </p:txBody>
      </p:sp>
      <p:sp>
        <p:nvSpPr>
          <p:cNvPr id="398" name="Shape 398"/>
          <p:cNvSpPr/>
          <p:nvPr/>
        </p:nvSpPr>
        <p:spPr>
          <a:xfrm>
            <a:off x="3593544" y="4588491"/>
            <a:ext cx="4170808"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000000"/>
                </a:solidFill>
              </a:defRPr>
            </a:lvl1pPr>
          </a:lstStyle>
          <a:p>
            <a:pPr/>
            <a:r>
              <a:t>A table with your self-assessment:</a:t>
            </a:r>
          </a:p>
        </p:txBody>
      </p:sp>
      <p:sp>
        <p:nvSpPr>
          <p:cNvPr id="399" name="Shape 399"/>
          <p:cNvSpPr/>
          <p:nvPr/>
        </p:nvSpPr>
        <p:spPr>
          <a:xfrm flipV="1">
            <a:off x="3530600" y="4464617"/>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00" name="Shape 400"/>
          <p:cNvSpPr/>
          <p:nvPr/>
        </p:nvSpPr>
        <p:spPr>
          <a:xfrm>
            <a:off x="3530600" y="4198207"/>
            <a:ext cx="3733800"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401" name="Shape 401"/>
          <p:cNvSpPr/>
          <p:nvPr/>
        </p:nvSpPr>
        <p:spPr>
          <a:xfrm flipV="1">
            <a:off x="3530600" y="190273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02" name="Shape 402"/>
          <p:cNvSpPr/>
          <p:nvPr/>
        </p:nvSpPr>
        <p:spPr>
          <a:xfrm>
            <a:off x="3531212" y="1652199"/>
            <a:ext cx="3733801"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DIRECTIONS</a:t>
            </a:r>
          </a:p>
        </p:txBody>
      </p:sp>
      <p:graphicFrame>
        <p:nvGraphicFramePr>
          <p:cNvPr id="403" name="Table 403"/>
          <p:cNvGraphicFramePr/>
          <p:nvPr/>
        </p:nvGraphicFramePr>
        <p:xfrm>
          <a:off x="8023383" y="4200488"/>
          <a:ext cx="3747727" cy="2427730"/>
        </p:xfrm>
        <a:graphic xmlns:a="http://schemas.openxmlformats.org/drawingml/2006/main">
          <a:graphicData uri="http://schemas.openxmlformats.org/drawingml/2006/table">
            <a:tbl>
              <a:tblPr firstCol="1" firstRow="1" lastCol="0" lastRow="0" bandCol="0" bandRow="1" rtl="0">
                <a:tableStyleId>{8F44A2F1-9E1F-4B54-A3A2-5F16C0AD49E2}</a:tableStyleId>
              </a:tblPr>
              <a:tblGrid>
                <a:gridCol w="1829653"/>
                <a:gridCol w="1905372"/>
              </a:tblGrid>
              <a:tr h="402504">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Skill</a:t>
                      </a:r>
                    </a:p>
                  </a:txBody>
                  <a:tcPr marL="50800" marR="50800" marT="50800" marB="50800" anchor="ctr" anchorCtr="0" horzOverflow="overflow"/>
                </a:tc>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Name</a:t>
                      </a:r>
                    </a:p>
                  </a:txBody>
                  <a:tcPr marL="50800" marR="50800" marT="50800" marB="50800" anchor="ctr" anchorCtr="0" horzOverflow="overflow"/>
                </a:tc>
              </a:tr>
              <a:tr h="402504">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Programming</a:t>
                      </a:r>
                    </a:p>
                  </a:txBody>
                  <a:tcPr marL="50800" marR="50800" marT="50800" marB="50800" anchor="ctr" anchorCtr="0" horzOverflow="overflow"/>
                </a:tc>
                <a:tc>
                  <a:txBody>
                    <a:bodyPr/>
                    <a:lstStyle/>
                    <a:p>
                      <a:pPr algn="l" defTabSz="647700">
                        <a:tabLst>
                          <a:tab pos="1308100" algn="l"/>
                        </a:tabLst>
                        <a:defRPr sz="1400">
                          <a:uFill>
                            <a:solidFill>
                              <a:srgbClr val="000000"/>
                            </a:solidFill>
                          </a:uFill>
                          <a:sym typeface="News706BT-RomanC"/>
                        </a:defRPr>
                      </a:pPr>
                    </a:p>
                  </a:txBody>
                  <a:tcPr marL="50800" marR="50800" marT="50800" marB="50800" anchor="ctr" anchorCtr="0" horzOverflow="overflow"/>
                </a:tc>
              </a:tr>
              <a:tr h="402504">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Math</a:t>
                      </a:r>
                    </a:p>
                  </a:txBody>
                  <a:tcPr marL="50800" marR="50800" marT="50800" marB="50800" anchor="ctr" anchorCtr="0" horzOverflow="overflow"/>
                </a:tc>
                <a:tc>
                  <a:txBody>
                    <a:bodyPr/>
                    <a:lstStyle/>
                    <a:p>
                      <a:pPr algn="l" defTabSz="647700">
                        <a:tabLst>
                          <a:tab pos="1308100" algn="l"/>
                        </a:tabLst>
                        <a:defRPr sz="1400">
                          <a:uFill>
                            <a:solidFill>
                              <a:srgbClr val="000000"/>
                            </a:solidFill>
                          </a:uFill>
                          <a:sym typeface="News706BT-RomanC"/>
                        </a:defRPr>
                      </a:pPr>
                    </a:p>
                  </a:txBody>
                  <a:tcPr marL="50800" marR="50800" marT="50800" marB="50800" anchor="ctr" anchorCtr="0" horzOverflow="overflow"/>
                </a:tc>
              </a:tr>
              <a:tr h="402504">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Statistics</a:t>
                      </a:r>
                    </a:p>
                  </a:txBody>
                  <a:tcPr marL="50800" marR="50800" marT="50800" marB="50800" anchor="ctr" anchorCtr="0" horzOverflow="overflow"/>
                </a:tc>
                <a:tc>
                  <a:txBody>
                    <a:bodyPr/>
                    <a:lstStyle/>
                    <a:p>
                      <a:pPr algn="l" defTabSz="647700">
                        <a:tabLst>
                          <a:tab pos="1308100" algn="l"/>
                        </a:tabLst>
                        <a:defRPr sz="1400">
                          <a:uFill>
                            <a:solidFill>
                              <a:srgbClr val="000000"/>
                            </a:solidFill>
                          </a:uFill>
                          <a:sym typeface="News706BT-RomanC"/>
                        </a:defRPr>
                      </a:pPr>
                    </a:p>
                  </a:txBody>
                  <a:tcPr marL="50800" marR="50800" marT="50800" marB="50800" anchor="ctr" anchorCtr="0" horzOverflow="overflow"/>
                </a:tc>
              </a:tr>
              <a:tr h="402504">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Business acumen</a:t>
                      </a:r>
                    </a:p>
                  </a:txBody>
                  <a:tcPr marL="50800" marR="50800" marT="50800" marB="50800" anchor="ctr" anchorCtr="0" horzOverflow="overflow"/>
                </a:tc>
                <a:tc>
                  <a:txBody>
                    <a:bodyPr/>
                    <a:lstStyle/>
                    <a:p>
                      <a:pPr algn="l" defTabSz="647700">
                        <a:tabLst>
                          <a:tab pos="1308100" algn="l"/>
                        </a:tabLst>
                        <a:defRPr sz="1400">
                          <a:uFill>
                            <a:solidFill>
                              <a:srgbClr val="000000"/>
                            </a:solidFill>
                          </a:uFill>
                          <a:sym typeface="News706BT-RomanC"/>
                        </a:defRPr>
                      </a:pPr>
                    </a:p>
                  </a:txBody>
                  <a:tcPr marL="50800" marR="50800" marT="50800" marB="50800" anchor="ctr" anchorCtr="0" horzOverflow="overflow"/>
                </a:tc>
              </a:tr>
              <a:tr h="402504">
                <a:tc>
                  <a:txBody>
                    <a:bodyPr/>
                    <a:lstStyle/>
                    <a:p>
                      <a:pPr algn="l" defTabSz="647700">
                        <a:tabLst>
                          <a:tab pos="1308100" algn="l"/>
                        </a:tabLst>
                        <a:defRPr b="0" sz="1800">
                          <a:solidFill>
                            <a:srgbClr val="000000"/>
                          </a:solidFill>
                          <a:uFillTx/>
                        </a:defRPr>
                      </a:pPr>
                      <a:r>
                        <a:rPr sz="1400">
                          <a:solidFill>
                            <a:srgbClr val="FFFFFF"/>
                          </a:solidFill>
                          <a:uFill>
                            <a:solidFill>
                              <a:srgbClr val="FFFFFF"/>
                            </a:solidFill>
                          </a:uFill>
                          <a:sym typeface="News706BT-RomanC"/>
                        </a:rPr>
                        <a:t>Communication</a:t>
                      </a:r>
                    </a:p>
                  </a:txBody>
                  <a:tcPr marL="50800" marR="50800" marT="50800" marB="50800" anchor="ctr" anchorCtr="0" horzOverflow="overflow"/>
                </a:tc>
                <a:tc>
                  <a:txBody>
                    <a:bodyPr/>
                    <a:lstStyle/>
                    <a:p>
                      <a:pPr algn="l" defTabSz="647700">
                        <a:tabLst>
                          <a:tab pos="1308100" algn="l"/>
                        </a:tabLst>
                        <a:defRPr sz="1400">
                          <a:uFill>
                            <a:solidFill>
                              <a:srgbClr val="000000"/>
                            </a:solidFill>
                          </a:uFill>
                          <a:sym typeface="News706BT-RomanC"/>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body" idx="13"/>
          </p:nvPr>
        </p:nvSpPr>
        <p:spPr>
          <a:prstGeom prst="rect">
            <a:avLst/>
          </a:prstGeom>
        </p:spPr>
        <p:txBody>
          <a:bodyPr/>
          <a:lstStyle/>
          <a:p>
            <a:pPr/>
            <a:r>
              <a:t>DEMO</a:t>
            </a:r>
          </a:p>
        </p:txBody>
      </p:sp>
      <p:sp>
        <p:nvSpPr>
          <p:cNvPr id="408" name="Shape 408"/>
          <p:cNvSpPr/>
          <p:nvPr>
            <p:ph type="body" idx="14"/>
          </p:nvPr>
        </p:nvSpPr>
        <p:spPr>
          <a:xfrm>
            <a:off x="635000" y="1473200"/>
            <a:ext cx="11734800" cy="2806700"/>
          </a:xfrm>
          <a:prstGeom prst="rect">
            <a:avLst/>
          </a:prstGeom>
        </p:spPr>
        <p:txBody>
          <a:bodyPr/>
          <a:lstStyle/>
          <a:p>
            <a:pPr/>
            <a:r>
              <a:t>Visualizing the Data Science Workflow</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body" idx="13"/>
          </p:nvPr>
        </p:nvSpPr>
        <p:spPr>
          <a:prstGeom prst="rect">
            <a:avLst/>
          </a:prstGeom>
        </p:spPr>
        <p:txBody>
          <a:bodyPr/>
          <a:lstStyle/>
          <a:p>
            <a:pPr/>
            <a:r>
              <a:t>The data Science workflow</a:t>
            </a:r>
          </a:p>
        </p:txBody>
      </p:sp>
      <p:sp>
        <p:nvSpPr>
          <p:cNvPr id="413" name="Shape 413"/>
          <p:cNvSpPr/>
          <p:nvPr>
            <p:ph type="title"/>
          </p:nvPr>
        </p:nvSpPr>
        <p:spPr>
          <a:prstGeom prst="rect">
            <a:avLst/>
          </a:prstGeom>
        </p:spPr>
        <p:txBody>
          <a:bodyPr/>
          <a:lstStyle/>
          <a:p>
            <a:pPr/>
            <a:r>
              <a:t>Main Phases</a:t>
            </a:r>
          </a:p>
        </p:txBody>
      </p:sp>
      <p:pic>
        <p:nvPicPr>
          <p:cNvPr id="414" name="data-science-workflow-final.jpg"/>
          <p:cNvPicPr>
            <a:picLocks noChangeAspect="1"/>
          </p:cNvPicPr>
          <p:nvPr/>
        </p:nvPicPr>
        <p:blipFill>
          <a:blip r:embed="rId2">
            <a:extLst/>
          </a:blip>
          <a:stretch>
            <a:fillRect/>
          </a:stretch>
        </p:blipFill>
        <p:spPr>
          <a:xfrm>
            <a:off x="6846206" y="0"/>
            <a:ext cx="5513388" cy="7302501"/>
          </a:xfrm>
          <a:prstGeom prst="rect">
            <a:avLst/>
          </a:prstGeom>
          <a:ln w="12700">
            <a:miter lim="400000"/>
          </a:ln>
        </p:spPr>
      </p:pic>
      <p:sp>
        <p:nvSpPr>
          <p:cNvPr id="415" name="Shape 415"/>
          <p:cNvSpPr/>
          <p:nvPr>
            <p:ph type="body" sz="half" idx="1"/>
          </p:nvPr>
        </p:nvSpPr>
        <p:spPr>
          <a:xfrm>
            <a:off x="629465" y="2435214"/>
            <a:ext cx="6132550" cy="4063445"/>
          </a:xfrm>
          <a:prstGeom prst="rect">
            <a:avLst/>
          </a:prstGeom>
        </p:spPr>
        <p:txBody>
          <a:bodyPr/>
          <a:lstStyle/>
          <a:p>
            <a:pPr marL="203200" indent="-203200">
              <a:buSzPct val="70000"/>
              <a:buFont typeface="Lucida Grande"/>
              <a:buChar char="‣"/>
              <a:defRPr sz="2500"/>
            </a:pPr>
            <a:r>
              <a:t>Identify the problem</a:t>
            </a:r>
          </a:p>
          <a:p>
            <a:pPr marL="203200" indent="-203200">
              <a:buSzPct val="70000"/>
              <a:buFont typeface="Lucida Grande"/>
              <a:buChar char="‣"/>
              <a:defRPr sz="2500"/>
            </a:pPr>
            <a:r>
              <a:t>Acquire the data</a:t>
            </a:r>
          </a:p>
          <a:p>
            <a:pPr marL="203200" indent="-203200">
              <a:buSzPct val="70000"/>
              <a:buFont typeface="Lucida Grande"/>
              <a:buChar char="‣"/>
              <a:defRPr sz="2500"/>
            </a:pPr>
            <a:r>
              <a:t>Parse the data</a:t>
            </a:r>
          </a:p>
          <a:p>
            <a:pPr marL="203200" indent="-203200">
              <a:buSzPct val="70000"/>
              <a:buFont typeface="Lucida Grande"/>
              <a:buChar char="‣"/>
              <a:defRPr sz="2500"/>
            </a:pPr>
            <a:r>
              <a:t>Mine the data</a:t>
            </a:r>
          </a:p>
          <a:p>
            <a:pPr marL="203200" indent="-203200">
              <a:buSzPct val="70000"/>
              <a:buFont typeface="Lucida Grande"/>
              <a:buChar char="‣"/>
              <a:defRPr sz="2500"/>
            </a:pPr>
            <a:r>
              <a:t>Refine the data</a:t>
            </a:r>
          </a:p>
          <a:p>
            <a:pPr marL="203200" indent="-203200">
              <a:buSzPct val="70000"/>
              <a:buFont typeface="Lucida Grande"/>
              <a:buChar char="‣"/>
              <a:defRPr sz="2500"/>
            </a:pPr>
            <a:r>
              <a:t>Build a data model</a:t>
            </a:r>
          </a:p>
          <a:p>
            <a:pPr marL="203200" indent="-203200">
              <a:buSzPct val="70000"/>
              <a:buFont typeface="Lucida Grande"/>
              <a:buChar char="‣"/>
              <a:defRPr sz="2500"/>
            </a:pPr>
            <a:r>
              <a:t>Present the results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body" idx="13"/>
          </p:nvPr>
        </p:nvSpPr>
        <p:spPr>
          <a:prstGeom prst="rect">
            <a:avLst/>
          </a:prstGeom>
        </p:spPr>
        <p:txBody>
          <a:bodyPr/>
          <a:lstStyle/>
          <a:p>
            <a:pPr/>
            <a:r>
              <a:t>Your turn: Visualizing the data Science workflow</a:t>
            </a:r>
          </a:p>
        </p:txBody>
      </p:sp>
      <p:sp>
        <p:nvSpPr>
          <p:cNvPr id="418" name="Shape 418"/>
          <p:cNvSpPr/>
          <p:nvPr/>
        </p:nvSpPr>
        <p:spPr>
          <a:xfrm>
            <a:off x="2915074" y="1961045"/>
            <a:ext cx="9963797" cy="37656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2000"/>
              </a:spcBef>
              <a:tabLst>
                <a:tab pos="139700" algn="l"/>
                <a:tab pos="457200" algn="l"/>
              </a:tabLst>
              <a:defRPr sz="1800">
                <a:solidFill>
                  <a:srgbClr val="000000"/>
                </a:solidFill>
                <a:uFill>
                  <a:solidFill>
                    <a:srgbClr val="000000"/>
                  </a:solidFill>
                </a:uFill>
              </a:defRPr>
            </a:pPr>
            <a:r>
              <a:t>You are a junior data scientist at Amazon. Your boss asks you about the leading indicators that a user will make a new online purchase. How would you go about solving this question?</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Acquire Data</a:t>
            </a:r>
            <a:r>
              <a:t>: What could we do first here? What are some considerations we should make?</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Parse Data</a:t>
            </a:r>
            <a:r>
              <a:t>: What do you think this means? Why is it important?</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Mine and Refine</a:t>
            </a:r>
            <a:r>
              <a:t>: Is the raw data enough? What calculations/transformation do you recommend doing? How do you determine the presence of outliers?</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Data model</a:t>
            </a:r>
            <a:r>
              <a:t>: What attributes would you include in the modeling stage? How do you know if the model is performing well?</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Results</a:t>
            </a:r>
            <a:r>
              <a:t>: Who is your audience? What is the best way to present your results?</a:t>
            </a:r>
          </a:p>
        </p:txBody>
      </p:sp>
      <p:sp>
        <p:nvSpPr>
          <p:cNvPr id="419" name="Shape 419"/>
          <p:cNvSpPr/>
          <p:nvPr/>
        </p:nvSpPr>
        <p:spPr>
          <a:xfrm>
            <a:off x="2870485" y="6512918"/>
            <a:ext cx="9963798" cy="5652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solidFill>
                  <a:srgbClr val="000000"/>
                </a:solidFill>
              </a:defRPr>
            </a:lvl1pPr>
          </a:lstStyle>
          <a:p>
            <a:pPr/>
            <a:r>
              <a:t>Take 10 minutes to work with the person next to you and talk through answers to these questions. Then, we'll take 5 minutes at the end of this period to come back and discuss.</a:t>
            </a:r>
          </a:p>
        </p:txBody>
      </p:sp>
      <p:sp>
        <p:nvSpPr>
          <p:cNvPr id="420" name="Shape 420"/>
          <p:cNvSpPr/>
          <p:nvPr/>
        </p:nvSpPr>
        <p:spPr>
          <a:xfrm flipV="1">
            <a:off x="2915230" y="6289228"/>
            <a:ext cx="3735027" cy="290"/>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21" name="Shape 421"/>
          <p:cNvSpPr/>
          <p:nvPr/>
        </p:nvSpPr>
        <p:spPr>
          <a:xfrm>
            <a:off x="2915230" y="6022818"/>
            <a:ext cx="3733801"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422" name="Shape 422"/>
          <p:cNvSpPr/>
          <p:nvPr/>
        </p:nvSpPr>
        <p:spPr>
          <a:xfrm flipV="1">
            <a:off x="2933700" y="166143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23" name="Shape 423"/>
          <p:cNvSpPr/>
          <p:nvPr/>
        </p:nvSpPr>
        <p:spPr>
          <a:xfrm>
            <a:off x="2934312" y="1410899"/>
            <a:ext cx="3733801"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DIRECTIONS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body" idx="13"/>
          </p:nvPr>
        </p:nvSpPr>
        <p:spPr>
          <a:xfrm>
            <a:off x="635000" y="736600"/>
            <a:ext cx="10491162" cy="431800"/>
          </a:xfrm>
          <a:prstGeom prst="rect">
            <a:avLst/>
          </a:prstGeom>
        </p:spPr>
        <p:txBody>
          <a:bodyPr/>
          <a:lstStyle/>
          <a:p>
            <a:pPr/>
            <a:r>
              <a:t>leading indicators that a user will make a new online purchase</a:t>
            </a:r>
          </a:p>
        </p:txBody>
      </p:sp>
      <p:sp>
        <p:nvSpPr>
          <p:cNvPr id="426" name="Shape 426"/>
          <p:cNvSpPr/>
          <p:nvPr>
            <p:ph type="body" idx="1"/>
          </p:nvPr>
        </p:nvSpPr>
        <p:spPr>
          <a:xfrm>
            <a:off x="635000" y="1440141"/>
            <a:ext cx="11734800" cy="5745449"/>
          </a:xfrm>
          <a:prstGeom prst="rect">
            <a:avLst/>
          </a:prstGeom>
        </p:spPr>
        <p:txBody>
          <a:bodyPr/>
          <a:lstStyle/>
          <a:p>
            <a:pPr marL="203200" indent="-203200">
              <a:buSzPct val="70000"/>
              <a:buFont typeface="Lucida Grande"/>
              <a:buChar char="‣"/>
              <a:defRPr sz="2700"/>
            </a:pPr>
            <a:r>
              <a:t>Collect data around user retention, user actions within the product, potentially find data outside of company</a:t>
            </a:r>
          </a:p>
          <a:p>
            <a:pPr marL="203200" indent="-203200">
              <a:buSzPct val="70000"/>
              <a:buFont typeface="Lucida Grande"/>
              <a:buChar char="‣"/>
              <a:defRPr sz="2700"/>
            </a:pPr>
            <a:r>
              <a:t>Extract aggregated values from raw data</a:t>
            </a:r>
          </a:p>
          <a:p>
            <a:pPr lvl="1">
              <a:defRPr sz="2700"/>
            </a:pPr>
            <a:r>
              <a:t>How many times did a user share through Facebook within a week? </a:t>
            </a:r>
          </a:p>
          <a:p>
            <a:pPr lvl="1">
              <a:defRPr sz="2700"/>
            </a:pPr>
            <a:r>
              <a:t>A month? </a:t>
            </a:r>
          </a:p>
          <a:p>
            <a:pPr lvl="1">
              <a:defRPr sz="2700"/>
            </a:pPr>
            <a:r>
              <a:t>How often did they open up our emails?</a:t>
            </a:r>
          </a:p>
          <a:p>
            <a:pPr marL="203200" indent="-203200">
              <a:buSzPct val="70000"/>
              <a:buFont typeface="Lucida Grande"/>
              <a:buChar char="‣"/>
              <a:defRPr sz="2700"/>
            </a:pPr>
            <a:r>
              <a:t>Examine data to find common distributions and correlations</a:t>
            </a:r>
          </a:p>
          <a:p>
            <a:pPr marL="203200" indent="-203200">
              <a:buSzPct val="70000"/>
              <a:buFont typeface="Lucida Grande"/>
              <a:buChar char="‣"/>
              <a:defRPr sz="2700"/>
            </a:pPr>
            <a:r>
              <a:t>Extract new meaning to predict if user would purchase again</a:t>
            </a:r>
          </a:p>
          <a:p>
            <a:pPr marL="203200" indent="-203200">
              <a:buSzPct val="70000"/>
              <a:buFont typeface="Lucida Grande"/>
              <a:buChar char="‣"/>
              <a:defRPr sz="2700"/>
            </a:pPr>
            <a:r>
              <a:t>Share results via an interactive presentation with a Jupyter Notebook (and probably also go back to the drawing board)</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body" idx="13"/>
          </p:nvPr>
        </p:nvSpPr>
        <p:spPr>
          <a:prstGeom prst="rect">
            <a:avLst/>
          </a:prstGeom>
        </p:spPr>
        <p:txBody>
          <a:bodyPr/>
          <a:lstStyle/>
          <a:p>
            <a:pPr/>
            <a:r>
              <a:t>GUIDED PRACTICE</a:t>
            </a:r>
          </a:p>
        </p:txBody>
      </p:sp>
      <p:sp>
        <p:nvSpPr>
          <p:cNvPr id="431" name="Shape 431"/>
          <p:cNvSpPr/>
          <p:nvPr>
            <p:ph type="body" idx="14"/>
          </p:nvPr>
        </p:nvSpPr>
        <p:spPr>
          <a:xfrm>
            <a:off x="635000" y="1435100"/>
            <a:ext cx="11734800" cy="2806700"/>
          </a:xfrm>
          <a:prstGeom prst="rect">
            <a:avLst/>
          </a:prstGeom>
        </p:spPr>
        <p:txBody>
          <a:bodyPr/>
          <a:lstStyle/>
          <a:p>
            <a:pPr/>
            <a:r>
              <a:t>Exploring the Data Science Toolkit</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ph type="body" idx="13"/>
          </p:nvPr>
        </p:nvSpPr>
        <p:spPr>
          <a:prstGeom prst="rect">
            <a:avLst/>
          </a:prstGeom>
        </p:spPr>
        <p:txBody>
          <a:bodyPr/>
          <a:lstStyle/>
          <a:p>
            <a:pPr/>
            <a:r>
              <a:t>Why Python?</a:t>
            </a:r>
          </a:p>
        </p:txBody>
      </p:sp>
      <p:sp>
        <p:nvSpPr>
          <p:cNvPr id="436" name="Shape 436"/>
          <p:cNvSpPr/>
          <p:nvPr>
            <p:ph type="body" idx="1"/>
          </p:nvPr>
        </p:nvSpPr>
        <p:spPr>
          <a:xfrm>
            <a:off x="679202" y="1549400"/>
            <a:ext cx="11646397" cy="5259884"/>
          </a:xfrm>
          <a:prstGeom prst="rect">
            <a:avLst/>
          </a:prstGeom>
        </p:spPr>
        <p:txBody>
          <a:bodyPr/>
          <a:lstStyle/>
          <a:p>
            <a:pPr>
              <a:defRPr sz="2500"/>
            </a:pPr>
            <a:r>
              <a:t>Python is:</a:t>
            </a:r>
            <a:br/>
          </a:p>
          <a:p>
            <a:pPr marL="203200" indent="-203200">
              <a:buSzPct val="70000"/>
              <a:buFont typeface="Lucida Grande"/>
              <a:buChar char="‣"/>
              <a:defRPr sz="2500"/>
            </a:pPr>
            <a:r>
              <a:t>Great for rapid prototyping and full-stack commercial applications.</a:t>
            </a:r>
          </a:p>
          <a:p>
            <a:pPr marL="203200" indent="-203200">
              <a:buSzPct val="70000"/>
              <a:buFont typeface="Lucida Grande"/>
              <a:buChar char="‣"/>
              <a:defRPr sz="2500"/>
            </a:pPr>
            <a:r>
              <a:t>A </a:t>
            </a:r>
            <a:r>
              <a:t>modern</a:t>
            </a:r>
            <a:r>
              <a:t>, elegant, object-oriented language.</a:t>
            </a:r>
          </a:p>
          <a:p>
            <a:pPr marL="203200" indent="-203200">
              <a:buSzPct val="70000"/>
              <a:buFont typeface="Lucida Grande"/>
              <a:buChar char="‣"/>
              <a:defRPr sz="2500"/>
            </a:pPr>
            <a:r>
              <a:t>Highly </a:t>
            </a:r>
            <a:r>
              <a:t>expressive</a:t>
            </a:r>
            <a:r>
              <a:t>, i.e., you can be more </a:t>
            </a:r>
            <a:r>
              <a:t>productive</a:t>
            </a:r>
            <a:r>
              <a:t>.</a:t>
            </a:r>
          </a:p>
          <a:p>
            <a:pPr marL="203200" indent="-203200">
              <a:buSzPct val="70000"/>
              <a:buFont typeface="Lucida Grande"/>
              <a:buChar char="‣"/>
              <a:defRPr sz="2500"/>
            </a:pPr>
            <a:r>
              <a:t>Well documented and has an established and </a:t>
            </a:r>
            <a:r>
              <a:t>growing community.</a:t>
            </a:r>
          </a:p>
          <a:p>
            <a:pPr marL="203200" indent="-203200">
              <a:buSzPct val="70000"/>
              <a:buFont typeface="Lucida Grande"/>
              <a:buChar char="‣"/>
              <a:defRPr sz="2500"/>
            </a:pPr>
            <a:r>
              <a:t>Comes with </a:t>
            </a:r>
            <a:r>
              <a:t>"batteries included</a:t>
            </a:r>
            <a:r>
              <a:t>" - in other words, Python has libraries that will help you do a ton of different tasks!</a:t>
            </a:r>
          </a:p>
        </p:txBody>
      </p:sp>
      <p:pic>
        <p:nvPicPr>
          <p:cNvPr id="437" name="pasted-image.tiff"/>
          <p:cNvPicPr>
            <a:picLocks noChangeAspect="1"/>
          </p:cNvPicPr>
          <p:nvPr/>
        </p:nvPicPr>
        <p:blipFill>
          <a:blip r:embed="rId2">
            <a:extLst/>
          </a:blip>
          <a:stretch>
            <a:fillRect/>
          </a:stretch>
        </p:blipFill>
        <p:spPr>
          <a:xfrm>
            <a:off x="9962157" y="101610"/>
            <a:ext cx="3004246" cy="3004246"/>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body" idx="13"/>
          </p:nvPr>
        </p:nvSpPr>
        <p:spPr>
          <a:prstGeom prst="rect">
            <a:avLst/>
          </a:prstGeom>
        </p:spPr>
        <p:txBody>
          <a:bodyPr/>
          <a:lstStyle/>
          <a:p>
            <a:pPr/>
            <a:r>
              <a:t>Packages</a:t>
            </a:r>
          </a:p>
        </p:txBody>
      </p:sp>
      <p:sp>
        <p:nvSpPr>
          <p:cNvPr id="440" name="Shape 440"/>
          <p:cNvSpPr/>
          <p:nvPr>
            <p:ph type="body" sz="quarter" idx="1"/>
          </p:nvPr>
        </p:nvSpPr>
        <p:spPr>
          <a:xfrm>
            <a:off x="635000" y="1270010"/>
            <a:ext cx="11734800" cy="1403189"/>
          </a:xfrm>
          <a:prstGeom prst="rect">
            <a:avLst/>
          </a:prstGeom>
        </p:spPr>
        <p:txBody>
          <a:bodyPr/>
          <a:lstStyle/>
          <a:p>
            <a:pPr marL="203200" indent="-203200">
              <a:buSzPct val="70000"/>
              <a:buFont typeface="Lucida Grande"/>
              <a:buChar char="‣"/>
              <a:defRPr sz="2500"/>
            </a:pPr>
            <a:r>
              <a:t>Libraries of code written to solve particular set of problems</a:t>
            </a:r>
          </a:p>
          <a:p>
            <a:pPr marL="203200" indent="-203200">
              <a:buSzPct val="70000"/>
              <a:buFont typeface="Lucida Grande"/>
              <a:buChar char="‣"/>
              <a:defRPr sz="2500"/>
            </a:pPr>
            <a:r>
              <a:t>Can be installed with: </a:t>
            </a:r>
            <a:r>
              <a:rPr>
                <a:latin typeface="Andale Mono"/>
                <a:ea typeface="Andale Mono"/>
                <a:cs typeface="Andale Mono"/>
                <a:sym typeface="Andale Mono"/>
              </a:rPr>
              <a:t>conda install &lt;package name</a:t>
            </a:r>
            <a:r>
              <a:t>&gt;</a:t>
            </a:r>
          </a:p>
        </p:txBody>
      </p:sp>
      <p:sp>
        <p:nvSpPr>
          <p:cNvPr id="441" name="Shape 441"/>
          <p:cNvSpPr/>
          <p:nvPr/>
        </p:nvSpPr>
        <p:spPr>
          <a:xfrm>
            <a:off x="615537" y="2771612"/>
            <a:ext cx="8409505" cy="4348954"/>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000"/>
              </a:spcBef>
              <a:buSzPct val="70000"/>
              <a:buFont typeface="Lucida Grande"/>
              <a:buChar char="‣"/>
              <a:defRPr sz="2500">
                <a:solidFill>
                  <a:srgbClr val="000000"/>
                </a:solidFill>
                <a:uFill>
                  <a:solidFill>
                    <a:srgbClr val="000000"/>
                  </a:solidFill>
                </a:uFill>
              </a:defRPr>
            </a:pPr>
            <a:r>
              <a:t>Ever used Excel? How would you like working with data structured in a similar way, but without the irritation of formatting, long formula, and better graphics? </a:t>
            </a:r>
          </a:p>
          <a:p>
            <a:pPr lvl="1" marL="660400" indent="-203200" defTabSz="647700">
              <a:spcBef>
                <a:spcPts val="1000"/>
              </a:spcBef>
              <a:buSzPct val="70000"/>
              <a:buFont typeface="Lucida Grande"/>
              <a:buChar char="‣"/>
              <a:defRPr sz="2500">
                <a:solidFill>
                  <a:srgbClr val="000000"/>
                </a:solidFill>
                <a:uFill>
                  <a:solidFill>
                    <a:srgbClr val="000000"/>
                  </a:solidFill>
                </a:uFill>
              </a:defRPr>
            </a:pPr>
            <a:r>
              <a:t>Try </a:t>
            </a:r>
            <a:r>
              <a:rPr>
                <a:solidFill>
                  <a:schemeClr val="accent6"/>
                </a:solidFill>
              </a:rPr>
              <a:t>pandas!</a:t>
            </a:r>
            <a:br>
              <a:rPr>
                <a:solidFill>
                  <a:schemeClr val="accent6"/>
                </a:solidFill>
              </a:rPr>
            </a:br>
          </a:p>
          <a:p>
            <a:pPr marL="203200" indent="-203200" defTabSz="647700">
              <a:spcBef>
                <a:spcPts val="1000"/>
              </a:spcBef>
              <a:buSzPct val="70000"/>
              <a:buFont typeface="Lucida Grande"/>
              <a:buChar char="‣"/>
              <a:defRPr sz="2500">
                <a:solidFill>
                  <a:srgbClr val="000000"/>
                </a:solidFill>
                <a:uFill>
                  <a:solidFill>
                    <a:srgbClr val="000000"/>
                  </a:solidFill>
                </a:uFill>
              </a:defRPr>
            </a:pPr>
            <a:r>
              <a:t>Does your application require the use of advanced mathematical functions or numerical operations with arrays, vectors or matrices? </a:t>
            </a:r>
          </a:p>
          <a:p>
            <a:pPr lvl="1" marL="660400" indent="-203200" defTabSz="647700">
              <a:spcBef>
                <a:spcPts val="1000"/>
              </a:spcBef>
              <a:buSzPct val="70000"/>
              <a:buFont typeface="Lucida Grande"/>
              <a:buChar char="‣"/>
              <a:defRPr sz="2500">
                <a:solidFill>
                  <a:srgbClr val="000000"/>
                </a:solidFill>
                <a:uFill>
                  <a:solidFill>
                    <a:srgbClr val="000000"/>
                  </a:solidFill>
                </a:uFill>
              </a:defRPr>
            </a:pPr>
            <a:r>
              <a:t>Try </a:t>
            </a:r>
            <a:r>
              <a:rPr>
                <a:solidFill>
                  <a:schemeClr val="accent5">
                    <a:hueOff val="-176146"/>
                    <a:satOff val="3665"/>
                    <a:lumOff val="-13986"/>
                  </a:schemeClr>
                </a:solidFill>
              </a:rPr>
              <a:t>SciPy</a:t>
            </a:r>
            <a:r>
              <a:t> (scientific Python).</a:t>
            </a:r>
          </a:p>
          <a:p>
            <a:pPr lvl="1" marL="660400" indent="-203200" defTabSz="647700">
              <a:spcBef>
                <a:spcPts val="1000"/>
              </a:spcBef>
              <a:buSzPct val="70000"/>
              <a:buFont typeface="Lucida Grande"/>
              <a:buChar char="‣"/>
              <a:defRPr sz="2500">
                <a:solidFill>
                  <a:srgbClr val="000000"/>
                </a:solidFill>
                <a:uFill>
                  <a:solidFill>
                    <a:srgbClr val="000000"/>
                  </a:solidFill>
                </a:uFill>
              </a:defRPr>
            </a:pPr>
            <a:r>
              <a:t>Try </a:t>
            </a:r>
            <a:r>
              <a:rPr>
                <a:solidFill>
                  <a:schemeClr val="accent4">
                    <a:satOff val="1488"/>
                    <a:lumOff val="-7242"/>
                  </a:schemeClr>
                </a:solidFill>
              </a:rPr>
              <a:t>NumPy</a:t>
            </a:r>
            <a:r>
              <a:t> (numerical Python).</a:t>
            </a:r>
          </a:p>
        </p:txBody>
      </p:sp>
      <p:pic>
        <p:nvPicPr>
          <p:cNvPr id="442" name="pasted-image.tiff"/>
          <p:cNvPicPr>
            <a:picLocks noChangeAspect="1"/>
          </p:cNvPicPr>
          <p:nvPr/>
        </p:nvPicPr>
        <p:blipFill>
          <a:blip r:embed="rId2">
            <a:extLst/>
          </a:blip>
          <a:stretch>
            <a:fillRect/>
          </a:stretch>
        </p:blipFill>
        <p:spPr>
          <a:xfrm>
            <a:off x="9395104" y="2822724"/>
            <a:ext cx="3269046" cy="3492396"/>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Shape 444"/>
          <p:cNvSpPr/>
          <p:nvPr>
            <p:ph type="body" idx="13"/>
          </p:nvPr>
        </p:nvSpPr>
        <p:spPr>
          <a:prstGeom prst="rect">
            <a:avLst/>
          </a:prstGeom>
        </p:spPr>
        <p:txBody>
          <a:bodyPr/>
          <a:lstStyle/>
          <a:p>
            <a:pPr/>
            <a:r>
              <a:t>Packages</a:t>
            </a:r>
          </a:p>
        </p:txBody>
      </p:sp>
      <p:sp>
        <p:nvSpPr>
          <p:cNvPr id="445" name="Shape 445"/>
          <p:cNvSpPr/>
          <p:nvPr/>
        </p:nvSpPr>
        <p:spPr>
          <a:xfrm>
            <a:off x="576361" y="1270010"/>
            <a:ext cx="12498645" cy="6809478"/>
          </a:xfrm>
          <a:prstGeom prst="rect">
            <a:avLst/>
          </a:prstGeom>
          <a:ln w="12700"/>
          <a:extLst>
            <a:ext uri="{C572A759-6A51-4108-AA02-DFA0A04FC94B}">
              <ma14:wrappingTextBoxFlag xmlns:ma14="http://schemas.microsoft.com/office/mac/drawingml/2011/main" val="1"/>
            </a:ext>
          </a:extLst>
        </p:spPr>
        <p:txBody>
          <a:bodyPr lIns="0" tIns="0" rIns="0" bIns="0"/>
          <a:lstStyle/>
          <a:p>
            <a:pPr defTabSz="647700">
              <a:spcBef>
                <a:spcPts val="1000"/>
              </a:spcBef>
              <a:buSzPct val="70000"/>
              <a:buFont typeface="Lucida Grande"/>
              <a:buChar char="‣"/>
              <a:defRPr sz="2200">
                <a:solidFill>
                  <a:srgbClr val="000000"/>
                </a:solidFill>
                <a:uFill>
                  <a:solidFill>
                    <a:srgbClr val="000000"/>
                  </a:solidFill>
                </a:uFill>
              </a:defRPr>
            </a:pPr>
            <a:r>
              <a:t>Are you interested in using Python in a data science workflow and exploit the use of machine learning in your applications</a:t>
            </a:r>
          </a:p>
          <a:p>
            <a:pPr lvl="1" marL="358986" indent="-155786" defTabSz="647700">
              <a:spcBef>
                <a:spcPts val="1000"/>
              </a:spcBef>
              <a:buSzPct val="70000"/>
              <a:buFont typeface="Lucida Grande"/>
              <a:buChar char="‣"/>
              <a:defRPr sz="2200">
                <a:solidFill>
                  <a:srgbClr val="000000"/>
                </a:solidFill>
                <a:uFill>
                  <a:solidFill>
                    <a:srgbClr val="000000"/>
                  </a:solidFill>
                </a:uFill>
              </a:defRPr>
            </a:pPr>
            <a:r>
              <a:t>Look no further than </a:t>
            </a:r>
            <a:r>
              <a:rPr>
                <a:solidFill>
                  <a:schemeClr val="accent4"/>
                </a:solidFill>
              </a:rPr>
              <a:t>Scikit-learn</a:t>
            </a:r>
            <a:r>
              <a:t>.</a:t>
            </a:r>
            <a:br/>
            <a:endParaRPr>
              <a:solidFill>
                <a:schemeClr val="accent4"/>
              </a:solidFill>
            </a:endParaRPr>
          </a:p>
          <a:p>
            <a:pPr defTabSz="647700">
              <a:spcBef>
                <a:spcPts val="1000"/>
              </a:spcBef>
              <a:buSzPct val="70000"/>
              <a:buFont typeface="Lucida Grande"/>
              <a:buChar char="‣"/>
              <a:defRPr sz="2200">
                <a:solidFill>
                  <a:srgbClr val="000000"/>
                </a:solidFill>
                <a:uFill>
                  <a:solidFill>
                    <a:srgbClr val="000000"/>
                  </a:solidFill>
                </a:uFill>
              </a:defRPr>
            </a:pPr>
            <a:r>
              <a:t>Are you tired of the boring-looking charts produced with Excel? Are you bored of looking for the right menu to move a label in your plot? </a:t>
            </a:r>
          </a:p>
          <a:p>
            <a:pPr lvl="1" marL="358986" indent="-155786" defTabSz="647700">
              <a:spcBef>
                <a:spcPts val="1000"/>
              </a:spcBef>
              <a:buSzPct val="70000"/>
              <a:buFont typeface="Lucida Grande"/>
              <a:buChar char="‣"/>
              <a:defRPr sz="2200">
                <a:solidFill>
                  <a:srgbClr val="000000"/>
                </a:solidFill>
                <a:uFill>
                  <a:solidFill>
                    <a:srgbClr val="000000"/>
                  </a:solidFill>
                </a:uFill>
              </a:defRPr>
            </a:pPr>
            <a:r>
              <a:t>Take a look at the visuals offered by </a:t>
            </a:r>
            <a:r>
              <a:rPr>
                <a:solidFill>
                  <a:schemeClr val="accent2"/>
                </a:solidFill>
              </a:rPr>
              <a:t>matplotlib</a:t>
            </a:r>
            <a:r>
              <a:rPr>
                <a:latin typeface="News706BT-BoldC"/>
                <a:ea typeface="News706BT-BoldC"/>
                <a:cs typeface="News706BT-BoldC"/>
                <a:sym typeface="News706BT-BoldC"/>
              </a:rPr>
              <a:t>.</a:t>
            </a:r>
            <a:br>
              <a:rPr>
                <a:latin typeface="News706BT-BoldC"/>
                <a:ea typeface="News706BT-BoldC"/>
                <a:cs typeface="News706BT-BoldC"/>
                <a:sym typeface="News706BT-BoldC"/>
              </a:rPr>
            </a:br>
            <a:endParaRPr>
              <a:solidFill>
                <a:schemeClr val="accent2"/>
              </a:solidFill>
            </a:endParaRPr>
          </a:p>
          <a:p>
            <a:pPr defTabSz="647700">
              <a:spcBef>
                <a:spcPts val="1000"/>
              </a:spcBef>
              <a:buSzPct val="70000"/>
              <a:buFont typeface="Lucida Grande"/>
              <a:buChar char="‣"/>
              <a:defRPr sz="2200">
                <a:solidFill>
                  <a:srgbClr val="000000"/>
                </a:solidFill>
                <a:uFill>
                  <a:solidFill>
                    <a:srgbClr val="000000"/>
                  </a:solidFill>
                </a:uFill>
              </a:defRPr>
            </a:pPr>
            <a:r>
              <a:t>Is your boss asking about significance testing and confidence intervals? Are you interested in descriptive statistics, statistical tests, plotting functions, and result statistics? </a:t>
            </a:r>
          </a:p>
          <a:p>
            <a:pPr lvl="1" marL="358986" indent="-155786" defTabSz="647700">
              <a:spcBef>
                <a:spcPts val="1000"/>
              </a:spcBef>
              <a:buSzPct val="70000"/>
              <a:buFont typeface="Lucida Grande"/>
              <a:buChar char="‣"/>
              <a:defRPr sz="2200">
                <a:solidFill>
                  <a:srgbClr val="000000"/>
                </a:solidFill>
                <a:uFill>
                  <a:solidFill>
                    <a:srgbClr val="000000"/>
                  </a:solidFill>
                </a:uFill>
              </a:defRPr>
            </a:pPr>
            <a:r>
              <a:t>Well, </a:t>
            </a:r>
            <a:r>
              <a:rPr>
                <a:solidFill>
                  <a:schemeClr val="accent4">
                    <a:satOff val="1488"/>
                    <a:lumOff val="-7242"/>
                  </a:schemeClr>
                </a:solidFill>
              </a:rPr>
              <a:t>statsmodels</a:t>
            </a:r>
            <a:r>
              <a:t> offers you that and more.</a:t>
            </a:r>
            <a:br/>
          </a:p>
          <a:p>
            <a:pPr defTabSz="647700">
              <a:spcBef>
                <a:spcPts val="1000"/>
              </a:spcBef>
              <a:buSzPct val="70000"/>
              <a:buFont typeface="Lucida Grande"/>
              <a:buChar char="‣"/>
              <a:defRPr sz="2200">
                <a:solidFill>
                  <a:srgbClr val="000000"/>
                </a:solidFill>
                <a:uFill>
                  <a:solidFill>
                    <a:srgbClr val="000000"/>
                  </a:solidFill>
                </a:uFill>
              </a:defRPr>
            </a:pPr>
            <a:r>
              <a:t>All the data you require is available freely on the web but there is no download button and </a:t>
            </a:r>
            <a:r>
              <a:t>you</a:t>
            </a:r>
            <a:r>
              <a:t> need to scrape the website? </a:t>
            </a:r>
          </a:p>
          <a:p>
            <a:pPr lvl="1" marL="358986" indent="-155786" defTabSz="647700">
              <a:spcBef>
                <a:spcPts val="1000"/>
              </a:spcBef>
              <a:buSzPct val="70000"/>
              <a:buFont typeface="Lucida Grande"/>
              <a:buChar char="‣"/>
              <a:defRPr sz="2200">
                <a:solidFill>
                  <a:srgbClr val="000000"/>
                </a:solidFill>
                <a:uFill>
                  <a:solidFill>
                    <a:srgbClr val="000000"/>
                  </a:solidFill>
                </a:uFill>
              </a:defRPr>
            </a:pPr>
            <a:r>
              <a:t>You can extract data from HTML using </a:t>
            </a:r>
            <a:r>
              <a:rPr>
                <a:solidFill>
                  <a:schemeClr val="accent5"/>
                </a:solidFill>
              </a:rPr>
              <a:t>Beautiful soup</a:t>
            </a: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AEAEA"/>
        </a:solidFill>
      </p:bgPr>
    </p:bg>
    <p:spTree>
      <p:nvGrpSpPr>
        <p:cNvPr id="1" name=""/>
        <p:cNvGrpSpPr/>
        <p:nvPr/>
      </p:nvGrpSpPr>
      <p:grpSpPr>
        <a:xfrm>
          <a:off x="0" y="0"/>
          <a:ext cx="0" cy="0"/>
          <a:chOff x="0" y="0"/>
          <a:chExt cx="0" cy="0"/>
        </a:xfrm>
      </p:grpSpPr>
      <p:sp>
        <p:nvSpPr>
          <p:cNvPr id="319" name="Shape 319"/>
          <p:cNvSpPr/>
          <p:nvPr>
            <p:ph type="body" idx="13"/>
          </p:nvPr>
        </p:nvSpPr>
        <p:spPr>
          <a:prstGeom prst="rect">
            <a:avLst/>
          </a:prstGeom>
        </p:spPr>
        <p:txBody>
          <a:bodyPr/>
          <a:lstStyle>
            <a:lvl1pPr>
              <a:defRPr>
                <a:solidFill>
                  <a:srgbClr val="E52123"/>
                </a:solidFill>
              </a:defRPr>
            </a:lvl1pPr>
          </a:lstStyle>
          <a:p>
            <a:pPr/>
            <a:r>
              <a:t>FOR INSTRUCTOR PURPOSES ONLY</a:t>
            </a:r>
          </a:p>
        </p:txBody>
      </p:sp>
      <p:sp>
        <p:nvSpPr>
          <p:cNvPr id="320" name="Shape 320"/>
          <p:cNvSpPr/>
          <p:nvPr>
            <p:ph type="body" idx="1"/>
          </p:nvPr>
        </p:nvSpPr>
        <p:spPr>
          <a:xfrm>
            <a:off x="613353" y="1460500"/>
            <a:ext cx="11042304" cy="4033243"/>
          </a:xfrm>
          <a:prstGeom prst="rect">
            <a:avLst/>
          </a:prstGeom>
        </p:spPr>
        <p:txBody>
          <a:bodyPr/>
          <a:lstStyle/>
          <a:p>
            <a:pPr>
              <a:defRPr sz="2500"/>
            </a:pPr>
          </a:p>
          <a:p>
            <a:pPr marL="203179" indent="-203179">
              <a:buSzPct val="70000"/>
              <a:buFont typeface="Lucida Grande"/>
              <a:buChar char="‣"/>
              <a:defRPr sz="2500"/>
            </a:pPr>
            <a:r>
              <a:t>Before this lesson, students will need to:</a:t>
            </a:r>
          </a:p>
          <a:p>
            <a:pPr lvl="1" marL="660379" indent="-203179">
              <a:defRPr sz="2500"/>
            </a:pPr>
            <a:r>
              <a:t>Bring a laptop with Anaconda installed. Scroll to your operating system version and click on the install button for Anaconda with Python 2.7. Note: we’ll be using Python version 2.7 in this workshop.</a:t>
            </a:r>
          </a:p>
          <a:p>
            <a:pPr lvl="1" marL="660379" indent="-203179">
              <a:defRPr sz="2500"/>
            </a:pPr>
            <a:r>
              <a:t>We will be using Jupyter Notebooks as the main IDE for the workshop. If you are using Anaconda (with Win, Mac or Linux) you are ready to go</a:t>
            </a:r>
          </a:p>
        </p:txBody>
      </p:sp>
      <p:sp>
        <p:nvSpPr>
          <p:cNvPr id="321" name="Shape 321"/>
          <p:cNvSpPr/>
          <p:nvPr/>
        </p:nvSpPr>
        <p:spPr>
          <a:xfrm>
            <a:off x="635000" y="1366842"/>
            <a:ext cx="7721600" cy="431801"/>
          </a:xfrm>
          <a:prstGeom prst="rect">
            <a:avLst/>
          </a:prstGeom>
          <a:ln w="12700"/>
          <a:extLst>
            <a:ext uri="{C572A759-6A51-4108-AA02-DFA0A04FC94B}">
              <ma14:wrappingTextBoxFlag xmlns:ma14="http://schemas.microsoft.com/office/mac/drawingml/2011/main" val="1"/>
            </a:ext>
          </a:extLst>
        </p:spPr>
        <p:txBody>
          <a:bodyPr lIns="0" tIns="0" rIns="0" bIns="0"/>
          <a:lstStyle>
            <a:lvl1pPr defTabSz="647700">
              <a:lnSpc>
                <a:spcPts val="3200"/>
              </a:lnSpc>
              <a:defRPr cap="all" spc="-64" sz="3200">
                <a:solidFill>
                  <a:srgbClr val="000000"/>
                </a:solidFill>
                <a:uFill>
                  <a:solidFill>
                    <a:srgbClr val="000000"/>
                  </a:solidFill>
                </a:uFill>
                <a:latin typeface="+mj-lt"/>
                <a:ea typeface="+mj-ea"/>
                <a:cs typeface="+mj-cs"/>
                <a:sym typeface="PFDinTextCompPro-Bold"/>
              </a:defRPr>
            </a:lvl1pPr>
          </a:lstStyle>
          <a:p>
            <a:pPr/>
            <a:r>
              <a:t>PRE-WORK</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body" idx="13"/>
          </p:nvPr>
        </p:nvSpPr>
        <p:spPr>
          <a:prstGeom prst="rect">
            <a:avLst/>
          </a:prstGeom>
        </p:spPr>
        <p:txBody>
          <a:bodyPr/>
          <a:lstStyle/>
          <a:p>
            <a:pPr/>
            <a:r>
              <a:t>Instructions (GITHUB)</a:t>
            </a:r>
          </a:p>
        </p:txBody>
      </p:sp>
      <p:sp>
        <p:nvSpPr>
          <p:cNvPr id="448" name="Shape 448"/>
          <p:cNvSpPr/>
          <p:nvPr>
            <p:ph type="body" sz="quarter" idx="1"/>
          </p:nvPr>
        </p:nvSpPr>
        <p:spPr>
          <a:xfrm>
            <a:off x="432080" y="1458061"/>
            <a:ext cx="8127440" cy="899060"/>
          </a:xfrm>
          <a:prstGeom prst="rect">
            <a:avLst/>
          </a:prstGeom>
        </p:spPr>
        <p:txBody>
          <a:bodyPr/>
          <a:lstStyle>
            <a:lvl1pPr marL="203200" indent="-203200">
              <a:buSzPct val="70000"/>
              <a:buFont typeface="Lucida Grande"/>
              <a:buChar char="‣"/>
              <a:defRPr sz="2300"/>
            </a:lvl1pPr>
          </a:lstStyle>
          <a:p>
            <a:pPr/>
            <a:r>
              <a:t>We recommend using a Jupyter notebook for this practice.</a:t>
            </a:r>
          </a:p>
        </p:txBody>
      </p:sp>
      <p:sp>
        <p:nvSpPr>
          <p:cNvPr id="449" name="Shape 449"/>
          <p:cNvSpPr/>
          <p:nvPr/>
        </p:nvSpPr>
        <p:spPr>
          <a:xfrm>
            <a:off x="478206" y="2289318"/>
            <a:ext cx="9238523" cy="4445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647700">
              <a:buFont typeface="Lucida Grande"/>
              <a:defRPr sz="1900">
                <a:solidFill>
                  <a:srgbClr val="000000"/>
                </a:solidFill>
                <a:uFill>
                  <a:solidFill>
                    <a:srgbClr val="000000"/>
                  </a:solidFill>
                </a:uFill>
              </a:defRPr>
            </a:pPr>
            <a:r>
              <a:t>To get a hold of the starter code, you’ll need to download these materials.</a:t>
            </a:r>
          </a:p>
          <a:p>
            <a:pPr defTabSz="647700">
              <a:buFont typeface="Lucida Grande"/>
              <a:defRPr sz="1900">
                <a:solidFill>
                  <a:srgbClr val="000000"/>
                </a:solidFill>
                <a:uFill>
                  <a:solidFill>
                    <a:srgbClr val="000000"/>
                  </a:solidFill>
                </a:uFill>
              </a:defRPr>
            </a:pPr>
            <a:r>
              <a:t> </a:t>
            </a: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t> Visit this page: </a:t>
            </a:r>
            <a:r>
              <a:rPr u="sng">
                <a:solidFill>
                  <a:schemeClr val="accent1">
                    <a:hueOff val="47394"/>
                    <a:satOff val="-25753"/>
                    <a:lumOff val="-7544"/>
                  </a:schemeClr>
                </a:solidFill>
              </a:rPr>
              <a:t>https://github.com/blomadam/data-science-101-cwe-materials</a:t>
            </a:r>
            <a:endParaRPr u="sng">
              <a:solidFill>
                <a:schemeClr val="accent1">
                  <a:hueOff val="47394"/>
                  <a:satOff val="-25753"/>
                  <a:lumOff val="-7544"/>
                </a:schemeClr>
              </a:solidFill>
            </a:endParaRP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rPr u="sng">
                <a:solidFill>
                  <a:schemeClr val="accent1">
                    <a:hueOff val="47394"/>
                    <a:satOff val="-25753"/>
                    <a:lumOff val="-7544"/>
                  </a:schemeClr>
                </a:solidFill>
              </a:rPr>
              <a:t> C</a:t>
            </a:r>
            <a:r>
              <a:t>lick on the “Clone or Download” button, and click “Download ZIP”</a:t>
            </a: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t> Unzip the file downloaded in a known location in your file system</a:t>
            </a: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t> Open Jupyter: Open a terminal </a:t>
            </a:r>
          </a:p>
          <a:p>
            <a:pPr lvl="1" marL="685800" indent="-228600" defTabSz="647700">
              <a:spcBef>
                <a:spcPts val="1000"/>
              </a:spcBef>
              <a:buSzPct val="100000"/>
              <a:buFont typeface="Lucida Grande"/>
              <a:buChar char="•"/>
              <a:defRPr sz="1900">
                <a:solidFill>
                  <a:srgbClr val="000000"/>
                </a:solidFill>
                <a:uFill>
                  <a:solidFill>
                    <a:srgbClr val="000000"/>
                  </a:solidFill>
                </a:uFill>
              </a:defRPr>
            </a:pPr>
            <a:r>
              <a:t>Mac</a:t>
            </a:r>
            <a:r>
              <a:t>: Using spotlight search for "Terminal" </a:t>
            </a:r>
          </a:p>
          <a:p>
            <a:pPr lvl="1" marL="685800" indent="-228600" defTabSz="647700">
              <a:spcBef>
                <a:spcPts val="1000"/>
              </a:spcBef>
              <a:buSzPct val="100000"/>
              <a:buFont typeface="Lucida Grande"/>
              <a:buChar char="•"/>
              <a:defRPr sz="1900">
                <a:solidFill>
                  <a:srgbClr val="000000"/>
                </a:solidFill>
                <a:uFill>
                  <a:solidFill>
                    <a:srgbClr val="000000"/>
                  </a:solidFill>
                </a:uFill>
              </a:defRPr>
            </a:pPr>
            <a:r>
              <a:t>Windows</a:t>
            </a:r>
            <a:r>
              <a:t>: Click the "Start" button and type "cmd"</a:t>
            </a:r>
          </a:p>
          <a:p>
            <a:pPr lvl="1" marL="685800" indent="-228600" defTabSz="647700">
              <a:spcBef>
                <a:spcPts val="1000"/>
              </a:spcBef>
              <a:buSzPct val="100000"/>
              <a:buFont typeface="Lucida Grande"/>
              <a:buChar char="•"/>
              <a:defRPr sz="1900">
                <a:solidFill>
                  <a:srgbClr val="000000"/>
                </a:solidFill>
                <a:uFill>
                  <a:solidFill>
                    <a:srgbClr val="000000"/>
                  </a:solidFill>
                </a:uFill>
              </a:defRPr>
            </a:pPr>
            <a:r>
              <a:t>In the terminal type: `</a:t>
            </a:r>
            <a:r>
              <a:rPr>
                <a:latin typeface="Andale Mono"/>
                <a:ea typeface="Andale Mono"/>
                <a:cs typeface="Andale Mono"/>
                <a:sym typeface="Andale Mono"/>
              </a:rPr>
              <a:t>jupyter notebook</a:t>
            </a:r>
            <a:r>
              <a:t>`</a:t>
            </a: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t> Navigate to the  folder where you have saved the file in step 1</a:t>
            </a: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t> Open the file from the Jupyter interface</a:t>
            </a:r>
          </a:p>
          <a:p>
            <a:pPr marL="228600" indent="-228600" defTabSz="647700">
              <a:spcBef>
                <a:spcPts val="1000"/>
              </a:spcBef>
              <a:buSzPct val="100000"/>
              <a:buFont typeface="Lucida Grande"/>
              <a:buAutoNum type="arabicPeriod" startAt="1"/>
              <a:defRPr sz="1900">
                <a:solidFill>
                  <a:srgbClr val="000000"/>
                </a:solidFill>
                <a:uFill>
                  <a:solidFill>
                    <a:srgbClr val="000000"/>
                  </a:solidFill>
                </a:uFill>
              </a:defRPr>
            </a:pPr>
            <a:r>
              <a:t> Voilà, you are ready to type the commands we will cover below</a:t>
            </a:r>
          </a:p>
        </p:txBody>
      </p:sp>
      <p:sp>
        <p:nvSpPr>
          <p:cNvPr id="450" name="Shape 450"/>
          <p:cNvSpPr/>
          <p:nvPr/>
        </p:nvSpPr>
        <p:spPr>
          <a:xfrm>
            <a:off x="9793646" y="3440066"/>
            <a:ext cx="2946241" cy="2826118"/>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000"/>
              </a:spcBef>
              <a:buSzPct val="70000"/>
              <a:buFont typeface="Lucida Grande"/>
              <a:buChar char="‣"/>
              <a:defRPr sz="2200">
                <a:solidFill>
                  <a:srgbClr val="000000"/>
                </a:solidFill>
                <a:uFill>
                  <a:solidFill>
                    <a:srgbClr val="000000"/>
                  </a:solidFill>
                </a:uFill>
              </a:defRPr>
            </a:pPr>
            <a:r>
              <a:t>In this guided practice we are using a sample dataset, demonstrate how to carry out descriptive analytics using the </a:t>
            </a:r>
            <a:r>
              <a:t>pandas</a:t>
            </a:r>
            <a:r>
              <a:t> library we introduced above.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body" idx="13"/>
          </p:nvPr>
        </p:nvSpPr>
        <p:spPr>
          <a:prstGeom prst="rect">
            <a:avLst/>
          </a:prstGeom>
        </p:spPr>
        <p:txBody>
          <a:bodyPr/>
          <a:lstStyle/>
          <a:p>
            <a:pPr/>
            <a:r>
              <a:t>InDEPENDENT PRACTICE</a:t>
            </a:r>
          </a:p>
        </p:txBody>
      </p:sp>
      <p:sp>
        <p:nvSpPr>
          <p:cNvPr id="453" name="Shape 453"/>
          <p:cNvSpPr/>
          <p:nvPr>
            <p:ph type="body" idx="14"/>
          </p:nvPr>
        </p:nvSpPr>
        <p:spPr>
          <a:xfrm>
            <a:off x="635000" y="1473200"/>
            <a:ext cx="11734800" cy="2806700"/>
          </a:xfrm>
          <a:prstGeom prst="rect">
            <a:avLst/>
          </a:prstGeom>
        </p:spPr>
        <p:txBody>
          <a:bodyPr/>
          <a:lstStyle/>
          <a:p>
            <a:pPr/>
            <a:r>
              <a:t>Analyze some Data!</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body" idx="13"/>
          </p:nvPr>
        </p:nvSpPr>
        <p:spPr>
          <a:prstGeom prst="rect">
            <a:avLst/>
          </a:prstGeom>
        </p:spPr>
        <p:txBody>
          <a:bodyPr/>
          <a:lstStyle/>
          <a:p>
            <a:pPr/>
            <a:r>
              <a:t>Now you try!</a:t>
            </a:r>
          </a:p>
        </p:txBody>
      </p:sp>
      <p:sp>
        <p:nvSpPr>
          <p:cNvPr id="458" name="Shape 458"/>
          <p:cNvSpPr/>
          <p:nvPr>
            <p:ph type="title"/>
          </p:nvPr>
        </p:nvSpPr>
        <p:spPr>
          <a:prstGeom prst="rect">
            <a:avLst/>
          </a:prstGeom>
        </p:spPr>
        <p:txBody>
          <a:bodyPr/>
          <a:lstStyle/>
          <a:p>
            <a:pPr/>
            <a:r>
              <a:t>Flowers and more</a:t>
            </a:r>
          </a:p>
        </p:txBody>
      </p:sp>
      <p:sp>
        <p:nvSpPr>
          <p:cNvPr id="459" name="Shape 459"/>
          <p:cNvSpPr/>
          <p:nvPr>
            <p:ph type="body" idx="1"/>
          </p:nvPr>
        </p:nvSpPr>
        <p:spPr>
          <a:xfrm>
            <a:off x="701213" y="2228582"/>
            <a:ext cx="11952339" cy="4135130"/>
          </a:xfrm>
          <a:prstGeom prst="rect">
            <a:avLst/>
          </a:prstGeom>
        </p:spPr>
        <p:txBody>
          <a:bodyPr/>
          <a:lstStyle/>
          <a:p>
            <a:pPr marL="203200" indent="-203200">
              <a:buSzPct val="70000"/>
              <a:buFont typeface="Lucida Grande"/>
              <a:buChar char="‣"/>
              <a:defRPr sz="2500"/>
            </a:pPr>
            <a:r>
              <a:t>You are a business intelligence manager at a fast moving startup that deals with flowers. </a:t>
            </a:r>
          </a:p>
          <a:p>
            <a:pPr marL="203200" indent="-203200">
              <a:buSzPct val="70000"/>
              <a:buFont typeface="Lucida Grande"/>
              <a:buChar char="‣"/>
              <a:defRPr sz="2500"/>
            </a:pPr>
          </a:p>
          <a:p>
            <a:pPr marL="203200" indent="-203200">
              <a:buSzPct val="70000"/>
              <a:buFont typeface="Lucida Grande"/>
              <a:buChar char="‣"/>
              <a:defRPr sz="2500"/>
            </a:pPr>
            <a:r>
              <a:t>You need to analyze some data for iris flowers of three different species.</a:t>
            </a:r>
          </a:p>
          <a:p>
            <a:pPr marL="203200" indent="-203200">
              <a:buSzPct val="70000"/>
              <a:buFont typeface="Lucida Grande"/>
              <a:buChar char="‣"/>
              <a:defRPr sz="2500"/>
            </a:pPr>
          </a:p>
          <a:p>
            <a:pPr marL="203200" indent="-203200">
              <a:buSzPct val="70000"/>
              <a:buFont typeface="Lucida Grande"/>
              <a:buChar char="‣"/>
              <a:defRPr sz="2500"/>
            </a:pPr>
            <a:r>
              <a:t>The business has received a sample data set with typical measures for the following three species for iris flowers…</a:t>
            </a:r>
          </a:p>
        </p:txBody>
      </p:sp>
      <p:pic>
        <p:nvPicPr>
          <p:cNvPr id="460" name="Screen Shot 2016-03-20 at 17.35.41.jpg"/>
          <p:cNvPicPr>
            <a:picLocks noChangeAspect="1"/>
          </p:cNvPicPr>
          <p:nvPr/>
        </p:nvPicPr>
        <p:blipFill>
          <a:blip r:embed="rId3">
            <a:extLst/>
          </a:blip>
          <a:stretch>
            <a:fillRect/>
          </a:stretch>
        </p:blipFill>
        <p:spPr>
          <a:xfrm>
            <a:off x="7394276" y="5140215"/>
            <a:ext cx="3589516" cy="2012575"/>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title"/>
          </p:nvPr>
        </p:nvSpPr>
        <p:spPr>
          <a:xfrm>
            <a:off x="635361" y="723177"/>
            <a:ext cx="6839383" cy="491719"/>
          </a:xfrm>
          <a:prstGeom prst="rect">
            <a:avLst/>
          </a:prstGeom>
        </p:spPr>
        <p:txBody>
          <a:bodyPr/>
          <a:lstStyle/>
          <a:p>
            <a:pPr/>
            <a:r>
              <a:t>Iris data set</a:t>
            </a:r>
          </a:p>
        </p:txBody>
      </p:sp>
      <p:sp>
        <p:nvSpPr>
          <p:cNvPr id="465" name="Shape 465"/>
          <p:cNvSpPr/>
          <p:nvPr>
            <p:ph type="body" idx="1"/>
          </p:nvPr>
        </p:nvSpPr>
        <p:spPr>
          <a:xfrm>
            <a:off x="593546" y="1359958"/>
            <a:ext cx="11909197" cy="8955583"/>
          </a:xfrm>
          <a:prstGeom prst="rect">
            <a:avLst/>
          </a:prstGeom>
        </p:spPr>
        <p:txBody>
          <a:bodyPr/>
          <a:lstStyle/>
          <a:p>
            <a:pPr>
              <a:defRPr>
                <a:latin typeface="+mn-lt"/>
                <a:ea typeface="+mn-ea"/>
                <a:cs typeface="+mn-cs"/>
                <a:sym typeface="News706BT-RomanC"/>
              </a:defRPr>
            </a:pPr>
            <a:r>
              <a:t>Famous data set analyzed by Ronald Fisher</a:t>
            </a:r>
          </a:p>
          <a:p>
            <a:pPr>
              <a:defRPr>
                <a:latin typeface="+mn-lt"/>
                <a:ea typeface="+mn-ea"/>
                <a:cs typeface="+mn-cs"/>
                <a:sym typeface="News706BT-RomanC"/>
              </a:defRPr>
            </a:pPr>
          </a:p>
          <a:p>
            <a:pPr>
              <a:defRPr>
                <a:latin typeface="+mn-lt"/>
                <a:ea typeface="+mn-ea"/>
                <a:cs typeface="+mn-cs"/>
                <a:sym typeface="News706BT-RomanC"/>
              </a:defRPr>
            </a:pPr>
            <a:r>
              <a:t>50 samples of 3 different flower types:</a:t>
            </a:r>
          </a:p>
          <a:p>
            <a:pPr lvl="1" marL="556150" indent="-227012">
              <a:buSzPct val="69000"/>
              <a:buChar char="‣"/>
              <a:defRPr>
                <a:latin typeface="+mn-lt"/>
                <a:ea typeface="+mn-ea"/>
                <a:cs typeface="+mn-cs"/>
                <a:sym typeface="News706BT-RomanC"/>
              </a:defRPr>
            </a:pPr>
            <a:r>
              <a:t>Setosa</a:t>
            </a:r>
          </a:p>
          <a:p>
            <a:pPr lvl="1" marL="556150" indent="-227012">
              <a:buSzPct val="69000"/>
              <a:buChar char="‣"/>
              <a:defRPr>
                <a:latin typeface="+mn-lt"/>
                <a:ea typeface="+mn-ea"/>
                <a:cs typeface="+mn-cs"/>
                <a:sym typeface="News706BT-RomanC"/>
              </a:defRPr>
            </a:pPr>
            <a:r>
              <a:t>Virginica</a:t>
            </a:r>
          </a:p>
          <a:p>
            <a:pPr lvl="1" marL="556150" indent="-227012">
              <a:buSzPct val="69000"/>
              <a:buChar char="‣"/>
              <a:defRPr>
                <a:latin typeface="+mn-lt"/>
                <a:ea typeface="+mn-ea"/>
                <a:cs typeface="+mn-cs"/>
                <a:sym typeface="News706BT-RomanC"/>
              </a:defRPr>
            </a:pPr>
            <a:r>
              <a:t>Varsicolor</a:t>
            </a:r>
          </a:p>
          <a:p>
            <a:pPr lvl="1" marL="556150" indent="-227012">
              <a:buSzPct val="69000"/>
              <a:buChar char="‣"/>
              <a:defRPr>
                <a:latin typeface="+mn-lt"/>
                <a:ea typeface="+mn-ea"/>
                <a:cs typeface="+mn-cs"/>
                <a:sym typeface="News706BT-RomanC"/>
              </a:defRPr>
            </a:pPr>
          </a:p>
          <a:p>
            <a:pPr>
              <a:defRPr>
                <a:latin typeface="+mn-lt"/>
                <a:ea typeface="+mn-ea"/>
                <a:cs typeface="+mn-cs"/>
                <a:sym typeface="News706BT-RomanC"/>
              </a:defRPr>
            </a:pPr>
            <a:r>
              <a:t>4 features:</a:t>
            </a:r>
          </a:p>
          <a:p>
            <a:pPr lvl="1" marL="556150" indent="-227012">
              <a:buSzPct val="69000"/>
              <a:buChar char="‣"/>
              <a:defRPr>
                <a:latin typeface="+mn-lt"/>
                <a:ea typeface="+mn-ea"/>
                <a:cs typeface="+mn-cs"/>
                <a:sym typeface="News706BT-RomanC"/>
              </a:defRPr>
            </a:pPr>
            <a:r>
              <a:t>Sepal: length and width</a:t>
            </a:r>
          </a:p>
          <a:p>
            <a:pPr lvl="1" marL="556150" indent="-227012">
              <a:buSzPct val="69000"/>
              <a:buChar char="‣"/>
              <a:defRPr>
                <a:latin typeface="+mn-lt"/>
                <a:ea typeface="+mn-ea"/>
                <a:cs typeface="+mn-cs"/>
                <a:sym typeface="News706BT-RomanC"/>
              </a:defRPr>
            </a:pPr>
            <a:r>
              <a:t>Petal: length and width</a:t>
            </a:r>
          </a:p>
          <a:p>
            <a:pPr lvl="1" marL="556150" indent="-227012">
              <a:buSzPct val="69000"/>
              <a:buChar char="‣"/>
              <a:defRPr>
                <a:latin typeface="+mn-lt"/>
                <a:ea typeface="+mn-ea"/>
                <a:cs typeface="+mn-cs"/>
                <a:sym typeface="News706BT-RomanC"/>
              </a:defRPr>
            </a:pPr>
          </a:p>
          <a:p>
            <a:pPr>
              <a:defRPr>
                <a:latin typeface="+mn-lt"/>
                <a:ea typeface="+mn-ea"/>
                <a:cs typeface="+mn-cs"/>
                <a:sym typeface="News706BT-RomanC"/>
              </a:defRPr>
            </a:pPr>
            <a:r>
              <a:t>Let us use Python to review some analytics that will help us differentiate these three species.</a:t>
            </a:r>
          </a:p>
        </p:txBody>
      </p:sp>
      <p:sp>
        <p:nvSpPr>
          <p:cNvPr id="466" name="Shape 4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body" idx="13"/>
          </p:nvPr>
        </p:nvSpPr>
        <p:spPr>
          <a:prstGeom prst="rect">
            <a:avLst/>
          </a:prstGeom>
        </p:spPr>
        <p:txBody>
          <a:bodyPr/>
          <a:lstStyle/>
          <a:p>
            <a:pPr/>
            <a:r>
              <a:t>Instructions</a:t>
            </a:r>
          </a:p>
        </p:txBody>
      </p:sp>
      <p:sp>
        <p:nvSpPr>
          <p:cNvPr id="469" name="Shape 469"/>
          <p:cNvSpPr/>
          <p:nvPr>
            <p:ph type="body" sz="quarter" idx="1"/>
          </p:nvPr>
        </p:nvSpPr>
        <p:spPr>
          <a:xfrm>
            <a:off x="286290" y="1266814"/>
            <a:ext cx="8127440" cy="899060"/>
          </a:xfrm>
          <a:prstGeom prst="rect">
            <a:avLst/>
          </a:prstGeom>
        </p:spPr>
        <p:txBody>
          <a:bodyPr/>
          <a:lstStyle>
            <a:lvl1pPr marL="203200" indent="-203200">
              <a:buSzPct val="70000"/>
              <a:buFont typeface="Lucida Grande"/>
              <a:buChar char="‣"/>
              <a:defRPr sz="2500"/>
            </a:lvl1pPr>
          </a:lstStyle>
          <a:p>
            <a:pPr/>
            <a:r>
              <a:t>We recommend using a Jupyter notebook for this practice.</a:t>
            </a:r>
          </a:p>
        </p:txBody>
      </p:sp>
      <p:sp>
        <p:nvSpPr>
          <p:cNvPr id="470" name="Shape 470"/>
          <p:cNvSpPr/>
          <p:nvPr/>
        </p:nvSpPr>
        <p:spPr>
          <a:xfrm>
            <a:off x="478206" y="2442664"/>
            <a:ext cx="8482051" cy="43437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647700">
              <a:buFont typeface="Lucida Grande"/>
              <a:defRPr sz="2100">
                <a:solidFill>
                  <a:srgbClr val="000000"/>
                </a:solidFill>
                <a:uFill>
                  <a:solidFill>
                    <a:srgbClr val="000000"/>
                  </a:solidFill>
                </a:uFill>
              </a:defRPr>
            </a:pPr>
            <a:r>
              <a:t>From the materials downloaded:</a:t>
            </a:r>
          </a:p>
          <a:p>
            <a:pPr defTabSz="647700">
              <a:buFont typeface="Lucida Grande"/>
              <a:defRPr sz="2100">
                <a:solidFill>
                  <a:srgbClr val="000000"/>
                </a:solidFill>
                <a:uFill>
                  <a:solidFill>
                    <a:srgbClr val="000000"/>
                  </a:solidFill>
                </a:uFill>
              </a:defRPr>
            </a:pPr>
            <a:r>
              <a:t> </a:t>
            </a:r>
          </a:p>
          <a:p>
            <a:pPr marL="228600" indent="-228600" defTabSz="647700">
              <a:spcBef>
                <a:spcPts val="1000"/>
              </a:spcBef>
              <a:buSzPct val="100000"/>
              <a:buFont typeface="Lucida Grande"/>
              <a:buAutoNum type="arabicPeriod" startAt="1"/>
              <a:defRPr sz="2100">
                <a:solidFill>
                  <a:srgbClr val="000000"/>
                </a:solidFill>
                <a:uFill>
                  <a:solidFill>
                    <a:srgbClr val="000000"/>
                  </a:solidFill>
                </a:uFill>
              </a:defRPr>
            </a:pPr>
            <a:r>
              <a:t> Unzip the file downloaded in a known location in your file system</a:t>
            </a:r>
          </a:p>
          <a:p>
            <a:pPr marL="228600" indent="-228600" defTabSz="647700">
              <a:spcBef>
                <a:spcPts val="1000"/>
              </a:spcBef>
              <a:buSzPct val="100000"/>
              <a:buFont typeface="Lucida Grande"/>
              <a:buAutoNum type="arabicPeriod" startAt="1"/>
              <a:defRPr sz="2100">
                <a:solidFill>
                  <a:srgbClr val="000000"/>
                </a:solidFill>
                <a:uFill>
                  <a:solidFill>
                    <a:srgbClr val="000000"/>
                  </a:solidFill>
                </a:uFill>
              </a:defRPr>
            </a:pPr>
            <a:r>
              <a:t> Locate the file called </a:t>
            </a:r>
            <a:r>
              <a:rPr>
                <a:solidFill>
                  <a:schemeClr val="accent1">
                    <a:hueOff val="47394"/>
                    <a:satOff val="-25753"/>
                    <a:lumOff val="-7544"/>
                  </a:schemeClr>
                </a:solidFill>
              </a:rPr>
              <a:t>DataScience101_Part1_IndPractice.ipynb</a:t>
            </a:r>
            <a:endParaRPr>
              <a:solidFill>
                <a:schemeClr val="accent1">
                  <a:hueOff val="47394"/>
                  <a:satOff val="-25753"/>
                  <a:lumOff val="-7544"/>
                </a:schemeClr>
              </a:solidFill>
            </a:endParaRPr>
          </a:p>
          <a:p>
            <a:pPr marL="228600" indent="-228600" defTabSz="647700">
              <a:spcBef>
                <a:spcPts val="1000"/>
              </a:spcBef>
              <a:buSzPct val="100000"/>
              <a:buFont typeface="Lucida Grande"/>
              <a:buAutoNum type="arabicPeriod" startAt="1"/>
              <a:defRPr sz="2100">
                <a:solidFill>
                  <a:srgbClr val="000000"/>
                </a:solidFill>
                <a:uFill>
                  <a:solidFill>
                    <a:srgbClr val="000000"/>
                  </a:solidFill>
                </a:uFill>
              </a:defRPr>
            </a:pPr>
            <a:r>
              <a:rPr>
                <a:solidFill>
                  <a:schemeClr val="accent1">
                    <a:hueOff val="47394"/>
                    <a:satOff val="-25753"/>
                    <a:lumOff val="-7544"/>
                  </a:schemeClr>
                </a:solidFill>
              </a:rPr>
              <a:t> </a:t>
            </a:r>
            <a:r>
              <a:t>Open Jupyter: Open a terminal </a:t>
            </a:r>
          </a:p>
          <a:p>
            <a:pPr lvl="1" marL="685800" indent="-228600" defTabSz="647700">
              <a:spcBef>
                <a:spcPts val="1000"/>
              </a:spcBef>
              <a:buSzPct val="100000"/>
              <a:buFont typeface="Lucida Grande"/>
              <a:buChar char="•"/>
              <a:defRPr sz="2100">
                <a:solidFill>
                  <a:srgbClr val="000000"/>
                </a:solidFill>
                <a:uFill>
                  <a:solidFill>
                    <a:srgbClr val="000000"/>
                  </a:solidFill>
                </a:uFill>
              </a:defRPr>
            </a:pPr>
            <a:r>
              <a:t>Mac</a:t>
            </a:r>
            <a:r>
              <a:t>: Using spotlight search for "Terminal" </a:t>
            </a:r>
          </a:p>
          <a:p>
            <a:pPr lvl="1" marL="685800" indent="-228600" defTabSz="647700">
              <a:spcBef>
                <a:spcPts val="1000"/>
              </a:spcBef>
              <a:buSzPct val="100000"/>
              <a:buFont typeface="Lucida Grande"/>
              <a:buChar char="•"/>
              <a:defRPr sz="2100">
                <a:solidFill>
                  <a:srgbClr val="000000"/>
                </a:solidFill>
                <a:uFill>
                  <a:solidFill>
                    <a:srgbClr val="000000"/>
                  </a:solidFill>
                </a:uFill>
              </a:defRPr>
            </a:pPr>
            <a:r>
              <a:t>Windows</a:t>
            </a:r>
            <a:r>
              <a:t>: Click the "Start" button and type "cmd"</a:t>
            </a:r>
          </a:p>
          <a:p>
            <a:pPr lvl="1" marL="685800" indent="-228600" defTabSz="647700">
              <a:spcBef>
                <a:spcPts val="1000"/>
              </a:spcBef>
              <a:buSzPct val="100000"/>
              <a:buFont typeface="Lucida Grande"/>
              <a:buChar char="•"/>
              <a:defRPr sz="2100">
                <a:solidFill>
                  <a:srgbClr val="000000"/>
                </a:solidFill>
                <a:uFill>
                  <a:solidFill>
                    <a:srgbClr val="000000"/>
                  </a:solidFill>
                </a:uFill>
              </a:defRPr>
            </a:pPr>
            <a:r>
              <a:t>In the terminal type: `</a:t>
            </a:r>
            <a:r>
              <a:rPr>
                <a:latin typeface="Andale Mono"/>
                <a:ea typeface="Andale Mono"/>
                <a:cs typeface="Andale Mono"/>
                <a:sym typeface="Andale Mono"/>
              </a:rPr>
              <a:t>jupyter notebook</a:t>
            </a:r>
            <a:r>
              <a:t>`</a:t>
            </a:r>
          </a:p>
          <a:p>
            <a:pPr marL="228600" indent="-228600" defTabSz="647700">
              <a:spcBef>
                <a:spcPts val="1000"/>
              </a:spcBef>
              <a:buSzPct val="100000"/>
              <a:buFont typeface="Lucida Grande"/>
              <a:buAutoNum type="arabicPeriod" startAt="1"/>
              <a:defRPr sz="2100">
                <a:solidFill>
                  <a:srgbClr val="000000"/>
                </a:solidFill>
                <a:uFill>
                  <a:solidFill>
                    <a:srgbClr val="000000"/>
                  </a:solidFill>
                </a:uFill>
              </a:defRPr>
            </a:pPr>
            <a:r>
              <a:t> Navigate to the  folder where you have saved the file in step 1</a:t>
            </a:r>
          </a:p>
          <a:p>
            <a:pPr marL="228600" indent="-228600" defTabSz="647700">
              <a:spcBef>
                <a:spcPts val="1000"/>
              </a:spcBef>
              <a:buSzPct val="100000"/>
              <a:buFont typeface="Lucida Grande"/>
              <a:buAutoNum type="arabicPeriod" startAt="1"/>
              <a:defRPr sz="2100">
                <a:solidFill>
                  <a:srgbClr val="000000"/>
                </a:solidFill>
                <a:uFill>
                  <a:solidFill>
                    <a:srgbClr val="000000"/>
                  </a:solidFill>
                </a:uFill>
              </a:defRPr>
            </a:pPr>
            <a:r>
              <a:t> Open the file from the Jupyter interface</a:t>
            </a:r>
          </a:p>
          <a:p>
            <a:pPr marL="228600" indent="-228600" defTabSz="647700">
              <a:spcBef>
                <a:spcPts val="1000"/>
              </a:spcBef>
              <a:buSzPct val="100000"/>
              <a:buFont typeface="Lucida Grande"/>
              <a:buAutoNum type="arabicPeriod" startAt="1"/>
              <a:defRPr sz="2100">
                <a:solidFill>
                  <a:srgbClr val="000000"/>
                </a:solidFill>
                <a:uFill>
                  <a:solidFill>
                    <a:srgbClr val="000000"/>
                  </a:solidFill>
                </a:uFill>
              </a:defRPr>
            </a:pPr>
            <a:r>
              <a:t> Voilà, you are ready to type the commands we will cover below</a:t>
            </a:r>
          </a:p>
        </p:txBody>
      </p:sp>
      <p:sp>
        <p:nvSpPr>
          <p:cNvPr id="471" name="Shape 471"/>
          <p:cNvSpPr/>
          <p:nvPr/>
        </p:nvSpPr>
        <p:spPr>
          <a:xfrm>
            <a:off x="9793646" y="3440066"/>
            <a:ext cx="2946241" cy="2826118"/>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000"/>
              </a:spcBef>
              <a:buSzPct val="70000"/>
              <a:buFont typeface="Lucida Grande"/>
              <a:buChar char="‣"/>
              <a:defRPr sz="2200">
                <a:solidFill>
                  <a:srgbClr val="000000"/>
                </a:solidFill>
                <a:uFill>
                  <a:solidFill>
                    <a:srgbClr val="000000"/>
                  </a:solidFill>
                </a:uFill>
              </a:defRPr>
            </a:pPr>
            <a:r>
              <a:t>In this guided practice we are using a sample dataset, demonstrate how to carry out descriptive analytics using the </a:t>
            </a:r>
            <a:r>
              <a:t>pandas</a:t>
            </a:r>
            <a:r>
              <a:t> library we introduced above.</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D474A"/>
        </a:solidFill>
      </p:bgPr>
    </p:bg>
    <p:spTree>
      <p:nvGrpSpPr>
        <p:cNvPr id="1" name=""/>
        <p:cNvGrpSpPr/>
        <p:nvPr/>
      </p:nvGrpSpPr>
      <p:grpSpPr>
        <a:xfrm>
          <a:off x="0" y="0"/>
          <a:ext cx="0" cy="0"/>
          <a:chOff x="0" y="0"/>
          <a:chExt cx="0" cy="0"/>
        </a:xfrm>
      </p:grpSpPr>
      <p:sp>
        <p:nvSpPr>
          <p:cNvPr id="475" name="Shape 475"/>
          <p:cNvSpPr/>
          <p:nvPr>
            <p:ph type="body" idx="13"/>
          </p:nvPr>
        </p:nvSpPr>
        <p:spPr>
          <a:prstGeom prst="rect">
            <a:avLst/>
          </a:prstGeom>
          <a:solidFill>
            <a:srgbClr val="ED474A"/>
          </a:solidFill>
        </p:spPr>
        <p:txBody>
          <a:bodyPr/>
          <a:lstStyle/>
          <a:p>
            <a:pPr/>
            <a:r>
              <a:t>TITLE</a:t>
            </a:r>
          </a:p>
        </p:txBody>
      </p:sp>
      <p:sp>
        <p:nvSpPr>
          <p:cNvPr id="476" name="Shape 476"/>
          <p:cNvSpPr/>
          <p:nvPr>
            <p:ph type="body" idx="14"/>
          </p:nvPr>
        </p:nvSpPr>
        <p:spPr>
          <a:prstGeom prst="rect">
            <a:avLst/>
          </a:prstGeom>
          <a:solidFill>
            <a:srgbClr val="ED474A"/>
          </a:solidFill>
        </p:spPr>
        <p:txBody>
          <a:bodyPr/>
          <a:lstStyle/>
          <a:p>
            <a:pPr/>
            <a:r>
              <a:t>BREAK</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body" idx="13"/>
          </p:nvPr>
        </p:nvSpPr>
        <p:spPr>
          <a:prstGeom prst="rect">
            <a:avLst/>
          </a:prstGeom>
        </p:spPr>
        <p:txBody>
          <a:bodyPr/>
          <a:lstStyle/>
          <a:p>
            <a:pPr/>
            <a:r>
              <a:t>INTRODUCTION</a:t>
            </a:r>
          </a:p>
        </p:txBody>
      </p:sp>
      <p:sp>
        <p:nvSpPr>
          <p:cNvPr id="481" name="Shape 481"/>
          <p:cNvSpPr/>
          <p:nvPr>
            <p:ph type="body" idx="14"/>
          </p:nvPr>
        </p:nvSpPr>
        <p:spPr>
          <a:xfrm>
            <a:off x="635000" y="1473200"/>
            <a:ext cx="11734800" cy="2806700"/>
          </a:xfrm>
          <a:prstGeom prst="rect">
            <a:avLst/>
          </a:prstGeom>
        </p:spPr>
        <p:txBody>
          <a:bodyPr/>
          <a:lstStyle/>
          <a:p>
            <a:pPr/>
            <a:r>
              <a:t>What Are Algorithms, anyway?</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Shape 485"/>
          <p:cNvSpPr/>
          <p:nvPr>
            <p:ph type="body" idx="13"/>
          </p:nvPr>
        </p:nvSpPr>
        <p:spPr>
          <a:xfrm>
            <a:off x="635000" y="736600"/>
            <a:ext cx="11365579" cy="431800"/>
          </a:xfrm>
          <a:prstGeom prst="rect">
            <a:avLst/>
          </a:prstGeom>
        </p:spPr>
        <p:txBody>
          <a:bodyPr/>
          <a:lstStyle/>
          <a:p>
            <a:pPr/>
            <a:r>
              <a:t>activity: What comes to mind when you hear the word “Algorith”?</a:t>
            </a:r>
          </a:p>
        </p:txBody>
      </p:sp>
      <p:sp>
        <p:nvSpPr>
          <p:cNvPr id="486" name="Shape 486"/>
          <p:cNvSpPr/>
          <p:nvPr/>
        </p:nvSpPr>
        <p:spPr>
          <a:xfrm>
            <a:off x="3584774" y="2338783"/>
            <a:ext cx="5835253" cy="1555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What do you think when you hear the word “algorithm”?</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Can you give an example?</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Do you use any algorithms in your every-day-life?</a:t>
            </a:r>
          </a:p>
        </p:txBody>
      </p:sp>
      <p:sp>
        <p:nvSpPr>
          <p:cNvPr id="487" name="Shape 487"/>
          <p:cNvSpPr/>
          <p:nvPr/>
        </p:nvSpPr>
        <p:spPr>
          <a:xfrm>
            <a:off x="3593544" y="5985491"/>
            <a:ext cx="4170808"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solidFill>
                  <a:srgbClr val="000000"/>
                </a:solidFill>
              </a:defRPr>
            </a:lvl1pPr>
          </a:lstStyle>
          <a:p>
            <a:pPr/>
            <a:r>
              <a:t>Discussion with the class</a:t>
            </a:r>
          </a:p>
        </p:txBody>
      </p:sp>
      <p:sp>
        <p:nvSpPr>
          <p:cNvPr id="488" name="Shape 488"/>
          <p:cNvSpPr/>
          <p:nvPr/>
        </p:nvSpPr>
        <p:spPr>
          <a:xfrm flipV="1">
            <a:off x="3530600" y="5861617"/>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89" name="Shape 489"/>
          <p:cNvSpPr/>
          <p:nvPr/>
        </p:nvSpPr>
        <p:spPr>
          <a:xfrm>
            <a:off x="3530600" y="5595207"/>
            <a:ext cx="3733800"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490" name="Shape 490"/>
          <p:cNvSpPr/>
          <p:nvPr/>
        </p:nvSpPr>
        <p:spPr>
          <a:xfrm flipV="1">
            <a:off x="3530600" y="190273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491" name="Shape 491"/>
          <p:cNvSpPr/>
          <p:nvPr/>
        </p:nvSpPr>
        <p:spPr>
          <a:xfrm>
            <a:off x="3531212" y="1652199"/>
            <a:ext cx="3733801"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DIRECTIONS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body" idx="13"/>
          </p:nvPr>
        </p:nvSpPr>
        <p:spPr>
          <a:prstGeom prst="rect">
            <a:avLst/>
          </a:prstGeom>
        </p:spPr>
        <p:txBody>
          <a:bodyPr/>
          <a:lstStyle/>
          <a:p>
            <a:pPr/>
            <a:r>
              <a:t>Algorithm</a:t>
            </a:r>
          </a:p>
        </p:txBody>
      </p:sp>
      <p:sp>
        <p:nvSpPr>
          <p:cNvPr id="496" name="Shape 496"/>
          <p:cNvSpPr/>
          <p:nvPr>
            <p:ph type="title"/>
          </p:nvPr>
        </p:nvSpPr>
        <p:spPr>
          <a:prstGeom prst="rect">
            <a:avLst/>
          </a:prstGeom>
        </p:spPr>
        <p:txBody>
          <a:bodyPr/>
          <a:lstStyle/>
          <a:p>
            <a:pPr/>
            <a:r>
              <a:t>A set of steps to accomplish a task</a:t>
            </a:r>
          </a:p>
        </p:txBody>
      </p:sp>
      <p:sp>
        <p:nvSpPr>
          <p:cNvPr id="497" name="Shape 497"/>
          <p:cNvSpPr/>
          <p:nvPr>
            <p:ph type="body" idx="1"/>
          </p:nvPr>
        </p:nvSpPr>
        <p:spPr>
          <a:xfrm>
            <a:off x="632056" y="2413000"/>
            <a:ext cx="11734801" cy="4636983"/>
          </a:xfrm>
          <a:prstGeom prst="rect">
            <a:avLst/>
          </a:prstGeom>
        </p:spPr>
        <p:txBody>
          <a:bodyPr/>
          <a:lstStyle/>
          <a:p>
            <a:pPr marL="203200" indent="-203200">
              <a:buSzPct val="70000"/>
              <a:buFont typeface="Lucida Grande"/>
              <a:buChar char="‣"/>
              <a:defRPr sz="2500"/>
            </a:pPr>
            <a:r>
              <a:t>Algorithms need to have their steps in the right order.</a:t>
            </a:r>
          </a:p>
          <a:p>
            <a:pPr marL="203200" indent="-203200">
              <a:buSzPct val="70000"/>
              <a:buFont typeface="Lucida Grande"/>
              <a:buChar char="‣"/>
              <a:defRPr sz="2500"/>
            </a:pPr>
          </a:p>
          <a:p>
            <a:pPr marL="203200" indent="-203200">
              <a:buSzPct val="70000"/>
              <a:buFont typeface="Lucida Grande"/>
              <a:buChar char="‣"/>
              <a:defRPr sz="2500"/>
            </a:pPr>
            <a:r>
              <a:t>When you write an algorithm, the order of the instructions is very important.</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ph type="body" idx="13"/>
          </p:nvPr>
        </p:nvSpPr>
        <p:spPr>
          <a:prstGeom prst="rect">
            <a:avLst/>
          </a:prstGeom>
        </p:spPr>
        <p:txBody>
          <a:bodyPr/>
          <a:lstStyle/>
          <a:p>
            <a:pPr/>
            <a:r>
              <a:t>Algorithm</a:t>
            </a:r>
          </a:p>
        </p:txBody>
      </p:sp>
      <p:sp>
        <p:nvSpPr>
          <p:cNvPr id="500" name="Shape 500"/>
          <p:cNvSpPr/>
          <p:nvPr>
            <p:ph type="title"/>
          </p:nvPr>
        </p:nvSpPr>
        <p:spPr>
          <a:prstGeom prst="rect">
            <a:avLst/>
          </a:prstGeom>
        </p:spPr>
        <p:txBody>
          <a:bodyPr/>
          <a:lstStyle/>
          <a:p>
            <a:pPr/>
            <a:r>
              <a:t>A set of steps to accomplish a task</a:t>
            </a:r>
          </a:p>
        </p:txBody>
      </p:sp>
      <p:sp>
        <p:nvSpPr>
          <p:cNvPr id="501" name="Shape 501"/>
          <p:cNvSpPr/>
          <p:nvPr>
            <p:ph type="body" idx="1"/>
          </p:nvPr>
        </p:nvSpPr>
        <p:spPr>
          <a:xfrm>
            <a:off x="632056" y="2413000"/>
            <a:ext cx="11734801" cy="4636983"/>
          </a:xfrm>
          <a:prstGeom prst="rect">
            <a:avLst/>
          </a:prstGeom>
        </p:spPr>
        <p:txBody>
          <a:bodyPr/>
          <a:lstStyle/>
          <a:p>
            <a:pPr marL="203200" indent="-203200">
              <a:buSzPct val="70000"/>
              <a:buFont typeface="Lucida Grande"/>
              <a:buChar char="‣"/>
              <a:defRPr sz="2500"/>
            </a:pPr>
          </a:p>
          <a:p>
            <a:pPr marL="203200" indent="-203200">
              <a:buSzPct val="70000"/>
              <a:buFont typeface="Lucida Grande"/>
              <a:buChar char="‣"/>
              <a:defRPr sz="2500"/>
            </a:pPr>
            <a:r>
              <a:t>Would you put on your shoes before you put on your socks?</a:t>
            </a:r>
          </a:p>
          <a:p>
            <a:pPr marL="203200" indent="-203200">
              <a:buSzPct val="70000"/>
              <a:buFont typeface="Lucida Grande"/>
              <a:buChar char="‣"/>
              <a:defRPr sz="2500"/>
            </a:pPr>
          </a:p>
          <a:p>
            <a:pPr marL="203200" indent="-203200">
              <a:buSzPct val="70000"/>
              <a:buFont typeface="Lucida Grande"/>
              <a:buChar char="‣"/>
              <a:defRPr sz="2500"/>
            </a:pPr>
            <a:r>
              <a:t>What if you put on your jacket before you put on your coat?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body" idx="13"/>
          </p:nvPr>
        </p:nvSpPr>
        <p:spPr>
          <a:prstGeom prst="rect">
            <a:avLst/>
          </a:prstGeom>
        </p:spPr>
        <p:txBody>
          <a:bodyPr/>
          <a:lstStyle/>
          <a:p>
            <a:pPr defTabSz="1308100">
              <a:lnSpc>
                <a:spcPts val="3400"/>
              </a:lnSpc>
              <a:defRPr sz="2800">
                <a:solidFill>
                  <a:srgbClr val="E52123"/>
                </a:solidFill>
                <a:latin typeface="News706BT-ItalicC"/>
                <a:ea typeface="News706BT-ItalicC"/>
                <a:cs typeface="News706BT-ItalicC"/>
                <a:sym typeface="News706BT-ItalicC"/>
              </a:defRPr>
            </a:pPr>
            <a:r>
              <a:t>Adam Blomberg</a:t>
            </a:r>
          </a:p>
          <a:p>
            <a:pPr defTabSz="1308100">
              <a:lnSpc>
                <a:spcPts val="3400"/>
              </a:lnSpc>
              <a:defRPr sz="2800">
                <a:solidFill>
                  <a:srgbClr val="EAEAEA"/>
                </a:solidFill>
                <a:latin typeface="News706BT-ItalicC"/>
                <a:ea typeface="News706BT-ItalicC"/>
                <a:cs typeface="News706BT-ItalicC"/>
                <a:sym typeface="News706BT-ItalicC"/>
              </a:defRPr>
            </a:pPr>
            <a:r>
              <a:t>DSI+ Instructor, General Assembly</a:t>
            </a:r>
          </a:p>
        </p:txBody>
      </p:sp>
      <p:sp>
        <p:nvSpPr>
          <p:cNvPr id="324" name="Shape 324"/>
          <p:cNvSpPr/>
          <p:nvPr>
            <p:ph type="body" idx="14"/>
          </p:nvPr>
        </p:nvSpPr>
        <p:spPr>
          <a:prstGeom prst="rect">
            <a:avLst/>
          </a:prstGeom>
        </p:spPr>
        <p:txBody>
          <a:bodyPr/>
          <a:lstStyle>
            <a:lvl1pPr>
              <a:lnSpc>
                <a:spcPct val="70000"/>
              </a:lnSpc>
            </a:lvl1pPr>
          </a:lstStyle>
          <a:p>
            <a:pPr/>
            <a:r>
              <a:t>Data Science 101</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ph type="body" idx="13"/>
          </p:nvPr>
        </p:nvSpPr>
        <p:spPr>
          <a:prstGeom prst="rect">
            <a:avLst/>
          </a:prstGeom>
        </p:spPr>
        <p:txBody>
          <a:bodyPr/>
          <a:lstStyle/>
          <a:p>
            <a:pPr/>
            <a:r>
              <a:t>Algorithm</a:t>
            </a:r>
          </a:p>
        </p:txBody>
      </p:sp>
      <p:sp>
        <p:nvSpPr>
          <p:cNvPr id="504" name="Shape 504"/>
          <p:cNvSpPr/>
          <p:nvPr>
            <p:ph type="title"/>
          </p:nvPr>
        </p:nvSpPr>
        <p:spPr>
          <a:prstGeom prst="rect">
            <a:avLst/>
          </a:prstGeom>
        </p:spPr>
        <p:txBody>
          <a:bodyPr/>
          <a:lstStyle/>
          <a:p>
            <a:pPr/>
            <a:r>
              <a:t>Computer science</a:t>
            </a:r>
          </a:p>
        </p:txBody>
      </p:sp>
      <p:sp>
        <p:nvSpPr>
          <p:cNvPr id="505" name="Shape 505"/>
          <p:cNvSpPr/>
          <p:nvPr>
            <p:ph type="body" idx="1"/>
          </p:nvPr>
        </p:nvSpPr>
        <p:spPr>
          <a:xfrm>
            <a:off x="632056" y="2413000"/>
            <a:ext cx="8219425" cy="4636983"/>
          </a:xfrm>
          <a:prstGeom prst="rect">
            <a:avLst/>
          </a:prstGeom>
        </p:spPr>
        <p:txBody>
          <a:bodyPr/>
          <a:lstStyle/>
          <a:p>
            <a:pPr marL="203200" indent="-203200">
              <a:buSzPct val="70000"/>
              <a:buFont typeface="Lucida Grande"/>
              <a:buChar char="‣"/>
              <a:defRPr sz="2500"/>
            </a:pPr>
            <a:r>
              <a:t>Algorithms are a formal way of describing precisely defined instructions. </a:t>
            </a:r>
          </a:p>
          <a:p>
            <a:pPr marL="203200" indent="-203200">
              <a:buSzPct val="70000"/>
              <a:buFont typeface="Lucida Grande"/>
              <a:buChar char="‣"/>
              <a:defRPr sz="2500"/>
            </a:pPr>
          </a:p>
          <a:p>
            <a:pPr marL="203200" indent="-203200">
              <a:buSzPct val="70000"/>
              <a:buFont typeface="Lucida Grande"/>
              <a:buChar char="‣"/>
              <a:defRPr sz="2500"/>
            </a:pPr>
            <a:r>
              <a:t>Computers </a:t>
            </a:r>
            <a:r>
              <a:rPr>
                <a:latin typeface="News706BT-ItalicC"/>
                <a:ea typeface="News706BT-ItalicC"/>
                <a:cs typeface="News706BT-ItalicC"/>
                <a:sym typeface="News706BT-ItalicC"/>
              </a:rPr>
              <a:t>are very good</a:t>
            </a:r>
            <a:r>
              <a:t> at carrying out series of precisely defined instructions.</a:t>
            </a:r>
          </a:p>
        </p:txBody>
      </p:sp>
      <p:pic>
        <p:nvPicPr>
          <p:cNvPr id="506" name="pasted-image.tiff"/>
          <p:cNvPicPr>
            <a:picLocks noChangeAspect="1"/>
          </p:cNvPicPr>
          <p:nvPr/>
        </p:nvPicPr>
        <p:blipFill>
          <a:blip r:embed="rId2">
            <a:extLst/>
          </a:blip>
          <a:stretch>
            <a:fillRect/>
          </a:stretch>
        </p:blipFill>
        <p:spPr>
          <a:xfrm>
            <a:off x="8986935" y="2674707"/>
            <a:ext cx="3823674" cy="2867756"/>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body" idx="13"/>
          </p:nvPr>
        </p:nvSpPr>
        <p:spPr>
          <a:prstGeom prst="rect">
            <a:avLst/>
          </a:prstGeom>
        </p:spPr>
        <p:txBody>
          <a:bodyPr/>
          <a:lstStyle/>
          <a:p>
            <a:pPr/>
            <a:r>
              <a:t>Algorithm</a:t>
            </a:r>
          </a:p>
        </p:txBody>
      </p:sp>
      <p:sp>
        <p:nvSpPr>
          <p:cNvPr id="509" name="Shape 509"/>
          <p:cNvSpPr/>
          <p:nvPr>
            <p:ph type="title"/>
          </p:nvPr>
        </p:nvSpPr>
        <p:spPr>
          <a:prstGeom prst="rect">
            <a:avLst/>
          </a:prstGeom>
        </p:spPr>
        <p:txBody>
          <a:bodyPr/>
          <a:lstStyle/>
          <a:p>
            <a:pPr/>
            <a:r>
              <a:t>Criteria of a good algorithm</a:t>
            </a:r>
          </a:p>
        </p:txBody>
      </p:sp>
      <p:sp>
        <p:nvSpPr>
          <p:cNvPr id="510" name="Shape 510"/>
          <p:cNvSpPr/>
          <p:nvPr>
            <p:ph type="body" idx="1"/>
          </p:nvPr>
        </p:nvSpPr>
        <p:spPr>
          <a:xfrm>
            <a:off x="584017" y="2435214"/>
            <a:ext cx="12274007" cy="5077036"/>
          </a:xfrm>
          <a:prstGeom prst="rect">
            <a:avLst/>
          </a:prstGeom>
        </p:spPr>
        <p:txBody>
          <a:bodyPr/>
          <a:lstStyle/>
          <a:p>
            <a:pPr marL="203200" indent="-203200">
              <a:buSzPct val="70000"/>
              <a:buFont typeface="Lucida Grande"/>
              <a:buChar char="‣"/>
              <a:defRPr sz="2500"/>
            </a:pPr>
            <a:r>
              <a:t>An algorithm is an </a:t>
            </a:r>
            <a:r>
              <a:rPr>
                <a:latin typeface="News706BT-BoldC"/>
                <a:ea typeface="News706BT-BoldC"/>
                <a:cs typeface="News706BT-BoldC"/>
                <a:sym typeface="News706BT-BoldC"/>
              </a:rPr>
              <a:t>unambiguous</a:t>
            </a:r>
            <a:r>
              <a:t> description</a:t>
            </a:r>
            <a:r>
              <a:t> that makes clear what has to be implemented. </a:t>
            </a:r>
          </a:p>
          <a:p>
            <a:pPr lvl="1">
              <a:defRPr sz="2500"/>
            </a:pPr>
            <a:r>
              <a:t>In a recipe, a step such as “</a:t>
            </a:r>
            <a:r>
              <a:t>Bake until done</a:t>
            </a:r>
            <a:r>
              <a:t>” is ambiguous because it doesn’t explain what “</a:t>
            </a:r>
            <a:r>
              <a:t>done</a:t>
            </a:r>
            <a:r>
              <a:t>” means.</a:t>
            </a:r>
          </a:p>
          <a:p>
            <a:pPr lvl="1">
              <a:defRPr sz="2500"/>
            </a:pPr>
            <a:r>
              <a:t>In a computational algorithm, a step such as “</a:t>
            </a:r>
            <a:r>
              <a:t>Choose a large number</a:t>
            </a:r>
            <a:r>
              <a:t>” is vague: what does “large” mean to a computer?</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body" idx="13"/>
          </p:nvPr>
        </p:nvSpPr>
        <p:spPr>
          <a:prstGeom prst="rect">
            <a:avLst/>
          </a:prstGeom>
        </p:spPr>
        <p:txBody>
          <a:bodyPr/>
          <a:lstStyle/>
          <a:p>
            <a:pPr/>
            <a:r>
              <a:t>Algorithm</a:t>
            </a:r>
          </a:p>
        </p:txBody>
      </p:sp>
      <p:sp>
        <p:nvSpPr>
          <p:cNvPr id="513" name="Shape 513"/>
          <p:cNvSpPr/>
          <p:nvPr>
            <p:ph type="title"/>
          </p:nvPr>
        </p:nvSpPr>
        <p:spPr>
          <a:prstGeom prst="rect">
            <a:avLst/>
          </a:prstGeom>
        </p:spPr>
        <p:txBody>
          <a:bodyPr/>
          <a:lstStyle/>
          <a:p>
            <a:pPr/>
            <a:r>
              <a:t>Criteria of a good algorithm</a:t>
            </a:r>
          </a:p>
        </p:txBody>
      </p:sp>
      <p:sp>
        <p:nvSpPr>
          <p:cNvPr id="514" name="Shape 514"/>
          <p:cNvSpPr/>
          <p:nvPr>
            <p:ph type="body" idx="1"/>
          </p:nvPr>
        </p:nvSpPr>
        <p:spPr>
          <a:xfrm>
            <a:off x="365396" y="2489200"/>
            <a:ext cx="12274008" cy="4241961"/>
          </a:xfrm>
          <a:prstGeom prst="rect">
            <a:avLst/>
          </a:prstGeom>
        </p:spPr>
        <p:txBody>
          <a:bodyPr/>
          <a:lstStyle/>
          <a:p>
            <a:pPr marL="203200" indent="-203200">
              <a:buSzPct val="70000"/>
              <a:buFont typeface="Lucida Grande"/>
              <a:buChar char="‣"/>
              <a:defRPr sz="2500"/>
            </a:pPr>
            <a:r>
              <a:t>An algorithm expects a defined set of </a:t>
            </a:r>
            <a:r>
              <a:t>inputs</a:t>
            </a:r>
            <a:r>
              <a:t>. </a:t>
            </a:r>
          </a:p>
          <a:p>
            <a:pPr lvl="1">
              <a:defRPr sz="2500"/>
            </a:pPr>
            <a:r>
              <a:t>For example, it might require two numbers where both numbers are greater than zero. Or it might require a word, or a list of zero or more numbers.</a:t>
            </a:r>
            <a:br/>
          </a:p>
          <a:p>
            <a:pPr marL="203200" indent="-203200">
              <a:buSzPct val="70000"/>
              <a:buFont typeface="Lucida Grande"/>
              <a:buChar char="‣"/>
              <a:defRPr sz="2500"/>
            </a:pPr>
            <a:r>
              <a:t>An algorithm produces a defined set of </a:t>
            </a:r>
            <a:r>
              <a:t>outputs</a:t>
            </a:r>
            <a:r>
              <a:t>. </a:t>
            </a:r>
          </a:p>
          <a:p>
            <a:pPr lvl="1">
              <a:defRPr sz="2500"/>
            </a:pPr>
            <a:r>
              <a:t>It might output the larger of the two numbers, an all-uppercase version of a word, or a sorted version of the list of numbers.</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body" idx="13"/>
          </p:nvPr>
        </p:nvSpPr>
        <p:spPr>
          <a:prstGeom prst="rect">
            <a:avLst/>
          </a:prstGeom>
        </p:spPr>
        <p:txBody>
          <a:bodyPr/>
          <a:lstStyle/>
          <a:p>
            <a:pPr/>
            <a:r>
              <a:t>Algorithm</a:t>
            </a:r>
          </a:p>
        </p:txBody>
      </p:sp>
      <p:sp>
        <p:nvSpPr>
          <p:cNvPr id="517" name="Shape 517"/>
          <p:cNvSpPr/>
          <p:nvPr>
            <p:ph type="title"/>
          </p:nvPr>
        </p:nvSpPr>
        <p:spPr>
          <a:prstGeom prst="rect">
            <a:avLst/>
          </a:prstGeom>
        </p:spPr>
        <p:txBody>
          <a:bodyPr/>
          <a:lstStyle/>
          <a:p>
            <a:pPr/>
            <a:r>
              <a:t>Criteria of a good algorithm</a:t>
            </a:r>
          </a:p>
        </p:txBody>
      </p:sp>
      <p:sp>
        <p:nvSpPr>
          <p:cNvPr id="518" name="Shape 518"/>
          <p:cNvSpPr/>
          <p:nvPr>
            <p:ph type="body" idx="1"/>
          </p:nvPr>
        </p:nvSpPr>
        <p:spPr>
          <a:xfrm>
            <a:off x="385908" y="2202027"/>
            <a:ext cx="12232983" cy="4241962"/>
          </a:xfrm>
          <a:prstGeom prst="rect">
            <a:avLst/>
          </a:prstGeom>
        </p:spPr>
        <p:txBody>
          <a:bodyPr/>
          <a:lstStyle/>
          <a:p>
            <a:pPr marL="203200" indent="-203200">
              <a:buSzPct val="70000"/>
              <a:buFont typeface="Lucida Grande"/>
              <a:buChar char="‣"/>
              <a:defRPr sz="2500"/>
            </a:pPr>
            <a:r>
              <a:t>An algorithm should be </a:t>
            </a:r>
            <a:r>
              <a:t>guaranteed to terminate</a:t>
            </a:r>
            <a:r>
              <a:t> and </a:t>
            </a:r>
            <a:r>
              <a:t>produce a result</a:t>
            </a:r>
            <a:r>
              <a:t>, always stopping after a finite time. </a:t>
            </a:r>
          </a:p>
          <a:p>
            <a:pPr marL="203200" indent="-203200">
              <a:buSzPct val="70000"/>
              <a:buFont typeface="Lucida Grande"/>
              <a:buChar char="‣"/>
              <a:defRPr sz="2500"/>
            </a:pPr>
          </a:p>
          <a:p>
            <a:pPr marL="203200" indent="-203200">
              <a:buSzPct val="70000"/>
              <a:buFont typeface="Lucida Grande"/>
              <a:buChar char="‣"/>
              <a:defRPr sz="2500"/>
            </a:pPr>
            <a:r>
              <a:t>If an algorithm could potentially run forever, it wouldn’t be very useful because you might never get an answer!</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body" idx="13"/>
          </p:nvPr>
        </p:nvSpPr>
        <p:spPr>
          <a:prstGeom prst="rect">
            <a:avLst/>
          </a:prstGeom>
        </p:spPr>
        <p:txBody>
          <a:bodyPr/>
          <a:lstStyle/>
          <a:p>
            <a:pPr/>
            <a:r>
              <a:t>Algorithm</a:t>
            </a:r>
          </a:p>
        </p:txBody>
      </p:sp>
      <p:sp>
        <p:nvSpPr>
          <p:cNvPr id="521" name="Shape 521"/>
          <p:cNvSpPr/>
          <p:nvPr>
            <p:ph type="title"/>
          </p:nvPr>
        </p:nvSpPr>
        <p:spPr>
          <a:prstGeom prst="rect">
            <a:avLst/>
          </a:prstGeom>
        </p:spPr>
        <p:txBody>
          <a:bodyPr/>
          <a:lstStyle/>
          <a:p>
            <a:pPr/>
            <a:r>
              <a:t>Criteria of a good algorithm</a:t>
            </a:r>
          </a:p>
        </p:txBody>
      </p:sp>
      <p:sp>
        <p:nvSpPr>
          <p:cNvPr id="522" name="Shape 522"/>
          <p:cNvSpPr/>
          <p:nvPr>
            <p:ph type="body" idx="1"/>
          </p:nvPr>
        </p:nvSpPr>
        <p:spPr>
          <a:xfrm>
            <a:off x="385908" y="2202027"/>
            <a:ext cx="12232983" cy="4241962"/>
          </a:xfrm>
          <a:prstGeom prst="rect">
            <a:avLst/>
          </a:prstGeom>
        </p:spPr>
        <p:txBody>
          <a:bodyPr/>
          <a:lstStyle/>
          <a:p>
            <a:pPr marL="203200" indent="-203200">
              <a:buSzPct val="70000"/>
              <a:buFont typeface="Lucida Grande"/>
              <a:buChar char="‣"/>
              <a:defRPr sz="2500"/>
            </a:pPr>
          </a:p>
          <a:p>
            <a:pPr marL="203200" indent="-203200">
              <a:buSzPct val="70000"/>
              <a:buFont typeface="Lucida Grande"/>
              <a:buChar char="‣"/>
              <a:defRPr sz="2500"/>
            </a:pPr>
            <a:r>
              <a:t>We can condense some of this information as follows:</a:t>
            </a:r>
          </a:p>
        </p:txBody>
      </p:sp>
      <p:pic>
        <p:nvPicPr>
          <p:cNvPr id="523" name="pasted-image.tiff"/>
          <p:cNvPicPr>
            <a:picLocks noChangeAspect="1"/>
          </p:cNvPicPr>
          <p:nvPr/>
        </p:nvPicPr>
        <p:blipFill>
          <a:blip r:embed="rId2">
            <a:extLst/>
          </a:blip>
          <a:srcRect l="0" t="0" r="0" b="0"/>
          <a:stretch>
            <a:fillRect/>
          </a:stretch>
        </p:blipFill>
        <p:spPr>
          <a:xfrm>
            <a:off x="4150915" y="3887442"/>
            <a:ext cx="4702795" cy="1364601"/>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body" idx="13"/>
          </p:nvPr>
        </p:nvSpPr>
        <p:spPr>
          <a:xfrm>
            <a:off x="635000" y="736600"/>
            <a:ext cx="11365579" cy="431800"/>
          </a:xfrm>
          <a:prstGeom prst="rect">
            <a:avLst/>
          </a:prstGeom>
        </p:spPr>
        <p:txBody>
          <a:bodyPr/>
          <a:lstStyle/>
          <a:p>
            <a:pPr/>
            <a:r>
              <a:t>activity: What is the algorithm for…?</a:t>
            </a:r>
          </a:p>
        </p:txBody>
      </p:sp>
      <p:sp>
        <p:nvSpPr>
          <p:cNvPr id="526" name="Shape 526"/>
          <p:cNvSpPr/>
          <p:nvPr/>
        </p:nvSpPr>
        <p:spPr>
          <a:xfrm>
            <a:off x="3584774" y="2211783"/>
            <a:ext cx="5835253" cy="1809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Making breakfast.</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Commuting to work.</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Making a cup of coffee.</a:t>
            </a:r>
          </a:p>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Brushing teeth.</a:t>
            </a:r>
          </a:p>
        </p:txBody>
      </p:sp>
      <p:sp>
        <p:nvSpPr>
          <p:cNvPr id="527" name="Shape 527"/>
          <p:cNvSpPr/>
          <p:nvPr/>
        </p:nvSpPr>
        <p:spPr>
          <a:xfrm>
            <a:off x="3524872" y="5093358"/>
            <a:ext cx="9177594" cy="1047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1800">
                <a:solidFill>
                  <a:srgbClr val="000000"/>
                </a:solidFill>
              </a:defRPr>
            </a:pPr>
            <a:r>
              <a:t>Break down the steps into the smallest discrete, sequential items and think of the logical order in which things have to be done to achieve the task.</a:t>
            </a:r>
          </a:p>
          <a:p>
            <a:pPr>
              <a:defRPr sz="1800">
                <a:solidFill>
                  <a:srgbClr val="000000"/>
                </a:solidFill>
              </a:defRPr>
            </a:pPr>
          </a:p>
          <a:p>
            <a:pPr>
              <a:defRPr sz="1800">
                <a:solidFill>
                  <a:srgbClr val="000000"/>
                </a:solidFill>
              </a:defRPr>
            </a:pPr>
            <a:r>
              <a:t>Discuss in your group and we will compare with the entire class afterwards</a:t>
            </a:r>
          </a:p>
        </p:txBody>
      </p:sp>
      <p:sp>
        <p:nvSpPr>
          <p:cNvPr id="528" name="Shape 528"/>
          <p:cNvSpPr/>
          <p:nvPr/>
        </p:nvSpPr>
        <p:spPr>
          <a:xfrm flipV="1">
            <a:off x="3571624" y="4897539"/>
            <a:ext cx="3735027"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529" name="Shape 529"/>
          <p:cNvSpPr/>
          <p:nvPr/>
        </p:nvSpPr>
        <p:spPr>
          <a:xfrm>
            <a:off x="3571624" y="4631129"/>
            <a:ext cx="3733801"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530" name="Shape 530"/>
          <p:cNvSpPr/>
          <p:nvPr/>
        </p:nvSpPr>
        <p:spPr>
          <a:xfrm flipV="1">
            <a:off x="3530600" y="190273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531" name="Shape 531"/>
          <p:cNvSpPr/>
          <p:nvPr/>
        </p:nvSpPr>
        <p:spPr>
          <a:xfrm>
            <a:off x="3531212" y="1652199"/>
            <a:ext cx="6248235"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DIRECTIONS - Pick an Every-day Task (or think of your own)</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body" idx="13"/>
          </p:nvPr>
        </p:nvSpPr>
        <p:spPr>
          <a:prstGeom prst="rect">
            <a:avLst/>
          </a:prstGeom>
        </p:spPr>
        <p:txBody>
          <a:bodyPr/>
          <a:lstStyle/>
          <a:p>
            <a:pPr/>
            <a:r>
              <a:t>Demo</a:t>
            </a:r>
          </a:p>
        </p:txBody>
      </p:sp>
      <p:sp>
        <p:nvSpPr>
          <p:cNvPr id="536" name="Shape 536"/>
          <p:cNvSpPr/>
          <p:nvPr>
            <p:ph type="body" idx="14"/>
          </p:nvPr>
        </p:nvSpPr>
        <p:spPr>
          <a:xfrm>
            <a:off x="635000" y="1435100"/>
            <a:ext cx="11734800" cy="2806700"/>
          </a:xfrm>
          <a:prstGeom prst="rect">
            <a:avLst/>
          </a:prstGeom>
        </p:spPr>
        <p:txBody>
          <a:bodyPr/>
          <a:lstStyle/>
          <a:p>
            <a:pPr/>
            <a:r>
              <a:t>Algorithms in action</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body" idx="13"/>
          </p:nvPr>
        </p:nvSpPr>
        <p:spPr>
          <a:prstGeom prst="rect">
            <a:avLst/>
          </a:prstGeom>
        </p:spPr>
        <p:txBody>
          <a:bodyPr/>
          <a:lstStyle/>
          <a:p>
            <a:pPr/>
            <a:r>
              <a:t>Thinking like an algorithm</a:t>
            </a:r>
          </a:p>
        </p:txBody>
      </p:sp>
      <p:sp>
        <p:nvSpPr>
          <p:cNvPr id="541" name="Shape 541"/>
          <p:cNvSpPr/>
          <p:nvPr>
            <p:ph type="title"/>
          </p:nvPr>
        </p:nvSpPr>
        <p:spPr>
          <a:prstGeom prst="rect">
            <a:avLst/>
          </a:prstGeom>
        </p:spPr>
        <p:txBody>
          <a:bodyPr/>
          <a:lstStyle/>
          <a:p>
            <a:pPr/>
            <a:r>
              <a:t>Let us see how to write an algorithm</a:t>
            </a:r>
          </a:p>
        </p:txBody>
      </p:sp>
      <p:sp>
        <p:nvSpPr>
          <p:cNvPr id="542" name="Shape 542"/>
          <p:cNvSpPr/>
          <p:nvPr>
            <p:ph type="body" sz="quarter" idx="1"/>
          </p:nvPr>
        </p:nvSpPr>
        <p:spPr>
          <a:xfrm>
            <a:off x="632056" y="2413000"/>
            <a:ext cx="11734801" cy="553672"/>
          </a:xfrm>
          <a:prstGeom prst="rect">
            <a:avLst/>
          </a:prstGeom>
        </p:spPr>
        <p:txBody>
          <a:bodyPr/>
          <a:lstStyle>
            <a:lvl1pPr marL="203200" indent="-203200">
              <a:buSzPct val="70000"/>
              <a:buFont typeface="Lucida Grande"/>
              <a:buChar char="‣"/>
              <a:defRPr sz="2500"/>
            </a:lvl1pPr>
          </a:lstStyle>
          <a:p>
            <a:pPr/>
            <a:r>
              <a:t>We will use Python to write our algorithm</a:t>
            </a:r>
          </a:p>
        </p:txBody>
      </p:sp>
      <p:sp>
        <p:nvSpPr>
          <p:cNvPr id="543" name="Shape 543"/>
          <p:cNvSpPr/>
          <p:nvPr/>
        </p:nvSpPr>
        <p:spPr>
          <a:xfrm>
            <a:off x="565892" y="3233321"/>
            <a:ext cx="1449629" cy="393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hueOff val="273562"/>
                    <a:satOff val="2937"/>
                    <a:lumOff val="-22233"/>
                  </a:schemeClr>
                </a:solidFill>
              </a:defRPr>
            </a:lvl1pPr>
          </a:lstStyle>
          <a:p>
            <a:pPr/>
            <a:r>
              <a:t>Example:</a:t>
            </a:r>
          </a:p>
        </p:txBody>
      </p:sp>
      <p:sp>
        <p:nvSpPr>
          <p:cNvPr id="544" name="Shape 544"/>
          <p:cNvSpPr/>
          <p:nvPr/>
        </p:nvSpPr>
        <p:spPr>
          <a:xfrm>
            <a:off x="749339" y="3842972"/>
            <a:ext cx="11506122" cy="3268305"/>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000"/>
              </a:spcBef>
              <a:buSzPct val="70000"/>
              <a:buFont typeface="Lucida Grande"/>
              <a:buChar char="‣"/>
              <a:defRPr sz="2500">
                <a:solidFill>
                  <a:srgbClr val="000000"/>
                </a:solidFill>
                <a:uFill>
                  <a:solidFill>
                    <a:srgbClr val="000000"/>
                  </a:solidFill>
                </a:uFill>
              </a:defRPr>
            </a:pPr>
            <a:r>
              <a:t>Problem</a:t>
            </a:r>
            <a:r>
              <a:t>: Given a list of positive numbers, return the largest number on the list.</a:t>
            </a:r>
          </a:p>
          <a:p>
            <a:pPr marL="203200" indent="-203200" defTabSz="647700">
              <a:spcBef>
                <a:spcPts val="1000"/>
              </a:spcBef>
              <a:buSzPct val="70000"/>
              <a:buFont typeface="Lucida Grande"/>
              <a:buChar char="‣"/>
              <a:defRPr sz="2500">
                <a:solidFill>
                  <a:srgbClr val="000000"/>
                </a:solidFill>
                <a:uFill>
                  <a:solidFill>
                    <a:srgbClr val="000000"/>
                  </a:solidFill>
                </a:uFill>
              </a:defRPr>
            </a:pPr>
          </a:p>
          <a:p>
            <a:pPr marL="203200" indent="-203200" defTabSz="647700">
              <a:spcBef>
                <a:spcPts val="1000"/>
              </a:spcBef>
              <a:buSzPct val="70000"/>
              <a:buFont typeface="Lucida Grande"/>
              <a:buChar char="‣"/>
              <a:defRPr sz="2500">
                <a:solidFill>
                  <a:srgbClr val="000000"/>
                </a:solidFill>
                <a:uFill>
                  <a:solidFill>
                    <a:srgbClr val="000000"/>
                  </a:solidFill>
                </a:uFill>
              </a:defRPr>
            </a:pPr>
            <a:r>
              <a:t>Inputs</a:t>
            </a:r>
            <a:r>
              <a:t>: A list</a:t>
            </a:r>
            <a:r>
              <a:rPr b="1">
                <a:latin typeface="Consolas"/>
                <a:ea typeface="Consolas"/>
                <a:cs typeface="Consolas"/>
                <a:sym typeface="Consolas"/>
              </a:rPr>
              <a:t> </a:t>
            </a:r>
            <a:r>
              <a:rPr b="1" i="1">
                <a:latin typeface="Consolas"/>
                <a:ea typeface="Consolas"/>
                <a:cs typeface="Consolas"/>
                <a:sym typeface="Consolas"/>
              </a:rPr>
              <a:t>L</a:t>
            </a:r>
            <a:r>
              <a:t> of positive numbers. </a:t>
            </a:r>
          </a:p>
          <a:p>
            <a:pPr marL="203200" indent="-203200" defTabSz="647700">
              <a:spcBef>
                <a:spcPts val="1000"/>
              </a:spcBef>
              <a:buSzPct val="70000"/>
              <a:buFont typeface="Lucida Grande"/>
              <a:buChar char="‣"/>
              <a:defRPr sz="2500">
                <a:solidFill>
                  <a:srgbClr val="000000"/>
                </a:solidFill>
                <a:uFill>
                  <a:solidFill>
                    <a:srgbClr val="000000"/>
                  </a:solidFill>
                </a:uFill>
              </a:defRPr>
            </a:pPr>
          </a:p>
          <a:p>
            <a:pPr marL="203200" indent="-203200" defTabSz="647700">
              <a:spcBef>
                <a:spcPts val="1000"/>
              </a:spcBef>
              <a:buSzPct val="70000"/>
              <a:buFont typeface="Lucida Grande"/>
              <a:buChar char="‣"/>
              <a:defRPr sz="2500">
                <a:solidFill>
                  <a:srgbClr val="000000"/>
                </a:solidFill>
                <a:uFill>
                  <a:solidFill>
                    <a:srgbClr val="000000"/>
                  </a:solidFill>
                </a:uFill>
              </a:defRPr>
            </a:pPr>
            <a:r>
              <a:t>The list must contain at least one number.</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body" idx="13"/>
          </p:nvPr>
        </p:nvSpPr>
        <p:spPr>
          <a:prstGeom prst="rect">
            <a:avLst/>
          </a:prstGeom>
        </p:spPr>
        <p:txBody>
          <a:bodyPr/>
          <a:lstStyle/>
          <a:p>
            <a:pPr/>
            <a:r>
              <a:t>Thinking like an algorithm</a:t>
            </a:r>
          </a:p>
        </p:txBody>
      </p:sp>
      <p:sp>
        <p:nvSpPr>
          <p:cNvPr id="549" name="Shape 549"/>
          <p:cNvSpPr/>
          <p:nvPr>
            <p:ph type="title"/>
          </p:nvPr>
        </p:nvSpPr>
        <p:spPr>
          <a:prstGeom prst="rect">
            <a:avLst/>
          </a:prstGeom>
        </p:spPr>
        <p:txBody>
          <a:bodyPr/>
          <a:lstStyle/>
          <a:p>
            <a:pPr/>
            <a:r>
              <a:t>what is the output</a:t>
            </a:r>
          </a:p>
        </p:txBody>
      </p:sp>
      <p:sp>
        <p:nvSpPr>
          <p:cNvPr id="550" name="Shape 550"/>
          <p:cNvSpPr/>
          <p:nvPr/>
        </p:nvSpPr>
        <p:spPr>
          <a:xfrm>
            <a:off x="605753" y="2435214"/>
            <a:ext cx="10954605" cy="4774720"/>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000"/>
              </a:spcBef>
              <a:buSzPct val="70000"/>
              <a:buFont typeface="Lucida Grande"/>
              <a:buChar char="‣"/>
              <a:defRPr sz="2500">
                <a:solidFill>
                  <a:srgbClr val="000000"/>
                </a:solidFill>
                <a:uFill>
                  <a:solidFill>
                    <a:srgbClr val="000000"/>
                  </a:solidFill>
                </a:uFill>
              </a:defRPr>
            </a:pPr>
          </a:p>
          <a:p>
            <a:pPr marL="203200" indent="-203200" defTabSz="647700">
              <a:spcBef>
                <a:spcPts val="1000"/>
              </a:spcBef>
              <a:buSzPct val="70000"/>
              <a:buFont typeface="Lucida Grande"/>
              <a:buChar char="‣"/>
              <a:defRPr sz="2500">
                <a:solidFill>
                  <a:srgbClr val="000000"/>
                </a:solidFill>
                <a:uFill>
                  <a:solidFill>
                    <a:srgbClr val="000000"/>
                  </a:solidFill>
                </a:uFill>
              </a:defRPr>
            </a:pPr>
            <a:r>
              <a:t>Output</a:t>
            </a:r>
            <a:r>
              <a:t>: A number </a:t>
            </a:r>
            <a:r>
              <a:rPr b="1" i="1">
                <a:latin typeface="Consolas"/>
                <a:ea typeface="Consolas"/>
                <a:cs typeface="Consolas"/>
                <a:sym typeface="Consolas"/>
              </a:rPr>
              <a:t>n</a:t>
            </a:r>
            <a:r>
              <a:t>, which will be the largest number of the list.</a:t>
            </a:r>
          </a:p>
          <a:p>
            <a:pPr marL="203200" indent="-203200" defTabSz="647700">
              <a:spcBef>
                <a:spcPts val="1000"/>
              </a:spcBef>
              <a:buSzPct val="70000"/>
              <a:buFont typeface="Lucida Grande"/>
              <a:buChar char="‣"/>
              <a:defRPr sz="2500">
                <a:solidFill>
                  <a:srgbClr val="000000"/>
                </a:solidFill>
                <a:uFill>
                  <a:solidFill>
                    <a:srgbClr val="000000"/>
                  </a:solidFill>
                </a:uFill>
              </a:defRPr>
            </a:pP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body" idx="13"/>
          </p:nvPr>
        </p:nvSpPr>
        <p:spPr>
          <a:prstGeom prst="rect">
            <a:avLst/>
          </a:prstGeom>
        </p:spPr>
        <p:txBody>
          <a:bodyPr/>
          <a:lstStyle/>
          <a:p>
            <a:pPr/>
            <a:r>
              <a:t>Thinking like an algorithm</a:t>
            </a:r>
          </a:p>
        </p:txBody>
      </p:sp>
      <p:sp>
        <p:nvSpPr>
          <p:cNvPr id="553" name="Shape 553"/>
          <p:cNvSpPr/>
          <p:nvPr>
            <p:ph type="title"/>
          </p:nvPr>
        </p:nvSpPr>
        <p:spPr>
          <a:prstGeom prst="rect">
            <a:avLst/>
          </a:prstGeom>
        </p:spPr>
        <p:txBody>
          <a:bodyPr/>
          <a:lstStyle/>
          <a:p>
            <a:pPr/>
            <a:r>
              <a:t>what is the output</a:t>
            </a:r>
          </a:p>
        </p:txBody>
      </p:sp>
      <p:sp>
        <p:nvSpPr>
          <p:cNvPr id="554" name="Shape 554"/>
          <p:cNvSpPr/>
          <p:nvPr/>
        </p:nvSpPr>
        <p:spPr>
          <a:xfrm>
            <a:off x="605753" y="2435214"/>
            <a:ext cx="10954605" cy="4774720"/>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000"/>
              </a:spcBef>
              <a:buSzPct val="70000"/>
              <a:buFont typeface="Lucida Grande"/>
              <a:buChar char="‣"/>
              <a:defRPr sz="2500">
                <a:solidFill>
                  <a:srgbClr val="000000"/>
                </a:solidFill>
                <a:uFill>
                  <a:solidFill>
                    <a:srgbClr val="000000"/>
                  </a:solidFill>
                </a:uFill>
              </a:defRPr>
            </a:pPr>
            <a:r>
              <a:t>A</a:t>
            </a:r>
            <a:r>
              <a:t>LGORITHM</a:t>
            </a:r>
          </a:p>
          <a:p>
            <a:pPr defTabSz="647700">
              <a:spcBef>
                <a:spcPts val="1000"/>
              </a:spcBef>
              <a:defRPr sz="2500">
                <a:solidFill>
                  <a:srgbClr val="000000"/>
                </a:solidFill>
                <a:uFill>
                  <a:solidFill>
                    <a:srgbClr val="000000"/>
                  </a:solidFill>
                </a:uFill>
              </a:defRPr>
            </a:pPr>
          </a:p>
          <a:p>
            <a:pPr marL="228600" indent="-228600" defTabSz="647700">
              <a:spcBef>
                <a:spcPts val="1000"/>
              </a:spcBef>
              <a:buSzPct val="100000"/>
              <a:buAutoNum type="arabicPeriod" startAt="1"/>
              <a:defRPr sz="2500">
                <a:solidFill>
                  <a:srgbClr val="000000"/>
                </a:solidFill>
                <a:uFill>
                  <a:solidFill>
                    <a:srgbClr val="000000"/>
                  </a:solidFill>
                </a:uFill>
              </a:defRPr>
            </a:pPr>
            <a:r>
              <a:t> Set the variable `max` to 0.</a:t>
            </a:r>
          </a:p>
          <a:p>
            <a:pPr marL="228600" indent="-228600" defTabSz="647700">
              <a:spcBef>
                <a:spcPts val="1000"/>
              </a:spcBef>
              <a:buSzPct val="100000"/>
              <a:buAutoNum type="arabicPeriod" startAt="1"/>
              <a:defRPr sz="2500">
                <a:solidFill>
                  <a:srgbClr val="000000"/>
                </a:solidFill>
                <a:uFill>
                  <a:solidFill>
                    <a:srgbClr val="000000"/>
                  </a:solidFill>
                </a:uFill>
              </a:defRPr>
            </a:pPr>
            <a:r>
              <a:t> For each number `x` in the list `L`, compare it to `max`.</a:t>
            </a:r>
          </a:p>
          <a:p>
            <a:pPr lvl="1" marL="457200" indent="-228600" defTabSz="647700">
              <a:spcBef>
                <a:spcPts val="1000"/>
              </a:spcBef>
              <a:buSzPct val="100000"/>
              <a:buChar char="•"/>
              <a:defRPr sz="2500">
                <a:solidFill>
                  <a:srgbClr val="000000"/>
                </a:solidFill>
                <a:uFill>
                  <a:solidFill>
                    <a:srgbClr val="000000"/>
                  </a:solidFill>
                </a:uFill>
              </a:defRPr>
            </a:pPr>
            <a:r>
              <a:t>If `x` is larger, set `max` to `x`.</a:t>
            </a:r>
          </a:p>
          <a:p>
            <a:pPr marL="228600" indent="-228600" defTabSz="647700">
              <a:spcBef>
                <a:spcPts val="1000"/>
              </a:spcBef>
              <a:buSzPct val="100000"/>
              <a:buAutoNum type="arabicPeriod" startAt="1"/>
              <a:defRPr sz="2500">
                <a:solidFill>
                  <a:srgbClr val="000000"/>
                </a:solidFill>
                <a:uFill>
                  <a:solidFill>
                    <a:srgbClr val="000000"/>
                  </a:solidFill>
                </a:uFill>
              </a:defRPr>
            </a:pPr>
            <a:r>
              <a:t> `max` is now set to the largest number in the list.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body" idx="13"/>
          </p:nvPr>
        </p:nvSpPr>
        <p:spPr>
          <a:prstGeom prst="rect">
            <a:avLst/>
          </a:prstGeom>
        </p:spPr>
        <p:txBody>
          <a:bodyPr/>
          <a:lstStyle/>
          <a:p>
            <a:pPr/>
            <a:r>
              <a:t>Data Science 101</a:t>
            </a:r>
          </a:p>
        </p:txBody>
      </p:sp>
      <p:sp>
        <p:nvSpPr>
          <p:cNvPr id="327" name="Shape 327"/>
          <p:cNvSpPr/>
          <p:nvPr>
            <p:ph type="title"/>
          </p:nvPr>
        </p:nvSpPr>
        <p:spPr>
          <a:prstGeom prst="rect">
            <a:avLst/>
          </a:prstGeom>
        </p:spPr>
        <p:txBody>
          <a:bodyPr/>
          <a:lstStyle/>
          <a:p>
            <a:pPr/>
            <a:r>
              <a:t>Learning objectives</a:t>
            </a:r>
          </a:p>
        </p:txBody>
      </p:sp>
      <p:sp>
        <p:nvSpPr>
          <p:cNvPr id="328" name="Shape 328"/>
          <p:cNvSpPr/>
          <p:nvPr/>
        </p:nvSpPr>
        <p:spPr>
          <a:xfrm>
            <a:off x="657456" y="2282814"/>
            <a:ext cx="11555941" cy="3810001"/>
          </a:xfrm>
          <a:prstGeom prst="rect">
            <a:avLst/>
          </a:prstGeom>
          <a:ln w="12700"/>
          <a:extLst>
            <a:ext uri="{C572A759-6A51-4108-AA02-DFA0A04FC94B}">
              <ma14:wrappingTextBoxFlag xmlns:ma14="http://schemas.microsoft.com/office/mac/drawingml/2011/main" val="1"/>
            </a:ext>
          </a:extLst>
        </p:spPr>
        <p:txBody>
          <a:bodyPr lIns="0" tIns="0" rIns="0" bIns="0"/>
          <a:lstStyle/>
          <a:p>
            <a:pPr marL="203200" indent="-203200" defTabSz="647700">
              <a:spcBef>
                <a:spcPts val="1800"/>
              </a:spcBef>
              <a:buSzPct val="70000"/>
              <a:buFont typeface="Lucida Grande"/>
              <a:buChar char="‣"/>
              <a:defRPr sz="2800">
                <a:solidFill>
                  <a:srgbClr val="000000"/>
                </a:solidFill>
                <a:uFill>
                  <a:solidFill>
                    <a:srgbClr val="000000"/>
                  </a:solidFill>
                </a:uFill>
              </a:defRPr>
            </a:pPr>
            <a:r>
              <a:t>Explain the field of data science, defining common roles &amp; trends.</a:t>
            </a:r>
          </a:p>
          <a:p>
            <a:pPr marL="203200" indent="-203200" defTabSz="647700">
              <a:spcBef>
                <a:spcPts val="1800"/>
              </a:spcBef>
              <a:buSzPct val="70000"/>
              <a:buFont typeface="Lucida Grande"/>
              <a:buChar char="‣"/>
              <a:defRPr sz="2800">
                <a:solidFill>
                  <a:srgbClr val="000000"/>
                </a:solidFill>
                <a:uFill>
                  <a:solidFill>
                    <a:srgbClr val="000000"/>
                  </a:solidFill>
                </a:uFill>
              </a:defRPr>
            </a:pPr>
            <a:r>
              <a:t>Explore popular tools &amp; resources to visualize, analyze, &amp; model data.</a:t>
            </a:r>
          </a:p>
          <a:p>
            <a:pPr marL="203200" indent="-203200" defTabSz="647700">
              <a:spcBef>
                <a:spcPts val="1800"/>
              </a:spcBef>
              <a:buSzPct val="70000"/>
              <a:buFont typeface="Lucida Grande"/>
              <a:buChar char="‣"/>
              <a:defRPr sz="2800">
                <a:solidFill>
                  <a:srgbClr val="000000"/>
                </a:solidFill>
                <a:uFill>
                  <a:solidFill>
                    <a:srgbClr val="000000"/>
                  </a:solidFill>
                </a:uFill>
              </a:defRPr>
            </a:pPr>
            <a:r>
              <a:t>Recognize the types of problems that can be solved by data science.</a:t>
            </a:r>
          </a:p>
          <a:p>
            <a:pPr marL="203200" indent="-203200" defTabSz="647700">
              <a:spcBef>
                <a:spcPts val="1800"/>
              </a:spcBef>
              <a:buSzPct val="70000"/>
              <a:buFont typeface="Lucida Grande"/>
              <a:buChar char="‣"/>
              <a:defRPr sz="2800">
                <a:solidFill>
                  <a:srgbClr val="000000"/>
                </a:solidFill>
                <a:uFill>
                  <a:solidFill>
                    <a:srgbClr val="000000"/>
                  </a:solidFill>
                </a:uFill>
              </a:defRPr>
            </a:pPr>
            <a:r>
              <a:t>Apply the data science workflow to provide real world recommendations.</a:t>
            </a:r>
          </a:p>
          <a:p>
            <a:pPr marL="203200" indent="-203200" defTabSz="647700">
              <a:spcBef>
                <a:spcPts val="1800"/>
              </a:spcBef>
              <a:buSzPct val="70000"/>
              <a:buFont typeface="Lucida Grande"/>
              <a:buChar char="‣"/>
              <a:defRPr sz="2800">
                <a:solidFill>
                  <a:srgbClr val="000000"/>
                </a:solidFill>
                <a:uFill>
                  <a:solidFill>
                    <a:srgbClr val="000000"/>
                  </a:solidFill>
                </a:uFill>
              </a:defRPr>
            </a:pPr>
            <a:r>
              <a:t>Create a custom learning plan to continue building your data science skills after this workshop! </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ph type="body" idx="13"/>
          </p:nvPr>
        </p:nvSpPr>
        <p:spPr>
          <a:prstGeom prst="rect">
            <a:avLst/>
          </a:prstGeom>
        </p:spPr>
        <p:txBody>
          <a:bodyPr/>
          <a:lstStyle/>
          <a:p>
            <a:pPr/>
            <a:r>
              <a:t>Thinking like an algorithm</a:t>
            </a:r>
          </a:p>
        </p:txBody>
      </p:sp>
      <p:sp>
        <p:nvSpPr>
          <p:cNvPr id="557" name="Shape 557"/>
          <p:cNvSpPr/>
          <p:nvPr>
            <p:ph type="title"/>
          </p:nvPr>
        </p:nvSpPr>
        <p:spPr>
          <a:prstGeom prst="rect">
            <a:avLst/>
          </a:prstGeom>
        </p:spPr>
        <p:txBody>
          <a:bodyPr/>
          <a:lstStyle/>
          <a:p>
            <a:pPr/>
            <a:r>
              <a:t>Here it is in python</a:t>
            </a:r>
          </a:p>
        </p:txBody>
      </p:sp>
      <p:pic>
        <p:nvPicPr>
          <p:cNvPr id="558" name="Screen Shot 2016-07-24 at 18.05.44.jpg"/>
          <p:cNvPicPr>
            <a:picLocks noChangeAspect="1"/>
          </p:cNvPicPr>
          <p:nvPr/>
        </p:nvPicPr>
        <p:blipFill>
          <a:blip r:embed="rId2">
            <a:extLst/>
          </a:blip>
          <a:stretch>
            <a:fillRect/>
          </a:stretch>
        </p:blipFill>
        <p:spPr>
          <a:xfrm>
            <a:off x="1694221" y="2489200"/>
            <a:ext cx="9616358" cy="3268305"/>
          </a:xfrm>
          <a:prstGeom prst="rect">
            <a:avLst/>
          </a:prstGeom>
          <a:ln w="12700">
            <a:miter lim="400000"/>
          </a:ln>
        </p:spPr>
      </p:pic>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body" idx="13"/>
          </p:nvPr>
        </p:nvSpPr>
        <p:spPr>
          <a:xfrm>
            <a:off x="635000" y="736600"/>
            <a:ext cx="11365579" cy="431800"/>
          </a:xfrm>
          <a:prstGeom prst="rect">
            <a:avLst/>
          </a:prstGeom>
        </p:spPr>
        <p:txBody>
          <a:bodyPr/>
          <a:lstStyle/>
          <a:p>
            <a:pPr/>
            <a:r>
              <a:t>activity: Discussion…?</a:t>
            </a:r>
          </a:p>
        </p:txBody>
      </p:sp>
      <p:sp>
        <p:nvSpPr>
          <p:cNvPr id="561" name="Shape 561"/>
          <p:cNvSpPr/>
          <p:nvPr/>
        </p:nvSpPr>
        <p:spPr>
          <a:xfrm>
            <a:off x="3584774" y="2183722"/>
            <a:ext cx="5835253" cy="25464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Does the algorithm above meet the criteria for a good algorithm?</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It is unambiguous?</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Does it have defined inputs and outputs?</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Is it guaranteed to terminate?</a:t>
            </a:r>
          </a:p>
          <a:p>
            <a:pPr lvl="1" marL="754380" indent="-342900" defTabSz="457200">
              <a:spcBef>
                <a:spcPts val="2000"/>
              </a:spcBef>
              <a:buSzPct val="100000"/>
              <a:buAutoNum type="arabicPeriod" startAt="1"/>
              <a:tabLst>
                <a:tab pos="139700" algn="l"/>
                <a:tab pos="457200" algn="l"/>
              </a:tabLst>
              <a:defRPr sz="1800">
                <a:solidFill>
                  <a:srgbClr val="000000"/>
                </a:solidFill>
                <a:uFill>
                  <a:solidFill>
                    <a:srgbClr val="000000"/>
                  </a:solidFill>
                </a:uFill>
              </a:defRPr>
            </a:pPr>
            <a:r>
              <a:t>Does it produce the correct results?</a:t>
            </a:r>
          </a:p>
        </p:txBody>
      </p:sp>
      <p:sp>
        <p:nvSpPr>
          <p:cNvPr id="562" name="Shape 562"/>
          <p:cNvSpPr/>
          <p:nvPr/>
        </p:nvSpPr>
        <p:spPr>
          <a:xfrm>
            <a:off x="3524872" y="5874408"/>
            <a:ext cx="9177594" cy="3239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800">
                <a:solidFill>
                  <a:srgbClr val="000000"/>
                </a:solidFill>
              </a:defRPr>
            </a:lvl1pPr>
          </a:lstStyle>
          <a:p>
            <a:pPr/>
            <a:r>
              <a:t>Discuss in your group and we will compare with the entire class afterwards.</a:t>
            </a:r>
          </a:p>
        </p:txBody>
      </p:sp>
      <p:sp>
        <p:nvSpPr>
          <p:cNvPr id="563" name="Shape 563"/>
          <p:cNvSpPr/>
          <p:nvPr/>
        </p:nvSpPr>
        <p:spPr>
          <a:xfrm flipV="1">
            <a:off x="3571624" y="5316639"/>
            <a:ext cx="3735027"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564" name="Shape 564"/>
          <p:cNvSpPr/>
          <p:nvPr/>
        </p:nvSpPr>
        <p:spPr>
          <a:xfrm>
            <a:off x="3571624" y="5050229"/>
            <a:ext cx="3733801" cy="2540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deliverable</a:t>
            </a:r>
          </a:p>
        </p:txBody>
      </p:sp>
      <p:sp>
        <p:nvSpPr>
          <p:cNvPr id="565" name="Shape 565"/>
          <p:cNvSpPr/>
          <p:nvPr/>
        </p:nvSpPr>
        <p:spPr>
          <a:xfrm flipV="1">
            <a:off x="3530600" y="1902734"/>
            <a:ext cx="3735026" cy="291"/>
          </a:xfrm>
          <a:prstGeom prst="line">
            <a:avLst/>
          </a:prstGeom>
          <a:ln w="6350">
            <a:solidFill>
              <a:srgbClr val="000000"/>
            </a:solidFill>
            <a:miter lim="400000"/>
          </a:ln>
        </p:spPr>
        <p:txBody>
          <a:bodyPr lIns="0" tIns="0" rIns="0" bIns="0"/>
          <a:lstStyle/>
          <a:p>
            <a:pPr defTabSz="457200">
              <a:defRPr sz="2200">
                <a:solidFill>
                  <a:srgbClr val="000000"/>
                </a:solidFill>
                <a:uFillTx/>
                <a:latin typeface="PFDinTextCompPro-Regular"/>
                <a:ea typeface="PFDinTextCompPro-Regular"/>
                <a:cs typeface="PFDinTextCompPro-Regular"/>
                <a:sym typeface="PFDinTextCompPro-Regular"/>
              </a:defRPr>
            </a:pPr>
          </a:p>
        </p:txBody>
      </p:sp>
      <p:sp>
        <p:nvSpPr>
          <p:cNvPr id="566" name="Shape 566"/>
          <p:cNvSpPr/>
          <p:nvPr/>
        </p:nvSpPr>
        <p:spPr>
          <a:xfrm>
            <a:off x="3531212" y="1652199"/>
            <a:ext cx="3733801"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cap="all" sz="2000">
                <a:solidFill>
                  <a:srgbClr val="000000"/>
                </a:solidFill>
                <a:uFill>
                  <a:solidFill>
                    <a:srgbClr val="000000"/>
                  </a:solidFill>
                </a:uFill>
                <a:latin typeface="+mj-lt"/>
                <a:ea typeface="+mj-ea"/>
                <a:cs typeface="+mj-cs"/>
                <a:sym typeface="PFDinTextCompPro-Bold"/>
              </a:defRPr>
            </a:lvl1pPr>
          </a:lstStyle>
          <a:p>
            <a:pPr/>
            <a:r>
              <a:t>DIRECTIONS</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body" idx="13"/>
          </p:nvPr>
        </p:nvSpPr>
        <p:spPr>
          <a:prstGeom prst="rect">
            <a:avLst/>
          </a:prstGeom>
        </p:spPr>
        <p:txBody>
          <a:bodyPr/>
          <a:lstStyle/>
          <a:p>
            <a:pPr/>
            <a:r>
              <a:t>Algorithms in the context of machine learning</a:t>
            </a:r>
          </a:p>
        </p:txBody>
      </p:sp>
      <p:sp>
        <p:nvSpPr>
          <p:cNvPr id="569" name="Shape 569"/>
          <p:cNvSpPr/>
          <p:nvPr>
            <p:ph type="body" idx="1"/>
          </p:nvPr>
        </p:nvSpPr>
        <p:spPr>
          <a:xfrm>
            <a:off x="635000" y="1592507"/>
            <a:ext cx="11077445" cy="4696918"/>
          </a:xfrm>
          <a:prstGeom prst="rect">
            <a:avLst/>
          </a:prstGeom>
        </p:spPr>
        <p:txBody>
          <a:bodyPr/>
          <a:lstStyle/>
          <a:p>
            <a:pPr marL="203200" indent="-203200">
              <a:buSzPct val="70000"/>
              <a:buFont typeface="Lucida Grande"/>
              <a:buChar char="‣"/>
              <a:defRPr sz="2500"/>
            </a:pPr>
            <a:r>
              <a:t>Machine learning is a branch of artificial intelligence. It is concerned with the construction and study of systems that can learn from data.</a:t>
            </a:r>
          </a:p>
          <a:p>
            <a:pPr marL="203200" indent="-203200">
              <a:buSzPct val="70000"/>
              <a:buFont typeface="Lucida Grande"/>
              <a:buChar char="‣"/>
              <a:defRPr sz="2500"/>
            </a:pPr>
          </a:p>
          <a:p>
            <a:pPr marL="203200" indent="-203200">
              <a:buSzPct val="70000"/>
              <a:buFont typeface="Lucida Grande"/>
              <a:buChar char="‣"/>
              <a:defRPr sz="2500"/>
            </a:pPr>
            <a:r>
              <a:t>The core of machine learning deals with representation and generalization.</a:t>
            </a:r>
          </a:p>
          <a:p>
            <a:pPr marL="203200" indent="-203200">
              <a:buSzPct val="70000"/>
              <a:buFont typeface="Lucida Grande"/>
              <a:buChar char="‣"/>
              <a:defRPr sz="2500"/>
            </a:pPr>
          </a:p>
          <a:p>
            <a:pPr marL="203200" indent="-203200">
              <a:buSzPct val="70000"/>
              <a:buFont typeface="Lucida Grande"/>
              <a:buChar char="‣"/>
              <a:defRPr sz="2500"/>
            </a:pPr>
            <a:r>
              <a:rPr>
                <a:latin typeface="News706BT-BoldC"/>
                <a:ea typeface="News706BT-BoldC"/>
                <a:cs typeface="News706BT-BoldC"/>
                <a:sym typeface="News706BT-BoldC"/>
              </a:rPr>
              <a:t>Representation</a:t>
            </a:r>
            <a:r>
              <a:t> – extracting structure from data</a:t>
            </a:r>
          </a:p>
          <a:p>
            <a:pPr marL="203200" indent="-203200">
              <a:buSzPct val="70000"/>
              <a:buFont typeface="Lucida Grande"/>
              <a:buChar char="‣"/>
              <a:defRPr sz="2500"/>
            </a:pPr>
            <a:r>
              <a:rPr>
                <a:latin typeface="News706BT-BoldC"/>
                <a:ea typeface="News706BT-BoldC"/>
                <a:cs typeface="News706BT-BoldC"/>
                <a:sym typeface="News706BT-BoldC"/>
              </a:rPr>
              <a:t>Generalization</a:t>
            </a:r>
            <a:r>
              <a:t> – making predictions from data</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Shape 571"/>
          <p:cNvSpPr/>
          <p:nvPr>
            <p:ph type="body" idx="13"/>
          </p:nvPr>
        </p:nvSpPr>
        <p:spPr>
          <a:prstGeom prst="rect">
            <a:avLst/>
          </a:prstGeom>
        </p:spPr>
        <p:txBody>
          <a:bodyPr/>
          <a:lstStyle/>
          <a:p>
            <a:pPr/>
            <a:r>
              <a:t>machine learning problems</a:t>
            </a:r>
          </a:p>
        </p:txBody>
      </p:sp>
      <p:sp>
        <p:nvSpPr>
          <p:cNvPr id="572" name="Shape 572"/>
          <p:cNvSpPr/>
          <p:nvPr>
            <p:ph type="body" idx="1"/>
          </p:nvPr>
        </p:nvSpPr>
        <p:spPr>
          <a:xfrm>
            <a:off x="635000" y="1299576"/>
            <a:ext cx="11798483" cy="5460346"/>
          </a:xfrm>
          <a:prstGeom prst="rect">
            <a:avLst/>
          </a:prstGeom>
        </p:spPr>
        <p:txBody>
          <a:bodyPr/>
          <a:lstStyle/>
          <a:p>
            <a:pPr marL="203200" indent="-203200">
              <a:buSzPct val="70000"/>
              <a:buFont typeface="Lucida Grande"/>
              <a:buChar char="‣"/>
              <a:defRPr sz="2500"/>
            </a:pPr>
            <a:r>
              <a:rPr>
                <a:latin typeface="News706BT-BoldC"/>
                <a:ea typeface="News706BT-BoldC"/>
                <a:cs typeface="News706BT-BoldC"/>
                <a:sym typeface="News706BT-BoldC"/>
              </a:rPr>
              <a:t>Supervised Machine Learning</a:t>
            </a:r>
            <a:r>
              <a:t>: Making predictions (generalization)</a:t>
            </a:r>
          </a:p>
          <a:p>
            <a:pPr marL="203200" indent="-203200">
              <a:buSzPct val="70000"/>
              <a:buFont typeface="Lucida Grande"/>
              <a:buChar char="‣"/>
              <a:defRPr sz="2500"/>
            </a:pPr>
          </a:p>
          <a:p>
            <a:pPr marL="203200" indent="-203200">
              <a:buSzPct val="70000"/>
              <a:buFont typeface="Lucida Grande"/>
              <a:buChar char="‣"/>
              <a:defRPr sz="2500"/>
            </a:pPr>
            <a:r>
              <a:t>For example, suppose you want to predict whether someone will make make a purchase the week after they visit your site. </a:t>
            </a:r>
          </a:p>
          <a:p>
            <a:pPr marL="203200" indent="-203200">
              <a:buSzPct val="70000"/>
              <a:buFont typeface="Lucida Grande"/>
              <a:buChar char="‣"/>
              <a:defRPr sz="2500"/>
            </a:pPr>
          </a:p>
          <a:p>
            <a:pPr marL="203200" indent="-203200">
              <a:buSzPct val="70000"/>
              <a:buFont typeface="Lucida Grande"/>
              <a:buChar char="‣"/>
              <a:defRPr sz="2500"/>
            </a:pPr>
            <a:r>
              <a:t>You have a set of data on previous customers, including age, interests, previous purchases, time of visit, etc. </a:t>
            </a:r>
            <a:br/>
          </a:p>
          <a:p>
            <a:pPr marL="203200" indent="-203200">
              <a:buSzPct val="70000"/>
              <a:buFont typeface="Lucida Grande"/>
              <a:buChar char="‣"/>
              <a:defRPr sz="2500"/>
            </a:pPr>
            <a:r>
              <a:t>You know whether </a:t>
            </a:r>
            <a:r>
              <a:rPr>
                <a:latin typeface="News706BT-ItalicC"/>
                <a:ea typeface="News706BT-ItalicC"/>
                <a:cs typeface="News706BT-ItalicC"/>
                <a:sym typeface="News706BT-ItalicC"/>
              </a:rPr>
              <a:t>previous</a:t>
            </a:r>
            <a:r>
              <a:t> customers made a purchase within a week of their last visit. </a:t>
            </a:r>
            <a:br/>
          </a:p>
          <a:p>
            <a:pPr marL="203200" indent="-203200">
              <a:buSzPct val="70000"/>
              <a:buFont typeface="Lucida Grande"/>
              <a:buChar char="‣"/>
              <a:defRPr sz="2500"/>
            </a:pPr>
            <a:r>
              <a:t>So, the problem is combining all the existing data into a model that can predict whether a new person will make a purchase within a week.</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ph type="body" idx="13"/>
          </p:nvPr>
        </p:nvSpPr>
        <p:spPr>
          <a:prstGeom prst="rect">
            <a:avLst/>
          </a:prstGeom>
        </p:spPr>
        <p:txBody>
          <a:bodyPr/>
          <a:lstStyle/>
          <a:p>
            <a:pPr/>
            <a:r>
              <a:t>machine learning problems</a:t>
            </a:r>
          </a:p>
        </p:txBody>
      </p:sp>
      <p:sp>
        <p:nvSpPr>
          <p:cNvPr id="575" name="Shape 575"/>
          <p:cNvSpPr/>
          <p:nvPr>
            <p:ph type="body" idx="1"/>
          </p:nvPr>
        </p:nvSpPr>
        <p:spPr>
          <a:xfrm>
            <a:off x="635000" y="1469434"/>
            <a:ext cx="11734800" cy="5627663"/>
          </a:xfrm>
          <a:prstGeom prst="rect">
            <a:avLst/>
          </a:prstGeom>
        </p:spPr>
        <p:txBody>
          <a:bodyPr/>
          <a:lstStyle/>
          <a:p>
            <a:pPr>
              <a:buSzPct val="70000"/>
              <a:buFont typeface="Lucida Grande"/>
              <a:buChar char="‣"/>
              <a:defRPr sz="2500"/>
            </a:pPr>
            <a:r>
              <a:rPr>
                <a:latin typeface="News706BT-BoldC"/>
                <a:ea typeface="News706BT-BoldC"/>
                <a:cs typeface="News706BT-BoldC"/>
                <a:sym typeface="News706BT-BoldC"/>
              </a:rPr>
              <a:t>Supervised Machine Learning</a:t>
            </a:r>
            <a:r>
              <a:t>:</a:t>
            </a:r>
          </a:p>
          <a:p>
            <a:pPr marL="203200" indent="-203200">
              <a:buSzPct val="70000"/>
              <a:buFont typeface="Lucida Grande"/>
              <a:buChar char="‣"/>
              <a:defRPr sz="2500"/>
            </a:pPr>
          </a:p>
          <a:p>
            <a:pPr marL="203200" indent="-203200">
              <a:buSzPct val="70000"/>
              <a:buFont typeface="Lucida Grande"/>
              <a:buChar char="‣"/>
              <a:defRPr sz="2500"/>
            </a:pPr>
            <a:r>
              <a:t>You can then take action and send a reminder or offer a discount. </a:t>
            </a:r>
          </a:p>
          <a:p>
            <a:pPr marL="203200" indent="-203200">
              <a:buSzPct val="70000"/>
              <a:buFont typeface="Lucida Grande"/>
              <a:buChar char="‣"/>
              <a:defRPr sz="2500"/>
            </a:pPr>
          </a:p>
          <a:p>
            <a:pPr marL="203200" indent="-203200">
              <a:buSzPct val="70000"/>
              <a:buFont typeface="Lucida Grande"/>
              <a:buChar char="‣"/>
              <a:defRPr sz="2500"/>
            </a:pPr>
            <a:r>
              <a:t>Amazon, Netflix, and others do this based on the history of their existing customers.</a:t>
            </a:r>
          </a:p>
          <a:p>
            <a:pPr marL="203200" indent="-203200">
              <a:buSzPct val="70000"/>
              <a:buFont typeface="Lucida Grande"/>
              <a:buChar char="‣"/>
              <a:defRPr sz="2500"/>
            </a:pPr>
          </a:p>
          <a:p>
            <a:pPr marL="203200" indent="-203200">
              <a:buSzPct val="70000"/>
              <a:buFont typeface="Lucida Grande"/>
              <a:buChar char="‣"/>
              <a:defRPr sz="2500"/>
            </a:pPr>
            <a:r>
              <a:t>Some examples of supervised learning algorithms include:</a:t>
            </a:r>
          </a:p>
          <a:p>
            <a:pPr lvl="1">
              <a:defRPr sz="2500"/>
            </a:pPr>
            <a:r>
              <a:t>linear regression</a:t>
            </a:r>
          </a:p>
          <a:p>
            <a:pPr lvl="1">
              <a:defRPr sz="2500"/>
            </a:pPr>
            <a:r>
              <a:t>decision trees </a:t>
            </a:r>
          </a:p>
          <a:p>
            <a:pPr lvl="1">
              <a:defRPr sz="2500"/>
            </a:pPr>
            <a:r>
              <a:t>neural networks</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body" idx="13"/>
          </p:nvPr>
        </p:nvSpPr>
        <p:spPr>
          <a:prstGeom prst="rect">
            <a:avLst/>
          </a:prstGeom>
        </p:spPr>
        <p:txBody>
          <a:bodyPr/>
          <a:lstStyle/>
          <a:p>
            <a:pPr/>
            <a:r>
              <a:t>machine learning problems</a:t>
            </a:r>
          </a:p>
        </p:txBody>
      </p:sp>
      <p:sp>
        <p:nvSpPr>
          <p:cNvPr id="578" name="Shape 578"/>
          <p:cNvSpPr/>
          <p:nvPr>
            <p:ph type="body" idx="1"/>
          </p:nvPr>
        </p:nvSpPr>
        <p:spPr>
          <a:xfrm>
            <a:off x="635000" y="1469434"/>
            <a:ext cx="11734800" cy="4950491"/>
          </a:xfrm>
          <a:prstGeom prst="rect">
            <a:avLst/>
          </a:prstGeom>
        </p:spPr>
        <p:txBody>
          <a:bodyPr/>
          <a:lstStyle/>
          <a:p>
            <a:pPr marL="203200" indent="-203200">
              <a:buSzPct val="70000"/>
              <a:buFont typeface="Lucida Grande"/>
              <a:buChar char="‣"/>
              <a:defRPr sz="2500"/>
            </a:pPr>
            <a:r>
              <a:rPr>
                <a:latin typeface="News706BT-BoldC"/>
                <a:ea typeface="News706BT-BoldC"/>
                <a:cs typeface="News706BT-BoldC"/>
                <a:sym typeface="News706BT-BoldC"/>
              </a:rPr>
              <a:t>Unsupervised Machine Learning</a:t>
            </a:r>
            <a:r>
              <a:t>: Extracting structure (representation)</a:t>
            </a:r>
          </a:p>
          <a:p>
            <a:pPr marL="203200" indent="-203200">
              <a:buSzPct val="70000"/>
              <a:buFont typeface="Lucida Grande"/>
              <a:buChar char="‣"/>
              <a:defRPr sz="2500"/>
            </a:pPr>
          </a:p>
          <a:p>
            <a:pPr marL="203200" indent="-203200">
              <a:buSzPct val="70000"/>
              <a:buFont typeface="Lucida Grande"/>
              <a:buChar char="‣"/>
              <a:defRPr sz="2500"/>
            </a:pPr>
            <a:r>
              <a:t>For example, suppose you want to understand your customer base so that you can produce appropriate segments that you can target with your next marketing campaign. </a:t>
            </a:r>
          </a:p>
          <a:p>
            <a:pPr marL="203200" indent="-203200">
              <a:buSzPct val="70000"/>
              <a:buFont typeface="Lucida Grande"/>
              <a:buChar char="‣"/>
              <a:defRPr sz="2500"/>
            </a:pPr>
          </a:p>
          <a:p>
            <a:pPr marL="203200" indent="-203200">
              <a:buSzPct val="70000"/>
              <a:buFont typeface="Lucida Grande"/>
              <a:buChar char="‣"/>
              <a:defRPr sz="2500"/>
            </a:pPr>
            <a:r>
              <a:t>You have a set of data about your customers, including age, location, previous purchases, time of visit, etc.</a:t>
            </a:r>
          </a:p>
          <a:p>
            <a:pPr marL="203200" indent="-203200">
              <a:buSzPct val="70000"/>
              <a:buFont typeface="Lucida Grande"/>
              <a:buChar char="‣"/>
              <a:defRPr sz="2500"/>
            </a:pPr>
          </a:p>
          <a:p>
            <a:pPr marL="203200" indent="-203200">
              <a:buSzPct val="70000"/>
              <a:buFont typeface="Lucida Grande"/>
              <a:buChar char="‣"/>
              <a:defRPr sz="2500"/>
            </a:pPr>
            <a:r>
              <a:t>But what characteristics should you use? </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Shape 580"/>
          <p:cNvSpPr/>
          <p:nvPr>
            <p:ph type="body" idx="13"/>
          </p:nvPr>
        </p:nvSpPr>
        <p:spPr>
          <a:prstGeom prst="rect">
            <a:avLst/>
          </a:prstGeom>
        </p:spPr>
        <p:txBody>
          <a:bodyPr/>
          <a:lstStyle/>
          <a:p>
            <a:pPr/>
            <a:r>
              <a:t>machine learning problems</a:t>
            </a:r>
          </a:p>
        </p:txBody>
      </p:sp>
      <p:sp>
        <p:nvSpPr>
          <p:cNvPr id="581" name="Shape 581"/>
          <p:cNvSpPr/>
          <p:nvPr>
            <p:ph type="body" idx="1"/>
          </p:nvPr>
        </p:nvSpPr>
        <p:spPr>
          <a:xfrm>
            <a:off x="635000" y="1469434"/>
            <a:ext cx="11734800" cy="5627663"/>
          </a:xfrm>
          <a:prstGeom prst="rect">
            <a:avLst/>
          </a:prstGeom>
        </p:spPr>
        <p:txBody>
          <a:bodyPr/>
          <a:lstStyle/>
          <a:p>
            <a:pPr>
              <a:buSzPct val="70000"/>
              <a:buFont typeface="Lucida Grande"/>
              <a:buChar char="‣"/>
              <a:defRPr sz="2500"/>
            </a:pPr>
            <a:r>
              <a:rPr>
                <a:latin typeface="News706BT-BoldC"/>
                <a:ea typeface="News706BT-BoldC"/>
                <a:cs typeface="News706BT-BoldC"/>
                <a:sym typeface="News706BT-BoldC"/>
              </a:rPr>
              <a:t>Unsupervised Machine Learning</a:t>
            </a:r>
            <a:r>
              <a:t>:</a:t>
            </a:r>
          </a:p>
          <a:p>
            <a:pPr marL="203200" indent="-203200">
              <a:buSzPct val="70000"/>
              <a:buFont typeface="Lucida Grande"/>
              <a:buChar char="‣"/>
              <a:defRPr sz="2500"/>
            </a:pPr>
          </a:p>
          <a:p>
            <a:pPr marL="203200" indent="-203200">
              <a:buSzPct val="70000"/>
              <a:buFont typeface="Lucida Grande"/>
              <a:buChar char="‣"/>
              <a:defRPr sz="2500"/>
            </a:pPr>
            <a:r>
              <a:t>Based on these attributes you can find similarities and differences that provide groupings (segments) of customers.</a:t>
            </a:r>
          </a:p>
          <a:p>
            <a:pPr marL="203200" indent="-203200">
              <a:buSzPct val="70000"/>
              <a:buFont typeface="Lucida Grande"/>
              <a:buChar char="‣"/>
              <a:defRPr sz="2500"/>
            </a:pPr>
          </a:p>
          <a:p>
            <a:pPr marL="203200" indent="-203200">
              <a:buSzPct val="70000"/>
              <a:buFont typeface="Lucida Grande"/>
              <a:buChar char="‣"/>
              <a:defRPr sz="2500"/>
            </a:pPr>
            <a:r>
              <a:t>You can then take action and make an offer or recommend a product specifically to these segments.</a:t>
            </a:r>
          </a:p>
          <a:p>
            <a:pPr marL="203200" indent="-203200">
              <a:buSzPct val="70000"/>
              <a:buFont typeface="Lucida Grande"/>
              <a:buChar char="‣"/>
              <a:defRPr sz="2500"/>
            </a:pPr>
          </a:p>
          <a:p>
            <a:pPr marL="203200" indent="-203200">
              <a:buSzPct val="70000"/>
              <a:buFont typeface="Lucida Grande"/>
              <a:buChar char="‣"/>
              <a:defRPr sz="2500"/>
            </a:pPr>
            <a:r>
              <a:t>Some unsupervised learning algorithms include:</a:t>
            </a:r>
          </a:p>
          <a:p>
            <a:pPr lvl="1">
              <a:defRPr sz="2500"/>
            </a:pPr>
            <a:r>
              <a:t>clustering </a:t>
            </a:r>
          </a:p>
          <a:p>
            <a:pPr lvl="1">
              <a:defRPr sz="2500"/>
            </a:pPr>
            <a:r>
              <a:t>anomaly detection</a:t>
            </a:r>
          </a:p>
          <a:p>
            <a:pPr lvl="1">
              <a:defRPr sz="2500"/>
            </a:pPr>
            <a:r>
              <a:t>principal component analysis</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body" idx="13"/>
          </p:nvPr>
        </p:nvSpPr>
        <p:spPr>
          <a:prstGeom prst="rect">
            <a:avLst/>
          </a:prstGeom>
        </p:spPr>
        <p:txBody>
          <a:bodyPr/>
          <a:lstStyle/>
          <a:p>
            <a:pPr/>
            <a:r>
              <a:t>Guided PRACTICE</a:t>
            </a:r>
          </a:p>
        </p:txBody>
      </p:sp>
      <p:sp>
        <p:nvSpPr>
          <p:cNvPr id="584" name="Shape 584"/>
          <p:cNvSpPr/>
          <p:nvPr>
            <p:ph type="body" idx="14"/>
          </p:nvPr>
        </p:nvSpPr>
        <p:spPr>
          <a:xfrm>
            <a:off x="635000" y="1473200"/>
            <a:ext cx="11734800" cy="2806700"/>
          </a:xfrm>
          <a:prstGeom prst="rect">
            <a:avLst/>
          </a:prstGeom>
        </p:spPr>
        <p:txBody>
          <a:bodyPr/>
          <a:lstStyle/>
          <a:p>
            <a:pPr/>
            <a:r>
              <a:t>Thinking logically</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Shape 588"/>
          <p:cNvSpPr/>
          <p:nvPr>
            <p:ph type="body" idx="13"/>
          </p:nvPr>
        </p:nvSpPr>
        <p:spPr>
          <a:prstGeom prst="rect">
            <a:avLst/>
          </a:prstGeom>
        </p:spPr>
        <p:txBody>
          <a:bodyPr/>
          <a:lstStyle/>
          <a:p>
            <a:pPr/>
            <a:r>
              <a:t>Data Science 101</a:t>
            </a:r>
          </a:p>
        </p:txBody>
      </p:sp>
      <p:sp>
        <p:nvSpPr>
          <p:cNvPr id="589" name="Shape 589"/>
          <p:cNvSpPr/>
          <p:nvPr>
            <p:ph type="title"/>
          </p:nvPr>
        </p:nvSpPr>
        <p:spPr>
          <a:prstGeom prst="rect">
            <a:avLst/>
          </a:prstGeom>
        </p:spPr>
        <p:txBody>
          <a:bodyPr/>
          <a:lstStyle/>
          <a:p>
            <a:pPr/>
            <a:r>
              <a:t>Thinking logically</a:t>
            </a:r>
          </a:p>
        </p:txBody>
      </p:sp>
      <p:sp>
        <p:nvSpPr>
          <p:cNvPr id="590" name="Shape 590"/>
          <p:cNvSpPr/>
          <p:nvPr>
            <p:ph type="body" sz="half" idx="1"/>
          </p:nvPr>
        </p:nvSpPr>
        <p:spPr>
          <a:xfrm>
            <a:off x="632056" y="2413000"/>
            <a:ext cx="7042291" cy="4721836"/>
          </a:xfrm>
          <a:prstGeom prst="rect">
            <a:avLst/>
          </a:prstGeom>
        </p:spPr>
        <p:txBody>
          <a:bodyPr/>
          <a:lstStyle/>
          <a:p>
            <a:pPr marL="203200" indent="-203200">
              <a:buSzPct val="70000"/>
              <a:buFont typeface="Lucida Grande"/>
              <a:buChar char="‣"/>
              <a:defRPr sz="2500"/>
            </a:pPr>
            <a:r>
              <a:t>We just reviewed types of machine learning models at a high level. </a:t>
            </a:r>
          </a:p>
          <a:p>
            <a:pPr marL="203200" indent="-203200">
              <a:buSzPct val="70000"/>
              <a:buFont typeface="Lucida Grande"/>
              <a:buChar char="‣"/>
              <a:defRPr sz="2500"/>
            </a:pPr>
          </a:p>
          <a:p>
            <a:pPr marL="203200" indent="-203200">
              <a:buSzPct val="70000"/>
              <a:buFont typeface="Lucida Grande"/>
              <a:buChar char="‣"/>
              <a:defRPr sz="2500"/>
            </a:pPr>
            <a:r>
              <a:t>We mentioned decision trees in the context of supervised learning. </a:t>
            </a:r>
          </a:p>
          <a:p>
            <a:pPr marL="203200" indent="-203200">
              <a:buSzPct val="70000"/>
              <a:buFont typeface="Lucida Grande"/>
              <a:buChar char="‣"/>
              <a:defRPr sz="2500"/>
            </a:pPr>
          </a:p>
          <a:p>
            <a:pPr lvl="1">
              <a:defRPr sz="2500"/>
            </a:pPr>
            <a:r>
              <a:t>Do you remember what  a supervised learning model is again?</a:t>
            </a:r>
          </a:p>
          <a:p>
            <a:pPr lvl="1">
              <a:defRPr sz="2500"/>
            </a:pPr>
            <a:r>
              <a:t>Why are they called "trees"?</a:t>
            </a:r>
          </a:p>
        </p:txBody>
      </p:sp>
      <p:pic>
        <p:nvPicPr>
          <p:cNvPr id="591" name="pasted-image.tiff"/>
          <p:cNvPicPr>
            <a:picLocks noChangeAspect="1"/>
          </p:cNvPicPr>
          <p:nvPr/>
        </p:nvPicPr>
        <p:blipFill>
          <a:blip r:embed="rId2">
            <a:extLst/>
          </a:blip>
          <a:stretch>
            <a:fillRect/>
          </a:stretch>
        </p:blipFill>
        <p:spPr>
          <a:xfrm>
            <a:off x="8281263" y="2090541"/>
            <a:ext cx="4251724" cy="5366754"/>
          </a:xfrm>
          <a:prstGeom prst="rect">
            <a:avLst/>
          </a:prstGeom>
          <a:ln w="12700">
            <a:miter lim="400000"/>
          </a:ln>
        </p:spPr>
      </p:pic>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ph type="body" idx="13"/>
          </p:nvPr>
        </p:nvSpPr>
        <p:spPr>
          <a:prstGeom prst="rect">
            <a:avLst/>
          </a:prstGeom>
        </p:spPr>
        <p:txBody>
          <a:bodyPr/>
          <a:lstStyle/>
          <a:p>
            <a:pPr/>
            <a:r>
              <a:t>LET’s APPLY OUR KNOWLEDGE</a:t>
            </a:r>
          </a:p>
        </p:txBody>
      </p:sp>
      <p:sp>
        <p:nvSpPr>
          <p:cNvPr id="594" name="Shape 594"/>
          <p:cNvSpPr/>
          <p:nvPr>
            <p:ph type="body" idx="1"/>
          </p:nvPr>
        </p:nvSpPr>
        <p:spPr>
          <a:xfrm>
            <a:off x="635000" y="1027778"/>
            <a:ext cx="11734800" cy="6116914"/>
          </a:xfrm>
          <a:prstGeom prst="rect">
            <a:avLst/>
          </a:prstGeom>
        </p:spPr>
        <p:txBody>
          <a:bodyPr/>
          <a:lstStyle/>
          <a:p>
            <a:pPr defTabSz="457200">
              <a:spcBef>
                <a:spcPts val="0"/>
              </a:spcBef>
              <a:defRPr sz="2200">
                <a:solidFill>
                  <a:srgbClr val="323333"/>
                </a:solidFill>
                <a:uFillTx/>
              </a:defRPr>
            </a:pPr>
          </a:p>
          <a:p>
            <a:pPr marL="203200" indent="-203200">
              <a:buSzPct val="70000"/>
              <a:buFont typeface="Lucida Grande"/>
              <a:buChar char="‣"/>
              <a:defRPr sz="2200"/>
            </a:pPr>
            <a:r>
              <a:t>During a doctor's examination some patients show the following characteristics:</a:t>
            </a:r>
          </a:p>
          <a:p>
            <a:pPr lvl="1">
              <a:defRPr sz="2200"/>
            </a:pPr>
            <a:r>
              <a:t>	X1: temperature</a:t>
            </a:r>
          </a:p>
          <a:p>
            <a:pPr lvl="1">
              <a:defRPr sz="2200"/>
            </a:pPr>
            <a:r>
              <a:t>	X2: coughing</a:t>
            </a:r>
          </a:p>
          <a:p>
            <a:pPr lvl="1">
              <a:defRPr sz="2200"/>
            </a:pPr>
            <a:r>
              <a:t>	X3: reddening throat</a:t>
            </a:r>
          </a:p>
          <a:p>
            <a:pPr marL="203200" indent="-203200">
              <a:buSzPct val="70000"/>
              <a:buFont typeface="Lucida Grande"/>
              <a:buChar char="‣"/>
              <a:defRPr sz="2200"/>
            </a:pPr>
          </a:p>
          <a:p>
            <a:pPr marL="203200" indent="-203200">
              <a:buSzPct val="70000"/>
              <a:buFont typeface="Lucida Grande"/>
              <a:buChar char="‣"/>
              <a:defRPr sz="2200"/>
            </a:pPr>
            <a:r>
              <a:t>The doctor has the following outcomes for the patients:</a:t>
            </a:r>
          </a:p>
          <a:p>
            <a:pPr lvl="1">
              <a:defRPr sz="2200"/>
            </a:pPr>
            <a:r>
              <a:t>Y = {W1, W2, W3, W4, W5}</a:t>
            </a:r>
          </a:p>
          <a:p>
            <a:pPr lvl="2">
              <a:defRPr sz="2200"/>
            </a:pPr>
            <a:r>
              <a:t>W1: cold</a:t>
            </a:r>
          </a:p>
          <a:p>
            <a:pPr lvl="2">
              <a:defRPr sz="2200"/>
            </a:pPr>
            <a:r>
              <a:t>W2: tonsilitis</a:t>
            </a:r>
          </a:p>
          <a:p>
            <a:pPr lvl="2">
              <a:defRPr sz="2200"/>
            </a:pPr>
            <a:r>
              <a:t>W3: flu</a:t>
            </a:r>
          </a:p>
          <a:p>
            <a:pPr lvl="2">
              <a:defRPr sz="2200"/>
            </a:pPr>
            <a:r>
              <a:t>W4: pneumonia</a:t>
            </a:r>
          </a:p>
          <a:p>
            <a:pPr lvl="2">
              <a:defRPr sz="2200"/>
            </a:pPr>
            <a:r>
              <a:t>W5: healthy</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D474A"/>
        </a:solidFill>
      </p:bgPr>
    </p:bg>
    <p:spTree>
      <p:nvGrpSpPr>
        <p:cNvPr id="1" name=""/>
        <p:cNvGrpSpPr/>
        <p:nvPr/>
      </p:nvGrpSpPr>
      <p:grpSpPr>
        <a:xfrm>
          <a:off x="0" y="0"/>
          <a:ext cx="0" cy="0"/>
          <a:chOff x="0" y="0"/>
          <a:chExt cx="0" cy="0"/>
        </a:xfrm>
      </p:grpSpPr>
      <p:sp>
        <p:nvSpPr>
          <p:cNvPr id="332" name="Shape 332"/>
          <p:cNvSpPr/>
          <p:nvPr>
            <p:ph type="body" idx="13"/>
          </p:nvPr>
        </p:nvSpPr>
        <p:spPr>
          <a:prstGeom prst="rect">
            <a:avLst/>
          </a:prstGeom>
        </p:spPr>
        <p:txBody>
          <a:bodyPr/>
          <a:lstStyle/>
          <a:p>
            <a:pPr/>
            <a:r>
              <a:t>Data Science 101</a:t>
            </a:r>
          </a:p>
        </p:txBody>
      </p:sp>
      <p:sp>
        <p:nvSpPr>
          <p:cNvPr id="333" name="Shape 333"/>
          <p:cNvSpPr/>
          <p:nvPr>
            <p:ph type="body" idx="14"/>
          </p:nvPr>
        </p:nvSpPr>
        <p:spPr>
          <a:xfrm>
            <a:off x="635000" y="1473200"/>
            <a:ext cx="11734800" cy="2806700"/>
          </a:xfrm>
          <a:prstGeom prst="rect">
            <a:avLst/>
          </a:prstGeom>
        </p:spPr>
        <p:txBody>
          <a:bodyPr/>
          <a:lstStyle/>
          <a:p>
            <a:pPr/>
            <a:r>
              <a:t>PRE-WORK</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6" name="Shape 596"/>
          <p:cNvSpPr/>
          <p:nvPr>
            <p:ph type="body" idx="13"/>
          </p:nvPr>
        </p:nvSpPr>
        <p:spPr>
          <a:prstGeom prst="rect">
            <a:avLst/>
          </a:prstGeom>
        </p:spPr>
        <p:txBody>
          <a:bodyPr/>
          <a:lstStyle/>
          <a:p>
            <a:pPr/>
            <a:r>
              <a:t>Example</a:t>
            </a:r>
          </a:p>
        </p:txBody>
      </p:sp>
      <p:sp>
        <p:nvSpPr>
          <p:cNvPr id="597" name="Shape 597"/>
          <p:cNvSpPr/>
          <p:nvPr>
            <p:ph type="body" sz="quarter" idx="1"/>
          </p:nvPr>
        </p:nvSpPr>
        <p:spPr>
          <a:xfrm>
            <a:off x="635000" y="1415128"/>
            <a:ext cx="11734800" cy="1597417"/>
          </a:xfrm>
          <a:prstGeom prst="rect">
            <a:avLst/>
          </a:prstGeom>
        </p:spPr>
        <p:txBody>
          <a:bodyPr/>
          <a:lstStyle/>
          <a:p>
            <a:pPr defTabSz="457200">
              <a:spcBef>
                <a:spcPts val="0"/>
              </a:spcBef>
              <a:defRPr sz="2100">
                <a:solidFill>
                  <a:srgbClr val="323333"/>
                </a:solidFill>
                <a:uFillTx/>
              </a:defRPr>
            </a:pPr>
            <a:r>
              <a:t>The doctor is required to find a diagnosis based on the symptoms presented by the patient. </a:t>
            </a:r>
          </a:p>
          <a:p>
            <a:pPr defTabSz="457200">
              <a:spcBef>
                <a:spcPts val="0"/>
              </a:spcBef>
              <a:defRPr sz="2100">
                <a:solidFill>
                  <a:srgbClr val="323333"/>
                </a:solidFill>
                <a:uFillTx/>
              </a:defRPr>
            </a:pPr>
          </a:p>
          <a:p>
            <a:pPr defTabSz="457200">
              <a:spcBef>
                <a:spcPts val="0"/>
              </a:spcBef>
              <a:defRPr sz="2100">
                <a:solidFill>
                  <a:srgbClr val="323333"/>
                </a:solidFill>
                <a:uFillTx/>
              </a:defRPr>
            </a:pPr>
            <a:r>
              <a:t>In data science terms, the doctor requires a model where `Y` (the diagnosis) depends on `X` (the symptoms). The rules below illustrate such a model:</a:t>
            </a:r>
          </a:p>
        </p:txBody>
      </p:sp>
      <p:sp>
        <p:nvSpPr>
          <p:cNvPr id="598" name="Shape 598"/>
          <p:cNvSpPr/>
          <p:nvPr/>
        </p:nvSpPr>
        <p:spPr>
          <a:xfrm>
            <a:off x="698829" y="2245759"/>
            <a:ext cx="7593942" cy="41688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2100">
                <a:solidFill>
                  <a:srgbClr val="323333"/>
                </a:solidFill>
                <a:uFillTx/>
              </a:defRPr>
            </a:pPr>
          </a:p>
          <a:p>
            <a:pPr defTabSz="457200">
              <a:defRPr sz="2100">
                <a:solidFill>
                  <a:srgbClr val="323333"/>
                </a:solidFill>
                <a:uFillTx/>
              </a:defRPr>
            </a:pPr>
          </a:p>
          <a:p>
            <a:pPr marL="228599" indent="-228599" defTabSz="457200">
              <a:buSzPct val="100000"/>
              <a:buAutoNum type="arabicPeriod" startAt="1"/>
              <a:defRPr sz="2100">
                <a:solidFill>
                  <a:srgbClr val="323333"/>
                </a:solidFill>
                <a:uFillTx/>
              </a:defRPr>
            </a:pPr>
            <a:r>
              <a:t> If `X1 &lt; 98` , `Y`= </a:t>
            </a:r>
            <a:r>
              <a:rPr>
                <a:solidFill>
                  <a:schemeClr val="accent5"/>
                </a:solidFill>
              </a:rPr>
              <a:t>is healthy</a:t>
            </a:r>
            <a:r>
              <a:t>.</a:t>
            </a:r>
          </a:p>
          <a:p>
            <a:pPr defTabSz="457200">
              <a:defRPr sz="2100">
                <a:solidFill>
                  <a:srgbClr val="323333"/>
                </a:solidFill>
                <a:uFillTx/>
              </a:defRPr>
            </a:pPr>
          </a:p>
          <a:p>
            <a:pPr marL="228599" indent="-228599" defTabSz="457200">
              <a:buSzPct val="100000"/>
              <a:buAutoNum type="arabicPeriod" startAt="2"/>
              <a:defRPr sz="2100">
                <a:solidFill>
                  <a:srgbClr val="323333"/>
                </a:solidFill>
                <a:uFillTx/>
              </a:defRPr>
            </a:pPr>
            <a:r>
              <a:t>If `X1` has values between [98, 102] and `X3`="there is no reddening of throat", then `Y`=</a:t>
            </a:r>
            <a:r>
              <a:rPr>
                <a:solidFill>
                  <a:schemeClr val="accent5"/>
                </a:solidFill>
              </a:rPr>
              <a:t>cold;</a:t>
            </a:r>
            <a:br>
              <a:rPr>
                <a:solidFill>
                  <a:schemeClr val="accent5"/>
                </a:solidFill>
              </a:rPr>
            </a:br>
          </a:p>
          <a:p>
            <a:pPr marL="228599" indent="-228599" defTabSz="457200">
              <a:buSzPct val="100000"/>
              <a:buAutoNum type="arabicPeriod" startAt="2"/>
              <a:defRPr sz="2100">
                <a:solidFill>
                  <a:srgbClr val="323333"/>
                </a:solidFill>
                <a:uFillTx/>
              </a:defRPr>
            </a:pPr>
            <a:r>
              <a:t>If `X1` has values between [98, 102] and `X3=`"there is reddening of throat", then `Y`=</a:t>
            </a:r>
            <a:r>
              <a:rPr>
                <a:solidFill>
                  <a:schemeClr val="accent5"/>
                </a:solidFill>
              </a:rPr>
              <a:t>tonsillitis</a:t>
            </a:r>
            <a:r>
              <a:t>;</a:t>
            </a:r>
            <a:br/>
          </a:p>
          <a:p>
            <a:pPr marL="228599" indent="-228599" defTabSz="457200">
              <a:buSzPct val="100000"/>
              <a:buAutoNum type="arabicPeriod" startAt="2"/>
              <a:defRPr sz="2100">
                <a:solidFill>
                  <a:srgbClr val="323333"/>
                </a:solidFill>
                <a:uFillTx/>
              </a:defRPr>
            </a:pPr>
            <a:r>
              <a:t>If `X1  99` and `X2=`"there is no cough", then `Y`=</a:t>
            </a:r>
            <a:r>
              <a:rPr>
                <a:solidFill>
                  <a:schemeClr val="accent5"/>
                </a:solidFill>
              </a:rPr>
              <a:t>flu</a:t>
            </a:r>
            <a:r>
              <a:t>;</a:t>
            </a:r>
            <a:br/>
          </a:p>
          <a:p>
            <a:pPr marL="228599" indent="-228599" defTabSz="457200">
              <a:buSzPct val="100000"/>
              <a:buAutoNum type="arabicPeriod" startAt="2"/>
              <a:defRPr sz="2100">
                <a:solidFill>
                  <a:srgbClr val="323333"/>
                </a:solidFill>
                <a:uFillTx/>
              </a:defRPr>
            </a:pPr>
            <a:r>
              <a:t>If `X1  99` and `X2=`"there is cough", then `Y`=</a:t>
            </a:r>
            <a:r>
              <a:rPr>
                <a:solidFill>
                  <a:schemeClr val="accent5"/>
                </a:solidFill>
              </a:rPr>
              <a:t>pneumonia</a:t>
            </a:r>
            <a:r>
              <a:t>;</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 name="Shape 600"/>
          <p:cNvSpPr/>
          <p:nvPr>
            <p:ph type="body" idx="13"/>
          </p:nvPr>
        </p:nvSpPr>
        <p:spPr>
          <a:prstGeom prst="rect">
            <a:avLst/>
          </a:prstGeom>
        </p:spPr>
        <p:txBody>
          <a:bodyPr/>
          <a:lstStyle/>
          <a:p>
            <a:pPr/>
            <a:r>
              <a:t>Example</a:t>
            </a:r>
          </a:p>
        </p:txBody>
      </p:sp>
      <p:sp>
        <p:nvSpPr>
          <p:cNvPr id="601" name="Shape 601"/>
          <p:cNvSpPr/>
          <p:nvPr>
            <p:ph type="body" sz="quarter" idx="1"/>
          </p:nvPr>
        </p:nvSpPr>
        <p:spPr>
          <a:xfrm>
            <a:off x="635000" y="1415128"/>
            <a:ext cx="11734800" cy="777359"/>
          </a:xfrm>
          <a:prstGeom prst="rect">
            <a:avLst/>
          </a:prstGeom>
        </p:spPr>
        <p:txBody>
          <a:bodyPr/>
          <a:lstStyle>
            <a:lvl1pPr defTabSz="457200">
              <a:spcBef>
                <a:spcPts val="0"/>
              </a:spcBef>
              <a:defRPr sz="2200">
                <a:solidFill>
                  <a:srgbClr val="323333"/>
                </a:solidFill>
                <a:uFillTx/>
              </a:defRPr>
            </a:lvl1pPr>
          </a:lstStyle>
          <a:p>
            <a:pPr/>
            <a:r>
              <a:t>Any new (unseen) patient can now be diagnosed using these rules.</a:t>
            </a:r>
          </a:p>
        </p:txBody>
      </p:sp>
      <p:pic>
        <p:nvPicPr>
          <p:cNvPr id="602" name="Screen Shot 2016-07-24 at 19.05.13.jpg"/>
          <p:cNvPicPr>
            <a:picLocks noChangeAspect="1"/>
          </p:cNvPicPr>
          <p:nvPr/>
        </p:nvPicPr>
        <p:blipFill>
          <a:blip r:embed="rId2">
            <a:extLst/>
          </a:blip>
          <a:stretch>
            <a:fillRect/>
          </a:stretch>
        </p:blipFill>
        <p:spPr>
          <a:xfrm>
            <a:off x="1231411" y="2111879"/>
            <a:ext cx="9258772" cy="5139981"/>
          </a:xfrm>
          <a:prstGeom prst="rect">
            <a:avLst/>
          </a:prstGeom>
          <a:ln w="12700">
            <a:miter lim="400000"/>
          </a:ln>
        </p:spPr>
      </p:pic>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body" idx="13"/>
          </p:nvPr>
        </p:nvSpPr>
        <p:spPr>
          <a:prstGeom prst="rect">
            <a:avLst/>
          </a:prstGeom>
        </p:spPr>
        <p:txBody>
          <a:bodyPr/>
          <a:lstStyle/>
          <a:p>
            <a:pPr/>
            <a:r>
              <a:t>Independent practice</a:t>
            </a:r>
          </a:p>
        </p:txBody>
      </p:sp>
      <p:sp>
        <p:nvSpPr>
          <p:cNvPr id="605" name="Shape 605"/>
          <p:cNvSpPr/>
          <p:nvPr>
            <p:ph type="body" idx="14"/>
          </p:nvPr>
        </p:nvSpPr>
        <p:spPr>
          <a:xfrm>
            <a:off x="635000" y="1435100"/>
            <a:ext cx="11734800" cy="2806700"/>
          </a:xfrm>
          <a:prstGeom prst="rect">
            <a:avLst/>
          </a:prstGeom>
        </p:spPr>
        <p:txBody>
          <a:bodyPr/>
          <a:lstStyle/>
          <a:p>
            <a:pPr/>
            <a:r>
              <a:t>Data Science: Case study</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body" idx="13"/>
          </p:nvPr>
        </p:nvSpPr>
        <p:spPr>
          <a:prstGeom prst="rect">
            <a:avLst/>
          </a:prstGeom>
        </p:spPr>
        <p:txBody>
          <a:bodyPr/>
          <a:lstStyle/>
          <a:p>
            <a:pPr/>
            <a:r>
              <a:t>Instructions</a:t>
            </a:r>
          </a:p>
        </p:txBody>
      </p:sp>
      <p:sp>
        <p:nvSpPr>
          <p:cNvPr id="610" name="Shape 610"/>
          <p:cNvSpPr/>
          <p:nvPr>
            <p:ph type="body" sz="quarter" idx="1"/>
          </p:nvPr>
        </p:nvSpPr>
        <p:spPr>
          <a:xfrm>
            <a:off x="541286" y="1394698"/>
            <a:ext cx="9199221" cy="899059"/>
          </a:xfrm>
          <a:prstGeom prst="rect">
            <a:avLst/>
          </a:prstGeom>
        </p:spPr>
        <p:txBody>
          <a:bodyPr/>
          <a:lstStyle>
            <a:lvl1pPr marL="203200" indent="-203200">
              <a:buSzPct val="70000"/>
              <a:buFont typeface="Lucida Grande"/>
              <a:buChar char="‣"/>
              <a:defRPr sz="2500"/>
            </a:lvl1pPr>
          </a:lstStyle>
          <a:p>
            <a:pPr/>
            <a:r>
              <a:t>We recommend using a Jupyter notebook for this practice.</a:t>
            </a:r>
          </a:p>
        </p:txBody>
      </p:sp>
      <p:sp>
        <p:nvSpPr>
          <p:cNvPr id="611" name="Shape 611"/>
          <p:cNvSpPr/>
          <p:nvPr/>
        </p:nvSpPr>
        <p:spPr>
          <a:xfrm>
            <a:off x="478206" y="2419587"/>
            <a:ext cx="8482051" cy="43898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647700">
              <a:buFont typeface="Lucida Grande"/>
              <a:defRPr sz="2000">
                <a:solidFill>
                  <a:srgbClr val="000000"/>
                </a:solidFill>
                <a:uFill>
                  <a:solidFill>
                    <a:srgbClr val="000000"/>
                  </a:solidFill>
                </a:uFill>
              </a:defRPr>
            </a:pPr>
            <a:r>
              <a:t>From the materials:</a:t>
            </a:r>
          </a:p>
          <a:p>
            <a:pPr defTabSz="647700">
              <a:buFont typeface="Lucida Grande"/>
              <a:defRPr sz="2000">
                <a:solidFill>
                  <a:srgbClr val="000000"/>
                </a:solidFill>
                <a:uFill>
                  <a:solidFill>
                    <a:srgbClr val="000000"/>
                  </a:solidFill>
                </a:uFill>
              </a:defRPr>
            </a:pPr>
            <a:r>
              <a:t> </a:t>
            </a:r>
          </a:p>
          <a:p>
            <a:pPr marL="228600" indent="-228600" defTabSz="647700">
              <a:spcBef>
                <a:spcPts val="1000"/>
              </a:spcBef>
              <a:buSzPct val="100000"/>
              <a:buFont typeface="Lucida Grande"/>
              <a:buAutoNum type="arabicPeriod" startAt="1"/>
              <a:defRPr sz="2000">
                <a:solidFill>
                  <a:srgbClr val="000000"/>
                </a:solidFill>
                <a:uFill>
                  <a:solidFill>
                    <a:srgbClr val="000000"/>
                  </a:solidFill>
                </a:uFill>
              </a:defRPr>
            </a:pPr>
            <a:r>
              <a:t> Unzip the file downloaded to a known location in your file system</a:t>
            </a:r>
          </a:p>
          <a:p>
            <a:pPr marL="228600" indent="-228600" defTabSz="647700">
              <a:spcBef>
                <a:spcPts val="1000"/>
              </a:spcBef>
              <a:buSzPct val="100000"/>
              <a:buFont typeface="Lucida Grande"/>
              <a:buAutoNum type="arabicPeriod" startAt="1"/>
              <a:defRPr sz="2000">
                <a:solidFill>
                  <a:srgbClr val="000000"/>
                </a:solidFill>
                <a:uFill>
                  <a:solidFill>
                    <a:srgbClr val="000000"/>
                  </a:solidFill>
                </a:uFill>
              </a:defRPr>
            </a:pPr>
            <a:r>
              <a:t> Locate the file called </a:t>
            </a:r>
            <a:r>
              <a:rPr>
                <a:solidFill>
                  <a:schemeClr val="accent1">
                    <a:hueOff val="47394"/>
                    <a:satOff val="-25753"/>
                    <a:lumOff val="-7544"/>
                  </a:schemeClr>
                </a:solidFill>
              </a:rPr>
              <a:t>DataScience101_Part2_DecisionTree.ipynb </a:t>
            </a:r>
            <a:r>
              <a:t>and the</a:t>
            </a:r>
            <a:r>
              <a:rPr>
                <a:solidFill>
                  <a:schemeClr val="accent1">
                    <a:hueOff val="47394"/>
                    <a:satOff val="-25753"/>
                    <a:lumOff val="-7544"/>
                  </a:schemeClr>
                </a:solidFill>
              </a:rPr>
              <a:t> Iris dataset.</a:t>
            </a:r>
            <a:endParaRPr>
              <a:solidFill>
                <a:schemeClr val="accent1">
                  <a:hueOff val="47394"/>
                  <a:satOff val="-25753"/>
                  <a:lumOff val="-7544"/>
                </a:schemeClr>
              </a:solidFill>
            </a:endParaRPr>
          </a:p>
          <a:p>
            <a:pPr marL="228600" indent="-228600" defTabSz="647700">
              <a:spcBef>
                <a:spcPts val="1000"/>
              </a:spcBef>
              <a:buSzPct val="100000"/>
              <a:buFont typeface="Lucida Grande"/>
              <a:buAutoNum type="arabicPeriod" startAt="1"/>
              <a:defRPr sz="2000">
                <a:solidFill>
                  <a:srgbClr val="000000"/>
                </a:solidFill>
                <a:uFill>
                  <a:solidFill>
                    <a:srgbClr val="000000"/>
                  </a:solidFill>
                </a:uFill>
              </a:defRPr>
            </a:pPr>
            <a:r>
              <a:rPr>
                <a:solidFill>
                  <a:schemeClr val="accent1">
                    <a:hueOff val="47394"/>
                    <a:satOff val="-25753"/>
                    <a:lumOff val="-7544"/>
                  </a:schemeClr>
                </a:solidFill>
              </a:rPr>
              <a:t> </a:t>
            </a:r>
            <a:r>
              <a:t>Open Jupyter: Open a terminal </a:t>
            </a:r>
          </a:p>
          <a:p>
            <a:pPr lvl="1" marL="685800" indent="-228600" defTabSz="647700">
              <a:spcBef>
                <a:spcPts val="1000"/>
              </a:spcBef>
              <a:buSzPct val="100000"/>
              <a:buFont typeface="Lucida Grande"/>
              <a:buChar char="•"/>
              <a:defRPr sz="2000">
                <a:solidFill>
                  <a:srgbClr val="000000"/>
                </a:solidFill>
                <a:uFill>
                  <a:solidFill>
                    <a:srgbClr val="000000"/>
                  </a:solidFill>
                </a:uFill>
              </a:defRPr>
            </a:pPr>
            <a:r>
              <a:t>Mac</a:t>
            </a:r>
            <a:r>
              <a:t>: Using spotlight search for "Terminal" </a:t>
            </a:r>
          </a:p>
          <a:p>
            <a:pPr lvl="1" marL="685800" indent="-228600" defTabSz="647700">
              <a:spcBef>
                <a:spcPts val="1000"/>
              </a:spcBef>
              <a:buSzPct val="100000"/>
              <a:buFont typeface="Lucida Grande"/>
              <a:buChar char="•"/>
              <a:defRPr sz="2000">
                <a:solidFill>
                  <a:srgbClr val="000000"/>
                </a:solidFill>
                <a:uFill>
                  <a:solidFill>
                    <a:srgbClr val="000000"/>
                  </a:solidFill>
                </a:uFill>
              </a:defRPr>
            </a:pPr>
            <a:r>
              <a:t>Windows</a:t>
            </a:r>
            <a:r>
              <a:t>: Click the "Start" button and type "</a:t>
            </a:r>
            <a:r>
              <a:rPr>
                <a:solidFill>
                  <a:srgbClr val="942193"/>
                </a:solidFill>
                <a:latin typeface="American Typewriter"/>
                <a:ea typeface="American Typewriter"/>
                <a:cs typeface="American Typewriter"/>
                <a:sym typeface="American Typewriter"/>
              </a:rPr>
              <a:t>cmd</a:t>
            </a:r>
            <a:r>
              <a:t>"</a:t>
            </a:r>
          </a:p>
          <a:p>
            <a:pPr lvl="1" marL="685800" indent="-228600" defTabSz="647700">
              <a:spcBef>
                <a:spcPts val="1000"/>
              </a:spcBef>
              <a:buSzPct val="100000"/>
              <a:buFont typeface="Lucida Grande"/>
              <a:buChar char="•"/>
              <a:defRPr sz="2000">
                <a:solidFill>
                  <a:srgbClr val="000000"/>
                </a:solidFill>
                <a:uFill>
                  <a:solidFill>
                    <a:srgbClr val="000000"/>
                  </a:solidFill>
                </a:uFill>
              </a:defRPr>
            </a:pPr>
            <a:r>
              <a:t>In the terminal type: `</a:t>
            </a:r>
            <a:r>
              <a:rPr>
                <a:solidFill>
                  <a:srgbClr val="FF9300"/>
                </a:solidFill>
                <a:latin typeface="American Typewriter"/>
                <a:ea typeface="American Typewriter"/>
                <a:cs typeface="American Typewriter"/>
                <a:sym typeface="American Typewriter"/>
              </a:rPr>
              <a:t>jupyter notebook</a:t>
            </a:r>
            <a:r>
              <a:t>`</a:t>
            </a:r>
          </a:p>
          <a:p>
            <a:pPr marL="228600" indent="-228600" defTabSz="647700">
              <a:spcBef>
                <a:spcPts val="1000"/>
              </a:spcBef>
              <a:buSzPct val="100000"/>
              <a:buFont typeface="Lucida Grande"/>
              <a:buAutoNum type="arabicPeriod" startAt="1"/>
              <a:defRPr sz="2000">
                <a:solidFill>
                  <a:srgbClr val="000000"/>
                </a:solidFill>
                <a:uFill>
                  <a:solidFill>
                    <a:srgbClr val="000000"/>
                  </a:solidFill>
                </a:uFill>
              </a:defRPr>
            </a:pPr>
            <a:r>
              <a:t> Navigate to the  folder where you have saved the file in step 1</a:t>
            </a:r>
          </a:p>
          <a:p>
            <a:pPr marL="228600" indent="-228600" defTabSz="647700">
              <a:spcBef>
                <a:spcPts val="1000"/>
              </a:spcBef>
              <a:buSzPct val="100000"/>
              <a:buFont typeface="Lucida Grande"/>
              <a:buAutoNum type="arabicPeriod" startAt="1"/>
              <a:defRPr sz="2000">
                <a:solidFill>
                  <a:srgbClr val="000000"/>
                </a:solidFill>
                <a:uFill>
                  <a:solidFill>
                    <a:srgbClr val="000000"/>
                  </a:solidFill>
                </a:uFill>
              </a:defRPr>
            </a:pPr>
            <a:r>
              <a:t> Open the file from the Jupyter interface</a:t>
            </a:r>
          </a:p>
          <a:p>
            <a:pPr marL="228600" indent="-228600" defTabSz="647700">
              <a:spcBef>
                <a:spcPts val="1000"/>
              </a:spcBef>
              <a:buSzPct val="100000"/>
              <a:buFont typeface="Lucida Grande"/>
              <a:buAutoNum type="arabicPeriod" startAt="1"/>
              <a:defRPr sz="2000">
                <a:solidFill>
                  <a:srgbClr val="000000"/>
                </a:solidFill>
                <a:uFill>
                  <a:solidFill>
                    <a:srgbClr val="000000"/>
                  </a:solidFill>
                </a:uFill>
              </a:defRPr>
            </a:pPr>
            <a:r>
              <a:t> Voilà, you are ready to follow this practice</a:t>
            </a:r>
          </a:p>
        </p:txBody>
      </p:sp>
      <p:sp>
        <p:nvSpPr>
          <p:cNvPr id="612" name="Shape 612"/>
          <p:cNvSpPr/>
          <p:nvPr/>
        </p:nvSpPr>
        <p:spPr>
          <a:xfrm>
            <a:off x="9793646" y="3440066"/>
            <a:ext cx="2946241" cy="2826118"/>
          </a:xfrm>
          <a:prstGeom prst="rect">
            <a:avLst/>
          </a:prstGeom>
          <a:ln w="12700"/>
          <a:extLst>
            <a:ext uri="{C572A759-6A51-4108-AA02-DFA0A04FC94B}">
              <ma14:wrappingTextBoxFlag xmlns:ma14="http://schemas.microsoft.com/office/mac/drawingml/2011/main" val="1"/>
            </a:ext>
          </a:extLst>
        </p:spPr>
        <p:txBody>
          <a:bodyPr lIns="0" tIns="0" rIns="0" bIns="0"/>
          <a:lstStyle>
            <a:lvl1pPr marL="203200" indent="-203200" defTabSz="647700">
              <a:spcBef>
                <a:spcPts val="1000"/>
              </a:spcBef>
              <a:buSzPct val="70000"/>
              <a:buFont typeface="Lucida Grande"/>
              <a:buChar char="‣"/>
              <a:defRPr sz="2200">
                <a:solidFill>
                  <a:srgbClr val="000000"/>
                </a:solidFill>
                <a:uFill>
                  <a:solidFill>
                    <a:srgbClr val="000000"/>
                  </a:solidFill>
                </a:uFill>
              </a:defRPr>
            </a:lvl1pPr>
          </a:lstStyle>
          <a:p>
            <a:pPr/>
            <a:r>
              <a:t>In this independent practice we are using the Iris data set to see how Python can help us construct a decision tree like the one we have discussed.</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Shape 616"/>
          <p:cNvSpPr/>
          <p:nvPr>
            <p:ph type="body" idx="13"/>
          </p:nvPr>
        </p:nvSpPr>
        <p:spPr>
          <a:prstGeom prst="rect">
            <a:avLst/>
          </a:prstGeom>
        </p:spPr>
        <p:txBody>
          <a:bodyPr/>
          <a:lstStyle/>
          <a:p>
            <a:pPr/>
            <a:r>
              <a:t>Data Science 101</a:t>
            </a:r>
          </a:p>
        </p:txBody>
      </p:sp>
      <p:sp>
        <p:nvSpPr>
          <p:cNvPr id="617" name="Shape 617"/>
          <p:cNvSpPr/>
          <p:nvPr>
            <p:ph type="body" idx="14"/>
          </p:nvPr>
        </p:nvSpPr>
        <p:spPr>
          <a:xfrm>
            <a:off x="635000" y="1473200"/>
            <a:ext cx="11734800" cy="2806700"/>
          </a:xfrm>
          <a:prstGeom prst="rect">
            <a:avLst/>
          </a:prstGeom>
        </p:spPr>
        <p:txBody>
          <a:bodyPr/>
          <a:lstStyle/>
          <a:p>
            <a:pPr/>
            <a:r>
              <a:t>CONCLUSION</a:t>
            </a: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1" name="Shape 621"/>
          <p:cNvSpPr/>
          <p:nvPr>
            <p:ph type="body" idx="13"/>
          </p:nvPr>
        </p:nvSpPr>
        <p:spPr>
          <a:prstGeom prst="rect">
            <a:avLst/>
          </a:prstGeom>
        </p:spPr>
        <p:txBody>
          <a:bodyPr/>
          <a:lstStyle/>
          <a:p>
            <a:pPr/>
            <a:r>
              <a:t>Review &amp; Recap</a:t>
            </a:r>
          </a:p>
        </p:txBody>
      </p:sp>
      <p:sp>
        <p:nvSpPr>
          <p:cNvPr id="622" name="Shape 622"/>
          <p:cNvSpPr/>
          <p:nvPr>
            <p:ph type="body" idx="1"/>
          </p:nvPr>
        </p:nvSpPr>
        <p:spPr>
          <a:xfrm>
            <a:off x="609600" y="1727200"/>
            <a:ext cx="11785600" cy="5362048"/>
          </a:xfrm>
          <a:prstGeom prst="rect">
            <a:avLst/>
          </a:prstGeom>
        </p:spPr>
        <p:txBody>
          <a:bodyPr/>
          <a:lstStyle/>
          <a:p>
            <a:pPr marL="203200" indent="-203200">
              <a:buSzPct val="70000"/>
              <a:buFont typeface="Lucida Grande"/>
              <a:buChar char="‣"/>
            </a:pPr>
            <a:r>
              <a:t>In this workshop, we've covered the following topics:</a:t>
            </a:r>
            <a:br/>
          </a:p>
          <a:p>
            <a:pPr lvl="1"/>
            <a:r>
              <a:t>Why data science?</a:t>
            </a:r>
          </a:p>
          <a:p>
            <a:pPr lvl="1"/>
            <a:r>
              <a:t>What can data science do for me?</a:t>
            </a:r>
          </a:p>
          <a:p>
            <a:pPr lvl="1"/>
            <a:r>
              <a:t>What is the data science workflow?</a:t>
            </a:r>
          </a:p>
          <a:p>
            <a:pPr lvl="1"/>
            <a:r>
              <a:t>How to analyze and visualize data using Python</a:t>
            </a:r>
          </a:p>
          <a:p>
            <a:pPr lvl="1"/>
            <a:r>
              <a:t>Define the role of algorithms and their relationship with machine learning</a:t>
            </a:r>
          </a:p>
          <a:p>
            <a:pPr lvl="1"/>
            <a:r>
              <a:t>Demonstrate how these concepts can be applied to make predictions</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4" name="Shape 624"/>
          <p:cNvSpPr/>
          <p:nvPr>
            <p:ph type="body" idx="13"/>
          </p:nvPr>
        </p:nvSpPr>
        <p:spPr>
          <a:prstGeom prst="rect">
            <a:avLst/>
          </a:prstGeom>
        </p:spPr>
        <p:txBody>
          <a:bodyPr/>
          <a:lstStyle/>
          <a:p>
            <a:pPr/>
            <a:r>
              <a:t>Takeaways</a:t>
            </a:r>
          </a:p>
        </p:txBody>
      </p:sp>
      <p:sp>
        <p:nvSpPr>
          <p:cNvPr id="625" name="Shape 625"/>
          <p:cNvSpPr/>
          <p:nvPr>
            <p:ph type="title"/>
          </p:nvPr>
        </p:nvSpPr>
        <p:spPr>
          <a:prstGeom prst="rect">
            <a:avLst/>
          </a:prstGeom>
        </p:spPr>
        <p:txBody>
          <a:bodyPr/>
          <a:lstStyle/>
          <a:p>
            <a:pPr/>
            <a:r>
              <a:t>Learning Plan</a:t>
            </a:r>
          </a:p>
        </p:txBody>
      </p:sp>
      <p:sp>
        <p:nvSpPr>
          <p:cNvPr id="626" name="Shape 626"/>
          <p:cNvSpPr/>
          <p:nvPr>
            <p:ph type="body" idx="1"/>
          </p:nvPr>
        </p:nvSpPr>
        <p:spPr>
          <a:prstGeom prst="rect">
            <a:avLst/>
          </a:prstGeom>
        </p:spPr>
        <p:txBody>
          <a:bodyPr/>
          <a:lstStyle/>
          <a:p>
            <a:pPr/>
            <a:r>
              <a:t>Evaluate your data science skills! How confident are you with:</a:t>
            </a:r>
            <a:br/>
          </a:p>
          <a:p>
            <a:pPr marL="457200" indent="-457200" defTabSz="457200">
              <a:spcBef>
                <a:spcPts val="0"/>
              </a:spcBef>
              <a:tabLst>
                <a:tab pos="139700" algn="l"/>
                <a:tab pos="457200" algn="l"/>
              </a:tabLst>
              <a:defRPr>
                <a:uFillTx/>
              </a:defRPr>
            </a:pPr>
            <a:r>
              <a:t>	•	Programming skills (Python or R)</a:t>
            </a:r>
          </a:p>
          <a:p>
            <a:pPr marL="457200" indent="-457200" defTabSz="457200">
              <a:spcBef>
                <a:spcPts val="0"/>
              </a:spcBef>
              <a:tabLst>
                <a:tab pos="139700" algn="l"/>
                <a:tab pos="457200" algn="l"/>
              </a:tabLst>
              <a:defRPr>
                <a:uFillTx/>
              </a:defRPr>
            </a:pPr>
            <a:r>
              <a:t>	•	Knowledgable in algebra and statistics (analyzing and modeling data)</a:t>
            </a:r>
          </a:p>
          <a:p>
            <a:pPr marL="457200" indent="-457200" defTabSz="457200">
              <a:spcBef>
                <a:spcPts val="0"/>
              </a:spcBef>
              <a:tabLst>
                <a:tab pos="139700" algn="l"/>
                <a:tab pos="457200" algn="l"/>
              </a:tabLst>
              <a:defRPr>
                <a:uFillTx/>
              </a:defRPr>
            </a:pPr>
            <a:r>
              <a:t>	•	Business acumen (how to work with stakeholders)</a:t>
            </a:r>
          </a:p>
          <a:p>
            <a:pPr marL="457200" indent="-457200" defTabSz="457200">
              <a:spcBef>
                <a:spcPts val="0"/>
              </a:spcBef>
              <a:tabLst>
                <a:tab pos="139700" algn="l"/>
                <a:tab pos="457200" algn="l"/>
              </a:tabLst>
              <a:defRPr>
                <a:uFillTx/>
              </a:defRPr>
            </a:pPr>
            <a:r>
              <a:t>	•	Industry expertise (for the type of field you're working within)</a:t>
            </a:r>
          </a:p>
          <a:p>
            <a:pPr marL="457200" indent="-457200" defTabSz="457200">
              <a:spcBef>
                <a:spcPts val="0"/>
              </a:spcBef>
              <a:tabLst>
                <a:tab pos="139700" algn="l"/>
                <a:tab pos="457200" algn="l"/>
              </a:tabLst>
              <a:defRPr>
                <a:uFillTx/>
              </a:defRPr>
            </a:pPr>
            <a:r>
              <a:t>	•	Communication skills (visualize data, tell stories)</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body" idx="1"/>
          </p:nvPr>
        </p:nvSpPr>
        <p:spPr>
          <a:xfrm>
            <a:off x="566368" y="2153060"/>
            <a:ext cx="12268535" cy="4953941"/>
          </a:xfrm>
          <a:prstGeom prst="rect">
            <a:avLst/>
          </a:prstGeom>
        </p:spPr>
        <p:txBody>
          <a:bodyPr/>
          <a:lstStyle/>
          <a:p>
            <a:pPr defTabSz="457200">
              <a:spcBef>
                <a:spcPts val="0"/>
              </a:spcBef>
              <a:defRPr>
                <a:solidFill>
                  <a:srgbClr val="323333"/>
                </a:solidFill>
                <a:uFillTx/>
              </a:defRPr>
            </a:pPr>
            <a:r>
              <a:t>Refer back to your earlier self-assessment:</a:t>
            </a:r>
            <a:br/>
          </a:p>
          <a:p>
            <a:pPr marL="457200" indent="-457200" defTabSz="457200">
              <a:spcBef>
                <a:spcPts val="0"/>
              </a:spcBef>
              <a:tabLst>
                <a:tab pos="139700" algn="l"/>
                <a:tab pos="457200" algn="l"/>
              </a:tabLst>
              <a:defRPr>
                <a:solidFill>
                  <a:srgbClr val="323333"/>
                </a:solidFill>
                <a:uFillTx/>
              </a:defRPr>
            </a:pPr>
            <a:r>
              <a:t>	1	Which skills do you want to improve first? Which ones are you most interested in learning about?</a:t>
            </a:r>
            <a:br/>
          </a:p>
          <a:p>
            <a:pPr marL="457200" indent="-457200" defTabSz="457200">
              <a:spcBef>
                <a:spcPts val="0"/>
              </a:spcBef>
              <a:tabLst>
                <a:tab pos="139700" algn="l"/>
                <a:tab pos="457200" algn="l"/>
              </a:tabLst>
              <a:defRPr>
                <a:solidFill>
                  <a:srgbClr val="323333"/>
                </a:solidFill>
                <a:uFillTx/>
              </a:defRPr>
            </a:pPr>
            <a:r>
              <a:t>	2	Rank these and identify the top three focus areas.</a:t>
            </a:r>
            <a:br/>
          </a:p>
          <a:p>
            <a:pPr marL="457200" indent="-457200" defTabSz="457200">
              <a:spcBef>
                <a:spcPts val="0"/>
              </a:spcBef>
              <a:tabLst>
                <a:tab pos="139700" algn="l"/>
                <a:tab pos="457200" algn="l"/>
              </a:tabLst>
              <a:defRPr>
                <a:solidFill>
                  <a:srgbClr val="323333"/>
                </a:solidFill>
                <a:uFillTx/>
              </a:defRPr>
            </a:pPr>
            <a:r>
              <a:t>	3	For each focus area, identify </a:t>
            </a:r>
            <a:r>
              <a:t>at least</a:t>
            </a:r>
            <a:r>
              <a:t> </a:t>
            </a:r>
            <a:r>
              <a:rPr>
                <a:latin typeface="News706BT-ItalicC"/>
                <a:ea typeface="News706BT-ItalicC"/>
                <a:cs typeface="News706BT-ItalicC"/>
                <a:sym typeface="News706BT-ItalicC"/>
              </a:rPr>
              <a:t>one</a:t>
            </a:r>
            <a:r>
              <a:t> possible resource and a related goal.</a:t>
            </a:r>
          </a:p>
        </p:txBody>
      </p:sp>
      <p:sp>
        <p:nvSpPr>
          <p:cNvPr id="629" name="Shape 629"/>
          <p:cNvSpPr/>
          <p:nvPr>
            <p:ph type="title"/>
          </p:nvPr>
        </p:nvSpPr>
        <p:spPr>
          <a:prstGeom prst="rect">
            <a:avLst/>
          </a:prstGeom>
        </p:spPr>
        <p:txBody>
          <a:bodyPr/>
          <a:lstStyle/>
          <a:p>
            <a:pPr/>
            <a:r>
              <a:t>What SHOULD YOU DO NEXT?</a:t>
            </a:r>
          </a:p>
        </p:txBody>
      </p:sp>
      <p:sp>
        <p:nvSpPr>
          <p:cNvPr id="630" name="Shape 630"/>
          <p:cNvSpPr/>
          <p:nvPr>
            <p:ph type="body" idx="13"/>
          </p:nvPr>
        </p:nvSpPr>
        <p:spPr>
          <a:prstGeom prst="rect">
            <a:avLst/>
          </a:prstGeom>
        </p:spPr>
        <p:txBody>
          <a:bodyPr/>
          <a:lstStyle/>
          <a:p>
            <a:pPr/>
            <a:r>
              <a:t>TAKEAWAYS</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ph type="body" idx="13"/>
          </p:nvPr>
        </p:nvSpPr>
        <p:spPr>
          <a:prstGeom prst="rect">
            <a:avLst/>
          </a:prstGeom>
        </p:spPr>
        <p:txBody>
          <a:bodyPr/>
          <a:lstStyle/>
          <a:p>
            <a:pPr/>
            <a:r>
              <a:t>TAKEAWAYS</a:t>
            </a:r>
          </a:p>
        </p:txBody>
      </p:sp>
      <p:sp>
        <p:nvSpPr>
          <p:cNvPr id="633" name="Shape 633"/>
          <p:cNvSpPr/>
          <p:nvPr>
            <p:ph type="title"/>
          </p:nvPr>
        </p:nvSpPr>
        <p:spPr>
          <a:prstGeom prst="rect">
            <a:avLst/>
          </a:prstGeom>
        </p:spPr>
        <p:txBody>
          <a:bodyPr/>
          <a:lstStyle/>
          <a:p>
            <a:pPr/>
            <a:r>
              <a:t>What SHOULD YOU DO NEXT?</a:t>
            </a:r>
          </a:p>
        </p:txBody>
      </p:sp>
      <p:sp>
        <p:nvSpPr>
          <p:cNvPr id="634" name="Shape 634"/>
          <p:cNvSpPr/>
          <p:nvPr>
            <p:ph type="body" idx="1"/>
          </p:nvPr>
        </p:nvSpPr>
        <p:spPr>
          <a:xfrm>
            <a:off x="635000" y="2638414"/>
            <a:ext cx="11734800" cy="3810001"/>
          </a:xfrm>
          <a:prstGeom prst="rect">
            <a:avLst/>
          </a:prstGeom>
        </p:spPr>
        <p:txBody>
          <a:bodyPr/>
          <a:lstStyle/>
          <a:p>
            <a:pPr/>
            <a:r>
              <a:t>Want to be a better programmer? </a:t>
            </a:r>
          </a:p>
          <a:p>
            <a:pPr/>
          </a:p>
          <a:p>
            <a:pPr/>
            <a:r>
              <a:t>Work on these:</a:t>
            </a:r>
          </a:p>
          <a:p>
            <a:pPr lvl="2" marL="596053" indent="-189653"/>
            <a:r>
              <a:t> Continue learning Python syntax on sites</a:t>
            </a:r>
            <a:br/>
            <a:r>
              <a:t>like Codecademy or Code School.</a:t>
            </a:r>
          </a:p>
          <a:p>
            <a:pPr lvl="2" marL="596053" indent="-189653"/>
            <a:r>
              <a:t> Already know R? Work on comparing the two.</a:t>
            </a:r>
          </a:p>
          <a:p>
            <a:pPr lvl="2" marL="596053" indent="-189653"/>
            <a:r>
              <a:t> Interested in other frameworks? Try Spark!</a:t>
            </a:r>
          </a:p>
        </p:txBody>
      </p:sp>
      <p:pic>
        <p:nvPicPr>
          <p:cNvPr id="635" name="pasted-image.tiff"/>
          <p:cNvPicPr>
            <a:picLocks noChangeAspect="1"/>
          </p:cNvPicPr>
          <p:nvPr/>
        </p:nvPicPr>
        <p:blipFill>
          <a:blip r:embed="rId2">
            <a:extLst/>
          </a:blip>
          <a:stretch>
            <a:fillRect/>
          </a:stretch>
        </p:blipFill>
        <p:spPr>
          <a:xfrm>
            <a:off x="8084008" y="2614210"/>
            <a:ext cx="4531277" cy="1857824"/>
          </a:xfrm>
          <a:prstGeom prst="rect">
            <a:avLst/>
          </a:prstGeom>
          <a:ln w="12700">
            <a:miter lim="400000"/>
          </a:ln>
        </p:spPr>
      </p:pic>
      <p:pic>
        <p:nvPicPr>
          <p:cNvPr id="636" name="pasted-image.png"/>
          <p:cNvPicPr>
            <a:picLocks noChangeAspect="1"/>
          </p:cNvPicPr>
          <p:nvPr/>
        </p:nvPicPr>
        <p:blipFill>
          <a:blip r:embed="rId3">
            <a:extLst/>
          </a:blip>
          <a:stretch>
            <a:fillRect/>
          </a:stretch>
        </p:blipFill>
        <p:spPr>
          <a:xfrm>
            <a:off x="8783728" y="4358035"/>
            <a:ext cx="3225801" cy="2070101"/>
          </a:xfrm>
          <a:prstGeom prst="rect">
            <a:avLst/>
          </a:prstGeom>
          <a:ln w="12700">
            <a:miter lim="400000"/>
          </a:ln>
        </p:spPr>
      </p:pic>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 name="Shape 638"/>
          <p:cNvSpPr/>
          <p:nvPr>
            <p:ph type="body" idx="13"/>
          </p:nvPr>
        </p:nvSpPr>
        <p:spPr>
          <a:prstGeom prst="rect">
            <a:avLst/>
          </a:prstGeom>
        </p:spPr>
        <p:txBody>
          <a:bodyPr/>
          <a:lstStyle/>
          <a:p>
            <a:pPr/>
            <a:r>
              <a:t>TAKEAWAYS</a:t>
            </a:r>
          </a:p>
        </p:txBody>
      </p:sp>
      <p:sp>
        <p:nvSpPr>
          <p:cNvPr id="639" name="Shape 639"/>
          <p:cNvSpPr/>
          <p:nvPr>
            <p:ph type="title"/>
          </p:nvPr>
        </p:nvSpPr>
        <p:spPr>
          <a:prstGeom prst="rect">
            <a:avLst/>
          </a:prstGeom>
        </p:spPr>
        <p:txBody>
          <a:bodyPr/>
          <a:lstStyle/>
          <a:p>
            <a:pPr/>
            <a:r>
              <a:t>What SHOULD YOU DO NEXT?</a:t>
            </a:r>
          </a:p>
        </p:txBody>
      </p:sp>
      <p:sp>
        <p:nvSpPr>
          <p:cNvPr id="640" name="Shape 640"/>
          <p:cNvSpPr/>
          <p:nvPr>
            <p:ph type="body" idx="1"/>
          </p:nvPr>
        </p:nvSpPr>
        <p:spPr>
          <a:xfrm>
            <a:off x="616694" y="2169296"/>
            <a:ext cx="12203182" cy="6326886"/>
          </a:xfrm>
          <a:prstGeom prst="rect">
            <a:avLst/>
          </a:prstGeom>
        </p:spPr>
        <p:txBody>
          <a:bodyPr/>
          <a:lstStyle/>
          <a:p>
            <a:pPr/>
            <a:r>
              <a:t>Want to brush-up on your math and statistics skills? </a:t>
            </a:r>
            <a:br/>
            <a:br/>
            <a:r>
              <a:t>Have a look at these:</a:t>
            </a:r>
            <a:br/>
          </a:p>
          <a:p>
            <a:pPr lvl="2" marL="575733" indent="-169333" defTabSz="457200">
              <a:spcBef>
                <a:spcPts val="0"/>
              </a:spcBef>
              <a:tabLst>
                <a:tab pos="139700" algn="l"/>
                <a:tab pos="457200" algn="l"/>
              </a:tabLst>
              <a:defRPr sz="2500" u="sng">
                <a:solidFill>
                  <a:srgbClr val="4183C4"/>
                </a:solidFill>
                <a:uFillTx/>
              </a:defRPr>
            </a:pPr>
            <a:r>
              <a:rPr u="none"/>
              <a:t>	</a:t>
            </a:r>
            <a:r>
              <a:rPr>
                <a:hlinkClick r:id="rId2" invalidUrl="" action="" tgtFrame="" tooltip="" history="1" highlightClick="0" endSnd="0"/>
              </a:rPr>
              <a:t>Data Analysis with Open Source Tools</a:t>
            </a:r>
            <a:r>
              <a:rPr>
                <a:hlinkClick r:id="rId2" invalidUrl="" action="" tgtFrame="" tooltip="" history="1" highlightClick="0" endSnd="0"/>
              </a:rPr>
              <a:t>, P. K. Jannert</a:t>
            </a: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r>
              <a:rPr u="none"/>
              <a:t>	</a:t>
            </a:r>
            <a:r>
              <a:rPr>
                <a:hlinkClick r:id="rId3" invalidUrl="" action="" tgtFrame="" tooltip="" history="1" highlightClick="0" endSnd="0"/>
              </a:rPr>
              <a:t>Pattern Recognition and Machine Learning</a:t>
            </a:r>
            <a:r>
              <a:rPr>
                <a:hlinkClick r:id="rId3" invalidUrl="" action="" tgtFrame="" tooltip="" history="1" highlightClick="0" endSnd="0"/>
              </a:rPr>
              <a:t>, C. Bishop</a:t>
            </a: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r>
              <a:rPr u="none"/>
              <a:t>	</a:t>
            </a:r>
            <a:r>
              <a:rPr>
                <a:hlinkClick r:id="rId4" invalidUrl="" action="" tgtFrame="" tooltip="" history="1" highlightClick="0" endSnd="0"/>
              </a:rPr>
              <a:t>Data Science and Analytics with Python</a:t>
            </a:r>
            <a:r>
              <a:rPr>
                <a:hlinkClick r:id="rId4" invalidUrl="" action="" tgtFrame="" tooltip="" history="1" highlightClick="0" endSnd="0"/>
              </a:rPr>
              <a:t>, J Rogel-Salazar</a:t>
            </a: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r>
              <a:rPr u="none"/>
              <a:t>	</a:t>
            </a:r>
            <a:r>
              <a:rPr>
                <a:hlinkClick r:id="rId5" invalidUrl="" action="" tgtFrame="" tooltip="" history="1" highlightClick="0" endSnd="0"/>
              </a:rPr>
              <a:t>An Introduction to Statistical Learning with Applications in R</a:t>
            </a:r>
            <a:r>
              <a:rPr u="none">
                <a:solidFill>
                  <a:srgbClr val="000000"/>
                </a:solidFill>
              </a:rPr>
              <a:t> (free PDF)</a:t>
            </a: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endParaRPr u="none">
              <a:solidFill>
                <a:srgbClr val="000000"/>
              </a:solidFill>
            </a:endParaRPr>
          </a:p>
          <a:p>
            <a:pPr lvl="2" marL="575733" indent="-169333" defTabSz="457200">
              <a:spcBef>
                <a:spcPts val="0"/>
              </a:spcBef>
              <a:tabLst>
                <a:tab pos="139700" algn="l"/>
                <a:tab pos="457200" algn="l"/>
              </a:tabLst>
              <a:defRPr sz="2500" u="sng">
                <a:solidFill>
                  <a:srgbClr val="4183C4"/>
                </a:solidFill>
                <a:uFillTx/>
              </a:defRPr>
            </a:pPr>
            <a:r>
              <a:rPr u="none"/>
              <a:t>	</a:t>
            </a:r>
            <a:r>
              <a:rPr>
                <a:hlinkClick r:id="rId6" invalidUrl="" action="" tgtFrame="" tooltip="" history="1" highlightClick="0" endSnd="0"/>
              </a:rPr>
              <a:t>Elements of Statistical Learning</a:t>
            </a:r>
            <a:r>
              <a:rPr u="none">
                <a:solidFill>
                  <a:srgbClr val="000000"/>
                </a:solidFill>
              </a:rPr>
              <a:t> (free PDF)</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body" idx="13"/>
          </p:nvPr>
        </p:nvSpPr>
        <p:spPr>
          <a:prstGeom prst="rect">
            <a:avLst/>
          </a:prstGeom>
        </p:spPr>
        <p:txBody>
          <a:bodyPr/>
          <a:lstStyle/>
          <a:p>
            <a:pPr/>
            <a:r>
              <a:t>Pre-WORK REVIEW</a:t>
            </a:r>
          </a:p>
        </p:txBody>
      </p:sp>
      <p:sp>
        <p:nvSpPr>
          <p:cNvPr id="336" name="Shape 336"/>
          <p:cNvSpPr/>
          <p:nvPr>
            <p:ph type="body" idx="1"/>
          </p:nvPr>
        </p:nvSpPr>
        <p:spPr>
          <a:xfrm>
            <a:off x="635000" y="1800225"/>
            <a:ext cx="11734800" cy="3810000"/>
          </a:xfrm>
          <a:prstGeom prst="rect">
            <a:avLst/>
          </a:prstGeom>
        </p:spPr>
        <p:txBody>
          <a:bodyPr/>
          <a:lstStyle/>
          <a:p>
            <a:pPr marL="203200" indent="-203200">
              <a:buSzPct val="70000"/>
              <a:buFont typeface="Lucida Grande"/>
              <a:buChar char="‣"/>
            </a:pPr>
            <a:r>
              <a:t> Bring a </a:t>
            </a:r>
            <a:r>
              <a:rPr u="sng">
                <a:hlinkClick r:id="rId2" invalidUrl="" action="" tgtFrame="" tooltip="" history="1" highlightClick="0" endSnd="0"/>
              </a:rPr>
              <a:t>laptop with Anaconda</a:t>
            </a:r>
            <a:r>
              <a:t> installed. Scroll to your operating system version and click on the install button for Anaconda with Python 2.7. </a:t>
            </a:r>
            <a:br/>
          </a:p>
          <a:p>
            <a:pPr marL="203200" indent="-203200">
              <a:buSzPct val="70000"/>
              <a:buFont typeface="Lucida Grande"/>
              <a:buChar char="‣"/>
            </a:pPr>
            <a:r>
              <a:t>We will be using </a:t>
            </a:r>
            <a:r>
              <a:rPr u="sng">
                <a:hlinkClick r:id="rId3" invalidUrl="" action="" tgtFrame="" tooltip="" history="1" highlightClick="0" endSnd="0"/>
              </a:rPr>
              <a:t>Jupyter Notebooks</a:t>
            </a:r>
            <a:r>
              <a:t> as the main IDE for the workshop. If you have installed Anaconda, then you are ready to go!</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Shape 642"/>
          <p:cNvSpPr/>
          <p:nvPr>
            <p:ph type="body" idx="13"/>
          </p:nvPr>
        </p:nvSpPr>
        <p:spPr>
          <a:prstGeom prst="rect">
            <a:avLst/>
          </a:prstGeom>
        </p:spPr>
        <p:txBody>
          <a:bodyPr/>
          <a:lstStyle/>
          <a:p>
            <a:pPr/>
            <a:r>
              <a:t>TAKEAWAYS</a:t>
            </a:r>
          </a:p>
        </p:txBody>
      </p:sp>
      <p:sp>
        <p:nvSpPr>
          <p:cNvPr id="643" name="Shape 643"/>
          <p:cNvSpPr/>
          <p:nvPr>
            <p:ph type="title"/>
          </p:nvPr>
        </p:nvSpPr>
        <p:spPr>
          <a:prstGeom prst="rect">
            <a:avLst/>
          </a:prstGeom>
        </p:spPr>
        <p:txBody>
          <a:bodyPr/>
          <a:lstStyle/>
          <a:p>
            <a:pPr/>
            <a:r>
              <a:t>What SHOULD YOU DO NEXT?</a:t>
            </a:r>
          </a:p>
        </p:txBody>
      </p:sp>
      <p:sp>
        <p:nvSpPr>
          <p:cNvPr id="644" name="Shape 644"/>
          <p:cNvSpPr/>
          <p:nvPr>
            <p:ph type="body" idx="1"/>
          </p:nvPr>
        </p:nvSpPr>
        <p:spPr>
          <a:prstGeom prst="rect">
            <a:avLst/>
          </a:prstGeom>
        </p:spPr>
        <p:txBody>
          <a:bodyPr/>
          <a:lstStyle/>
          <a:p>
            <a:pPr/>
            <a:r>
              <a:t>Concerned about business acumen &amp; communication skills? </a:t>
            </a:r>
          </a:p>
          <a:p>
            <a:pPr/>
          </a:p>
          <a:p>
            <a:pPr/>
            <a:r>
              <a:t>Have a look at these:</a:t>
            </a:r>
            <a:br/>
          </a:p>
          <a:p>
            <a:pPr lvl="1" marL="372533" indent="-169333" defTabSz="457200">
              <a:spcBef>
                <a:spcPts val="0"/>
              </a:spcBef>
              <a:defRPr sz="2500" u="sng">
                <a:solidFill>
                  <a:srgbClr val="4183C4"/>
                </a:solidFill>
                <a:uFill>
                  <a:solidFill>
                    <a:srgbClr val="4183C4"/>
                  </a:solidFill>
                </a:uFill>
              </a:defRPr>
            </a:pPr>
            <a:r>
              <a:rPr>
                <a:hlinkClick r:id="rId2" invalidUrl="" action="" tgtFrame="" tooltip="" history="1" highlightClick="0" endSnd="0"/>
              </a:rPr>
              <a:t>Data Science for Business</a:t>
            </a:r>
            <a:r>
              <a:rPr>
                <a:hlinkClick r:id="rId2" invalidUrl="" action="" tgtFrame="" tooltip="" history="1" highlightClick="0" endSnd="0"/>
              </a:rPr>
              <a:t>, F. Provost and T. Fawcett</a:t>
            </a:r>
          </a:p>
          <a:p>
            <a:pPr lvl="1" marL="372533" indent="-169333" defTabSz="457200">
              <a:spcBef>
                <a:spcPts val="0"/>
              </a:spcBef>
              <a:defRPr sz="2500" u="sng">
                <a:solidFill>
                  <a:srgbClr val="4183C4"/>
                </a:solidFill>
                <a:uFill>
                  <a:solidFill>
                    <a:srgbClr val="4183C4"/>
                  </a:solidFill>
                </a:uFill>
              </a:defRPr>
            </a:pPr>
          </a:p>
          <a:p>
            <a:pPr lvl="1" marL="372533" indent="-169333" defTabSz="457200">
              <a:spcBef>
                <a:spcPts val="0"/>
              </a:spcBef>
              <a:defRPr sz="2500" u="sng">
                <a:solidFill>
                  <a:srgbClr val="4183C4"/>
                </a:solidFill>
                <a:uFill>
                  <a:solidFill>
                    <a:srgbClr val="4183C4"/>
                  </a:solidFill>
                </a:uFill>
              </a:defRPr>
            </a:pPr>
            <a:r>
              <a:rPr>
                <a:hlinkClick r:id="rId3" invalidUrl="" action="" tgtFrame="" tooltip="" history="1" highlightClick="0" endSnd="0"/>
              </a:rPr>
              <a:t>Storytelling with Data: A Data Visualization Guide for Business Professionals, C. Nussbaumer Knaflic</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Shape 646"/>
          <p:cNvSpPr/>
          <p:nvPr>
            <p:ph type="body" idx="13"/>
          </p:nvPr>
        </p:nvSpPr>
        <p:spPr>
          <a:prstGeom prst="rect">
            <a:avLst/>
          </a:prstGeom>
        </p:spPr>
        <p:txBody>
          <a:bodyPr/>
          <a:lstStyle/>
          <a:p>
            <a:pPr/>
            <a:r>
              <a:t>TAKEAWAYS</a:t>
            </a:r>
          </a:p>
        </p:txBody>
      </p:sp>
      <p:sp>
        <p:nvSpPr>
          <p:cNvPr id="647" name="Shape 647"/>
          <p:cNvSpPr/>
          <p:nvPr>
            <p:ph type="title"/>
          </p:nvPr>
        </p:nvSpPr>
        <p:spPr>
          <a:prstGeom prst="rect">
            <a:avLst/>
          </a:prstGeom>
        </p:spPr>
        <p:txBody>
          <a:bodyPr/>
          <a:lstStyle/>
          <a:p>
            <a:pPr/>
            <a:r>
              <a:t>Want More?</a:t>
            </a:r>
          </a:p>
        </p:txBody>
      </p:sp>
      <p:sp>
        <p:nvSpPr>
          <p:cNvPr id="648" name="Shape 648"/>
          <p:cNvSpPr/>
          <p:nvPr>
            <p:ph type="body" idx="1"/>
          </p:nvPr>
        </p:nvSpPr>
        <p:spPr>
          <a:prstGeom prst="rect">
            <a:avLst/>
          </a:prstGeom>
        </p:spPr>
        <p:txBody>
          <a:bodyPr/>
          <a:lstStyle/>
          <a:p>
            <a:pPr/>
            <a:r>
              <a:t>General Assembly offers courses in data science! </a:t>
            </a:r>
            <a:br/>
            <a:br/>
            <a:r>
              <a:t>Check out our:</a:t>
            </a:r>
            <a:br/>
          </a:p>
          <a:p>
            <a:pPr lvl="2" marL="596053" indent="-189653"/>
            <a:r>
              <a:t> </a:t>
            </a:r>
            <a:r>
              <a:rPr u="sng">
                <a:latin typeface="News706BT-BoldC"/>
                <a:ea typeface="News706BT-BoldC"/>
                <a:cs typeface="News706BT-BoldC"/>
                <a:sym typeface="News706BT-BoldC"/>
                <a:hlinkClick r:id="rId2" invalidUrl="" action="" tgtFrame="" tooltip="" history="1" highlightClick="0" endSnd="0"/>
              </a:rPr>
              <a:t>Part-time Data Science Course</a:t>
            </a:r>
            <a:endParaRPr>
              <a:latin typeface="News706BT-BoldC"/>
              <a:ea typeface="News706BT-BoldC"/>
              <a:cs typeface="News706BT-BoldC"/>
              <a:sym typeface="News706BT-BoldC"/>
            </a:endParaRPr>
          </a:p>
          <a:p>
            <a:pPr lvl="2" marL="596053" indent="-189653">
              <a:defRPr>
                <a:latin typeface="News706BT-BoldC"/>
                <a:ea typeface="News706BT-BoldC"/>
                <a:cs typeface="News706BT-BoldC"/>
                <a:sym typeface="News706BT-BoldC"/>
              </a:defRPr>
            </a:pPr>
            <a:r>
              <a:t> </a:t>
            </a:r>
            <a:r>
              <a:rPr u="sng">
                <a:hlinkClick r:id="rId3" invalidUrl="" action="" tgtFrame="" tooltip="" history="1" highlightClick="0" endSnd="0"/>
              </a:rPr>
              <a:t>Data Science Immersive Course</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5E5E5"/>
        </a:solidFill>
      </p:bgPr>
    </p:bg>
    <p:spTree>
      <p:nvGrpSpPr>
        <p:cNvPr id="1" name=""/>
        <p:cNvGrpSpPr/>
        <p:nvPr/>
      </p:nvGrpSpPr>
      <p:grpSpPr>
        <a:xfrm>
          <a:off x="0" y="0"/>
          <a:ext cx="0" cy="0"/>
          <a:chOff x="0" y="0"/>
          <a:chExt cx="0" cy="0"/>
        </a:xfrm>
      </p:grpSpPr>
      <p:sp>
        <p:nvSpPr>
          <p:cNvPr id="650" name="Shape 650"/>
          <p:cNvSpPr/>
          <p:nvPr>
            <p:ph type="body" idx="13"/>
          </p:nvPr>
        </p:nvSpPr>
        <p:spPr>
          <a:prstGeom prst="rect">
            <a:avLst/>
          </a:prstGeom>
        </p:spPr>
        <p:txBody>
          <a:bodyPr/>
          <a:lstStyle/>
          <a:p>
            <a:pPr/>
            <a:r>
              <a:t>Data Science 101</a:t>
            </a:r>
          </a:p>
        </p:txBody>
      </p:sp>
      <p:sp>
        <p:nvSpPr>
          <p:cNvPr id="651" name="Shape 651"/>
          <p:cNvSpPr/>
          <p:nvPr>
            <p:ph type="body" idx="14"/>
          </p:nvPr>
        </p:nvSpPr>
        <p:spPr>
          <a:prstGeom prst="rect">
            <a:avLst/>
          </a:prstGeom>
        </p:spPr>
        <p:txBody>
          <a:bodyPr/>
          <a:lstStyle/>
          <a:p>
            <a:pPr/>
            <a:r>
              <a:t>ADDITIONAL RESOURCES</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3" name="Shape 653"/>
          <p:cNvSpPr/>
          <p:nvPr>
            <p:ph type="body" idx="13"/>
          </p:nvPr>
        </p:nvSpPr>
        <p:spPr>
          <a:prstGeom prst="rect">
            <a:avLst/>
          </a:prstGeom>
        </p:spPr>
        <p:txBody>
          <a:bodyPr/>
          <a:lstStyle/>
          <a:p>
            <a:pPr/>
            <a:r>
              <a:t>Data Science 101</a:t>
            </a:r>
          </a:p>
        </p:txBody>
      </p:sp>
      <p:sp>
        <p:nvSpPr>
          <p:cNvPr id="654" name="Shape 654"/>
          <p:cNvSpPr/>
          <p:nvPr>
            <p:ph type="title"/>
          </p:nvPr>
        </p:nvSpPr>
        <p:spPr>
          <a:prstGeom prst="rect">
            <a:avLst/>
          </a:prstGeom>
        </p:spPr>
        <p:txBody>
          <a:bodyPr/>
          <a:lstStyle/>
          <a:p>
            <a:pPr/>
            <a:r>
              <a:t>BOOKS</a:t>
            </a:r>
          </a:p>
        </p:txBody>
      </p:sp>
      <p:sp>
        <p:nvSpPr>
          <p:cNvPr id="655" name="Shape 655"/>
          <p:cNvSpPr/>
          <p:nvPr>
            <p:ph type="body" idx="1"/>
          </p:nvPr>
        </p:nvSpPr>
        <p:spPr>
          <a:xfrm>
            <a:off x="635000" y="2785191"/>
            <a:ext cx="11734800" cy="3810001"/>
          </a:xfrm>
          <a:prstGeom prst="rect">
            <a:avLst/>
          </a:prstGeom>
        </p:spPr>
        <p:txBody>
          <a:bodyPr/>
          <a:lstStyle/>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2" invalidUrl="" action="" tgtFrame="" tooltip="" history="1" highlightClick="0" endSnd="0"/>
              </a:rPr>
              <a:t>Data Analysis with Open Source Tools</a:t>
            </a:r>
            <a:r>
              <a:rPr>
                <a:hlinkClick r:id="rId2" invalidUrl="" action="" tgtFrame="" tooltip="" history="1" highlightClick="0" endSnd="0"/>
              </a:rPr>
              <a:t>, P. K. Jannert</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3" invalidUrl="" action="" tgtFrame="" tooltip="" history="1" highlightClick="0" endSnd="0"/>
              </a:rPr>
              <a:t>Data Science for Business</a:t>
            </a:r>
            <a:r>
              <a:rPr>
                <a:hlinkClick r:id="rId3" invalidUrl="" action="" tgtFrame="" tooltip="" history="1" highlightClick="0" endSnd="0"/>
              </a:rPr>
              <a:t>, F. Provost and T. Fawcett</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4" invalidUrl="" action="" tgtFrame="" tooltip="" history="1" highlightClick="0" endSnd="0"/>
              </a:rPr>
              <a:t>Pattern Recognition and Machine Learning</a:t>
            </a:r>
            <a:r>
              <a:rPr>
                <a:hlinkClick r:id="rId4" invalidUrl="" action="" tgtFrame="" tooltip="" history="1" highlightClick="0" endSnd="0"/>
              </a:rPr>
              <a:t>, C. Bishop</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5" invalidUrl="" action="" tgtFrame="" tooltip="" history="1" highlightClick="0" endSnd="0"/>
              </a:rPr>
              <a:t>Data Science and Analytics with Python</a:t>
            </a:r>
            <a:r>
              <a:rPr>
                <a:hlinkClick r:id="rId5" invalidUrl="" action="" tgtFrame="" tooltip="" history="1" highlightClick="0" endSnd="0"/>
              </a:rPr>
              <a:t>, J Rogel-Salazar</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6" invalidUrl="" action="" tgtFrame="" tooltip="" history="1" highlightClick="0" endSnd="0"/>
              </a:rPr>
              <a:t>An Introduction to Statistical Learning with Applications in R</a:t>
            </a:r>
            <a:r>
              <a:rPr u="none">
                <a:solidFill>
                  <a:srgbClr val="000000"/>
                </a:solidFill>
              </a:rPr>
              <a:t> (free PDF)</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7" invalidUrl="" action="" tgtFrame="" tooltip="" history="1" highlightClick="0" endSnd="0"/>
              </a:rPr>
              <a:t>Elements of Statistical Learning</a:t>
            </a:r>
            <a:r>
              <a:rPr u="none">
                <a:solidFill>
                  <a:srgbClr val="000000"/>
                </a:solidFill>
              </a:rPr>
              <a:t> (free PDF)</a:t>
            </a:r>
            <a:endParaRPr u="none">
              <a:solidFill>
                <a:srgbClr val="000000"/>
              </a:solidFill>
            </a:endParaRPr>
          </a:p>
          <a:p>
            <a:pPr defTabSz="457200">
              <a:spcBef>
                <a:spcPts val="0"/>
              </a:spcBef>
              <a:buSzPct val="70000"/>
              <a:buFont typeface="Lucida Grande"/>
              <a:buChar char="‣"/>
              <a:tabLst>
                <a:tab pos="139700" algn="l"/>
                <a:tab pos="457200" algn="l"/>
              </a:tabLst>
              <a:defRPr sz="2500">
                <a:uFillTx/>
              </a:defRPr>
            </a:pPr>
            <a:r>
              <a:rPr>
                <a:solidFill>
                  <a:srgbClr val="4183C4"/>
                </a:solidFill>
              </a:rPr>
              <a:t>	</a:t>
            </a:r>
            <a:r>
              <a:rPr u="sng">
                <a:solidFill>
                  <a:srgbClr val="4183C4"/>
                </a:solidFill>
                <a:hlinkClick r:id="rId8" invalidUrl="" action="" tgtFrame="" tooltip="" history="1" highlightClick="0" endSnd="0"/>
              </a:rPr>
              <a:t>Think Stats</a:t>
            </a:r>
            <a:r>
              <a:t> (free PDF or HTML)</a:t>
            </a: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9" invalidUrl="" action="" tgtFrame="" tooltip="" history="1" highlightClick="0" endSnd="0"/>
              </a:rPr>
              <a:t>Mining of Massive Datasets</a:t>
            </a:r>
            <a:r>
              <a:rPr u="none">
                <a:solidFill>
                  <a:srgbClr val="000000"/>
                </a:solidFill>
              </a:rPr>
              <a:t> (free PDF)</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ph type="body" idx="13"/>
          </p:nvPr>
        </p:nvSpPr>
        <p:spPr>
          <a:prstGeom prst="rect">
            <a:avLst/>
          </a:prstGeom>
        </p:spPr>
        <p:txBody>
          <a:bodyPr/>
          <a:lstStyle/>
          <a:p>
            <a:pPr/>
            <a:r>
              <a:t>Data Science 101</a:t>
            </a:r>
          </a:p>
        </p:txBody>
      </p:sp>
      <p:sp>
        <p:nvSpPr>
          <p:cNvPr id="658" name="Shape 658"/>
          <p:cNvSpPr/>
          <p:nvPr>
            <p:ph type="title"/>
          </p:nvPr>
        </p:nvSpPr>
        <p:spPr>
          <a:prstGeom prst="rect">
            <a:avLst/>
          </a:prstGeom>
        </p:spPr>
        <p:txBody>
          <a:bodyPr/>
          <a:lstStyle/>
          <a:p>
            <a:pPr/>
            <a:r>
              <a:t>MOOCS</a:t>
            </a:r>
          </a:p>
        </p:txBody>
      </p:sp>
      <p:sp>
        <p:nvSpPr>
          <p:cNvPr id="659" name="Shape 659"/>
          <p:cNvSpPr/>
          <p:nvPr>
            <p:ph type="body" idx="1"/>
          </p:nvPr>
        </p:nvSpPr>
        <p:spPr>
          <a:prstGeom prst="rect">
            <a:avLst/>
          </a:prstGeom>
        </p:spPr>
        <p:txBody>
          <a:bodyPr/>
          <a:lstStyle/>
          <a:p>
            <a:pPr defTabSz="457200">
              <a:spcBef>
                <a:spcPts val="0"/>
              </a:spcBef>
              <a:buSzPct val="70000"/>
              <a:buFont typeface="Lucida Grande"/>
              <a:buChar char="‣"/>
              <a:tabLst>
                <a:tab pos="139700" algn="l"/>
                <a:tab pos="457200" algn="l"/>
              </a:tabLst>
              <a:defRPr sz="2500">
                <a:uFillTx/>
              </a:defRPr>
            </a:pPr>
            <a:r>
              <a:t>	Andrew Ng’s Machine Learning Class on Coursera </a:t>
            </a:r>
            <a:r>
              <a:rPr u="sng">
                <a:solidFill>
                  <a:srgbClr val="4183C4"/>
                </a:solidFill>
                <a:uFill>
                  <a:solidFill>
                    <a:srgbClr val="4183C4"/>
                  </a:solidFill>
                </a:uFill>
                <a:hlinkClick r:id="rId2" invalidUrl="" action="" tgtFrame="" tooltip="" history="1" highlightClick="0" endSnd="0"/>
              </a:rPr>
              <a:t>link</a:t>
            </a:r>
          </a:p>
          <a:p>
            <a:pPr defTabSz="457200">
              <a:spcBef>
                <a:spcPts val="0"/>
              </a:spcBef>
              <a:buSzPct val="70000"/>
              <a:buFont typeface="Lucida Grande"/>
              <a:buChar char="‣"/>
              <a:tabLst>
                <a:tab pos="139700" algn="l"/>
                <a:tab pos="457200" algn="l"/>
              </a:tabLst>
              <a:defRPr sz="2500">
                <a:uFillTx/>
              </a:defRPr>
            </a:pPr>
          </a:p>
          <a:p>
            <a:pPr defTabSz="457200">
              <a:spcBef>
                <a:spcPts val="0"/>
              </a:spcBef>
              <a:buSzPct val="70000"/>
              <a:buFont typeface="Lucida Grande"/>
              <a:buChar char="‣"/>
              <a:tabLst>
                <a:tab pos="139700" algn="l"/>
                <a:tab pos="457200" algn="l"/>
              </a:tabLst>
              <a:defRPr sz="2500">
                <a:uFillTx/>
              </a:defRPr>
            </a:pPr>
            <a:r>
              <a:t>	MIT’s Artificial Intelligence course </a:t>
            </a:r>
            <a:r>
              <a:rPr u="sng">
                <a:solidFill>
                  <a:srgbClr val="4183C4"/>
                </a:solidFill>
                <a:uFill>
                  <a:solidFill>
                    <a:srgbClr val="4183C4"/>
                  </a:solidFill>
                </a:uFill>
                <a:hlinkClick r:id="rId3" invalidUrl="" action="" tgtFrame="" tooltip="" history="1" highlightClick="0" endSnd="0"/>
              </a:rPr>
              <a:t>link</a:t>
            </a:r>
          </a:p>
          <a:p>
            <a:pPr defTabSz="457200">
              <a:spcBef>
                <a:spcPts val="0"/>
              </a:spcBef>
              <a:buSzPct val="70000"/>
              <a:buFont typeface="Lucida Grande"/>
              <a:buChar char="‣"/>
              <a:tabLst>
                <a:tab pos="139700" algn="l"/>
                <a:tab pos="457200" algn="l"/>
              </a:tabLst>
              <a:defRPr sz="2500">
                <a:uFillTx/>
              </a:defRPr>
            </a:pPr>
          </a:p>
          <a:p>
            <a:pPr defTabSz="457200">
              <a:spcBef>
                <a:spcPts val="0"/>
              </a:spcBef>
              <a:buSzPct val="70000"/>
              <a:buFont typeface="Lucida Grande"/>
              <a:buChar char="‣"/>
              <a:tabLst>
                <a:tab pos="139700" algn="l"/>
                <a:tab pos="457200" algn="l"/>
              </a:tabLst>
              <a:defRPr sz="2500">
                <a:uFillTx/>
              </a:defRPr>
            </a:pPr>
            <a:r>
              <a:t>	Johns Hopkins' Data Analysis Methods </a:t>
            </a:r>
            <a:r>
              <a:rPr u="sng">
                <a:solidFill>
                  <a:srgbClr val="4183C4"/>
                </a:solidFill>
                <a:uFill>
                  <a:solidFill>
                    <a:srgbClr val="4183C4"/>
                  </a:solidFill>
                </a:uFill>
                <a:hlinkClick r:id="rId4" invalidUrl="" action="" tgtFrame="" tooltip="" history="1" highlightClick="0" endSnd="0"/>
              </a:rPr>
              <a:t>link</a:t>
            </a:r>
          </a:p>
          <a:p>
            <a:pPr defTabSz="457200">
              <a:spcBef>
                <a:spcPts val="0"/>
              </a:spcBef>
              <a:buSzPct val="70000"/>
              <a:buFont typeface="Lucida Grande"/>
              <a:buChar char="‣"/>
              <a:tabLst>
                <a:tab pos="139700" algn="l"/>
                <a:tab pos="457200" algn="l"/>
              </a:tabLst>
              <a:defRPr sz="2500">
                <a:uFillTx/>
              </a:defRPr>
            </a:pPr>
          </a:p>
          <a:p>
            <a:pPr defTabSz="457200">
              <a:spcBef>
                <a:spcPts val="0"/>
              </a:spcBef>
              <a:buSzPct val="70000"/>
              <a:buFont typeface="Lucida Grande"/>
              <a:buChar char="‣"/>
              <a:tabLst>
                <a:tab pos="139700" algn="l"/>
                <a:tab pos="457200" algn="l"/>
              </a:tabLst>
              <a:defRPr sz="2500">
                <a:uFillTx/>
              </a:defRPr>
            </a:pPr>
            <a:r>
              <a:t>	Cal Tech’s Learning from Data course </a:t>
            </a:r>
            <a:r>
              <a:rPr u="sng">
                <a:solidFill>
                  <a:srgbClr val="4183C4"/>
                </a:solidFill>
                <a:uFill>
                  <a:solidFill>
                    <a:srgbClr val="4183C4"/>
                  </a:solidFill>
                </a:uFill>
                <a:hlinkClick r:id="rId5" invalidUrl="" action="" tgtFrame="" tooltip="" history="1" highlightClick="0" endSnd="0"/>
              </a:rPr>
              <a:t>link</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 name="Shape 661"/>
          <p:cNvSpPr/>
          <p:nvPr>
            <p:ph type="body" idx="13"/>
          </p:nvPr>
        </p:nvSpPr>
        <p:spPr>
          <a:prstGeom prst="rect">
            <a:avLst/>
          </a:prstGeom>
        </p:spPr>
        <p:txBody>
          <a:bodyPr/>
          <a:lstStyle/>
          <a:p>
            <a:pPr/>
            <a:r>
              <a:t>Data Science 101</a:t>
            </a:r>
          </a:p>
        </p:txBody>
      </p:sp>
      <p:sp>
        <p:nvSpPr>
          <p:cNvPr id="662" name="Shape 662"/>
          <p:cNvSpPr/>
          <p:nvPr>
            <p:ph type="title"/>
          </p:nvPr>
        </p:nvSpPr>
        <p:spPr>
          <a:prstGeom prst="rect">
            <a:avLst/>
          </a:prstGeom>
        </p:spPr>
        <p:txBody>
          <a:bodyPr/>
          <a:lstStyle/>
          <a:p>
            <a:pPr/>
            <a:r>
              <a:t>AGGREGATORS</a:t>
            </a:r>
          </a:p>
        </p:txBody>
      </p:sp>
      <p:sp>
        <p:nvSpPr>
          <p:cNvPr id="663" name="Shape 663"/>
          <p:cNvSpPr/>
          <p:nvPr>
            <p:ph type="body" idx="1"/>
          </p:nvPr>
        </p:nvSpPr>
        <p:spPr>
          <a:prstGeom prst="rect">
            <a:avLst/>
          </a:prstGeom>
        </p:spPr>
        <p:txBody>
          <a:bodyPr/>
          <a:lstStyle/>
          <a:p>
            <a:pPr defTabSz="457200">
              <a:spcBef>
                <a:spcPts val="0"/>
              </a:spcBef>
              <a:buSzPct val="70000"/>
              <a:buFont typeface="Lucida Grande"/>
              <a:buChar char="‣"/>
              <a:tabLst>
                <a:tab pos="139700" algn="l"/>
                <a:tab pos="457200" algn="l"/>
              </a:tabLst>
              <a:defRPr sz="2500">
                <a:uFillTx/>
              </a:defRPr>
            </a:pPr>
            <a:r>
              <a:rPr>
                <a:solidFill>
                  <a:srgbClr val="4183C4"/>
                </a:solidFill>
              </a:rPr>
              <a:t>	</a:t>
            </a:r>
            <a:r>
              <a:rPr u="sng">
                <a:solidFill>
                  <a:srgbClr val="4183C4"/>
                </a:solidFill>
                <a:hlinkClick r:id="rId2" invalidUrl="" action="" tgtFrame="" tooltip="" history="1" highlightClick="0" endSnd="0"/>
              </a:rPr>
              <a:t>DataTau</a:t>
            </a:r>
            <a:r>
              <a:t>: Like </a:t>
            </a:r>
            <a:r>
              <a:rPr u="sng">
                <a:solidFill>
                  <a:srgbClr val="4183C4"/>
                </a:solidFill>
                <a:uFill>
                  <a:solidFill>
                    <a:srgbClr val="4183C4"/>
                  </a:solidFill>
                </a:uFill>
                <a:hlinkClick r:id="rId3" invalidUrl="" action="" tgtFrame="" tooltip="" history="1" highlightClick="0" endSnd="0"/>
              </a:rPr>
              <a:t>Hacker News</a:t>
            </a:r>
            <a:r>
              <a:t>, but for data</a:t>
            </a:r>
          </a:p>
          <a:p>
            <a:pPr defTabSz="457200">
              <a:spcBef>
                <a:spcPts val="0"/>
              </a:spcBef>
              <a:buSzPct val="70000"/>
              <a:buFont typeface="Lucida Grande"/>
              <a:buChar char="‣"/>
              <a:tabLst>
                <a:tab pos="139700" algn="l"/>
                <a:tab pos="457200" algn="l"/>
              </a:tabLst>
              <a:defRPr sz="2500">
                <a:uFillTx/>
              </a:defRPr>
            </a:p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4" invalidUrl="" action="" tgtFrame="" tooltip="" history="1" highlightClick="0" endSnd="0"/>
              </a:rPr>
              <a:t>MachineLearning on reddit</a:t>
            </a:r>
            <a:r>
              <a:rPr u="none">
                <a:solidFill>
                  <a:srgbClr val="000000"/>
                </a:solidFill>
              </a:rPr>
              <a:t>: Very active subreddit</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5" invalidUrl="" action="" tgtFrame="" tooltip="" history="1" highlightClick="0" endSnd="0"/>
              </a:rPr>
              <a:t>Quora’s Machine Learning section</a:t>
            </a:r>
            <a:r>
              <a:rPr u="none">
                <a:solidFill>
                  <a:srgbClr val="000000"/>
                </a:solidFill>
              </a:rPr>
              <a:t>: Lots of interesting Q&amp;A</a:t>
            </a: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endParaRPr u="none">
              <a:solidFill>
                <a:srgbClr val="000000"/>
              </a:solidFill>
            </a:endParaRPr>
          </a:p>
          <a:p>
            <a:pPr defTabSz="457200">
              <a:spcBef>
                <a:spcPts val="0"/>
              </a:spcBef>
              <a:buSzPct val="70000"/>
              <a:buFont typeface="Lucida Grande"/>
              <a:buChar char="‣"/>
              <a:tabLst>
                <a:tab pos="139700" algn="l"/>
                <a:tab pos="457200" algn="l"/>
              </a:tabLst>
              <a:defRPr sz="2500" u="sng">
                <a:solidFill>
                  <a:srgbClr val="4183C4"/>
                </a:solidFill>
                <a:uFillTx/>
              </a:defRPr>
            </a:pPr>
            <a:r>
              <a:rPr u="none"/>
              <a:t>	</a:t>
            </a:r>
            <a:r>
              <a:rPr>
                <a:hlinkClick r:id="rId6" invalidUrl="" action="" tgtFrame="" tooltip="" history="1" highlightClick="0" endSnd="0"/>
              </a:rPr>
              <a:t>Quora’s Data Science topic FAQ</a:t>
            </a:r>
            <a:endParaRPr u="none">
              <a:solidFill>
                <a:srgbClr val="000000"/>
              </a:solidFill>
            </a:endParaRPr>
          </a:p>
          <a:p>
            <a:pPr defTabSz="457200">
              <a:spcBef>
                <a:spcPts val="0"/>
              </a:spcBef>
              <a:buSzPct val="70000"/>
              <a:buFont typeface="Lucida Grande"/>
              <a:buChar char="‣"/>
              <a:tabLst>
                <a:tab pos="139700" algn="l"/>
                <a:tab pos="457200" algn="l"/>
              </a:tabLst>
              <a:defRPr sz="2500">
                <a:uFillTx/>
              </a:defRPr>
            </a:pPr>
          </a:p>
          <a:p>
            <a:pPr defTabSz="457200">
              <a:spcBef>
                <a:spcPts val="0"/>
              </a:spcBef>
              <a:buSzPct val="70000"/>
              <a:buFont typeface="Lucida Grande"/>
              <a:buChar char="‣"/>
              <a:tabLst>
                <a:tab pos="139700" algn="l"/>
                <a:tab pos="457200" algn="l"/>
              </a:tabLst>
              <a:defRPr sz="2500">
                <a:uFillTx/>
              </a:defRPr>
            </a:pPr>
            <a:r>
              <a:rPr>
                <a:solidFill>
                  <a:srgbClr val="4183C4"/>
                </a:solidFill>
              </a:rPr>
              <a:t>	</a:t>
            </a:r>
            <a:r>
              <a:rPr u="sng">
                <a:solidFill>
                  <a:srgbClr val="4183C4"/>
                </a:solidFill>
                <a:hlinkClick r:id="rId7" invalidUrl="" action="" tgtFrame="" tooltip="" history="1" highlightClick="0" endSnd="0"/>
              </a:rPr>
              <a:t>KDnuggets</a:t>
            </a:r>
            <a:r>
              <a:t>: Data mining news, jobs, classes and more</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Shape 665"/>
          <p:cNvSpPr/>
          <p:nvPr>
            <p:ph type="body" idx="13"/>
          </p:nvPr>
        </p:nvSpPr>
        <p:spPr>
          <a:prstGeom prst="rect">
            <a:avLst/>
          </a:prstGeom>
        </p:spPr>
        <p:txBody>
          <a:bodyPr/>
          <a:lstStyle/>
          <a:p>
            <a:pPr/>
            <a:r>
              <a:t>Data Science 101</a:t>
            </a:r>
          </a:p>
        </p:txBody>
      </p:sp>
      <p:sp>
        <p:nvSpPr>
          <p:cNvPr id="666" name="Shape 666"/>
          <p:cNvSpPr/>
          <p:nvPr>
            <p:ph type="title"/>
          </p:nvPr>
        </p:nvSpPr>
        <p:spPr>
          <a:xfrm>
            <a:off x="635000" y="1346200"/>
            <a:ext cx="11734800" cy="711200"/>
          </a:xfrm>
          <a:prstGeom prst="rect">
            <a:avLst/>
          </a:prstGeom>
        </p:spPr>
        <p:txBody>
          <a:bodyPr/>
          <a:lstStyle/>
          <a:p>
            <a:pPr/>
            <a:r>
              <a:t>SOCIAL</a:t>
            </a:r>
          </a:p>
        </p:txBody>
      </p:sp>
      <p:sp>
        <p:nvSpPr>
          <p:cNvPr id="667" name="Shape 667"/>
          <p:cNvSpPr/>
          <p:nvPr>
            <p:ph type="body" idx="1"/>
          </p:nvPr>
        </p:nvSpPr>
        <p:spPr>
          <a:xfrm>
            <a:off x="632056" y="2072794"/>
            <a:ext cx="12119735" cy="5108137"/>
          </a:xfrm>
          <a:prstGeom prst="rect">
            <a:avLst/>
          </a:prstGeom>
        </p:spPr>
        <p:txBody>
          <a:bodyPr/>
          <a:lstStyle/>
          <a:p>
            <a:pPr defTabSz="457200">
              <a:spcBef>
                <a:spcPts val="0"/>
              </a:spcBef>
              <a:buSzPct val="70000"/>
              <a:buFont typeface="Lucida Grande"/>
              <a:buChar char="‣"/>
              <a:tabLst>
                <a:tab pos="139700" algn="l"/>
                <a:tab pos="457200" algn="l"/>
              </a:tabLst>
              <a:defRPr sz="2300">
                <a:uFillTx/>
              </a:defRPr>
            </a:pPr>
            <a:r>
              <a:t>	Hillary Mason (</a:t>
            </a:r>
            <a:r>
              <a:rPr u="sng">
                <a:solidFill>
                  <a:srgbClr val="4183C4"/>
                </a:solidFill>
                <a:uFill>
                  <a:solidFill>
                    <a:srgbClr val="4183C4"/>
                  </a:solidFill>
                </a:uFill>
                <a:hlinkClick r:id="rId2" invalidUrl="" action="" tgtFrame="" tooltip="" history="1" highlightClick="0" endSnd="0"/>
              </a:rPr>
              <a:t>@hmason</a:t>
            </a:r>
            <a:r>
              <a:t>): Data Scientist in Residence at Accel and Scientist Emeritus at bitly.</a:t>
            </a:r>
          </a:p>
          <a:p>
            <a:pPr defTabSz="457200">
              <a:spcBef>
                <a:spcPts val="0"/>
              </a:spcBef>
              <a:buSzPct val="70000"/>
              <a:buFont typeface="Lucida Grande"/>
              <a:buChar char="‣"/>
              <a:tabLst>
                <a:tab pos="139700" algn="l"/>
                <a:tab pos="457200" algn="l"/>
              </a:tabLst>
              <a:defRPr sz="2300">
                <a:uFillTx/>
              </a:defRPr>
            </a:pPr>
          </a:p>
          <a:p>
            <a:pPr defTabSz="457200">
              <a:spcBef>
                <a:spcPts val="0"/>
              </a:spcBef>
              <a:buSzPct val="70000"/>
              <a:buFont typeface="Lucida Grande"/>
              <a:buChar char="‣"/>
              <a:tabLst>
                <a:tab pos="139700" algn="l"/>
                <a:tab pos="457200" algn="l"/>
              </a:tabLst>
              <a:defRPr sz="2300">
                <a:uFillTx/>
              </a:defRPr>
            </a:pPr>
            <a:r>
              <a:t>	Dj Patil (</a:t>
            </a:r>
            <a:r>
              <a:rPr u="sng">
                <a:solidFill>
                  <a:srgbClr val="4183C4"/>
                </a:solidFill>
                <a:uFill>
                  <a:solidFill>
                    <a:srgbClr val="4183C4"/>
                  </a:solidFill>
                </a:uFill>
                <a:hlinkClick r:id="rId3" invalidUrl="" action="" tgtFrame="" tooltip="" history="1" highlightClick="0" endSnd="0"/>
              </a:rPr>
              <a:t>@dpatil</a:t>
            </a:r>
            <a:r>
              <a:t>): VP of Product at RelateIQ.</a:t>
            </a:r>
          </a:p>
          <a:p>
            <a:pPr defTabSz="457200">
              <a:spcBef>
                <a:spcPts val="0"/>
              </a:spcBef>
              <a:buSzPct val="70000"/>
              <a:buFont typeface="Lucida Grande"/>
              <a:buChar char="‣"/>
              <a:tabLst>
                <a:tab pos="139700" algn="l"/>
                <a:tab pos="457200" algn="l"/>
              </a:tabLst>
              <a:defRPr sz="2300">
                <a:uFillTx/>
              </a:defRPr>
            </a:pPr>
          </a:p>
          <a:p>
            <a:pPr defTabSz="457200">
              <a:spcBef>
                <a:spcPts val="0"/>
              </a:spcBef>
              <a:buSzPct val="70000"/>
              <a:buFont typeface="Lucida Grande"/>
              <a:buChar char="‣"/>
              <a:tabLst>
                <a:tab pos="139700" algn="l"/>
                <a:tab pos="457200" algn="l"/>
              </a:tabLst>
              <a:defRPr sz="2300">
                <a:uFillTx/>
              </a:defRPr>
            </a:pPr>
            <a:r>
              <a:t>	Jeff Hammerbacher (</a:t>
            </a:r>
            <a:r>
              <a:rPr u="sng">
                <a:solidFill>
                  <a:srgbClr val="4183C4"/>
                </a:solidFill>
                <a:uFill>
                  <a:solidFill>
                    <a:srgbClr val="4183C4"/>
                  </a:solidFill>
                </a:uFill>
                <a:hlinkClick r:id="rId4" invalidUrl="" action="" tgtFrame="" tooltip="" history="1" highlightClick="0" endSnd="0"/>
              </a:rPr>
              <a:t>@hackingdata</a:t>
            </a:r>
            <a:r>
              <a:t>): Founder and Chief Scientist at Cloudera and Assistant Professor at the Icahn School of Medicine at Mount Sinai.</a:t>
            </a:r>
          </a:p>
          <a:p>
            <a:pPr defTabSz="457200">
              <a:spcBef>
                <a:spcPts val="0"/>
              </a:spcBef>
              <a:buSzPct val="70000"/>
              <a:buFont typeface="Lucida Grande"/>
              <a:buChar char="‣"/>
              <a:tabLst>
                <a:tab pos="139700" algn="l"/>
                <a:tab pos="457200" algn="l"/>
              </a:tabLst>
              <a:defRPr sz="2300">
                <a:uFillTx/>
              </a:defRPr>
            </a:pPr>
          </a:p>
          <a:p>
            <a:pPr defTabSz="457200">
              <a:spcBef>
                <a:spcPts val="0"/>
              </a:spcBef>
              <a:buSzPct val="70000"/>
              <a:buFont typeface="Lucida Grande"/>
              <a:buChar char="‣"/>
              <a:tabLst>
                <a:tab pos="139700" algn="l"/>
                <a:tab pos="457200" algn="l"/>
              </a:tabLst>
              <a:defRPr sz="2300">
                <a:uFillTx/>
              </a:defRPr>
            </a:pPr>
            <a:r>
              <a:t>	J Rogel-Salazar (</a:t>
            </a:r>
            <a:r>
              <a:rPr u="sng">
                <a:solidFill>
                  <a:srgbClr val="4183C4"/>
                </a:solidFill>
                <a:uFill>
                  <a:solidFill>
                    <a:srgbClr val="4183C4"/>
                  </a:solidFill>
                </a:uFill>
                <a:hlinkClick r:id="rId5" invalidUrl="" action="" tgtFrame="" tooltip="" history="1" highlightClick="0" endSnd="0"/>
              </a:rPr>
              <a:t>@quantum_tunnel</a:t>
            </a:r>
            <a:r>
              <a:t>): Data scientist at IBM and GA instructor</a:t>
            </a:r>
          </a:p>
          <a:p>
            <a:pPr defTabSz="457200">
              <a:spcBef>
                <a:spcPts val="0"/>
              </a:spcBef>
              <a:buSzPct val="70000"/>
              <a:buFont typeface="Lucida Grande"/>
              <a:buChar char="‣"/>
              <a:tabLst>
                <a:tab pos="139700" algn="l"/>
                <a:tab pos="457200" algn="l"/>
              </a:tabLst>
              <a:defRPr sz="2300">
                <a:uFillTx/>
              </a:defRPr>
            </a:pPr>
          </a:p>
          <a:p>
            <a:pPr defTabSz="457200">
              <a:spcBef>
                <a:spcPts val="0"/>
              </a:spcBef>
              <a:buSzPct val="70000"/>
              <a:buFont typeface="Lucida Grande"/>
              <a:buChar char="‣"/>
              <a:tabLst>
                <a:tab pos="139700" algn="l"/>
                <a:tab pos="457200" algn="l"/>
              </a:tabLst>
              <a:defRPr sz="2300">
                <a:uFillTx/>
              </a:defRPr>
            </a:pPr>
            <a:r>
              <a:t>	Peter Skomoroch (</a:t>
            </a:r>
            <a:r>
              <a:rPr u="sng">
                <a:solidFill>
                  <a:srgbClr val="4183C4"/>
                </a:solidFill>
                <a:uFill>
                  <a:solidFill>
                    <a:srgbClr val="4183C4"/>
                  </a:solidFill>
                </a:uFill>
                <a:hlinkClick r:id="rId6" invalidUrl="" action="" tgtFrame="" tooltip="" history="1" highlightClick="0" endSnd="0"/>
              </a:rPr>
              <a:t>@peteskomoroch</a:t>
            </a:r>
            <a:r>
              <a:t>): Equity Partner at Data Collective, former Principal Data Scientist at LinkedIn.</a:t>
            </a:r>
          </a:p>
          <a:p>
            <a:pPr defTabSz="457200">
              <a:spcBef>
                <a:spcPts val="0"/>
              </a:spcBef>
              <a:buSzPct val="70000"/>
              <a:buFont typeface="Lucida Grande"/>
              <a:buChar char="‣"/>
              <a:tabLst>
                <a:tab pos="139700" algn="l"/>
                <a:tab pos="457200" algn="l"/>
              </a:tabLst>
              <a:defRPr sz="2300">
                <a:uFillTx/>
              </a:defRPr>
            </a:pPr>
          </a:p>
          <a:p>
            <a:pPr defTabSz="457200">
              <a:spcBef>
                <a:spcPts val="0"/>
              </a:spcBef>
              <a:buSzPct val="70000"/>
              <a:buFont typeface="Lucida Grande"/>
              <a:buChar char="‣"/>
              <a:tabLst>
                <a:tab pos="139700" algn="l"/>
                <a:tab pos="457200" algn="l"/>
              </a:tabLst>
              <a:defRPr sz="2300">
                <a:uFillTx/>
              </a:defRPr>
            </a:pPr>
            <a:r>
              <a:t>	Drew Conway (</a:t>
            </a:r>
            <a:r>
              <a:rPr u="sng">
                <a:solidFill>
                  <a:srgbClr val="4183C4"/>
                </a:solidFill>
                <a:uFill>
                  <a:solidFill>
                    <a:srgbClr val="4183C4"/>
                  </a:solidFill>
                </a:uFill>
                <a:hlinkClick r:id="rId7" invalidUrl="" action="" tgtFrame="" tooltip="" history="1" highlightClick="0" endSnd="0"/>
              </a:rPr>
              <a:t>@drewconway</a:t>
            </a:r>
            <a:r>
              <a:t>): Head of Data at Project Florida</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 name="Shape 669"/>
          <p:cNvSpPr/>
          <p:nvPr>
            <p:ph type="body" idx="13"/>
          </p:nvPr>
        </p:nvSpPr>
        <p:spPr>
          <a:prstGeom prst="rect">
            <a:avLst/>
          </a:prstGeom>
        </p:spPr>
        <p:txBody>
          <a:bodyPr/>
          <a:lstStyle/>
          <a:p>
            <a:pPr/>
            <a:r>
              <a:t>Data Science 101</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ph type="body" idx="13"/>
          </p:nvPr>
        </p:nvSpPr>
        <p:spPr>
          <a:prstGeom prst="rect">
            <a:avLst/>
          </a:prstGeom>
        </p:spPr>
        <p:txBody>
          <a:bodyPr/>
          <a:lstStyle/>
          <a:p>
            <a:pPr/>
            <a:r>
              <a:t>Data Science 101</a:t>
            </a:r>
          </a:p>
        </p:txBody>
      </p:sp>
      <p:sp>
        <p:nvSpPr>
          <p:cNvPr id="674" name="Shape 674"/>
          <p:cNvSpPr/>
          <p:nvPr/>
        </p:nvSpPr>
        <p:spPr>
          <a:xfrm>
            <a:off x="1185333" y="3903393"/>
            <a:ext cx="10160001" cy="1566457"/>
          </a:xfrm>
          <a:prstGeom prst="rect">
            <a:avLst/>
          </a:prstGeom>
          <a:ln w="12700"/>
          <a:extLst>
            <a:ext uri="{C572A759-6A51-4108-AA02-DFA0A04FC94B}">
              <ma14:wrappingTextBoxFlag xmlns:ma14="http://schemas.microsoft.com/office/mac/drawingml/2011/main" val="1"/>
            </a:ext>
          </a:extLst>
        </p:spPr>
        <p:txBody>
          <a:bodyPr lIns="0" tIns="0" rIns="0" bIns="0"/>
          <a:lstStyle/>
          <a:p>
            <a:pPr algn="ctr" defTabSz="647700">
              <a:lnSpc>
                <a:spcPts val="3200"/>
              </a:lnSpc>
              <a:defRPr cap="all" spc="-64" sz="3200">
                <a:solidFill>
                  <a:srgbClr val="000000"/>
                </a:solidFill>
                <a:latin typeface="+mj-lt"/>
                <a:ea typeface="+mj-ea"/>
                <a:cs typeface="+mj-cs"/>
                <a:sym typeface="PFDinTextCompPro-Bold"/>
              </a:defRPr>
            </a:pPr>
            <a:r>
              <a:t>Don’t forget to fill out your exit ticket</a:t>
            </a:r>
          </a:p>
          <a:p>
            <a:pPr algn="ctr" defTabSz="647700">
              <a:lnSpc>
                <a:spcPts val="3200"/>
              </a:lnSpc>
              <a:defRPr cap="all" spc="-64" sz="3200">
                <a:solidFill>
                  <a:srgbClr val="000000"/>
                </a:solidFill>
                <a:latin typeface="+mj-lt"/>
                <a:ea typeface="+mj-ea"/>
                <a:cs typeface="+mj-cs"/>
                <a:sym typeface="PFDinTextCompPro-Bold"/>
              </a:defRPr>
            </a:pPr>
          </a:p>
          <a:p>
            <a:pPr algn="ctr" defTabSz="647700">
              <a:spcBef>
                <a:spcPts val="1000"/>
              </a:spcBef>
              <a:defRPr sz="2800">
                <a:solidFill>
                  <a:srgbClr val="000000"/>
                </a:solidFill>
                <a:uFill>
                  <a:solidFill>
                    <a:srgbClr val="000000"/>
                  </a:solidFill>
                </a:uFill>
              </a:defRPr>
            </a:pPr>
            <a:r>
              <a:rPr u="sng">
                <a:hlinkClick r:id="rId3" invalidUrl="" action="" tgtFrame="" tooltip="" history="1" highlightClick="0" endSnd="0"/>
              </a:rPr>
              <a:t>https://goo.gl/forms/yiwioi3lrw9xh5uw2</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body" idx="13"/>
          </p:nvPr>
        </p:nvSpPr>
        <p:spPr>
          <a:prstGeom prst="rect">
            <a:avLst/>
          </a:prstGeom>
        </p:spPr>
        <p:txBody>
          <a:bodyPr/>
          <a:lstStyle/>
          <a:p>
            <a:pPr/>
            <a:r>
              <a:t>Data Science 101</a:t>
            </a:r>
          </a:p>
        </p:txBody>
      </p:sp>
      <p:sp>
        <p:nvSpPr>
          <p:cNvPr id="339" name="Shape 339"/>
          <p:cNvSpPr/>
          <p:nvPr>
            <p:ph type="body" idx="14"/>
          </p:nvPr>
        </p:nvSpPr>
        <p:spPr>
          <a:xfrm>
            <a:off x="635000" y="1473200"/>
            <a:ext cx="11734800" cy="2806700"/>
          </a:xfrm>
          <a:prstGeom prst="rect">
            <a:avLst/>
          </a:prstGeom>
        </p:spPr>
        <p:txBody>
          <a:bodyPr/>
          <a:lstStyle/>
          <a:p>
            <a:pPr/>
            <a:r>
              <a:t>OPENING</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body" idx="13"/>
          </p:nvPr>
        </p:nvSpPr>
        <p:spPr>
          <a:prstGeom prst="rect">
            <a:avLst/>
          </a:prstGeom>
        </p:spPr>
        <p:txBody>
          <a:bodyPr/>
          <a:lstStyle/>
          <a:p>
            <a:pPr/>
            <a:r>
              <a:t>About Me</a:t>
            </a:r>
          </a:p>
        </p:txBody>
      </p:sp>
      <p:sp>
        <p:nvSpPr>
          <p:cNvPr id="344" name="Shape 344"/>
          <p:cNvSpPr/>
          <p:nvPr>
            <p:ph type="body" idx="1"/>
          </p:nvPr>
        </p:nvSpPr>
        <p:spPr>
          <a:xfrm>
            <a:off x="635000" y="1409700"/>
            <a:ext cx="11734800" cy="3810000"/>
          </a:xfrm>
          <a:prstGeom prst="rect">
            <a:avLst/>
          </a:prstGeom>
        </p:spPr>
        <p:txBody>
          <a:bodyPr/>
          <a:lstStyle/>
          <a:p>
            <a:pPr marL="203200" indent="-203200">
              <a:buSzPct val="70000"/>
              <a:buFont typeface="Lucida Grande"/>
              <a:buChar char="‣"/>
            </a:pPr>
            <a:r>
              <a:t>Welcome to Data Science 101! </a:t>
            </a:r>
          </a:p>
          <a:p>
            <a:pPr marL="203200" indent="-203200">
              <a:buSzPct val="70000"/>
              <a:buFont typeface="Lucida Grande"/>
              <a:buChar char="‣"/>
            </a:pPr>
          </a:p>
          <a:p>
            <a:pPr marL="203200" indent="-203200">
              <a:buSzPct val="70000"/>
              <a:buFont typeface="Lucida Grande"/>
              <a:buChar char="‣"/>
            </a:pPr>
            <a:r>
              <a:t>Here's a bit about me:</a:t>
            </a:r>
          </a:p>
        </p:txBody>
      </p:sp>
      <p:sp>
        <p:nvSpPr>
          <p:cNvPr id="345" name="Shape 345"/>
          <p:cNvSpPr/>
          <p:nvPr/>
        </p:nvSpPr>
        <p:spPr>
          <a:xfrm>
            <a:off x="719038" y="3509411"/>
            <a:ext cx="11566724" cy="2350195"/>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0" tIns="0" rIns="0" bIns="0"/>
          <a:lstStyle/>
          <a:p>
            <a:pPr marL="203200" indent="-203200" defTabSz="647700">
              <a:spcBef>
                <a:spcPts val="1300"/>
              </a:spcBef>
              <a:buSzPct val="70000"/>
              <a:buFont typeface="Lucida Grande"/>
              <a:buChar char="‣"/>
              <a:defRPr sz="2800">
                <a:solidFill>
                  <a:srgbClr val="000000"/>
                </a:solidFill>
                <a:uFill>
                  <a:solidFill>
                    <a:srgbClr val="000000"/>
                  </a:solidFill>
                </a:uFill>
              </a:defRPr>
            </a:pPr>
            <a:r>
              <a:t>Name:                               Adam Blomberg</a:t>
            </a:r>
          </a:p>
          <a:p>
            <a:pPr marL="203200" indent="-203200" defTabSz="647700">
              <a:spcBef>
                <a:spcPts val="1300"/>
              </a:spcBef>
              <a:buSzPct val="70000"/>
              <a:buFont typeface="Lucida Grande"/>
              <a:buChar char="‣"/>
              <a:defRPr sz="2800">
                <a:solidFill>
                  <a:srgbClr val="000000"/>
                </a:solidFill>
                <a:uFill>
                  <a:solidFill>
                    <a:srgbClr val="000000"/>
                  </a:solidFill>
                </a:uFill>
              </a:defRPr>
            </a:pPr>
            <a:r>
              <a:t>Background:                   Nuclear Physics PhD, 15 years experience</a:t>
            </a:r>
          </a:p>
          <a:p>
            <a:pPr marL="203200" indent="-203200" defTabSz="647700">
              <a:spcBef>
                <a:spcPts val="1300"/>
              </a:spcBef>
              <a:buSzPct val="70000"/>
              <a:buFont typeface="Lucida Grande"/>
              <a:buChar char="‣"/>
              <a:defRPr sz="2800">
                <a:solidFill>
                  <a:srgbClr val="000000"/>
                </a:solidFill>
                <a:uFill>
                  <a:solidFill>
                    <a:srgbClr val="000000"/>
                  </a:solidFill>
                </a:uFill>
              </a:defRPr>
            </a:pPr>
            <a:r>
              <a:t>Experience at GA:         DSI student, teach 3rd DSI cohort next week</a:t>
            </a:r>
          </a:p>
          <a:p>
            <a:pPr marL="203200" indent="-203200" defTabSz="647700">
              <a:spcBef>
                <a:spcPts val="1300"/>
              </a:spcBef>
              <a:buSzPct val="70000"/>
              <a:buFont typeface="Lucida Grande"/>
              <a:buChar char="‣"/>
              <a:defRPr sz="2800">
                <a:solidFill>
                  <a:srgbClr val="000000"/>
                </a:solidFill>
                <a:uFill>
                  <a:solidFill>
                    <a:srgbClr val="000000"/>
                  </a:solidFill>
                </a:uFill>
              </a:defRPr>
            </a:pPr>
            <a:r>
              <a:t>Last Movie Watched:    Our Souls at Night (Netflix)</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Bold"/>
        <a:ea typeface="PFDinTextCompPro-Bold"/>
        <a:cs typeface="PFDinTextCompPro-Bold"/>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4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Bold"/>
        <a:ea typeface="PFDinTextCompPro-Bold"/>
        <a:cs typeface="PFDinTextCompPro-Bold"/>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4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