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343" r:id="rId6"/>
    <p:sldId id="264" r:id="rId7"/>
    <p:sldId id="326" r:id="rId8"/>
    <p:sldId id="364" r:id="rId9"/>
    <p:sldId id="259" r:id="rId10"/>
    <p:sldId id="365" r:id="rId11"/>
    <p:sldId id="260" r:id="rId12"/>
    <p:sldId id="285" r:id="rId13"/>
    <p:sldId id="286" r:id="rId14"/>
    <p:sldId id="287" r:id="rId15"/>
    <p:sldId id="316" r:id="rId16"/>
    <p:sldId id="318" r:id="rId17"/>
    <p:sldId id="315" r:id="rId18"/>
    <p:sldId id="317" r:id="rId19"/>
    <p:sldId id="292" r:id="rId20"/>
    <p:sldId id="366" r:id="rId21"/>
    <p:sldId id="296" r:id="rId22"/>
    <p:sldId id="300" r:id="rId23"/>
  </p:sldIdLst>
  <p:sldSz cx="9144000" cy="5219700"/>
  <p:notesSz cx="6858000" cy="9144000"/>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showPr>
  <p:clrMru>
    <a:srgbClr val="2DA2BF"/>
    <a:srgbClr val="125F05"/>
    <a:srgbClr val="A9B5B7"/>
    <a:srgbClr val="EA9599"/>
    <a:srgbClr val="D6A09F"/>
    <a:srgbClr val="E6E6E6"/>
    <a:srgbClr val="09345E"/>
    <a:srgbClr val="2258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95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gs" Target="tags/tag15.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7117926762516"/>
          <c:y val="0.0968173385010557"/>
          <c:w val="0.803628938419152"/>
          <c:h val="0.746647850143598"/>
        </c:manualLayout>
      </c:layout>
      <c:doughnutChart>
        <c:varyColors val="1"/>
        <c:ser>
          <c:idx val="0"/>
          <c:order val="0"/>
          <c:tx>
            <c:strRef>
              <c:f>Sheet1!$B$1</c:f>
              <c:strCache>
                <c:ptCount val="1"/>
                <c:pt idx="0">
                  <c:v>销售额</c:v>
                </c:pt>
              </c:strCache>
            </c:strRef>
          </c:tx>
          <c:spPr>
            <a:ln w="19050">
              <a:noFill/>
            </a:ln>
            <a:effectLst>
              <a:outerShdw blurRad="101600" algn="ctr" rotWithShape="0">
                <a:prstClr val="black">
                  <a:alpha val="30000"/>
                </a:prstClr>
              </a:outerShdw>
            </a:effectLst>
          </c:spPr>
          <c:explosion val="0"/>
          <c:dPt>
            <c:idx val="0"/>
            <c:bubble3D val="0"/>
            <c:spPr>
              <a:solidFill>
                <a:schemeClr val="accent2"/>
              </a:solidFill>
              <a:ln w="19050">
                <a:noFill/>
              </a:ln>
              <a:effectLst>
                <a:outerShdw blurRad="101600" algn="ctr" rotWithShape="0">
                  <a:prstClr val="black">
                    <a:alpha val="30000"/>
                  </a:prstClr>
                </a:outerShdw>
              </a:effectLst>
            </c:spPr>
          </c:dPt>
          <c:dPt>
            <c:idx val="1"/>
            <c:bubble3D val="0"/>
            <c:spPr>
              <a:solidFill>
                <a:schemeClr val="accent1">
                  <a:shade val="86000"/>
                </a:schemeClr>
              </a:solidFill>
              <a:ln w="19050">
                <a:noFill/>
              </a:ln>
              <a:effectLst>
                <a:outerShdw blurRad="101600" algn="ctr" rotWithShape="0">
                  <a:prstClr val="black">
                    <a:alpha val="30000"/>
                  </a:prstClr>
                </a:outerShdw>
              </a:effectLst>
            </c:spPr>
          </c:dPt>
          <c:dPt>
            <c:idx val="2"/>
            <c:bubble3D val="0"/>
            <c:spPr>
              <a:solidFill>
                <a:schemeClr val="tx1"/>
              </a:solidFill>
              <a:ln w="19050">
                <a:noFill/>
              </a:ln>
              <a:effectLst>
                <a:outerShdw blurRad="101600" algn="ctr" rotWithShape="0">
                  <a:prstClr val="black">
                    <a:alpha val="30000"/>
                  </a:prstClr>
                </a:outerShdw>
              </a:effectLst>
            </c:spPr>
          </c:dPt>
          <c:dPt>
            <c:idx val="3"/>
            <c:bubble3D val="0"/>
            <c:spPr>
              <a:solidFill>
                <a:schemeClr val="accent1">
                  <a:tint val="58000"/>
                </a:schemeClr>
              </a:solidFill>
              <a:ln w="19050">
                <a:noFill/>
              </a:ln>
              <a:effectLst>
                <a:outerShdw blurRad="101600" algn="ctr" rotWithShape="0">
                  <a:prstClr val="black">
                    <a:alpha val="30000"/>
                  </a:prstClr>
                </a:outerShdw>
              </a:effectLst>
            </c:spPr>
          </c:dPt>
          <c:dLbls>
            <c:dLbl>
              <c:idx val="0"/>
              <c:layout/>
              <c:tx>
                <c:rich>
                  <a:bodyPr rot="0" spcFirstLastPara="1" vertOverflow="ellipsis" vert="horz" wrap="square" lIns="38100" tIns="19050" rIns="38100" bIns="19050" anchor="ctr" anchorCtr="1"/>
                  <a:lstStyle/>
                  <a:p>
                    <a:pPr defTabSz="914400">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r>
                      <a:rPr lang="en-US" altLang="zh-CN"/>
                      <a:t>59</a:t>
                    </a:r>
                    <a:r>
                      <a:t>%</a:t>
                    </a:r>
                  </a:p>
                </c:rich>
              </c:tx>
              <c:showLegendKey val="0"/>
              <c:showVal val="0"/>
              <c:showCatName val="0"/>
              <c:showSerName val="0"/>
              <c:showPercent val="1"/>
              <c:showBubbleSize val="0"/>
              <c:extLst>
                <c:ext xmlns:c15="http://schemas.microsoft.com/office/drawing/2012/chart" uri="{CE6537A1-D6FC-4f65-9D91-7224C49458BB}"/>
              </c:extLst>
            </c:dLbl>
            <c:spPr>
              <a:noFill/>
              <a:ln>
                <a:noFill/>
              </a:ln>
              <a:effectLst/>
            </c:spPr>
            <c:txPr>
              <a:bodyPr rot="0" spcFirstLastPara="1" vertOverflow="ellipsis" vert="horz" wrap="square" lIns="38100" tIns="19050" rIns="38100" bIns="19050" anchor="ctr" anchorCtr="1">
                <a:spAutoFit/>
              </a:bodyPr>
              <a:lstStyle/>
              <a:p>
                <a:pPr>
                  <a:defRPr lang="zh-CN" sz="1100" b="0" i="0" u="none" strike="noStrike" kern="1200" baseline="0">
                    <a:solidFill>
                      <a:schemeClr val="bg1"/>
                    </a:solidFill>
                    <a:latin typeface="微软雅黑" panose="020B0503020204020204" pitchFamily="34" charset="-122"/>
                    <a:ea typeface="微软雅黑" panose="020B0503020204020204" pitchFamily="34" charset="-122"/>
                    <a:cs typeface="+mn-cs"/>
                  </a:defRPr>
                </a:pPr>
              </a:p>
            </c:txPr>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PART 1</c:v>
                </c:pt>
                <c:pt idx="1">
                  <c:v>PART 2</c:v>
                </c:pt>
                <c:pt idx="2">
                  <c:v>PART 3</c:v>
                </c:pt>
                <c:pt idx="3">
                  <c:v>PART 4</c:v>
                </c:pt>
              </c:strCache>
            </c:strRef>
          </c:cat>
          <c:val>
            <c:numRef>
              <c:f>Sheet1!$B$2:$B$5</c:f>
              <c:numCache>
                <c:formatCode>General</c:formatCode>
                <c:ptCount val="4"/>
                <c:pt idx="0">
                  <c:v>8.2</c:v>
                </c:pt>
                <c:pt idx="1">
                  <c:v>3.2</c:v>
                </c:pt>
                <c:pt idx="2">
                  <c:v>1.4</c:v>
                </c:pt>
                <c:pt idx="3">
                  <c:v>1.2</c:v>
                </c:pt>
              </c:numCache>
            </c:numRef>
          </c:val>
        </c:ser>
        <c:dLbls>
          <c:showLegendKey val="0"/>
          <c:showVal val="0"/>
          <c:showCatName val="0"/>
          <c:showSerName val="0"/>
          <c:showPercent val="0"/>
          <c:showBubbleSize val="0"/>
          <c:showLeaderLines val="1"/>
        </c:dLbls>
        <c:firstSliceAng val="0"/>
        <c:holeSize val="60"/>
      </c:doughnutChart>
      <c:spPr>
        <a:noFill/>
        <a:ln>
          <a:noFill/>
        </a:ln>
        <a:effectLst/>
      </c:spPr>
    </c:plotArea>
    <c:legend>
      <c:legendPos val="b"/>
      <c:layout>
        <c:manualLayout>
          <c:xMode val="edge"/>
          <c:yMode val="edge"/>
          <c:x val="0.0432657791000137"/>
          <c:y val="0.817593195966153"/>
          <c:w val="0.949170395915382"/>
          <c:h val="0.175462354526374"/>
        </c:manualLayout>
      </c:layout>
      <c:overlay val="0"/>
      <c:spPr>
        <a:noFill/>
        <a:ln>
          <a:noFill/>
        </a:ln>
        <a:effectLst/>
      </c:spPr>
      <c:txPr>
        <a:bodyPr rot="0" spcFirstLastPara="1" vertOverflow="ellipsis" vert="horz" wrap="square" anchor="ctr" anchorCtr="1"/>
        <a:lstStyle/>
        <a:p>
          <a:pPr>
            <a:defRPr lang="zh-CN" sz="1000" b="0" i="0" u="none" strike="noStrike" kern="1200" baseline="0">
              <a:solidFill>
                <a:schemeClr val="tx1">
                  <a:lumMod val="65000"/>
                  <a:lumOff val="35000"/>
                </a:schemeClr>
              </a:solidFill>
              <a:latin typeface="微软雅黑" panose="020B0503020204020204" pitchFamily="34" charset="-122"/>
              <a:ea typeface="微软雅黑" panose="020B0503020204020204" pitchFamily="34" charset="-122"/>
              <a:cs typeface="+mn-cs"/>
            </a:defRPr>
          </a:pPr>
        </a:p>
      </c:txPr>
    </c:legend>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A329A-7289-408C-90C7-0CB2604E74E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725488" y="1143000"/>
            <a:ext cx="54070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AA08E-3F84-465B-81B0-C505FD5C8D5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8975" rtl="0" eaLnBrk="1" latinLnBrk="0" hangingPunct="1">
      <a:defRPr sz="905" kern="1200">
        <a:solidFill>
          <a:schemeClr val="tx1"/>
        </a:solidFill>
        <a:latin typeface="+mn-lt"/>
        <a:ea typeface="+mn-ea"/>
        <a:cs typeface="+mn-cs"/>
      </a:defRPr>
    </a:lvl1pPr>
    <a:lvl2pPr marL="344805" algn="l" defTabSz="688975" rtl="0" eaLnBrk="1" latinLnBrk="0" hangingPunct="1">
      <a:defRPr sz="905" kern="1200">
        <a:solidFill>
          <a:schemeClr val="tx1"/>
        </a:solidFill>
        <a:latin typeface="+mn-lt"/>
        <a:ea typeface="+mn-ea"/>
        <a:cs typeface="+mn-cs"/>
      </a:defRPr>
    </a:lvl2pPr>
    <a:lvl3pPr marL="689610" algn="l" defTabSz="688975" rtl="0" eaLnBrk="1" latinLnBrk="0" hangingPunct="1">
      <a:defRPr sz="905" kern="1200">
        <a:solidFill>
          <a:schemeClr val="tx1"/>
        </a:solidFill>
        <a:latin typeface="+mn-lt"/>
        <a:ea typeface="+mn-ea"/>
        <a:cs typeface="+mn-cs"/>
      </a:defRPr>
    </a:lvl3pPr>
    <a:lvl4pPr marL="1034415" algn="l" defTabSz="688975" rtl="0" eaLnBrk="1" latinLnBrk="0" hangingPunct="1">
      <a:defRPr sz="905" kern="1200">
        <a:solidFill>
          <a:schemeClr val="tx1"/>
        </a:solidFill>
        <a:latin typeface="+mn-lt"/>
        <a:ea typeface="+mn-ea"/>
        <a:cs typeface="+mn-cs"/>
      </a:defRPr>
    </a:lvl4pPr>
    <a:lvl5pPr marL="1379220" algn="l" defTabSz="688975" rtl="0" eaLnBrk="1" latinLnBrk="0" hangingPunct="1">
      <a:defRPr sz="905" kern="1200">
        <a:solidFill>
          <a:schemeClr val="tx1"/>
        </a:solidFill>
        <a:latin typeface="+mn-lt"/>
        <a:ea typeface="+mn-ea"/>
        <a:cs typeface="+mn-cs"/>
      </a:defRPr>
    </a:lvl5pPr>
    <a:lvl6pPr marL="1723390" algn="l" defTabSz="688975" rtl="0" eaLnBrk="1" latinLnBrk="0" hangingPunct="1">
      <a:defRPr sz="905" kern="1200">
        <a:solidFill>
          <a:schemeClr val="tx1"/>
        </a:solidFill>
        <a:latin typeface="+mn-lt"/>
        <a:ea typeface="+mn-ea"/>
        <a:cs typeface="+mn-cs"/>
      </a:defRPr>
    </a:lvl6pPr>
    <a:lvl7pPr marL="2068195" algn="l" defTabSz="688975" rtl="0" eaLnBrk="1" latinLnBrk="0" hangingPunct="1">
      <a:defRPr sz="905" kern="1200">
        <a:solidFill>
          <a:schemeClr val="tx1"/>
        </a:solidFill>
        <a:latin typeface="+mn-lt"/>
        <a:ea typeface="+mn-ea"/>
        <a:cs typeface="+mn-cs"/>
      </a:defRPr>
    </a:lvl7pPr>
    <a:lvl8pPr marL="2413000" algn="l" defTabSz="688975" rtl="0" eaLnBrk="1" latinLnBrk="0" hangingPunct="1">
      <a:defRPr sz="905" kern="1200">
        <a:solidFill>
          <a:schemeClr val="tx1"/>
        </a:solidFill>
        <a:latin typeface="+mn-lt"/>
        <a:ea typeface="+mn-ea"/>
        <a:cs typeface="+mn-cs"/>
      </a:defRPr>
    </a:lvl8pPr>
    <a:lvl9pPr marL="2757805" algn="l" defTabSz="688975" rtl="0" eaLnBrk="1" latinLnBrk="0" hangingPunct="1">
      <a:defRPr sz="90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p:nvPr>
            <p:ph type="sldImg"/>
          </p:nvPr>
        </p:nvSpPr>
        <p:spPr/>
      </p:sp>
      <p:sp>
        <p:nvSpPr>
          <p:cNvPr id="3" name="备注占位符 2"/>
          <p:cNvSpPr/>
          <p:nvPr>
            <p:ph type="body" idx="1"/>
          </p:nvPr>
        </p:nvSpPr>
        <p:spPr/>
        <p:txBody>
          <a:bodyPr/>
          <a:lstStyle/>
          <a:p>
            <a:endParaRPr lang="zh-CN" altLang="en-US"/>
          </a:p>
        </p:txBody>
      </p:sp>
      <p:sp>
        <p:nvSpPr>
          <p:cNvPr id="4" name="灯片编号占位符 3"/>
          <p:cNvSpPr/>
          <p:nvPr>
            <p:ph type="sldNum" sz="quarter" idx="10"/>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defRPr/>
            </a:pPr>
            <a:fld id="{D712715C-60D8-4442-95C1-470452B8606C}" type="slidenum">
              <a:rPr kumimoji="1"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fld>
            <a:endParaRPr kumimoji="1"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E8AA08E-3F84-465B-81B0-C505FD5C8D5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54243"/>
            <a:ext cx="6858000" cy="1817229"/>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143000" y="2741551"/>
            <a:ext cx="6858000" cy="126021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7901"/>
            <a:ext cx="1971675" cy="442345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628650" y="277901"/>
            <a:ext cx="5800725" cy="4423454"/>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301301"/>
            <a:ext cx="7886700" cy="217125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3888" y="3493092"/>
            <a:ext cx="7886700" cy="114180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endParaRPr lang="zh-CN" altLang="en-US"/>
          </a:p>
        </p:txBody>
      </p:sp>
      <p:sp>
        <p:nvSpPr>
          <p:cNvPr id="4" name="Date Placeholder 3"/>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628650" y="1389503"/>
            <a:ext cx="3886200" cy="331185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hasCustomPrompt="1"/>
          </p:nvPr>
        </p:nvSpPr>
        <p:spPr>
          <a:xfrm>
            <a:off x="4629150" y="1389503"/>
            <a:ext cx="3886200" cy="3311852"/>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277901"/>
            <a:ext cx="7886700" cy="1008901"/>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629842" y="1279552"/>
            <a:ext cx="3868340" cy="6270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4" name="Content Placeholder 3"/>
          <p:cNvSpPr>
            <a:spLocks noGrp="1"/>
          </p:cNvSpPr>
          <p:nvPr>
            <p:ph sz="half" idx="2" hasCustomPrompt="1"/>
          </p:nvPr>
        </p:nvSpPr>
        <p:spPr>
          <a:xfrm>
            <a:off x="629842" y="1906640"/>
            <a:ext cx="3868340" cy="280438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hasCustomPrompt="1"/>
          </p:nvPr>
        </p:nvSpPr>
        <p:spPr>
          <a:xfrm>
            <a:off x="4629150" y="1279552"/>
            <a:ext cx="3887391" cy="62708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endParaRPr lang="zh-CN" altLang="en-US"/>
          </a:p>
        </p:txBody>
      </p:sp>
      <p:sp>
        <p:nvSpPr>
          <p:cNvPr id="6" name="Content Placeholder 5"/>
          <p:cNvSpPr>
            <a:spLocks noGrp="1"/>
          </p:cNvSpPr>
          <p:nvPr>
            <p:ph sz="quarter" idx="4" hasCustomPrompt="1"/>
          </p:nvPr>
        </p:nvSpPr>
        <p:spPr>
          <a:xfrm>
            <a:off x="4629150" y="1906640"/>
            <a:ext cx="3887391" cy="2804381"/>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7980"/>
            <a:ext cx="2949178" cy="121793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3887391" y="751541"/>
            <a:ext cx="4629150" cy="37093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hasCustomPrompt="1"/>
          </p:nvPr>
        </p:nvSpPr>
        <p:spPr>
          <a:xfrm>
            <a:off x="629841" y="1565910"/>
            <a:ext cx="2949178" cy="29010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347980"/>
            <a:ext cx="2949178" cy="121793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751541"/>
            <a:ext cx="4629150" cy="3709370"/>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629841" y="1565910"/>
            <a:ext cx="2949178" cy="2901042"/>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endParaRPr lang="zh-CN" altLang="en-US"/>
          </a:p>
        </p:txBody>
      </p:sp>
      <p:sp>
        <p:nvSpPr>
          <p:cNvPr id="5" name="Date Placeholder 4"/>
          <p:cNvSpPr>
            <a:spLocks noGrp="1"/>
          </p:cNvSpPr>
          <p:nvPr>
            <p:ph type="dt" sz="half" idx="10"/>
          </p:nvPr>
        </p:nvSpPr>
        <p:spPr/>
        <p:txBody>
          <a:bodyPr/>
          <a:lstStyle/>
          <a:p>
            <a:fld id="{119B5B16-98F7-434B-827E-9FEDF604529E}" type="datetimeFigureOut">
              <a:rPr lang="zh-CN" altLang="en-US" smtClean="0"/>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6E7ED94-2CE6-486B-A0AF-97C7DE1504E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7901"/>
            <a:ext cx="7886700" cy="1008901"/>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389503"/>
            <a:ext cx="7886700" cy="3311852"/>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4837889"/>
            <a:ext cx="2057400" cy="277901"/>
          </a:xfrm>
          <a:prstGeom prst="rect">
            <a:avLst/>
          </a:prstGeom>
        </p:spPr>
        <p:txBody>
          <a:bodyPr vert="horz" lIns="91440" tIns="45720" rIns="91440" bIns="45720" rtlCol="0" anchor="ctr"/>
          <a:lstStyle>
            <a:lvl1pPr algn="l">
              <a:defRPr sz="900">
                <a:solidFill>
                  <a:schemeClr val="tx1">
                    <a:tint val="75000"/>
                  </a:schemeClr>
                </a:solidFill>
              </a:defRPr>
            </a:lvl1pPr>
          </a:lstStyle>
          <a:p>
            <a:fld id="{119B5B16-98F7-434B-827E-9FEDF604529E}" type="datetimeFigureOut">
              <a:rPr lang="zh-CN" altLang="en-US" smtClean="0"/>
            </a:fld>
            <a:endParaRPr lang="zh-CN" altLang="en-US"/>
          </a:p>
        </p:txBody>
      </p:sp>
      <p:sp>
        <p:nvSpPr>
          <p:cNvPr id="5" name="Footer Placeholder 4"/>
          <p:cNvSpPr>
            <a:spLocks noGrp="1"/>
          </p:cNvSpPr>
          <p:nvPr>
            <p:ph type="ftr" sz="quarter" idx="3"/>
          </p:nvPr>
        </p:nvSpPr>
        <p:spPr>
          <a:xfrm>
            <a:off x="3028950" y="4837889"/>
            <a:ext cx="3086100" cy="27790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4837889"/>
            <a:ext cx="2057400" cy="277901"/>
          </a:xfrm>
          <a:prstGeom prst="rect">
            <a:avLst/>
          </a:prstGeom>
        </p:spPr>
        <p:txBody>
          <a:bodyPr vert="horz" lIns="91440" tIns="45720" rIns="91440" bIns="45720" rtlCol="0" anchor="ctr"/>
          <a:lstStyle>
            <a:lvl1pPr algn="r">
              <a:defRPr sz="900">
                <a:solidFill>
                  <a:schemeClr val="tx1">
                    <a:tint val="75000"/>
                  </a:schemeClr>
                </a:solidFill>
              </a:defRPr>
            </a:lvl1pPr>
          </a:lstStyle>
          <a:p>
            <a:fld id="{86E7ED94-2CE6-486B-A0AF-97C7DE1504E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6" Type="http://schemas.openxmlformats.org/officeDocument/2006/relationships/notesSlide" Target="../notesSlides/notesSlide4.xml"/><Relationship Id="rId15" Type="http://schemas.openxmlformats.org/officeDocument/2006/relationships/slideLayout" Target="../slideLayouts/slideLayout2.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1">
            <a:alphaModFix amt="80000"/>
          </a:blip>
          <a:stretch>
            <a:fillRect/>
          </a:stretch>
        </p:blipFill>
        <p:spPr>
          <a:xfrm>
            <a:off x="0" y="635"/>
            <a:ext cx="5303520" cy="5226050"/>
          </a:xfrm>
          <a:prstGeom prst="rect">
            <a:avLst/>
          </a:prstGeom>
        </p:spPr>
      </p:pic>
      <p:sp>
        <p:nvSpPr>
          <p:cNvPr id="20" name="文本框 19"/>
          <p:cNvSpPr txBox="1"/>
          <p:nvPr/>
        </p:nvSpPr>
        <p:spPr>
          <a:xfrm>
            <a:off x="5385435" y="4074795"/>
            <a:ext cx="4002405" cy="72199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pPr algn="ctr">
              <a:lnSpc>
                <a:spcPct val="114000"/>
              </a:lnSpc>
            </a:pPr>
            <a:r>
              <a:rPr lang="en-US" altLang="zh-CN" sz="1600" b="1" dirty="0">
                <a:solidFill>
                  <a:schemeClr val="accent4"/>
                </a:solidFill>
                <a:latin typeface="+mj-ea"/>
                <a:ea typeface="+mj-ea"/>
              </a:rPr>
              <a:t>       </a:t>
            </a: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汇报人</a:t>
            </a:r>
            <a:r>
              <a:rPr lang="en-US" altLang="zh-CN" b="1" dirty="0">
                <a:solidFill>
                  <a:schemeClr val="accent4"/>
                </a:solidFill>
                <a:effectLst/>
                <a:latin typeface="华文新魏" panose="02010800040101010101" charset="-122"/>
                <a:ea typeface="华文新魏" panose="02010800040101010101" charset="-122"/>
                <a:cs typeface="华文新魏" panose="02010800040101010101" charset="-122"/>
              </a:rPr>
              <a:t>:</a:t>
            </a: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宋亚翔</a:t>
            </a:r>
            <a:endPar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endParaRPr>
          </a:p>
          <a:p>
            <a:pPr indent="457200" algn="ctr">
              <a:lnSpc>
                <a:spcPct val="114000"/>
              </a:lnSpc>
            </a:pP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汇报时间</a:t>
            </a:r>
            <a:r>
              <a:rPr lang="en-US" altLang="zh-CN" b="1" dirty="0">
                <a:solidFill>
                  <a:schemeClr val="accent4"/>
                </a:solidFill>
                <a:effectLst/>
                <a:latin typeface="华文新魏" panose="02010800040101010101" charset="-122"/>
                <a:ea typeface="华文新魏" panose="02010800040101010101" charset="-122"/>
                <a:cs typeface="华文新魏" panose="02010800040101010101" charset="-122"/>
              </a:rPr>
              <a:t>:2022</a:t>
            </a: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年</a:t>
            </a:r>
            <a:r>
              <a:rPr lang="en-US" altLang="zh-CN" b="1" dirty="0">
                <a:solidFill>
                  <a:schemeClr val="accent4"/>
                </a:solidFill>
                <a:effectLst/>
                <a:latin typeface="华文新魏" panose="02010800040101010101" charset="-122"/>
                <a:ea typeface="华文新魏" panose="02010800040101010101" charset="-122"/>
                <a:cs typeface="华文新魏" panose="02010800040101010101" charset="-122"/>
              </a:rPr>
              <a:t>10</a:t>
            </a: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月</a:t>
            </a:r>
            <a:r>
              <a:rPr lang="en-US" altLang="zh-CN" b="1" dirty="0">
                <a:solidFill>
                  <a:schemeClr val="accent4"/>
                </a:solidFill>
                <a:effectLst/>
                <a:latin typeface="华文新魏" panose="02010800040101010101" charset="-122"/>
                <a:ea typeface="华文新魏" panose="02010800040101010101" charset="-122"/>
                <a:cs typeface="华文新魏" panose="02010800040101010101" charset="-122"/>
              </a:rPr>
              <a:t>17</a:t>
            </a:r>
            <a:r>
              <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rPr>
              <a:t>日</a:t>
            </a:r>
            <a:endParaRPr lang="zh-CN" altLang="en-US" b="1" dirty="0">
              <a:solidFill>
                <a:schemeClr val="accent4"/>
              </a:solidFill>
              <a:effectLst/>
              <a:latin typeface="华文新魏" panose="02010800040101010101" charset="-122"/>
              <a:ea typeface="华文新魏" panose="02010800040101010101" charset="-122"/>
              <a:cs typeface="华文新魏" panose="02010800040101010101" charset="-122"/>
            </a:endParaRPr>
          </a:p>
        </p:txBody>
      </p:sp>
      <p:sp>
        <p:nvSpPr>
          <p:cNvPr id="18" name="矩形 17"/>
          <p:cNvSpPr/>
          <p:nvPr/>
        </p:nvSpPr>
        <p:spPr>
          <a:xfrm>
            <a:off x="3193415" y="1567180"/>
            <a:ext cx="5756275" cy="1313815"/>
          </a:xfrm>
          <a:prstGeom prst="rect">
            <a:avLst/>
          </a:prstGeom>
        </p:spPr>
        <p:txBody>
          <a:bodyPr wrap="square">
            <a:noAutofit/>
            <a:scene3d>
              <a:camera prst="orthographicFront"/>
              <a:lightRig rig="soft" dir="t">
                <a:rot lat="0" lon="0" rev="15600000"/>
              </a:lightRig>
            </a:scene3d>
            <a:sp3d extrusionH="57150" prstMaterial="softEdge">
              <a:bevelT w="25400" h="38100"/>
            </a:sp3d>
          </a:bodyPr>
          <a:lstStyle/>
          <a:p>
            <a:pPr algn="ctr"/>
            <a:r>
              <a:rPr sz="4400" spc="600" dirty="0">
                <a:ln>
                  <a:solidFill>
                    <a:sysClr val="windowText" lastClr="000000"/>
                  </a:solidFill>
                </a:ln>
                <a:solidFill>
                  <a:schemeClr val="accent4"/>
                </a:solidFill>
                <a:effectLst/>
                <a:latin typeface="华文新魏" panose="02010800040101010101" charset="-122"/>
                <a:ea typeface="华文新魏" panose="02010800040101010101" charset="-122"/>
              </a:rPr>
              <a:t>软件体系结构与</a:t>
            </a:r>
            <a:endParaRPr sz="4400" spc="600" dirty="0">
              <a:ln>
                <a:solidFill>
                  <a:sysClr val="windowText" lastClr="000000"/>
                </a:solidFill>
              </a:ln>
              <a:solidFill>
                <a:schemeClr val="accent4"/>
              </a:solidFill>
              <a:effectLst/>
              <a:latin typeface="华文新魏" panose="02010800040101010101" charset="-122"/>
              <a:ea typeface="华文新魏" panose="02010800040101010101" charset="-122"/>
            </a:endParaRPr>
          </a:p>
          <a:p>
            <a:pPr algn="ctr"/>
            <a:r>
              <a:rPr sz="4400" spc="600" dirty="0">
                <a:ln>
                  <a:solidFill>
                    <a:sysClr val="windowText" lastClr="000000"/>
                  </a:solidFill>
                </a:ln>
                <a:solidFill>
                  <a:schemeClr val="accent4"/>
                </a:solidFill>
                <a:effectLst/>
                <a:latin typeface="华文新魏" panose="02010800040101010101" charset="-122"/>
                <a:ea typeface="华文新魏" panose="02010800040101010101" charset="-122"/>
              </a:rPr>
              <a:t>可信软件技术</a:t>
            </a:r>
            <a:endParaRPr sz="4400" spc="600" dirty="0">
              <a:ln>
                <a:solidFill>
                  <a:sysClr val="windowText" lastClr="000000"/>
                </a:solidFill>
              </a:ln>
              <a:solidFill>
                <a:schemeClr val="accent4"/>
              </a:solidFill>
              <a:effectLst/>
              <a:latin typeface="华文新魏" panose="02010800040101010101" charset="-122"/>
              <a:ea typeface="华文新魏" panose="02010800040101010101" charset="-122"/>
            </a:endParaRPr>
          </a:p>
        </p:txBody>
      </p:sp>
      <p:pic>
        <p:nvPicPr>
          <p:cNvPr id="32" name="图片 31" descr="图片3"/>
          <p:cNvPicPr>
            <a:picLocks noChangeAspect="1"/>
          </p:cNvPicPr>
          <p:nvPr/>
        </p:nvPicPr>
        <p:blipFill>
          <a:blip r:embed="rId2"/>
          <a:stretch>
            <a:fillRect/>
          </a:stretch>
        </p:blipFill>
        <p:spPr>
          <a:xfrm>
            <a:off x="199390" y="96520"/>
            <a:ext cx="2218690" cy="5245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p:cTn id="13" dur="500" fill="hold"/>
                                        <p:tgtEl>
                                          <p:spTgt spid="20"/>
                                        </p:tgtEl>
                                        <p:attrNameLst>
                                          <p:attrName>ppt_w</p:attrName>
                                        </p:attrNameLst>
                                      </p:cBhvr>
                                      <p:tavLst>
                                        <p:tav tm="0">
                                          <p:val>
                                            <p:fltVal val="0"/>
                                          </p:val>
                                        </p:tav>
                                        <p:tav tm="100000">
                                          <p:val>
                                            <p:strVal val="#ppt_w"/>
                                          </p:val>
                                        </p:tav>
                                      </p:tavLst>
                                    </p:anim>
                                    <p:anim calcmode="lin" valueType="num">
                                      <p:cBhvr>
                                        <p:cTn id="14" dur="500" fill="hold"/>
                                        <p:tgtEl>
                                          <p:spTgt spid="20"/>
                                        </p:tgtEl>
                                        <p:attrNameLst>
                                          <p:attrName>ppt_h</p:attrName>
                                        </p:attrNameLst>
                                      </p:cBhvr>
                                      <p:tavLst>
                                        <p:tav tm="0">
                                          <p:val>
                                            <p:fltVal val="0"/>
                                          </p:val>
                                        </p:tav>
                                        <p:tav tm="100000">
                                          <p:val>
                                            <p:strVal val="#ppt_h"/>
                                          </p:val>
                                        </p:tav>
                                      </p:tavLst>
                                    </p:anim>
                                    <p:animEffect transition="in" filter="fade">
                                      <p:cBhvr>
                                        <p:cTn id="1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633254" y="127351"/>
            <a:ext cx="3712868" cy="337185"/>
          </a:xfrm>
          <a:prstGeom prst="rect">
            <a:avLst/>
          </a:prstGeom>
          <a:noFill/>
        </p:spPr>
        <p:txBody>
          <a:bodyPr wrap="square" rtlCol="0">
            <a:spAutoFit/>
          </a:bodyPr>
          <a:lstStyle/>
          <a:p>
            <a:pPr algn="l">
              <a:buClrTx/>
              <a:buSzTx/>
              <a:buFontTx/>
            </a:pPr>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sym typeface="+mn-ea"/>
              </a:rPr>
              <a:t>信任链机制关键问题</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380478" y="21735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Group 31"/>
          <p:cNvGrpSpPr/>
          <p:nvPr/>
        </p:nvGrpSpPr>
        <p:grpSpPr>
          <a:xfrm>
            <a:off x="772709" y="1391258"/>
            <a:ext cx="2892096" cy="2478845"/>
            <a:chOff x="1346672" y="2169938"/>
            <a:chExt cx="3562504" cy="3053458"/>
          </a:xfrm>
        </p:grpSpPr>
        <p:grpSp>
          <p:nvGrpSpPr>
            <p:cNvPr id="8" name="Group 4"/>
            <p:cNvGrpSpPr/>
            <p:nvPr/>
          </p:nvGrpSpPr>
          <p:grpSpPr>
            <a:xfrm>
              <a:off x="2555776" y="2169938"/>
              <a:ext cx="2353400" cy="978304"/>
              <a:chOff x="3810000" y="1303337"/>
              <a:chExt cx="2184401" cy="844552"/>
            </a:xfrm>
          </p:grpSpPr>
          <p:sp>
            <p:nvSpPr>
              <p:cNvPr id="30" name="Freeform: Shape 5"/>
              <p:cNvSpPr/>
              <p:nvPr/>
            </p:nvSpPr>
            <p:spPr bwMode="auto">
              <a:xfrm flipV="1">
                <a:off x="3810000" y="1303337"/>
                <a:ext cx="2184401" cy="839788"/>
              </a:xfrm>
              <a:custGeom>
                <a:avLst/>
                <a:gdLst/>
                <a:ahLst/>
                <a:cxnLst>
                  <a:cxn ang="0">
                    <a:pos x="1053" y="287"/>
                  </a:cxn>
                  <a:cxn ang="0">
                    <a:pos x="1053" y="286"/>
                  </a:cxn>
                  <a:cxn ang="0">
                    <a:pos x="1053" y="286"/>
                  </a:cxn>
                  <a:cxn ang="0">
                    <a:pos x="1052" y="286"/>
                  </a:cxn>
                  <a:cxn ang="0">
                    <a:pos x="931" y="54"/>
                  </a:cxn>
                  <a:cxn ang="0">
                    <a:pos x="931" y="55"/>
                  </a:cxn>
                  <a:cxn ang="0">
                    <a:pos x="930" y="52"/>
                  </a:cxn>
                  <a:cxn ang="0">
                    <a:pos x="927" y="48"/>
                  </a:cxn>
                  <a:cxn ang="0">
                    <a:pos x="812" y="16"/>
                  </a:cxn>
                  <a:cxn ang="0">
                    <a:pos x="528" y="0"/>
                  </a:cxn>
                  <a:cxn ang="0">
                    <a:pos x="243" y="16"/>
                  </a:cxn>
                  <a:cxn ang="0">
                    <a:pos x="128" y="48"/>
                  </a:cxn>
                  <a:cxn ang="0">
                    <a:pos x="127" y="48"/>
                  </a:cxn>
                  <a:cxn ang="0">
                    <a:pos x="4" y="283"/>
                  </a:cxn>
                  <a:cxn ang="0">
                    <a:pos x="1" y="286"/>
                  </a:cxn>
                  <a:cxn ang="0">
                    <a:pos x="1" y="287"/>
                  </a:cxn>
                  <a:cxn ang="0">
                    <a:pos x="0" y="290"/>
                  </a:cxn>
                  <a:cxn ang="0">
                    <a:pos x="155" y="328"/>
                  </a:cxn>
                  <a:cxn ang="0">
                    <a:pos x="528" y="344"/>
                  </a:cxn>
                  <a:cxn ang="0">
                    <a:pos x="900" y="328"/>
                  </a:cxn>
                  <a:cxn ang="0">
                    <a:pos x="1054" y="290"/>
                  </a:cxn>
                  <a:cxn ang="0">
                    <a:pos x="1054" y="287"/>
                  </a:cxn>
                  <a:cxn ang="0">
                    <a:pos x="1053" y="287"/>
                  </a:cxn>
                </a:cxnLst>
                <a:rect l="0" t="0" r="r" b="b"/>
                <a:pathLst>
                  <a:path w="1054" h="344">
                    <a:moveTo>
                      <a:pt x="1053" y="287"/>
                    </a:moveTo>
                    <a:cubicBezTo>
                      <a:pt x="1053" y="287"/>
                      <a:pt x="1053" y="286"/>
                      <a:pt x="1053" y="286"/>
                    </a:cubicBezTo>
                    <a:cubicBezTo>
                      <a:pt x="1053" y="286"/>
                      <a:pt x="1053" y="286"/>
                      <a:pt x="1053" y="286"/>
                    </a:cubicBezTo>
                    <a:cubicBezTo>
                      <a:pt x="1053" y="286"/>
                      <a:pt x="1052" y="286"/>
                      <a:pt x="1052" y="286"/>
                    </a:cubicBezTo>
                    <a:cubicBezTo>
                      <a:pt x="1048" y="276"/>
                      <a:pt x="1026" y="236"/>
                      <a:pt x="931" y="54"/>
                    </a:cubicBezTo>
                    <a:cubicBezTo>
                      <a:pt x="931" y="54"/>
                      <a:pt x="931" y="54"/>
                      <a:pt x="931" y="55"/>
                    </a:cubicBezTo>
                    <a:cubicBezTo>
                      <a:pt x="931" y="54"/>
                      <a:pt x="931" y="53"/>
                      <a:pt x="930" y="52"/>
                    </a:cubicBezTo>
                    <a:cubicBezTo>
                      <a:pt x="930" y="52"/>
                      <a:pt x="930" y="52"/>
                      <a:pt x="927" y="48"/>
                    </a:cubicBezTo>
                    <a:cubicBezTo>
                      <a:pt x="918" y="35"/>
                      <a:pt x="879" y="25"/>
                      <a:pt x="812" y="16"/>
                    </a:cubicBezTo>
                    <a:cubicBezTo>
                      <a:pt x="734" y="5"/>
                      <a:pt x="638" y="0"/>
                      <a:pt x="528" y="0"/>
                    </a:cubicBezTo>
                    <a:cubicBezTo>
                      <a:pt x="417" y="0"/>
                      <a:pt x="323" y="5"/>
                      <a:pt x="243" y="16"/>
                    </a:cubicBezTo>
                    <a:cubicBezTo>
                      <a:pt x="175" y="25"/>
                      <a:pt x="136" y="37"/>
                      <a:pt x="128" y="48"/>
                    </a:cubicBezTo>
                    <a:cubicBezTo>
                      <a:pt x="128" y="48"/>
                      <a:pt x="128" y="48"/>
                      <a:pt x="127" y="48"/>
                    </a:cubicBezTo>
                    <a:cubicBezTo>
                      <a:pt x="127" y="48"/>
                      <a:pt x="127" y="48"/>
                      <a:pt x="4" y="283"/>
                    </a:cubicBezTo>
                    <a:cubicBezTo>
                      <a:pt x="3" y="284"/>
                      <a:pt x="2" y="285"/>
                      <a:pt x="1" y="286"/>
                    </a:cubicBezTo>
                    <a:cubicBezTo>
                      <a:pt x="1" y="287"/>
                      <a:pt x="1" y="287"/>
                      <a:pt x="1" y="287"/>
                    </a:cubicBezTo>
                    <a:cubicBezTo>
                      <a:pt x="1" y="288"/>
                      <a:pt x="0" y="289"/>
                      <a:pt x="0" y="290"/>
                    </a:cubicBezTo>
                    <a:cubicBezTo>
                      <a:pt x="0" y="305"/>
                      <a:pt x="52" y="318"/>
                      <a:pt x="155" y="328"/>
                    </a:cubicBezTo>
                    <a:cubicBezTo>
                      <a:pt x="258" y="339"/>
                      <a:pt x="382" y="344"/>
                      <a:pt x="528" y="344"/>
                    </a:cubicBezTo>
                    <a:cubicBezTo>
                      <a:pt x="672" y="344"/>
                      <a:pt x="797" y="339"/>
                      <a:pt x="900" y="328"/>
                    </a:cubicBezTo>
                    <a:cubicBezTo>
                      <a:pt x="1002" y="318"/>
                      <a:pt x="1054" y="305"/>
                      <a:pt x="1054" y="290"/>
                    </a:cubicBezTo>
                    <a:cubicBezTo>
                      <a:pt x="1054" y="289"/>
                      <a:pt x="1054" y="288"/>
                      <a:pt x="1054" y="287"/>
                    </a:cubicBezTo>
                    <a:cubicBezTo>
                      <a:pt x="1053" y="287"/>
                      <a:pt x="1053" y="287"/>
                      <a:pt x="1053" y="287"/>
                    </a:cubicBezTo>
                    <a:close/>
                  </a:path>
                </a:pathLst>
              </a:custGeom>
              <a:solidFill>
                <a:srgbClr val="0D0D0D"/>
              </a:solidFill>
              <a:ln w="9525">
                <a:noFill/>
                <a:round/>
              </a:ln>
            </p:spPr>
            <p:txBody>
              <a:bodyPr anchor="ctr"/>
              <a:lstStyle/>
              <a:p>
                <a:pPr algn="ctr"/>
              </a:p>
            </p:txBody>
          </p:sp>
          <p:sp>
            <p:nvSpPr>
              <p:cNvPr id="31" name="Oval 6"/>
              <p:cNvSpPr/>
              <p:nvPr/>
            </p:nvSpPr>
            <p:spPr bwMode="auto">
              <a:xfrm>
                <a:off x="4075114" y="1879167"/>
                <a:ext cx="1654174" cy="268722"/>
              </a:xfrm>
              <a:prstGeom prst="ellipse">
                <a:avLst/>
              </a:prstGeom>
              <a:solidFill>
                <a:schemeClr val="bg2">
                  <a:lumMod val="10000"/>
                </a:schemeClr>
              </a:solidFill>
              <a:ln w="19050">
                <a:noFill/>
                <a:round/>
              </a:ln>
            </p:spPr>
            <p:txBody>
              <a:bodyPr anchor="ctr"/>
              <a:lstStyle/>
              <a:p>
                <a:pPr algn="ctr"/>
              </a:p>
            </p:txBody>
          </p:sp>
        </p:grpSp>
        <p:grpSp>
          <p:nvGrpSpPr>
            <p:cNvPr id="9" name="Group 7"/>
            <p:cNvGrpSpPr/>
            <p:nvPr/>
          </p:nvGrpSpPr>
          <p:grpSpPr>
            <a:xfrm>
              <a:off x="2903762" y="3292768"/>
              <a:ext cx="1655864" cy="684457"/>
              <a:chOff x="3808968" y="1437696"/>
              <a:chExt cx="2184401" cy="839788"/>
            </a:xfrm>
          </p:grpSpPr>
          <p:sp>
            <p:nvSpPr>
              <p:cNvPr id="28" name="Freeform: Shape 8"/>
              <p:cNvSpPr/>
              <p:nvPr/>
            </p:nvSpPr>
            <p:spPr bwMode="auto">
              <a:xfrm flipV="1">
                <a:off x="3808968" y="1437696"/>
                <a:ext cx="2184401" cy="839788"/>
              </a:xfrm>
              <a:custGeom>
                <a:avLst/>
                <a:gdLst/>
                <a:ahLst/>
                <a:cxnLst>
                  <a:cxn ang="0">
                    <a:pos x="1053" y="287"/>
                  </a:cxn>
                  <a:cxn ang="0">
                    <a:pos x="1053" y="286"/>
                  </a:cxn>
                  <a:cxn ang="0">
                    <a:pos x="1053" y="286"/>
                  </a:cxn>
                  <a:cxn ang="0">
                    <a:pos x="1052" y="286"/>
                  </a:cxn>
                  <a:cxn ang="0">
                    <a:pos x="931" y="54"/>
                  </a:cxn>
                  <a:cxn ang="0">
                    <a:pos x="931" y="55"/>
                  </a:cxn>
                  <a:cxn ang="0">
                    <a:pos x="930" y="52"/>
                  </a:cxn>
                  <a:cxn ang="0">
                    <a:pos x="927" y="48"/>
                  </a:cxn>
                  <a:cxn ang="0">
                    <a:pos x="812" y="16"/>
                  </a:cxn>
                  <a:cxn ang="0">
                    <a:pos x="528" y="0"/>
                  </a:cxn>
                  <a:cxn ang="0">
                    <a:pos x="243" y="16"/>
                  </a:cxn>
                  <a:cxn ang="0">
                    <a:pos x="128" y="48"/>
                  </a:cxn>
                  <a:cxn ang="0">
                    <a:pos x="127" y="48"/>
                  </a:cxn>
                  <a:cxn ang="0">
                    <a:pos x="4" y="283"/>
                  </a:cxn>
                  <a:cxn ang="0">
                    <a:pos x="1" y="286"/>
                  </a:cxn>
                  <a:cxn ang="0">
                    <a:pos x="1" y="287"/>
                  </a:cxn>
                  <a:cxn ang="0">
                    <a:pos x="0" y="290"/>
                  </a:cxn>
                  <a:cxn ang="0">
                    <a:pos x="155" y="328"/>
                  </a:cxn>
                  <a:cxn ang="0">
                    <a:pos x="528" y="344"/>
                  </a:cxn>
                  <a:cxn ang="0">
                    <a:pos x="900" y="328"/>
                  </a:cxn>
                  <a:cxn ang="0">
                    <a:pos x="1054" y="290"/>
                  </a:cxn>
                  <a:cxn ang="0">
                    <a:pos x="1054" y="287"/>
                  </a:cxn>
                  <a:cxn ang="0">
                    <a:pos x="1053" y="287"/>
                  </a:cxn>
                </a:cxnLst>
                <a:rect l="0" t="0" r="r" b="b"/>
                <a:pathLst>
                  <a:path w="1054" h="344">
                    <a:moveTo>
                      <a:pt x="1053" y="287"/>
                    </a:moveTo>
                    <a:cubicBezTo>
                      <a:pt x="1053" y="287"/>
                      <a:pt x="1053" y="286"/>
                      <a:pt x="1053" y="286"/>
                    </a:cubicBezTo>
                    <a:cubicBezTo>
                      <a:pt x="1053" y="286"/>
                      <a:pt x="1053" y="286"/>
                      <a:pt x="1053" y="286"/>
                    </a:cubicBezTo>
                    <a:cubicBezTo>
                      <a:pt x="1053" y="286"/>
                      <a:pt x="1052" y="286"/>
                      <a:pt x="1052" y="286"/>
                    </a:cubicBezTo>
                    <a:cubicBezTo>
                      <a:pt x="1048" y="276"/>
                      <a:pt x="1026" y="236"/>
                      <a:pt x="931" y="54"/>
                    </a:cubicBezTo>
                    <a:cubicBezTo>
                      <a:pt x="931" y="54"/>
                      <a:pt x="931" y="54"/>
                      <a:pt x="931" y="55"/>
                    </a:cubicBezTo>
                    <a:cubicBezTo>
                      <a:pt x="931" y="54"/>
                      <a:pt x="931" y="53"/>
                      <a:pt x="930" y="52"/>
                    </a:cubicBezTo>
                    <a:cubicBezTo>
                      <a:pt x="930" y="52"/>
                      <a:pt x="930" y="52"/>
                      <a:pt x="927" y="48"/>
                    </a:cubicBezTo>
                    <a:cubicBezTo>
                      <a:pt x="918" y="35"/>
                      <a:pt x="879" y="25"/>
                      <a:pt x="812" y="16"/>
                    </a:cubicBezTo>
                    <a:cubicBezTo>
                      <a:pt x="734" y="5"/>
                      <a:pt x="638" y="0"/>
                      <a:pt x="528" y="0"/>
                    </a:cubicBezTo>
                    <a:cubicBezTo>
                      <a:pt x="417" y="0"/>
                      <a:pt x="323" y="5"/>
                      <a:pt x="243" y="16"/>
                    </a:cubicBezTo>
                    <a:cubicBezTo>
                      <a:pt x="175" y="25"/>
                      <a:pt x="136" y="37"/>
                      <a:pt x="128" y="48"/>
                    </a:cubicBezTo>
                    <a:cubicBezTo>
                      <a:pt x="128" y="48"/>
                      <a:pt x="128" y="48"/>
                      <a:pt x="127" y="48"/>
                    </a:cubicBezTo>
                    <a:cubicBezTo>
                      <a:pt x="127" y="48"/>
                      <a:pt x="127" y="48"/>
                      <a:pt x="4" y="283"/>
                    </a:cubicBezTo>
                    <a:cubicBezTo>
                      <a:pt x="3" y="284"/>
                      <a:pt x="2" y="285"/>
                      <a:pt x="1" y="286"/>
                    </a:cubicBezTo>
                    <a:cubicBezTo>
                      <a:pt x="1" y="287"/>
                      <a:pt x="1" y="287"/>
                      <a:pt x="1" y="287"/>
                    </a:cubicBezTo>
                    <a:cubicBezTo>
                      <a:pt x="1" y="288"/>
                      <a:pt x="0" y="289"/>
                      <a:pt x="0" y="290"/>
                    </a:cubicBezTo>
                    <a:cubicBezTo>
                      <a:pt x="0" y="305"/>
                      <a:pt x="52" y="318"/>
                      <a:pt x="155" y="328"/>
                    </a:cubicBezTo>
                    <a:cubicBezTo>
                      <a:pt x="258" y="339"/>
                      <a:pt x="382" y="344"/>
                      <a:pt x="528" y="344"/>
                    </a:cubicBezTo>
                    <a:cubicBezTo>
                      <a:pt x="672" y="344"/>
                      <a:pt x="797" y="339"/>
                      <a:pt x="900" y="328"/>
                    </a:cubicBezTo>
                    <a:cubicBezTo>
                      <a:pt x="1002" y="318"/>
                      <a:pt x="1054" y="305"/>
                      <a:pt x="1054" y="290"/>
                    </a:cubicBezTo>
                    <a:cubicBezTo>
                      <a:pt x="1054" y="289"/>
                      <a:pt x="1054" y="288"/>
                      <a:pt x="1054" y="287"/>
                    </a:cubicBezTo>
                    <a:cubicBezTo>
                      <a:pt x="1053" y="287"/>
                      <a:pt x="1053" y="287"/>
                      <a:pt x="1053" y="287"/>
                    </a:cubicBezTo>
                    <a:close/>
                  </a:path>
                </a:pathLst>
              </a:custGeom>
              <a:solidFill>
                <a:srgbClr val="125F05"/>
              </a:solidFill>
              <a:ln w="9525">
                <a:solidFill>
                  <a:srgbClr val="125F05"/>
                </a:solidFill>
                <a:round/>
              </a:ln>
            </p:spPr>
            <p:txBody>
              <a:bodyPr anchor="ctr"/>
              <a:lstStyle/>
              <a:p>
                <a:pPr algn="ctr"/>
              </a:p>
            </p:txBody>
          </p:sp>
          <p:sp>
            <p:nvSpPr>
              <p:cNvPr id="29" name="Oval 9"/>
              <p:cNvSpPr/>
              <p:nvPr/>
            </p:nvSpPr>
            <p:spPr bwMode="auto">
              <a:xfrm>
                <a:off x="4075114" y="1879167"/>
                <a:ext cx="1654174" cy="268722"/>
              </a:xfrm>
              <a:prstGeom prst="ellipse">
                <a:avLst/>
              </a:prstGeom>
              <a:solidFill>
                <a:schemeClr val="accent3">
                  <a:lumMod val="75000"/>
                </a:schemeClr>
              </a:solidFill>
              <a:ln w="19050">
                <a:noFill/>
                <a:round/>
              </a:ln>
            </p:spPr>
            <p:txBody>
              <a:bodyPr anchor="ctr"/>
              <a:lstStyle/>
              <a:p>
                <a:pPr algn="ctr"/>
              </a:p>
            </p:txBody>
          </p:sp>
        </p:grpSp>
        <p:grpSp>
          <p:nvGrpSpPr>
            <p:cNvPr id="10" name="Group 10"/>
            <p:cNvGrpSpPr/>
            <p:nvPr/>
          </p:nvGrpSpPr>
          <p:grpSpPr>
            <a:xfrm>
              <a:off x="3186403" y="4081050"/>
              <a:ext cx="1150028" cy="475367"/>
              <a:chOff x="3864972" y="1611487"/>
              <a:chExt cx="2184401" cy="839788"/>
            </a:xfrm>
          </p:grpSpPr>
          <p:sp>
            <p:nvSpPr>
              <p:cNvPr id="26" name="Freeform: Shape 11"/>
              <p:cNvSpPr/>
              <p:nvPr/>
            </p:nvSpPr>
            <p:spPr bwMode="auto">
              <a:xfrm flipV="1">
                <a:off x="3864972" y="1611487"/>
                <a:ext cx="2184401" cy="839788"/>
              </a:xfrm>
              <a:custGeom>
                <a:avLst/>
                <a:gdLst/>
                <a:ahLst/>
                <a:cxnLst>
                  <a:cxn ang="0">
                    <a:pos x="1053" y="287"/>
                  </a:cxn>
                  <a:cxn ang="0">
                    <a:pos x="1053" y="286"/>
                  </a:cxn>
                  <a:cxn ang="0">
                    <a:pos x="1053" y="286"/>
                  </a:cxn>
                  <a:cxn ang="0">
                    <a:pos x="1052" y="286"/>
                  </a:cxn>
                  <a:cxn ang="0">
                    <a:pos x="931" y="54"/>
                  </a:cxn>
                  <a:cxn ang="0">
                    <a:pos x="931" y="55"/>
                  </a:cxn>
                  <a:cxn ang="0">
                    <a:pos x="930" y="52"/>
                  </a:cxn>
                  <a:cxn ang="0">
                    <a:pos x="927" y="48"/>
                  </a:cxn>
                  <a:cxn ang="0">
                    <a:pos x="812" y="16"/>
                  </a:cxn>
                  <a:cxn ang="0">
                    <a:pos x="528" y="0"/>
                  </a:cxn>
                  <a:cxn ang="0">
                    <a:pos x="243" y="16"/>
                  </a:cxn>
                  <a:cxn ang="0">
                    <a:pos x="128" y="48"/>
                  </a:cxn>
                  <a:cxn ang="0">
                    <a:pos x="127" y="48"/>
                  </a:cxn>
                  <a:cxn ang="0">
                    <a:pos x="4" y="283"/>
                  </a:cxn>
                  <a:cxn ang="0">
                    <a:pos x="1" y="286"/>
                  </a:cxn>
                  <a:cxn ang="0">
                    <a:pos x="1" y="287"/>
                  </a:cxn>
                  <a:cxn ang="0">
                    <a:pos x="0" y="290"/>
                  </a:cxn>
                  <a:cxn ang="0">
                    <a:pos x="155" y="328"/>
                  </a:cxn>
                  <a:cxn ang="0">
                    <a:pos x="528" y="344"/>
                  </a:cxn>
                  <a:cxn ang="0">
                    <a:pos x="900" y="328"/>
                  </a:cxn>
                  <a:cxn ang="0">
                    <a:pos x="1054" y="290"/>
                  </a:cxn>
                  <a:cxn ang="0">
                    <a:pos x="1054" y="287"/>
                  </a:cxn>
                  <a:cxn ang="0">
                    <a:pos x="1053" y="287"/>
                  </a:cxn>
                </a:cxnLst>
                <a:rect l="0" t="0" r="r" b="b"/>
                <a:pathLst>
                  <a:path w="1054" h="344">
                    <a:moveTo>
                      <a:pt x="1053" y="287"/>
                    </a:moveTo>
                    <a:cubicBezTo>
                      <a:pt x="1053" y="287"/>
                      <a:pt x="1053" y="286"/>
                      <a:pt x="1053" y="286"/>
                    </a:cubicBezTo>
                    <a:cubicBezTo>
                      <a:pt x="1053" y="286"/>
                      <a:pt x="1053" y="286"/>
                      <a:pt x="1053" y="286"/>
                    </a:cubicBezTo>
                    <a:cubicBezTo>
                      <a:pt x="1053" y="286"/>
                      <a:pt x="1052" y="286"/>
                      <a:pt x="1052" y="286"/>
                    </a:cubicBezTo>
                    <a:cubicBezTo>
                      <a:pt x="1048" y="276"/>
                      <a:pt x="1026" y="236"/>
                      <a:pt x="931" y="54"/>
                    </a:cubicBezTo>
                    <a:cubicBezTo>
                      <a:pt x="931" y="54"/>
                      <a:pt x="931" y="54"/>
                      <a:pt x="931" y="55"/>
                    </a:cubicBezTo>
                    <a:cubicBezTo>
                      <a:pt x="931" y="54"/>
                      <a:pt x="931" y="53"/>
                      <a:pt x="930" y="52"/>
                    </a:cubicBezTo>
                    <a:cubicBezTo>
                      <a:pt x="930" y="52"/>
                      <a:pt x="930" y="52"/>
                      <a:pt x="927" y="48"/>
                    </a:cubicBezTo>
                    <a:cubicBezTo>
                      <a:pt x="918" y="35"/>
                      <a:pt x="879" y="25"/>
                      <a:pt x="812" y="16"/>
                    </a:cubicBezTo>
                    <a:cubicBezTo>
                      <a:pt x="734" y="5"/>
                      <a:pt x="638" y="0"/>
                      <a:pt x="528" y="0"/>
                    </a:cubicBezTo>
                    <a:cubicBezTo>
                      <a:pt x="417" y="0"/>
                      <a:pt x="323" y="5"/>
                      <a:pt x="243" y="16"/>
                    </a:cubicBezTo>
                    <a:cubicBezTo>
                      <a:pt x="175" y="25"/>
                      <a:pt x="136" y="37"/>
                      <a:pt x="128" y="48"/>
                    </a:cubicBezTo>
                    <a:cubicBezTo>
                      <a:pt x="128" y="48"/>
                      <a:pt x="128" y="48"/>
                      <a:pt x="127" y="48"/>
                    </a:cubicBezTo>
                    <a:cubicBezTo>
                      <a:pt x="127" y="48"/>
                      <a:pt x="127" y="48"/>
                      <a:pt x="4" y="283"/>
                    </a:cubicBezTo>
                    <a:cubicBezTo>
                      <a:pt x="3" y="284"/>
                      <a:pt x="2" y="285"/>
                      <a:pt x="1" y="286"/>
                    </a:cubicBezTo>
                    <a:cubicBezTo>
                      <a:pt x="1" y="287"/>
                      <a:pt x="1" y="287"/>
                      <a:pt x="1" y="287"/>
                    </a:cubicBezTo>
                    <a:cubicBezTo>
                      <a:pt x="1" y="288"/>
                      <a:pt x="0" y="289"/>
                      <a:pt x="0" y="290"/>
                    </a:cubicBezTo>
                    <a:cubicBezTo>
                      <a:pt x="0" y="305"/>
                      <a:pt x="52" y="318"/>
                      <a:pt x="155" y="328"/>
                    </a:cubicBezTo>
                    <a:cubicBezTo>
                      <a:pt x="258" y="339"/>
                      <a:pt x="382" y="344"/>
                      <a:pt x="528" y="344"/>
                    </a:cubicBezTo>
                    <a:cubicBezTo>
                      <a:pt x="672" y="344"/>
                      <a:pt x="797" y="339"/>
                      <a:pt x="900" y="328"/>
                    </a:cubicBezTo>
                    <a:cubicBezTo>
                      <a:pt x="1002" y="318"/>
                      <a:pt x="1054" y="305"/>
                      <a:pt x="1054" y="290"/>
                    </a:cubicBezTo>
                    <a:cubicBezTo>
                      <a:pt x="1054" y="289"/>
                      <a:pt x="1054" y="288"/>
                      <a:pt x="1054" y="287"/>
                    </a:cubicBezTo>
                    <a:cubicBezTo>
                      <a:pt x="1053" y="287"/>
                      <a:pt x="1053" y="287"/>
                      <a:pt x="1053" y="287"/>
                    </a:cubicBezTo>
                    <a:close/>
                  </a:path>
                </a:pathLst>
              </a:custGeom>
              <a:solidFill>
                <a:srgbClr val="0D0D0D"/>
              </a:solidFill>
              <a:ln w="9525">
                <a:noFill/>
                <a:round/>
              </a:ln>
            </p:spPr>
            <p:txBody>
              <a:bodyPr anchor="ctr"/>
              <a:lstStyle/>
              <a:p>
                <a:pPr algn="ctr"/>
                <a:endParaRPr dirty="0"/>
              </a:p>
            </p:txBody>
          </p:sp>
          <p:sp>
            <p:nvSpPr>
              <p:cNvPr id="27" name="Oval 12"/>
              <p:cNvSpPr/>
              <p:nvPr/>
            </p:nvSpPr>
            <p:spPr bwMode="auto">
              <a:xfrm>
                <a:off x="4075114" y="1879167"/>
                <a:ext cx="1654174" cy="268722"/>
              </a:xfrm>
              <a:prstGeom prst="ellipse">
                <a:avLst/>
              </a:prstGeom>
              <a:solidFill>
                <a:schemeClr val="bg2">
                  <a:lumMod val="25000"/>
                </a:schemeClr>
              </a:solidFill>
              <a:ln w="19050">
                <a:noFill/>
                <a:round/>
              </a:ln>
            </p:spPr>
            <p:txBody>
              <a:bodyPr anchor="ctr"/>
              <a:lstStyle/>
              <a:p>
                <a:pPr algn="ctr"/>
                <a:endParaRPr dirty="0"/>
              </a:p>
            </p:txBody>
          </p:sp>
        </p:grpSp>
        <p:grpSp>
          <p:nvGrpSpPr>
            <p:cNvPr id="12" name="Group 16"/>
            <p:cNvGrpSpPr/>
            <p:nvPr/>
          </p:nvGrpSpPr>
          <p:grpSpPr>
            <a:xfrm>
              <a:off x="2380516" y="2308746"/>
              <a:ext cx="914400" cy="2914650"/>
              <a:chOff x="2278380" y="1874520"/>
              <a:chExt cx="914400" cy="2914650"/>
            </a:xfrm>
          </p:grpSpPr>
          <p:cxnSp>
            <p:nvCxnSpPr>
              <p:cNvPr id="22" name="Straight Connector 17"/>
              <p:cNvCxnSpPr/>
              <p:nvPr/>
            </p:nvCxnSpPr>
            <p:spPr>
              <a:xfrm rot="5400000">
                <a:off x="2957354" y="4559776"/>
                <a:ext cx="4572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18"/>
              <p:cNvCxnSpPr/>
              <p:nvPr/>
            </p:nvCxnSpPr>
            <p:spPr>
              <a:xfrm rot="16200000" flipH="1">
                <a:off x="1501140" y="2651760"/>
                <a:ext cx="2468880" cy="914400"/>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 name="TextBox 20"/>
            <p:cNvSpPr txBox="1"/>
            <p:nvPr/>
          </p:nvSpPr>
          <p:spPr>
            <a:xfrm>
              <a:off x="2158108" y="4284239"/>
              <a:ext cx="544637" cy="439020"/>
            </a:xfrm>
            <a:prstGeom prst="rect">
              <a:avLst/>
            </a:prstGeom>
            <a:noFill/>
          </p:spPr>
          <p:txBody>
            <a:bodyPr wrap="none">
              <a:normAutofit fontScale="85000" lnSpcReduction="20000"/>
            </a:bodyPr>
            <a:lstStyle/>
            <a:p>
              <a:pPr algn="ctr"/>
              <a:endParaRPr lang="en-US" sz="2400" b="1">
                <a:solidFill>
                  <a:schemeClr val="bg2">
                    <a:lumMod val="25000"/>
                  </a:schemeClr>
                </a:solidFill>
              </a:endParaRPr>
            </a:p>
          </p:txBody>
        </p:sp>
        <p:cxnSp>
          <p:nvCxnSpPr>
            <p:cNvPr id="15" name="Straight Connector 21"/>
            <p:cNvCxnSpPr/>
            <p:nvPr/>
          </p:nvCxnSpPr>
          <p:spPr>
            <a:xfrm>
              <a:off x="2647873" y="4307613"/>
              <a:ext cx="4572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TextBox 22"/>
            <p:cNvSpPr txBox="1"/>
            <p:nvPr/>
          </p:nvSpPr>
          <p:spPr>
            <a:xfrm>
              <a:off x="1995004" y="4167412"/>
              <a:ext cx="544637" cy="439020"/>
            </a:xfrm>
            <a:prstGeom prst="rect">
              <a:avLst/>
            </a:prstGeom>
            <a:noFill/>
          </p:spPr>
          <p:txBody>
            <a:bodyPr wrap="none">
              <a:normAutofit fontScale="65000" lnSpcReduction="20000"/>
            </a:bodyPr>
            <a:lstStyle/>
            <a:p>
              <a:pPr algn="ctr"/>
              <a:r>
                <a:rPr lang="en-US" sz="2400" b="1">
                  <a:solidFill>
                    <a:schemeClr val="bg2">
                      <a:lumMod val="25000"/>
                    </a:schemeClr>
                  </a:solidFill>
                </a:rPr>
                <a:t>30%</a:t>
              </a:r>
              <a:endParaRPr lang="en-US" sz="2400" b="1">
                <a:solidFill>
                  <a:schemeClr val="bg2">
                    <a:lumMod val="25000"/>
                  </a:schemeClr>
                </a:solidFill>
              </a:endParaRPr>
            </a:p>
          </p:txBody>
        </p:sp>
        <p:cxnSp>
          <p:nvCxnSpPr>
            <p:cNvPr id="17" name="Straight Connector 23"/>
            <p:cNvCxnSpPr/>
            <p:nvPr/>
          </p:nvCxnSpPr>
          <p:spPr>
            <a:xfrm>
              <a:off x="2362375" y="3517579"/>
              <a:ext cx="4572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TextBox 24"/>
            <p:cNvSpPr txBox="1"/>
            <p:nvPr/>
          </p:nvSpPr>
          <p:spPr>
            <a:xfrm>
              <a:off x="1732971" y="3380516"/>
              <a:ext cx="544637" cy="439020"/>
            </a:xfrm>
            <a:prstGeom prst="rect">
              <a:avLst/>
            </a:prstGeom>
            <a:noFill/>
          </p:spPr>
          <p:txBody>
            <a:bodyPr wrap="none">
              <a:normAutofit fontScale="65000" lnSpcReduction="20000"/>
            </a:bodyPr>
            <a:lstStyle/>
            <a:p>
              <a:pPr algn="ctr"/>
              <a:r>
                <a:rPr lang="en-US" sz="2400" b="1" dirty="0">
                  <a:solidFill>
                    <a:schemeClr val="bg2">
                      <a:lumMod val="25000"/>
                    </a:schemeClr>
                  </a:solidFill>
                </a:rPr>
                <a:t>60%</a:t>
              </a:r>
              <a:endParaRPr lang="en-US" sz="2400" b="1" dirty="0">
                <a:solidFill>
                  <a:schemeClr val="bg2">
                    <a:lumMod val="25000"/>
                  </a:schemeClr>
                </a:solidFill>
              </a:endParaRPr>
            </a:p>
          </p:txBody>
        </p:sp>
        <p:cxnSp>
          <p:nvCxnSpPr>
            <p:cNvPr id="19" name="Straight Connector 25"/>
            <p:cNvCxnSpPr/>
            <p:nvPr/>
          </p:nvCxnSpPr>
          <p:spPr>
            <a:xfrm>
              <a:off x="1994849" y="2497608"/>
              <a:ext cx="457200" cy="1588"/>
            </a:xfrm>
            <a:prstGeom prst="line">
              <a:avLst/>
            </a:prstGeom>
            <a:ln w="1905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0" name="TextBox 26"/>
            <p:cNvSpPr txBox="1"/>
            <p:nvPr/>
          </p:nvSpPr>
          <p:spPr>
            <a:xfrm>
              <a:off x="1346672" y="2308137"/>
              <a:ext cx="544637" cy="439020"/>
            </a:xfrm>
            <a:prstGeom prst="rect">
              <a:avLst/>
            </a:prstGeom>
            <a:noFill/>
          </p:spPr>
          <p:txBody>
            <a:bodyPr wrap="none">
              <a:normAutofit fontScale="65000" lnSpcReduction="20000"/>
            </a:bodyPr>
            <a:lstStyle/>
            <a:p>
              <a:pPr algn="ctr"/>
              <a:r>
                <a:rPr lang="en-US" sz="2400" b="1" dirty="0">
                  <a:solidFill>
                    <a:schemeClr val="bg2">
                      <a:lumMod val="25000"/>
                    </a:schemeClr>
                  </a:solidFill>
                </a:rPr>
                <a:t>100%</a:t>
              </a:r>
              <a:endParaRPr lang="en-US" sz="2400" b="1" dirty="0">
                <a:solidFill>
                  <a:schemeClr val="bg2">
                    <a:lumMod val="25000"/>
                  </a:schemeClr>
                </a:solidFill>
              </a:endParaRPr>
            </a:p>
          </p:txBody>
        </p:sp>
        <p:sp>
          <p:nvSpPr>
            <p:cNvPr id="21" name="Arrow: Up 27"/>
            <p:cNvSpPr/>
            <p:nvPr/>
          </p:nvSpPr>
          <p:spPr bwMode="auto">
            <a:xfrm>
              <a:off x="3542758" y="4766346"/>
              <a:ext cx="381000" cy="443592"/>
            </a:xfrm>
            <a:prstGeom prst="upArrow">
              <a:avLst/>
            </a:prstGeom>
            <a:solidFill>
              <a:schemeClr val="bg1">
                <a:lumMod val="65000"/>
              </a:schemeClr>
            </a:solidFill>
            <a:ln w="19050">
              <a:noFill/>
              <a:round/>
            </a:ln>
          </p:spPr>
          <p:txBody>
            <a:bodyPr anchor="ctr"/>
            <a:lstStyle/>
            <a:p>
              <a:pPr algn="ctr"/>
            </a:p>
          </p:txBody>
        </p:sp>
      </p:grpSp>
      <p:grpSp>
        <p:nvGrpSpPr>
          <p:cNvPr id="32" name="组合 31"/>
          <p:cNvGrpSpPr/>
          <p:nvPr/>
        </p:nvGrpSpPr>
        <p:grpSpPr>
          <a:xfrm>
            <a:off x="4758328" y="1474184"/>
            <a:ext cx="252040" cy="2033373"/>
            <a:chOff x="5178407" y="1201705"/>
            <a:chExt cx="252040" cy="2033373"/>
          </a:xfrm>
        </p:grpSpPr>
        <p:sp>
          <p:nvSpPr>
            <p:cNvPr id="33" name="Freeform: Shape 32"/>
            <p:cNvSpPr/>
            <p:nvPr/>
          </p:nvSpPr>
          <p:spPr bwMode="auto">
            <a:xfrm>
              <a:off x="5178407" y="1201705"/>
              <a:ext cx="252040" cy="25405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0D0D0D"/>
            </a:solidFill>
            <a:ln w="9525">
              <a:noFill/>
              <a:round/>
            </a:ln>
          </p:spPr>
          <p:txBody>
            <a:bodyPr anchor="ctr"/>
            <a:lstStyle/>
            <a:p>
              <a:pPr algn="ctr"/>
              <a:endParaRPr dirty="0"/>
            </a:p>
          </p:txBody>
        </p:sp>
        <p:sp>
          <p:nvSpPr>
            <p:cNvPr id="34" name="Freeform: Shape 33"/>
            <p:cNvSpPr/>
            <p:nvPr/>
          </p:nvSpPr>
          <p:spPr bwMode="auto">
            <a:xfrm>
              <a:off x="5178407" y="2981022"/>
              <a:ext cx="252040" cy="25405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0D0D0D"/>
            </a:solidFill>
            <a:ln w="9525">
              <a:noFill/>
              <a:round/>
            </a:ln>
          </p:spPr>
          <p:txBody>
            <a:bodyPr anchor="ctr"/>
            <a:lstStyle/>
            <a:p>
              <a:pPr algn="ctr"/>
            </a:p>
          </p:txBody>
        </p:sp>
        <p:sp>
          <p:nvSpPr>
            <p:cNvPr id="36" name="Freeform: Shape 45"/>
            <p:cNvSpPr/>
            <p:nvPr/>
          </p:nvSpPr>
          <p:spPr bwMode="auto">
            <a:xfrm>
              <a:off x="5178407" y="2101516"/>
              <a:ext cx="252040" cy="254056"/>
            </a:xfrm>
            <a:custGeom>
              <a:avLst/>
              <a:gdLst/>
              <a:ahLst/>
              <a:cxnLst>
                <a:cxn ang="0">
                  <a:pos x="58" y="47"/>
                </a:cxn>
                <a:cxn ang="0">
                  <a:pos x="47" y="58"/>
                </a:cxn>
                <a:cxn ang="0">
                  <a:pos x="11" y="58"/>
                </a:cxn>
                <a:cxn ang="0">
                  <a:pos x="0" y="47"/>
                </a:cxn>
                <a:cxn ang="0">
                  <a:pos x="0" y="10"/>
                </a:cxn>
                <a:cxn ang="0">
                  <a:pos x="11" y="0"/>
                </a:cxn>
                <a:cxn ang="0">
                  <a:pos x="47" y="0"/>
                </a:cxn>
                <a:cxn ang="0">
                  <a:pos x="58" y="10"/>
                </a:cxn>
                <a:cxn ang="0">
                  <a:pos x="58" y="47"/>
                </a:cxn>
                <a:cxn ang="0">
                  <a:pos x="49" y="21"/>
                </a:cxn>
                <a:cxn ang="0">
                  <a:pos x="49" y="17"/>
                </a:cxn>
                <a:cxn ang="0">
                  <a:pos x="45" y="13"/>
                </a:cxn>
                <a:cxn ang="0">
                  <a:pos x="42" y="13"/>
                </a:cxn>
                <a:cxn ang="0">
                  <a:pos x="24" y="31"/>
                </a:cxn>
                <a:cxn ang="0">
                  <a:pos x="16" y="23"/>
                </a:cxn>
                <a:cxn ang="0">
                  <a:pos x="13" y="23"/>
                </a:cxn>
                <a:cxn ang="0">
                  <a:pos x="9" y="27"/>
                </a:cxn>
                <a:cxn ang="0">
                  <a:pos x="9" y="30"/>
                </a:cxn>
                <a:cxn ang="0">
                  <a:pos x="22" y="44"/>
                </a:cxn>
                <a:cxn ang="0">
                  <a:pos x="26" y="44"/>
                </a:cxn>
                <a:cxn ang="0">
                  <a:pos x="49" y="21"/>
                </a:cxn>
              </a:cxnLst>
              <a:rect l="0" t="0" r="r" b="b"/>
              <a:pathLst>
                <a:path w="58" h="58">
                  <a:moveTo>
                    <a:pt x="58" y="47"/>
                  </a:moveTo>
                  <a:cubicBezTo>
                    <a:pt x="58" y="53"/>
                    <a:pt x="53" y="58"/>
                    <a:pt x="47" y="58"/>
                  </a:cubicBezTo>
                  <a:cubicBezTo>
                    <a:pt x="11" y="58"/>
                    <a:pt x="11" y="58"/>
                    <a:pt x="11" y="58"/>
                  </a:cubicBezTo>
                  <a:cubicBezTo>
                    <a:pt x="5" y="58"/>
                    <a:pt x="0" y="53"/>
                    <a:pt x="0" y="47"/>
                  </a:cubicBezTo>
                  <a:cubicBezTo>
                    <a:pt x="0" y="10"/>
                    <a:pt x="0" y="10"/>
                    <a:pt x="0" y="10"/>
                  </a:cubicBezTo>
                  <a:cubicBezTo>
                    <a:pt x="0" y="4"/>
                    <a:pt x="5" y="0"/>
                    <a:pt x="11" y="0"/>
                  </a:cubicBezTo>
                  <a:cubicBezTo>
                    <a:pt x="47" y="0"/>
                    <a:pt x="47" y="0"/>
                    <a:pt x="47" y="0"/>
                  </a:cubicBezTo>
                  <a:cubicBezTo>
                    <a:pt x="53" y="0"/>
                    <a:pt x="58" y="4"/>
                    <a:pt x="58" y="10"/>
                  </a:cubicBezTo>
                  <a:lnTo>
                    <a:pt x="58" y="47"/>
                  </a:lnTo>
                  <a:close/>
                  <a:moveTo>
                    <a:pt x="49" y="21"/>
                  </a:moveTo>
                  <a:cubicBezTo>
                    <a:pt x="50" y="20"/>
                    <a:pt x="50" y="18"/>
                    <a:pt x="49" y="17"/>
                  </a:cubicBezTo>
                  <a:cubicBezTo>
                    <a:pt x="45" y="13"/>
                    <a:pt x="45" y="13"/>
                    <a:pt x="45" y="13"/>
                  </a:cubicBezTo>
                  <a:cubicBezTo>
                    <a:pt x="44" y="12"/>
                    <a:pt x="43" y="12"/>
                    <a:pt x="42" y="13"/>
                  </a:cubicBezTo>
                  <a:cubicBezTo>
                    <a:pt x="24" y="31"/>
                    <a:pt x="24" y="31"/>
                    <a:pt x="24" y="31"/>
                  </a:cubicBezTo>
                  <a:cubicBezTo>
                    <a:pt x="16" y="23"/>
                    <a:pt x="16" y="23"/>
                    <a:pt x="16" y="23"/>
                  </a:cubicBezTo>
                  <a:cubicBezTo>
                    <a:pt x="15" y="22"/>
                    <a:pt x="14" y="22"/>
                    <a:pt x="13" y="23"/>
                  </a:cubicBezTo>
                  <a:cubicBezTo>
                    <a:pt x="9" y="27"/>
                    <a:pt x="9" y="27"/>
                    <a:pt x="9" y="27"/>
                  </a:cubicBezTo>
                  <a:cubicBezTo>
                    <a:pt x="8" y="28"/>
                    <a:pt x="8" y="29"/>
                    <a:pt x="9" y="30"/>
                  </a:cubicBezTo>
                  <a:cubicBezTo>
                    <a:pt x="22" y="44"/>
                    <a:pt x="22" y="44"/>
                    <a:pt x="22" y="44"/>
                  </a:cubicBezTo>
                  <a:cubicBezTo>
                    <a:pt x="23" y="45"/>
                    <a:pt x="25" y="45"/>
                    <a:pt x="26" y="44"/>
                  </a:cubicBezTo>
                  <a:lnTo>
                    <a:pt x="49" y="21"/>
                  </a:lnTo>
                  <a:close/>
                </a:path>
              </a:pathLst>
            </a:custGeom>
            <a:solidFill>
              <a:srgbClr val="125F05"/>
            </a:solidFill>
            <a:ln w="9525">
              <a:noFill/>
              <a:round/>
            </a:ln>
          </p:spPr>
          <p:txBody>
            <a:bodyPr anchor="ctr"/>
            <a:lstStyle/>
            <a:p>
              <a:pPr algn="ctr"/>
            </a:p>
          </p:txBody>
        </p:sp>
      </p:grpSp>
      <p:sp>
        <p:nvSpPr>
          <p:cNvPr id="37" name="文本框 36"/>
          <p:cNvSpPr txBox="1"/>
          <p:nvPr/>
        </p:nvSpPr>
        <p:spPr>
          <a:xfrm>
            <a:off x="5427377" y="1348117"/>
            <a:ext cx="2711566" cy="506730"/>
          </a:xfrm>
          <a:prstGeom prst="rect">
            <a:avLst/>
          </a:prstGeom>
          <a:noFill/>
        </p:spPr>
        <p:txBody>
          <a:bodyPr wrap="square" rtlCol="0">
            <a:spAutoFit/>
          </a:bodyPr>
          <a:lstStyle/>
          <a:p>
            <a:pPr>
              <a:lnSpc>
                <a:spcPct val="150000"/>
              </a:lnSpc>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rPr>
              <a:t>可信代码的标识和验证</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8" name="文本框 37"/>
          <p:cNvSpPr txBox="1"/>
          <p:nvPr/>
        </p:nvSpPr>
        <p:spPr>
          <a:xfrm>
            <a:off x="5427345" y="2232660"/>
            <a:ext cx="3313430" cy="506730"/>
          </a:xfrm>
          <a:prstGeom prst="rect">
            <a:avLst/>
          </a:prstGeom>
          <a:noFill/>
        </p:spPr>
        <p:txBody>
          <a:bodyPr wrap="square" rtlCol="0">
            <a:spAutoFit/>
          </a:bodyPr>
          <a:lstStyle/>
          <a:p>
            <a:pPr>
              <a:lnSpc>
                <a:spcPct val="150000"/>
              </a:lnSpc>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rPr>
              <a:t>可信代码的运行完整性保证</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39" name="文本框 38"/>
          <p:cNvSpPr txBox="1"/>
          <p:nvPr/>
        </p:nvSpPr>
        <p:spPr>
          <a:xfrm>
            <a:off x="5427345" y="3109595"/>
            <a:ext cx="3590925" cy="506730"/>
          </a:xfrm>
          <a:prstGeom prst="rect">
            <a:avLst/>
          </a:prstGeom>
          <a:noFill/>
        </p:spPr>
        <p:txBody>
          <a:bodyPr wrap="square" rtlCol="0">
            <a:spAutoFit/>
          </a:bodyPr>
          <a:lstStyle/>
          <a:p>
            <a:pPr>
              <a:lnSpc>
                <a:spcPct val="150000"/>
              </a:lnSpc>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rPr>
              <a:t>可信代码的可信检测分析确认</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pic>
        <p:nvPicPr>
          <p:cNvPr id="2" name="图片 1" descr="图片3"/>
          <p:cNvPicPr>
            <a:picLocks noChangeAspect="1"/>
          </p:cNvPicPr>
          <p:nvPr/>
        </p:nvPicPr>
        <p:blipFill>
          <a:blip r:embed="rId1"/>
          <a:stretch>
            <a:fillRect/>
          </a:stretch>
        </p:blipFill>
        <p:spPr>
          <a:xfrm>
            <a:off x="7362825" y="183515"/>
            <a:ext cx="1578610" cy="373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2000"/>
                                        <p:tgtEl>
                                          <p:spTgt spid="32"/>
                                        </p:tgtEl>
                                      </p:cBhvr>
                                    </p:animEffect>
                                    <p:anim calcmode="lin" valueType="num">
                                      <p:cBhvr>
                                        <p:cTn id="13" dur="2000" fill="hold"/>
                                        <p:tgtEl>
                                          <p:spTgt spid="32"/>
                                        </p:tgtEl>
                                        <p:attrNameLst>
                                          <p:attrName>ppt_w</p:attrName>
                                        </p:attrNameLst>
                                      </p:cBhvr>
                                      <p:tavLst>
                                        <p:tav tm="0" fmla="#ppt_w*sin(2.5*pi*$)">
                                          <p:val>
                                            <p:fltVal val="0"/>
                                          </p:val>
                                        </p:tav>
                                        <p:tav tm="100000">
                                          <p:val>
                                            <p:fltVal val="1"/>
                                          </p:val>
                                        </p:tav>
                                      </p:tavLst>
                                    </p:anim>
                                    <p:anim calcmode="lin" valueType="num">
                                      <p:cBhvr>
                                        <p:cTn id="14" dur="20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animEffect transition="in" filter="wipe(down)">
                                      <p:cBhvr>
                                        <p:cTn id="19" dur="500"/>
                                        <p:tgtEl>
                                          <p:spTgt spid="37"/>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down)">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down)">
                                      <p:cBhvr>
                                        <p:cTn id="2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8" grpId="0"/>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503079" y="180691"/>
            <a:ext cx="3712868" cy="337185"/>
          </a:xfrm>
          <a:prstGeom prst="rect">
            <a:avLst/>
          </a:prstGeom>
          <a:noFill/>
        </p:spPr>
        <p:txBody>
          <a:bodyPr wrap="square" rtlCol="0">
            <a:spAutoFit/>
          </a:bodyPr>
          <a:lstStyle/>
          <a:p>
            <a:pPr algn="l">
              <a:buClrTx/>
              <a:buSzTx/>
              <a:buFontTx/>
            </a:pPr>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sym typeface="+mn-ea"/>
              </a:rPr>
              <a:t>可信代码的标识和验证</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37793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719636" y="557059"/>
            <a:ext cx="3541024" cy="3255584"/>
            <a:chOff x="3659211" y="1577047"/>
            <a:chExt cx="4884089" cy="4490386"/>
          </a:xfrm>
        </p:grpSpPr>
        <p:sp>
          <p:nvSpPr>
            <p:cNvPr id="8" name="椭圆 7"/>
            <p:cNvSpPr/>
            <p:nvPr/>
          </p:nvSpPr>
          <p:spPr>
            <a:xfrm>
              <a:off x="5160000" y="2816850"/>
              <a:ext cx="1872000" cy="1872000"/>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567376" y="2224226"/>
              <a:ext cx="3057248" cy="3057248"/>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3920197" y="1577047"/>
              <a:ext cx="4351606" cy="4351606"/>
            </a:xfrm>
            <a:prstGeom prst="ellipse">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9"/>
            <p:cNvSpPr/>
            <p:nvPr/>
          </p:nvSpPr>
          <p:spPr>
            <a:xfrm>
              <a:off x="5636455" y="3334171"/>
              <a:ext cx="919090" cy="837358"/>
            </a:xfrm>
            <a:custGeom>
              <a:avLst/>
              <a:gdLst>
                <a:gd name="connsiteX0" fmla="*/ 138332 w 334963"/>
                <a:gd name="connsiteY0" fmla="*/ 262313 h 305176"/>
                <a:gd name="connsiteX1" fmla="*/ 143587 w 334963"/>
                <a:gd name="connsiteY1" fmla="*/ 267671 h 305176"/>
                <a:gd name="connsiteX2" fmla="*/ 143587 w 334963"/>
                <a:gd name="connsiteY2" fmla="*/ 279726 h 305176"/>
                <a:gd name="connsiteX3" fmla="*/ 169863 w 334963"/>
                <a:gd name="connsiteY3" fmla="*/ 291781 h 305176"/>
                <a:gd name="connsiteX4" fmla="*/ 196139 w 334963"/>
                <a:gd name="connsiteY4" fmla="*/ 279726 h 305176"/>
                <a:gd name="connsiteX5" fmla="*/ 196139 w 334963"/>
                <a:gd name="connsiteY5" fmla="*/ 267671 h 305176"/>
                <a:gd name="connsiteX6" fmla="*/ 201394 w 334963"/>
                <a:gd name="connsiteY6" fmla="*/ 262313 h 305176"/>
                <a:gd name="connsiteX7" fmla="*/ 207963 w 334963"/>
                <a:gd name="connsiteY7" fmla="*/ 267671 h 305176"/>
                <a:gd name="connsiteX8" fmla="*/ 207963 w 334963"/>
                <a:gd name="connsiteY8" fmla="*/ 283745 h 305176"/>
                <a:gd name="connsiteX9" fmla="*/ 204022 w 334963"/>
                <a:gd name="connsiteY9" fmla="*/ 289102 h 305176"/>
                <a:gd name="connsiteX10" fmla="*/ 172491 w 334963"/>
                <a:gd name="connsiteY10" fmla="*/ 303837 h 305176"/>
                <a:gd name="connsiteX11" fmla="*/ 169863 w 334963"/>
                <a:gd name="connsiteY11" fmla="*/ 305176 h 305176"/>
                <a:gd name="connsiteX12" fmla="*/ 167236 w 334963"/>
                <a:gd name="connsiteY12" fmla="*/ 303837 h 305176"/>
                <a:gd name="connsiteX13" fmla="*/ 135705 w 334963"/>
                <a:gd name="connsiteY13" fmla="*/ 289102 h 305176"/>
                <a:gd name="connsiteX14" fmla="*/ 131763 w 334963"/>
                <a:gd name="connsiteY14" fmla="*/ 283745 h 305176"/>
                <a:gd name="connsiteX15" fmla="*/ 131763 w 334963"/>
                <a:gd name="connsiteY15" fmla="*/ 267671 h 305176"/>
                <a:gd name="connsiteX16" fmla="*/ 138332 w 334963"/>
                <a:gd name="connsiteY16" fmla="*/ 262313 h 305176"/>
                <a:gd name="connsiteX17" fmla="*/ 128043 w 334963"/>
                <a:gd name="connsiteY17" fmla="*/ 230563 h 305176"/>
                <a:gd name="connsiteX18" fmla="*/ 125413 w 334963"/>
                <a:gd name="connsiteY18" fmla="*/ 233341 h 305176"/>
                <a:gd name="connsiteX19" fmla="*/ 125413 w 334963"/>
                <a:gd name="connsiteY19" fmla="*/ 238898 h 305176"/>
                <a:gd name="connsiteX20" fmla="*/ 128043 w 334963"/>
                <a:gd name="connsiteY20" fmla="*/ 241676 h 305176"/>
                <a:gd name="connsiteX21" fmla="*/ 206922 w 334963"/>
                <a:gd name="connsiteY21" fmla="*/ 241676 h 305176"/>
                <a:gd name="connsiteX22" fmla="*/ 209551 w 334963"/>
                <a:gd name="connsiteY22" fmla="*/ 238898 h 305176"/>
                <a:gd name="connsiteX23" fmla="*/ 209551 w 334963"/>
                <a:gd name="connsiteY23" fmla="*/ 233341 h 305176"/>
                <a:gd name="connsiteX24" fmla="*/ 206922 w 334963"/>
                <a:gd name="connsiteY24" fmla="*/ 230563 h 305176"/>
                <a:gd name="connsiteX25" fmla="*/ 128043 w 334963"/>
                <a:gd name="connsiteY25" fmla="*/ 230563 h 305176"/>
                <a:gd name="connsiteX26" fmla="*/ 128781 w 334963"/>
                <a:gd name="connsiteY26" fmla="*/ 219451 h 305176"/>
                <a:gd name="connsiteX27" fmla="*/ 207769 w 334963"/>
                <a:gd name="connsiteY27" fmla="*/ 219451 h 305176"/>
                <a:gd name="connsiteX28" fmla="*/ 222250 w 334963"/>
                <a:gd name="connsiteY28" fmla="*/ 233556 h 305176"/>
                <a:gd name="connsiteX29" fmla="*/ 222250 w 334963"/>
                <a:gd name="connsiteY29" fmla="*/ 238684 h 305176"/>
                <a:gd name="connsiteX30" fmla="*/ 207769 w 334963"/>
                <a:gd name="connsiteY30" fmla="*/ 252789 h 305176"/>
                <a:gd name="connsiteX31" fmla="*/ 128781 w 334963"/>
                <a:gd name="connsiteY31" fmla="*/ 252789 h 305176"/>
                <a:gd name="connsiteX32" fmla="*/ 114300 w 334963"/>
                <a:gd name="connsiteY32" fmla="*/ 238684 h 305176"/>
                <a:gd name="connsiteX33" fmla="*/ 114300 w 334963"/>
                <a:gd name="connsiteY33" fmla="*/ 233556 h 305176"/>
                <a:gd name="connsiteX34" fmla="*/ 128781 w 334963"/>
                <a:gd name="connsiteY34" fmla="*/ 219451 h 305176"/>
                <a:gd name="connsiteX35" fmla="*/ 266120 w 334963"/>
                <a:gd name="connsiteY35" fmla="*/ 168353 h 305176"/>
                <a:gd name="connsiteX36" fmla="*/ 305614 w 334963"/>
                <a:gd name="connsiteY36" fmla="*/ 198019 h 305176"/>
                <a:gd name="connsiteX37" fmla="*/ 306930 w 334963"/>
                <a:gd name="connsiteY37" fmla="*/ 205758 h 305176"/>
                <a:gd name="connsiteX38" fmla="*/ 301664 w 334963"/>
                <a:gd name="connsiteY38" fmla="*/ 208338 h 305176"/>
                <a:gd name="connsiteX39" fmla="*/ 299032 w 334963"/>
                <a:gd name="connsiteY39" fmla="*/ 207048 h 305176"/>
                <a:gd name="connsiteX40" fmla="*/ 259538 w 334963"/>
                <a:gd name="connsiteY40" fmla="*/ 178672 h 305176"/>
                <a:gd name="connsiteX41" fmla="*/ 258221 w 334963"/>
                <a:gd name="connsiteY41" fmla="*/ 169643 h 305176"/>
                <a:gd name="connsiteX42" fmla="*/ 266120 w 334963"/>
                <a:gd name="connsiteY42" fmla="*/ 168353 h 305176"/>
                <a:gd name="connsiteX43" fmla="*/ 75093 w 334963"/>
                <a:gd name="connsiteY43" fmla="*/ 166503 h 305176"/>
                <a:gd name="connsiteX44" fmla="*/ 83067 w 334963"/>
                <a:gd name="connsiteY44" fmla="*/ 167810 h 305176"/>
                <a:gd name="connsiteX45" fmla="*/ 81738 w 334963"/>
                <a:gd name="connsiteY45" fmla="*/ 175654 h 305176"/>
                <a:gd name="connsiteX46" fmla="*/ 39208 w 334963"/>
                <a:gd name="connsiteY46" fmla="*/ 207031 h 305176"/>
                <a:gd name="connsiteX47" fmla="*/ 35221 w 334963"/>
                <a:gd name="connsiteY47" fmla="*/ 208338 h 305176"/>
                <a:gd name="connsiteX48" fmla="*/ 31233 w 334963"/>
                <a:gd name="connsiteY48" fmla="*/ 205723 h 305176"/>
                <a:gd name="connsiteX49" fmla="*/ 32562 w 334963"/>
                <a:gd name="connsiteY49" fmla="*/ 197879 h 305176"/>
                <a:gd name="connsiteX50" fmla="*/ 75093 w 334963"/>
                <a:gd name="connsiteY50" fmla="*/ 166503 h 305176"/>
                <a:gd name="connsiteX51" fmla="*/ 284569 w 334963"/>
                <a:gd name="connsiteY51" fmla="*/ 98801 h 305176"/>
                <a:gd name="connsiteX52" fmla="*/ 329795 w 334963"/>
                <a:gd name="connsiteY52" fmla="*/ 98801 h 305176"/>
                <a:gd name="connsiteX53" fmla="*/ 334963 w 334963"/>
                <a:gd name="connsiteY53" fmla="*/ 104975 h 305176"/>
                <a:gd name="connsiteX54" fmla="*/ 329795 w 334963"/>
                <a:gd name="connsiteY54" fmla="*/ 109914 h 305176"/>
                <a:gd name="connsiteX55" fmla="*/ 284569 w 334963"/>
                <a:gd name="connsiteY55" fmla="*/ 109914 h 305176"/>
                <a:gd name="connsiteX56" fmla="*/ 279400 w 334963"/>
                <a:gd name="connsiteY56" fmla="*/ 104975 h 305176"/>
                <a:gd name="connsiteX57" fmla="*/ 284569 w 334963"/>
                <a:gd name="connsiteY57" fmla="*/ 98801 h 305176"/>
                <a:gd name="connsiteX58" fmla="*/ 5340 w 334963"/>
                <a:gd name="connsiteY58" fmla="*/ 98801 h 305176"/>
                <a:gd name="connsiteX59" fmla="*/ 53398 w 334963"/>
                <a:gd name="connsiteY59" fmla="*/ 98801 h 305176"/>
                <a:gd name="connsiteX60" fmla="*/ 58738 w 334963"/>
                <a:gd name="connsiteY60" fmla="*/ 104975 h 305176"/>
                <a:gd name="connsiteX61" fmla="*/ 53398 w 334963"/>
                <a:gd name="connsiteY61" fmla="*/ 109914 h 305176"/>
                <a:gd name="connsiteX62" fmla="*/ 5340 w 334963"/>
                <a:gd name="connsiteY62" fmla="*/ 109914 h 305176"/>
                <a:gd name="connsiteX63" fmla="*/ 0 w 334963"/>
                <a:gd name="connsiteY63" fmla="*/ 104975 h 305176"/>
                <a:gd name="connsiteX64" fmla="*/ 5340 w 334963"/>
                <a:gd name="connsiteY64" fmla="*/ 98801 h 305176"/>
                <a:gd name="connsiteX65" fmla="*/ 164887 w 334963"/>
                <a:gd name="connsiteY65" fmla="*/ 36888 h 305176"/>
                <a:gd name="connsiteX66" fmla="*/ 171451 w 334963"/>
                <a:gd name="connsiteY66" fmla="*/ 43604 h 305176"/>
                <a:gd name="connsiteX67" fmla="*/ 164887 w 334963"/>
                <a:gd name="connsiteY67" fmla="*/ 48977 h 305176"/>
                <a:gd name="connsiteX68" fmla="*/ 115003 w 334963"/>
                <a:gd name="connsiteY68" fmla="*/ 100022 h 305176"/>
                <a:gd name="connsiteX69" fmla="*/ 109752 w 334963"/>
                <a:gd name="connsiteY69" fmla="*/ 106738 h 305176"/>
                <a:gd name="connsiteX70" fmla="*/ 103188 w 334963"/>
                <a:gd name="connsiteY70" fmla="*/ 100022 h 305176"/>
                <a:gd name="connsiteX71" fmla="*/ 164887 w 334963"/>
                <a:gd name="connsiteY71" fmla="*/ 36888 h 305176"/>
                <a:gd name="connsiteX72" fmla="*/ 169069 w 334963"/>
                <a:gd name="connsiteY72" fmla="*/ 9901 h 305176"/>
                <a:gd name="connsiteX73" fmla="*/ 258763 w 334963"/>
                <a:gd name="connsiteY73" fmla="*/ 99286 h 305176"/>
                <a:gd name="connsiteX74" fmla="*/ 240297 w 334963"/>
                <a:gd name="connsiteY74" fmla="*/ 154495 h 305176"/>
                <a:gd name="connsiteX75" fmla="*/ 221830 w 334963"/>
                <a:gd name="connsiteY75" fmla="*/ 208389 h 305176"/>
                <a:gd name="connsiteX76" fmla="*/ 217873 w 334963"/>
                <a:gd name="connsiteY76" fmla="*/ 214962 h 305176"/>
                <a:gd name="connsiteX77" fmla="*/ 211278 w 334963"/>
                <a:gd name="connsiteY77" fmla="*/ 212333 h 305176"/>
                <a:gd name="connsiteX78" fmla="*/ 231064 w 334963"/>
                <a:gd name="connsiteY78" fmla="*/ 147923 h 305176"/>
                <a:gd name="connsiteX79" fmla="*/ 248211 w 334963"/>
                <a:gd name="connsiteY79" fmla="*/ 99286 h 305176"/>
                <a:gd name="connsiteX80" fmla="*/ 169069 w 334963"/>
                <a:gd name="connsiteY80" fmla="*/ 21731 h 305176"/>
                <a:gd name="connsiteX81" fmla="*/ 89927 w 334963"/>
                <a:gd name="connsiteY81" fmla="*/ 99286 h 305176"/>
                <a:gd name="connsiteX82" fmla="*/ 107075 w 334963"/>
                <a:gd name="connsiteY82" fmla="*/ 146608 h 305176"/>
                <a:gd name="connsiteX83" fmla="*/ 107075 w 334963"/>
                <a:gd name="connsiteY83" fmla="*/ 147923 h 305176"/>
                <a:gd name="connsiteX84" fmla="*/ 128179 w 334963"/>
                <a:gd name="connsiteY84" fmla="*/ 212333 h 305176"/>
                <a:gd name="connsiteX85" fmla="*/ 122903 w 334963"/>
                <a:gd name="connsiteY85" fmla="*/ 216276 h 305176"/>
                <a:gd name="connsiteX86" fmla="*/ 120265 w 334963"/>
                <a:gd name="connsiteY86" fmla="*/ 214962 h 305176"/>
                <a:gd name="connsiteX87" fmla="*/ 117627 w 334963"/>
                <a:gd name="connsiteY87" fmla="*/ 207075 h 305176"/>
                <a:gd name="connsiteX88" fmla="*/ 97842 w 334963"/>
                <a:gd name="connsiteY88" fmla="*/ 154495 h 305176"/>
                <a:gd name="connsiteX89" fmla="*/ 79375 w 334963"/>
                <a:gd name="connsiteY89" fmla="*/ 99286 h 305176"/>
                <a:gd name="connsiteX90" fmla="*/ 169069 w 334963"/>
                <a:gd name="connsiteY90" fmla="*/ 9901 h 305176"/>
                <a:gd name="connsiteX91" fmla="*/ 39107 w 334963"/>
                <a:gd name="connsiteY91" fmla="*/ 1482 h 305176"/>
                <a:gd name="connsiteX92" fmla="*/ 79917 w 334963"/>
                <a:gd name="connsiteY92" fmla="*/ 31115 h 305176"/>
                <a:gd name="connsiteX93" fmla="*/ 81234 w 334963"/>
                <a:gd name="connsiteY93" fmla="*/ 40544 h 305176"/>
                <a:gd name="connsiteX94" fmla="*/ 75968 w 334963"/>
                <a:gd name="connsiteY94" fmla="*/ 43238 h 305176"/>
                <a:gd name="connsiteX95" fmla="*/ 72019 w 334963"/>
                <a:gd name="connsiteY95" fmla="*/ 41891 h 305176"/>
                <a:gd name="connsiteX96" fmla="*/ 32525 w 334963"/>
                <a:gd name="connsiteY96" fmla="*/ 10911 h 305176"/>
                <a:gd name="connsiteX97" fmla="*/ 31208 w 334963"/>
                <a:gd name="connsiteY97" fmla="*/ 2829 h 305176"/>
                <a:gd name="connsiteX98" fmla="*/ 39107 w 334963"/>
                <a:gd name="connsiteY98" fmla="*/ 1482 h 305176"/>
                <a:gd name="connsiteX99" fmla="*/ 299086 w 334963"/>
                <a:gd name="connsiteY99" fmla="*/ 1451 h 305176"/>
                <a:gd name="connsiteX100" fmla="*/ 306944 w 334963"/>
                <a:gd name="connsiteY100" fmla="*/ 2782 h 305176"/>
                <a:gd name="connsiteX101" fmla="*/ 305634 w 334963"/>
                <a:gd name="connsiteY101" fmla="*/ 10771 h 305176"/>
                <a:gd name="connsiteX102" fmla="*/ 267653 w 334963"/>
                <a:gd name="connsiteY102" fmla="*/ 38732 h 305176"/>
                <a:gd name="connsiteX103" fmla="*/ 265033 w 334963"/>
                <a:gd name="connsiteY103" fmla="*/ 40063 h 305176"/>
                <a:gd name="connsiteX104" fmla="*/ 259795 w 334963"/>
                <a:gd name="connsiteY104" fmla="*/ 37400 h 305176"/>
                <a:gd name="connsiteX105" fmla="*/ 261104 w 334963"/>
                <a:gd name="connsiteY105" fmla="*/ 29411 h 305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63" h="305176">
                  <a:moveTo>
                    <a:pt x="138332" y="262313"/>
                  </a:moveTo>
                  <a:cubicBezTo>
                    <a:pt x="140960" y="262313"/>
                    <a:pt x="143587" y="264992"/>
                    <a:pt x="143587" y="267671"/>
                  </a:cubicBezTo>
                  <a:cubicBezTo>
                    <a:pt x="143587" y="267671"/>
                    <a:pt x="143587" y="267671"/>
                    <a:pt x="143587" y="279726"/>
                  </a:cubicBezTo>
                  <a:cubicBezTo>
                    <a:pt x="143587" y="279726"/>
                    <a:pt x="143587" y="279726"/>
                    <a:pt x="169863" y="291781"/>
                  </a:cubicBezTo>
                  <a:cubicBezTo>
                    <a:pt x="169863" y="291781"/>
                    <a:pt x="169863" y="291781"/>
                    <a:pt x="196139" y="279726"/>
                  </a:cubicBezTo>
                  <a:cubicBezTo>
                    <a:pt x="196139" y="279726"/>
                    <a:pt x="196139" y="279726"/>
                    <a:pt x="196139" y="267671"/>
                  </a:cubicBezTo>
                  <a:cubicBezTo>
                    <a:pt x="196139" y="264992"/>
                    <a:pt x="198767" y="262313"/>
                    <a:pt x="201394" y="262313"/>
                  </a:cubicBezTo>
                  <a:cubicBezTo>
                    <a:pt x="205336" y="262313"/>
                    <a:pt x="207963" y="264992"/>
                    <a:pt x="207963" y="267671"/>
                  </a:cubicBezTo>
                  <a:cubicBezTo>
                    <a:pt x="207963" y="267671"/>
                    <a:pt x="207963" y="267671"/>
                    <a:pt x="207963" y="283745"/>
                  </a:cubicBezTo>
                  <a:cubicBezTo>
                    <a:pt x="207963" y="285084"/>
                    <a:pt x="206649" y="287763"/>
                    <a:pt x="204022" y="289102"/>
                  </a:cubicBezTo>
                  <a:cubicBezTo>
                    <a:pt x="204022" y="289102"/>
                    <a:pt x="204022" y="289102"/>
                    <a:pt x="172491" y="303837"/>
                  </a:cubicBezTo>
                  <a:cubicBezTo>
                    <a:pt x="171177" y="303837"/>
                    <a:pt x="171177" y="305176"/>
                    <a:pt x="169863" y="305176"/>
                  </a:cubicBezTo>
                  <a:cubicBezTo>
                    <a:pt x="168549" y="305176"/>
                    <a:pt x="168549" y="303837"/>
                    <a:pt x="167236" y="303837"/>
                  </a:cubicBezTo>
                  <a:cubicBezTo>
                    <a:pt x="167236" y="303837"/>
                    <a:pt x="167236" y="303837"/>
                    <a:pt x="135705" y="289102"/>
                  </a:cubicBezTo>
                  <a:cubicBezTo>
                    <a:pt x="133077" y="287763"/>
                    <a:pt x="131763" y="286423"/>
                    <a:pt x="131763" y="283745"/>
                  </a:cubicBezTo>
                  <a:cubicBezTo>
                    <a:pt x="131763" y="283745"/>
                    <a:pt x="131763" y="283745"/>
                    <a:pt x="131763" y="267671"/>
                  </a:cubicBezTo>
                  <a:cubicBezTo>
                    <a:pt x="131763" y="264992"/>
                    <a:pt x="134391" y="262313"/>
                    <a:pt x="138332" y="262313"/>
                  </a:cubicBezTo>
                  <a:close/>
                  <a:moveTo>
                    <a:pt x="128043" y="230563"/>
                  </a:moveTo>
                  <a:cubicBezTo>
                    <a:pt x="126728" y="230563"/>
                    <a:pt x="125413" y="231952"/>
                    <a:pt x="125413" y="233341"/>
                  </a:cubicBezTo>
                  <a:cubicBezTo>
                    <a:pt x="125413" y="233341"/>
                    <a:pt x="125413" y="233341"/>
                    <a:pt x="125413" y="238898"/>
                  </a:cubicBezTo>
                  <a:cubicBezTo>
                    <a:pt x="125413" y="240287"/>
                    <a:pt x="126728" y="241676"/>
                    <a:pt x="128043" y="241676"/>
                  </a:cubicBezTo>
                  <a:cubicBezTo>
                    <a:pt x="128043" y="241676"/>
                    <a:pt x="128043" y="241676"/>
                    <a:pt x="206922" y="241676"/>
                  </a:cubicBezTo>
                  <a:cubicBezTo>
                    <a:pt x="208237" y="241676"/>
                    <a:pt x="209551" y="240287"/>
                    <a:pt x="209551" y="238898"/>
                  </a:cubicBezTo>
                  <a:cubicBezTo>
                    <a:pt x="209551" y="238898"/>
                    <a:pt x="209551" y="238898"/>
                    <a:pt x="209551" y="233341"/>
                  </a:cubicBezTo>
                  <a:cubicBezTo>
                    <a:pt x="209551" y="231952"/>
                    <a:pt x="208237" y="230563"/>
                    <a:pt x="206922" y="230563"/>
                  </a:cubicBezTo>
                  <a:cubicBezTo>
                    <a:pt x="206922" y="230563"/>
                    <a:pt x="206922" y="230563"/>
                    <a:pt x="128043" y="230563"/>
                  </a:cubicBezTo>
                  <a:close/>
                  <a:moveTo>
                    <a:pt x="128781" y="219451"/>
                  </a:moveTo>
                  <a:cubicBezTo>
                    <a:pt x="128781" y="219451"/>
                    <a:pt x="128781" y="219451"/>
                    <a:pt x="207769" y="219451"/>
                  </a:cubicBezTo>
                  <a:cubicBezTo>
                    <a:pt x="215668" y="219451"/>
                    <a:pt x="222250" y="225862"/>
                    <a:pt x="222250" y="233556"/>
                  </a:cubicBezTo>
                  <a:cubicBezTo>
                    <a:pt x="222250" y="233556"/>
                    <a:pt x="222250" y="233556"/>
                    <a:pt x="222250" y="238684"/>
                  </a:cubicBezTo>
                  <a:cubicBezTo>
                    <a:pt x="222250" y="246378"/>
                    <a:pt x="215668" y="252789"/>
                    <a:pt x="207769" y="252789"/>
                  </a:cubicBezTo>
                  <a:cubicBezTo>
                    <a:pt x="207769" y="252789"/>
                    <a:pt x="207769" y="252789"/>
                    <a:pt x="128781" y="252789"/>
                  </a:cubicBezTo>
                  <a:cubicBezTo>
                    <a:pt x="120883" y="252789"/>
                    <a:pt x="114300" y="246378"/>
                    <a:pt x="114300" y="238684"/>
                  </a:cubicBezTo>
                  <a:cubicBezTo>
                    <a:pt x="114300" y="238684"/>
                    <a:pt x="114300" y="238684"/>
                    <a:pt x="114300" y="233556"/>
                  </a:cubicBezTo>
                  <a:cubicBezTo>
                    <a:pt x="114300" y="225862"/>
                    <a:pt x="120883" y="219451"/>
                    <a:pt x="128781" y="219451"/>
                  </a:cubicBezTo>
                  <a:close/>
                  <a:moveTo>
                    <a:pt x="266120" y="168353"/>
                  </a:moveTo>
                  <a:cubicBezTo>
                    <a:pt x="266120" y="168353"/>
                    <a:pt x="266120" y="168353"/>
                    <a:pt x="305614" y="198019"/>
                  </a:cubicBezTo>
                  <a:cubicBezTo>
                    <a:pt x="308247" y="199309"/>
                    <a:pt x="309563" y="203179"/>
                    <a:pt x="306930" y="205758"/>
                  </a:cubicBezTo>
                  <a:cubicBezTo>
                    <a:pt x="305614" y="207048"/>
                    <a:pt x="304297" y="208338"/>
                    <a:pt x="301664" y="208338"/>
                  </a:cubicBezTo>
                  <a:cubicBezTo>
                    <a:pt x="301664" y="208338"/>
                    <a:pt x="300348" y="208338"/>
                    <a:pt x="299032" y="207048"/>
                  </a:cubicBezTo>
                  <a:cubicBezTo>
                    <a:pt x="299032" y="207048"/>
                    <a:pt x="299032" y="207048"/>
                    <a:pt x="259538" y="178672"/>
                  </a:cubicBezTo>
                  <a:cubicBezTo>
                    <a:pt x="256905" y="176092"/>
                    <a:pt x="255588" y="172222"/>
                    <a:pt x="258221" y="169643"/>
                  </a:cubicBezTo>
                  <a:cubicBezTo>
                    <a:pt x="259538" y="167063"/>
                    <a:pt x="263487" y="167063"/>
                    <a:pt x="266120" y="168353"/>
                  </a:cubicBezTo>
                  <a:close/>
                  <a:moveTo>
                    <a:pt x="75093" y="166503"/>
                  </a:moveTo>
                  <a:cubicBezTo>
                    <a:pt x="77751" y="163888"/>
                    <a:pt x="81738" y="165195"/>
                    <a:pt x="83067" y="167810"/>
                  </a:cubicBezTo>
                  <a:cubicBezTo>
                    <a:pt x="85725" y="170425"/>
                    <a:pt x="84396" y="174347"/>
                    <a:pt x="81738" y="175654"/>
                  </a:cubicBezTo>
                  <a:cubicBezTo>
                    <a:pt x="81738" y="175654"/>
                    <a:pt x="81738" y="175654"/>
                    <a:pt x="39208" y="207031"/>
                  </a:cubicBezTo>
                  <a:cubicBezTo>
                    <a:pt x="37879" y="208338"/>
                    <a:pt x="36550" y="208338"/>
                    <a:pt x="35221" y="208338"/>
                  </a:cubicBezTo>
                  <a:cubicBezTo>
                    <a:pt x="33892" y="208338"/>
                    <a:pt x="31233" y="207031"/>
                    <a:pt x="31233" y="205723"/>
                  </a:cubicBezTo>
                  <a:cubicBezTo>
                    <a:pt x="28575" y="203109"/>
                    <a:pt x="29904" y="199187"/>
                    <a:pt x="32562" y="197879"/>
                  </a:cubicBezTo>
                  <a:cubicBezTo>
                    <a:pt x="32562" y="197879"/>
                    <a:pt x="32562" y="197879"/>
                    <a:pt x="75093" y="166503"/>
                  </a:cubicBezTo>
                  <a:close/>
                  <a:moveTo>
                    <a:pt x="284569" y="98801"/>
                  </a:moveTo>
                  <a:cubicBezTo>
                    <a:pt x="284569" y="98801"/>
                    <a:pt x="284569" y="98801"/>
                    <a:pt x="329795" y="98801"/>
                  </a:cubicBezTo>
                  <a:cubicBezTo>
                    <a:pt x="332379" y="98801"/>
                    <a:pt x="334963" y="101271"/>
                    <a:pt x="334963" y="104975"/>
                  </a:cubicBezTo>
                  <a:cubicBezTo>
                    <a:pt x="334963" y="107444"/>
                    <a:pt x="332379" y="109914"/>
                    <a:pt x="329795" y="109914"/>
                  </a:cubicBezTo>
                  <a:cubicBezTo>
                    <a:pt x="329795" y="109914"/>
                    <a:pt x="329795" y="109914"/>
                    <a:pt x="284569" y="109914"/>
                  </a:cubicBezTo>
                  <a:cubicBezTo>
                    <a:pt x="281985" y="109914"/>
                    <a:pt x="279400" y="107444"/>
                    <a:pt x="279400" y="104975"/>
                  </a:cubicBezTo>
                  <a:cubicBezTo>
                    <a:pt x="279400" y="101271"/>
                    <a:pt x="281985" y="98801"/>
                    <a:pt x="284569" y="98801"/>
                  </a:cubicBezTo>
                  <a:close/>
                  <a:moveTo>
                    <a:pt x="5340" y="98801"/>
                  </a:moveTo>
                  <a:cubicBezTo>
                    <a:pt x="5340" y="98801"/>
                    <a:pt x="5340" y="98801"/>
                    <a:pt x="53398" y="98801"/>
                  </a:cubicBezTo>
                  <a:cubicBezTo>
                    <a:pt x="56068" y="98801"/>
                    <a:pt x="58738" y="101271"/>
                    <a:pt x="58738" y="104975"/>
                  </a:cubicBezTo>
                  <a:cubicBezTo>
                    <a:pt x="58738" y="107444"/>
                    <a:pt x="56068" y="109914"/>
                    <a:pt x="53398" y="109914"/>
                  </a:cubicBezTo>
                  <a:cubicBezTo>
                    <a:pt x="53398" y="109914"/>
                    <a:pt x="53398" y="109914"/>
                    <a:pt x="5340" y="109914"/>
                  </a:cubicBezTo>
                  <a:cubicBezTo>
                    <a:pt x="2670" y="109914"/>
                    <a:pt x="0" y="107444"/>
                    <a:pt x="0" y="104975"/>
                  </a:cubicBezTo>
                  <a:cubicBezTo>
                    <a:pt x="0" y="101271"/>
                    <a:pt x="2670" y="98801"/>
                    <a:pt x="5340" y="98801"/>
                  </a:cubicBezTo>
                  <a:close/>
                  <a:moveTo>
                    <a:pt x="164887" y="36888"/>
                  </a:moveTo>
                  <a:cubicBezTo>
                    <a:pt x="168826" y="36888"/>
                    <a:pt x="171451" y="40918"/>
                    <a:pt x="171451" y="43604"/>
                  </a:cubicBezTo>
                  <a:cubicBezTo>
                    <a:pt x="171451" y="46291"/>
                    <a:pt x="168826" y="48977"/>
                    <a:pt x="164887" y="48977"/>
                  </a:cubicBezTo>
                  <a:cubicBezTo>
                    <a:pt x="137320" y="48977"/>
                    <a:pt x="115003" y="71813"/>
                    <a:pt x="115003" y="100022"/>
                  </a:cubicBezTo>
                  <a:cubicBezTo>
                    <a:pt x="115003" y="104051"/>
                    <a:pt x="112377" y="106738"/>
                    <a:pt x="109752" y="106738"/>
                  </a:cubicBezTo>
                  <a:cubicBezTo>
                    <a:pt x="105814" y="106738"/>
                    <a:pt x="103188" y="104051"/>
                    <a:pt x="103188" y="100022"/>
                  </a:cubicBezTo>
                  <a:cubicBezTo>
                    <a:pt x="103188" y="65097"/>
                    <a:pt x="130756" y="36888"/>
                    <a:pt x="164887" y="36888"/>
                  </a:cubicBezTo>
                  <a:close/>
                  <a:moveTo>
                    <a:pt x="169069" y="9901"/>
                  </a:moveTo>
                  <a:cubicBezTo>
                    <a:pt x="219192" y="9901"/>
                    <a:pt x="258763" y="50650"/>
                    <a:pt x="258763" y="99286"/>
                  </a:cubicBezTo>
                  <a:cubicBezTo>
                    <a:pt x="258763" y="120318"/>
                    <a:pt x="253487" y="138721"/>
                    <a:pt x="240297" y="154495"/>
                  </a:cubicBezTo>
                  <a:cubicBezTo>
                    <a:pt x="215235" y="189986"/>
                    <a:pt x="221830" y="207075"/>
                    <a:pt x="221830" y="208389"/>
                  </a:cubicBezTo>
                  <a:cubicBezTo>
                    <a:pt x="223149" y="211018"/>
                    <a:pt x="221830" y="213647"/>
                    <a:pt x="217873" y="214962"/>
                  </a:cubicBezTo>
                  <a:cubicBezTo>
                    <a:pt x="215235" y="216276"/>
                    <a:pt x="212597" y="214962"/>
                    <a:pt x="211278" y="212333"/>
                  </a:cubicBezTo>
                  <a:cubicBezTo>
                    <a:pt x="209959" y="211018"/>
                    <a:pt x="200726" y="188672"/>
                    <a:pt x="231064" y="147923"/>
                  </a:cubicBezTo>
                  <a:cubicBezTo>
                    <a:pt x="241616" y="133463"/>
                    <a:pt x="248211" y="117689"/>
                    <a:pt x="248211" y="99286"/>
                  </a:cubicBezTo>
                  <a:cubicBezTo>
                    <a:pt x="248211" y="55908"/>
                    <a:pt x="212597" y="21731"/>
                    <a:pt x="169069" y="21731"/>
                  </a:cubicBezTo>
                  <a:cubicBezTo>
                    <a:pt x="125541" y="21731"/>
                    <a:pt x="89927" y="55908"/>
                    <a:pt x="89927" y="99286"/>
                  </a:cubicBezTo>
                  <a:cubicBezTo>
                    <a:pt x="89927" y="116375"/>
                    <a:pt x="96523" y="133463"/>
                    <a:pt x="107075" y="146608"/>
                  </a:cubicBezTo>
                  <a:cubicBezTo>
                    <a:pt x="107075" y="147923"/>
                    <a:pt x="107075" y="147923"/>
                    <a:pt x="107075" y="147923"/>
                  </a:cubicBezTo>
                  <a:cubicBezTo>
                    <a:pt x="137413" y="189986"/>
                    <a:pt x="129498" y="211018"/>
                    <a:pt x="128179" y="212333"/>
                  </a:cubicBezTo>
                  <a:cubicBezTo>
                    <a:pt x="126860" y="214962"/>
                    <a:pt x="124222" y="216276"/>
                    <a:pt x="122903" y="216276"/>
                  </a:cubicBezTo>
                  <a:cubicBezTo>
                    <a:pt x="121584" y="216276"/>
                    <a:pt x="120265" y="216276"/>
                    <a:pt x="120265" y="214962"/>
                  </a:cubicBezTo>
                  <a:cubicBezTo>
                    <a:pt x="117627" y="213647"/>
                    <a:pt x="116308" y="211018"/>
                    <a:pt x="117627" y="207075"/>
                  </a:cubicBezTo>
                  <a:cubicBezTo>
                    <a:pt x="117627" y="207075"/>
                    <a:pt x="124222" y="191301"/>
                    <a:pt x="97842" y="154495"/>
                  </a:cubicBezTo>
                  <a:cubicBezTo>
                    <a:pt x="84651" y="138721"/>
                    <a:pt x="79375" y="120318"/>
                    <a:pt x="79375" y="99286"/>
                  </a:cubicBezTo>
                  <a:cubicBezTo>
                    <a:pt x="79375" y="50650"/>
                    <a:pt x="118946" y="9901"/>
                    <a:pt x="169069" y="9901"/>
                  </a:cubicBezTo>
                  <a:close/>
                  <a:moveTo>
                    <a:pt x="39107" y="1482"/>
                  </a:moveTo>
                  <a:cubicBezTo>
                    <a:pt x="39107" y="1482"/>
                    <a:pt x="39107" y="1482"/>
                    <a:pt x="79917" y="31115"/>
                  </a:cubicBezTo>
                  <a:cubicBezTo>
                    <a:pt x="82550" y="33809"/>
                    <a:pt x="82550" y="37850"/>
                    <a:pt x="81234" y="40544"/>
                  </a:cubicBezTo>
                  <a:cubicBezTo>
                    <a:pt x="79917" y="41891"/>
                    <a:pt x="78601" y="43238"/>
                    <a:pt x="75968" y="43238"/>
                  </a:cubicBezTo>
                  <a:cubicBezTo>
                    <a:pt x="74651" y="43238"/>
                    <a:pt x="73335" y="41891"/>
                    <a:pt x="72019" y="41891"/>
                  </a:cubicBezTo>
                  <a:lnTo>
                    <a:pt x="32525" y="10911"/>
                  </a:lnTo>
                  <a:cubicBezTo>
                    <a:pt x="29892" y="8217"/>
                    <a:pt x="28575" y="5523"/>
                    <a:pt x="31208" y="2829"/>
                  </a:cubicBezTo>
                  <a:cubicBezTo>
                    <a:pt x="32525" y="135"/>
                    <a:pt x="36474" y="-1212"/>
                    <a:pt x="39107" y="1482"/>
                  </a:cubicBezTo>
                  <a:close/>
                  <a:moveTo>
                    <a:pt x="299086" y="1451"/>
                  </a:moveTo>
                  <a:cubicBezTo>
                    <a:pt x="301705" y="-1212"/>
                    <a:pt x="305634" y="119"/>
                    <a:pt x="306944" y="2782"/>
                  </a:cubicBezTo>
                  <a:cubicBezTo>
                    <a:pt x="309563" y="5445"/>
                    <a:pt x="308254" y="8108"/>
                    <a:pt x="305634" y="10771"/>
                  </a:cubicBezTo>
                  <a:cubicBezTo>
                    <a:pt x="305634" y="10771"/>
                    <a:pt x="305634" y="10771"/>
                    <a:pt x="267653" y="38732"/>
                  </a:cubicBezTo>
                  <a:cubicBezTo>
                    <a:pt x="266343" y="40063"/>
                    <a:pt x="265033" y="40063"/>
                    <a:pt x="265033" y="40063"/>
                  </a:cubicBezTo>
                  <a:cubicBezTo>
                    <a:pt x="262414" y="40063"/>
                    <a:pt x="261104" y="38732"/>
                    <a:pt x="259795" y="37400"/>
                  </a:cubicBezTo>
                  <a:cubicBezTo>
                    <a:pt x="257175" y="34737"/>
                    <a:pt x="258485" y="30743"/>
                    <a:pt x="261104" y="29411"/>
                  </a:cubicBezTo>
                  <a:close/>
                </a:path>
              </a:pathLst>
            </a:custGeom>
            <a:solidFill>
              <a:srgbClr val="0D0D0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椭圆 11"/>
            <p:cNvSpPr/>
            <p:nvPr/>
          </p:nvSpPr>
          <p:spPr>
            <a:xfrm>
              <a:off x="3659211" y="3302178"/>
              <a:ext cx="571956" cy="571956"/>
            </a:xfrm>
            <a:prstGeom prst="ellipse">
              <a:avLst/>
            </a:prstGeom>
            <a:solidFill>
              <a:srgbClr val="125F05"/>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dirty="0">
                <a:solidFill>
                  <a:srgbClr val="FFFFFF"/>
                </a:solidFill>
                <a:latin typeface="Arial" panose="020B0604020202020204"/>
                <a:ea typeface="微软雅黑" panose="020B0503020204020204" pitchFamily="34" charset="-122"/>
              </a:endParaRPr>
            </a:p>
          </p:txBody>
        </p:sp>
        <p:sp>
          <p:nvSpPr>
            <p:cNvPr id="13" name="椭圆 12"/>
            <p:cNvSpPr/>
            <p:nvPr/>
          </p:nvSpPr>
          <p:spPr>
            <a:xfrm>
              <a:off x="7971344" y="3302179"/>
              <a:ext cx="571956" cy="571956"/>
            </a:xfrm>
            <a:prstGeom prst="ellipse">
              <a:avLst/>
            </a:prstGeom>
            <a:solidFill>
              <a:srgbClr val="0D0D0D"/>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panose="020B0604020202020204"/>
                <a:ea typeface="微软雅黑" panose="020B0503020204020204" pitchFamily="34" charset="-122"/>
              </a:endParaRPr>
            </a:p>
          </p:txBody>
        </p:sp>
        <p:sp>
          <p:nvSpPr>
            <p:cNvPr id="14" name="椭圆 13"/>
            <p:cNvSpPr/>
            <p:nvPr/>
          </p:nvSpPr>
          <p:spPr>
            <a:xfrm>
              <a:off x="5904008" y="5495477"/>
              <a:ext cx="571956" cy="571956"/>
            </a:xfrm>
            <a:prstGeom prst="ellipse">
              <a:avLst/>
            </a:prstGeom>
            <a:solidFill>
              <a:schemeClr val="tx1">
                <a:lumMod val="95000"/>
                <a:lumOff val="5000"/>
              </a:schemeClr>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rgbClr val="FFFFFF"/>
                </a:solidFill>
                <a:latin typeface="Arial" panose="020B0604020202020204"/>
                <a:ea typeface="微软雅黑" panose="020B0503020204020204" pitchFamily="34" charset="-122"/>
              </a:endParaRPr>
            </a:p>
          </p:txBody>
        </p:sp>
      </p:grpSp>
      <p:sp>
        <p:nvSpPr>
          <p:cNvPr id="16" name="Rectangle 24"/>
          <p:cNvSpPr>
            <a:spLocks noChangeArrowheads="1"/>
          </p:cNvSpPr>
          <p:nvPr/>
        </p:nvSpPr>
        <p:spPr bwMode="auto">
          <a:xfrm>
            <a:off x="994934" y="1455960"/>
            <a:ext cx="915481"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85000"/>
                    <a:lumOff val="15000"/>
                  </a:schemeClr>
                </a:solidFill>
              </a:rPr>
              <a:t>可信标签</a:t>
            </a:r>
            <a:endParaRPr lang="zh-CN" altLang="en-US" sz="1400" b="1" dirty="0">
              <a:solidFill>
                <a:schemeClr val="tx1">
                  <a:lumMod val="85000"/>
                  <a:lumOff val="15000"/>
                </a:schemeClr>
              </a:solidFill>
            </a:endParaRPr>
          </a:p>
        </p:txBody>
      </p:sp>
      <p:sp>
        <p:nvSpPr>
          <p:cNvPr id="17" name="文本框 16"/>
          <p:cNvSpPr txBox="1"/>
          <p:nvPr/>
        </p:nvSpPr>
        <p:spPr>
          <a:xfrm>
            <a:off x="340995" y="1762125"/>
            <a:ext cx="2223135" cy="460375"/>
          </a:xfrm>
          <a:prstGeom prst="rect">
            <a:avLst/>
          </a:prstGeom>
          <a:noFill/>
        </p:spPr>
        <p:txBody>
          <a:bodyPr wrap="square" rtlCol="0">
            <a:spAutoFit/>
          </a:bodyPr>
          <a:lstStyle/>
          <a:p>
            <a:pPr algn="ctr">
              <a:spcBef>
                <a:spcPts val="600"/>
              </a:spcBef>
            </a:pPr>
            <a:r>
              <a:rPr lang="zh-CN" sz="1200" dirty="0">
                <a:latin typeface="微软雅黑" panose="020B0503020204020204" pitchFamily="34" charset="-122"/>
                <a:ea typeface="微软雅黑" panose="020B0503020204020204" pitchFamily="34" charset="-122"/>
                <a:cs typeface="Hiragino Sans GB W3" charset="-122"/>
              </a:rPr>
              <a:t>可执行代码相关联的数字签名</a:t>
            </a:r>
            <a:r>
              <a:rPr lang="en-US" altLang="zh-CN" sz="1200" dirty="0">
                <a:latin typeface="微软雅黑" panose="020B0503020204020204" pitchFamily="34" charset="-122"/>
                <a:ea typeface="微软雅黑" panose="020B0503020204020204" pitchFamily="34" charset="-122"/>
                <a:cs typeface="Hiragino Sans GB W3" charset="-122"/>
              </a:rPr>
              <a:t>(</a:t>
            </a:r>
            <a:r>
              <a:rPr lang="zh-CN" altLang="en-US" sz="1200" dirty="0">
                <a:latin typeface="微软雅黑" panose="020B0503020204020204" pitchFamily="34" charset="-122"/>
                <a:ea typeface="微软雅黑" panose="020B0503020204020204" pitchFamily="34" charset="-122"/>
                <a:cs typeface="Hiragino Sans GB W3" charset="-122"/>
              </a:rPr>
              <a:t>权威机构针对该代码文件签发</a:t>
            </a:r>
            <a:r>
              <a:rPr lang="en-US" altLang="zh-CN" sz="1200" dirty="0">
                <a:latin typeface="微软雅黑" panose="020B0503020204020204" pitchFamily="34" charset="-122"/>
                <a:ea typeface="微软雅黑" panose="020B0503020204020204" pitchFamily="34" charset="-122"/>
                <a:cs typeface="Hiragino Sans GB W3" charset="-122"/>
              </a:rPr>
              <a:t>)</a:t>
            </a:r>
            <a:endParaRPr lang="en-US" altLang="zh-CN" sz="1200" dirty="0">
              <a:latin typeface="微软雅黑" panose="020B0503020204020204" pitchFamily="34" charset="-122"/>
              <a:ea typeface="微软雅黑" panose="020B0503020204020204" pitchFamily="34" charset="-122"/>
              <a:cs typeface="Hiragino Sans GB W3" charset="-122"/>
            </a:endParaRPr>
          </a:p>
        </p:txBody>
      </p:sp>
      <p:sp>
        <p:nvSpPr>
          <p:cNvPr id="18" name="Rectangle 24"/>
          <p:cNvSpPr>
            <a:spLocks noChangeArrowheads="1"/>
          </p:cNvSpPr>
          <p:nvPr/>
        </p:nvSpPr>
        <p:spPr bwMode="auto">
          <a:xfrm>
            <a:off x="7105650" y="1456055"/>
            <a:ext cx="129730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85000"/>
                    <a:lumOff val="15000"/>
                  </a:schemeClr>
                </a:solidFill>
              </a:rPr>
              <a:t>可信代码清单</a:t>
            </a:r>
            <a:endParaRPr lang="zh-CN" altLang="en-US" sz="1400" b="1" dirty="0">
              <a:solidFill>
                <a:schemeClr val="tx1">
                  <a:lumMod val="85000"/>
                  <a:lumOff val="15000"/>
                </a:schemeClr>
              </a:solidFill>
            </a:endParaRPr>
          </a:p>
        </p:txBody>
      </p:sp>
      <p:sp>
        <p:nvSpPr>
          <p:cNvPr id="19" name="文本框 18"/>
          <p:cNvSpPr txBox="1"/>
          <p:nvPr/>
        </p:nvSpPr>
        <p:spPr>
          <a:xfrm>
            <a:off x="6511925" y="1762125"/>
            <a:ext cx="2586990" cy="460375"/>
          </a:xfrm>
          <a:prstGeom prst="rect">
            <a:avLst/>
          </a:prstGeom>
          <a:noFill/>
        </p:spPr>
        <p:txBody>
          <a:bodyPr wrap="square" rtlCol="0">
            <a:spAutoFit/>
          </a:bodyPr>
          <a:lstStyle/>
          <a:p>
            <a:pPr algn="ctr">
              <a:spcBef>
                <a:spcPts val="600"/>
              </a:spcBef>
            </a:pPr>
            <a:r>
              <a:rPr lang="zh-CN" sz="1200" dirty="0">
                <a:latin typeface="微软雅黑" panose="020B0503020204020204" pitchFamily="34" charset="-122"/>
                <a:ea typeface="微软雅黑" panose="020B0503020204020204" pitchFamily="34" charset="-122"/>
                <a:cs typeface="Hiragino Sans GB W3" charset="-122"/>
              </a:rPr>
              <a:t>验证相关的数字签名</a:t>
            </a:r>
            <a:r>
              <a:rPr lang="en-US" altLang="zh-CN" sz="1200" dirty="0">
                <a:latin typeface="微软雅黑" panose="020B0503020204020204" pitchFamily="34" charset="-122"/>
                <a:ea typeface="微软雅黑" panose="020B0503020204020204" pitchFamily="34" charset="-122"/>
                <a:cs typeface="Hiragino Sans GB W3" charset="-122"/>
              </a:rPr>
              <a:t> --&gt; </a:t>
            </a:r>
            <a:r>
              <a:rPr lang="zh-CN" altLang="en-US" sz="1200" dirty="0">
                <a:latin typeface="微软雅黑" panose="020B0503020204020204" pitchFamily="34" charset="-122"/>
                <a:ea typeface="微软雅黑" panose="020B0503020204020204" pitchFamily="34" charset="-122"/>
                <a:cs typeface="Hiragino Sans GB W3" charset="-122"/>
              </a:rPr>
              <a:t>保证可信代码清单的真实性和完整性</a:t>
            </a:r>
            <a:endParaRPr lang="zh-CN" altLang="en-US" sz="1200" dirty="0">
              <a:latin typeface="微软雅黑" panose="020B0503020204020204" pitchFamily="34" charset="-122"/>
              <a:ea typeface="微软雅黑" panose="020B0503020204020204" pitchFamily="34" charset="-122"/>
              <a:cs typeface="Hiragino Sans GB W3" charset="-122"/>
            </a:endParaRPr>
          </a:p>
        </p:txBody>
      </p:sp>
      <p:sp>
        <p:nvSpPr>
          <p:cNvPr id="20" name="Rectangle 24"/>
          <p:cNvSpPr>
            <a:spLocks noChangeArrowheads="1"/>
          </p:cNvSpPr>
          <p:nvPr/>
        </p:nvSpPr>
        <p:spPr bwMode="auto">
          <a:xfrm>
            <a:off x="3544570" y="3893820"/>
            <a:ext cx="205549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85000"/>
                    <a:lumOff val="15000"/>
                  </a:schemeClr>
                </a:solidFill>
              </a:rPr>
              <a:t>可信隔离保护支持基础</a:t>
            </a:r>
            <a:endParaRPr lang="zh-CN" altLang="en-US" sz="1400" b="1" dirty="0">
              <a:solidFill>
                <a:schemeClr val="tx1">
                  <a:lumMod val="85000"/>
                  <a:lumOff val="15000"/>
                </a:schemeClr>
              </a:solidFill>
            </a:endParaRPr>
          </a:p>
        </p:txBody>
      </p:sp>
      <p:sp>
        <p:nvSpPr>
          <p:cNvPr id="21" name="文本框 20"/>
          <p:cNvSpPr txBox="1"/>
          <p:nvPr/>
        </p:nvSpPr>
        <p:spPr>
          <a:xfrm>
            <a:off x="1910715" y="4232910"/>
            <a:ext cx="7115175" cy="1060450"/>
          </a:xfrm>
          <a:prstGeom prst="rect">
            <a:avLst/>
          </a:prstGeom>
          <a:noFill/>
        </p:spPr>
        <p:txBody>
          <a:bodyPr wrap="square" rtlCol="0">
            <a:spAutoFit/>
          </a:bodyPr>
          <a:lstStyle/>
          <a:p>
            <a:pPr algn="l">
              <a:spcBef>
                <a:spcPts val="600"/>
              </a:spcBef>
            </a:pPr>
            <a:r>
              <a:rPr lang="en-US" sz="1200" dirty="0">
                <a:latin typeface="微软雅黑" panose="020B0503020204020204" pitchFamily="34" charset="-122"/>
                <a:ea typeface="微软雅黑" panose="020B0503020204020204" pitchFamily="34" charset="-122"/>
                <a:cs typeface="Hiragino Sans GB W3" charset="-122"/>
              </a:rPr>
              <a:t>1.</a:t>
            </a:r>
            <a:r>
              <a:rPr lang="zh-CN" altLang="en-US" sz="1200" dirty="0">
                <a:latin typeface="微软雅黑" panose="020B0503020204020204" pitchFamily="34" charset="-122"/>
                <a:ea typeface="微软雅黑" panose="020B0503020204020204" pitchFamily="34" charset="-122"/>
                <a:cs typeface="Hiragino Sans GB W3" charset="-122"/>
                <a:sym typeface="+mn-ea"/>
              </a:rPr>
              <a:t>针对可信运行环境提出不同方式和颗粒度的工程实现方法</a:t>
            </a:r>
            <a:endParaRPr lang="zh-CN" altLang="en-US" sz="12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latin typeface="微软雅黑" panose="020B0503020204020204" pitchFamily="34" charset="-122"/>
                <a:ea typeface="微软雅黑" panose="020B0503020204020204" pitchFamily="34" charset="-122"/>
                <a:cs typeface="Hiragino Sans GB W3" charset="-122"/>
              </a:rPr>
              <a:t>2.</a:t>
            </a:r>
            <a:r>
              <a:rPr lang="zh-CN" altLang="en-US" sz="1200" dirty="0">
                <a:latin typeface="微软雅黑" panose="020B0503020204020204" pitchFamily="34" charset="-122"/>
                <a:ea typeface="微软雅黑" panose="020B0503020204020204" pitchFamily="34" charset="-122"/>
                <a:cs typeface="Hiragino Sans GB W3" charset="-122"/>
                <a:sym typeface="+mn-ea"/>
              </a:rPr>
              <a:t>保证系统从加电引导到应用运行过程中具有一定适应能力的代码可信传递</a:t>
            </a:r>
            <a:endParaRPr lang="zh-CN" altLang="en-US" sz="12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latin typeface="微软雅黑" panose="020B0503020204020204" pitchFamily="34" charset="-122"/>
                <a:ea typeface="微软雅黑" panose="020B0503020204020204" pitchFamily="34" charset="-122"/>
                <a:cs typeface="Hiragino Sans GB W3" charset="-122"/>
                <a:sym typeface="+mn-ea"/>
              </a:rPr>
              <a:t>3.</a:t>
            </a:r>
            <a:r>
              <a:rPr lang="zh-CN" altLang="en-US" sz="1200" dirty="0">
                <a:latin typeface="微软雅黑" panose="020B0503020204020204" pitchFamily="34" charset="-122"/>
                <a:ea typeface="微软雅黑" panose="020B0503020204020204" pitchFamily="34" charset="-122"/>
                <a:cs typeface="Hiragino Sans GB W3" charset="-122"/>
                <a:sym typeface="+mn-ea"/>
              </a:rPr>
              <a:t>通过新的指令集扩展和访问控制机制，保证应用程序能够在一个相对安全隔离的地址空间环境</a:t>
            </a:r>
            <a:endParaRPr lang="zh-CN" altLang="en-US" sz="1200" dirty="0">
              <a:latin typeface="微软雅黑" panose="020B0503020204020204" pitchFamily="34" charset="-122"/>
              <a:ea typeface="微软雅黑" panose="020B0503020204020204" pitchFamily="34" charset="-122"/>
              <a:cs typeface="Hiragino Sans GB W3" charset="-122"/>
            </a:endParaRPr>
          </a:p>
          <a:p>
            <a:pPr algn="l">
              <a:spcBef>
                <a:spcPts val="600"/>
              </a:spcBef>
            </a:pPr>
            <a:endParaRPr lang="zh-CN" altLang="en-US" sz="1200" dirty="0">
              <a:latin typeface="微软雅黑" panose="020B0503020204020204" pitchFamily="34" charset="-122"/>
              <a:ea typeface="微软雅黑" panose="020B0503020204020204" pitchFamily="34" charset="-122"/>
              <a:cs typeface="Hiragino Sans GB W3" charset="-122"/>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down)">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down)">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447040" y="176530"/>
            <a:ext cx="4585335" cy="645160"/>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sym typeface="+mn-ea"/>
              </a:rPr>
              <a:t>可信代码的可信检测分析和确认</a:t>
            </a:r>
            <a:endParaRPr lang="en-US" altLang="zh-CN" sz="1000" b="1" spc="600" dirty="0">
              <a:solidFill>
                <a:schemeClr val="tx1">
                  <a:lumMod val="95000"/>
                  <a:lumOff val="5000"/>
                </a:schemeClr>
              </a:solidFill>
              <a:latin typeface="Montserrat" charset="0"/>
              <a:ea typeface="Montserrat" charset="0"/>
              <a:cs typeface="Montserrat" charset="0"/>
            </a:endParaRPr>
          </a:p>
          <a:p>
            <a:endParaRPr lang="zh-CN" altLang="en-US" sz="1000" b="1" spc="600" dirty="0">
              <a:solidFill>
                <a:schemeClr val="tx1">
                  <a:lumMod val="95000"/>
                  <a:lumOff val="5000"/>
                </a:schemeClr>
              </a:solidFill>
              <a:latin typeface="Montserrat" charset="0"/>
              <a:ea typeface="宋体" panose="02010600030101010101" pitchFamily="2" charset="-122"/>
              <a:cs typeface="Montserrat" charset="0"/>
            </a:endParaRPr>
          </a:p>
          <a:p>
            <a:endParaRPr lang="en-US" altLang="zh-CN" sz="1000" b="1" spc="600" dirty="0">
              <a:solidFill>
                <a:schemeClr val="tx1">
                  <a:lumMod val="95000"/>
                  <a:lumOff val="5000"/>
                </a:schemeClr>
              </a:solidFill>
              <a:latin typeface="Montserrat" charset="0"/>
              <a:ea typeface="Montserrat" charset="0"/>
              <a:cs typeface="Montserrat" charset="0"/>
            </a:endParaRPr>
          </a:p>
        </p:txBody>
      </p:sp>
      <p:sp>
        <p:nvSpPr>
          <p:cNvPr id="5" name="矩形 93"/>
          <p:cNvSpPr/>
          <p:nvPr/>
        </p:nvSpPr>
        <p:spPr>
          <a:xfrm rot="10800000">
            <a:off x="4492363" y="29101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4"/>
          <p:cNvSpPr>
            <a:spLocks noChangeArrowheads="1"/>
          </p:cNvSpPr>
          <p:nvPr/>
        </p:nvSpPr>
        <p:spPr bwMode="auto">
          <a:xfrm>
            <a:off x="3394353" y="3280809"/>
            <a:ext cx="1254256" cy="20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latin typeface="微软雅黑" panose="020B0503020204020204" pitchFamily="34" charset="-122"/>
                <a:ea typeface="微软雅黑" panose="020B0503020204020204" pitchFamily="34" charset="-122"/>
              </a:rPr>
              <a:t>单击填加标题</a:t>
            </a:r>
            <a:endParaRPr lang="zh-CN" altLang="en-US" sz="1200" b="1" dirty="0">
              <a:solidFill>
                <a:schemeClr val="bg1"/>
              </a:solidFill>
            </a:endParaRPr>
          </a:p>
        </p:txBody>
      </p:sp>
      <p:sp>
        <p:nvSpPr>
          <p:cNvPr id="14" name="文本框 13"/>
          <p:cNvSpPr txBox="1"/>
          <p:nvPr/>
        </p:nvSpPr>
        <p:spPr>
          <a:xfrm>
            <a:off x="54610" y="1035685"/>
            <a:ext cx="2651760" cy="2430145"/>
          </a:xfrm>
          <a:prstGeom prst="rect">
            <a:avLst/>
          </a:prstGeom>
          <a:noFill/>
        </p:spPr>
        <p:txBody>
          <a:bodyPr wrap="square" rtlCol="0">
            <a:spAutoFit/>
          </a:bodyPr>
          <a:lstStyle/>
          <a:p>
            <a:pPr algn="l">
              <a:spcBef>
                <a:spcPts val="600"/>
              </a:spcBef>
            </a:pPr>
            <a:r>
              <a:rPr 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适用情况：第三方软件的信任度量</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和信任度计算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信任因子</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基于软件来源、口碑、推</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荐、服务可靠性、权威认证等</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多种信任因子</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信任因子加权</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组合建立</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目的</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针对开放网络中参与方身份的</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信任验证问题</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领域</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社交网络</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/P2P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网络</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云计算</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物</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联网</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无线</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自组织网络</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5" name="Rectangle 24"/>
          <p:cNvSpPr>
            <a:spLocks noChangeArrowheads="1"/>
          </p:cNvSpPr>
          <p:nvPr/>
        </p:nvSpPr>
        <p:spPr bwMode="auto">
          <a:xfrm>
            <a:off x="857808" y="820473"/>
            <a:ext cx="1254256"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95000"/>
                    <a:lumOff val="5000"/>
                  </a:schemeClr>
                </a:solidFill>
              </a:rPr>
              <a:t>信任模型方法</a:t>
            </a:r>
            <a:endParaRPr lang="zh-CN" altLang="en-US" sz="1400" b="1" dirty="0">
              <a:solidFill>
                <a:schemeClr val="tx1">
                  <a:lumMod val="95000"/>
                  <a:lumOff val="5000"/>
                </a:schemeClr>
              </a:solidFill>
            </a:endParaRPr>
          </a:p>
        </p:txBody>
      </p:sp>
      <p:sp>
        <p:nvSpPr>
          <p:cNvPr id="16" name="文本框 15"/>
          <p:cNvSpPr txBox="1"/>
          <p:nvPr/>
        </p:nvSpPr>
        <p:spPr>
          <a:xfrm>
            <a:off x="5987415" y="1078230"/>
            <a:ext cx="3156585" cy="1799590"/>
          </a:xfrm>
          <a:prstGeom prst="rect">
            <a:avLst/>
          </a:prstGeom>
          <a:noFill/>
        </p:spPr>
        <p:txBody>
          <a:bodyPr wrap="square" rtlCol="0">
            <a:spAutoFit/>
          </a:bodyPr>
          <a:lstStyle/>
          <a:p>
            <a:pPr algn="l">
              <a:spcBef>
                <a:spcPts val="600"/>
              </a:spcBef>
            </a:pPr>
            <a:r>
              <a:rPr 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方式</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恶意代码的机器码序列，</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API</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调用序列、系统调用序列</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通过</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ROP/JOP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攻击中配件出现的频率来检测代码重用攻击</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使用</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污点</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进行数据标记和跟踪，提取非法操作时刻的系统快照作为特征来检测经过混淆的恶意代码</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可信度进行分类</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7" name="Rectangle 24"/>
          <p:cNvSpPr>
            <a:spLocks noChangeArrowheads="1"/>
          </p:cNvSpPr>
          <p:nvPr/>
        </p:nvSpPr>
        <p:spPr bwMode="auto">
          <a:xfrm>
            <a:off x="6390005" y="804545"/>
            <a:ext cx="2207895"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95000"/>
                    <a:lumOff val="5000"/>
                  </a:schemeClr>
                </a:solidFill>
              </a:rPr>
              <a:t>动态代码行为分析方法</a:t>
            </a:r>
            <a:endParaRPr lang="zh-CN" altLang="en-US" sz="1400" b="1" dirty="0">
              <a:solidFill>
                <a:schemeClr val="tx1">
                  <a:lumMod val="95000"/>
                  <a:lumOff val="5000"/>
                </a:schemeClr>
              </a:solidFill>
            </a:endParaRPr>
          </a:p>
        </p:txBody>
      </p:sp>
      <p:sp>
        <p:nvSpPr>
          <p:cNvPr id="18" name="文本框 17"/>
          <p:cNvSpPr txBox="1"/>
          <p:nvPr/>
        </p:nvSpPr>
        <p:spPr>
          <a:xfrm>
            <a:off x="2706370" y="1078230"/>
            <a:ext cx="3406775" cy="1430020"/>
          </a:xfrm>
          <a:prstGeom prst="rect">
            <a:avLst/>
          </a:prstGeom>
          <a:noFill/>
        </p:spPr>
        <p:txBody>
          <a:bodyPr wrap="square" rtlCol="0">
            <a:spAutoFit/>
          </a:bodyPr>
          <a:lstStyle/>
          <a:p>
            <a:pPr algn="l">
              <a:spcBef>
                <a:spcPts val="600"/>
              </a:spcBef>
            </a:pPr>
            <a:r>
              <a:rPr 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适用情况：对程序源代码</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目标代码进行检查</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和分析</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用来判断软件是否有程序错误、</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安全漏洞、恶意目的的特征</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方式</a:t>
            </a: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恶意代码签名特征的检测和匹配</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nlp</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、机器学习、神经网络等技术方法应用</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9" name="Rectangle 24"/>
          <p:cNvSpPr>
            <a:spLocks noChangeArrowheads="1"/>
          </p:cNvSpPr>
          <p:nvPr/>
        </p:nvSpPr>
        <p:spPr bwMode="auto">
          <a:xfrm>
            <a:off x="3406140" y="820420"/>
            <a:ext cx="1827530" cy="257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400" b="1" dirty="0">
                <a:solidFill>
                  <a:schemeClr val="tx1">
                    <a:lumMod val="95000"/>
                    <a:lumOff val="5000"/>
                  </a:schemeClr>
                </a:solidFill>
              </a:rPr>
              <a:t>静态代码分析方法</a:t>
            </a:r>
            <a:endParaRPr lang="zh-CN" altLang="en-US" sz="1400" b="1" dirty="0">
              <a:solidFill>
                <a:schemeClr val="tx1">
                  <a:lumMod val="95000"/>
                  <a:lumOff val="5000"/>
                </a:schemeClr>
              </a:solidFill>
            </a:endParaRPr>
          </a:p>
        </p:txBody>
      </p:sp>
      <p:sp>
        <p:nvSpPr>
          <p:cNvPr id="20" name="文本框 19"/>
          <p:cNvSpPr txBox="1"/>
          <p:nvPr/>
        </p:nvSpPr>
        <p:spPr>
          <a:xfrm>
            <a:off x="2706370" y="3710940"/>
            <a:ext cx="5243195" cy="1060450"/>
          </a:xfrm>
          <a:prstGeom prst="rect">
            <a:avLst/>
          </a:prstGeom>
          <a:noFill/>
        </p:spPr>
        <p:txBody>
          <a:bodyPr wrap="square" rtlCol="0">
            <a:spAutoFit/>
          </a:bodyPr>
          <a:lstStyle/>
          <a:p>
            <a:pPr algn="l">
              <a:spcBef>
                <a:spcPts val="600"/>
              </a:spcBef>
            </a:pPr>
            <a:r>
              <a:rPr 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sym typeface="+mn-ea"/>
              </a:rPr>
              <a:t>某些方法需要独立的检测环境</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sym typeface="+mn-ea"/>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sym typeface="+mn-ea"/>
              </a:rPr>
              <a:t>某些方法分析性能上不满足实时性要求</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sym typeface="+mn-ea"/>
              </a:rPr>
              <a:t>难以应对攻击变种和代码混淆等方式攻击</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4.</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难以</a:t>
            </a:r>
            <a:r>
              <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承担在代码实时分析导致的系统运行延误等影响</a:t>
            </a:r>
            <a:endParaRPr lang="zh-CN" altLang="en-US" sz="12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21" name="Rectangle 24"/>
          <p:cNvSpPr>
            <a:spLocks noChangeArrowheads="1"/>
          </p:cNvSpPr>
          <p:nvPr/>
        </p:nvSpPr>
        <p:spPr bwMode="auto">
          <a:xfrm>
            <a:off x="4200409" y="3249755"/>
            <a:ext cx="1254256" cy="480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95000"/>
                    <a:lumOff val="5000"/>
                  </a:schemeClr>
                </a:solidFill>
              </a:rPr>
              <a:t>存在的问题</a:t>
            </a:r>
            <a:endParaRPr lang="zh-CN" altLang="en-US" sz="1200" b="1" dirty="0">
              <a:solidFill>
                <a:schemeClr val="tx1">
                  <a:lumMod val="95000"/>
                  <a:lumOff val="5000"/>
                </a:schemeClr>
              </a:solidFill>
            </a:endParaRPr>
          </a:p>
          <a:p>
            <a:pPr algn="ctr">
              <a:lnSpc>
                <a:spcPct val="120000"/>
              </a:lnSpc>
              <a:spcBef>
                <a:spcPts val="300"/>
              </a:spcBef>
            </a:pPr>
            <a:endParaRPr lang="zh-CN" altLang="en-US" sz="1200" b="1" dirty="0">
              <a:solidFill>
                <a:schemeClr val="tx1">
                  <a:lumMod val="95000"/>
                  <a:lumOff val="5000"/>
                </a:schemeClr>
              </a:solidFill>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
        <p:nvSpPr>
          <p:cNvPr id="2" name="下箭头 1"/>
          <p:cNvSpPr/>
          <p:nvPr/>
        </p:nvSpPr>
        <p:spPr>
          <a:xfrm>
            <a:off x="4027805" y="3062605"/>
            <a:ext cx="280035" cy="59118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down)">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p:tgtEl>
                                          <p:spTgt spid="2"/>
                                        </p:tgtEl>
                                        <p:attrNameLst>
                                          <p:attrName>ppt_y</p:attrName>
                                        </p:attrNameLst>
                                      </p:cBhvr>
                                      <p:tavLst>
                                        <p:tav tm="0">
                                          <p:val>
                                            <p:strVal val="#ppt_y+#ppt_h*1.125000"/>
                                          </p:val>
                                        </p:tav>
                                        <p:tav tm="100000">
                                          <p:val>
                                            <p:strVal val="#ppt_y"/>
                                          </p:val>
                                        </p:tav>
                                      </p:tavLst>
                                    </p:anim>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Effect transition="in" filter="wipe(down)">
                                      <p:cBhvr>
                                        <p:cTn id="43" dur="500"/>
                                        <p:tgtEl>
                                          <p:spTgt spid="2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P spid="17" grpId="0"/>
      <p:bldP spid="18" grpId="0"/>
      <p:bldP spid="19" grpId="0"/>
      <p:bldP spid="20" grpId="0"/>
      <p:bldP spid="21" grpId="0"/>
      <p:bldP spid="2"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502920" y="196850"/>
            <a:ext cx="4157345" cy="491490"/>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sym typeface="+mn-ea"/>
              </a:rPr>
              <a:t>SUCIM程序分类和类别标注</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a:p>
            <a:endParaRPr lang="en-US" altLang="zh-CN" sz="1000" b="1" spc="600" dirty="0">
              <a:solidFill>
                <a:schemeClr val="tx1">
                  <a:lumMod val="95000"/>
                  <a:lumOff val="5000"/>
                </a:schemeClr>
              </a:solidFill>
              <a:latin typeface="Montserrat" charset="0"/>
              <a:ea typeface="Montserrat" charset="0"/>
              <a:cs typeface="Montserrat" charset="0"/>
            </a:endParaRPr>
          </a:p>
        </p:txBody>
      </p:sp>
      <p:sp>
        <p:nvSpPr>
          <p:cNvPr id="5" name="矩形 93"/>
          <p:cNvSpPr/>
          <p:nvPr/>
        </p:nvSpPr>
        <p:spPr>
          <a:xfrm rot="10800000">
            <a:off x="4168775" y="288290"/>
            <a:ext cx="158750" cy="16446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24"/>
          <p:cNvSpPr>
            <a:spLocks noChangeArrowheads="1"/>
          </p:cNvSpPr>
          <p:nvPr/>
        </p:nvSpPr>
        <p:spPr bwMode="auto">
          <a:xfrm>
            <a:off x="3394353" y="3539889"/>
            <a:ext cx="1254256" cy="206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1"/>
                </a:solidFill>
                <a:latin typeface="微软雅黑" panose="020B0503020204020204" pitchFamily="34" charset="-122"/>
                <a:ea typeface="微软雅黑" panose="020B0503020204020204" pitchFamily="34" charset="-122"/>
              </a:rPr>
              <a:t>单击填加标题</a:t>
            </a:r>
            <a:endParaRPr lang="zh-CN" altLang="en-US" sz="1200" b="1" dirty="0">
              <a:solidFill>
                <a:schemeClr val="bg1"/>
              </a:solidFill>
            </a:endParaRPr>
          </a:p>
        </p:txBody>
      </p:sp>
      <p:sp>
        <p:nvSpPr>
          <p:cNvPr id="14" name="文本框 13"/>
          <p:cNvSpPr txBox="1"/>
          <p:nvPr/>
        </p:nvSpPr>
        <p:spPr>
          <a:xfrm>
            <a:off x="520159" y="1062372"/>
            <a:ext cx="1963844" cy="860425"/>
          </a:xfrm>
          <a:prstGeom prst="rect">
            <a:avLst/>
          </a:prstGeom>
          <a:noFill/>
        </p:spPr>
        <p:txBody>
          <a:bodyPr wrap="square" rtlCol="0">
            <a:spAutoFit/>
          </a:bodyPr>
          <a:lstStyle/>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操作系统提供的程序</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被广泛安装和应用的平台程序</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被任何其他程序调用</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service.exe / cmd.exe )</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5" name="Rectangle 24"/>
          <p:cNvSpPr>
            <a:spLocks noChangeArrowheads="1"/>
          </p:cNvSpPr>
          <p:nvPr/>
        </p:nvSpPr>
        <p:spPr bwMode="auto">
          <a:xfrm>
            <a:off x="865428" y="736653"/>
            <a:ext cx="1254256"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95000"/>
                    <a:lumOff val="5000"/>
                  </a:schemeClr>
                </a:solidFill>
              </a:rPr>
              <a:t>系统程序</a:t>
            </a:r>
            <a:endParaRPr lang="zh-CN" altLang="en-US" sz="1200" b="1" dirty="0">
              <a:solidFill>
                <a:schemeClr val="tx1">
                  <a:lumMod val="95000"/>
                  <a:lumOff val="5000"/>
                </a:schemeClr>
              </a:solidFill>
            </a:endParaRPr>
          </a:p>
        </p:txBody>
      </p:sp>
      <p:sp>
        <p:nvSpPr>
          <p:cNvPr id="16" name="文本框 15"/>
          <p:cNvSpPr txBox="1"/>
          <p:nvPr/>
        </p:nvSpPr>
        <p:spPr>
          <a:xfrm>
            <a:off x="5988144" y="1078019"/>
            <a:ext cx="1963844" cy="1014730"/>
          </a:xfrm>
          <a:prstGeom prst="rect">
            <a:avLst/>
          </a:prstGeom>
          <a:noFill/>
        </p:spPr>
        <p:txBody>
          <a:bodyPr wrap="square" rtlCol="0">
            <a:spAutoFit/>
          </a:bodyPr>
          <a:lstStyle/>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非操作系统自带的</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服务于特定功能并且有一定封闭性特征</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能够被其他程序调用</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不会创建非同族程序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7" name="Rectangle 24"/>
          <p:cNvSpPr>
            <a:spLocks noChangeArrowheads="1"/>
          </p:cNvSpPr>
          <p:nvPr/>
        </p:nvSpPr>
        <p:spPr bwMode="auto">
          <a:xfrm>
            <a:off x="5946775" y="784225"/>
            <a:ext cx="170370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95000"/>
                    <a:lumOff val="5000"/>
                  </a:schemeClr>
                </a:solidFill>
              </a:rPr>
              <a:t>一般应用程序</a:t>
            </a:r>
            <a:endParaRPr lang="zh-CN" altLang="en-US" sz="1200" b="1" dirty="0">
              <a:solidFill>
                <a:schemeClr val="tx1">
                  <a:lumMod val="95000"/>
                  <a:lumOff val="5000"/>
                </a:schemeClr>
              </a:solidFill>
            </a:endParaRPr>
          </a:p>
        </p:txBody>
      </p:sp>
      <p:sp>
        <p:nvSpPr>
          <p:cNvPr id="18" name="文本框 17"/>
          <p:cNvSpPr txBox="1"/>
          <p:nvPr/>
        </p:nvSpPr>
        <p:spPr>
          <a:xfrm>
            <a:off x="3101395" y="1078247"/>
            <a:ext cx="1963844" cy="1014730"/>
          </a:xfrm>
          <a:prstGeom prst="rect">
            <a:avLst/>
          </a:prstGeom>
          <a:noFill/>
        </p:spPr>
        <p:txBody>
          <a:bodyPr wrap="square" rtlCol="0">
            <a:spAutoFit/>
          </a:bodyPr>
          <a:lstStyle/>
          <a:p>
            <a:pPr algn="l">
              <a:spcBef>
                <a:spcPts val="600"/>
              </a:spcBef>
            </a:pPr>
            <a:r>
              <a:rPr 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非操作系统自带的</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第三方机构提供的服务型软件</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第三方</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FTP</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文件下载工具</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大概率被用来创建和调用非同族程序</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9" name="Rectangle 24"/>
          <p:cNvSpPr>
            <a:spLocks noChangeArrowheads="1"/>
          </p:cNvSpPr>
          <p:nvPr/>
        </p:nvSpPr>
        <p:spPr bwMode="auto">
          <a:xfrm>
            <a:off x="3406024" y="736653"/>
            <a:ext cx="1254256"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95000"/>
                    <a:lumOff val="5000"/>
                  </a:schemeClr>
                </a:solidFill>
              </a:rPr>
              <a:t>工具类程序</a:t>
            </a:r>
            <a:endParaRPr lang="zh-CN" altLang="en-US" sz="1200" b="1" dirty="0">
              <a:solidFill>
                <a:schemeClr val="tx1">
                  <a:lumMod val="95000"/>
                  <a:lumOff val="5000"/>
                </a:schemeClr>
              </a:solidFill>
            </a:endParaRPr>
          </a:p>
        </p:txBody>
      </p:sp>
      <p:sp>
        <p:nvSpPr>
          <p:cNvPr id="20" name="文本框 19"/>
          <p:cNvSpPr txBox="1"/>
          <p:nvPr/>
        </p:nvSpPr>
        <p:spPr>
          <a:xfrm>
            <a:off x="420370" y="3289935"/>
            <a:ext cx="2493010" cy="1706880"/>
          </a:xfrm>
          <a:prstGeom prst="rect">
            <a:avLst/>
          </a:prstGeom>
          <a:noFill/>
        </p:spPr>
        <p:txBody>
          <a:bodyPr wrap="square" rtlCol="0">
            <a:spAutoFit/>
          </a:bodyPr>
          <a:lstStyle/>
          <a:p>
            <a:pPr algn="l">
              <a:spcBef>
                <a:spcPts val="600"/>
              </a:spcBef>
            </a:pPr>
            <a:r>
              <a:rPr 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判断函数</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识别指定程序文件是否属于操作系统程序</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数字签名</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通过对可执行代码文件的数字签名进行验证，确定是否由操作系统厂商</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平台软件厂商发布</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人工标注</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管理人员基于可执行代码文件的特征，确定是否属于系统程序，并对其进行标注</a:t>
            </a: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endPar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21" name="Rectangle 24"/>
          <p:cNvSpPr>
            <a:spLocks noChangeArrowheads="1"/>
          </p:cNvSpPr>
          <p:nvPr/>
        </p:nvSpPr>
        <p:spPr bwMode="auto">
          <a:xfrm>
            <a:off x="470535" y="2880360"/>
            <a:ext cx="239331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tx1">
                    <a:lumMod val="95000"/>
                    <a:lumOff val="5000"/>
                  </a:schemeClr>
                </a:solidFill>
              </a:rPr>
              <a:t>判断函数</a:t>
            </a:r>
            <a:r>
              <a:rPr lang="en-US" altLang="zh-CN" sz="1200" b="1" dirty="0">
                <a:solidFill>
                  <a:schemeClr val="tx1">
                    <a:lumMod val="95000"/>
                    <a:lumOff val="5000"/>
                  </a:schemeClr>
                </a:solidFill>
              </a:rPr>
              <a:t>/</a:t>
            </a:r>
            <a:r>
              <a:rPr lang="zh-CN" altLang="en-US" sz="1200" b="1" dirty="0">
                <a:solidFill>
                  <a:schemeClr val="tx1">
                    <a:lumMod val="95000"/>
                    <a:lumOff val="5000"/>
                  </a:schemeClr>
                </a:solidFill>
              </a:rPr>
              <a:t>数字签名识别</a:t>
            </a:r>
            <a:r>
              <a:rPr lang="en-US" altLang="zh-CN" sz="1200" b="1" dirty="0">
                <a:solidFill>
                  <a:schemeClr val="tx1">
                    <a:lumMod val="95000"/>
                    <a:lumOff val="5000"/>
                  </a:schemeClr>
                </a:solidFill>
              </a:rPr>
              <a:t>/</a:t>
            </a:r>
            <a:r>
              <a:rPr lang="zh-CN" altLang="en-US" sz="1200" b="1" dirty="0">
                <a:solidFill>
                  <a:schemeClr val="tx1">
                    <a:lumMod val="95000"/>
                    <a:lumOff val="5000"/>
                  </a:schemeClr>
                </a:solidFill>
              </a:rPr>
              <a:t>人工标注</a:t>
            </a:r>
            <a:endParaRPr lang="zh-CN" altLang="en-US" sz="1200" b="1" dirty="0">
              <a:solidFill>
                <a:schemeClr val="tx1">
                  <a:lumMod val="95000"/>
                  <a:lumOff val="5000"/>
                </a:schemeClr>
              </a:solidFill>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
        <p:nvSpPr>
          <p:cNvPr id="2" name="下箭头 1"/>
          <p:cNvSpPr/>
          <p:nvPr/>
        </p:nvSpPr>
        <p:spPr>
          <a:xfrm>
            <a:off x="4086225" y="2145665"/>
            <a:ext cx="129540" cy="579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7098030" y="2263775"/>
            <a:ext cx="792480" cy="275590"/>
          </a:xfrm>
          <a:prstGeom prst="rect">
            <a:avLst/>
          </a:prstGeom>
          <a:noFill/>
        </p:spPr>
        <p:txBody>
          <a:bodyPr wrap="none" rtlCol="0">
            <a:spAutoFit/>
          </a:bodyPr>
          <a:p>
            <a:r>
              <a:rPr lang="zh-CN" altLang="en-US" sz="1200" b="1"/>
              <a:t>类别标注</a:t>
            </a:r>
            <a:endParaRPr lang="zh-CN" altLang="en-US" sz="1200" b="1"/>
          </a:p>
        </p:txBody>
      </p:sp>
      <p:sp>
        <p:nvSpPr>
          <p:cNvPr id="7" name="文本框 6"/>
          <p:cNvSpPr txBox="1"/>
          <p:nvPr/>
        </p:nvSpPr>
        <p:spPr>
          <a:xfrm>
            <a:off x="1557020" y="2263775"/>
            <a:ext cx="792480" cy="275590"/>
          </a:xfrm>
          <a:prstGeom prst="rect">
            <a:avLst/>
          </a:prstGeom>
          <a:noFill/>
        </p:spPr>
        <p:txBody>
          <a:bodyPr wrap="none" rtlCol="0">
            <a:spAutoFit/>
          </a:bodyPr>
          <a:p>
            <a:r>
              <a:rPr lang="zh-CN" altLang="en-US" sz="1200" b="1"/>
              <a:t>类别标注</a:t>
            </a:r>
            <a:endParaRPr lang="zh-CN" altLang="en-US" sz="1200" b="1"/>
          </a:p>
        </p:txBody>
      </p:sp>
      <p:sp>
        <p:nvSpPr>
          <p:cNvPr id="8" name="下箭头 7"/>
          <p:cNvSpPr/>
          <p:nvPr/>
        </p:nvSpPr>
        <p:spPr>
          <a:xfrm>
            <a:off x="1427480" y="2145665"/>
            <a:ext cx="129540" cy="5791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下箭头 8"/>
          <p:cNvSpPr/>
          <p:nvPr/>
        </p:nvSpPr>
        <p:spPr>
          <a:xfrm>
            <a:off x="6915150" y="2132330"/>
            <a:ext cx="109220" cy="5873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4272915" y="2263775"/>
            <a:ext cx="792480" cy="275590"/>
          </a:xfrm>
          <a:prstGeom prst="rect">
            <a:avLst/>
          </a:prstGeom>
          <a:noFill/>
        </p:spPr>
        <p:txBody>
          <a:bodyPr wrap="none" rtlCol="0">
            <a:spAutoFit/>
          </a:bodyPr>
          <a:p>
            <a:r>
              <a:rPr lang="zh-CN" altLang="en-US" sz="1200" b="1"/>
              <a:t>类别标注</a:t>
            </a:r>
            <a:endParaRPr lang="zh-CN" altLang="en-US" sz="1200" b="1"/>
          </a:p>
        </p:txBody>
      </p:sp>
      <p:sp>
        <p:nvSpPr>
          <p:cNvPr id="24" name="Rectangle 24"/>
          <p:cNvSpPr>
            <a:spLocks noChangeArrowheads="1"/>
          </p:cNvSpPr>
          <p:nvPr/>
        </p:nvSpPr>
        <p:spPr bwMode="auto">
          <a:xfrm>
            <a:off x="3101340" y="2894965"/>
            <a:ext cx="239331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200" b="1" dirty="0">
                <a:solidFill>
                  <a:schemeClr val="tx1">
                    <a:lumMod val="95000"/>
                    <a:lumOff val="5000"/>
                  </a:schemeClr>
                </a:solidFill>
              </a:rPr>
              <a:t>程序调用关系和代码创建关系</a:t>
            </a:r>
            <a:endParaRPr lang="zh-CN" altLang="en-US" sz="1200" b="1" dirty="0">
              <a:solidFill>
                <a:schemeClr val="tx1">
                  <a:lumMod val="95000"/>
                  <a:lumOff val="5000"/>
                </a:schemeClr>
              </a:solidFill>
            </a:endParaRPr>
          </a:p>
        </p:txBody>
      </p:sp>
      <p:sp>
        <p:nvSpPr>
          <p:cNvPr id="26" name="文本框 25"/>
          <p:cNvSpPr txBox="1"/>
          <p:nvPr/>
        </p:nvSpPr>
        <p:spPr>
          <a:xfrm>
            <a:off x="3148965" y="3330575"/>
            <a:ext cx="2421255" cy="860425"/>
          </a:xfrm>
          <a:prstGeom prst="rect">
            <a:avLst/>
          </a:prstGeom>
          <a:noFill/>
        </p:spPr>
        <p:txBody>
          <a:bodyPr wrap="square" rtlCol="0">
            <a:spAutoFit/>
          </a:bodyPr>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假设</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为代码创建程序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主调用程序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假设</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B</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为被创建代码</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被调用程序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3.</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如果</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和</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B</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不同族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 A</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不是系统程序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--&gt; A</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可以判定为工具类程序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27" name="文本框 26"/>
          <p:cNvSpPr txBox="1"/>
          <p:nvPr/>
        </p:nvSpPr>
        <p:spPr>
          <a:xfrm>
            <a:off x="5803265" y="3330575"/>
            <a:ext cx="2566035" cy="398780"/>
          </a:xfrm>
          <a:prstGeom prst="rect">
            <a:avLst/>
          </a:prstGeom>
          <a:noFill/>
        </p:spPr>
        <p:txBody>
          <a:bodyPr wrap="square" rtlCol="0">
            <a:spAutoFit/>
          </a:bodyPr>
          <a:p>
            <a:pPr algn="l">
              <a:spcBef>
                <a:spcPts val="600"/>
              </a:spcBef>
            </a:pP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未被标注为前两类的会</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暂时</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a:t>
            </a:r>
            <a:r>
              <a:rPr lang="zh-CN" altLang="en-US"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被认为是一般应用程序</a:t>
            </a:r>
            <a:r>
              <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rPr>
              <a:t> </a:t>
            </a:r>
            <a:endParaRPr lang="en-US" altLang="zh-CN" sz="1000" dirty="0">
              <a:solidFill>
                <a:schemeClr val="tx1">
                  <a:lumMod val="95000"/>
                  <a:lumOff val="5000"/>
                </a:schemeClr>
              </a:solidFill>
              <a:latin typeface="微软雅黑" panose="020B0503020204020204" pitchFamily="34" charset="-122"/>
              <a:ea typeface="微软雅黑" panose="020B0503020204020204" pitchFamily="34" charset="-122"/>
              <a:cs typeface="Hiragino Sans GB W3" charset="-122"/>
            </a:endParaRPr>
          </a:p>
        </p:txBody>
      </p:sp>
      <p:sp>
        <p:nvSpPr>
          <p:cNvPr id="10" name="Rectangle 24"/>
          <p:cNvSpPr>
            <a:spLocks noChangeArrowheads="1"/>
          </p:cNvSpPr>
          <p:nvPr/>
        </p:nvSpPr>
        <p:spPr bwMode="auto">
          <a:xfrm>
            <a:off x="5732145" y="2901315"/>
            <a:ext cx="2393315"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p>
            <a:pPr algn="ctr">
              <a:lnSpc>
                <a:spcPct val="120000"/>
              </a:lnSpc>
              <a:spcBef>
                <a:spcPts val="300"/>
              </a:spcBef>
            </a:pPr>
            <a:r>
              <a:rPr lang="zh-CN" altLang="en-US" sz="1200" b="1" dirty="0">
                <a:solidFill>
                  <a:schemeClr val="tx1">
                    <a:lumMod val="95000"/>
                    <a:lumOff val="5000"/>
                  </a:schemeClr>
                </a:solidFill>
              </a:rPr>
              <a:t>程序调用关系和代码创建关系</a:t>
            </a:r>
            <a:endParaRPr lang="zh-CN" altLang="en-US" sz="1200" b="1" dirty="0">
              <a:solidFill>
                <a:schemeClr val="tx1">
                  <a:lumMod val="95000"/>
                  <a:lumOff val="5000"/>
                </a:schemeClr>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down)">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wipe(down)">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additive="base">
                                        <p:cTn id="42" dur="500"/>
                                        <p:tgtEl>
                                          <p:spTgt spid="8"/>
                                        </p:tgtEl>
                                        <p:attrNameLst>
                                          <p:attrName>ppt_y</p:attrName>
                                        </p:attrNameLst>
                                      </p:cBhvr>
                                      <p:tavLst>
                                        <p:tav tm="0">
                                          <p:val>
                                            <p:strVal val="#ppt_y+#ppt_h*1.125000"/>
                                          </p:val>
                                        </p:tav>
                                        <p:tav tm="100000">
                                          <p:val>
                                            <p:strVal val="#ppt_y"/>
                                          </p:val>
                                        </p:tav>
                                      </p:tavLst>
                                    </p:anim>
                                    <p:animEffect transition="in" filter="wipe(up)">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p:tgtEl>
                                          <p:spTgt spid="7"/>
                                        </p:tgtEl>
                                        <p:attrNameLst>
                                          <p:attrName>ppt_y</p:attrName>
                                        </p:attrNameLst>
                                      </p:cBhvr>
                                      <p:tavLst>
                                        <p:tav tm="0">
                                          <p:val>
                                            <p:strVal val="#ppt_y+#ppt_h*1.125000"/>
                                          </p:val>
                                        </p:tav>
                                        <p:tav tm="100000">
                                          <p:val>
                                            <p:strVal val="#ppt_y"/>
                                          </p:val>
                                        </p:tav>
                                      </p:tavLst>
                                    </p:anim>
                                    <p:animEffect transition="in" filter="wipe(up)">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wipe(down)">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
                                        </p:tgtEl>
                                        <p:attrNameLst>
                                          <p:attrName>style.visibility</p:attrName>
                                        </p:attrNameLst>
                                      </p:cBhvr>
                                      <p:to>
                                        <p:strVal val="visible"/>
                                      </p:to>
                                    </p:set>
                                    <p:anim calcmode="lin" valueType="num">
                                      <p:cBhvr additive="base">
                                        <p:cTn id="64" dur="500"/>
                                        <p:tgtEl>
                                          <p:spTgt spid="2"/>
                                        </p:tgtEl>
                                        <p:attrNameLst>
                                          <p:attrName>ppt_y</p:attrName>
                                        </p:attrNameLst>
                                      </p:cBhvr>
                                      <p:tavLst>
                                        <p:tav tm="0">
                                          <p:val>
                                            <p:strVal val="#ppt_y+#ppt_h*1.125000"/>
                                          </p:val>
                                        </p:tav>
                                        <p:tav tm="100000">
                                          <p:val>
                                            <p:strVal val="#ppt_y"/>
                                          </p:val>
                                        </p:tav>
                                      </p:tavLst>
                                    </p:anim>
                                    <p:animEffect transition="in" filter="wipe(up)">
                                      <p:cBhvr>
                                        <p:cTn id="65" dur="500"/>
                                        <p:tgtEl>
                                          <p:spTgt spid="2"/>
                                        </p:tgtEl>
                                      </p:cBhvr>
                                    </p:animEffect>
                                  </p:childTnLst>
                                </p:cTn>
                              </p:par>
                            </p:childTnLst>
                          </p:cTn>
                        </p:par>
                      </p:childTnLst>
                    </p:cTn>
                  </p:par>
                  <p:par>
                    <p:cTn id="66" fill="hold">
                      <p:stCondLst>
                        <p:cond delay="indefinite"/>
                      </p:stCondLst>
                      <p:childTnLst>
                        <p:par>
                          <p:cTn id="67" fill="hold">
                            <p:stCondLst>
                              <p:cond delay="0"/>
                            </p:stCondLst>
                            <p:childTnLst>
                              <p:par>
                                <p:cTn id="68" presetID="12" presetClass="entr" presetSubtype="4" fill="hold" grpId="0" nodeType="clickEffect">
                                  <p:stCondLst>
                                    <p:cond delay="0"/>
                                  </p:stCondLst>
                                  <p:childTnLst>
                                    <p:set>
                                      <p:cBhvr>
                                        <p:cTn id="69" dur="1" fill="hold">
                                          <p:stCondLst>
                                            <p:cond delay="0"/>
                                          </p:stCondLst>
                                        </p:cTn>
                                        <p:tgtEl>
                                          <p:spTgt spid="22"/>
                                        </p:tgtEl>
                                        <p:attrNameLst>
                                          <p:attrName>style.visibility</p:attrName>
                                        </p:attrNameLst>
                                      </p:cBhvr>
                                      <p:to>
                                        <p:strVal val="visible"/>
                                      </p:to>
                                    </p:set>
                                    <p:anim calcmode="lin" valueType="num">
                                      <p:cBhvr additive="base">
                                        <p:cTn id="70" dur="500"/>
                                        <p:tgtEl>
                                          <p:spTgt spid="22"/>
                                        </p:tgtEl>
                                        <p:attrNameLst>
                                          <p:attrName>ppt_y</p:attrName>
                                        </p:attrNameLst>
                                      </p:cBhvr>
                                      <p:tavLst>
                                        <p:tav tm="0">
                                          <p:val>
                                            <p:strVal val="#ppt_y+#ppt_h*1.125000"/>
                                          </p:val>
                                        </p:tav>
                                        <p:tav tm="100000">
                                          <p:val>
                                            <p:strVal val="#ppt_y"/>
                                          </p:val>
                                        </p:tav>
                                      </p:tavLst>
                                    </p:anim>
                                    <p:animEffect transition="in" filter="wipe(up)">
                                      <p:cBhvr>
                                        <p:cTn id="71" dur="500"/>
                                        <p:tgtEl>
                                          <p:spTgt spid="22"/>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wipe(down)">
                                      <p:cBhvr>
                                        <p:cTn id="76" dur="500"/>
                                        <p:tgtEl>
                                          <p:spTgt spid="24"/>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grpId="0" nodeType="click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wipe(down)">
                                      <p:cBhvr>
                                        <p:cTn id="81" dur="500"/>
                                        <p:tgtEl>
                                          <p:spTgt spid="26"/>
                                        </p:tgtEl>
                                      </p:cBhvr>
                                    </p:animEffect>
                                  </p:childTnLst>
                                </p:cTn>
                              </p:par>
                            </p:childTnLst>
                          </p:cTn>
                        </p:par>
                      </p:childTnLst>
                    </p:cTn>
                  </p:par>
                  <p:par>
                    <p:cTn id="82" fill="hold">
                      <p:stCondLst>
                        <p:cond delay="indefinite"/>
                      </p:stCondLst>
                      <p:childTnLst>
                        <p:par>
                          <p:cTn id="83" fill="hold">
                            <p:stCondLst>
                              <p:cond delay="0"/>
                            </p:stCondLst>
                            <p:childTnLst>
                              <p:par>
                                <p:cTn id="84" presetID="12" presetClass="entr" presetSubtype="4" fill="hold" grpId="0" nodeType="clickEffect">
                                  <p:stCondLst>
                                    <p:cond delay="0"/>
                                  </p:stCondLst>
                                  <p:childTnLst>
                                    <p:set>
                                      <p:cBhvr>
                                        <p:cTn id="85" dur="1" fill="hold">
                                          <p:stCondLst>
                                            <p:cond delay="0"/>
                                          </p:stCondLst>
                                        </p:cTn>
                                        <p:tgtEl>
                                          <p:spTgt spid="9"/>
                                        </p:tgtEl>
                                        <p:attrNameLst>
                                          <p:attrName>style.visibility</p:attrName>
                                        </p:attrNameLst>
                                      </p:cBhvr>
                                      <p:to>
                                        <p:strVal val="visible"/>
                                      </p:to>
                                    </p:set>
                                    <p:anim calcmode="lin" valueType="num">
                                      <p:cBhvr additive="base">
                                        <p:cTn id="86" dur="500"/>
                                        <p:tgtEl>
                                          <p:spTgt spid="9"/>
                                        </p:tgtEl>
                                        <p:attrNameLst>
                                          <p:attrName>ppt_y</p:attrName>
                                        </p:attrNameLst>
                                      </p:cBhvr>
                                      <p:tavLst>
                                        <p:tav tm="0">
                                          <p:val>
                                            <p:strVal val="#ppt_y+#ppt_h*1.125000"/>
                                          </p:val>
                                        </p:tav>
                                        <p:tav tm="100000">
                                          <p:val>
                                            <p:strVal val="#ppt_y"/>
                                          </p:val>
                                        </p:tav>
                                      </p:tavLst>
                                    </p:anim>
                                    <p:animEffect transition="in" filter="wipe(up)">
                                      <p:cBhvr>
                                        <p:cTn id="87" dur="500"/>
                                        <p:tgtEl>
                                          <p:spTgt spid="9"/>
                                        </p:tgtEl>
                                      </p:cBhvr>
                                    </p:animEffect>
                                  </p:childTnLst>
                                </p:cTn>
                              </p:par>
                            </p:childTnLst>
                          </p:cTn>
                        </p:par>
                      </p:childTnLst>
                    </p:cTn>
                  </p:par>
                  <p:par>
                    <p:cTn id="88" fill="hold">
                      <p:stCondLst>
                        <p:cond delay="indefinite"/>
                      </p:stCondLst>
                      <p:childTnLst>
                        <p:par>
                          <p:cTn id="89" fill="hold">
                            <p:stCondLst>
                              <p:cond delay="0"/>
                            </p:stCondLst>
                            <p:childTnLst>
                              <p:par>
                                <p:cTn id="90" presetID="12" presetClass="entr" presetSubtype="4" fill="hold" grpId="0" nodeType="clickEffect">
                                  <p:stCondLst>
                                    <p:cond delay="0"/>
                                  </p:stCondLst>
                                  <p:childTnLst>
                                    <p:set>
                                      <p:cBhvr>
                                        <p:cTn id="91" dur="1" fill="hold">
                                          <p:stCondLst>
                                            <p:cond delay="0"/>
                                          </p:stCondLst>
                                        </p:cTn>
                                        <p:tgtEl>
                                          <p:spTgt spid="3"/>
                                        </p:tgtEl>
                                        <p:attrNameLst>
                                          <p:attrName>style.visibility</p:attrName>
                                        </p:attrNameLst>
                                      </p:cBhvr>
                                      <p:to>
                                        <p:strVal val="visible"/>
                                      </p:to>
                                    </p:set>
                                    <p:anim calcmode="lin" valueType="num">
                                      <p:cBhvr additive="base">
                                        <p:cTn id="92" dur="500"/>
                                        <p:tgtEl>
                                          <p:spTgt spid="3"/>
                                        </p:tgtEl>
                                        <p:attrNameLst>
                                          <p:attrName>ppt_y</p:attrName>
                                        </p:attrNameLst>
                                      </p:cBhvr>
                                      <p:tavLst>
                                        <p:tav tm="0">
                                          <p:val>
                                            <p:strVal val="#ppt_y+#ppt_h*1.125000"/>
                                          </p:val>
                                        </p:tav>
                                        <p:tav tm="100000">
                                          <p:val>
                                            <p:strVal val="#ppt_y"/>
                                          </p:val>
                                        </p:tav>
                                      </p:tavLst>
                                    </p:anim>
                                    <p:animEffect transition="in" filter="wipe(up)">
                                      <p:cBhvr>
                                        <p:cTn id="93" dur="500"/>
                                        <p:tgtEl>
                                          <p:spTgt spid="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down)">
                                      <p:cBhvr>
                                        <p:cTn id="98" dur="500"/>
                                        <p:tgtEl>
                                          <p:spTgt spid="27"/>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grpId="0" nodeType="clickEffect">
                                  <p:stCondLst>
                                    <p:cond delay="0"/>
                                  </p:stCondLst>
                                  <p:childTnLst>
                                    <p:set>
                                      <p:cBhvr>
                                        <p:cTn id="102" dur="1" fill="hold">
                                          <p:stCondLst>
                                            <p:cond delay="0"/>
                                          </p:stCondLst>
                                        </p:cTn>
                                        <p:tgtEl>
                                          <p:spTgt spid="10"/>
                                        </p:tgtEl>
                                        <p:attrNameLst>
                                          <p:attrName>style.visibility</p:attrName>
                                        </p:attrNameLst>
                                      </p:cBhvr>
                                      <p:to>
                                        <p:strVal val="visible"/>
                                      </p:to>
                                    </p:set>
                                    <p:animEffect transition="in" filter="wipe(down)">
                                      <p:cBhvr>
                                        <p:cTn id="10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P spid="21" grpId="0"/>
      <p:bldP spid="24" grpId="0"/>
      <p:bldP spid="26" grpId="0"/>
      <p:bldP spid="27" grpId="0"/>
      <p:bldP spid="8" grpId="0" animBg="1"/>
      <p:bldP spid="7" grpId="0"/>
      <p:bldP spid="2" grpId="0" animBg="1"/>
      <p:bldP spid="22" grpId="0"/>
      <p:bldP spid="9" grpId="0" animBg="1"/>
      <p:bldP spid="3"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664369" y="180691"/>
            <a:ext cx="3712868" cy="337185"/>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同族程序判断方法</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pic>
        <p:nvPicPr>
          <p:cNvPr id="2" name="图片 1"/>
          <p:cNvPicPr>
            <a:picLocks noChangeAspect="1"/>
          </p:cNvPicPr>
          <p:nvPr/>
        </p:nvPicPr>
        <p:blipFill>
          <a:blip r:embed="rId2"/>
          <a:stretch>
            <a:fillRect/>
          </a:stretch>
        </p:blipFill>
        <p:spPr>
          <a:xfrm>
            <a:off x="165100" y="556895"/>
            <a:ext cx="8813165" cy="412623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398939" y="183231"/>
            <a:ext cx="3712868" cy="398780"/>
          </a:xfrm>
          <a:prstGeom prst="rect">
            <a:avLst/>
          </a:prstGeom>
          <a:noFill/>
        </p:spPr>
        <p:txBody>
          <a:bodyPr wrap="square" rtlCol="0">
            <a:spAutoFit/>
          </a:bodyPr>
          <a:lstStyle/>
          <a:p>
            <a:r>
              <a:rPr lang="zh-CN" altLang="en-US" sz="1000" b="1" spc="600" dirty="0">
                <a:solidFill>
                  <a:schemeClr val="tx1">
                    <a:lumMod val="95000"/>
                    <a:lumOff val="5000"/>
                  </a:schemeClr>
                </a:solidFill>
                <a:latin typeface="Montserrat" charset="0"/>
                <a:ea typeface="宋体" panose="02010600030101010101" pitchFamily="2" charset="-122"/>
                <a:cs typeface="Montserrat" charset="0"/>
              </a:rPr>
              <a:t>软件在线升级代码的识别和处理</a:t>
            </a:r>
            <a:endParaRPr lang="zh-CN" altLang="en-US" sz="1000" b="1" spc="600" dirty="0">
              <a:solidFill>
                <a:schemeClr val="tx1">
                  <a:lumMod val="95000"/>
                  <a:lumOff val="5000"/>
                </a:schemeClr>
              </a:solidFill>
              <a:latin typeface="Montserrat" charset="0"/>
              <a:ea typeface="宋体" panose="02010600030101010101" pitchFamily="2" charset="-122"/>
              <a:cs typeface="Montserrat" charset="0"/>
            </a:endParaRPr>
          </a:p>
          <a:p>
            <a:endParaRPr lang="en-US" altLang="zh-CN" sz="1000" b="1" spc="600" dirty="0">
              <a:solidFill>
                <a:schemeClr val="tx1">
                  <a:lumMod val="95000"/>
                  <a:lumOff val="5000"/>
                </a:schemeClr>
              </a:solidFill>
              <a:latin typeface="Montserrat" charset="0"/>
              <a:ea typeface="Montserrat" charset="0"/>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pic>
        <p:nvPicPr>
          <p:cNvPr id="28" name="图片 27"/>
          <p:cNvPicPr>
            <a:picLocks noChangeAspect="1"/>
          </p:cNvPicPr>
          <p:nvPr/>
        </p:nvPicPr>
        <p:blipFill>
          <a:blip r:embed="rId2"/>
          <a:stretch>
            <a:fillRect/>
          </a:stretch>
        </p:blipFill>
        <p:spPr>
          <a:xfrm>
            <a:off x="502920" y="106045"/>
            <a:ext cx="8140700" cy="511365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p:tgtEl>
                                          <p:spTgt spid="28"/>
                                        </p:tgtEl>
                                        <p:attrNameLst>
                                          <p:attrName>ppt_y</p:attrName>
                                        </p:attrNameLst>
                                      </p:cBhvr>
                                      <p:tavLst>
                                        <p:tav tm="0">
                                          <p:val>
                                            <p:strVal val="#ppt_y+#ppt_h*1.125000"/>
                                          </p:val>
                                        </p:tav>
                                        <p:tav tm="100000">
                                          <p:val>
                                            <p:strVal val="#ppt_y"/>
                                          </p:val>
                                        </p:tav>
                                      </p:tavLst>
                                    </p:anim>
                                    <p:animEffect transition="in" filter="wipe(up)">
                                      <p:cBhvr>
                                        <p:cTn id="8"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212850" y="160655"/>
            <a:ext cx="1928495" cy="491490"/>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风险分析</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a:p>
            <a:endParaRPr lang="en-US" altLang="zh-CN" sz="1000" b="1" spc="600" dirty="0">
              <a:solidFill>
                <a:schemeClr val="tx1">
                  <a:lumMod val="95000"/>
                  <a:lumOff val="5000"/>
                </a:schemeClr>
              </a:solidFill>
              <a:latin typeface="Montserrat" charset="0"/>
              <a:ea typeface="Montserrat" charset="0"/>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pic>
        <p:nvPicPr>
          <p:cNvPr id="3" name="图片 2"/>
          <p:cNvPicPr>
            <a:picLocks noChangeAspect="1"/>
          </p:cNvPicPr>
          <p:nvPr/>
        </p:nvPicPr>
        <p:blipFill>
          <a:blip r:embed="rId2"/>
          <a:stretch>
            <a:fillRect/>
          </a:stretch>
        </p:blipFill>
        <p:spPr>
          <a:xfrm>
            <a:off x="0" y="652145"/>
            <a:ext cx="9095740" cy="418592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272064" y="180691"/>
            <a:ext cx="3712868" cy="337185"/>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实验验证</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149"/>
          <p:cNvSpPr>
            <a:spLocks noChangeArrowheads="1"/>
          </p:cNvSpPr>
          <p:nvPr/>
        </p:nvSpPr>
        <p:spPr bwMode="auto">
          <a:xfrm>
            <a:off x="3009003" y="1951949"/>
            <a:ext cx="238125" cy="239316"/>
          </a:xfrm>
          <a:prstGeom prst="ellipse">
            <a:avLst/>
          </a:prstGeom>
          <a:solidFill>
            <a:srgbClr val="125F05"/>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Oval 150"/>
          <p:cNvSpPr>
            <a:spLocks noChangeArrowheads="1"/>
          </p:cNvSpPr>
          <p:nvPr/>
        </p:nvSpPr>
        <p:spPr bwMode="auto">
          <a:xfrm>
            <a:off x="3009003" y="3205678"/>
            <a:ext cx="238125" cy="238125"/>
          </a:xfrm>
          <a:prstGeom prst="ellipse">
            <a:avLst/>
          </a:prstGeom>
          <a:solidFill>
            <a:schemeClr val="bg2">
              <a:lumMod val="10000"/>
            </a:schemeClr>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Oval 148"/>
          <p:cNvSpPr>
            <a:spLocks noChangeArrowheads="1"/>
          </p:cNvSpPr>
          <p:nvPr/>
        </p:nvSpPr>
        <p:spPr bwMode="auto">
          <a:xfrm>
            <a:off x="6064146" y="1951949"/>
            <a:ext cx="238125" cy="239316"/>
          </a:xfrm>
          <a:prstGeom prst="ellipse">
            <a:avLst/>
          </a:prstGeom>
          <a:solidFill>
            <a:schemeClr val="bg2">
              <a:lumMod val="10000"/>
            </a:schemeClr>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6600"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Oval 152"/>
          <p:cNvSpPr>
            <a:spLocks noChangeArrowheads="1"/>
          </p:cNvSpPr>
          <p:nvPr/>
        </p:nvSpPr>
        <p:spPr bwMode="auto">
          <a:xfrm>
            <a:off x="6064146" y="3203297"/>
            <a:ext cx="238125" cy="239315"/>
          </a:xfrm>
          <a:prstGeom prst="ellipse">
            <a:avLst/>
          </a:prstGeom>
          <a:solidFill>
            <a:srgbClr val="125F05"/>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en-US" altLang="zh-CN" sz="660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1" name="组合 10"/>
          <p:cNvGrpSpPr/>
          <p:nvPr/>
        </p:nvGrpSpPr>
        <p:grpSpPr>
          <a:xfrm>
            <a:off x="3312679" y="1416373"/>
            <a:ext cx="2662238" cy="2659856"/>
            <a:chOff x="4321175" y="2190750"/>
            <a:chExt cx="3549650" cy="3546475"/>
          </a:xfrm>
        </p:grpSpPr>
        <p:sp>
          <p:nvSpPr>
            <p:cNvPr id="12" name="Freeform 8@|5FFC:4308095|FBC:16777215|LFC:0|LBC:16777215"/>
            <p:cNvSpPr/>
            <p:nvPr/>
          </p:nvSpPr>
          <p:spPr bwMode="auto">
            <a:xfrm>
              <a:off x="4321175" y="2239963"/>
              <a:ext cx="1868488" cy="1778000"/>
            </a:xfrm>
            <a:custGeom>
              <a:avLst/>
              <a:gdLst>
                <a:gd name="T0" fmla="*/ 497 w 497"/>
                <a:gd name="T1" fmla="*/ 134 h 473"/>
                <a:gd name="T2" fmla="*/ 408 w 497"/>
                <a:gd name="T3" fmla="*/ 225 h 473"/>
                <a:gd name="T4" fmla="*/ 230 w 497"/>
                <a:gd name="T5" fmla="*/ 440 h 473"/>
                <a:gd name="T6" fmla="*/ 130 w 497"/>
                <a:gd name="T7" fmla="*/ 342 h 473"/>
                <a:gd name="T8" fmla="*/ 0 w 497"/>
                <a:gd name="T9" fmla="*/ 473 h 473"/>
                <a:gd name="T10" fmla="*/ 0 w 497"/>
                <a:gd name="T11" fmla="*/ 459 h 473"/>
                <a:gd name="T12" fmla="*/ 361 w 497"/>
                <a:gd name="T13" fmla="*/ 0 h 473"/>
                <a:gd name="T14" fmla="*/ 497 w 497"/>
                <a:gd name="T15" fmla="*/ 134 h 4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7" h="473">
                  <a:moveTo>
                    <a:pt x="497" y="134"/>
                  </a:moveTo>
                  <a:cubicBezTo>
                    <a:pt x="408" y="225"/>
                    <a:pt x="408" y="225"/>
                    <a:pt x="408" y="225"/>
                  </a:cubicBezTo>
                  <a:cubicBezTo>
                    <a:pt x="311" y="252"/>
                    <a:pt x="238" y="337"/>
                    <a:pt x="230" y="440"/>
                  </a:cubicBezTo>
                  <a:cubicBezTo>
                    <a:pt x="130" y="342"/>
                    <a:pt x="130" y="342"/>
                    <a:pt x="130" y="342"/>
                  </a:cubicBezTo>
                  <a:cubicBezTo>
                    <a:pt x="0" y="473"/>
                    <a:pt x="0" y="473"/>
                    <a:pt x="0" y="473"/>
                  </a:cubicBezTo>
                  <a:cubicBezTo>
                    <a:pt x="0" y="468"/>
                    <a:pt x="0" y="463"/>
                    <a:pt x="0" y="459"/>
                  </a:cubicBezTo>
                  <a:cubicBezTo>
                    <a:pt x="0" y="236"/>
                    <a:pt x="154" y="50"/>
                    <a:pt x="361" y="0"/>
                  </a:cubicBezTo>
                  <a:lnTo>
                    <a:pt x="497" y="134"/>
                  </a:lnTo>
                  <a:close/>
                </a:path>
              </a:pathLst>
            </a:custGeom>
            <a:solidFill>
              <a:srgbClr val="125F0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20" dirty="0"/>
            </a:p>
          </p:txBody>
        </p:sp>
        <p:sp>
          <p:nvSpPr>
            <p:cNvPr id="13" name="Freeform 5@|5FFC:1554685|FBC:16777215|LFC:0|LBC:16777215"/>
            <p:cNvSpPr/>
            <p:nvPr/>
          </p:nvSpPr>
          <p:spPr bwMode="auto">
            <a:xfrm>
              <a:off x="5997575" y="2190750"/>
              <a:ext cx="1836738" cy="1898650"/>
            </a:xfrm>
            <a:custGeom>
              <a:avLst/>
              <a:gdLst>
                <a:gd name="T0" fmla="*/ 488 w 488"/>
                <a:gd name="T1" fmla="*/ 376 h 505"/>
                <a:gd name="T2" fmla="*/ 360 w 488"/>
                <a:gd name="T3" fmla="*/ 505 h 505"/>
                <a:gd name="T4" fmla="*/ 259 w 488"/>
                <a:gd name="T5" fmla="*/ 406 h 505"/>
                <a:gd name="T6" fmla="*/ 63 w 488"/>
                <a:gd name="T7" fmla="*/ 232 h 505"/>
                <a:gd name="T8" fmla="*/ 148 w 488"/>
                <a:gd name="T9" fmla="*/ 146 h 505"/>
                <a:gd name="T10" fmla="*/ 0 w 488"/>
                <a:gd name="T11" fmla="*/ 1 h 505"/>
                <a:gd name="T12" fmla="*/ 26 w 488"/>
                <a:gd name="T13" fmla="*/ 0 h 505"/>
                <a:gd name="T14" fmla="*/ 488 w 488"/>
                <a:gd name="T15" fmla="*/ 376 h 50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8" h="505">
                  <a:moveTo>
                    <a:pt x="488" y="376"/>
                  </a:moveTo>
                  <a:cubicBezTo>
                    <a:pt x="360" y="505"/>
                    <a:pt x="360" y="505"/>
                    <a:pt x="360" y="505"/>
                  </a:cubicBezTo>
                  <a:cubicBezTo>
                    <a:pt x="259" y="406"/>
                    <a:pt x="259" y="406"/>
                    <a:pt x="259" y="406"/>
                  </a:cubicBezTo>
                  <a:cubicBezTo>
                    <a:pt x="234" y="316"/>
                    <a:pt x="158" y="247"/>
                    <a:pt x="63" y="232"/>
                  </a:cubicBezTo>
                  <a:cubicBezTo>
                    <a:pt x="148" y="146"/>
                    <a:pt x="148" y="146"/>
                    <a:pt x="148" y="146"/>
                  </a:cubicBezTo>
                  <a:cubicBezTo>
                    <a:pt x="0" y="1"/>
                    <a:pt x="0" y="1"/>
                    <a:pt x="0" y="1"/>
                  </a:cubicBezTo>
                  <a:cubicBezTo>
                    <a:pt x="9" y="0"/>
                    <a:pt x="17" y="0"/>
                    <a:pt x="26" y="0"/>
                  </a:cubicBezTo>
                  <a:cubicBezTo>
                    <a:pt x="254" y="0"/>
                    <a:pt x="444" y="161"/>
                    <a:pt x="488" y="376"/>
                  </a:cubicBez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20" dirty="0"/>
            </a:p>
          </p:txBody>
        </p:sp>
        <p:sp>
          <p:nvSpPr>
            <p:cNvPr id="14" name="Freeform 7@|5FFC:2381804|FBC:16777215|LFC:0|LBC:16777215"/>
            <p:cNvSpPr/>
            <p:nvPr/>
          </p:nvSpPr>
          <p:spPr bwMode="auto">
            <a:xfrm>
              <a:off x="4362450" y="3886200"/>
              <a:ext cx="1804988" cy="1851025"/>
            </a:xfrm>
            <a:custGeom>
              <a:avLst/>
              <a:gdLst>
                <a:gd name="T0" fmla="*/ 480 w 480"/>
                <a:gd name="T1" fmla="*/ 492 h 492"/>
                <a:gd name="T2" fmla="*/ 461 w 480"/>
                <a:gd name="T3" fmla="*/ 492 h 492"/>
                <a:gd name="T4" fmla="*/ 0 w 480"/>
                <a:gd name="T5" fmla="*/ 122 h 492"/>
                <a:gd name="T6" fmla="*/ 120 w 480"/>
                <a:gd name="T7" fmla="*/ 0 h 492"/>
                <a:gd name="T8" fmla="*/ 239 w 480"/>
                <a:gd name="T9" fmla="*/ 118 h 492"/>
                <a:gd name="T10" fmla="*/ 424 w 480"/>
                <a:gd name="T11" fmla="*/ 260 h 492"/>
                <a:gd name="T12" fmla="*/ 335 w 480"/>
                <a:gd name="T13" fmla="*/ 350 h 492"/>
                <a:gd name="T14" fmla="*/ 480 w 480"/>
                <a:gd name="T15" fmla="*/ 492 h 4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0" h="492">
                  <a:moveTo>
                    <a:pt x="480" y="492"/>
                  </a:moveTo>
                  <a:cubicBezTo>
                    <a:pt x="474" y="492"/>
                    <a:pt x="467" y="492"/>
                    <a:pt x="461" y="492"/>
                  </a:cubicBezTo>
                  <a:cubicBezTo>
                    <a:pt x="235" y="492"/>
                    <a:pt x="46" y="334"/>
                    <a:pt x="0" y="122"/>
                  </a:cubicBezTo>
                  <a:cubicBezTo>
                    <a:pt x="120" y="0"/>
                    <a:pt x="120" y="0"/>
                    <a:pt x="120" y="0"/>
                  </a:cubicBezTo>
                  <a:cubicBezTo>
                    <a:pt x="239" y="118"/>
                    <a:pt x="239" y="118"/>
                    <a:pt x="239" y="118"/>
                  </a:cubicBezTo>
                  <a:cubicBezTo>
                    <a:pt x="271" y="192"/>
                    <a:pt x="341" y="247"/>
                    <a:pt x="424" y="260"/>
                  </a:cubicBezTo>
                  <a:cubicBezTo>
                    <a:pt x="335" y="350"/>
                    <a:pt x="335" y="350"/>
                    <a:pt x="335" y="350"/>
                  </a:cubicBezTo>
                  <a:lnTo>
                    <a:pt x="480" y="492"/>
                  </a:lnTo>
                  <a:close/>
                </a:path>
              </a:pathLst>
            </a:custGeom>
            <a:solidFill>
              <a:schemeClr val="bg2">
                <a:lumMod val="10000"/>
              </a:schemeClr>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20" dirty="0"/>
            </a:p>
          </p:txBody>
        </p:sp>
        <p:sp>
          <p:nvSpPr>
            <p:cNvPr id="15" name="Freeform 6@|5FFC:14657585|FBC:16777215|LFC:0|LBC:16777215"/>
            <p:cNvSpPr/>
            <p:nvPr/>
          </p:nvSpPr>
          <p:spPr bwMode="auto">
            <a:xfrm>
              <a:off x="5986463" y="3932238"/>
              <a:ext cx="1884362" cy="1763712"/>
            </a:xfrm>
            <a:custGeom>
              <a:avLst/>
              <a:gdLst>
                <a:gd name="T0" fmla="*/ 501 w 501"/>
                <a:gd name="T1" fmla="*/ 9 h 469"/>
                <a:gd name="T2" fmla="*/ 134 w 501"/>
                <a:gd name="T3" fmla="*/ 469 h 469"/>
                <a:gd name="T4" fmla="*/ 0 w 501"/>
                <a:gd name="T5" fmla="*/ 337 h 469"/>
                <a:gd name="T6" fmla="*/ 93 w 501"/>
                <a:gd name="T7" fmla="*/ 242 h 469"/>
                <a:gd name="T8" fmla="*/ 93 w 501"/>
                <a:gd name="T9" fmla="*/ 242 h 469"/>
                <a:gd name="T10" fmla="*/ 269 w 501"/>
                <a:gd name="T11" fmla="*/ 45 h 469"/>
                <a:gd name="T12" fmla="*/ 364 w 501"/>
                <a:gd name="T13" fmla="*/ 139 h 469"/>
                <a:gd name="T14" fmla="*/ 501 w 501"/>
                <a:gd name="T15" fmla="*/ 0 h 469"/>
                <a:gd name="T16" fmla="*/ 501 w 501"/>
                <a:gd name="T17" fmla="*/ 9 h 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1" h="469">
                  <a:moveTo>
                    <a:pt x="501" y="9"/>
                  </a:moveTo>
                  <a:cubicBezTo>
                    <a:pt x="501" y="233"/>
                    <a:pt x="344" y="421"/>
                    <a:pt x="134" y="469"/>
                  </a:cubicBezTo>
                  <a:cubicBezTo>
                    <a:pt x="0" y="337"/>
                    <a:pt x="0" y="337"/>
                    <a:pt x="0" y="337"/>
                  </a:cubicBezTo>
                  <a:cubicBezTo>
                    <a:pt x="93" y="242"/>
                    <a:pt x="93" y="242"/>
                    <a:pt x="93" y="242"/>
                  </a:cubicBezTo>
                  <a:cubicBezTo>
                    <a:pt x="93" y="242"/>
                    <a:pt x="93" y="242"/>
                    <a:pt x="93" y="242"/>
                  </a:cubicBezTo>
                  <a:cubicBezTo>
                    <a:pt x="184" y="217"/>
                    <a:pt x="254" y="140"/>
                    <a:pt x="269" y="45"/>
                  </a:cubicBezTo>
                  <a:cubicBezTo>
                    <a:pt x="364" y="139"/>
                    <a:pt x="364" y="139"/>
                    <a:pt x="364" y="139"/>
                  </a:cubicBezTo>
                  <a:cubicBezTo>
                    <a:pt x="501" y="0"/>
                    <a:pt x="501" y="0"/>
                    <a:pt x="501" y="0"/>
                  </a:cubicBezTo>
                  <a:cubicBezTo>
                    <a:pt x="501" y="3"/>
                    <a:pt x="501" y="6"/>
                    <a:pt x="501" y="9"/>
                  </a:cubicBezTo>
                  <a:close/>
                </a:path>
              </a:pathLst>
            </a:custGeom>
            <a:solidFill>
              <a:srgbClr val="125F05"/>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20" dirty="0"/>
            </a:p>
          </p:txBody>
        </p:sp>
        <p:sp>
          <p:nvSpPr>
            <p:cNvPr id="16" name="Shape 3659@|5FFC:16777215|FBC:16777215|LFC:16777215|LBC:16777215"/>
            <p:cNvSpPr/>
            <p:nvPr/>
          </p:nvSpPr>
          <p:spPr bwMode="auto">
            <a:xfrm>
              <a:off x="6738938" y="4694238"/>
              <a:ext cx="487362" cy="444500"/>
            </a:xfrm>
            <a:custGeom>
              <a:avLst/>
              <a:gdLst>
                <a:gd name="T0" fmla="*/ 20097 w 20993"/>
                <a:gd name="T1" fmla="*/ 14373 h 21440"/>
                <a:gd name="T2" fmla="*/ 15990 w 20993"/>
                <a:gd name="T3" fmla="*/ 12571 h 21440"/>
                <a:gd name="T4" fmla="*/ 16463 w 20993"/>
                <a:gd name="T5" fmla="*/ 14008 h 21440"/>
                <a:gd name="T6" fmla="*/ 10496 w 20993"/>
                <a:gd name="T7" fmla="*/ 16745 h 21440"/>
                <a:gd name="T8" fmla="*/ 4529 w 20993"/>
                <a:gd name="T9" fmla="*/ 14008 h 21440"/>
                <a:gd name="T10" fmla="*/ 5002 w 20993"/>
                <a:gd name="T11" fmla="*/ 12571 h 21440"/>
                <a:gd name="T12" fmla="*/ 895 w 20993"/>
                <a:gd name="T13" fmla="*/ 14373 h 21440"/>
                <a:gd name="T14" fmla="*/ 789 w 20993"/>
                <a:gd name="T15" fmla="*/ 16451 h 21440"/>
                <a:gd name="T16" fmla="*/ 8511 w 20993"/>
                <a:gd name="T17" fmla="*/ 20962 h 21440"/>
                <a:gd name="T18" fmla="*/ 12481 w 20993"/>
                <a:gd name="T19" fmla="*/ 20962 h 21440"/>
                <a:gd name="T20" fmla="*/ 20205 w 20993"/>
                <a:gd name="T21" fmla="*/ 16451 h 21440"/>
                <a:gd name="T22" fmla="*/ 20097 w 20993"/>
                <a:gd name="T23" fmla="*/ 14373 h 21440"/>
                <a:gd name="T24" fmla="*/ 10496 w 20993"/>
                <a:gd name="T25" fmla="*/ 5209 h 21440"/>
                <a:gd name="T26" fmla="*/ 13199 w 20993"/>
                <a:gd name="T27" fmla="*/ 4152 h 21440"/>
                <a:gd name="T28" fmla="*/ 12094 w 20993"/>
                <a:gd name="T29" fmla="*/ 773 h 21440"/>
                <a:gd name="T30" fmla="*/ 10496 w 20993"/>
                <a:gd name="T31" fmla="*/ 0 h 21440"/>
                <a:gd name="T32" fmla="*/ 8898 w 20993"/>
                <a:gd name="T33" fmla="*/ 773 h 21440"/>
                <a:gd name="T34" fmla="*/ 7792 w 20993"/>
                <a:gd name="T35" fmla="*/ 4152 h 21440"/>
                <a:gd name="T36" fmla="*/ 10496 w 20993"/>
                <a:gd name="T37" fmla="*/ 5209 h 21440"/>
                <a:gd name="T38" fmla="*/ 10496 w 20993"/>
                <a:gd name="T39" fmla="*/ 13197 h 21440"/>
                <a:gd name="T40" fmla="*/ 15429 w 20993"/>
                <a:gd name="T41" fmla="*/ 10966 h 21440"/>
                <a:gd name="T42" fmla="*/ 14201 w 20993"/>
                <a:gd name="T43" fmla="*/ 7211 h 21440"/>
                <a:gd name="T44" fmla="*/ 10496 w 20993"/>
                <a:gd name="T45" fmla="*/ 8759 h 21440"/>
                <a:gd name="T46" fmla="*/ 6791 w 20993"/>
                <a:gd name="T47" fmla="*/ 7211 h 21440"/>
                <a:gd name="T48" fmla="*/ 5563 w 20993"/>
                <a:gd name="T49" fmla="*/ 10966 h 21440"/>
                <a:gd name="T50" fmla="*/ 10496 w 20993"/>
                <a:gd name="T51" fmla="*/ 13197 h 214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0993" h="21440" extrusionOk="0">
                  <a:moveTo>
                    <a:pt x="20097" y="14373"/>
                  </a:moveTo>
                  <a:lnTo>
                    <a:pt x="15990" y="12571"/>
                  </a:lnTo>
                  <a:lnTo>
                    <a:pt x="16463" y="14008"/>
                  </a:lnTo>
                  <a:cubicBezTo>
                    <a:pt x="16439" y="15532"/>
                    <a:pt x="13726" y="16745"/>
                    <a:pt x="10496" y="16745"/>
                  </a:cubicBezTo>
                  <a:cubicBezTo>
                    <a:pt x="7268" y="16745"/>
                    <a:pt x="4553" y="15532"/>
                    <a:pt x="4529" y="14008"/>
                  </a:cubicBezTo>
                  <a:lnTo>
                    <a:pt x="5002" y="12571"/>
                  </a:lnTo>
                  <a:lnTo>
                    <a:pt x="895" y="14373"/>
                  </a:lnTo>
                  <a:cubicBezTo>
                    <a:pt x="-255" y="14878"/>
                    <a:pt x="-304" y="15814"/>
                    <a:pt x="789" y="16451"/>
                  </a:cubicBezTo>
                  <a:lnTo>
                    <a:pt x="8511" y="20962"/>
                  </a:lnTo>
                  <a:cubicBezTo>
                    <a:pt x="9602" y="21600"/>
                    <a:pt x="11390" y="21600"/>
                    <a:pt x="12481" y="20962"/>
                  </a:cubicBezTo>
                  <a:lnTo>
                    <a:pt x="20205" y="16451"/>
                  </a:lnTo>
                  <a:cubicBezTo>
                    <a:pt x="21296" y="15814"/>
                    <a:pt x="21247" y="14878"/>
                    <a:pt x="20097" y="14373"/>
                  </a:cubicBezTo>
                  <a:close/>
                  <a:moveTo>
                    <a:pt x="10496" y="5209"/>
                  </a:moveTo>
                  <a:cubicBezTo>
                    <a:pt x="11724" y="5209"/>
                    <a:pt x="12866" y="4796"/>
                    <a:pt x="13199" y="4152"/>
                  </a:cubicBezTo>
                  <a:cubicBezTo>
                    <a:pt x="12739" y="2744"/>
                    <a:pt x="12343" y="1535"/>
                    <a:pt x="12094" y="773"/>
                  </a:cubicBezTo>
                  <a:cubicBezTo>
                    <a:pt x="11927" y="264"/>
                    <a:pt x="11175" y="0"/>
                    <a:pt x="10496" y="0"/>
                  </a:cubicBezTo>
                  <a:cubicBezTo>
                    <a:pt x="9817" y="0"/>
                    <a:pt x="9065" y="264"/>
                    <a:pt x="8898" y="773"/>
                  </a:cubicBezTo>
                  <a:cubicBezTo>
                    <a:pt x="8649" y="1535"/>
                    <a:pt x="8253" y="2744"/>
                    <a:pt x="7792" y="4152"/>
                  </a:cubicBezTo>
                  <a:cubicBezTo>
                    <a:pt x="8126" y="4796"/>
                    <a:pt x="9268" y="5209"/>
                    <a:pt x="10496" y="5209"/>
                  </a:cubicBezTo>
                  <a:close/>
                  <a:moveTo>
                    <a:pt x="10496" y="13197"/>
                  </a:moveTo>
                  <a:cubicBezTo>
                    <a:pt x="13109" y="13197"/>
                    <a:pt x="15296" y="12229"/>
                    <a:pt x="15429" y="10966"/>
                  </a:cubicBezTo>
                  <a:cubicBezTo>
                    <a:pt x="15041" y="9779"/>
                    <a:pt x="14617" y="8484"/>
                    <a:pt x="14201" y="7211"/>
                  </a:cubicBezTo>
                  <a:cubicBezTo>
                    <a:pt x="13911" y="8118"/>
                    <a:pt x="12316" y="8759"/>
                    <a:pt x="10496" y="8759"/>
                  </a:cubicBezTo>
                  <a:cubicBezTo>
                    <a:pt x="8678" y="8759"/>
                    <a:pt x="7081" y="8118"/>
                    <a:pt x="6791" y="7211"/>
                  </a:cubicBezTo>
                  <a:cubicBezTo>
                    <a:pt x="6375" y="8484"/>
                    <a:pt x="5951" y="9779"/>
                    <a:pt x="5563" y="10966"/>
                  </a:cubicBezTo>
                  <a:cubicBezTo>
                    <a:pt x="5696" y="12229"/>
                    <a:pt x="7883" y="13197"/>
                    <a:pt x="10496" y="1319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28575" tIns="28575" rIns="28575" bIns="28575" anchor="ctr"/>
            <a:lstStyle/>
            <a:p>
              <a:endParaRPr lang="zh-CN" altLang="en-US" sz="1020"/>
            </a:p>
          </p:txBody>
        </p:sp>
        <p:sp>
          <p:nvSpPr>
            <p:cNvPr id="17" name="Freeform 157@|5FFC:16777215|FBC:16777215|LFC:16777215|LBC:16777215"/>
            <p:cNvSpPr>
              <a:spLocks noChangeAspect="1"/>
            </p:cNvSpPr>
            <p:nvPr/>
          </p:nvSpPr>
          <p:spPr bwMode="auto">
            <a:xfrm>
              <a:off x="4940300" y="2774950"/>
              <a:ext cx="400050" cy="481013"/>
            </a:xfrm>
            <a:custGeom>
              <a:avLst/>
              <a:gdLst>
                <a:gd name="T0" fmla="*/ 206367 w 449768"/>
                <a:gd name="T1" fmla="*/ 423375 h 538305"/>
                <a:gd name="T2" fmla="*/ 208536 w 449768"/>
                <a:gd name="T3" fmla="*/ 434347 h 538305"/>
                <a:gd name="T4" fmla="*/ 136133 w 449768"/>
                <a:gd name="T5" fmla="*/ 527584 h 538305"/>
                <a:gd name="T6" fmla="*/ 120760 w 449768"/>
                <a:gd name="T7" fmla="*/ 517169 h 538305"/>
                <a:gd name="T8" fmla="*/ 192667 w 449768"/>
                <a:gd name="T9" fmla="*/ 423933 h 538305"/>
                <a:gd name="T10" fmla="*/ 206367 w 449768"/>
                <a:gd name="T11" fmla="*/ 423375 h 538305"/>
                <a:gd name="T12" fmla="*/ 158371 w 449768"/>
                <a:gd name="T13" fmla="*/ 386315 h 538305"/>
                <a:gd name="T14" fmla="*/ 160292 w 449768"/>
                <a:gd name="T15" fmla="*/ 397002 h 538305"/>
                <a:gd name="T16" fmla="*/ 51725 w 449768"/>
                <a:gd name="T17" fmla="*/ 536376 h 538305"/>
                <a:gd name="T18" fmla="*/ 41315 w 449768"/>
                <a:gd name="T19" fmla="*/ 525997 h 538305"/>
                <a:gd name="T20" fmla="*/ 144924 w 449768"/>
                <a:gd name="T21" fmla="*/ 387118 h 538305"/>
                <a:gd name="T22" fmla="*/ 158371 w 449768"/>
                <a:gd name="T23" fmla="*/ 386315 h 538305"/>
                <a:gd name="T24" fmla="*/ 112005 w 449768"/>
                <a:gd name="T25" fmla="*/ 349971 h 538305"/>
                <a:gd name="T26" fmla="*/ 113740 w 449768"/>
                <a:gd name="T27" fmla="*/ 362927 h 538305"/>
                <a:gd name="T28" fmla="*/ 41338 w 449768"/>
                <a:gd name="T29" fmla="*/ 455221 h 538305"/>
                <a:gd name="T30" fmla="*/ 25965 w 449768"/>
                <a:gd name="T31" fmla="*/ 444857 h 538305"/>
                <a:gd name="T32" fmla="*/ 98367 w 449768"/>
                <a:gd name="T33" fmla="*/ 352562 h 538305"/>
                <a:gd name="T34" fmla="*/ 112005 w 449768"/>
                <a:gd name="T35" fmla="*/ 349971 h 538305"/>
                <a:gd name="T36" fmla="*/ 287508 w 449768"/>
                <a:gd name="T37" fmla="*/ 153269 h 538305"/>
                <a:gd name="T38" fmla="*/ 261020 w 449768"/>
                <a:gd name="T39" fmla="*/ 165441 h 538305"/>
                <a:gd name="T40" fmla="*/ 255548 w 449768"/>
                <a:gd name="T41" fmla="*/ 175874 h 538305"/>
                <a:gd name="T42" fmla="*/ 276441 w 449768"/>
                <a:gd name="T43" fmla="*/ 232511 h 538305"/>
                <a:gd name="T44" fmla="*/ 328174 w 449768"/>
                <a:gd name="T45" fmla="*/ 227543 h 538305"/>
                <a:gd name="T46" fmla="*/ 333645 w 449768"/>
                <a:gd name="T47" fmla="*/ 217110 h 538305"/>
                <a:gd name="T48" fmla="*/ 317727 w 449768"/>
                <a:gd name="T49" fmla="*/ 160472 h 538305"/>
                <a:gd name="T50" fmla="*/ 287508 w 449768"/>
                <a:gd name="T51" fmla="*/ 153269 h 538305"/>
                <a:gd name="T52" fmla="*/ 437111 w 449768"/>
                <a:gd name="T53" fmla="*/ 0 h 538305"/>
                <a:gd name="T54" fmla="*/ 442086 w 449768"/>
                <a:gd name="T55" fmla="*/ 0 h 538305"/>
                <a:gd name="T56" fmla="*/ 447557 w 449768"/>
                <a:gd name="T57" fmla="*/ 4968 h 538305"/>
                <a:gd name="T58" fmla="*/ 447557 w 449768"/>
                <a:gd name="T59" fmla="*/ 9937 h 538305"/>
                <a:gd name="T60" fmla="*/ 447557 w 449768"/>
                <a:gd name="T61" fmla="*/ 20370 h 538305"/>
                <a:gd name="T62" fmla="*/ 447557 w 449768"/>
                <a:gd name="T63" fmla="*/ 46204 h 538305"/>
                <a:gd name="T64" fmla="*/ 442086 w 449768"/>
                <a:gd name="T65" fmla="*/ 103338 h 538305"/>
                <a:gd name="T66" fmla="*/ 442086 w 449768"/>
                <a:gd name="T67" fmla="*/ 113771 h 538305"/>
                <a:gd name="T68" fmla="*/ 437111 w 449768"/>
                <a:gd name="T69" fmla="*/ 134141 h 538305"/>
                <a:gd name="T70" fmla="*/ 421194 w 449768"/>
                <a:gd name="T71" fmla="*/ 175874 h 538305"/>
                <a:gd name="T72" fmla="*/ 354040 w 449768"/>
                <a:gd name="T73" fmla="*/ 289645 h 538305"/>
                <a:gd name="T74" fmla="*/ 344091 w 449768"/>
                <a:gd name="T75" fmla="*/ 325913 h 538305"/>
                <a:gd name="T76" fmla="*/ 276441 w 449768"/>
                <a:gd name="T77" fmla="*/ 506754 h 538305"/>
                <a:gd name="T78" fmla="*/ 261020 w 449768"/>
                <a:gd name="T79" fmla="*/ 496321 h 538305"/>
                <a:gd name="T80" fmla="*/ 17278 w 449768"/>
                <a:gd name="T81" fmla="*/ 310511 h 538305"/>
                <a:gd name="T82" fmla="*/ 1858 w 449768"/>
                <a:gd name="T83" fmla="*/ 289645 h 538305"/>
                <a:gd name="T84" fmla="*/ 162528 w 449768"/>
                <a:gd name="T85" fmla="*/ 186307 h 538305"/>
                <a:gd name="T86" fmla="*/ 193369 w 449768"/>
                <a:gd name="T87" fmla="*/ 165441 h 538305"/>
                <a:gd name="T88" fmla="*/ 312753 w 449768"/>
                <a:gd name="T89" fmla="*/ 51669 h 538305"/>
                <a:gd name="T90" fmla="*/ 400799 w 449768"/>
                <a:gd name="T91" fmla="*/ 9937 h 538305"/>
                <a:gd name="T92" fmla="*/ 426665 w 449768"/>
                <a:gd name="T93" fmla="*/ 4968 h 538305"/>
                <a:gd name="T94" fmla="*/ 437111 w 449768"/>
                <a:gd name="T95" fmla="*/ 0 h 538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20"/>
            </a:p>
          </p:txBody>
        </p:sp>
        <p:sp>
          <p:nvSpPr>
            <p:cNvPr id="18" name="Freeform 101@|5FFC:16777215|FBC:16777215|LFC:16777215|LBC:16777215"/>
            <p:cNvSpPr>
              <a:spLocks noEditPoints="1"/>
            </p:cNvSpPr>
            <p:nvPr/>
          </p:nvSpPr>
          <p:spPr bwMode="auto">
            <a:xfrm>
              <a:off x="6850063" y="2871788"/>
              <a:ext cx="433387" cy="398462"/>
            </a:xfrm>
            <a:custGeom>
              <a:avLst/>
              <a:gdLst>
                <a:gd name="T0" fmla="*/ 39 w 68"/>
                <a:gd name="T1" fmla="*/ 36 h 63"/>
                <a:gd name="T2" fmla="*/ 41 w 68"/>
                <a:gd name="T3" fmla="*/ 44 h 63"/>
                <a:gd name="T4" fmla="*/ 35 w 68"/>
                <a:gd name="T5" fmla="*/ 50 h 63"/>
                <a:gd name="T6" fmla="*/ 27 w 68"/>
                <a:gd name="T7" fmla="*/ 53 h 63"/>
                <a:gd name="T8" fmla="*/ 18 w 68"/>
                <a:gd name="T9" fmla="*/ 53 h 63"/>
                <a:gd name="T10" fmla="*/ 11 w 68"/>
                <a:gd name="T11" fmla="*/ 50 h 63"/>
                <a:gd name="T12" fmla="*/ 4 w 68"/>
                <a:gd name="T13" fmla="*/ 44 h 63"/>
                <a:gd name="T14" fmla="*/ 6 w 68"/>
                <a:gd name="T15" fmla="*/ 36 h 63"/>
                <a:gd name="T16" fmla="*/ 0 w 68"/>
                <a:gd name="T17" fmla="*/ 28 h 63"/>
                <a:gd name="T18" fmla="*/ 7 w 68"/>
                <a:gd name="T19" fmla="*/ 23 h 63"/>
                <a:gd name="T20" fmla="*/ 4 w 68"/>
                <a:gd name="T21" fmla="*/ 18 h 63"/>
                <a:gd name="T22" fmla="*/ 15 w 68"/>
                <a:gd name="T23" fmla="*/ 16 h 63"/>
                <a:gd name="T24" fmla="*/ 19 w 68"/>
                <a:gd name="T25" fmla="*/ 8 h 63"/>
                <a:gd name="T26" fmla="*/ 28 w 68"/>
                <a:gd name="T27" fmla="*/ 15 h 63"/>
                <a:gd name="T28" fmla="*/ 35 w 68"/>
                <a:gd name="T29" fmla="*/ 12 h 63"/>
                <a:gd name="T30" fmla="*/ 41 w 68"/>
                <a:gd name="T31" fmla="*/ 19 h 63"/>
                <a:gd name="T32" fmla="*/ 45 w 68"/>
                <a:gd name="T33" fmla="*/ 27 h 63"/>
                <a:gd name="T34" fmla="*/ 23 w 68"/>
                <a:gd name="T35" fmla="*/ 22 h 63"/>
                <a:gd name="T36" fmla="*/ 32 w 68"/>
                <a:gd name="T37" fmla="*/ 31 h 63"/>
                <a:gd name="T38" fmla="*/ 63 w 68"/>
                <a:gd name="T39" fmla="*/ 16 h 63"/>
                <a:gd name="T40" fmla="*/ 64 w 68"/>
                <a:gd name="T41" fmla="*/ 24 h 63"/>
                <a:gd name="T42" fmla="*/ 55 w 68"/>
                <a:gd name="T43" fmla="*/ 22 h 63"/>
                <a:gd name="T44" fmla="*/ 46 w 68"/>
                <a:gd name="T45" fmla="*/ 24 h 63"/>
                <a:gd name="T46" fmla="*/ 46 w 68"/>
                <a:gd name="T47" fmla="*/ 16 h 63"/>
                <a:gd name="T48" fmla="*/ 46 w 68"/>
                <a:gd name="T49" fmla="*/ 9 h 63"/>
                <a:gd name="T50" fmla="*/ 46 w 68"/>
                <a:gd name="T51" fmla="*/ 2 h 63"/>
                <a:gd name="T52" fmla="*/ 55 w 68"/>
                <a:gd name="T53" fmla="*/ 4 h 63"/>
                <a:gd name="T54" fmla="*/ 59 w 68"/>
                <a:gd name="T55" fmla="*/ 0 h 63"/>
                <a:gd name="T56" fmla="*/ 62 w 68"/>
                <a:gd name="T57" fmla="*/ 7 h 63"/>
                <a:gd name="T58" fmla="*/ 68 w 68"/>
                <a:gd name="T59" fmla="*/ 15 h 63"/>
                <a:gd name="T60" fmla="*/ 62 w 68"/>
                <a:gd name="T61" fmla="*/ 55 h 63"/>
                <a:gd name="T62" fmla="*/ 59 w 68"/>
                <a:gd name="T63" fmla="*/ 63 h 63"/>
                <a:gd name="T64" fmla="*/ 54 w 68"/>
                <a:gd name="T65" fmla="*/ 59 h 63"/>
                <a:gd name="T66" fmla="*/ 45 w 68"/>
                <a:gd name="T67" fmla="*/ 60 h 63"/>
                <a:gd name="T68" fmla="*/ 41 w 68"/>
                <a:gd name="T69" fmla="*/ 52 h 63"/>
                <a:gd name="T70" fmla="*/ 47 w 68"/>
                <a:gd name="T71" fmla="*/ 44 h 63"/>
                <a:gd name="T72" fmla="*/ 50 w 68"/>
                <a:gd name="T73" fmla="*/ 36 h 63"/>
                <a:gd name="T74" fmla="*/ 56 w 68"/>
                <a:gd name="T75" fmla="*/ 40 h 63"/>
                <a:gd name="T76" fmla="*/ 64 w 68"/>
                <a:gd name="T77" fmla="*/ 39 h 63"/>
                <a:gd name="T78" fmla="*/ 63 w 68"/>
                <a:gd name="T79" fmla="*/ 46 h 63"/>
                <a:gd name="T80" fmla="*/ 55 w 68"/>
                <a:gd name="T81" fmla="*/ 8 h 63"/>
                <a:gd name="T82" fmla="*/ 59 w 68"/>
                <a:gd name="T83" fmla="*/ 13 h 63"/>
                <a:gd name="T84" fmla="*/ 50 w 68"/>
                <a:gd name="T85" fmla="*/ 49 h 63"/>
                <a:gd name="T86" fmla="*/ 55 w 68"/>
                <a:gd name="T87" fmla="*/ 45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020"/>
            </a:p>
          </p:txBody>
        </p:sp>
        <p:sp>
          <p:nvSpPr>
            <p:cNvPr id="19" name="AutoShape 91@|5FFC:16777215|FBC:16777215|LFC:16777215|LBC:16777215"/>
            <p:cNvSpPr>
              <a:spLocks noChangeAspect="1"/>
            </p:cNvSpPr>
            <p:nvPr/>
          </p:nvSpPr>
          <p:spPr bwMode="auto">
            <a:xfrm>
              <a:off x="4852988" y="4613275"/>
              <a:ext cx="358775" cy="395288"/>
            </a:xfrm>
            <a:custGeom>
              <a:avLst/>
              <a:gdLst>
                <a:gd name="T0" fmla="*/ 21421 w 21483"/>
                <a:gd name="T1" fmla="*/ 4387 h 21600"/>
                <a:gd name="T2" fmla="*/ 14732 w 21483"/>
                <a:gd name="T3" fmla="*/ 18748 h 21600"/>
                <a:gd name="T4" fmla="*/ 6064 w 21483"/>
                <a:gd name="T5" fmla="*/ 19682 h 21600"/>
                <a:gd name="T6" fmla="*/ 5058 w 21483"/>
                <a:gd name="T7" fmla="*/ 19075 h 21600"/>
                <a:gd name="T8" fmla="*/ 3857 w 21483"/>
                <a:gd name="T9" fmla="*/ 18465 h 21600"/>
                <a:gd name="T10" fmla="*/ 3287 w 21483"/>
                <a:gd name="T11" fmla="*/ 19174 h 21600"/>
                <a:gd name="T12" fmla="*/ 2760 w 21483"/>
                <a:gd name="T13" fmla="*/ 20179 h 21600"/>
                <a:gd name="T14" fmla="*/ 2213 w 21483"/>
                <a:gd name="T15" fmla="*/ 21182 h 21600"/>
                <a:gd name="T16" fmla="*/ 1450 w 21483"/>
                <a:gd name="T17" fmla="*/ 21599 h 21600"/>
                <a:gd name="T18" fmla="*/ 521 w 21483"/>
                <a:gd name="T19" fmla="*/ 21097 h 21600"/>
                <a:gd name="T20" fmla="*/ 184 w 21483"/>
                <a:gd name="T21" fmla="*/ 20408 h 21600"/>
                <a:gd name="T22" fmla="*/ 699 w 21483"/>
                <a:gd name="T23" fmla="*/ 18152 h 21600"/>
                <a:gd name="T24" fmla="*/ 2061 w 21483"/>
                <a:gd name="T25" fmla="*/ 16692 h 21600"/>
                <a:gd name="T26" fmla="*/ 2367 w 21483"/>
                <a:gd name="T27" fmla="*/ 15949 h 21600"/>
                <a:gd name="T28" fmla="*/ 2128 w 21483"/>
                <a:gd name="T29" fmla="*/ 15241 h 21600"/>
                <a:gd name="T30" fmla="*/ 2166 w 21483"/>
                <a:gd name="T31" fmla="*/ 10774 h 21600"/>
                <a:gd name="T32" fmla="*/ 5694 w 21483"/>
                <a:gd name="T33" fmla="*/ 4986 h 21600"/>
                <a:gd name="T34" fmla="*/ 10336 w 21483"/>
                <a:gd name="T35" fmla="*/ 2894 h 21600"/>
                <a:gd name="T36" fmla="*/ 14037 w 21483"/>
                <a:gd name="T37" fmla="*/ 2772 h 21600"/>
                <a:gd name="T38" fmla="*/ 16740 w 21483"/>
                <a:gd name="T39" fmla="*/ 2239 h 21600"/>
                <a:gd name="T40" fmla="*/ 18125 w 21483"/>
                <a:gd name="T41" fmla="*/ 948 h 21600"/>
                <a:gd name="T42" fmla="*/ 19028 w 21483"/>
                <a:gd name="T43" fmla="*/ 129 h 21600"/>
                <a:gd name="T44" fmla="*/ 20163 w 21483"/>
                <a:gd name="T45" fmla="*/ 155 h 21600"/>
                <a:gd name="T46" fmla="*/ 15350 w 21483"/>
                <a:gd name="T47" fmla="*/ 9977 h 21600"/>
                <a:gd name="T48" fmla="*/ 16291 w 21483"/>
                <a:gd name="T49" fmla="*/ 8953 h 21600"/>
                <a:gd name="T50" fmla="*/ 15418 w 21483"/>
                <a:gd name="T51" fmla="*/ 7815 h 21600"/>
                <a:gd name="T52" fmla="*/ 9550 w 21483"/>
                <a:gd name="T53" fmla="*/ 9032 h 21600"/>
                <a:gd name="T54" fmla="*/ 4732 w 21483"/>
                <a:gd name="T55" fmla="*/ 13518 h 21600"/>
                <a:gd name="T56" fmla="*/ 4821 w 21483"/>
                <a:gd name="T57" fmla="*/ 15063 h 21600"/>
                <a:gd name="T58" fmla="*/ 6087 w 21483"/>
                <a:gd name="T59" fmla="*/ 14953 h 21600"/>
                <a:gd name="T60" fmla="*/ 10259 w 21483"/>
                <a:gd name="T61" fmla="*/ 11005 h 21600"/>
                <a:gd name="T62" fmla="*/ 15350 w 21483"/>
                <a:gd name="T63" fmla="*/ 997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483" h="21600">
                  <a:moveTo>
                    <a:pt x="20490" y="581"/>
                  </a:moveTo>
                  <a:cubicBezTo>
                    <a:pt x="20984" y="1781"/>
                    <a:pt x="21295" y="3048"/>
                    <a:pt x="21421" y="4387"/>
                  </a:cubicBezTo>
                  <a:cubicBezTo>
                    <a:pt x="21545" y="5722"/>
                    <a:pt x="21482" y="7179"/>
                    <a:pt x="21220" y="8744"/>
                  </a:cubicBezTo>
                  <a:cubicBezTo>
                    <a:pt x="20549" y="13134"/>
                    <a:pt x="18385" y="16469"/>
                    <a:pt x="14732" y="18748"/>
                  </a:cubicBezTo>
                  <a:cubicBezTo>
                    <a:pt x="13010" y="19857"/>
                    <a:pt x="11265" y="20408"/>
                    <a:pt x="9505" y="20408"/>
                  </a:cubicBezTo>
                  <a:cubicBezTo>
                    <a:pt x="8354" y="20408"/>
                    <a:pt x="7208" y="20165"/>
                    <a:pt x="6064" y="19682"/>
                  </a:cubicBezTo>
                  <a:cubicBezTo>
                    <a:pt x="5893" y="19609"/>
                    <a:pt x="5725" y="19519"/>
                    <a:pt x="5556" y="19411"/>
                  </a:cubicBezTo>
                  <a:cubicBezTo>
                    <a:pt x="5388" y="19301"/>
                    <a:pt x="5221" y="19191"/>
                    <a:pt x="5058" y="19075"/>
                  </a:cubicBezTo>
                  <a:cubicBezTo>
                    <a:pt x="4840" y="18928"/>
                    <a:pt x="4625" y="18790"/>
                    <a:pt x="4414" y="18660"/>
                  </a:cubicBezTo>
                  <a:cubicBezTo>
                    <a:pt x="4199" y="18527"/>
                    <a:pt x="4017" y="18465"/>
                    <a:pt x="3857" y="18465"/>
                  </a:cubicBezTo>
                  <a:cubicBezTo>
                    <a:pt x="3785" y="18485"/>
                    <a:pt x="3698" y="18561"/>
                    <a:pt x="3598" y="18700"/>
                  </a:cubicBezTo>
                  <a:cubicBezTo>
                    <a:pt x="3497" y="18841"/>
                    <a:pt x="3392" y="18996"/>
                    <a:pt x="3287" y="19174"/>
                  </a:cubicBezTo>
                  <a:cubicBezTo>
                    <a:pt x="3184" y="19349"/>
                    <a:pt x="3085" y="19536"/>
                    <a:pt x="2989" y="19728"/>
                  </a:cubicBezTo>
                  <a:cubicBezTo>
                    <a:pt x="2898" y="19922"/>
                    <a:pt x="2821" y="20072"/>
                    <a:pt x="2760" y="20179"/>
                  </a:cubicBezTo>
                  <a:cubicBezTo>
                    <a:pt x="2655" y="20388"/>
                    <a:pt x="2557" y="20575"/>
                    <a:pt x="2463" y="20741"/>
                  </a:cubicBezTo>
                  <a:cubicBezTo>
                    <a:pt x="2372" y="20908"/>
                    <a:pt x="2285" y="21055"/>
                    <a:pt x="2213" y="21182"/>
                  </a:cubicBezTo>
                  <a:cubicBezTo>
                    <a:pt x="2025" y="21461"/>
                    <a:pt x="1787" y="21599"/>
                    <a:pt x="1494" y="21599"/>
                  </a:cubicBezTo>
                  <a:lnTo>
                    <a:pt x="1450" y="21599"/>
                  </a:lnTo>
                  <a:cubicBezTo>
                    <a:pt x="1235" y="21583"/>
                    <a:pt x="1050" y="21526"/>
                    <a:pt x="895" y="21433"/>
                  </a:cubicBezTo>
                  <a:cubicBezTo>
                    <a:pt x="743" y="21334"/>
                    <a:pt x="617" y="21224"/>
                    <a:pt x="521" y="21097"/>
                  </a:cubicBezTo>
                  <a:cubicBezTo>
                    <a:pt x="425" y="20975"/>
                    <a:pt x="348" y="20846"/>
                    <a:pt x="292" y="20716"/>
                  </a:cubicBezTo>
                  <a:cubicBezTo>
                    <a:pt x="236" y="20586"/>
                    <a:pt x="198" y="20484"/>
                    <a:pt x="184" y="20408"/>
                  </a:cubicBezTo>
                  <a:cubicBezTo>
                    <a:pt x="-17" y="20077"/>
                    <a:pt x="-54" y="19724"/>
                    <a:pt x="74" y="19355"/>
                  </a:cubicBezTo>
                  <a:cubicBezTo>
                    <a:pt x="222" y="18877"/>
                    <a:pt x="430" y="18479"/>
                    <a:pt x="699" y="18152"/>
                  </a:cubicBezTo>
                  <a:cubicBezTo>
                    <a:pt x="970" y="17827"/>
                    <a:pt x="1235" y="17536"/>
                    <a:pt x="1494" y="17276"/>
                  </a:cubicBezTo>
                  <a:cubicBezTo>
                    <a:pt x="1712" y="17068"/>
                    <a:pt x="1901" y="16873"/>
                    <a:pt x="2061" y="16692"/>
                  </a:cubicBezTo>
                  <a:cubicBezTo>
                    <a:pt x="2222" y="16511"/>
                    <a:pt x="2325" y="16319"/>
                    <a:pt x="2367" y="16113"/>
                  </a:cubicBezTo>
                  <a:cubicBezTo>
                    <a:pt x="2383" y="16057"/>
                    <a:pt x="2383" y="16003"/>
                    <a:pt x="2367" y="15949"/>
                  </a:cubicBezTo>
                  <a:cubicBezTo>
                    <a:pt x="2353" y="15899"/>
                    <a:pt x="2318" y="15783"/>
                    <a:pt x="2257" y="15611"/>
                  </a:cubicBezTo>
                  <a:cubicBezTo>
                    <a:pt x="2213" y="15503"/>
                    <a:pt x="2168" y="15379"/>
                    <a:pt x="2128" y="15241"/>
                  </a:cubicBezTo>
                  <a:cubicBezTo>
                    <a:pt x="2086" y="15100"/>
                    <a:pt x="2051" y="14941"/>
                    <a:pt x="2021" y="14761"/>
                  </a:cubicBezTo>
                  <a:cubicBezTo>
                    <a:pt x="1836" y="13321"/>
                    <a:pt x="1883" y="11988"/>
                    <a:pt x="2166" y="10774"/>
                  </a:cubicBezTo>
                  <a:cubicBezTo>
                    <a:pt x="2449" y="9557"/>
                    <a:pt x="2898" y="8464"/>
                    <a:pt x="3509" y="7493"/>
                  </a:cubicBezTo>
                  <a:cubicBezTo>
                    <a:pt x="4122" y="6527"/>
                    <a:pt x="4852" y="5689"/>
                    <a:pt x="5694" y="4986"/>
                  </a:cubicBezTo>
                  <a:cubicBezTo>
                    <a:pt x="6539" y="4283"/>
                    <a:pt x="7416" y="3741"/>
                    <a:pt x="8326" y="3351"/>
                  </a:cubicBezTo>
                  <a:cubicBezTo>
                    <a:pt x="8939" y="3091"/>
                    <a:pt x="9611" y="2939"/>
                    <a:pt x="10336" y="2894"/>
                  </a:cubicBezTo>
                  <a:cubicBezTo>
                    <a:pt x="11066" y="2848"/>
                    <a:pt x="11826" y="2817"/>
                    <a:pt x="12617" y="2798"/>
                  </a:cubicBezTo>
                  <a:cubicBezTo>
                    <a:pt x="13073" y="2798"/>
                    <a:pt x="13546" y="2789"/>
                    <a:pt x="14037" y="2772"/>
                  </a:cubicBezTo>
                  <a:cubicBezTo>
                    <a:pt x="14531" y="2752"/>
                    <a:pt x="15008" y="2704"/>
                    <a:pt x="15469" y="2623"/>
                  </a:cubicBezTo>
                  <a:cubicBezTo>
                    <a:pt x="15926" y="2541"/>
                    <a:pt x="16351" y="2414"/>
                    <a:pt x="16740" y="2239"/>
                  </a:cubicBezTo>
                  <a:cubicBezTo>
                    <a:pt x="17128" y="2064"/>
                    <a:pt x="17446" y="1815"/>
                    <a:pt x="17692" y="1499"/>
                  </a:cubicBezTo>
                  <a:cubicBezTo>
                    <a:pt x="17839" y="1321"/>
                    <a:pt x="17984" y="1135"/>
                    <a:pt x="18125" y="948"/>
                  </a:cubicBezTo>
                  <a:cubicBezTo>
                    <a:pt x="18261" y="756"/>
                    <a:pt x="18403" y="595"/>
                    <a:pt x="18548" y="460"/>
                  </a:cubicBezTo>
                  <a:cubicBezTo>
                    <a:pt x="18696" y="324"/>
                    <a:pt x="18855" y="214"/>
                    <a:pt x="19028" y="129"/>
                  </a:cubicBezTo>
                  <a:cubicBezTo>
                    <a:pt x="19206" y="42"/>
                    <a:pt x="19423" y="0"/>
                    <a:pt x="19688" y="0"/>
                  </a:cubicBezTo>
                  <a:cubicBezTo>
                    <a:pt x="19856" y="0"/>
                    <a:pt x="20015" y="50"/>
                    <a:pt x="20163" y="155"/>
                  </a:cubicBezTo>
                  <a:cubicBezTo>
                    <a:pt x="20308" y="261"/>
                    <a:pt x="20418" y="400"/>
                    <a:pt x="20490" y="581"/>
                  </a:cubicBezTo>
                  <a:moveTo>
                    <a:pt x="15350" y="9977"/>
                  </a:moveTo>
                  <a:cubicBezTo>
                    <a:pt x="15596" y="10017"/>
                    <a:pt x="15811" y="9927"/>
                    <a:pt x="15993" y="9712"/>
                  </a:cubicBezTo>
                  <a:cubicBezTo>
                    <a:pt x="16178" y="9503"/>
                    <a:pt x="16276" y="9249"/>
                    <a:pt x="16291" y="8953"/>
                  </a:cubicBezTo>
                  <a:cubicBezTo>
                    <a:pt x="16305" y="8636"/>
                    <a:pt x="16230" y="8374"/>
                    <a:pt x="16064" y="8159"/>
                  </a:cubicBezTo>
                  <a:cubicBezTo>
                    <a:pt x="15893" y="7947"/>
                    <a:pt x="15680" y="7832"/>
                    <a:pt x="15418" y="7815"/>
                  </a:cubicBezTo>
                  <a:cubicBezTo>
                    <a:pt x="14321" y="7761"/>
                    <a:pt x="13284" y="7834"/>
                    <a:pt x="12315" y="8038"/>
                  </a:cubicBezTo>
                  <a:cubicBezTo>
                    <a:pt x="11344" y="8241"/>
                    <a:pt x="10425" y="8571"/>
                    <a:pt x="9550" y="9032"/>
                  </a:cubicBezTo>
                  <a:cubicBezTo>
                    <a:pt x="8673" y="9492"/>
                    <a:pt x="7842" y="10090"/>
                    <a:pt x="7046" y="10830"/>
                  </a:cubicBezTo>
                  <a:cubicBezTo>
                    <a:pt x="6249" y="11567"/>
                    <a:pt x="5479" y="12465"/>
                    <a:pt x="4732" y="13518"/>
                  </a:cubicBezTo>
                  <a:cubicBezTo>
                    <a:pt x="4562" y="13764"/>
                    <a:pt x="4482" y="14032"/>
                    <a:pt x="4496" y="14323"/>
                  </a:cubicBezTo>
                  <a:cubicBezTo>
                    <a:pt x="4510" y="14617"/>
                    <a:pt x="4620" y="14862"/>
                    <a:pt x="4821" y="15063"/>
                  </a:cubicBezTo>
                  <a:cubicBezTo>
                    <a:pt x="4971" y="15221"/>
                    <a:pt x="5163" y="15311"/>
                    <a:pt x="5392" y="15317"/>
                  </a:cubicBezTo>
                  <a:cubicBezTo>
                    <a:pt x="5668" y="15317"/>
                    <a:pt x="5900" y="15195"/>
                    <a:pt x="6087" y="14953"/>
                  </a:cubicBezTo>
                  <a:cubicBezTo>
                    <a:pt x="6759" y="14035"/>
                    <a:pt x="7435" y="13244"/>
                    <a:pt x="8116" y="12586"/>
                  </a:cubicBezTo>
                  <a:cubicBezTo>
                    <a:pt x="8794" y="11929"/>
                    <a:pt x="9510" y="11401"/>
                    <a:pt x="10259" y="11005"/>
                  </a:cubicBezTo>
                  <a:cubicBezTo>
                    <a:pt x="11010" y="10610"/>
                    <a:pt x="11801" y="10330"/>
                    <a:pt x="12636" y="10167"/>
                  </a:cubicBezTo>
                  <a:cubicBezTo>
                    <a:pt x="13467" y="10003"/>
                    <a:pt x="14372" y="9938"/>
                    <a:pt x="15350" y="9977"/>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76184" tIns="76184" rIns="76184" bIns="76184" anchor="ctr"/>
            <a:lstStyle/>
            <a:p>
              <a:endParaRPr lang="zh-CN" altLang="en-US" sz="1020"/>
            </a:p>
          </p:txBody>
        </p:sp>
      </p:grpSp>
      <p:sp>
        <p:nvSpPr>
          <p:cNvPr id="20" name="文本框 19"/>
          <p:cNvSpPr txBox="1"/>
          <p:nvPr/>
        </p:nvSpPr>
        <p:spPr>
          <a:xfrm>
            <a:off x="166370" y="1508125"/>
            <a:ext cx="3512185" cy="937260"/>
          </a:xfrm>
          <a:prstGeom prst="rect">
            <a:avLst/>
          </a:prstGeom>
          <a:noFill/>
        </p:spPr>
        <p:txBody>
          <a:bodyPr wrap="square" rtlCol="0">
            <a:spAutoFit/>
          </a:bodyPr>
          <a:lstStyle/>
          <a:p>
            <a:pPr algn="l">
              <a:spcBef>
                <a:spcPts val="600"/>
              </a:spcBef>
            </a:pPr>
            <a:r>
              <a:rPr lang="en-US" sz="1000" dirty="0">
                <a:latin typeface="微软雅黑" panose="020B0503020204020204" pitchFamily="34" charset="-122"/>
                <a:ea typeface="微软雅黑" panose="020B0503020204020204" pitchFamily="34" charset="-122"/>
                <a:cs typeface="Hiragino Sans GB W3" charset="-122"/>
              </a:rPr>
              <a:t>1.</a:t>
            </a:r>
            <a:r>
              <a:rPr lang="zh-CN" altLang="en-US" sz="1000" dirty="0">
                <a:latin typeface="微软雅黑" panose="020B0503020204020204" pitchFamily="34" charset="-122"/>
                <a:ea typeface="微软雅黑" panose="020B0503020204020204" pitchFamily="34" charset="-122"/>
                <a:cs typeface="Hiragino Sans GB W3" charset="-122"/>
              </a:rPr>
              <a:t>没有开源数据集</a:t>
            </a:r>
            <a:r>
              <a:rPr lang="en-US" altLang="zh-CN" sz="1000" dirty="0">
                <a:latin typeface="微软雅黑" panose="020B0503020204020204" pitchFamily="34" charset="-122"/>
                <a:ea typeface="微软雅黑" panose="020B0503020204020204" pitchFamily="34" charset="-122"/>
                <a:cs typeface="Hiragino Sans GB W3" charset="-122"/>
              </a:rPr>
              <a:t> --&gt; </a:t>
            </a:r>
            <a:r>
              <a:rPr lang="zh-CN" altLang="en-US" sz="1000" dirty="0">
                <a:latin typeface="微软雅黑" panose="020B0503020204020204" pitchFamily="34" charset="-122"/>
                <a:ea typeface="微软雅黑" panose="020B0503020204020204" pitchFamily="34" charset="-122"/>
                <a:cs typeface="Hiragino Sans GB W3" charset="-122"/>
              </a:rPr>
              <a:t>使用各类软件测试</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2.</a:t>
            </a:r>
            <a:r>
              <a:rPr lang="zh-CN" altLang="en-US" sz="1000" dirty="0">
                <a:latin typeface="微软雅黑" panose="020B0503020204020204" pitchFamily="34" charset="-122"/>
                <a:ea typeface="微软雅黑" panose="020B0503020204020204" pitchFamily="34" charset="-122"/>
                <a:cs typeface="Hiragino Sans GB W3" charset="-122"/>
              </a:rPr>
              <a:t>方法</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实用改进的同族程序判断方法所实现的</a:t>
            </a:r>
            <a:r>
              <a:rPr lang="en-US" altLang="zh-CN" sz="1000" dirty="0">
                <a:latin typeface="微软雅黑" panose="020B0503020204020204" pitchFamily="34" charset="-122"/>
                <a:ea typeface="微软雅黑" panose="020B0503020204020204" pitchFamily="34" charset="-122"/>
                <a:cs typeface="Hiragino Sans GB W3" charset="-122"/>
              </a:rPr>
              <a:t>SUCIM</a:t>
            </a:r>
            <a:endParaRPr lang="en-US" altLang="zh-CN"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3.</a:t>
            </a:r>
            <a:r>
              <a:rPr lang="zh-CN" altLang="en-US" sz="1000" dirty="0">
                <a:latin typeface="微软雅黑" panose="020B0503020204020204" pitchFamily="34" charset="-122"/>
                <a:ea typeface="微软雅黑" panose="020B0503020204020204" pitchFamily="34" charset="-122"/>
                <a:cs typeface="Hiragino Sans GB W3" charset="-122"/>
              </a:rPr>
              <a:t>虚拟环境</a:t>
            </a:r>
            <a:r>
              <a:rPr lang="en-US" altLang="zh-CN" sz="1000" dirty="0">
                <a:latin typeface="微软雅黑" panose="020B0503020204020204" pitchFamily="34" charset="-122"/>
                <a:ea typeface="微软雅黑" panose="020B0503020204020204" pitchFamily="34" charset="-122"/>
                <a:cs typeface="Hiragino Sans GB W3" charset="-122"/>
              </a:rPr>
              <a:t>:win10</a:t>
            </a:r>
            <a:r>
              <a:rPr lang="zh-CN" altLang="en-US" sz="1000" dirty="0">
                <a:latin typeface="微软雅黑" panose="020B0503020204020204" pitchFamily="34" charset="-122"/>
                <a:ea typeface="微软雅黑" panose="020B0503020204020204" pitchFamily="34" charset="-122"/>
                <a:cs typeface="Hiragino Sans GB W3" charset="-122"/>
              </a:rPr>
              <a:t>和</a:t>
            </a:r>
            <a:r>
              <a:rPr lang="en-US" altLang="zh-CN" sz="1000" dirty="0">
                <a:latin typeface="微软雅黑" panose="020B0503020204020204" pitchFamily="34" charset="-122"/>
                <a:ea typeface="微软雅黑" panose="020B0503020204020204" pitchFamily="34" charset="-122"/>
                <a:cs typeface="Hiragino Sans GB W3" charset="-122"/>
              </a:rPr>
              <a:t>win7</a:t>
            </a:r>
            <a:r>
              <a:rPr lang="zh-CN" altLang="en-US" sz="1000" dirty="0">
                <a:latin typeface="微软雅黑" panose="020B0503020204020204" pitchFamily="34" charset="-122"/>
                <a:ea typeface="微软雅黑" panose="020B0503020204020204" pitchFamily="34" charset="-122"/>
                <a:cs typeface="Hiragino Sans GB W3" charset="-122"/>
              </a:rPr>
              <a:t>两种操作系统</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4.</a:t>
            </a:r>
            <a:r>
              <a:rPr lang="zh-CN" altLang="en-US" sz="1000" dirty="0">
                <a:latin typeface="微软雅黑" panose="020B0503020204020204" pitchFamily="34" charset="-122"/>
                <a:ea typeface="微软雅黑" panose="020B0503020204020204" pitchFamily="34" charset="-122"/>
                <a:cs typeface="Hiragino Sans GB W3" charset="-122"/>
              </a:rPr>
              <a:t>测试软件分类</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办公</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游戏</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视频</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浏览器</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聊天等</a:t>
            </a:r>
            <a:endParaRPr lang="zh-CN" altLang="en-US" sz="1000" dirty="0">
              <a:latin typeface="微软雅黑" panose="020B0503020204020204" pitchFamily="34" charset="-122"/>
              <a:ea typeface="微软雅黑" panose="020B0503020204020204" pitchFamily="34" charset="-122"/>
              <a:cs typeface="Hiragino Sans GB W3" charset="-122"/>
            </a:endParaRPr>
          </a:p>
        </p:txBody>
      </p:sp>
      <p:sp>
        <p:nvSpPr>
          <p:cNvPr id="21" name="Rectangle 24"/>
          <p:cNvSpPr>
            <a:spLocks noChangeArrowheads="1"/>
          </p:cNvSpPr>
          <p:nvPr/>
        </p:nvSpPr>
        <p:spPr bwMode="auto">
          <a:xfrm>
            <a:off x="872509" y="1232282"/>
            <a:ext cx="1254256"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latin typeface="微软雅黑" panose="020B0503020204020204" pitchFamily="34" charset="-122"/>
                <a:ea typeface="微软雅黑" panose="020B0503020204020204" pitchFamily="34" charset="-122"/>
              </a:rPr>
              <a:t>实验须知</a:t>
            </a:r>
            <a:endParaRPr lang="zh-CN" altLang="en-US" sz="1200" b="1" dirty="0">
              <a:solidFill>
                <a:schemeClr val="bg2">
                  <a:lumMod val="25000"/>
                </a:schemeClr>
              </a:solidFill>
            </a:endParaRPr>
          </a:p>
        </p:txBody>
      </p:sp>
      <p:sp>
        <p:nvSpPr>
          <p:cNvPr id="22" name="文本框 21"/>
          <p:cNvSpPr txBox="1"/>
          <p:nvPr/>
        </p:nvSpPr>
        <p:spPr>
          <a:xfrm>
            <a:off x="370205" y="3524250"/>
            <a:ext cx="2592705" cy="1322070"/>
          </a:xfrm>
          <a:prstGeom prst="rect">
            <a:avLst/>
          </a:prstGeom>
          <a:noFill/>
        </p:spPr>
        <p:txBody>
          <a:bodyPr wrap="square" rtlCol="0">
            <a:spAutoFit/>
          </a:bodyPr>
          <a:lstStyle/>
          <a:p>
            <a:pPr marL="171450" indent="-171450" algn="l">
              <a:spcBef>
                <a:spcPts val="600"/>
              </a:spcBef>
              <a:buFont typeface="Arial" panose="020B0604020202020204" pitchFamily="34" charset="0"/>
              <a:buChar char="•"/>
            </a:pPr>
            <a:r>
              <a:rPr lang="en-US" sz="1000" dirty="0">
                <a:latin typeface="微软雅黑" panose="020B0503020204020204" pitchFamily="34" charset="-122"/>
                <a:ea typeface="微软雅黑" panose="020B0503020204020204" pitchFamily="34" charset="-122"/>
                <a:cs typeface="Hiragino Sans GB W3" charset="-122"/>
              </a:rPr>
              <a:t>41</a:t>
            </a:r>
            <a:r>
              <a:rPr lang="zh-CN" altLang="en-US" sz="1000" dirty="0">
                <a:latin typeface="微软雅黑" panose="020B0503020204020204" pitchFamily="34" charset="-122"/>
                <a:ea typeface="微软雅黑" panose="020B0503020204020204" pitchFamily="34" charset="-122"/>
                <a:cs typeface="Hiragino Sans GB W3" charset="-122"/>
              </a:rPr>
              <a:t>个被杀毒软件检测为非恶意代码后被加入可信代码清单</a:t>
            </a:r>
            <a:endParaRPr lang="zh-CN" altLang="en-US" sz="1000" dirty="0">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en-US" altLang="zh-CN" sz="1000" dirty="0">
                <a:latin typeface="微软雅黑" panose="020B0503020204020204" pitchFamily="34" charset="-122"/>
                <a:ea typeface="微软雅黑" panose="020B0503020204020204" pitchFamily="34" charset="-122"/>
                <a:cs typeface="Hiragino Sans GB W3" charset="-122"/>
              </a:rPr>
              <a:t>6</a:t>
            </a:r>
            <a:r>
              <a:rPr lang="zh-CN" altLang="en-US" sz="1000" dirty="0">
                <a:latin typeface="微软雅黑" panose="020B0503020204020204" pitchFamily="34" charset="-122"/>
                <a:ea typeface="微软雅黑" panose="020B0503020204020204" pitchFamily="34" charset="-122"/>
                <a:cs typeface="Hiragino Sans GB W3" charset="-122"/>
              </a:rPr>
              <a:t>个作为不可信软件</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b="1" dirty="0">
                <a:latin typeface="微软雅黑" panose="020B0503020204020204" pitchFamily="34" charset="-122"/>
                <a:ea typeface="微软雅黑" panose="020B0503020204020204" pitchFamily="34" charset="-122"/>
                <a:cs typeface="Hiragino Sans GB W3" charset="-122"/>
              </a:rPr>
              <a:t>		</a:t>
            </a:r>
            <a:r>
              <a:rPr lang="en-US" altLang="zh-CN" sz="1000" b="1" dirty="0">
                <a:latin typeface="Arial" panose="020B0604020202020204" pitchFamily="34" charset="0"/>
                <a:ea typeface="微软雅黑" panose="020B0503020204020204" pitchFamily="34" charset="-122"/>
                <a:cs typeface="Arial" panose="020B0604020202020204" pitchFamily="34" charset="0"/>
              </a:rPr>
              <a:t>↓</a:t>
            </a:r>
            <a:endParaRPr lang="en-US" altLang="zh-CN" sz="1000" b="1" dirty="0">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en-US" altLang="zh-CN" sz="1000" dirty="0">
                <a:latin typeface="微软雅黑" panose="020B0503020204020204" pitchFamily="34" charset="-122"/>
                <a:ea typeface="微软雅黑" panose="020B0503020204020204" pitchFamily="34" charset="-122"/>
                <a:cs typeface="Hiragino Sans GB W3" charset="-122"/>
              </a:rPr>
              <a:t>41(36</a:t>
            </a:r>
            <a:r>
              <a:rPr lang="zh-CN" altLang="en-US" sz="1000" dirty="0">
                <a:latin typeface="微软雅黑" panose="020B0503020204020204" pitchFamily="34" charset="-122"/>
                <a:ea typeface="微软雅黑" panose="020B0503020204020204" pitchFamily="34" charset="-122"/>
                <a:cs typeface="Hiragino Sans GB W3" charset="-122"/>
              </a:rPr>
              <a:t>个顺利完成，</a:t>
            </a:r>
            <a:r>
              <a:rPr lang="en-US" altLang="zh-CN" sz="1000" dirty="0">
                <a:latin typeface="微软雅黑" panose="020B0503020204020204" pitchFamily="34" charset="-122"/>
                <a:ea typeface="微软雅黑" panose="020B0503020204020204" pitchFamily="34" charset="-122"/>
                <a:cs typeface="Hiragino Sans GB W3" charset="-122"/>
              </a:rPr>
              <a:t>5</a:t>
            </a:r>
            <a:r>
              <a:rPr lang="zh-CN" altLang="en-US" sz="1000" dirty="0">
                <a:latin typeface="微软雅黑" panose="020B0503020204020204" pitchFamily="34" charset="-122"/>
                <a:ea typeface="微软雅黑" panose="020B0503020204020204" pitchFamily="34" charset="-122"/>
                <a:cs typeface="Hiragino Sans GB W3" charset="-122"/>
              </a:rPr>
              <a:t>个被拦截</a:t>
            </a:r>
            <a:r>
              <a:rPr lang="en-US" altLang="zh-CN" sz="1000" dirty="0">
                <a:latin typeface="微软雅黑" panose="020B0503020204020204" pitchFamily="34" charset="-122"/>
                <a:ea typeface="微软雅黑" panose="020B0503020204020204" pitchFamily="34" charset="-122"/>
                <a:cs typeface="Hiragino Sans GB W3" charset="-122"/>
              </a:rPr>
              <a:t>)</a:t>
            </a:r>
            <a:endParaRPr lang="en-US" altLang="zh-CN" sz="1000" dirty="0">
              <a:latin typeface="微软雅黑" panose="020B0503020204020204" pitchFamily="34" charset="-122"/>
              <a:ea typeface="微软雅黑" panose="020B0503020204020204" pitchFamily="34" charset="-122"/>
              <a:cs typeface="Hiragino Sans GB W3" charset="-122"/>
            </a:endParaRPr>
          </a:p>
          <a:p>
            <a:pPr marL="171450" indent="-171450" algn="l">
              <a:spcBef>
                <a:spcPts val="600"/>
              </a:spcBef>
              <a:buFont typeface="Arial" panose="020B0604020202020204" pitchFamily="34" charset="0"/>
              <a:buChar char="•"/>
            </a:pPr>
            <a:r>
              <a:rPr lang="en-US" altLang="zh-CN" sz="1000" dirty="0">
                <a:latin typeface="微软雅黑" panose="020B0503020204020204" pitchFamily="34" charset="-122"/>
                <a:ea typeface="微软雅黑" panose="020B0503020204020204" pitchFamily="34" charset="-122"/>
                <a:cs typeface="Hiragino Sans GB W3" charset="-122"/>
              </a:rPr>
              <a:t>6</a:t>
            </a:r>
            <a:r>
              <a:rPr lang="zh-CN" altLang="en-US" sz="1000" dirty="0">
                <a:latin typeface="微软雅黑" panose="020B0503020204020204" pitchFamily="34" charset="-122"/>
                <a:ea typeface="微软雅黑" panose="020B0503020204020204" pitchFamily="34" charset="-122"/>
                <a:cs typeface="Hiragino Sans GB W3" charset="-122"/>
              </a:rPr>
              <a:t>个不可信软件被拦截</a:t>
            </a:r>
            <a:endParaRPr lang="zh-CN" altLang="en-US" sz="1000" dirty="0">
              <a:latin typeface="微软雅黑" panose="020B0503020204020204" pitchFamily="34" charset="-122"/>
              <a:ea typeface="微软雅黑" panose="020B0503020204020204" pitchFamily="34" charset="-122"/>
              <a:cs typeface="Hiragino Sans GB W3" charset="-122"/>
            </a:endParaRPr>
          </a:p>
        </p:txBody>
      </p:sp>
      <p:sp>
        <p:nvSpPr>
          <p:cNvPr id="23" name="Rectangle 24"/>
          <p:cNvSpPr>
            <a:spLocks noChangeArrowheads="1"/>
          </p:cNvSpPr>
          <p:nvPr/>
        </p:nvSpPr>
        <p:spPr bwMode="auto">
          <a:xfrm>
            <a:off x="872315" y="3222372"/>
            <a:ext cx="1254256"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latin typeface="微软雅黑" panose="020B0503020204020204" pitchFamily="34" charset="-122"/>
                <a:ea typeface="微软雅黑" panose="020B0503020204020204" pitchFamily="34" charset="-122"/>
              </a:rPr>
              <a:t>实验结果</a:t>
            </a:r>
            <a:endParaRPr lang="zh-CN" altLang="en-US" sz="1200" b="1" dirty="0">
              <a:solidFill>
                <a:schemeClr val="bg2">
                  <a:lumMod val="25000"/>
                </a:schemeClr>
              </a:solidFill>
              <a:latin typeface="微软雅黑" panose="020B0503020204020204" pitchFamily="34" charset="-122"/>
              <a:ea typeface="微软雅黑" panose="020B0503020204020204" pitchFamily="34" charset="-122"/>
            </a:endParaRPr>
          </a:p>
        </p:txBody>
      </p:sp>
      <p:sp>
        <p:nvSpPr>
          <p:cNvPr id="24" name="文本框 23"/>
          <p:cNvSpPr txBox="1"/>
          <p:nvPr/>
        </p:nvSpPr>
        <p:spPr>
          <a:xfrm>
            <a:off x="6494145" y="1289050"/>
            <a:ext cx="2536190" cy="1217295"/>
          </a:xfrm>
          <a:prstGeom prst="rect">
            <a:avLst/>
          </a:prstGeom>
          <a:noFill/>
        </p:spPr>
        <p:txBody>
          <a:bodyPr wrap="square" rtlCol="0">
            <a:noAutofit/>
          </a:bodyPr>
          <a:lstStyle/>
          <a:p>
            <a:pPr algn="l">
              <a:spcBef>
                <a:spcPts val="600"/>
              </a:spcBef>
            </a:pPr>
            <a:r>
              <a:rPr lang="en-US" sz="1000" dirty="0">
                <a:latin typeface="微软雅黑" panose="020B0503020204020204" pitchFamily="34" charset="-122"/>
                <a:ea typeface="微软雅黑" panose="020B0503020204020204" pitchFamily="34" charset="-122"/>
                <a:cs typeface="Hiragino Sans GB W3" charset="-122"/>
              </a:rPr>
              <a:t>1.</a:t>
            </a:r>
            <a:r>
              <a:rPr lang="zh-CN" altLang="en-US" sz="1000" dirty="0">
                <a:latin typeface="微软雅黑" panose="020B0503020204020204" pitchFamily="34" charset="-122"/>
                <a:ea typeface="微软雅黑" panose="020B0503020204020204" pitchFamily="34" charset="-122"/>
                <a:cs typeface="Hiragino Sans GB W3" charset="-122"/>
              </a:rPr>
              <a:t>可信软件在线升级精确率：</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正确</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所有</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为可信软件在线升级代码数量，所以</a:t>
            </a:r>
            <a:r>
              <a:rPr lang="zh-CN" altLang="en-US" sz="1000" dirty="0">
                <a:latin typeface="微软雅黑" panose="020B0503020204020204" pitchFamily="34" charset="-122"/>
                <a:ea typeface="微软雅黑" panose="020B0503020204020204" pitchFamily="34" charset="-122"/>
                <a:cs typeface="Hiragino Sans GB W3" charset="-122"/>
              </a:rPr>
              <a:t>目标需要达到</a:t>
            </a:r>
            <a:r>
              <a:rPr lang="en-US" altLang="zh-CN" sz="1000" dirty="0">
                <a:latin typeface="微软雅黑" panose="020B0503020204020204" pitchFamily="34" charset="-122"/>
                <a:ea typeface="微软雅黑" panose="020B0503020204020204" pitchFamily="34" charset="-122"/>
                <a:cs typeface="Hiragino Sans GB W3" charset="-122"/>
              </a:rPr>
              <a:t>100%</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2.</a:t>
            </a:r>
            <a:r>
              <a:rPr lang="zh-CN" altLang="en-US" sz="1000" dirty="0">
                <a:latin typeface="微软雅黑" panose="020B0503020204020204" pitchFamily="34" charset="-122"/>
                <a:ea typeface="微软雅黑" panose="020B0503020204020204" pitchFamily="34" charset="-122"/>
                <a:cs typeface="Hiragino Sans GB W3" charset="-122"/>
              </a:rPr>
              <a:t>可信软件在线升级召回率</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能够被正确判断出来的比例</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召回率越高，可信软件在线升级成功的比例越高</a:t>
            </a:r>
            <a:endParaRPr lang="zh-CN" altLang="en-US" sz="1000" dirty="0">
              <a:latin typeface="微软雅黑" panose="020B0503020204020204" pitchFamily="34" charset="-122"/>
              <a:ea typeface="微软雅黑" panose="020B0503020204020204" pitchFamily="34" charset="-122"/>
              <a:cs typeface="Hiragino Sans GB W3" charset="-122"/>
            </a:endParaRPr>
          </a:p>
        </p:txBody>
      </p:sp>
      <p:sp>
        <p:nvSpPr>
          <p:cNvPr id="26" name="文本框 25"/>
          <p:cNvSpPr txBox="1"/>
          <p:nvPr/>
        </p:nvSpPr>
        <p:spPr>
          <a:xfrm>
            <a:off x="5872480" y="3627120"/>
            <a:ext cx="4300220" cy="706755"/>
          </a:xfrm>
          <a:prstGeom prst="rect">
            <a:avLst/>
          </a:prstGeom>
          <a:noFill/>
        </p:spPr>
        <p:txBody>
          <a:bodyPr wrap="square" rtlCol="0">
            <a:spAutoFit/>
          </a:bodyPr>
          <a:lstStyle/>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1.</a:t>
            </a:r>
            <a:r>
              <a:rPr lang="zh-CN" altLang="en-US" sz="1000" dirty="0">
                <a:latin typeface="微软雅黑" panose="020B0503020204020204" pitchFamily="34" charset="-122"/>
                <a:ea typeface="微软雅黑" panose="020B0503020204020204" pitchFamily="34" charset="-122"/>
                <a:cs typeface="Hiragino Sans GB W3" charset="-122"/>
              </a:rPr>
              <a:t>习惯在系统文件夹</a:t>
            </a:r>
            <a:r>
              <a:rPr lang="en-US" altLang="zh-CN" sz="1000" dirty="0">
                <a:latin typeface="微软雅黑" panose="020B0503020204020204" pitchFamily="34" charset="-122"/>
                <a:ea typeface="微软雅黑" panose="020B0503020204020204" pitchFamily="34" charset="-122"/>
                <a:cs typeface="Hiragino Sans GB W3" charset="-122"/>
              </a:rPr>
              <a:t>/</a:t>
            </a:r>
            <a:r>
              <a:rPr lang="zh-CN" altLang="en-US" sz="1000" dirty="0">
                <a:latin typeface="微软雅黑" panose="020B0503020204020204" pitchFamily="34" charset="-122"/>
                <a:ea typeface="微软雅黑" panose="020B0503020204020204" pitchFamily="34" charset="-122"/>
                <a:cs typeface="Hiragino Sans GB W3" charset="-122"/>
              </a:rPr>
              <a:t>公共文件下创建文件</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2.</a:t>
            </a:r>
            <a:r>
              <a:rPr lang="zh-CN" altLang="en-US" sz="1000" dirty="0">
                <a:latin typeface="微软雅黑" panose="020B0503020204020204" pitchFamily="34" charset="-122"/>
                <a:ea typeface="微软雅黑" panose="020B0503020204020204" pitchFamily="34" charset="-122"/>
                <a:cs typeface="Hiragino Sans GB W3" charset="-122"/>
                <a:sym typeface="+mn-ea"/>
              </a:rPr>
              <a:t>部分行为特征和恶意代码的隐匿特征非常相似</a:t>
            </a:r>
            <a:endParaRPr lang="zh-CN" altLang="en-US" sz="1000" dirty="0">
              <a:latin typeface="微软雅黑" panose="020B0503020204020204" pitchFamily="34" charset="-122"/>
              <a:ea typeface="微软雅黑" panose="020B0503020204020204" pitchFamily="34" charset="-122"/>
              <a:cs typeface="Hiragino Sans GB W3" charset="-122"/>
            </a:endParaRPr>
          </a:p>
          <a:p>
            <a:pPr algn="l">
              <a:spcBef>
                <a:spcPts val="600"/>
              </a:spcBef>
            </a:pPr>
            <a:r>
              <a:rPr lang="en-US" altLang="zh-CN" sz="1000" dirty="0">
                <a:latin typeface="微软雅黑" panose="020B0503020204020204" pitchFamily="34" charset="-122"/>
                <a:ea typeface="微软雅黑" panose="020B0503020204020204" pitchFamily="34" charset="-122"/>
                <a:cs typeface="Hiragino Sans GB W3" charset="-122"/>
              </a:rPr>
              <a:t>3.</a:t>
            </a:r>
            <a:r>
              <a:rPr lang="zh-CN" altLang="en-US" sz="1000" dirty="0">
                <a:latin typeface="微软雅黑" panose="020B0503020204020204" pitchFamily="34" charset="-122"/>
                <a:ea typeface="微软雅黑" panose="020B0503020204020204" pitchFamily="34" charset="-122"/>
                <a:cs typeface="Hiragino Sans GB W3" charset="-122"/>
              </a:rPr>
              <a:t>文件命名非常随意</a:t>
            </a:r>
            <a:r>
              <a:rPr lang="en-US" altLang="zh-CN" sz="1000" dirty="0">
                <a:latin typeface="微软雅黑" panose="020B0503020204020204" pitchFamily="34" charset="-122"/>
                <a:ea typeface="微软雅黑" panose="020B0503020204020204" pitchFamily="34" charset="-122"/>
                <a:cs typeface="Hiragino Sans GB W3" charset="-122"/>
              </a:rPr>
              <a:t> -&gt;</a:t>
            </a:r>
            <a:r>
              <a:rPr lang="zh-CN" altLang="en-US" sz="1000" dirty="0">
                <a:latin typeface="微软雅黑" panose="020B0503020204020204" pitchFamily="34" charset="-122"/>
                <a:ea typeface="微软雅黑" panose="020B0503020204020204" pitchFamily="34" charset="-122"/>
                <a:cs typeface="Hiragino Sans GB W3" charset="-122"/>
              </a:rPr>
              <a:t>被认为工具类程序</a:t>
            </a:r>
            <a:r>
              <a:rPr lang="en-US" altLang="zh-CN" sz="1000" dirty="0">
                <a:latin typeface="微软雅黑" panose="020B0503020204020204" pitchFamily="34" charset="-122"/>
                <a:ea typeface="微软雅黑" panose="020B0503020204020204" pitchFamily="34" charset="-122"/>
                <a:cs typeface="Hiragino Sans GB W3" charset="-122"/>
              </a:rPr>
              <a:t> -&gt;</a:t>
            </a:r>
            <a:r>
              <a:rPr lang="zh-CN" altLang="en-US" sz="1000" dirty="0">
                <a:latin typeface="微软雅黑" panose="020B0503020204020204" pitchFamily="34" charset="-122"/>
                <a:ea typeface="微软雅黑" panose="020B0503020204020204" pitchFamily="34" charset="-122"/>
                <a:cs typeface="Hiragino Sans GB W3" charset="-122"/>
              </a:rPr>
              <a:t>不可信程序</a:t>
            </a:r>
            <a:endParaRPr lang="zh-CN" sz="1000" dirty="0">
              <a:latin typeface="微软雅黑" panose="020B0503020204020204" pitchFamily="34" charset="-122"/>
              <a:ea typeface="微软雅黑" panose="020B0503020204020204" pitchFamily="34" charset="-122"/>
              <a:cs typeface="Hiragino Sans GB W3" charset="-122"/>
            </a:endParaRPr>
          </a:p>
        </p:txBody>
      </p:sp>
      <p:sp>
        <p:nvSpPr>
          <p:cNvPr id="27" name="Rectangle 24"/>
          <p:cNvSpPr>
            <a:spLocks noChangeArrowheads="1"/>
          </p:cNvSpPr>
          <p:nvPr/>
        </p:nvSpPr>
        <p:spPr bwMode="auto">
          <a:xfrm>
            <a:off x="6636404" y="3266236"/>
            <a:ext cx="1254256" cy="220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300"/>
              </a:spcBef>
            </a:pPr>
            <a:r>
              <a:rPr lang="zh-CN" altLang="en-US" sz="1200" b="1" dirty="0">
                <a:solidFill>
                  <a:schemeClr val="bg2">
                    <a:lumMod val="25000"/>
                  </a:schemeClr>
                </a:solidFill>
                <a:latin typeface="微软雅黑" panose="020B0503020204020204" pitchFamily="34" charset="-122"/>
                <a:ea typeface="微软雅黑" panose="020B0503020204020204" pitchFamily="34" charset="-122"/>
              </a:rPr>
              <a:t>实验分析</a:t>
            </a:r>
            <a:endParaRPr lang="zh-CN" altLang="en-US" sz="1200" b="1" dirty="0">
              <a:solidFill>
                <a:schemeClr val="bg2">
                  <a:lumMod val="25000"/>
                </a:schemeClr>
              </a:solidFill>
              <a:latin typeface="微软雅黑" panose="020B0503020204020204" pitchFamily="34" charset="-122"/>
              <a:ea typeface="微软雅黑" panose="020B0503020204020204" pitchFamily="34" charset="-122"/>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
        <p:nvSpPr>
          <p:cNvPr id="2" name="文本框 1"/>
          <p:cNvSpPr txBox="1"/>
          <p:nvPr/>
        </p:nvSpPr>
        <p:spPr>
          <a:xfrm>
            <a:off x="6446520" y="920115"/>
            <a:ext cx="2059305" cy="312420"/>
          </a:xfrm>
          <a:prstGeom prst="rect">
            <a:avLst/>
          </a:prstGeom>
          <a:noFill/>
        </p:spPr>
        <p:txBody>
          <a:bodyPr wrap="square" rtlCol="0" anchor="t">
            <a:spAutoFit/>
          </a:bodyPr>
          <a:p>
            <a:pPr algn="ctr">
              <a:lnSpc>
                <a:spcPct val="120000"/>
              </a:lnSpc>
              <a:spcBef>
                <a:spcPts val="300"/>
              </a:spcBef>
            </a:pPr>
            <a:r>
              <a:rPr lang="zh-CN" altLang="en-US" sz="1200" b="1" dirty="0">
                <a:solidFill>
                  <a:schemeClr val="bg2">
                    <a:lumMod val="25000"/>
                  </a:schemeClr>
                </a:solidFill>
                <a:latin typeface="微软雅黑" panose="020B0503020204020204" pitchFamily="34" charset="-122"/>
                <a:ea typeface="微软雅黑" panose="020B0503020204020204" pitchFamily="34" charset="-122"/>
              </a:rPr>
              <a:t>实验目标</a:t>
            </a:r>
            <a:endParaRPr lang="zh-CN" altLang="en-US" sz="1200" b="1" dirty="0">
              <a:solidFill>
                <a:schemeClr val="bg2">
                  <a:lumMod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233" fill="hold"/>
                                        <p:tgtEl>
                                          <p:spTgt spid="11"/>
                                        </p:tgtEl>
                                        <p:attrNameLst>
                                          <p:attrName>ppt_w</p:attrName>
                                        </p:attrNameLst>
                                      </p:cBhvr>
                                      <p:tavLst>
                                        <p:tav tm="0">
                                          <p:val>
                                            <p:fltVal val="0"/>
                                          </p:val>
                                        </p:tav>
                                        <p:tav tm="100000">
                                          <p:val>
                                            <p:strVal val="#ppt_w"/>
                                          </p:val>
                                        </p:tav>
                                      </p:tavLst>
                                    </p:anim>
                                    <p:anim calcmode="lin" valueType="num">
                                      <p:cBhvr>
                                        <p:cTn id="8" dur="1233" fill="hold"/>
                                        <p:tgtEl>
                                          <p:spTgt spid="11"/>
                                        </p:tgtEl>
                                        <p:attrNameLst>
                                          <p:attrName>ppt_h</p:attrName>
                                        </p:attrNameLst>
                                      </p:cBhvr>
                                      <p:tavLst>
                                        <p:tav tm="0">
                                          <p:val>
                                            <p:fltVal val="0"/>
                                          </p:val>
                                        </p:tav>
                                        <p:tav tm="100000">
                                          <p:val>
                                            <p:strVal val="#ppt_h"/>
                                          </p:val>
                                        </p:tav>
                                      </p:tavLst>
                                    </p:anim>
                                    <p:anim calcmode="lin" valueType="num">
                                      <p:cBhvr>
                                        <p:cTn id="9" dur="1233" fill="hold"/>
                                        <p:tgtEl>
                                          <p:spTgt spid="11"/>
                                        </p:tgtEl>
                                        <p:attrNameLst>
                                          <p:attrName>style.rotation</p:attrName>
                                        </p:attrNameLst>
                                      </p:cBhvr>
                                      <p:tavLst>
                                        <p:tav tm="0">
                                          <p:val>
                                            <p:fltVal val="90"/>
                                          </p:val>
                                        </p:tav>
                                        <p:tav tm="100000">
                                          <p:val>
                                            <p:fltVal val="0"/>
                                          </p:val>
                                        </p:tav>
                                      </p:tavLst>
                                    </p:anim>
                                    <p:animEffect transition="in" filter="fade">
                                      <p:cBhvr>
                                        <p:cTn id="10" dur="1233"/>
                                        <p:tgtEl>
                                          <p:spTgt spid="11"/>
                                        </p:tgtEl>
                                      </p:cBhvr>
                                    </p:animEffect>
                                  </p:childTnLst>
                                </p:cTn>
                              </p:par>
                            </p:childTnLst>
                          </p:cTn>
                        </p:par>
                        <p:par>
                          <p:cTn id="11" fill="hold">
                            <p:stCondLst>
                              <p:cond delay="1500"/>
                            </p:stCondLst>
                            <p:childTnLst>
                              <p:par>
                                <p:cTn id="12" presetID="2" presetClass="entr" presetSubtype="4"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additive="base">
                                        <p:cTn id="14" dur="617" fill="hold"/>
                                        <p:tgtEl>
                                          <p:spTgt spid="7"/>
                                        </p:tgtEl>
                                        <p:attrNameLst>
                                          <p:attrName>ppt_x</p:attrName>
                                        </p:attrNameLst>
                                      </p:cBhvr>
                                      <p:tavLst>
                                        <p:tav tm="0">
                                          <p:val>
                                            <p:strVal val="#ppt_x"/>
                                          </p:val>
                                        </p:tav>
                                        <p:tav tm="100000">
                                          <p:val>
                                            <p:strVal val="#ppt_x"/>
                                          </p:val>
                                        </p:tav>
                                      </p:tavLst>
                                    </p:anim>
                                    <p:anim calcmode="lin" valueType="num">
                                      <p:cBhvr additive="base">
                                        <p:cTn id="15" dur="617" fill="hold"/>
                                        <p:tgtEl>
                                          <p:spTgt spid="7"/>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additive="base">
                                        <p:cTn id="18" dur="617" fill="hold"/>
                                        <p:tgtEl>
                                          <p:spTgt spid="8"/>
                                        </p:tgtEl>
                                        <p:attrNameLst>
                                          <p:attrName>ppt_x</p:attrName>
                                        </p:attrNameLst>
                                      </p:cBhvr>
                                      <p:tavLst>
                                        <p:tav tm="0">
                                          <p:val>
                                            <p:strVal val="#ppt_x"/>
                                          </p:val>
                                        </p:tav>
                                        <p:tav tm="100000">
                                          <p:val>
                                            <p:strVal val="#ppt_x"/>
                                          </p:val>
                                        </p:tav>
                                      </p:tavLst>
                                    </p:anim>
                                    <p:anim calcmode="lin" valueType="num">
                                      <p:cBhvr additive="base">
                                        <p:cTn id="19" dur="617" fill="hold"/>
                                        <p:tgtEl>
                                          <p:spTgt spid="8"/>
                                        </p:tgtEl>
                                        <p:attrNameLst>
                                          <p:attrName>ppt_y</p:attrName>
                                        </p:attrNameLst>
                                      </p:cBhvr>
                                      <p:tavLst>
                                        <p:tav tm="0">
                                          <p:val>
                                            <p:strVal val="1+#ppt_h/2"/>
                                          </p:val>
                                        </p:tav>
                                        <p:tav tm="100000">
                                          <p:val>
                                            <p:strVal val="#ppt_y"/>
                                          </p:val>
                                        </p:tav>
                                      </p:tavLst>
                                    </p:anim>
                                  </p:childTnLst>
                                </p:cTn>
                              </p:par>
                              <p:par>
                                <p:cTn id="20" presetID="2" presetClass="entr" presetSubtype="4"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617" fill="hold"/>
                                        <p:tgtEl>
                                          <p:spTgt spid="9"/>
                                        </p:tgtEl>
                                        <p:attrNameLst>
                                          <p:attrName>ppt_x</p:attrName>
                                        </p:attrNameLst>
                                      </p:cBhvr>
                                      <p:tavLst>
                                        <p:tav tm="0">
                                          <p:val>
                                            <p:strVal val="#ppt_x"/>
                                          </p:val>
                                        </p:tav>
                                        <p:tav tm="100000">
                                          <p:val>
                                            <p:strVal val="#ppt_x"/>
                                          </p:val>
                                        </p:tav>
                                      </p:tavLst>
                                    </p:anim>
                                    <p:anim calcmode="lin" valueType="num">
                                      <p:cBhvr additive="base">
                                        <p:cTn id="23" dur="617" fill="hold"/>
                                        <p:tgtEl>
                                          <p:spTgt spid="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10"/>
                                        </p:tgtEl>
                                        <p:attrNameLst>
                                          <p:attrName>style.visibility</p:attrName>
                                        </p:attrNameLst>
                                      </p:cBhvr>
                                      <p:to>
                                        <p:strVal val="visible"/>
                                      </p:to>
                                    </p:set>
                                    <p:anim calcmode="lin" valueType="num">
                                      <p:cBhvr additive="base">
                                        <p:cTn id="26" dur="617" fill="hold"/>
                                        <p:tgtEl>
                                          <p:spTgt spid="10"/>
                                        </p:tgtEl>
                                        <p:attrNameLst>
                                          <p:attrName>ppt_x</p:attrName>
                                        </p:attrNameLst>
                                      </p:cBhvr>
                                      <p:tavLst>
                                        <p:tav tm="0">
                                          <p:val>
                                            <p:strVal val="#ppt_x"/>
                                          </p:val>
                                        </p:tav>
                                        <p:tav tm="100000">
                                          <p:val>
                                            <p:strVal val="#ppt_x"/>
                                          </p:val>
                                        </p:tav>
                                      </p:tavLst>
                                    </p:anim>
                                    <p:anim calcmode="lin" valueType="num">
                                      <p:cBhvr additive="base">
                                        <p:cTn id="27" dur="617"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 calcmode="lin" valueType="num">
                                      <p:cBhvr additive="base">
                                        <p:cTn id="42" dur="500"/>
                                        <p:tgtEl>
                                          <p:spTgt spid="2"/>
                                        </p:tgtEl>
                                        <p:attrNameLst>
                                          <p:attrName>ppt_y</p:attrName>
                                        </p:attrNameLst>
                                      </p:cBhvr>
                                      <p:tavLst>
                                        <p:tav tm="0">
                                          <p:val>
                                            <p:strVal val="#ppt_y+#ppt_h*1.125000"/>
                                          </p:val>
                                        </p:tav>
                                        <p:tav tm="100000">
                                          <p:val>
                                            <p:strVal val="#ppt_y"/>
                                          </p:val>
                                        </p:tav>
                                      </p:tavLst>
                                    </p:anim>
                                    <p:animEffect transition="in" filter="wipe(up)">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down)">
                                      <p:cBhvr>
                                        <p:cTn id="53" dur="500"/>
                                        <p:tgtEl>
                                          <p:spTgt spid="2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wipe(down)">
                                      <p:cBhvr>
                                        <p:cTn id="58" dur="500"/>
                                        <p:tgtEl>
                                          <p:spTgt spid="2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down)">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20" grpId="0"/>
      <p:bldP spid="21" grpId="0"/>
      <p:bldP spid="22" grpId="0"/>
      <p:bldP spid="23" grpId="0"/>
      <p:bldP spid="24" grpId="0"/>
      <p:bldP spid="26" grpId="0"/>
      <p:bldP spid="27"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7" y="-306496"/>
            <a:ext cx="1718803" cy="5399903"/>
          </a:xfrm>
          <a:prstGeom prst="trapezoid">
            <a:avLst>
              <a:gd name="adj" fmla="val 16935"/>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37" name="梯形 36"/>
          <p:cNvSpPr/>
          <p:nvPr/>
        </p:nvSpPr>
        <p:spPr>
          <a:xfrm rot="5400000">
            <a:off x="998730" y="515702"/>
            <a:ext cx="1758050" cy="3755509"/>
          </a:xfrm>
          <a:prstGeom prst="trapezoid">
            <a:avLst>
              <a:gd name="adj" fmla="val 1786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7" name="文本框 2"/>
          <p:cNvSpPr txBox="1"/>
          <p:nvPr/>
        </p:nvSpPr>
        <p:spPr>
          <a:xfrm>
            <a:off x="2796809" y="1955223"/>
            <a:ext cx="929005" cy="899160"/>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Part</a:t>
            </a:r>
            <a:r>
              <a:rPr kumimoji="0" lang="en-US" altLang="zh-CN"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4</a:t>
            </a:r>
            <a:endParaRPr kumimoji="0" lang="zh-CN" altLang="en-US"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9" name="矩形 28"/>
          <p:cNvSpPr/>
          <p:nvPr/>
        </p:nvSpPr>
        <p:spPr>
          <a:xfrm>
            <a:off x="4645658" y="2082168"/>
            <a:ext cx="3810000" cy="622300"/>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rPr>
              <a:t>可信软件技术未来</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pic>
        <p:nvPicPr>
          <p:cNvPr id="3" name="图片 2"/>
          <p:cNvPicPr>
            <a:picLocks noChangeAspect="1"/>
          </p:cNvPicPr>
          <p:nvPr/>
        </p:nvPicPr>
        <p:blipFill rotWithShape="1">
          <a:blip r:embed="rId1">
            <a:duotone>
              <a:prstClr val="black"/>
              <a:srgbClr val="0070C0">
                <a:tint val="45000"/>
                <a:satMod val="400000"/>
              </a:srgbClr>
            </a:duotone>
            <a:extLst>
              <a:ext uri="{BEBA8EAE-BF5A-486C-A8C5-ECC9F3942E4B}">
                <a14:imgProps xmlns:a14="http://schemas.microsoft.com/office/drawing/2010/main">
                  <a14:imgLayer r:embed="rId2">
                    <a14:imgEffect>
                      <a14:brightnessContrast bright="20000" contrast="-20000"/>
                    </a14:imgEffect>
                    <a14:imgEffect>
                      <a14:sharpenSoften amount="50000"/>
                    </a14:imgEffect>
                  </a14:imgLayer>
                </a14:imgProps>
              </a:ext>
            </a:extLst>
          </a:blip>
          <a:srcRect l="40488"/>
          <a:stretch>
            <a:fillRect/>
          </a:stretch>
        </p:blipFill>
        <p:spPr>
          <a:xfrm>
            <a:off x="63796" y="1955223"/>
            <a:ext cx="3154326" cy="6507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162209" y="180691"/>
            <a:ext cx="3712868" cy="337185"/>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努力的方向</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770112" y="1248333"/>
            <a:ext cx="7478657" cy="2952157"/>
            <a:chOff x="1168400" y="2454275"/>
            <a:chExt cx="9972675" cy="3636964"/>
          </a:xfrm>
        </p:grpSpPr>
        <p:sp>
          <p:nvSpPr>
            <p:cNvPr id="8" name="圆角矩形 3"/>
            <p:cNvSpPr>
              <a:spLocks noChangeArrowheads="1"/>
            </p:cNvSpPr>
            <p:nvPr/>
          </p:nvSpPr>
          <p:spPr bwMode="auto">
            <a:xfrm>
              <a:off x="6550025" y="2689225"/>
              <a:ext cx="4591050" cy="1474788"/>
            </a:xfrm>
            <a:prstGeom prst="roundRect">
              <a:avLst>
                <a:gd name="adj" fmla="val 9083"/>
              </a:avLst>
            </a:prstGeom>
            <a:noFill/>
            <a:ln w="12700">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FFFFF"/>
                </a:solidFill>
              </a:endParaRPr>
            </a:p>
          </p:txBody>
        </p:sp>
        <p:sp>
          <p:nvSpPr>
            <p:cNvPr id="9" name="圆角矩形 5"/>
            <p:cNvSpPr>
              <a:spLocks noChangeArrowheads="1"/>
            </p:cNvSpPr>
            <p:nvPr/>
          </p:nvSpPr>
          <p:spPr bwMode="auto">
            <a:xfrm>
              <a:off x="6550025" y="4581525"/>
              <a:ext cx="4591050" cy="1474788"/>
            </a:xfrm>
            <a:prstGeom prst="roundRect">
              <a:avLst>
                <a:gd name="adj" fmla="val 9083"/>
              </a:avLst>
            </a:prstGeom>
            <a:noFill/>
            <a:ln w="12700">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FFFFF"/>
                </a:solidFill>
              </a:endParaRPr>
            </a:p>
          </p:txBody>
        </p:sp>
        <p:sp>
          <p:nvSpPr>
            <p:cNvPr id="10" name="圆角矩形 7"/>
            <p:cNvSpPr>
              <a:spLocks noChangeArrowheads="1"/>
            </p:cNvSpPr>
            <p:nvPr/>
          </p:nvSpPr>
          <p:spPr bwMode="auto">
            <a:xfrm>
              <a:off x="7205663" y="2454275"/>
              <a:ext cx="3279775" cy="461963"/>
            </a:xfrm>
            <a:prstGeom prst="roundRect">
              <a:avLst>
                <a:gd name="adj" fmla="val 16667"/>
              </a:avLst>
            </a:prstGeom>
            <a:solidFill>
              <a:srgbClr val="0D0D0D"/>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FFFFF"/>
                </a:solidFill>
              </a:endParaRPr>
            </a:p>
          </p:txBody>
        </p:sp>
        <p:sp>
          <p:nvSpPr>
            <p:cNvPr id="11" name="圆角矩形 9"/>
            <p:cNvSpPr>
              <a:spLocks noChangeArrowheads="1"/>
            </p:cNvSpPr>
            <p:nvPr/>
          </p:nvSpPr>
          <p:spPr bwMode="auto">
            <a:xfrm>
              <a:off x="7205663" y="4387850"/>
              <a:ext cx="3279775" cy="461963"/>
            </a:xfrm>
            <a:prstGeom prst="roundRect">
              <a:avLst>
                <a:gd name="adj" fmla="val 16667"/>
              </a:avLst>
            </a:prstGeom>
            <a:solidFill>
              <a:srgbClr val="125F05"/>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E978C"/>
                </a:solidFill>
              </a:endParaRPr>
            </a:p>
          </p:txBody>
        </p:sp>
        <p:sp>
          <p:nvSpPr>
            <p:cNvPr id="12" name="圆角矩形 3"/>
            <p:cNvSpPr>
              <a:spLocks noChangeArrowheads="1"/>
            </p:cNvSpPr>
            <p:nvPr/>
          </p:nvSpPr>
          <p:spPr bwMode="auto">
            <a:xfrm>
              <a:off x="1168400" y="2724151"/>
              <a:ext cx="4591050" cy="1474788"/>
            </a:xfrm>
            <a:prstGeom prst="roundRect">
              <a:avLst>
                <a:gd name="adj" fmla="val 9083"/>
              </a:avLst>
            </a:prstGeom>
            <a:noFill/>
            <a:ln w="12700">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FFFFF"/>
                </a:solidFill>
              </a:endParaRPr>
            </a:p>
          </p:txBody>
        </p:sp>
        <p:sp>
          <p:nvSpPr>
            <p:cNvPr id="13" name="圆角矩形 5"/>
            <p:cNvSpPr>
              <a:spLocks noChangeArrowheads="1"/>
            </p:cNvSpPr>
            <p:nvPr/>
          </p:nvSpPr>
          <p:spPr bwMode="auto">
            <a:xfrm>
              <a:off x="1168400" y="4616451"/>
              <a:ext cx="4591050" cy="1474788"/>
            </a:xfrm>
            <a:prstGeom prst="roundRect">
              <a:avLst>
                <a:gd name="adj" fmla="val 9083"/>
              </a:avLst>
            </a:prstGeom>
            <a:noFill/>
            <a:ln w="12700">
              <a:solidFill>
                <a:schemeClr val="bg1">
                  <a:lumMod val="50000"/>
                </a:schemeClr>
              </a:solidFill>
              <a:round/>
            </a:ln>
            <a:extLst>
              <a:ext uri="{909E8E84-426E-40DD-AFC4-6F175D3DCCD1}">
                <a14:hiddenFill xmlns:a14="http://schemas.microsoft.com/office/drawing/2010/main">
                  <a:solidFill>
                    <a:srgbClr val="FFFFFF"/>
                  </a:solidFill>
                </a14:hiddenFill>
              </a:ext>
            </a:extLst>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FFFFF"/>
                </a:solidFill>
              </a:endParaRPr>
            </a:p>
          </p:txBody>
        </p:sp>
        <p:sp>
          <p:nvSpPr>
            <p:cNvPr id="14" name="圆角矩形 7"/>
            <p:cNvSpPr>
              <a:spLocks noChangeArrowheads="1"/>
            </p:cNvSpPr>
            <p:nvPr/>
          </p:nvSpPr>
          <p:spPr bwMode="auto">
            <a:xfrm>
              <a:off x="1824038" y="2489201"/>
              <a:ext cx="3279775" cy="461963"/>
            </a:xfrm>
            <a:prstGeom prst="roundRect">
              <a:avLst>
                <a:gd name="adj" fmla="val 16667"/>
              </a:avLst>
            </a:prstGeom>
            <a:solidFill>
              <a:srgbClr val="0D0D0D"/>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dirty="0">
                <a:solidFill>
                  <a:srgbClr val="FFFFFF"/>
                </a:solidFill>
              </a:endParaRPr>
            </a:p>
          </p:txBody>
        </p:sp>
        <p:sp>
          <p:nvSpPr>
            <p:cNvPr id="15" name="圆角矩形 9"/>
            <p:cNvSpPr>
              <a:spLocks noChangeArrowheads="1"/>
            </p:cNvSpPr>
            <p:nvPr/>
          </p:nvSpPr>
          <p:spPr bwMode="auto">
            <a:xfrm>
              <a:off x="1824038" y="4422776"/>
              <a:ext cx="3279775" cy="461963"/>
            </a:xfrm>
            <a:prstGeom prst="roundRect">
              <a:avLst>
                <a:gd name="adj" fmla="val 16667"/>
              </a:avLst>
            </a:prstGeom>
            <a:solidFill>
              <a:srgbClr val="125F05"/>
            </a:solidFill>
            <a:ln>
              <a:noFill/>
            </a:ln>
          </p:spPr>
          <p:txBody>
            <a:bodyPr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sz="2400">
                <a:solidFill>
                  <a:srgbClr val="FE978C"/>
                </a:solidFill>
              </a:endParaRPr>
            </a:p>
          </p:txBody>
        </p:sp>
      </p:grpSp>
      <p:sp>
        <p:nvSpPr>
          <p:cNvPr id="16" name="文本框 15"/>
          <p:cNvSpPr txBox="1"/>
          <p:nvPr/>
        </p:nvSpPr>
        <p:spPr>
          <a:xfrm>
            <a:off x="889635" y="1804035"/>
            <a:ext cx="3516630" cy="553085"/>
          </a:xfrm>
          <a:prstGeom prst="rect">
            <a:avLst/>
          </a:prstGeom>
          <a:noFill/>
        </p:spPr>
        <p:txBody>
          <a:bodyPr wrap="square" rtlCol="0">
            <a:spAutoFit/>
          </a:bodyPr>
          <a:lstStyle/>
          <a:p>
            <a:pPr>
              <a:lnSpc>
                <a:spcPct val="150000"/>
              </a:lnSpc>
            </a:pPr>
            <a:r>
              <a:rPr lang="en-US" alt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1.</a:t>
            </a:r>
            <a:r>
              <a:rPr 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采用多节点分布式截获代码调用和代码创建过程信息</a:t>
            </a:r>
            <a:endParaRPr 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可信软件在线升级过程综合判断</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7" name="TextBox 24"/>
          <p:cNvSpPr txBox="1"/>
          <p:nvPr/>
        </p:nvSpPr>
        <p:spPr>
          <a:xfrm>
            <a:off x="1960639" y="1276808"/>
            <a:ext cx="3336598" cy="344170"/>
          </a:xfrm>
          <a:prstGeom prst="rect">
            <a:avLst/>
          </a:prstGeom>
          <a:noFill/>
        </p:spPr>
        <p:txBody>
          <a:bodyPr wrap="square" lIns="68568" tIns="34285" rIns="68568" bIns="34285">
            <a:spAutoFit/>
          </a:bodyPr>
          <a:lstStyle/>
          <a:p>
            <a:pPr>
              <a:lnSpc>
                <a:spcPct val="150000"/>
              </a:lnSpc>
              <a:defRPr/>
            </a:pPr>
            <a:r>
              <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rPr>
              <a:t>提高预判效率</a:t>
            </a:r>
            <a:endPar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18" name="文本框 17"/>
          <p:cNvSpPr txBox="1"/>
          <p:nvPr/>
        </p:nvSpPr>
        <p:spPr>
          <a:xfrm>
            <a:off x="5245152" y="1804035"/>
            <a:ext cx="2711566" cy="553085"/>
          </a:xfrm>
          <a:prstGeom prst="rect">
            <a:avLst/>
          </a:prstGeom>
          <a:noFill/>
        </p:spPr>
        <p:txBody>
          <a:bodyPr wrap="square" rtlCol="0">
            <a:spAutoFit/>
          </a:bodyPr>
          <a:lstStyle/>
          <a:p>
            <a:pPr>
              <a:lnSpc>
                <a:spcPct val="150000"/>
              </a:lnSpc>
            </a:pPr>
            <a:r>
              <a:rPr 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提取和建立有效特征库</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提供有效特征和</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sym typeface="+mn-ea"/>
              </a:rPr>
              <a:t>恶意代码的隐匿特征的对比</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19" name="TextBox 24"/>
          <p:cNvSpPr txBox="1"/>
          <p:nvPr/>
        </p:nvSpPr>
        <p:spPr>
          <a:xfrm>
            <a:off x="5883959" y="1236168"/>
            <a:ext cx="3336598" cy="344170"/>
          </a:xfrm>
          <a:prstGeom prst="rect">
            <a:avLst/>
          </a:prstGeom>
          <a:noFill/>
        </p:spPr>
        <p:txBody>
          <a:bodyPr wrap="square" lIns="68568" tIns="34285" rIns="68568" bIns="34285">
            <a:spAutoFit/>
          </a:bodyPr>
          <a:lstStyle/>
          <a:p>
            <a:pPr>
              <a:lnSpc>
                <a:spcPct val="150000"/>
              </a:lnSpc>
              <a:defRPr/>
            </a:pPr>
            <a:r>
              <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rPr>
              <a:t>建立有效特征库</a:t>
            </a:r>
            <a:endPar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20" name="文本框 19"/>
          <p:cNvSpPr txBox="1"/>
          <p:nvPr/>
        </p:nvSpPr>
        <p:spPr>
          <a:xfrm>
            <a:off x="889397" y="3402686"/>
            <a:ext cx="2711566" cy="553085"/>
          </a:xfrm>
          <a:prstGeom prst="rect">
            <a:avLst/>
          </a:prstGeom>
          <a:noFill/>
        </p:spPr>
        <p:txBody>
          <a:bodyPr wrap="square" rtlCol="0">
            <a:spAutoFit/>
          </a:bodyPr>
          <a:lstStyle/>
          <a:p>
            <a:pPr>
              <a:lnSpc>
                <a:spcPct val="150000"/>
              </a:lnSpc>
            </a:pPr>
            <a:r>
              <a:rPr 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实用的数据集不多</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建立更有效、更合理测试样本的软件用例库</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1" name="TextBox 24"/>
          <p:cNvSpPr txBox="1"/>
          <p:nvPr/>
        </p:nvSpPr>
        <p:spPr>
          <a:xfrm>
            <a:off x="1908569" y="2862124"/>
            <a:ext cx="3336598" cy="344170"/>
          </a:xfrm>
          <a:prstGeom prst="rect">
            <a:avLst/>
          </a:prstGeom>
          <a:noFill/>
        </p:spPr>
        <p:txBody>
          <a:bodyPr wrap="square" lIns="68568" tIns="34285" rIns="68568" bIns="34285">
            <a:spAutoFit/>
          </a:bodyPr>
          <a:lstStyle/>
          <a:p>
            <a:pPr>
              <a:lnSpc>
                <a:spcPct val="150000"/>
              </a:lnSpc>
              <a:defRPr/>
            </a:pPr>
            <a:r>
              <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rPr>
              <a:t>建立软件用例库</a:t>
            </a:r>
            <a:endPar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sp>
        <p:nvSpPr>
          <p:cNvPr id="22" name="文本框 21"/>
          <p:cNvSpPr txBox="1"/>
          <p:nvPr/>
        </p:nvSpPr>
        <p:spPr>
          <a:xfrm>
            <a:off x="5172127" y="3335376"/>
            <a:ext cx="2711566" cy="553085"/>
          </a:xfrm>
          <a:prstGeom prst="rect">
            <a:avLst/>
          </a:prstGeom>
          <a:noFill/>
        </p:spPr>
        <p:txBody>
          <a:bodyPr wrap="square" rtlCol="0">
            <a:spAutoFit/>
          </a:bodyPr>
          <a:lstStyle/>
          <a:p>
            <a:pPr>
              <a:lnSpc>
                <a:spcPct val="150000"/>
              </a:lnSpc>
            </a:pPr>
            <a:r>
              <a:rPr 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1.</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引入机器学习</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a:p>
            <a:pPr>
              <a:lnSpc>
                <a:spcPct val="150000"/>
              </a:lnSpc>
            </a:pPr>
            <a:r>
              <a:rPr lang="en-US" altLang="zh-CN"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2.</a:t>
            </a:r>
            <a:r>
              <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rPr>
              <a:t>引入神经网络</a:t>
            </a:r>
            <a:endParaRPr lang="zh-CN" altLang="en-US" sz="1000" dirty="0">
              <a:solidFill>
                <a:schemeClr val="bg2">
                  <a:lumMod val="25000"/>
                </a:schemeClr>
              </a:solidFill>
              <a:latin typeface="微软雅黑" panose="020B0503020204020204" pitchFamily="34" charset="-122"/>
              <a:ea typeface="微软雅黑" panose="020B0503020204020204" pitchFamily="34" charset="-122"/>
              <a:cs typeface="Hiragino Sans GB W3" charset="-122"/>
            </a:endParaRPr>
          </a:p>
        </p:txBody>
      </p:sp>
      <p:sp>
        <p:nvSpPr>
          <p:cNvPr id="23" name="TextBox 24"/>
          <p:cNvSpPr txBox="1"/>
          <p:nvPr/>
        </p:nvSpPr>
        <p:spPr>
          <a:xfrm>
            <a:off x="5986194" y="2846884"/>
            <a:ext cx="3336598" cy="344170"/>
          </a:xfrm>
          <a:prstGeom prst="rect">
            <a:avLst/>
          </a:prstGeom>
          <a:noFill/>
        </p:spPr>
        <p:txBody>
          <a:bodyPr wrap="square" lIns="68568" tIns="34285" rIns="68568" bIns="34285">
            <a:spAutoFit/>
          </a:bodyPr>
          <a:lstStyle/>
          <a:p>
            <a:pPr>
              <a:lnSpc>
                <a:spcPct val="150000"/>
              </a:lnSpc>
              <a:defRPr/>
            </a:pPr>
            <a:r>
              <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rPr>
              <a:t>提高算法技术</a:t>
            </a:r>
            <a:endParaRPr lang="zh-CN" altLang="en-US" sz="1200" b="1" dirty="0">
              <a:solidFill>
                <a:schemeClr val="bg1"/>
              </a:solidFill>
              <a:latin typeface="微软雅黑" panose="020B0503020204020204" pitchFamily="34" charset="-122"/>
              <a:ea typeface="微软雅黑" panose="020B0503020204020204" pitchFamily="34" charset="-122"/>
              <a:cs typeface="华文黑体" pitchFamily="2" charset="-122"/>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p:tgtEl>
                                          <p:spTgt spid="17"/>
                                        </p:tgtEl>
                                        <p:attrNameLst>
                                          <p:attrName>ppt_x</p:attrName>
                                        </p:attrNameLst>
                                      </p:cBhvr>
                                      <p:tavLst>
                                        <p:tav tm="0">
                                          <p:val>
                                            <p:strVal val="#ppt_x-#ppt_w*1.125000"/>
                                          </p:val>
                                        </p:tav>
                                        <p:tav tm="100000">
                                          <p:val>
                                            <p:strVal val="#ppt_x"/>
                                          </p:val>
                                        </p:tav>
                                      </p:tavLst>
                                    </p:anim>
                                    <p:animEffect transition="in" filter="wipe(right)">
                                      <p:cBhvr>
                                        <p:cTn id="12" dur="500"/>
                                        <p:tgtEl>
                                          <p:spTgt spid="17"/>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000"/>
                            </p:stCondLst>
                            <p:childTnLst>
                              <p:par>
                                <p:cTn id="17" presetID="12" presetClass="entr" presetSubtype="8" fill="hold" grpId="0" nodeType="afterEffect">
                                  <p:stCondLst>
                                    <p:cond delay="0"/>
                                  </p:stCondLst>
                                  <p:childTnLst>
                                    <p:set>
                                      <p:cBhvr>
                                        <p:cTn id="18" dur="1" fill="hold">
                                          <p:stCondLst>
                                            <p:cond delay="0"/>
                                          </p:stCondLst>
                                        </p:cTn>
                                        <p:tgtEl>
                                          <p:spTgt spid="19"/>
                                        </p:tgtEl>
                                        <p:attrNameLst>
                                          <p:attrName>style.visibility</p:attrName>
                                        </p:attrNameLst>
                                      </p:cBhvr>
                                      <p:to>
                                        <p:strVal val="visible"/>
                                      </p:to>
                                    </p:set>
                                    <p:anim calcmode="lin" valueType="num">
                                      <p:cBhvr additive="base">
                                        <p:cTn id="19" dur="500"/>
                                        <p:tgtEl>
                                          <p:spTgt spid="19"/>
                                        </p:tgtEl>
                                        <p:attrNameLst>
                                          <p:attrName>ppt_x</p:attrName>
                                        </p:attrNameLst>
                                      </p:cBhvr>
                                      <p:tavLst>
                                        <p:tav tm="0">
                                          <p:val>
                                            <p:strVal val="#ppt_x-#ppt_w*1.125000"/>
                                          </p:val>
                                        </p:tav>
                                        <p:tav tm="100000">
                                          <p:val>
                                            <p:strVal val="#ppt_x"/>
                                          </p:val>
                                        </p:tav>
                                      </p:tavLst>
                                    </p:anim>
                                    <p:animEffect transition="in" filter="wipe(right)">
                                      <p:cBhvr>
                                        <p:cTn id="20" dur="500"/>
                                        <p:tgtEl>
                                          <p:spTgt spid="19"/>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1500"/>
                            </p:stCondLst>
                            <p:childTnLst>
                              <p:par>
                                <p:cTn id="25" presetID="12" presetClass="entr" presetSubtype="8"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500"/>
                                        <p:tgtEl>
                                          <p:spTgt spid="21"/>
                                        </p:tgtEl>
                                        <p:attrNameLst>
                                          <p:attrName>ppt_x</p:attrName>
                                        </p:attrNameLst>
                                      </p:cBhvr>
                                      <p:tavLst>
                                        <p:tav tm="0">
                                          <p:val>
                                            <p:strVal val="#ppt_x-#ppt_w*1.125000"/>
                                          </p:val>
                                        </p:tav>
                                        <p:tav tm="100000">
                                          <p:val>
                                            <p:strVal val="#ppt_x"/>
                                          </p:val>
                                        </p:tav>
                                      </p:tavLst>
                                    </p:anim>
                                    <p:animEffect transition="in" filter="wipe(right)">
                                      <p:cBhvr>
                                        <p:cTn id="28" dur="500"/>
                                        <p:tgtEl>
                                          <p:spTgt spid="21"/>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down)">
                                      <p:cBhvr>
                                        <p:cTn id="31" dur="500"/>
                                        <p:tgtEl>
                                          <p:spTgt spid="20"/>
                                        </p:tgtEl>
                                      </p:cBhvr>
                                    </p:animEffect>
                                  </p:childTnLst>
                                </p:cTn>
                              </p:par>
                            </p:childTnLst>
                          </p:cTn>
                        </p:par>
                        <p:par>
                          <p:cTn id="32" fill="hold">
                            <p:stCondLst>
                              <p:cond delay="2000"/>
                            </p:stCondLst>
                            <p:childTnLst>
                              <p:par>
                                <p:cTn id="33" presetID="12" presetClass="entr" presetSubtype="8"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p:tgtEl>
                                          <p:spTgt spid="23"/>
                                        </p:tgtEl>
                                        <p:attrNameLst>
                                          <p:attrName>ppt_x</p:attrName>
                                        </p:attrNameLst>
                                      </p:cBhvr>
                                      <p:tavLst>
                                        <p:tav tm="0">
                                          <p:val>
                                            <p:strVal val="#ppt_x-#ppt_w*1.125000"/>
                                          </p:val>
                                        </p:tav>
                                        <p:tav tm="100000">
                                          <p:val>
                                            <p:strVal val="#ppt_x"/>
                                          </p:val>
                                        </p:tav>
                                      </p:tavLst>
                                    </p:anim>
                                    <p:animEffect transition="in" filter="wipe(right)">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22" grpId="0"/>
      <p:bldP spid="2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41655" y="401955"/>
            <a:ext cx="3168650" cy="834390"/>
          </a:xfrm>
          <a:prstGeom prst="rect">
            <a:avLst/>
          </a:prstGeom>
        </p:spPr>
        <p:txBody>
          <a:bodyPr wrap="square">
            <a:noAutofit/>
          </a:bodyPr>
          <a:lstStyle/>
          <a:p>
            <a:r>
              <a:rPr lang="en-US" altLang="zh-CN" sz="4800" b="1" dirty="0">
                <a:solidFill>
                  <a:schemeClr val="bg1"/>
                </a:solidFill>
                <a:latin typeface="Stencil" panose="040409050D0802020404" pitchFamily="82" charset="0"/>
                <a:ea typeface="华文隶书" panose="02010800040101010101" pitchFamily="2" charset="-122"/>
                <a:sym typeface="微软雅黑" panose="020B0503020204020204" pitchFamily="34" charset="-122"/>
              </a:rPr>
              <a:t>C o n t e n t s</a:t>
            </a:r>
            <a:endParaRPr lang="zh-CN" altLang="en-US" sz="4800" dirty="0">
              <a:solidFill>
                <a:schemeClr val="bg1"/>
              </a:solidFill>
              <a:latin typeface="Stencil" panose="040409050D0802020404" pitchFamily="82" charset="0"/>
              <a:ea typeface="华文隶书" panose="02010800040101010101" pitchFamily="2" charset="-122"/>
            </a:endParaRPr>
          </a:p>
        </p:txBody>
      </p:sp>
      <p:grpSp>
        <p:nvGrpSpPr>
          <p:cNvPr id="34" name="1ff425fa-a67e-4068-b902-2ff2cb6e0c2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1915" y="1176655"/>
            <a:ext cx="8999855" cy="2866390"/>
            <a:chOff x="342018" y="1716127"/>
            <a:chExt cx="11135267" cy="3546378"/>
          </a:xfrm>
        </p:grpSpPr>
        <p:sp>
          <p:nvSpPr>
            <p:cNvPr id="36" name="îṩ1ide"/>
            <p:cNvSpPr txBox="1"/>
            <p:nvPr/>
          </p:nvSpPr>
          <p:spPr>
            <a:xfrm>
              <a:off x="722280" y="2306143"/>
              <a:ext cx="3387799" cy="1235811"/>
            </a:xfrm>
            <a:prstGeom prst="rect">
              <a:avLst/>
            </a:prstGeom>
          </p:spPr>
          <p:txBody>
            <a:bodyPr wrap="square" lIns="90000" tIns="46800" rIns="90000" bIns="46800">
              <a:noAutofit/>
              <a:scene3d>
                <a:camera prst="orthographicFront"/>
                <a:lightRig rig="soft" dir="t">
                  <a:rot lat="0" lon="0" rev="15600000"/>
                </a:lightRig>
              </a:scene3d>
              <a:sp3d extrusionH="57150" prstMaterial="softEdge">
                <a:bevelT w="25400" h="38100"/>
              </a:sp3d>
            </a:bodyPr>
            <a:p>
              <a:pPr algn="r">
                <a:lnSpc>
                  <a:spcPct val="120000"/>
                </a:lnSpc>
              </a:pPr>
              <a:r>
                <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rPr>
                <a:t>可信软件技术定义</a:t>
              </a:r>
              <a:endPar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endParaRPr>
            </a:p>
          </p:txBody>
        </p:sp>
        <p:sp>
          <p:nvSpPr>
            <p:cNvPr id="38" name="ïṥļïdè"/>
            <p:cNvSpPr txBox="1"/>
            <p:nvPr/>
          </p:nvSpPr>
          <p:spPr>
            <a:xfrm>
              <a:off x="342018" y="4162609"/>
              <a:ext cx="3548075" cy="630869"/>
            </a:xfrm>
            <a:prstGeom prst="rect">
              <a:avLst/>
            </a:prstGeom>
          </p:spPr>
          <p:txBody>
            <a:bodyPr wrap="square" lIns="90000" tIns="46800" rIns="90000" bIns="46800">
              <a:noAutofit/>
            </a:bodyPr>
            <a:p>
              <a:pPr algn="r">
                <a:lnSpc>
                  <a:spcPct val="120000"/>
                </a:lnSpc>
              </a:pPr>
              <a:r>
                <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rPr>
                <a:t>可信软件技术现状</a:t>
              </a:r>
              <a:endPar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endParaRPr>
            </a:p>
          </p:txBody>
        </p:sp>
        <p:sp>
          <p:nvSpPr>
            <p:cNvPr id="40" name="i$ļïďè"/>
            <p:cNvSpPr txBox="1"/>
            <p:nvPr/>
          </p:nvSpPr>
          <p:spPr>
            <a:xfrm>
              <a:off x="7983421" y="4218390"/>
              <a:ext cx="3364229" cy="520094"/>
            </a:xfrm>
            <a:prstGeom prst="rect">
              <a:avLst/>
            </a:prstGeom>
          </p:spPr>
          <p:txBody>
            <a:bodyPr wrap="square" lIns="90000" tIns="46800" rIns="90000" bIns="46800"/>
            <a:p>
              <a:pPr>
                <a:lnSpc>
                  <a:spcPct val="120000"/>
                </a:lnSpc>
              </a:pPr>
              <a:r>
                <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rPr>
                <a:t>可信软件技术未来</a:t>
              </a:r>
              <a:endPar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endParaRPr>
            </a:p>
          </p:txBody>
        </p:sp>
        <p:sp>
          <p:nvSpPr>
            <p:cNvPr id="42" name="ïṡļíḓe"/>
            <p:cNvSpPr txBox="1"/>
            <p:nvPr/>
          </p:nvSpPr>
          <p:spPr>
            <a:xfrm>
              <a:off x="8473678" y="2563832"/>
              <a:ext cx="3003607" cy="527950"/>
            </a:xfrm>
            <a:prstGeom prst="rect">
              <a:avLst/>
            </a:prstGeom>
          </p:spPr>
          <p:txBody>
            <a:bodyPr wrap="square" lIns="90000" tIns="46800" rIns="90000" bIns="46800"/>
            <a:p>
              <a:pPr>
                <a:lnSpc>
                  <a:spcPct val="120000"/>
                </a:lnSpc>
              </a:pPr>
              <a:r>
                <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rPr>
                <a:t>可信软件技术介绍</a:t>
              </a:r>
              <a:endParaRPr lang="zh-CN" altLang="en-US" sz="2000" dirty="0">
                <a:gradFill>
                  <a:gsLst>
                    <a:gs pos="0">
                      <a:srgbClr val="012D86"/>
                    </a:gs>
                    <a:gs pos="100000">
                      <a:srgbClr val="0E2557"/>
                    </a:gs>
                  </a:gsLst>
                  <a:lin scaled="0"/>
                </a:gradFill>
                <a:effectLst/>
                <a:latin typeface="华文新魏" panose="02010800040101010101" charset="-122"/>
                <a:ea typeface="华文新魏" panose="02010800040101010101" charset="-122"/>
                <a:sym typeface="+mn-ea"/>
              </a:endParaRPr>
            </a:p>
          </p:txBody>
        </p:sp>
        <p:grpSp>
          <p:nvGrpSpPr>
            <p:cNvPr id="43" name="iŝḻîḓe"/>
            <p:cNvGrpSpPr/>
            <p:nvPr/>
          </p:nvGrpSpPr>
          <p:grpSpPr>
            <a:xfrm>
              <a:off x="4396620" y="1716127"/>
              <a:ext cx="3578333" cy="3546378"/>
              <a:chOff x="4388368" y="1702372"/>
              <a:chExt cx="3578333" cy="3546378"/>
            </a:xfrm>
          </p:grpSpPr>
          <p:sp>
            <p:nvSpPr>
              <p:cNvPr id="44" name="ïṩľîḍé"/>
              <p:cNvSpPr/>
              <p:nvPr/>
            </p:nvSpPr>
            <p:spPr bwMode="auto">
              <a:xfrm rot="19397468">
                <a:off x="4718742" y="1702372"/>
                <a:ext cx="1975954" cy="1868251"/>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a:effectLst/>
            </p:spPr>
            <p:txBody>
              <a:bodyPr anchor="ctr"/>
              <a:p>
                <a:pPr algn="ctr"/>
                <a:endParaRPr>
                  <a:solidFill>
                    <a:srgbClr val="0070C0"/>
                  </a:solidFill>
                </a:endParaRPr>
              </a:p>
            </p:txBody>
          </p:sp>
          <p:sp>
            <p:nvSpPr>
              <p:cNvPr id="45" name="ïṣľiďè"/>
              <p:cNvSpPr txBox="1"/>
              <p:nvPr/>
            </p:nvSpPr>
            <p:spPr>
              <a:xfrm>
                <a:off x="5159937" y="1965853"/>
                <a:ext cx="697627" cy="1015663"/>
              </a:xfrm>
              <a:prstGeom prst="rect">
                <a:avLst/>
              </a:prstGeom>
              <a:noFill/>
            </p:spPr>
            <p:txBody>
              <a:bodyPr wrap="none">
                <a:normAutofit fontScale="70000"/>
              </a:bodyPr>
              <a:p>
                <a:r>
                  <a:rPr lang="en-US" altLang="zh-CN" sz="6000" b="1" dirty="0">
                    <a:solidFill>
                      <a:srgbClr val="FFFFFF"/>
                    </a:solidFill>
                  </a:rPr>
                  <a:t>01</a:t>
                </a:r>
                <a:endParaRPr lang="en-US" altLang="zh-CN" sz="6000" b="1" dirty="0">
                  <a:solidFill>
                    <a:srgbClr val="FFFFFF"/>
                  </a:solidFill>
                </a:endParaRPr>
              </a:p>
            </p:txBody>
          </p:sp>
          <p:sp>
            <p:nvSpPr>
              <p:cNvPr id="46" name="îşḷîḓê"/>
              <p:cNvSpPr/>
              <p:nvPr/>
            </p:nvSpPr>
            <p:spPr bwMode="auto">
              <a:xfrm rot="3202081">
                <a:off x="6114523" y="2150941"/>
                <a:ext cx="1891035" cy="1813321"/>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solidFill>
              <a:ln>
                <a:noFill/>
              </a:ln>
              <a:effectLst/>
            </p:spPr>
            <p:txBody>
              <a:bodyPr anchor="ctr"/>
              <a:p>
                <a:pPr algn="ctr"/>
              </a:p>
            </p:txBody>
          </p:sp>
          <p:sp>
            <p:nvSpPr>
              <p:cNvPr id="47" name="îSḻîďe"/>
              <p:cNvSpPr txBox="1"/>
              <p:nvPr/>
            </p:nvSpPr>
            <p:spPr>
              <a:xfrm>
                <a:off x="6799090" y="2550451"/>
                <a:ext cx="910827" cy="1015663"/>
              </a:xfrm>
              <a:prstGeom prst="rect">
                <a:avLst/>
              </a:prstGeom>
              <a:noFill/>
            </p:spPr>
            <p:txBody>
              <a:bodyPr wrap="none">
                <a:normAutofit fontScale="70000"/>
              </a:bodyPr>
              <a:p>
                <a:pPr algn="ctr"/>
                <a:r>
                  <a:rPr lang="en-US" sz="6000" b="1" dirty="0">
                    <a:solidFill>
                      <a:srgbClr val="FFFFFF"/>
                    </a:solidFill>
                  </a:rPr>
                  <a:t>03</a:t>
                </a:r>
                <a:endParaRPr lang="en-US" sz="6000" b="1" dirty="0">
                  <a:solidFill>
                    <a:srgbClr val="FFFFFF"/>
                  </a:solidFill>
                </a:endParaRPr>
              </a:p>
            </p:txBody>
          </p:sp>
          <p:sp>
            <p:nvSpPr>
              <p:cNvPr id="48" name="iš1ïdé"/>
              <p:cNvSpPr/>
              <p:nvPr/>
            </p:nvSpPr>
            <p:spPr bwMode="auto">
              <a:xfrm rot="8819122">
                <a:off x="5665078" y="3541555"/>
                <a:ext cx="1759895" cy="1707195"/>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1"/>
              </a:solidFill>
              <a:ln>
                <a:noFill/>
              </a:ln>
              <a:effectLst/>
            </p:spPr>
            <p:txBody>
              <a:bodyPr anchor="ctr"/>
              <a:p>
                <a:pPr algn="ctr"/>
              </a:p>
            </p:txBody>
          </p:sp>
          <p:sp>
            <p:nvSpPr>
              <p:cNvPr id="49" name="îṥļíḑe"/>
              <p:cNvSpPr txBox="1"/>
              <p:nvPr/>
            </p:nvSpPr>
            <p:spPr>
              <a:xfrm>
                <a:off x="6154326" y="4125163"/>
                <a:ext cx="782586" cy="1015663"/>
              </a:xfrm>
              <a:prstGeom prst="rect">
                <a:avLst/>
              </a:prstGeom>
              <a:noFill/>
            </p:spPr>
            <p:txBody>
              <a:bodyPr wrap="none">
                <a:normAutofit fontScale="70000"/>
              </a:bodyPr>
              <a:p>
                <a:pPr algn="ctr"/>
                <a:r>
                  <a:rPr lang="en-US" sz="6000" b="1" dirty="0">
                    <a:solidFill>
                      <a:srgbClr val="FFFFFF"/>
                    </a:solidFill>
                  </a:rPr>
                  <a:t>04</a:t>
                </a:r>
                <a:endParaRPr lang="en-US" sz="6000" b="1" dirty="0">
                  <a:solidFill>
                    <a:srgbClr val="FFFFFF"/>
                  </a:solidFill>
                </a:endParaRPr>
              </a:p>
            </p:txBody>
          </p:sp>
          <p:sp>
            <p:nvSpPr>
              <p:cNvPr id="50" name="iṣḷïdè"/>
              <p:cNvSpPr/>
              <p:nvPr/>
            </p:nvSpPr>
            <p:spPr bwMode="auto">
              <a:xfrm rot="13978264">
                <a:off x="4426112" y="3115705"/>
                <a:ext cx="1799901" cy="1875389"/>
              </a:xfrm>
              <a:custGeom>
                <a:avLst/>
                <a:gdLst>
                  <a:gd name="T0" fmla="*/ 3563 w 10688"/>
                  <a:gd name="T1" fmla="*/ 7062 h 10844"/>
                  <a:gd name="T2" fmla="*/ 3563 w 10688"/>
                  <a:gd name="T3" fmla="*/ 7062 h 10844"/>
                  <a:gd name="T4" fmla="*/ 4563 w 10688"/>
                  <a:gd name="T5" fmla="*/ 10749 h 10844"/>
                  <a:gd name="T6" fmla="*/ 7937 w 10688"/>
                  <a:gd name="T7" fmla="*/ 9812 h 10844"/>
                  <a:gd name="T8" fmla="*/ 9062 w 10688"/>
                  <a:gd name="T9" fmla="*/ 2782 h 10844"/>
                  <a:gd name="T10" fmla="*/ 2032 w 10688"/>
                  <a:gd name="T11" fmla="*/ 1626 h 10844"/>
                  <a:gd name="T12" fmla="*/ 0 w 10688"/>
                  <a:gd name="T13" fmla="*/ 4907 h 10844"/>
                  <a:gd name="T14" fmla="*/ 3563 w 10688"/>
                  <a:gd name="T15" fmla="*/ 7062 h 108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688" h="10844">
                    <a:moveTo>
                      <a:pt x="3563" y="7062"/>
                    </a:moveTo>
                    <a:lnTo>
                      <a:pt x="3563" y="7062"/>
                    </a:lnTo>
                    <a:cubicBezTo>
                      <a:pt x="4375" y="8187"/>
                      <a:pt x="4688" y="9500"/>
                      <a:pt x="4563" y="10749"/>
                    </a:cubicBezTo>
                    <a:cubicBezTo>
                      <a:pt x="5718" y="10843"/>
                      <a:pt x="6906" y="10562"/>
                      <a:pt x="7937" y="9812"/>
                    </a:cubicBezTo>
                    <a:cubicBezTo>
                      <a:pt x="10187" y="8187"/>
                      <a:pt x="10687" y="5032"/>
                      <a:pt x="9062" y="2782"/>
                    </a:cubicBezTo>
                    <a:cubicBezTo>
                      <a:pt x="7437" y="500"/>
                      <a:pt x="4282" y="0"/>
                      <a:pt x="2032" y="1626"/>
                    </a:cubicBezTo>
                    <a:cubicBezTo>
                      <a:pt x="907" y="2438"/>
                      <a:pt x="219" y="3657"/>
                      <a:pt x="0" y="4907"/>
                    </a:cubicBezTo>
                    <a:cubicBezTo>
                      <a:pt x="1375" y="5126"/>
                      <a:pt x="2688" y="5843"/>
                      <a:pt x="3563" y="7062"/>
                    </a:cubicBezTo>
                  </a:path>
                </a:pathLst>
              </a:custGeom>
              <a:solidFill>
                <a:schemeClr val="accent4"/>
              </a:solidFill>
              <a:ln>
                <a:noFill/>
              </a:ln>
              <a:effectLst/>
            </p:spPr>
            <p:txBody>
              <a:bodyPr anchor="ctr"/>
              <a:p>
                <a:pPr algn="ctr"/>
              </a:p>
            </p:txBody>
          </p:sp>
          <p:sp>
            <p:nvSpPr>
              <p:cNvPr id="51" name="ïŝ1iḍé"/>
              <p:cNvSpPr txBox="1"/>
              <p:nvPr/>
            </p:nvSpPr>
            <p:spPr>
              <a:xfrm>
                <a:off x="4820092" y="3660468"/>
                <a:ext cx="654345" cy="1015663"/>
              </a:xfrm>
              <a:prstGeom prst="rect">
                <a:avLst/>
              </a:prstGeom>
              <a:noFill/>
            </p:spPr>
            <p:txBody>
              <a:bodyPr wrap="none">
                <a:normAutofit fontScale="70000"/>
              </a:bodyPr>
              <a:p>
                <a:pPr algn="ctr"/>
                <a:r>
                  <a:rPr lang="en-US" sz="6000" b="1" dirty="0">
                    <a:solidFill>
                      <a:srgbClr val="FFFFFF"/>
                    </a:solidFill>
                  </a:rPr>
                  <a:t>02</a:t>
                </a:r>
                <a:endParaRPr lang="en-US" sz="6000" b="1" dirty="0">
                  <a:solidFill>
                    <a:srgbClr val="FFFFFF"/>
                  </a:solidFill>
                </a:endParaRPr>
              </a:p>
            </p:txBody>
          </p:sp>
        </p:grpSp>
        <p:sp>
          <p:nvSpPr>
            <p:cNvPr id="52" name="ï$ļîḓé"/>
            <p:cNvSpPr/>
            <p:nvPr/>
          </p:nvSpPr>
          <p:spPr bwMode="auto">
            <a:xfrm>
              <a:off x="4227447" y="2392294"/>
              <a:ext cx="389106" cy="391232"/>
            </a:xfrm>
            <a:custGeom>
              <a:avLst/>
              <a:gdLst>
                <a:gd name="T0" fmla="*/ 180 w 270"/>
                <a:gd name="T1" fmla="*/ 136 h 271"/>
                <a:gd name="T2" fmla="*/ 167 w 270"/>
                <a:gd name="T3" fmla="*/ 167 h 271"/>
                <a:gd name="T4" fmla="*/ 135 w 270"/>
                <a:gd name="T5" fmla="*/ 181 h 271"/>
                <a:gd name="T6" fmla="*/ 103 w 270"/>
                <a:gd name="T7" fmla="*/ 167 h 271"/>
                <a:gd name="T8" fmla="*/ 90 w 270"/>
                <a:gd name="T9" fmla="*/ 136 h 271"/>
                <a:gd name="T10" fmla="*/ 103 w 270"/>
                <a:gd name="T11" fmla="*/ 104 h 271"/>
                <a:gd name="T12" fmla="*/ 135 w 270"/>
                <a:gd name="T13" fmla="*/ 90 h 271"/>
                <a:gd name="T14" fmla="*/ 167 w 270"/>
                <a:gd name="T15" fmla="*/ 104 h 271"/>
                <a:gd name="T16" fmla="*/ 180 w 270"/>
                <a:gd name="T17" fmla="*/ 136 h 271"/>
                <a:gd name="T18" fmla="*/ 203 w 270"/>
                <a:gd name="T19" fmla="*/ 136 h 271"/>
                <a:gd name="T20" fmla="*/ 183 w 270"/>
                <a:gd name="T21" fmla="*/ 88 h 271"/>
                <a:gd name="T22" fmla="*/ 135 w 270"/>
                <a:gd name="T23" fmla="*/ 68 h 271"/>
                <a:gd name="T24" fmla="*/ 87 w 270"/>
                <a:gd name="T25" fmla="*/ 88 h 271"/>
                <a:gd name="T26" fmla="*/ 68 w 270"/>
                <a:gd name="T27" fmla="*/ 136 h 271"/>
                <a:gd name="T28" fmla="*/ 87 w 270"/>
                <a:gd name="T29" fmla="*/ 183 h 271"/>
                <a:gd name="T30" fmla="*/ 135 w 270"/>
                <a:gd name="T31" fmla="*/ 203 h 271"/>
                <a:gd name="T32" fmla="*/ 183 w 270"/>
                <a:gd name="T33" fmla="*/ 183 h 271"/>
                <a:gd name="T34" fmla="*/ 203 w 270"/>
                <a:gd name="T35" fmla="*/ 136 h 271"/>
                <a:gd name="T36" fmla="*/ 225 w 270"/>
                <a:gd name="T37" fmla="*/ 136 h 271"/>
                <a:gd name="T38" fmla="*/ 199 w 270"/>
                <a:gd name="T39" fmla="*/ 199 h 271"/>
                <a:gd name="T40" fmla="*/ 135 w 270"/>
                <a:gd name="T41" fmla="*/ 226 h 271"/>
                <a:gd name="T42" fmla="*/ 72 w 270"/>
                <a:gd name="T43" fmla="*/ 199 h 271"/>
                <a:gd name="T44" fmla="*/ 45 w 270"/>
                <a:gd name="T45" fmla="*/ 136 h 271"/>
                <a:gd name="T46" fmla="*/ 72 w 270"/>
                <a:gd name="T47" fmla="*/ 72 h 271"/>
                <a:gd name="T48" fmla="*/ 135 w 270"/>
                <a:gd name="T49" fmla="*/ 45 h 271"/>
                <a:gd name="T50" fmla="*/ 199 w 270"/>
                <a:gd name="T51" fmla="*/ 72 h 271"/>
                <a:gd name="T52" fmla="*/ 225 w 270"/>
                <a:gd name="T53" fmla="*/ 136 h 271"/>
                <a:gd name="T54" fmla="*/ 248 w 270"/>
                <a:gd name="T55" fmla="*/ 136 h 271"/>
                <a:gd name="T56" fmla="*/ 239 w 270"/>
                <a:gd name="T57" fmla="*/ 92 h 271"/>
                <a:gd name="T58" fmla="*/ 215 w 270"/>
                <a:gd name="T59" fmla="*/ 56 h 271"/>
                <a:gd name="T60" fmla="*/ 179 w 270"/>
                <a:gd name="T61" fmla="*/ 32 h 271"/>
                <a:gd name="T62" fmla="*/ 135 w 270"/>
                <a:gd name="T63" fmla="*/ 23 h 271"/>
                <a:gd name="T64" fmla="*/ 91 w 270"/>
                <a:gd name="T65" fmla="*/ 32 h 271"/>
                <a:gd name="T66" fmla="*/ 56 w 270"/>
                <a:gd name="T67" fmla="*/ 56 h 271"/>
                <a:gd name="T68" fmla="*/ 32 w 270"/>
                <a:gd name="T69" fmla="*/ 92 h 271"/>
                <a:gd name="T70" fmla="*/ 23 w 270"/>
                <a:gd name="T71" fmla="*/ 136 h 271"/>
                <a:gd name="T72" fmla="*/ 32 w 270"/>
                <a:gd name="T73" fmla="*/ 179 h 271"/>
                <a:gd name="T74" fmla="*/ 56 w 270"/>
                <a:gd name="T75" fmla="*/ 215 h 271"/>
                <a:gd name="T76" fmla="*/ 91 w 270"/>
                <a:gd name="T77" fmla="*/ 239 h 271"/>
                <a:gd name="T78" fmla="*/ 135 w 270"/>
                <a:gd name="T79" fmla="*/ 248 h 271"/>
                <a:gd name="T80" fmla="*/ 179 w 270"/>
                <a:gd name="T81" fmla="*/ 239 h 271"/>
                <a:gd name="T82" fmla="*/ 215 w 270"/>
                <a:gd name="T83" fmla="*/ 215 h 271"/>
                <a:gd name="T84" fmla="*/ 239 w 270"/>
                <a:gd name="T85" fmla="*/ 179 h 271"/>
                <a:gd name="T86" fmla="*/ 248 w 270"/>
                <a:gd name="T87" fmla="*/ 136 h 271"/>
                <a:gd name="T88" fmla="*/ 270 w 270"/>
                <a:gd name="T89" fmla="*/ 136 h 271"/>
                <a:gd name="T90" fmla="*/ 252 w 270"/>
                <a:gd name="T91" fmla="*/ 203 h 271"/>
                <a:gd name="T92" fmla="*/ 203 w 270"/>
                <a:gd name="T93" fmla="*/ 253 h 271"/>
                <a:gd name="T94" fmla="*/ 135 w 270"/>
                <a:gd name="T95" fmla="*/ 271 h 271"/>
                <a:gd name="T96" fmla="*/ 67 w 270"/>
                <a:gd name="T97" fmla="*/ 253 h 271"/>
                <a:gd name="T98" fmla="*/ 18 w 270"/>
                <a:gd name="T99" fmla="*/ 203 h 271"/>
                <a:gd name="T100" fmla="*/ 0 w 270"/>
                <a:gd name="T101" fmla="*/ 136 h 271"/>
                <a:gd name="T102" fmla="*/ 18 w 270"/>
                <a:gd name="T103" fmla="*/ 68 h 271"/>
                <a:gd name="T104" fmla="*/ 67 w 270"/>
                <a:gd name="T105" fmla="*/ 19 h 271"/>
                <a:gd name="T106" fmla="*/ 135 w 270"/>
                <a:gd name="T107" fmla="*/ 0 h 271"/>
                <a:gd name="T108" fmla="*/ 203 w 270"/>
                <a:gd name="T109" fmla="*/ 19 h 271"/>
                <a:gd name="T110" fmla="*/ 252 w 270"/>
                <a:gd name="T111" fmla="*/ 68 h 271"/>
                <a:gd name="T112" fmla="*/ 270 w 270"/>
                <a:gd name="T113" fmla="*/ 136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70" h="271">
                  <a:moveTo>
                    <a:pt x="180" y="136"/>
                  </a:moveTo>
                  <a:cubicBezTo>
                    <a:pt x="180" y="148"/>
                    <a:pt x="176" y="159"/>
                    <a:pt x="167" y="167"/>
                  </a:cubicBezTo>
                  <a:cubicBezTo>
                    <a:pt x="158" y="176"/>
                    <a:pt x="148" y="181"/>
                    <a:pt x="135" y="181"/>
                  </a:cubicBezTo>
                  <a:cubicBezTo>
                    <a:pt x="123" y="181"/>
                    <a:pt x="112" y="176"/>
                    <a:pt x="103" y="167"/>
                  </a:cubicBezTo>
                  <a:cubicBezTo>
                    <a:pt x="95" y="159"/>
                    <a:pt x="90" y="148"/>
                    <a:pt x="90" y="136"/>
                  </a:cubicBezTo>
                  <a:cubicBezTo>
                    <a:pt x="90" y="123"/>
                    <a:pt x="95" y="113"/>
                    <a:pt x="103" y="104"/>
                  </a:cubicBezTo>
                  <a:cubicBezTo>
                    <a:pt x="112" y="95"/>
                    <a:pt x="123" y="90"/>
                    <a:pt x="135" y="90"/>
                  </a:cubicBezTo>
                  <a:cubicBezTo>
                    <a:pt x="148" y="90"/>
                    <a:pt x="158" y="95"/>
                    <a:pt x="167" y="104"/>
                  </a:cubicBezTo>
                  <a:cubicBezTo>
                    <a:pt x="176" y="113"/>
                    <a:pt x="180" y="123"/>
                    <a:pt x="180" y="136"/>
                  </a:cubicBezTo>
                  <a:close/>
                  <a:moveTo>
                    <a:pt x="203" y="136"/>
                  </a:moveTo>
                  <a:cubicBezTo>
                    <a:pt x="203" y="117"/>
                    <a:pt x="196" y="101"/>
                    <a:pt x="183" y="88"/>
                  </a:cubicBezTo>
                  <a:cubicBezTo>
                    <a:pt x="170" y="75"/>
                    <a:pt x="154" y="68"/>
                    <a:pt x="135" y="68"/>
                  </a:cubicBezTo>
                  <a:cubicBezTo>
                    <a:pt x="117" y="68"/>
                    <a:pt x="101" y="75"/>
                    <a:pt x="87" y="88"/>
                  </a:cubicBezTo>
                  <a:cubicBezTo>
                    <a:pt x="74" y="101"/>
                    <a:pt x="68" y="117"/>
                    <a:pt x="68" y="136"/>
                  </a:cubicBezTo>
                  <a:cubicBezTo>
                    <a:pt x="68" y="154"/>
                    <a:pt x="74" y="170"/>
                    <a:pt x="87" y="183"/>
                  </a:cubicBezTo>
                  <a:cubicBezTo>
                    <a:pt x="101" y="197"/>
                    <a:pt x="117" y="203"/>
                    <a:pt x="135" y="203"/>
                  </a:cubicBezTo>
                  <a:cubicBezTo>
                    <a:pt x="154" y="203"/>
                    <a:pt x="170" y="197"/>
                    <a:pt x="183" y="183"/>
                  </a:cubicBezTo>
                  <a:cubicBezTo>
                    <a:pt x="196" y="170"/>
                    <a:pt x="203" y="154"/>
                    <a:pt x="203" y="136"/>
                  </a:cubicBezTo>
                  <a:close/>
                  <a:moveTo>
                    <a:pt x="225" y="136"/>
                  </a:moveTo>
                  <a:cubicBezTo>
                    <a:pt x="225" y="160"/>
                    <a:pt x="217" y="182"/>
                    <a:pt x="199" y="199"/>
                  </a:cubicBezTo>
                  <a:cubicBezTo>
                    <a:pt x="181" y="217"/>
                    <a:pt x="160" y="226"/>
                    <a:pt x="135" y="226"/>
                  </a:cubicBezTo>
                  <a:cubicBezTo>
                    <a:pt x="110" y="226"/>
                    <a:pt x="89" y="217"/>
                    <a:pt x="72" y="199"/>
                  </a:cubicBezTo>
                  <a:cubicBezTo>
                    <a:pt x="54" y="182"/>
                    <a:pt x="45" y="160"/>
                    <a:pt x="45" y="136"/>
                  </a:cubicBezTo>
                  <a:cubicBezTo>
                    <a:pt x="45" y="111"/>
                    <a:pt x="54" y="89"/>
                    <a:pt x="72" y="72"/>
                  </a:cubicBezTo>
                  <a:cubicBezTo>
                    <a:pt x="89" y="54"/>
                    <a:pt x="110" y="45"/>
                    <a:pt x="135" y="45"/>
                  </a:cubicBezTo>
                  <a:cubicBezTo>
                    <a:pt x="160" y="45"/>
                    <a:pt x="181" y="54"/>
                    <a:pt x="199" y="72"/>
                  </a:cubicBezTo>
                  <a:cubicBezTo>
                    <a:pt x="217" y="89"/>
                    <a:pt x="225" y="111"/>
                    <a:pt x="225" y="136"/>
                  </a:cubicBezTo>
                  <a:close/>
                  <a:moveTo>
                    <a:pt x="248" y="136"/>
                  </a:moveTo>
                  <a:cubicBezTo>
                    <a:pt x="248" y="120"/>
                    <a:pt x="245" y="106"/>
                    <a:pt x="239" y="92"/>
                  </a:cubicBezTo>
                  <a:cubicBezTo>
                    <a:pt x="233" y="78"/>
                    <a:pt x="225" y="66"/>
                    <a:pt x="215" y="56"/>
                  </a:cubicBezTo>
                  <a:cubicBezTo>
                    <a:pt x="205" y="46"/>
                    <a:pt x="193" y="38"/>
                    <a:pt x="179" y="32"/>
                  </a:cubicBezTo>
                  <a:cubicBezTo>
                    <a:pt x="165" y="26"/>
                    <a:pt x="150" y="23"/>
                    <a:pt x="135" y="23"/>
                  </a:cubicBezTo>
                  <a:cubicBezTo>
                    <a:pt x="120" y="23"/>
                    <a:pt x="105" y="26"/>
                    <a:pt x="91" y="32"/>
                  </a:cubicBezTo>
                  <a:cubicBezTo>
                    <a:pt x="78" y="38"/>
                    <a:pt x="66" y="46"/>
                    <a:pt x="56" y="56"/>
                  </a:cubicBezTo>
                  <a:cubicBezTo>
                    <a:pt x="46" y="66"/>
                    <a:pt x="38" y="78"/>
                    <a:pt x="32" y="92"/>
                  </a:cubicBezTo>
                  <a:cubicBezTo>
                    <a:pt x="26" y="106"/>
                    <a:pt x="23" y="120"/>
                    <a:pt x="23" y="136"/>
                  </a:cubicBezTo>
                  <a:cubicBezTo>
                    <a:pt x="23" y="151"/>
                    <a:pt x="26" y="165"/>
                    <a:pt x="32" y="179"/>
                  </a:cubicBezTo>
                  <a:cubicBezTo>
                    <a:pt x="38" y="193"/>
                    <a:pt x="46" y="205"/>
                    <a:pt x="56" y="215"/>
                  </a:cubicBezTo>
                  <a:cubicBezTo>
                    <a:pt x="66" y="225"/>
                    <a:pt x="78" y="233"/>
                    <a:pt x="91" y="239"/>
                  </a:cubicBezTo>
                  <a:cubicBezTo>
                    <a:pt x="105" y="245"/>
                    <a:pt x="120" y="248"/>
                    <a:pt x="135" y="248"/>
                  </a:cubicBezTo>
                  <a:cubicBezTo>
                    <a:pt x="150" y="248"/>
                    <a:pt x="165" y="245"/>
                    <a:pt x="179" y="239"/>
                  </a:cubicBezTo>
                  <a:cubicBezTo>
                    <a:pt x="193" y="233"/>
                    <a:pt x="205" y="225"/>
                    <a:pt x="215" y="215"/>
                  </a:cubicBezTo>
                  <a:cubicBezTo>
                    <a:pt x="225" y="205"/>
                    <a:pt x="233" y="193"/>
                    <a:pt x="239" y="179"/>
                  </a:cubicBezTo>
                  <a:cubicBezTo>
                    <a:pt x="245" y="165"/>
                    <a:pt x="248" y="151"/>
                    <a:pt x="248" y="136"/>
                  </a:cubicBezTo>
                  <a:close/>
                  <a:moveTo>
                    <a:pt x="270" y="136"/>
                  </a:moveTo>
                  <a:cubicBezTo>
                    <a:pt x="270" y="160"/>
                    <a:pt x="264" y="183"/>
                    <a:pt x="252" y="203"/>
                  </a:cubicBezTo>
                  <a:cubicBezTo>
                    <a:pt x="240" y="224"/>
                    <a:pt x="224" y="241"/>
                    <a:pt x="203" y="253"/>
                  </a:cubicBezTo>
                  <a:cubicBezTo>
                    <a:pt x="182" y="265"/>
                    <a:pt x="160" y="271"/>
                    <a:pt x="135" y="271"/>
                  </a:cubicBezTo>
                  <a:cubicBezTo>
                    <a:pt x="111" y="271"/>
                    <a:pt x="88" y="265"/>
                    <a:pt x="67" y="253"/>
                  </a:cubicBezTo>
                  <a:cubicBezTo>
                    <a:pt x="47" y="241"/>
                    <a:pt x="30" y="224"/>
                    <a:pt x="18" y="203"/>
                  </a:cubicBezTo>
                  <a:cubicBezTo>
                    <a:pt x="6" y="183"/>
                    <a:pt x="0" y="160"/>
                    <a:pt x="0" y="136"/>
                  </a:cubicBezTo>
                  <a:cubicBezTo>
                    <a:pt x="0" y="111"/>
                    <a:pt x="6" y="88"/>
                    <a:pt x="18" y="68"/>
                  </a:cubicBezTo>
                  <a:cubicBezTo>
                    <a:pt x="30" y="47"/>
                    <a:pt x="47" y="31"/>
                    <a:pt x="67" y="19"/>
                  </a:cubicBezTo>
                  <a:cubicBezTo>
                    <a:pt x="88" y="6"/>
                    <a:pt x="111" y="0"/>
                    <a:pt x="135" y="0"/>
                  </a:cubicBezTo>
                  <a:cubicBezTo>
                    <a:pt x="160" y="0"/>
                    <a:pt x="182" y="6"/>
                    <a:pt x="203" y="19"/>
                  </a:cubicBezTo>
                  <a:cubicBezTo>
                    <a:pt x="224" y="31"/>
                    <a:pt x="240" y="47"/>
                    <a:pt x="252" y="68"/>
                  </a:cubicBezTo>
                  <a:cubicBezTo>
                    <a:pt x="264" y="88"/>
                    <a:pt x="270" y="111"/>
                    <a:pt x="270" y="136"/>
                  </a:cubicBezTo>
                  <a:close/>
                </a:path>
              </a:pathLst>
            </a:custGeom>
            <a:solidFill>
              <a:schemeClr val="accent1"/>
            </a:solidFill>
            <a:ln>
              <a:noFill/>
            </a:ln>
          </p:spPr>
          <p:txBody>
            <a:bodyPr anchor="ctr"/>
            <a:p>
              <a:pPr algn="ctr"/>
            </a:p>
          </p:txBody>
        </p:sp>
        <p:sp>
          <p:nvSpPr>
            <p:cNvPr id="53" name="íṩļiḍè"/>
            <p:cNvSpPr/>
            <p:nvPr/>
          </p:nvSpPr>
          <p:spPr bwMode="auto">
            <a:xfrm>
              <a:off x="3903752" y="4138917"/>
              <a:ext cx="461399" cy="463524"/>
            </a:xfrm>
            <a:custGeom>
              <a:avLst/>
              <a:gdLst>
                <a:gd name="T0" fmla="*/ 96 w 320"/>
                <a:gd name="T1" fmla="*/ 99 h 320"/>
                <a:gd name="T2" fmla="*/ 53 w 320"/>
                <a:gd name="T3" fmla="*/ 122 h 320"/>
                <a:gd name="T4" fmla="*/ 30 w 320"/>
                <a:gd name="T5" fmla="*/ 165 h 320"/>
                <a:gd name="T6" fmla="*/ 41 w 320"/>
                <a:gd name="T7" fmla="*/ 172 h 320"/>
                <a:gd name="T8" fmla="*/ 69 w 320"/>
                <a:gd name="T9" fmla="*/ 138 h 320"/>
                <a:gd name="T10" fmla="*/ 102 w 320"/>
                <a:gd name="T11" fmla="*/ 114 h 320"/>
                <a:gd name="T12" fmla="*/ 270 w 320"/>
                <a:gd name="T13" fmla="*/ 42 h 320"/>
                <a:gd name="T14" fmla="*/ 234 w 320"/>
                <a:gd name="T15" fmla="*/ 93 h 320"/>
                <a:gd name="T16" fmla="*/ 250 w 320"/>
                <a:gd name="T17" fmla="*/ 114 h 320"/>
                <a:gd name="T18" fmla="*/ 235 w 320"/>
                <a:gd name="T19" fmla="*/ 133 h 320"/>
                <a:gd name="T20" fmla="*/ 241 w 320"/>
                <a:gd name="T21" fmla="*/ 243 h 320"/>
                <a:gd name="T22" fmla="*/ 174 w 320"/>
                <a:gd name="T23" fmla="*/ 310 h 320"/>
                <a:gd name="T24" fmla="*/ 77 w 320"/>
                <a:gd name="T25" fmla="*/ 310 h 320"/>
                <a:gd name="T26" fmla="*/ 10 w 320"/>
                <a:gd name="T27" fmla="*/ 243 h 320"/>
                <a:gd name="T28" fmla="*/ 10 w 320"/>
                <a:gd name="T29" fmla="*/ 146 h 320"/>
                <a:gd name="T30" fmla="*/ 77 w 320"/>
                <a:gd name="T31" fmla="*/ 79 h 320"/>
                <a:gd name="T32" fmla="*/ 187 w 320"/>
                <a:gd name="T33" fmla="*/ 85 h 320"/>
                <a:gd name="T34" fmla="*/ 206 w 320"/>
                <a:gd name="T35" fmla="*/ 70 h 320"/>
                <a:gd name="T36" fmla="*/ 226 w 320"/>
                <a:gd name="T37" fmla="*/ 85 h 320"/>
                <a:gd name="T38" fmla="*/ 271 w 320"/>
                <a:gd name="T39" fmla="*/ 32 h 320"/>
                <a:gd name="T40" fmla="*/ 263 w 320"/>
                <a:gd name="T41" fmla="*/ 32 h 320"/>
                <a:gd name="T42" fmla="*/ 245 w 320"/>
                <a:gd name="T43" fmla="*/ 12 h 320"/>
                <a:gd name="T44" fmla="*/ 251 w 320"/>
                <a:gd name="T45" fmla="*/ 6 h 320"/>
                <a:gd name="T46" fmla="*/ 271 w 320"/>
                <a:gd name="T47" fmla="*/ 24 h 320"/>
                <a:gd name="T48" fmla="*/ 271 w 320"/>
                <a:gd name="T49" fmla="*/ 32 h 320"/>
                <a:gd name="T50" fmla="*/ 308 w 320"/>
                <a:gd name="T51" fmla="*/ 75 h 320"/>
                <a:gd name="T52" fmla="*/ 288 w 320"/>
                <a:gd name="T53" fmla="*/ 57 h 320"/>
                <a:gd name="T54" fmla="*/ 288 w 320"/>
                <a:gd name="T55" fmla="*/ 49 h 320"/>
                <a:gd name="T56" fmla="*/ 296 w 320"/>
                <a:gd name="T57" fmla="*/ 49 h 320"/>
                <a:gd name="T58" fmla="*/ 314 w 320"/>
                <a:gd name="T59" fmla="*/ 69 h 320"/>
                <a:gd name="T60" fmla="*/ 320 w 320"/>
                <a:gd name="T61" fmla="*/ 40 h 320"/>
                <a:gd name="T62" fmla="*/ 314 w 320"/>
                <a:gd name="T63" fmla="*/ 46 h 320"/>
                <a:gd name="T64" fmla="*/ 293 w 320"/>
                <a:gd name="T65" fmla="*/ 44 h 320"/>
                <a:gd name="T66" fmla="*/ 293 w 320"/>
                <a:gd name="T67" fmla="*/ 36 h 320"/>
                <a:gd name="T68" fmla="*/ 314 w 320"/>
                <a:gd name="T69" fmla="*/ 35 h 320"/>
                <a:gd name="T70" fmla="*/ 320 w 320"/>
                <a:gd name="T71" fmla="*/ 40 h 320"/>
                <a:gd name="T72" fmla="*/ 285 w 320"/>
                <a:gd name="T73" fmla="*/ 23 h 320"/>
                <a:gd name="T74" fmla="*/ 280 w 320"/>
                <a:gd name="T75" fmla="*/ 29 h 320"/>
                <a:gd name="T76" fmla="*/ 274 w 320"/>
                <a:gd name="T77" fmla="*/ 23 h 320"/>
                <a:gd name="T78" fmla="*/ 275 w 320"/>
                <a:gd name="T79" fmla="*/ 2 h 320"/>
                <a:gd name="T80" fmla="*/ 284 w 320"/>
                <a:gd name="T81" fmla="*/ 2 h 320"/>
                <a:gd name="T82" fmla="*/ 312 w 320"/>
                <a:gd name="T83" fmla="*/ 16 h 320"/>
                <a:gd name="T84" fmla="*/ 292 w 320"/>
                <a:gd name="T85" fmla="*/ 34 h 320"/>
                <a:gd name="T86" fmla="*/ 286 w 320"/>
                <a:gd name="T87" fmla="*/ 28 h 320"/>
                <a:gd name="T88" fmla="*/ 304 w 320"/>
                <a:gd name="T89" fmla="*/ 8 h 320"/>
                <a:gd name="T90" fmla="*/ 312 w 320"/>
                <a:gd name="T91" fmla="*/ 8 h 320"/>
                <a:gd name="T92" fmla="*/ 312 w 320"/>
                <a:gd name="T93" fmla="*/ 16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20" h="320">
                  <a:moveTo>
                    <a:pt x="102" y="105"/>
                  </a:moveTo>
                  <a:cubicBezTo>
                    <a:pt x="101" y="102"/>
                    <a:pt x="99" y="100"/>
                    <a:pt x="96" y="99"/>
                  </a:cubicBezTo>
                  <a:cubicBezTo>
                    <a:pt x="93" y="98"/>
                    <a:pt x="90" y="98"/>
                    <a:pt x="87" y="99"/>
                  </a:cubicBezTo>
                  <a:cubicBezTo>
                    <a:pt x="74" y="104"/>
                    <a:pt x="63" y="112"/>
                    <a:pt x="53" y="122"/>
                  </a:cubicBezTo>
                  <a:cubicBezTo>
                    <a:pt x="43" y="132"/>
                    <a:pt x="35" y="143"/>
                    <a:pt x="30" y="156"/>
                  </a:cubicBezTo>
                  <a:cubicBezTo>
                    <a:pt x="29" y="159"/>
                    <a:pt x="29" y="162"/>
                    <a:pt x="30" y="165"/>
                  </a:cubicBezTo>
                  <a:cubicBezTo>
                    <a:pt x="31" y="167"/>
                    <a:pt x="33" y="169"/>
                    <a:pt x="36" y="171"/>
                  </a:cubicBezTo>
                  <a:cubicBezTo>
                    <a:pt x="38" y="171"/>
                    <a:pt x="39" y="172"/>
                    <a:pt x="41" y="172"/>
                  </a:cubicBezTo>
                  <a:cubicBezTo>
                    <a:pt x="46" y="172"/>
                    <a:pt x="49" y="169"/>
                    <a:pt x="51" y="164"/>
                  </a:cubicBezTo>
                  <a:cubicBezTo>
                    <a:pt x="55" y="154"/>
                    <a:pt x="61" y="146"/>
                    <a:pt x="69" y="138"/>
                  </a:cubicBezTo>
                  <a:cubicBezTo>
                    <a:pt x="77" y="130"/>
                    <a:pt x="86" y="124"/>
                    <a:pt x="95" y="120"/>
                  </a:cubicBezTo>
                  <a:cubicBezTo>
                    <a:pt x="98" y="119"/>
                    <a:pt x="101" y="117"/>
                    <a:pt x="102" y="114"/>
                  </a:cubicBezTo>
                  <a:cubicBezTo>
                    <a:pt x="103" y="111"/>
                    <a:pt x="103" y="108"/>
                    <a:pt x="102" y="105"/>
                  </a:cubicBezTo>
                  <a:close/>
                  <a:moveTo>
                    <a:pt x="270" y="42"/>
                  </a:moveTo>
                  <a:cubicBezTo>
                    <a:pt x="278" y="50"/>
                    <a:pt x="278" y="50"/>
                    <a:pt x="278" y="50"/>
                  </a:cubicBezTo>
                  <a:cubicBezTo>
                    <a:pt x="234" y="93"/>
                    <a:pt x="234" y="93"/>
                    <a:pt x="234" y="93"/>
                  </a:cubicBezTo>
                  <a:cubicBezTo>
                    <a:pt x="247" y="106"/>
                    <a:pt x="247" y="106"/>
                    <a:pt x="247" y="106"/>
                  </a:cubicBezTo>
                  <a:cubicBezTo>
                    <a:pt x="249" y="108"/>
                    <a:pt x="250" y="111"/>
                    <a:pt x="250" y="114"/>
                  </a:cubicBezTo>
                  <a:cubicBezTo>
                    <a:pt x="250" y="117"/>
                    <a:pt x="249" y="120"/>
                    <a:pt x="247" y="122"/>
                  </a:cubicBezTo>
                  <a:cubicBezTo>
                    <a:pt x="235" y="133"/>
                    <a:pt x="235" y="133"/>
                    <a:pt x="235" y="133"/>
                  </a:cubicBezTo>
                  <a:cubicBezTo>
                    <a:pt x="246" y="152"/>
                    <a:pt x="251" y="173"/>
                    <a:pt x="251" y="194"/>
                  </a:cubicBezTo>
                  <a:cubicBezTo>
                    <a:pt x="251" y="211"/>
                    <a:pt x="248" y="228"/>
                    <a:pt x="241" y="243"/>
                  </a:cubicBezTo>
                  <a:cubicBezTo>
                    <a:pt x="235" y="259"/>
                    <a:pt x="226" y="272"/>
                    <a:pt x="214" y="283"/>
                  </a:cubicBezTo>
                  <a:cubicBezTo>
                    <a:pt x="203" y="295"/>
                    <a:pt x="190" y="303"/>
                    <a:pt x="174" y="310"/>
                  </a:cubicBezTo>
                  <a:cubicBezTo>
                    <a:pt x="159" y="317"/>
                    <a:pt x="142" y="320"/>
                    <a:pt x="125" y="320"/>
                  </a:cubicBezTo>
                  <a:cubicBezTo>
                    <a:pt x="108" y="320"/>
                    <a:pt x="92" y="317"/>
                    <a:pt x="77" y="310"/>
                  </a:cubicBezTo>
                  <a:cubicBezTo>
                    <a:pt x="61" y="303"/>
                    <a:pt x="48" y="295"/>
                    <a:pt x="37" y="283"/>
                  </a:cubicBezTo>
                  <a:cubicBezTo>
                    <a:pt x="25" y="272"/>
                    <a:pt x="16" y="259"/>
                    <a:pt x="10" y="243"/>
                  </a:cubicBezTo>
                  <a:cubicBezTo>
                    <a:pt x="3" y="228"/>
                    <a:pt x="0" y="211"/>
                    <a:pt x="0" y="194"/>
                  </a:cubicBezTo>
                  <a:cubicBezTo>
                    <a:pt x="0" y="177"/>
                    <a:pt x="3" y="161"/>
                    <a:pt x="10" y="146"/>
                  </a:cubicBezTo>
                  <a:cubicBezTo>
                    <a:pt x="16" y="130"/>
                    <a:pt x="25" y="117"/>
                    <a:pt x="37" y="105"/>
                  </a:cubicBezTo>
                  <a:cubicBezTo>
                    <a:pt x="48" y="94"/>
                    <a:pt x="61" y="85"/>
                    <a:pt x="77" y="79"/>
                  </a:cubicBezTo>
                  <a:cubicBezTo>
                    <a:pt x="92" y="72"/>
                    <a:pt x="108" y="69"/>
                    <a:pt x="125" y="69"/>
                  </a:cubicBezTo>
                  <a:cubicBezTo>
                    <a:pt x="147" y="69"/>
                    <a:pt x="167" y="74"/>
                    <a:pt x="187" y="85"/>
                  </a:cubicBezTo>
                  <a:cubicBezTo>
                    <a:pt x="198" y="73"/>
                    <a:pt x="198" y="73"/>
                    <a:pt x="198" y="73"/>
                  </a:cubicBezTo>
                  <a:cubicBezTo>
                    <a:pt x="200" y="71"/>
                    <a:pt x="203" y="70"/>
                    <a:pt x="206" y="70"/>
                  </a:cubicBezTo>
                  <a:cubicBezTo>
                    <a:pt x="209" y="70"/>
                    <a:pt x="212" y="71"/>
                    <a:pt x="214" y="73"/>
                  </a:cubicBezTo>
                  <a:cubicBezTo>
                    <a:pt x="226" y="85"/>
                    <a:pt x="226" y="85"/>
                    <a:pt x="226" y="85"/>
                  </a:cubicBezTo>
                  <a:lnTo>
                    <a:pt x="270" y="42"/>
                  </a:lnTo>
                  <a:close/>
                  <a:moveTo>
                    <a:pt x="271" y="32"/>
                  </a:moveTo>
                  <a:cubicBezTo>
                    <a:pt x="270" y="33"/>
                    <a:pt x="269" y="34"/>
                    <a:pt x="267" y="34"/>
                  </a:cubicBezTo>
                  <a:cubicBezTo>
                    <a:pt x="266" y="34"/>
                    <a:pt x="264" y="33"/>
                    <a:pt x="263" y="32"/>
                  </a:cubicBezTo>
                  <a:cubicBezTo>
                    <a:pt x="247" y="16"/>
                    <a:pt x="247" y="16"/>
                    <a:pt x="247" y="16"/>
                  </a:cubicBezTo>
                  <a:cubicBezTo>
                    <a:pt x="246" y="15"/>
                    <a:pt x="245" y="13"/>
                    <a:pt x="245" y="12"/>
                  </a:cubicBezTo>
                  <a:cubicBezTo>
                    <a:pt x="245" y="10"/>
                    <a:pt x="246" y="9"/>
                    <a:pt x="247" y="8"/>
                  </a:cubicBezTo>
                  <a:cubicBezTo>
                    <a:pt x="248" y="7"/>
                    <a:pt x="249" y="6"/>
                    <a:pt x="251" y="6"/>
                  </a:cubicBezTo>
                  <a:cubicBezTo>
                    <a:pt x="253" y="6"/>
                    <a:pt x="254" y="7"/>
                    <a:pt x="255" y="8"/>
                  </a:cubicBezTo>
                  <a:cubicBezTo>
                    <a:pt x="271" y="24"/>
                    <a:pt x="271" y="24"/>
                    <a:pt x="271" y="24"/>
                  </a:cubicBezTo>
                  <a:cubicBezTo>
                    <a:pt x="272" y="25"/>
                    <a:pt x="273" y="26"/>
                    <a:pt x="273" y="28"/>
                  </a:cubicBezTo>
                  <a:cubicBezTo>
                    <a:pt x="273" y="30"/>
                    <a:pt x="272" y="31"/>
                    <a:pt x="271" y="32"/>
                  </a:cubicBezTo>
                  <a:close/>
                  <a:moveTo>
                    <a:pt x="312" y="73"/>
                  </a:moveTo>
                  <a:cubicBezTo>
                    <a:pt x="311" y="74"/>
                    <a:pt x="310" y="75"/>
                    <a:pt x="308" y="75"/>
                  </a:cubicBezTo>
                  <a:cubicBezTo>
                    <a:pt x="307" y="75"/>
                    <a:pt x="305" y="74"/>
                    <a:pt x="304" y="73"/>
                  </a:cubicBezTo>
                  <a:cubicBezTo>
                    <a:pt x="288" y="57"/>
                    <a:pt x="288" y="57"/>
                    <a:pt x="288" y="57"/>
                  </a:cubicBezTo>
                  <a:cubicBezTo>
                    <a:pt x="287" y="56"/>
                    <a:pt x="286" y="54"/>
                    <a:pt x="286" y="53"/>
                  </a:cubicBezTo>
                  <a:cubicBezTo>
                    <a:pt x="286" y="51"/>
                    <a:pt x="287" y="50"/>
                    <a:pt x="288" y="49"/>
                  </a:cubicBezTo>
                  <a:cubicBezTo>
                    <a:pt x="289" y="47"/>
                    <a:pt x="290" y="47"/>
                    <a:pt x="292" y="47"/>
                  </a:cubicBezTo>
                  <a:cubicBezTo>
                    <a:pt x="294" y="47"/>
                    <a:pt x="295" y="47"/>
                    <a:pt x="296" y="49"/>
                  </a:cubicBezTo>
                  <a:cubicBezTo>
                    <a:pt x="312" y="65"/>
                    <a:pt x="312" y="65"/>
                    <a:pt x="312" y="65"/>
                  </a:cubicBezTo>
                  <a:cubicBezTo>
                    <a:pt x="313" y="66"/>
                    <a:pt x="314" y="67"/>
                    <a:pt x="314" y="69"/>
                  </a:cubicBezTo>
                  <a:cubicBezTo>
                    <a:pt x="314" y="70"/>
                    <a:pt x="313" y="72"/>
                    <a:pt x="312" y="73"/>
                  </a:cubicBezTo>
                  <a:close/>
                  <a:moveTo>
                    <a:pt x="320" y="40"/>
                  </a:moveTo>
                  <a:cubicBezTo>
                    <a:pt x="320" y="42"/>
                    <a:pt x="319" y="43"/>
                    <a:pt x="318" y="44"/>
                  </a:cubicBezTo>
                  <a:cubicBezTo>
                    <a:pt x="317" y="45"/>
                    <a:pt x="315" y="46"/>
                    <a:pt x="314" y="46"/>
                  </a:cubicBezTo>
                  <a:cubicBezTo>
                    <a:pt x="297" y="46"/>
                    <a:pt x="297" y="46"/>
                    <a:pt x="297" y="46"/>
                  </a:cubicBezTo>
                  <a:cubicBezTo>
                    <a:pt x="295" y="46"/>
                    <a:pt x="294" y="45"/>
                    <a:pt x="293" y="44"/>
                  </a:cubicBezTo>
                  <a:cubicBezTo>
                    <a:pt x="291" y="43"/>
                    <a:pt x="291" y="42"/>
                    <a:pt x="291" y="40"/>
                  </a:cubicBezTo>
                  <a:cubicBezTo>
                    <a:pt x="291" y="39"/>
                    <a:pt x="291" y="37"/>
                    <a:pt x="293" y="36"/>
                  </a:cubicBezTo>
                  <a:cubicBezTo>
                    <a:pt x="294" y="35"/>
                    <a:pt x="295" y="35"/>
                    <a:pt x="297" y="35"/>
                  </a:cubicBezTo>
                  <a:cubicBezTo>
                    <a:pt x="314" y="35"/>
                    <a:pt x="314" y="35"/>
                    <a:pt x="314" y="35"/>
                  </a:cubicBezTo>
                  <a:cubicBezTo>
                    <a:pt x="315" y="35"/>
                    <a:pt x="317" y="35"/>
                    <a:pt x="318" y="36"/>
                  </a:cubicBezTo>
                  <a:cubicBezTo>
                    <a:pt x="319" y="37"/>
                    <a:pt x="320" y="39"/>
                    <a:pt x="320" y="40"/>
                  </a:cubicBezTo>
                  <a:close/>
                  <a:moveTo>
                    <a:pt x="285" y="6"/>
                  </a:moveTo>
                  <a:cubicBezTo>
                    <a:pt x="285" y="23"/>
                    <a:pt x="285" y="23"/>
                    <a:pt x="285" y="23"/>
                  </a:cubicBezTo>
                  <a:cubicBezTo>
                    <a:pt x="285" y="25"/>
                    <a:pt x="285" y="26"/>
                    <a:pt x="284" y="27"/>
                  </a:cubicBezTo>
                  <a:cubicBezTo>
                    <a:pt x="283" y="28"/>
                    <a:pt x="281" y="29"/>
                    <a:pt x="280" y="29"/>
                  </a:cubicBezTo>
                  <a:cubicBezTo>
                    <a:pt x="278" y="29"/>
                    <a:pt x="277" y="28"/>
                    <a:pt x="275" y="27"/>
                  </a:cubicBezTo>
                  <a:cubicBezTo>
                    <a:pt x="274" y="26"/>
                    <a:pt x="274" y="25"/>
                    <a:pt x="274" y="23"/>
                  </a:cubicBezTo>
                  <a:cubicBezTo>
                    <a:pt x="274" y="6"/>
                    <a:pt x="274" y="6"/>
                    <a:pt x="274" y="6"/>
                  </a:cubicBezTo>
                  <a:cubicBezTo>
                    <a:pt x="274" y="4"/>
                    <a:pt x="274" y="3"/>
                    <a:pt x="275" y="2"/>
                  </a:cubicBezTo>
                  <a:cubicBezTo>
                    <a:pt x="277" y="1"/>
                    <a:pt x="278" y="0"/>
                    <a:pt x="280" y="0"/>
                  </a:cubicBezTo>
                  <a:cubicBezTo>
                    <a:pt x="281" y="0"/>
                    <a:pt x="283" y="1"/>
                    <a:pt x="284" y="2"/>
                  </a:cubicBezTo>
                  <a:cubicBezTo>
                    <a:pt x="285" y="3"/>
                    <a:pt x="285" y="4"/>
                    <a:pt x="285" y="6"/>
                  </a:cubicBezTo>
                  <a:close/>
                  <a:moveTo>
                    <a:pt x="312" y="16"/>
                  </a:moveTo>
                  <a:cubicBezTo>
                    <a:pt x="296" y="32"/>
                    <a:pt x="296" y="32"/>
                    <a:pt x="296" y="32"/>
                  </a:cubicBezTo>
                  <a:cubicBezTo>
                    <a:pt x="295" y="33"/>
                    <a:pt x="293" y="34"/>
                    <a:pt x="292" y="34"/>
                  </a:cubicBezTo>
                  <a:cubicBezTo>
                    <a:pt x="290" y="34"/>
                    <a:pt x="289" y="33"/>
                    <a:pt x="288" y="32"/>
                  </a:cubicBezTo>
                  <a:cubicBezTo>
                    <a:pt x="287" y="31"/>
                    <a:pt x="286" y="30"/>
                    <a:pt x="286" y="28"/>
                  </a:cubicBezTo>
                  <a:cubicBezTo>
                    <a:pt x="286" y="26"/>
                    <a:pt x="287" y="25"/>
                    <a:pt x="288" y="24"/>
                  </a:cubicBezTo>
                  <a:cubicBezTo>
                    <a:pt x="304" y="8"/>
                    <a:pt x="304" y="8"/>
                    <a:pt x="304" y="8"/>
                  </a:cubicBezTo>
                  <a:cubicBezTo>
                    <a:pt x="305" y="7"/>
                    <a:pt x="307" y="6"/>
                    <a:pt x="308" y="6"/>
                  </a:cubicBezTo>
                  <a:cubicBezTo>
                    <a:pt x="310" y="6"/>
                    <a:pt x="311" y="7"/>
                    <a:pt x="312" y="8"/>
                  </a:cubicBezTo>
                  <a:cubicBezTo>
                    <a:pt x="313" y="9"/>
                    <a:pt x="314" y="10"/>
                    <a:pt x="314" y="12"/>
                  </a:cubicBezTo>
                  <a:cubicBezTo>
                    <a:pt x="314" y="13"/>
                    <a:pt x="313" y="15"/>
                    <a:pt x="312" y="16"/>
                  </a:cubicBezTo>
                  <a:close/>
                </a:path>
              </a:pathLst>
            </a:custGeom>
            <a:solidFill>
              <a:schemeClr val="accent4"/>
            </a:solidFill>
            <a:ln>
              <a:noFill/>
            </a:ln>
          </p:spPr>
          <p:txBody>
            <a:bodyPr anchor="ctr"/>
            <a:p>
              <a:pPr algn="ctr"/>
            </a:p>
          </p:txBody>
        </p:sp>
        <p:sp>
          <p:nvSpPr>
            <p:cNvPr id="54" name="íšļïḍè"/>
            <p:cNvSpPr/>
            <p:nvPr/>
          </p:nvSpPr>
          <p:spPr bwMode="auto">
            <a:xfrm>
              <a:off x="7562766" y="4197269"/>
              <a:ext cx="420999" cy="423126"/>
            </a:xfrm>
            <a:custGeom>
              <a:avLst/>
              <a:gdLst>
                <a:gd name="T0" fmla="*/ 180 w 292"/>
                <a:gd name="T1" fmla="*/ 118 h 292"/>
                <a:gd name="T2" fmla="*/ 180 w 292"/>
                <a:gd name="T3" fmla="*/ 129 h 292"/>
                <a:gd name="T4" fmla="*/ 178 w 292"/>
                <a:gd name="T5" fmla="*/ 133 h 292"/>
                <a:gd name="T6" fmla="*/ 174 w 292"/>
                <a:gd name="T7" fmla="*/ 135 h 292"/>
                <a:gd name="T8" fmla="*/ 135 w 292"/>
                <a:gd name="T9" fmla="*/ 135 h 292"/>
                <a:gd name="T10" fmla="*/ 135 w 292"/>
                <a:gd name="T11" fmla="*/ 174 h 292"/>
                <a:gd name="T12" fmla="*/ 133 w 292"/>
                <a:gd name="T13" fmla="*/ 178 h 292"/>
                <a:gd name="T14" fmla="*/ 129 w 292"/>
                <a:gd name="T15" fmla="*/ 180 h 292"/>
                <a:gd name="T16" fmla="*/ 118 w 292"/>
                <a:gd name="T17" fmla="*/ 180 h 292"/>
                <a:gd name="T18" fmla="*/ 114 w 292"/>
                <a:gd name="T19" fmla="*/ 178 h 292"/>
                <a:gd name="T20" fmla="*/ 113 w 292"/>
                <a:gd name="T21" fmla="*/ 174 h 292"/>
                <a:gd name="T22" fmla="*/ 113 w 292"/>
                <a:gd name="T23" fmla="*/ 135 h 292"/>
                <a:gd name="T24" fmla="*/ 73 w 292"/>
                <a:gd name="T25" fmla="*/ 135 h 292"/>
                <a:gd name="T26" fmla="*/ 69 w 292"/>
                <a:gd name="T27" fmla="*/ 133 h 292"/>
                <a:gd name="T28" fmla="*/ 68 w 292"/>
                <a:gd name="T29" fmla="*/ 129 h 292"/>
                <a:gd name="T30" fmla="*/ 68 w 292"/>
                <a:gd name="T31" fmla="*/ 118 h 292"/>
                <a:gd name="T32" fmla="*/ 69 w 292"/>
                <a:gd name="T33" fmla="*/ 114 h 292"/>
                <a:gd name="T34" fmla="*/ 73 w 292"/>
                <a:gd name="T35" fmla="*/ 112 h 292"/>
                <a:gd name="T36" fmla="*/ 113 w 292"/>
                <a:gd name="T37" fmla="*/ 112 h 292"/>
                <a:gd name="T38" fmla="*/ 113 w 292"/>
                <a:gd name="T39" fmla="*/ 73 h 292"/>
                <a:gd name="T40" fmla="*/ 114 w 292"/>
                <a:gd name="T41" fmla="*/ 69 h 292"/>
                <a:gd name="T42" fmla="*/ 118 w 292"/>
                <a:gd name="T43" fmla="*/ 67 h 292"/>
                <a:gd name="T44" fmla="*/ 129 w 292"/>
                <a:gd name="T45" fmla="*/ 67 h 292"/>
                <a:gd name="T46" fmla="*/ 133 w 292"/>
                <a:gd name="T47" fmla="*/ 69 h 292"/>
                <a:gd name="T48" fmla="*/ 135 w 292"/>
                <a:gd name="T49" fmla="*/ 73 h 292"/>
                <a:gd name="T50" fmla="*/ 135 w 292"/>
                <a:gd name="T51" fmla="*/ 112 h 292"/>
                <a:gd name="T52" fmla="*/ 174 w 292"/>
                <a:gd name="T53" fmla="*/ 112 h 292"/>
                <a:gd name="T54" fmla="*/ 178 w 292"/>
                <a:gd name="T55" fmla="*/ 114 h 292"/>
                <a:gd name="T56" fmla="*/ 180 w 292"/>
                <a:gd name="T57" fmla="*/ 118 h 292"/>
                <a:gd name="T58" fmla="*/ 202 w 292"/>
                <a:gd name="T59" fmla="*/ 123 h 292"/>
                <a:gd name="T60" fmla="*/ 179 w 292"/>
                <a:gd name="T61" fmla="*/ 68 h 292"/>
                <a:gd name="T62" fmla="*/ 124 w 292"/>
                <a:gd name="T63" fmla="*/ 45 h 292"/>
                <a:gd name="T64" fmla="*/ 68 w 292"/>
                <a:gd name="T65" fmla="*/ 68 h 292"/>
                <a:gd name="T66" fmla="*/ 45 w 292"/>
                <a:gd name="T67" fmla="*/ 123 h 292"/>
                <a:gd name="T68" fmla="*/ 68 w 292"/>
                <a:gd name="T69" fmla="*/ 179 h 292"/>
                <a:gd name="T70" fmla="*/ 124 w 292"/>
                <a:gd name="T71" fmla="*/ 202 h 292"/>
                <a:gd name="T72" fmla="*/ 179 w 292"/>
                <a:gd name="T73" fmla="*/ 179 h 292"/>
                <a:gd name="T74" fmla="*/ 202 w 292"/>
                <a:gd name="T75" fmla="*/ 123 h 292"/>
                <a:gd name="T76" fmla="*/ 292 w 292"/>
                <a:gd name="T77" fmla="*/ 270 h 292"/>
                <a:gd name="T78" fmla="*/ 286 w 292"/>
                <a:gd name="T79" fmla="*/ 285 h 292"/>
                <a:gd name="T80" fmla="*/ 270 w 292"/>
                <a:gd name="T81" fmla="*/ 292 h 292"/>
                <a:gd name="T82" fmla="*/ 254 w 292"/>
                <a:gd name="T83" fmla="*/ 285 h 292"/>
                <a:gd name="T84" fmla="*/ 194 w 292"/>
                <a:gd name="T85" fmla="*/ 225 h 292"/>
                <a:gd name="T86" fmla="*/ 124 w 292"/>
                <a:gd name="T87" fmla="*/ 247 h 292"/>
                <a:gd name="T88" fmla="*/ 76 w 292"/>
                <a:gd name="T89" fmla="*/ 237 h 292"/>
                <a:gd name="T90" fmla="*/ 36 w 292"/>
                <a:gd name="T91" fmla="*/ 211 h 292"/>
                <a:gd name="T92" fmla="*/ 10 w 292"/>
                <a:gd name="T93" fmla="*/ 172 h 292"/>
                <a:gd name="T94" fmla="*/ 0 w 292"/>
                <a:gd name="T95" fmla="*/ 123 h 292"/>
                <a:gd name="T96" fmla="*/ 10 w 292"/>
                <a:gd name="T97" fmla="*/ 75 h 292"/>
                <a:gd name="T98" fmla="*/ 36 w 292"/>
                <a:gd name="T99" fmla="*/ 36 h 292"/>
                <a:gd name="T100" fmla="*/ 76 w 292"/>
                <a:gd name="T101" fmla="*/ 10 h 292"/>
                <a:gd name="T102" fmla="*/ 124 w 292"/>
                <a:gd name="T103" fmla="*/ 0 h 292"/>
                <a:gd name="T104" fmla="*/ 172 w 292"/>
                <a:gd name="T105" fmla="*/ 10 h 292"/>
                <a:gd name="T106" fmla="*/ 211 w 292"/>
                <a:gd name="T107" fmla="*/ 36 h 292"/>
                <a:gd name="T108" fmla="*/ 238 w 292"/>
                <a:gd name="T109" fmla="*/ 75 h 292"/>
                <a:gd name="T110" fmla="*/ 247 w 292"/>
                <a:gd name="T111" fmla="*/ 123 h 292"/>
                <a:gd name="T112" fmla="*/ 226 w 292"/>
                <a:gd name="T113" fmla="*/ 194 h 292"/>
                <a:gd name="T114" fmla="*/ 286 w 292"/>
                <a:gd name="T115" fmla="*/ 254 h 292"/>
                <a:gd name="T116" fmla="*/ 292 w 292"/>
                <a:gd name="T117" fmla="*/ 27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92" h="292">
                  <a:moveTo>
                    <a:pt x="180" y="118"/>
                  </a:moveTo>
                  <a:cubicBezTo>
                    <a:pt x="180" y="129"/>
                    <a:pt x="180" y="129"/>
                    <a:pt x="180" y="129"/>
                  </a:cubicBezTo>
                  <a:cubicBezTo>
                    <a:pt x="180" y="131"/>
                    <a:pt x="179" y="132"/>
                    <a:pt x="178" y="133"/>
                  </a:cubicBezTo>
                  <a:cubicBezTo>
                    <a:pt x="177" y="134"/>
                    <a:pt x="176" y="135"/>
                    <a:pt x="174" y="135"/>
                  </a:cubicBezTo>
                  <a:cubicBezTo>
                    <a:pt x="135" y="135"/>
                    <a:pt x="135" y="135"/>
                    <a:pt x="135" y="135"/>
                  </a:cubicBezTo>
                  <a:cubicBezTo>
                    <a:pt x="135" y="174"/>
                    <a:pt x="135" y="174"/>
                    <a:pt x="135" y="174"/>
                  </a:cubicBezTo>
                  <a:cubicBezTo>
                    <a:pt x="135" y="176"/>
                    <a:pt x="134" y="177"/>
                    <a:pt x="133" y="178"/>
                  </a:cubicBezTo>
                  <a:cubicBezTo>
                    <a:pt x="132" y="179"/>
                    <a:pt x="131" y="180"/>
                    <a:pt x="129" y="180"/>
                  </a:cubicBezTo>
                  <a:cubicBezTo>
                    <a:pt x="118" y="180"/>
                    <a:pt x="118" y="180"/>
                    <a:pt x="118" y="180"/>
                  </a:cubicBezTo>
                  <a:cubicBezTo>
                    <a:pt x="117" y="180"/>
                    <a:pt x="115" y="179"/>
                    <a:pt x="114" y="178"/>
                  </a:cubicBezTo>
                  <a:cubicBezTo>
                    <a:pt x="113" y="177"/>
                    <a:pt x="113" y="176"/>
                    <a:pt x="113" y="174"/>
                  </a:cubicBezTo>
                  <a:cubicBezTo>
                    <a:pt x="113" y="135"/>
                    <a:pt x="113" y="135"/>
                    <a:pt x="113" y="135"/>
                  </a:cubicBezTo>
                  <a:cubicBezTo>
                    <a:pt x="73" y="135"/>
                    <a:pt x="73" y="135"/>
                    <a:pt x="73" y="135"/>
                  </a:cubicBezTo>
                  <a:cubicBezTo>
                    <a:pt x="72" y="135"/>
                    <a:pt x="70" y="134"/>
                    <a:pt x="69" y="133"/>
                  </a:cubicBezTo>
                  <a:cubicBezTo>
                    <a:pt x="68" y="132"/>
                    <a:pt x="68" y="131"/>
                    <a:pt x="68" y="129"/>
                  </a:cubicBezTo>
                  <a:cubicBezTo>
                    <a:pt x="68" y="118"/>
                    <a:pt x="68" y="118"/>
                    <a:pt x="68" y="118"/>
                  </a:cubicBezTo>
                  <a:cubicBezTo>
                    <a:pt x="68" y="116"/>
                    <a:pt x="68" y="115"/>
                    <a:pt x="69" y="114"/>
                  </a:cubicBezTo>
                  <a:cubicBezTo>
                    <a:pt x="70" y="113"/>
                    <a:pt x="72" y="112"/>
                    <a:pt x="73" y="112"/>
                  </a:cubicBezTo>
                  <a:cubicBezTo>
                    <a:pt x="113" y="112"/>
                    <a:pt x="113" y="112"/>
                    <a:pt x="113" y="112"/>
                  </a:cubicBezTo>
                  <a:cubicBezTo>
                    <a:pt x="113" y="73"/>
                    <a:pt x="113" y="73"/>
                    <a:pt x="113" y="73"/>
                  </a:cubicBezTo>
                  <a:cubicBezTo>
                    <a:pt x="113" y="71"/>
                    <a:pt x="113" y="70"/>
                    <a:pt x="114" y="69"/>
                  </a:cubicBezTo>
                  <a:cubicBezTo>
                    <a:pt x="115" y="68"/>
                    <a:pt x="117" y="67"/>
                    <a:pt x="118" y="67"/>
                  </a:cubicBezTo>
                  <a:cubicBezTo>
                    <a:pt x="129" y="67"/>
                    <a:pt x="129" y="67"/>
                    <a:pt x="129" y="67"/>
                  </a:cubicBezTo>
                  <a:cubicBezTo>
                    <a:pt x="131" y="67"/>
                    <a:pt x="132" y="68"/>
                    <a:pt x="133" y="69"/>
                  </a:cubicBezTo>
                  <a:cubicBezTo>
                    <a:pt x="134" y="70"/>
                    <a:pt x="135" y="71"/>
                    <a:pt x="135" y="73"/>
                  </a:cubicBezTo>
                  <a:cubicBezTo>
                    <a:pt x="135" y="112"/>
                    <a:pt x="135" y="112"/>
                    <a:pt x="135" y="112"/>
                  </a:cubicBezTo>
                  <a:cubicBezTo>
                    <a:pt x="174" y="112"/>
                    <a:pt x="174" y="112"/>
                    <a:pt x="174" y="112"/>
                  </a:cubicBezTo>
                  <a:cubicBezTo>
                    <a:pt x="176" y="112"/>
                    <a:pt x="177" y="113"/>
                    <a:pt x="178" y="114"/>
                  </a:cubicBezTo>
                  <a:cubicBezTo>
                    <a:pt x="179" y="115"/>
                    <a:pt x="180" y="116"/>
                    <a:pt x="180" y="118"/>
                  </a:cubicBezTo>
                  <a:close/>
                  <a:moveTo>
                    <a:pt x="202" y="123"/>
                  </a:moveTo>
                  <a:cubicBezTo>
                    <a:pt x="202" y="102"/>
                    <a:pt x="195" y="83"/>
                    <a:pt x="179" y="68"/>
                  </a:cubicBezTo>
                  <a:cubicBezTo>
                    <a:pt x="164" y="53"/>
                    <a:pt x="145" y="45"/>
                    <a:pt x="124" y="45"/>
                  </a:cubicBezTo>
                  <a:cubicBezTo>
                    <a:pt x="102" y="45"/>
                    <a:pt x="84" y="53"/>
                    <a:pt x="68" y="68"/>
                  </a:cubicBezTo>
                  <a:cubicBezTo>
                    <a:pt x="53" y="83"/>
                    <a:pt x="45" y="102"/>
                    <a:pt x="45" y="123"/>
                  </a:cubicBezTo>
                  <a:cubicBezTo>
                    <a:pt x="45" y="145"/>
                    <a:pt x="53" y="164"/>
                    <a:pt x="68" y="179"/>
                  </a:cubicBezTo>
                  <a:cubicBezTo>
                    <a:pt x="84" y="194"/>
                    <a:pt x="102" y="202"/>
                    <a:pt x="124" y="202"/>
                  </a:cubicBezTo>
                  <a:cubicBezTo>
                    <a:pt x="145" y="202"/>
                    <a:pt x="164" y="194"/>
                    <a:pt x="179" y="179"/>
                  </a:cubicBezTo>
                  <a:cubicBezTo>
                    <a:pt x="195" y="164"/>
                    <a:pt x="202" y="145"/>
                    <a:pt x="202" y="123"/>
                  </a:cubicBezTo>
                  <a:close/>
                  <a:moveTo>
                    <a:pt x="292" y="270"/>
                  </a:moveTo>
                  <a:cubicBezTo>
                    <a:pt x="292" y="276"/>
                    <a:pt x="290" y="281"/>
                    <a:pt x="286" y="285"/>
                  </a:cubicBezTo>
                  <a:cubicBezTo>
                    <a:pt x="281" y="290"/>
                    <a:pt x="276" y="292"/>
                    <a:pt x="270" y="292"/>
                  </a:cubicBezTo>
                  <a:cubicBezTo>
                    <a:pt x="264" y="292"/>
                    <a:pt x="258" y="290"/>
                    <a:pt x="254" y="285"/>
                  </a:cubicBezTo>
                  <a:cubicBezTo>
                    <a:pt x="194" y="225"/>
                    <a:pt x="194" y="225"/>
                    <a:pt x="194" y="225"/>
                  </a:cubicBezTo>
                  <a:cubicBezTo>
                    <a:pt x="173" y="240"/>
                    <a:pt x="150" y="247"/>
                    <a:pt x="124" y="247"/>
                  </a:cubicBezTo>
                  <a:cubicBezTo>
                    <a:pt x="107" y="247"/>
                    <a:pt x="91" y="244"/>
                    <a:pt x="76" y="237"/>
                  </a:cubicBezTo>
                  <a:cubicBezTo>
                    <a:pt x="60" y="231"/>
                    <a:pt x="47" y="222"/>
                    <a:pt x="36" y="211"/>
                  </a:cubicBezTo>
                  <a:cubicBezTo>
                    <a:pt x="25" y="200"/>
                    <a:pt x="16" y="187"/>
                    <a:pt x="10" y="172"/>
                  </a:cubicBezTo>
                  <a:cubicBezTo>
                    <a:pt x="3" y="156"/>
                    <a:pt x="0" y="140"/>
                    <a:pt x="0" y="123"/>
                  </a:cubicBezTo>
                  <a:cubicBezTo>
                    <a:pt x="0" y="107"/>
                    <a:pt x="3" y="91"/>
                    <a:pt x="10" y="75"/>
                  </a:cubicBezTo>
                  <a:cubicBezTo>
                    <a:pt x="16" y="60"/>
                    <a:pt x="25" y="47"/>
                    <a:pt x="36" y="36"/>
                  </a:cubicBezTo>
                  <a:cubicBezTo>
                    <a:pt x="47" y="25"/>
                    <a:pt x="60" y="16"/>
                    <a:pt x="76" y="10"/>
                  </a:cubicBezTo>
                  <a:cubicBezTo>
                    <a:pt x="91" y="3"/>
                    <a:pt x="107" y="0"/>
                    <a:pt x="124" y="0"/>
                  </a:cubicBezTo>
                  <a:cubicBezTo>
                    <a:pt x="141" y="0"/>
                    <a:pt x="157" y="3"/>
                    <a:pt x="172" y="10"/>
                  </a:cubicBezTo>
                  <a:cubicBezTo>
                    <a:pt x="187" y="16"/>
                    <a:pt x="200" y="25"/>
                    <a:pt x="211" y="36"/>
                  </a:cubicBezTo>
                  <a:cubicBezTo>
                    <a:pt x="222" y="47"/>
                    <a:pt x="231" y="60"/>
                    <a:pt x="238" y="75"/>
                  </a:cubicBezTo>
                  <a:cubicBezTo>
                    <a:pt x="244" y="91"/>
                    <a:pt x="247" y="107"/>
                    <a:pt x="247" y="123"/>
                  </a:cubicBezTo>
                  <a:cubicBezTo>
                    <a:pt x="247" y="149"/>
                    <a:pt x="240" y="173"/>
                    <a:pt x="226" y="194"/>
                  </a:cubicBezTo>
                  <a:cubicBezTo>
                    <a:pt x="286" y="254"/>
                    <a:pt x="286" y="254"/>
                    <a:pt x="286" y="254"/>
                  </a:cubicBezTo>
                  <a:cubicBezTo>
                    <a:pt x="290" y="258"/>
                    <a:pt x="292" y="263"/>
                    <a:pt x="292" y="270"/>
                  </a:cubicBezTo>
                  <a:close/>
                </a:path>
              </a:pathLst>
            </a:custGeom>
            <a:solidFill>
              <a:schemeClr val="accent1"/>
            </a:solidFill>
            <a:ln>
              <a:noFill/>
            </a:ln>
          </p:spPr>
          <p:txBody>
            <a:bodyPr anchor="ctr"/>
            <a:p>
              <a:pPr algn="ctr"/>
            </a:p>
          </p:txBody>
        </p:sp>
        <p:sp>
          <p:nvSpPr>
            <p:cNvPr id="55" name="îṡľîḑe"/>
            <p:cNvSpPr/>
            <p:nvPr/>
          </p:nvSpPr>
          <p:spPr bwMode="auto">
            <a:xfrm>
              <a:off x="8045553" y="2563816"/>
              <a:ext cx="428468" cy="427267"/>
            </a:xfrm>
            <a:custGeom>
              <a:avLst/>
              <a:gdLst>
                <a:gd name="T0" fmla="*/ 1067 w 1774"/>
                <a:gd name="T1" fmla="*/ 1432 h 1770"/>
                <a:gd name="T2" fmla="*/ 787 w 1774"/>
                <a:gd name="T3" fmla="*/ 1625 h 1770"/>
                <a:gd name="T4" fmla="*/ 145 w 1774"/>
                <a:gd name="T5" fmla="*/ 1508 h 1770"/>
                <a:gd name="T6" fmla="*/ 263 w 1774"/>
                <a:gd name="T7" fmla="*/ 865 h 1770"/>
                <a:gd name="T8" fmla="*/ 543 w 1774"/>
                <a:gd name="T9" fmla="*/ 672 h 1770"/>
                <a:gd name="T10" fmla="*/ 669 w 1774"/>
                <a:gd name="T11" fmla="*/ 854 h 1770"/>
                <a:gd name="T12" fmla="*/ 389 w 1774"/>
                <a:gd name="T13" fmla="*/ 1048 h 1770"/>
                <a:gd name="T14" fmla="*/ 327 w 1774"/>
                <a:gd name="T15" fmla="*/ 1382 h 1770"/>
                <a:gd name="T16" fmla="*/ 661 w 1774"/>
                <a:gd name="T17" fmla="*/ 1443 h 1770"/>
                <a:gd name="T18" fmla="*/ 941 w 1774"/>
                <a:gd name="T19" fmla="*/ 1250 h 1770"/>
                <a:gd name="T20" fmla="*/ 1067 w 1774"/>
                <a:gd name="T21" fmla="*/ 1432 h 1770"/>
                <a:gd name="T22" fmla="*/ 1433 w 1774"/>
                <a:gd name="T23" fmla="*/ 1068 h 1770"/>
                <a:gd name="T24" fmla="*/ 1628 w 1774"/>
                <a:gd name="T25" fmla="*/ 789 h 1770"/>
                <a:gd name="T26" fmla="*/ 1514 w 1774"/>
                <a:gd name="T27" fmla="*/ 146 h 1770"/>
                <a:gd name="T28" fmla="*/ 870 w 1774"/>
                <a:gd name="T29" fmla="*/ 260 h 1770"/>
                <a:gd name="T30" fmla="*/ 675 w 1774"/>
                <a:gd name="T31" fmla="*/ 539 h 1770"/>
                <a:gd name="T32" fmla="*/ 857 w 1774"/>
                <a:gd name="T33" fmla="*/ 666 h 1770"/>
                <a:gd name="T34" fmla="*/ 1052 w 1774"/>
                <a:gd name="T35" fmla="*/ 387 h 1770"/>
                <a:gd name="T36" fmla="*/ 1387 w 1774"/>
                <a:gd name="T37" fmla="*/ 328 h 1770"/>
                <a:gd name="T38" fmla="*/ 1446 w 1774"/>
                <a:gd name="T39" fmla="*/ 662 h 1770"/>
                <a:gd name="T40" fmla="*/ 1251 w 1774"/>
                <a:gd name="T41" fmla="*/ 941 h 1770"/>
                <a:gd name="T42" fmla="*/ 1433 w 1774"/>
                <a:gd name="T43" fmla="*/ 1068 h 1770"/>
                <a:gd name="T44" fmla="*/ 1266 w 1774"/>
                <a:gd name="T45" fmla="*/ 1423 h 1770"/>
                <a:gd name="T46" fmla="*/ 1154 w 1774"/>
                <a:gd name="T47" fmla="*/ 1439 h 1770"/>
                <a:gd name="T48" fmla="*/ 1188 w 1774"/>
                <a:gd name="T49" fmla="*/ 1680 h 1770"/>
                <a:gd name="T50" fmla="*/ 1300 w 1774"/>
                <a:gd name="T51" fmla="*/ 1664 h 1770"/>
                <a:gd name="T52" fmla="*/ 1266 w 1774"/>
                <a:gd name="T53" fmla="*/ 1423 h 1770"/>
                <a:gd name="T54" fmla="*/ 1439 w 1774"/>
                <a:gd name="T55" fmla="*/ 1154 h 1770"/>
                <a:gd name="T56" fmla="*/ 1423 w 1774"/>
                <a:gd name="T57" fmla="*/ 1267 h 1770"/>
                <a:gd name="T58" fmla="*/ 1664 w 1774"/>
                <a:gd name="T59" fmla="*/ 1301 h 1770"/>
                <a:gd name="T60" fmla="*/ 1680 w 1774"/>
                <a:gd name="T61" fmla="*/ 1188 h 1770"/>
                <a:gd name="T62" fmla="*/ 1439 w 1774"/>
                <a:gd name="T63" fmla="*/ 1154 h 1770"/>
                <a:gd name="T64" fmla="*/ 1477 w 1774"/>
                <a:gd name="T65" fmla="*/ 1557 h 1770"/>
                <a:gd name="T66" fmla="*/ 1558 w 1774"/>
                <a:gd name="T67" fmla="*/ 1477 h 1770"/>
                <a:gd name="T68" fmla="*/ 1386 w 1774"/>
                <a:gd name="T69" fmla="*/ 1305 h 1770"/>
                <a:gd name="T70" fmla="*/ 1305 w 1774"/>
                <a:gd name="T71" fmla="*/ 1385 h 1770"/>
                <a:gd name="T72" fmla="*/ 1477 w 1774"/>
                <a:gd name="T73" fmla="*/ 1557 h 1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774" h="1770">
                  <a:moveTo>
                    <a:pt x="1067" y="1432"/>
                  </a:moveTo>
                  <a:cubicBezTo>
                    <a:pt x="787" y="1625"/>
                    <a:pt x="787" y="1625"/>
                    <a:pt x="787" y="1625"/>
                  </a:cubicBezTo>
                  <a:cubicBezTo>
                    <a:pt x="577" y="1770"/>
                    <a:pt x="290" y="1718"/>
                    <a:pt x="145" y="1508"/>
                  </a:cubicBezTo>
                  <a:cubicBezTo>
                    <a:pt x="0" y="1298"/>
                    <a:pt x="53" y="1010"/>
                    <a:pt x="263" y="865"/>
                  </a:cubicBezTo>
                  <a:cubicBezTo>
                    <a:pt x="543" y="672"/>
                    <a:pt x="543" y="672"/>
                    <a:pt x="543" y="672"/>
                  </a:cubicBezTo>
                  <a:cubicBezTo>
                    <a:pt x="669" y="854"/>
                    <a:pt x="669" y="854"/>
                    <a:pt x="669" y="854"/>
                  </a:cubicBezTo>
                  <a:cubicBezTo>
                    <a:pt x="389" y="1048"/>
                    <a:pt x="389" y="1048"/>
                    <a:pt x="389" y="1048"/>
                  </a:cubicBezTo>
                  <a:cubicBezTo>
                    <a:pt x="280" y="1123"/>
                    <a:pt x="252" y="1273"/>
                    <a:pt x="327" y="1382"/>
                  </a:cubicBezTo>
                  <a:cubicBezTo>
                    <a:pt x="403" y="1491"/>
                    <a:pt x="552" y="1518"/>
                    <a:pt x="661" y="1443"/>
                  </a:cubicBezTo>
                  <a:cubicBezTo>
                    <a:pt x="941" y="1250"/>
                    <a:pt x="941" y="1250"/>
                    <a:pt x="941" y="1250"/>
                  </a:cubicBezTo>
                  <a:lnTo>
                    <a:pt x="1067" y="1432"/>
                  </a:lnTo>
                  <a:close/>
                  <a:moveTo>
                    <a:pt x="1433" y="1068"/>
                  </a:moveTo>
                  <a:cubicBezTo>
                    <a:pt x="1628" y="789"/>
                    <a:pt x="1628" y="789"/>
                    <a:pt x="1628" y="789"/>
                  </a:cubicBezTo>
                  <a:cubicBezTo>
                    <a:pt x="1774" y="580"/>
                    <a:pt x="1723" y="292"/>
                    <a:pt x="1514" y="146"/>
                  </a:cubicBezTo>
                  <a:cubicBezTo>
                    <a:pt x="1305" y="0"/>
                    <a:pt x="1017" y="51"/>
                    <a:pt x="870" y="260"/>
                  </a:cubicBezTo>
                  <a:cubicBezTo>
                    <a:pt x="675" y="539"/>
                    <a:pt x="675" y="539"/>
                    <a:pt x="675" y="539"/>
                  </a:cubicBezTo>
                  <a:cubicBezTo>
                    <a:pt x="857" y="666"/>
                    <a:pt x="857" y="666"/>
                    <a:pt x="857" y="666"/>
                  </a:cubicBezTo>
                  <a:cubicBezTo>
                    <a:pt x="1052" y="387"/>
                    <a:pt x="1052" y="387"/>
                    <a:pt x="1052" y="387"/>
                  </a:cubicBezTo>
                  <a:cubicBezTo>
                    <a:pt x="1128" y="279"/>
                    <a:pt x="1278" y="252"/>
                    <a:pt x="1387" y="328"/>
                  </a:cubicBezTo>
                  <a:cubicBezTo>
                    <a:pt x="1495" y="404"/>
                    <a:pt x="1522" y="554"/>
                    <a:pt x="1446" y="662"/>
                  </a:cubicBezTo>
                  <a:cubicBezTo>
                    <a:pt x="1251" y="941"/>
                    <a:pt x="1251" y="941"/>
                    <a:pt x="1251" y="941"/>
                  </a:cubicBezTo>
                  <a:lnTo>
                    <a:pt x="1433" y="1068"/>
                  </a:lnTo>
                  <a:close/>
                  <a:moveTo>
                    <a:pt x="1266" y="1423"/>
                  </a:moveTo>
                  <a:cubicBezTo>
                    <a:pt x="1154" y="1439"/>
                    <a:pt x="1154" y="1439"/>
                    <a:pt x="1154" y="1439"/>
                  </a:cubicBezTo>
                  <a:cubicBezTo>
                    <a:pt x="1188" y="1680"/>
                    <a:pt x="1188" y="1680"/>
                    <a:pt x="1188" y="1680"/>
                  </a:cubicBezTo>
                  <a:cubicBezTo>
                    <a:pt x="1300" y="1664"/>
                    <a:pt x="1300" y="1664"/>
                    <a:pt x="1300" y="1664"/>
                  </a:cubicBezTo>
                  <a:lnTo>
                    <a:pt x="1266" y="1423"/>
                  </a:lnTo>
                  <a:close/>
                  <a:moveTo>
                    <a:pt x="1439" y="1154"/>
                  </a:moveTo>
                  <a:cubicBezTo>
                    <a:pt x="1423" y="1267"/>
                    <a:pt x="1423" y="1267"/>
                    <a:pt x="1423" y="1267"/>
                  </a:cubicBezTo>
                  <a:cubicBezTo>
                    <a:pt x="1664" y="1301"/>
                    <a:pt x="1664" y="1301"/>
                    <a:pt x="1664" y="1301"/>
                  </a:cubicBezTo>
                  <a:cubicBezTo>
                    <a:pt x="1680" y="1188"/>
                    <a:pt x="1680" y="1188"/>
                    <a:pt x="1680" y="1188"/>
                  </a:cubicBezTo>
                  <a:lnTo>
                    <a:pt x="1439" y="1154"/>
                  </a:lnTo>
                  <a:close/>
                  <a:moveTo>
                    <a:pt x="1477" y="1557"/>
                  </a:moveTo>
                  <a:cubicBezTo>
                    <a:pt x="1558" y="1477"/>
                    <a:pt x="1558" y="1477"/>
                    <a:pt x="1558" y="1477"/>
                  </a:cubicBezTo>
                  <a:cubicBezTo>
                    <a:pt x="1386" y="1305"/>
                    <a:pt x="1386" y="1305"/>
                    <a:pt x="1386" y="1305"/>
                  </a:cubicBezTo>
                  <a:cubicBezTo>
                    <a:pt x="1305" y="1385"/>
                    <a:pt x="1305" y="1385"/>
                    <a:pt x="1305" y="1385"/>
                  </a:cubicBezTo>
                  <a:lnTo>
                    <a:pt x="1477" y="1557"/>
                  </a:lnTo>
                  <a:close/>
                </a:path>
              </a:pathLst>
            </a:custGeom>
            <a:solidFill>
              <a:schemeClr val="accent4"/>
            </a:solidFill>
            <a:ln>
              <a:noFill/>
            </a:ln>
          </p:spPr>
          <p:txBody>
            <a:bodyPr anchor="ctr"/>
            <a:p>
              <a:pPr algn="ctr"/>
            </a:p>
          </p:txBody>
        </p:sp>
      </p:grpSp>
      <p:pic>
        <p:nvPicPr>
          <p:cNvPr id="56" name="图片 55" descr="图片3"/>
          <p:cNvPicPr>
            <a:picLocks noChangeAspect="1"/>
          </p:cNvPicPr>
          <p:nvPr/>
        </p:nvPicPr>
        <p:blipFill>
          <a:blip r:embed="rId2"/>
          <a:stretch>
            <a:fillRect/>
          </a:stretch>
        </p:blipFill>
        <p:spPr>
          <a:xfrm>
            <a:off x="242570" y="158115"/>
            <a:ext cx="2218690" cy="52451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1" nodeType="clickEffect">
                                  <p:stCondLst>
                                    <p:cond delay="0"/>
                                  </p:stCondLst>
                                  <p:iterate type="lt">
                                    <p:tmPct val="0"/>
                                  </p:iterate>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p:tgtEl>
                                          <p:spTgt spid="15"/>
                                        </p:tgtEl>
                                        <p:attrNameLst>
                                          <p:attrName>ppt_y</p:attrName>
                                        </p:attrNameLst>
                                      </p:cBhvr>
                                      <p:tavLst>
                                        <p:tav tm="0">
                                          <p:val>
                                            <p:strVal val="#ppt_y+#ppt_h*1.125000"/>
                                          </p:val>
                                        </p:tav>
                                        <p:tav tm="100000">
                                          <p:val>
                                            <p:strVal val="#ppt_y"/>
                                          </p:val>
                                        </p:tav>
                                      </p:tavLst>
                                    </p:anim>
                                    <p:animEffect transition="in" filter="wipe(up)">
                                      <p:cBhvr>
                                        <p:cTn id="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5"/>
          <p:cNvSpPr/>
          <p:nvPr/>
        </p:nvSpPr>
        <p:spPr>
          <a:xfrm rot="10800000" flipV="1">
            <a:off x="-3" y="488268"/>
            <a:ext cx="9144002" cy="4824584"/>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blipFill dpi="0" rotWithShape="1">
            <a:blip r:embed="rId1">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任意多边形 5"/>
          <p:cNvSpPr/>
          <p:nvPr/>
        </p:nvSpPr>
        <p:spPr>
          <a:xfrm>
            <a:off x="-2" y="3117669"/>
            <a:ext cx="9144001" cy="2195183"/>
          </a:xfrm>
          <a:custGeom>
            <a:avLst/>
            <a:gdLst>
              <a:gd name="connsiteX0" fmla="*/ 8671822 w 12192000"/>
              <a:gd name="connsiteY0" fmla="*/ 91 h 6127181"/>
              <a:gd name="connsiteX1" fmla="*/ 12045746 w 12192000"/>
              <a:gd name="connsiteY1" fmla="*/ 747672 h 6127181"/>
              <a:gd name="connsiteX2" fmla="*/ 12192000 w 12192000"/>
              <a:gd name="connsiteY2" fmla="*/ 769504 h 6127181"/>
              <a:gd name="connsiteX3" fmla="*/ 12192000 w 12192000"/>
              <a:gd name="connsiteY3" fmla="*/ 6127181 h 6127181"/>
              <a:gd name="connsiteX4" fmla="*/ 0 w 12192000"/>
              <a:gd name="connsiteY4" fmla="*/ 6127181 h 6127181"/>
              <a:gd name="connsiteX5" fmla="*/ 0 w 12192000"/>
              <a:gd name="connsiteY5" fmla="*/ 406947 h 6127181"/>
              <a:gd name="connsiteX6" fmla="*/ 1561486 w 12192000"/>
              <a:gd name="connsiteY6" fmla="*/ 401 h 6127181"/>
              <a:gd name="connsiteX7" fmla="*/ 7138220 w 12192000"/>
              <a:gd name="connsiteY7" fmla="*/ 406947 h 6127181"/>
              <a:gd name="connsiteX8" fmla="*/ 8671822 w 12192000"/>
              <a:gd name="connsiteY8" fmla="*/ 91 h 6127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127181">
                <a:moveTo>
                  <a:pt x="8671822" y="91"/>
                </a:moveTo>
                <a:cubicBezTo>
                  <a:pt x="9796463" y="8163"/>
                  <a:pt x="10921105" y="555068"/>
                  <a:pt x="12045746" y="747672"/>
                </a:cubicBezTo>
                <a:lnTo>
                  <a:pt x="12192000" y="769504"/>
                </a:lnTo>
                <a:lnTo>
                  <a:pt x="12192000" y="6127181"/>
                </a:lnTo>
                <a:lnTo>
                  <a:pt x="0" y="6127181"/>
                </a:lnTo>
                <a:lnTo>
                  <a:pt x="0" y="406947"/>
                </a:lnTo>
                <a:cubicBezTo>
                  <a:pt x="520496" y="98574"/>
                  <a:pt x="1040991" y="-7429"/>
                  <a:pt x="1561486" y="401"/>
                </a:cubicBezTo>
                <a:cubicBezTo>
                  <a:pt x="3420398" y="28364"/>
                  <a:pt x="5279310" y="1508280"/>
                  <a:pt x="7138220" y="406947"/>
                </a:cubicBezTo>
                <a:cubicBezTo>
                  <a:pt x="7649421" y="104081"/>
                  <a:pt x="8160622" y="-3579"/>
                  <a:pt x="8671822" y="91"/>
                </a:cubicBezTo>
                <a:close/>
              </a:path>
            </a:pathLst>
          </a:cu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矩形 1"/>
          <p:cNvSpPr/>
          <p:nvPr/>
        </p:nvSpPr>
        <p:spPr>
          <a:xfrm>
            <a:off x="-148046" y="-1567543"/>
            <a:ext cx="9535886" cy="1567543"/>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461541" y="3816000"/>
            <a:ext cx="5008880" cy="583565"/>
          </a:xfrm>
          <a:prstGeom prst="rect">
            <a:avLst/>
          </a:prstGeom>
        </p:spPr>
        <p:txBody>
          <a:bodyPr wrap="none">
            <a:spAutoFit/>
            <a:scene3d>
              <a:camera prst="orthographicFront"/>
              <a:lightRig rig="threePt" dir="t"/>
            </a:scene3d>
            <a:sp3d contourW="12700"/>
          </a:bodyPr>
          <a:lstStyle/>
          <a:p>
            <a:pPr algn="ctr"/>
            <a:r>
              <a:rPr lang="zh-CN" altLang="en-US" sz="3200" spc="600" dirty="0">
                <a:solidFill>
                  <a:schemeClr val="bg2">
                    <a:lumMod val="10000"/>
                  </a:schemeClr>
                </a:solidFill>
                <a:latin typeface="微软雅黑" panose="020B0503020204020204" pitchFamily="34" charset="-122"/>
                <a:ea typeface="微软雅黑" panose="020B0503020204020204" pitchFamily="34" charset="-122"/>
              </a:rPr>
              <a:t>汇报结束，谢谢观看！</a:t>
            </a:r>
            <a:endParaRPr lang="zh-CN" altLang="en-US" sz="3200" spc="600" dirty="0">
              <a:solidFill>
                <a:schemeClr val="bg2">
                  <a:lumMod val="10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7" y="-306496"/>
            <a:ext cx="1718803" cy="5399903"/>
          </a:xfrm>
          <a:prstGeom prst="trapezoid">
            <a:avLst>
              <a:gd name="adj" fmla="val 16935"/>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37" name="梯形 36"/>
          <p:cNvSpPr/>
          <p:nvPr/>
        </p:nvSpPr>
        <p:spPr>
          <a:xfrm rot="5400000">
            <a:off x="998730" y="515702"/>
            <a:ext cx="1758050" cy="3755509"/>
          </a:xfrm>
          <a:prstGeom prst="trapezoid">
            <a:avLst>
              <a:gd name="adj" fmla="val 1786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7" name="文本框 2"/>
          <p:cNvSpPr txBox="1"/>
          <p:nvPr/>
        </p:nvSpPr>
        <p:spPr>
          <a:xfrm>
            <a:off x="2796809" y="1955223"/>
            <a:ext cx="929005" cy="899160"/>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Part</a:t>
            </a:r>
            <a:r>
              <a:rPr kumimoji="0" lang="en-US" altLang="zh-CN"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1</a:t>
            </a:r>
            <a:endParaRPr kumimoji="0" lang="zh-CN" altLang="en-US"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9" name="矩形 28"/>
          <p:cNvSpPr/>
          <p:nvPr/>
        </p:nvSpPr>
        <p:spPr>
          <a:xfrm>
            <a:off x="4645658" y="2082168"/>
            <a:ext cx="3810000" cy="622300"/>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rPr>
              <a:t>可信软件技术定义</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pic>
        <p:nvPicPr>
          <p:cNvPr id="3" name="图片 2"/>
          <p:cNvPicPr>
            <a:picLocks noChangeAspect="1"/>
          </p:cNvPicPr>
          <p:nvPr/>
        </p:nvPicPr>
        <p:blipFill rotWithShape="1">
          <a:blip r:embed="rId1">
            <a:duotone>
              <a:prstClr val="black"/>
              <a:srgbClr val="0070C0">
                <a:tint val="45000"/>
                <a:satMod val="400000"/>
              </a:srgbClr>
            </a:duotone>
            <a:extLst>
              <a:ext uri="{BEBA8EAE-BF5A-486C-A8C5-ECC9F3942E4B}">
                <a14:imgProps xmlns:a14="http://schemas.microsoft.com/office/drawing/2010/main">
                  <a14:imgLayer r:embed="rId2">
                    <a14:imgEffect>
                      <a14:brightnessContrast bright="20000" contrast="-20000"/>
                    </a14:imgEffect>
                    <a14:imgEffect>
                      <a14:sharpenSoften amount="50000"/>
                    </a14:imgEffect>
                  </a14:imgLayer>
                </a14:imgProps>
              </a:ext>
            </a:extLst>
          </a:blip>
          <a:srcRect l="40488"/>
          <a:stretch>
            <a:fillRect/>
          </a:stretch>
        </p:blipFill>
        <p:spPr>
          <a:xfrm>
            <a:off x="63796" y="1955223"/>
            <a:ext cx="3154326" cy="6507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grpSp>
        <p:nvGrpSpPr>
          <p:cNvPr id="51" name="组合 50"/>
          <p:cNvGrpSpPr/>
          <p:nvPr/>
        </p:nvGrpSpPr>
        <p:grpSpPr>
          <a:xfrm>
            <a:off x="230147" y="788025"/>
            <a:ext cx="10090482" cy="4913630"/>
            <a:chOff x="2608" y="3465"/>
            <a:chExt cx="15212" cy="7738"/>
          </a:xfrm>
        </p:grpSpPr>
        <p:grpSp>
          <p:nvGrpSpPr>
            <p:cNvPr id="52" name="组合 51"/>
            <p:cNvGrpSpPr/>
            <p:nvPr/>
          </p:nvGrpSpPr>
          <p:grpSpPr>
            <a:xfrm>
              <a:off x="2608" y="3465"/>
              <a:ext cx="2020" cy="7738"/>
              <a:chOff x="1711975" y="1450772"/>
              <a:chExt cx="1779195" cy="6814921"/>
            </a:xfrm>
          </p:grpSpPr>
          <p:grpSp>
            <p:nvGrpSpPr>
              <p:cNvPr id="53" name="组合 52"/>
              <p:cNvGrpSpPr/>
              <p:nvPr/>
            </p:nvGrpSpPr>
            <p:grpSpPr>
              <a:xfrm>
                <a:off x="3130271" y="1467505"/>
                <a:ext cx="360899" cy="6798188"/>
                <a:chOff x="2553971" y="2138292"/>
                <a:chExt cx="284021" cy="5350042"/>
              </a:xfrm>
            </p:grpSpPr>
            <p:cxnSp>
              <p:nvCxnSpPr>
                <p:cNvPr id="54" name="直接连接符 53"/>
                <p:cNvCxnSpPr/>
                <p:nvPr>
                  <p:custDataLst>
                    <p:tags r:id="rId2"/>
                  </p:custDataLst>
                </p:nvPr>
              </p:nvCxnSpPr>
              <p:spPr>
                <a:xfrm>
                  <a:off x="2697640" y="2138292"/>
                  <a:ext cx="0" cy="5350042"/>
                </a:xfrm>
                <a:prstGeom prst="line">
                  <a:avLst/>
                </a:prstGeom>
                <a:ln w="12700">
                  <a:solidFill>
                    <a:schemeClr val="lt1">
                      <a:lumMod val="8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55" name="椭圆 54"/>
                <p:cNvSpPr/>
                <p:nvPr>
                  <p:custDataLst>
                    <p:tags r:id="rId3"/>
                  </p:custDataLst>
                </p:nvPr>
              </p:nvSpPr>
              <p:spPr>
                <a:xfrm>
                  <a:off x="2582498" y="2459181"/>
                  <a:ext cx="255494" cy="25549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800" dirty="0">
                    <a:solidFill>
                      <a:schemeClr val="lt1"/>
                    </a:solidFill>
                    <a:latin typeface="微软雅黑" panose="020B0503020204020204" pitchFamily="34" charset="-122"/>
                    <a:ea typeface="微软雅黑" panose="020B0503020204020204" pitchFamily="34" charset="-122"/>
                  </a:endParaRPr>
                </a:p>
              </p:txBody>
            </p:sp>
            <p:sp>
              <p:nvSpPr>
                <p:cNvPr id="56" name="椭圆 55"/>
                <p:cNvSpPr/>
                <p:nvPr>
                  <p:custDataLst>
                    <p:tags r:id="rId4"/>
                  </p:custDataLst>
                </p:nvPr>
              </p:nvSpPr>
              <p:spPr>
                <a:xfrm>
                  <a:off x="2553971" y="3957669"/>
                  <a:ext cx="255494" cy="25549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800" dirty="0">
                    <a:solidFill>
                      <a:schemeClr val="lt1"/>
                    </a:solidFill>
                    <a:latin typeface="微软雅黑" panose="020B0503020204020204" pitchFamily="34" charset="-122"/>
                    <a:ea typeface="微软雅黑" panose="020B0503020204020204" pitchFamily="34" charset="-122"/>
                  </a:endParaRPr>
                </a:p>
              </p:txBody>
            </p:sp>
            <p:sp>
              <p:nvSpPr>
                <p:cNvPr id="57" name="椭圆 56"/>
                <p:cNvSpPr/>
                <p:nvPr>
                  <p:custDataLst>
                    <p:tags r:id="rId5"/>
                  </p:custDataLst>
                </p:nvPr>
              </p:nvSpPr>
              <p:spPr>
                <a:xfrm>
                  <a:off x="2569342" y="5315071"/>
                  <a:ext cx="255494" cy="255494"/>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800" dirty="0">
                    <a:solidFill>
                      <a:schemeClr val="lt1"/>
                    </a:solidFill>
                    <a:latin typeface="微软雅黑" panose="020B0503020204020204" pitchFamily="34" charset="-122"/>
                    <a:ea typeface="微软雅黑" panose="020B0503020204020204" pitchFamily="34" charset="-122"/>
                  </a:endParaRPr>
                </a:p>
              </p:txBody>
            </p:sp>
          </p:grpSp>
          <p:sp>
            <p:nvSpPr>
              <p:cNvPr id="58" name="泪滴形 57"/>
              <p:cNvSpPr/>
              <p:nvPr>
                <p:custDataLst>
                  <p:tags r:id="rId6"/>
                </p:custDataLst>
              </p:nvPr>
            </p:nvSpPr>
            <p:spPr>
              <a:xfrm rot="2700000">
                <a:off x="1692724" y="1470022"/>
                <a:ext cx="1174865" cy="1136364"/>
              </a:xfrm>
              <a:prstGeom prst="teardrop">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dirty="0">
                  <a:solidFill>
                    <a:schemeClr val="lt1"/>
                  </a:solidFill>
                  <a:latin typeface="微软雅黑" panose="020B0503020204020204" pitchFamily="34" charset="-122"/>
                  <a:ea typeface="微软雅黑" panose="020B0503020204020204" pitchFamily="34" charset="-122"/>
                </a:endParaRPr>
              </a:p>
            </p:txBody>
          </p:sp>
        </p:grpSp>
        <p:grpSp>
          <p:nvGrpSpPr>
            <p:cNvPr id="61" name="组合 60"/>
            <p:cNvGrpSpPr/>
            <p:nvPr/>
          </p:nvGrpSpPr>
          <p:grpSpPr>
            <a:xfrm>
              <a:off x="4746" y="3776"/>
              <a:ext cx="13053" cy="1139"/>
              <a:chOff x="4830" y="3552"/>
              <a:chExt cx="13053" cy="1139"/>
            </a:xfrm>
          </p:grpSpPr>
          <p:sp>
            <p:nvSpPr>
              <p:cNvPr id="62" name="文本框 61"/>
              <p:cNvSpPr txBox="1"/>
              <p:nvPr>
                <p:custDataLst>
                  <p:tags r:id="rId7"/>
                </p:custDataLst>
              </p:nvPr>
            </p:nvSpPr>
            <p:spPr>
              <a:xfrm>
                <a:off x="4836" y="3552"/>
                <a:ext cx="9415" cy="540"/>
              </a:xfrm>
              <a:prstGeom prst="rect">
                <a:avLst/>
              </a:prstGeom>
              <a:noFill/>
            </p:spPr>
            <p:txBody>
              <a:bodyPr wrap="square" lIns="67035" tIns="33517" rIns="67035" bIns="33517" rtlCol="0">
                <a:spAutoFit/>
              </a:bodyPr>
              <a:lstStyle/>
              <a:p>
                <a:r>
                  <a:rPr lang="en-US" altLang="zh-CN" b="1" dirty="0" smtClean="0">
                    <a:solidFill>
                      <a:srgbClr val="483900"/>
                    </a:solidFill>
                    <a:latin typeface="Arial" panose="020B0604020202020204" pitchFamily="34" charset="0"/>
                    <a:ea typeface="汉仪旗黑-55简" panose="00020600040101010101" charset="-122"/>
                    <a:cs typeface="思源黑体 CN Bold" panose="020B0800000000000000" charset="-122"/>
                  </a:rPr>
                  <a:t>1.</a:t>
                </a:r>
                <a:r>
                  <a:rPr lang="zh-CN" b="1" dirty="0">
                    <a:solidFill>
                      <a:srgbClr val="483900"/>
                    </a:solidFill>
                    <a:latin typeface="Arial" panose="020B0604020202020204" pitchFamily="34" charset="0"/>
                    <a:ea typeface="汉仪旗黑-55简" panose="00020600040101010101" charset="-122"/>
                    <a:cs typeface="思源黑体 CN Bold" panose="020B0800000000000000" charset="-122"/>
                  </a:rPr>
                  <a:t>概念</a:t>
                </a:r>
                <a:endParaRPr lang="zh-CN" b="1" dirty="0">
                  <a:solidFill>
                    <a:srgbClr val="483900"/>
                  </a:solidFill>
                  <a:latin typeface="Arial" panose="020B0604020202020204" pitchFamily="34" charset="0"/>
                  <a:ea typeface="汉仪旗黑-55简" panose="00020600040101010101" charset="-122"/>
                  <a:cs typeface="思源黑体 CN Bold" panose="020B0800000000000000" charset="-122"/>
                </a:endParaRPr>
              </a:p>
            </p:txBody>
          </p:sp>
          <p:sp>
            <p:nvSpPr>
              <p:cNvPr id="63" name="文本框 62"/>
              <p:cNvSpPr txBox="1"/>
              <p:nvPr>
                <p:custDataLst>
                  <p:tags r:id="rId8"/>
                </p:custDataLst>
              </p:nvPr>
            </p:nvSpPr>
            <p:spPr>
              <a:xfrm>
                <a:off x="4830" y="4006"/>
                <a:ext cx="13053" cy="685"/>
              </a:xfrm>
              <a:prstGeom prst="rect">
                <a:avLst/>
              </a:prstGeom>
              <a:noFill/>
            </p:spPr>
            <p:txBody>
              <a:bodyPr wrap="square" lIns="67035" tIns="33517" rIns="67035" bIns="33517" rtlCol="0">
                <a:spAutoFit/>
              </a:bodyPr>
              <a:lstStyle/>
              <a:p>
                <a:pPr>
                  <a:lnSpc>
                    <a:spcPct val="150000"/>
                  </a:lnSpc>
                </a:pPr>
                <a:r>
                  <a:rPr lang="zh-CN" sz="16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sym typeface="+mn-ea"/>
                  </a:rPr>
                  <a:t>软件开发、软件运行、软件维护的技术</a:t>
                </a:r>
                <a:endParaRPr lang="zh-CN" sz="16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sym typeface="+mn-ea"/>
                </a:endParaRPr>
              </a:p>
            </p:txBody>
          </p:sp>
        </p:grpSp>
        <p:grpSp>
          <p:nvGrpSpPr>
            <p:cNvPr id="64" name="组合 63"/>
            <p:cNvGrpSpPr/>
            <p:nvPr/>
          </p:nvGrpSpPr>
          <p:grpSpPr>
            <a:xfrm>
              <a:off x="4767" y="6023"/>
              <a:ext cx="13053" cy="877"/>
              <a:chOff x="4851" y="3745"/>
              <a:chExt cx="13053" cy="877"/>
            </a:xfrm>
          </p:grpSpPr>
          <p:sp>
            <p:nvSpPr>
              <p:cNvPr id="65" name="文本框 64"/>
              <p:cNvSpPr txBox="1"/>
              <p:nvPr>
                <p:custDataLst>
                  <p:tags r:id="rId9"/>
                </p:custDataLst>
              </p:nvPr>
            </p:nvSpPr>
            <p:spPr>
              <a:xfrm>
                <a:off x="4851" y="3745"/>
                <a:ext cx="7427" cy="540"/>
              </a:xfrm>
              <a:prstGeom prst="rect">
                <a:avLst/>
              </a:prstGeom>
              <a:noFill/>
            </p:spPr>
            <p:txBody>
              <a:bodyPr wrap="square" lIns="67035" tIns="33517" rIns="67035" bIns="33517" rtlCol="0">
                <a:spAutoFit/>
              </a:bodyPr>
              <a:lstStyle/>
              <a:p>
                <a:r>
                  <a:rPr lang="en-US" b="1" dirty="0" smtClean="0">
                    <a:solidFill>
                      <a:srgbClr val="483900"/>
                    </a:solidFill>
                    <a:latin typeface="Arial" panose="020B0604020202020204" pitchFamily="34" charset="0"/>
                    <a:ea typeface="汉仪旗黑-55简" panose="00020600040101010101" charset="-122"/>
                    <a:cs typeface="思源黑体 CN Bold" panose="020B0800000000000000" charset="-122"/>
                  </a:rPr>
                  <a:t>2.</a:t>
                </a:r>
                <a:r>
                  <a:rPr lang="zh-CN" altLang="en-US" b="1" dirty="0" smtClean="0">
                    <a:solidFill>
                      <a:srgbClr val="483900"/>
                    </a:solidFill>
                    <a:latin typeface="Arial" panose="020B0604020202020204" pitchFamily="34" charset="0"/>
                    <a:ea typeface="汉仪旗黑-55简" panose="00020600040101010101" charset="-122"/>
                    <a:cs typeface="思源黑体 CN Bold" panose="020B0800000000000000" charset="-122"/>
                  </a:rPr>
                  <a:t>形态</a:t>
                </a:r>
                <a:endParaRPr lang="zh-CN" altLang="en-US" b="1" dirty="0" smtClean="0">
                  <a:solidFill>
                    <a:srgbClr val="483900"/>
                  </a:solidFill>
                  <a:latin typeface="Arial" panose="020B0604020202020204" pitchFamily="34" charset="0"/>
                  <a:ea typeface="汉仪旗黑-55简" panose="00020600040101010101" charset="-122"/>
                  <a:cs typeface="思源黑体 CN Bold" panose="020B0800000000000000" charset="-122"/>
                </a:endParaRPr>
              </a:p>
            </p:txBody>
          </p:sp>
          <p:sp>
            <p:nvSpPr>
              <p:cNvPr id="66" name="文本框 65"/>
              <p:cNvSpPr txBox="1"/>
              <p:nvPr>
                <p:custDataLst>
                  <p:tags r:id="rId10"/>
                </p:custDataLst>
              </p:nvPr>
            </p:nvSpPr>
            <p:spPr>
              <a:xfrm>
                <a:off x="4851" y="4200"/>
                <a:ext cx="13053" cy="422"/>
              </a:xfrm>
              <a:prstGeom prst="rect">
                <a:avLst/>
              </a:prstGeom>
              <a:noFill/>
            </p:spPr>
            <p:txBody>
              <a:bodyPr wrap="square" lIns="67035" tIns="33517" rIns="67035" bIns="33517" rtlCol="0">
                <a:noAutofit/>
              </a:bodyPr>
              <a:lstStyle/>
              <a:p>
                <a:pPr>
                  <a:lnSpc>
                    <a:spcPct val="150000"/>
                  </a:lnSpc>
                </a:pPr>
                <a:r>
                  <a:rPr lang="zh-CN" altLang="en-US" sz="16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sym typeface="+mn-ea"/>
                  </a:rPr>
                  <a:t>概念、过程、方法</a:t>
                </a:r>
                <a:r>
                  <a:rPr lang="zh-CN" altLang="en-US" sz="16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sym typeface="+mn-ea"/>
                  </a:rPr>
                  <a:t>、算法、工具、环境</a:t>
                </a:r>
                <a:endParaRPr lang="zh-CN" altLang="en-US" sz="16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sym typeface="+mn-ea"/>
                </a:endParaRPr>
              </a:p>
            </p:txBody>
          </p:sp>
        </p:grpSp>
        <p:grpSp>
          <p:nvGrpSpPr>
            <p:cNvPr id="67" name="组合 66"/>
            <p:cNvGrpSpPr/>
            <p:nvPr/>
          </p:nvGrpSpPr>
          <p:grpSpPr>
            <a:xfrm>
              <a:off x="4741" y="7982"/>
              <a:ext cx="10402" cy="2111"/>
              <a:chOff x="4825" y="3880"/>
              <a:chExt cx="10402" cy="2111"/>
            </a:xfrm>
          </p:grpSpPr>
          <p:sp>
            <p:nvSpPr>
              <p:cNvPr id="68" name="文本框 67"/>
              <p:cNvSpPr txBox="1"/>
              <p:nvPr>
                <p:custDataLst>
                  <p:tags r:id="rId11"/>
                </p:custDataLst>
              </p:nvPr>
            </p:nvSpPr>
            <p:spPr>
              <a:xfrm>
                <a:off x="4868" y="3880"/>
                <a:ext cx="7221" cy="540"/>
              </a:xfrm>
              <a:prstGeom prst="rect">
                <a:avLst/>
              </a:prstGeom>
              <a:noFill/>
            </p:spPr>
            <p:txBody>
              <a:bodyPr wrap="square" lIns="67035" tIns="33517" rIns="67035" bIns="33517" rtlCol="0">
                <a:spAutoFit/>
              </a:bodyPr>
              <a:lstStyle/>
              <a:p>
                <a:r>
                  <a:rPr lang="en-US" altLang="zh-CN" b="1" dirty="0" smtClean="0">
                    <a:solidFill>
                      <a:srgbClr val="483900"/>
                    </a:solidFill>
                    <a:latin typeface="Arial" panose="020B0604020202020204" pitchFamily="34" charset="0"/>
                    <a:ea typeface="汉仪旗黑-55简" panose="00020600040101010101" charset="-122"/>
                    <a:cs typeface="思源黑体 CN Bold" panose="020B0800000000000000" charset="-122"/>
                  </a:rPr>
                  <a:t>3.</a:t>
                </a:r>
                <a:r>
                  <a:rPr lang="zh-CN" altLang="en-US" b="1" dirty="0" smtClean="0">
                    <a:solidFill>
                      <a:srgbClr val="483900"/>
                    </a:solidFill>
                    <a:latin typeface="Arial" panose="020B0604020202020204" pitchFamily="34" charset="0"/>
                    <a:ea typeface="汉仪旗黑-55简" panose="00020600040101010101" charset="-122"/>
                    <a:cs typeface="思源黑体 CN Bold" panose="020B0800000000000000" charset="-122"/>
                  </a:rPr>
                  <a:t>分类</a:t>
                </a:r>
                <a:endParaRPr lang="zh-CN" altLang="en-US" b="1" dirty="0" smtClean="0">
                  <a:solidFill>
                    <a:srgbClr val="483900"/>
                  </a:solidFill>
                  <a:latin typeface="Arial" panose="020B0604020202020204" pitchFamily="34" charset="0"/>
                  <a:ea typeface="汉仪旗黑-55简" panose="00020600040101010101" charset="-122"/>
                  <a:cs typeface="思源黑体 CN Bold" panose="020B0800000000000000" charset="-122"/>
                </a:endParaRPr>
              </a:p>
            </p:txBody>
          </p:sp>
          <p:sp>
            <p:nvSpPr>
              <p:cNvPr id="69" name="文本框 68"/>
              <p:cNvSpPr txBox="1"/>
              <p:nvPr>
                <p:custDataLst>
                  <p:tags r:id="rId12"/>
                </p:custDataLst>
              </p:nvPr>
            </p:nvSpPr>
            <p:spPr>
              <a:xfrm>
                <a:off x="4825" y="4361"/>
                <a:ext cx="10402" cy="1630"/>
              </a:xfrm>
              <a:prstGeom prst="rect">
                <a:avLst/>
              </a:prstGeom>
              <a:noFill/>
            </p:spPr>
            <p:txBody>
              <a:bodyPr wrap="square" lIns="67035" tIns="33517" rIns="67035" bIns="33517" rtlCol="0">
                <a:spAutoFit/>
              </a:bodyPr>
              <a:lstStyle/>
              <a:p>
                <a:pPr>
                  <a:lnSpc>
                    <a:spcPct val="150000"/>
                  </a:lnSpc>
                </a:pPr>
                <a:r>
                  <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rPr>
                  <a:t>软件系统技术(软件系统过程中可以直接使用的技术 --操作系统技术/中间件技术)</a:t>
                </a:r>
                <a:endPar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endParaRPr>
              </a:p>
              <a:p>
                <a:pPr>
                  <a:lnSpc>
                    <a:spcPct val="150000"/>
                  </a:lnSpc>
                </a:pPr>
                <a:r>
                  <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rPr>
                  <a:t>软件开发和维护技术(生命周期相关的技术 --面向对象的需求分析/设计/编码/测试技术)</a:t>
                </a:r>
                <a:endPar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endParaRPr>
              </a:p>
              <a:p>
                <a:pPr>
                  <a:lnSpc>
                    <a:spcPct val="150000"/>
                  </a:lnSpc>
                </a:pPr>
                <a:r>
                  <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rPr>
                  <a:t>软件过程技术(通过软件生产线使软件的开发和维护更有效的软件技术)</a:t>
                </a:r>
                <a:endParaRPr lang="zh-CN" sz="1400" b="1" dirty="0" smtClean="0">
                  <a:solidFill>
                    <a:schemeClr val="accent1">
                      <a:lumMod val="50000"/>
                    </a:schemeClr>
                  </a:solidFill>
                  <a:latin typeface="Arial" panose="020B0604020202020204" pitchFamily="34" charset="0"/>
                  <a:ea typeface="汉仪旗黑-55简" panose="00020600040101010101" charset="-122"/>
                  <a:cs typeface="思源黑体 CN ExtraLight" panose="020B0200000000000000" charset="-122"/>
                </a:endParaRPr>
              </a:p>
            </p:txBody>
          </p:sp>
        </p:grpSp>
      </p:grpSp>
      <p:sp>
        <p:nvSpPr>
          <p:cNvPr id="72" name="泪滴形 71"/>
          <p:cNvSpPr/>
          <p:nvPr>
            <p:custDataLst>
              <p:tags r:id="rId13"/>
            </p:custDataLst>
          </p:nvPr>
        </p:nvSpPr>
        <p:spPr>
          <a:xfrm rot="2700000">
            <a:off x="200937" y="2185025"/>
            <a:ext cx="847090" cy="855980"/>
          </a:xfrm>
          <a:prstGeom prst="teardrop">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sz="2400" dirty="0">
              <a:latin typeface="微软雅黑" panose="020B0503020204020204" pitchFamily="34" charset="-122"/>
              <a:ea typeface="微软雅黑" panose="020B0503020204020204" pitchFamily="34" charset="-122"/>
              <a:sym typeface="+mn-ea"/>
            </a:endParaRPr>
          </a:p>
        </p:txBody>
      </p:sp>
      <p:sp>
        <p:nvSpPr>
          <p:cNvPr id="73" name="泪滴形 72"/>
          <p:cNvSpPr/>
          <p:nvPr>
            <p:custDataLst>
              <p:tags r:id="rId14"/>
            </p:custDataLst>
          </p:nvPr>
        </p:nvSpPr>
        <p:spPr>
          <a:xfrm rot="2700000">
            <a:off x="234592" y="3399780"/>
            <a:ext cx="847090" cy="855980"/>
          </a:xfrm>
          <a:prstGeom prst="teardrop">
            <a:avLst/>
          </a:prstGeom>
        </p:spPr>
        <p:style>
          <a:lnRef idx="3">
            <a:schemeClr val="lt1"/>
          </a:lnRef>
          <a:fillRef idx="1">
            <a:schemeClr val="accent4"/>
          </a:fillRef>
          <a:effectRef idx="1">
            <a:schemeClr val="accent4"/>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sz="2400" dirty="0">
              <a:latin typeface="微软雅黑" panose="020B0503020204020204" pitchFamily="34" charset="-122"/>
              <a:ea typeface="微软雅黑" panose="020B0503020204020204" pitchFamily="34" charset="-122"/>
              <a:sym typeface="+mn-ea"/>
            </a:endParaRPr>
          </a:p>
        </p:txBody>
      </p:sp>
      <p:sp>
        <p:nvSpPr>
          <p:cNvPr id="7" name="TextBox 7"/>
          <p:cNvSpPr txBox="1"/>
          <p:nvPr/>
        </p:nvSpPr>
        <p:spPr>
          <a:xfrm>
            <a:off x="552609" y="183231"/>
            <a:ext cx="3712868" cy="337185"/>
          </a:xfrm>
          <a:prstGeom prst="rect">
            <a:avLst/>
          </a:prstGeom>
          <a:noFill/>
        </p:spPr>
        <p:txBody>
          <a:bodyPr wrap="square" rtlCol="0">
            <a:spAutoFit/>
          </a:bodyPr>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可信软件技术定义</a:t>
            </a:r>
            <a:endParaRPr lang="zh-CN" altLang="en-US" sz="1000" b="1" spc="600" dirty="0">
              <a:solidFill>
                <a:schemeClr val="tx1">
                  <a:lumMod val="95000"/>
                  <a:lumOff val="5000"/>
                </a:schemeClr>
              </a:solidFill>
              <a:latin typeface="Montserrat" charset="0"/>
              <a:ea typeface="宋体" panose="02010600030101010101" pitchFamily="2" charset="-122"/>
              <a:cs typeface="Montserrat" charset="0"/>
            </a:endParaRPr>
          </a:p>
        </p:txBody>
      </p:sp>
      <p:sp>
        <p:nvSpPr>
          <p:cNvPr id="8" name="矩形 93"/>
          <p:cNvSpPr/>
          <p:nvPr/>
        </p:nvSpPr>
        <p:spPr>
          <a:xfrm rot="10800000">
            <a:off x="3059803" y="272602"/>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93"/>
          <p:cNvSpPr/>
          <p:nvPr/>
        </p:nvSpPr>
        <p:spPr>
          <a:xfrm>
            <a:off x="225581"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
        <p:nvSpPr>
          <p:cNvPr id="7" name="文本框 6"/>
          <p:cNvSpPr txBox="1"/>
          <p:nvPr/>
        </p:nvSpPr>
        <p:spPr>
          <a:xfrm>
            <a:off x="268605" y="1077595"/>
            <a:ext cx="8910320" cy="3692525"/>
          </a:xfrm>
          <a:prstGeom prst="rect">
            <a:avLst/>
          </a:prstGeom>
          <a:noFill/>
        </p:spPr>
        <p:txBody>
          <a:bodyPr wrap="none" rtlCol="0">
            <a:spAutoFit/>
          </a:bodyPr>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1.</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可靠性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在规定环境下、规定时间内软件无无效运行的能力</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2.</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可靠安全性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软件运行不引起危险、灾难的行为</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3.</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保密安全性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软件系统对数据和信息提供保密性、完整性、可用性、真实性保障的能力</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4.</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生存性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软件在受到攻击</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失效时连续提供服务并在规定时间内回复所有服务的能力</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5.</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容错性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软件在硬件</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环境异常出现时提供服务的能力</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6.</a:t>
            </a:r>
            <a:r>
              <a:rPr lang="zh-CN" altLang="en-US" b="1">
                <a:solidFill>
                  <a:schemeClr val="accent5">
                    <a:lumMod val="50000"/>
                  </a:schemeClr>
                </a:solidFill>
                <a:latin typeface="华文新魏" panose="02010800040101010101" charset="-122"/>
                <a:ea typeface="华文新魏" panose="02010800040101010101" charset="-122"/>
                <a:cs typeface="华文新魏" panose="02010800040101010101" charset="-122"/>
              </a:rPr>
              <a:t>实时性</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软件在指定时间内完成反应</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提交输出的能力</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en-US" altLang="zh-CN">
              <a:solidFill>
                <a:srgbClr val="002060"/>
              </a:solidFill>
              <a:latin typeface="华文新魏" panose="02010800040101010101" charset="-122"/>
              <a:ea typeface="华文新魏" panose="02010800040101010101" charset="-122"/>
              <a:cs typeface="华文新魏" panose="02010800040101010101" charset="-122"/>
            </a:endParaRPr>
          </a:p>
          <a:p>
            <a:endParaRPr lang="en-US" altLang="zh-CN">
              <a:solidFill>
                <a:srgbClr val="002060"/>
              </a:solidFill>
              <a:latin typeface="华文新魏" panose="02010800040101010101" charset="-122"/>
              <a:ea typeface="华文新魏" panose="02010800040101010101" charset="-122"/>
              <a:cs typeface="华文新魏" panose="02010800040101010101" charset="-122"/>
            </a:endParaRPr>
          </a:p>
        </p:txBody>
      </p:sp>
      <p:sp>
        <p:nvSpPr>
          <p:cNvPr id="6" name="TextBox 7"/>
          <p:cNvSpPr txBox="1"/>
          <p:nvPr/>
        </p:nvSpPr>
        <p:spPr>
          <a:xfrm>
            <a:off x="586740" y="124460"/>
            <a:ext cx="2675255" cy="491490"/>
          </a:xfrm>
          <a:prstGeom prst="rect">
            <a:avLst/>
          </a:prstGeom>
          <a:noFill/>
        </p:spPr>
        <p:txBody>
          <a:bodyPr wrap="square" rtlCol="0">
            <a:spAutoFit/>
          </a:bodyPr>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sym typeface="+mn-ea"/>
              </a:rPr>
              <a:t>可信软件技术性质</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a:p>
            <a:endParaRPr lang="zh-CN" altLang="en-US" sz="1000" b="1" spc="600" dirty="0">
              <a:solidFill>
                <a:schemeClr val="tx1">
                  <a:lumMod val="95000"/>
                  <a:lumOff val="5000"/>
                </a:schemeClr>
              </a:solidFill>
              <a:latin typeface="Montserrat" charset="0"/>
              <a:ea typeface="宋体" panose="02010600030101010101" pitchFamily="2" charset="-122"/>
              <a:cs typeface="Montserrat" charset="0"/>
            </a:endParaRPr>
          </a:p>
        </p:txBody>
      </p:sp>
      <p:sp>
        <p:nvSpPr>
          <p:cNvPr id="2" name="矩形 93"/>
          <p:cNvSpPr/>
          <p:nvPr/>
        </p:nvSpPr>
        <p:spPr>
          <a:xfrm rot="10800000">
            <a:off x="3102983" y="21481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93"/>
          <p:cNvSpPr/>
          <p:nvPr/>
        </p:nvSpPr>
        <p:spPr>
          <a:xfrm>
            <a:off x="268761" y="125446"/>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7" y="-306496"/>
            <a:ext cx="1718803" cy="5399903"/>
          </a:xfrm>
          <a:prstGeom prst="trapezoid">
            <a:avLst>
              <a:gd name="adj" fmla="val 16935"/>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37" name="梯形 36"/>
          <p:cNvSpPr/>
          <p:nvPr/>
        </p:nvSpPr>
        <p:spPr>
          <a:xfrm rot="5400000">
            <a:off x="998730" y="515702"/>
            <a:ext cx="1758050" cy="3755509"/>
          </a:xfrm>
          <a:prstGeom prst="trapezoid">
            <a:avLst>
              <a:gd name="adj" fmla="val 1786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7" name="文本框 2"/>
          <p:cNvSpPr txBox="1"/>
          <p:nvPr/>
        </p:nvSpPr>
        <p:spPr>
          <a:xfrm>
            <a:off x="2796809" y="1955223"/>
            <a:ext cx="929005" cy="899160"/>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Part</a:t>
            </a:r>
            <a:r>
              <a:rPr kumimoji="0" lang="en-US" altLang="zh-CN"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2</a:t>
            </a:r>
            <a:endParaRPr kumimoji="0" lang="zh-CN" altLang="en-US"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9" name="矩形 28"/>
          <p:cNvSpPr/>
          <p:nvPr/>
        </p:nvSpPr>
        <p:spPr>
          <a:xfrm>
            <a:off x="4645658" y="2082168"/>
            <a:ext cx="3810000" cy="622300"/>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rPr>
              <a:t>可信软件技术现状</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pic>
        <p:nvPicPr>
          <p:cNvPr id="3" name="图片 2"/>
          <p:cNvPicPr>
            <a:picLocks noChangeAspect="1"/>
          </p:cNvPicPr>
          <p:nvPr/>
        </p:nvPicPr>
        <p:blipFill rotWithShape="1">
          <a:blip r:embed="rId1">
            <a:duotone>
              <a:prstClr val="black"/>
              <a:srgbClr val="0070C0">
                <a:tint val="45000"/>
                <a:satMod val="400000"/>
              </a:srgbClr>
            </a:duotone>
            <a:extLst>
              <a:ext uri="{BEBA8EAE-BF5A-486C-A8C5-ECC9F3942E4B}">
                <a14:imgProps xmlns:a14="http://schemas.microsoft.com/office/drawing/2010/main">
                  <a14:imgLayer r:embed="rId2">
                    <a14:imgEffect>
                      <a14:brightnessContrast bright="20000" contrast="-20000"/>
                    </a14:imgEffect>
                    <a14:imgEffect>
                      <a14:sharpenSoften amount="50000"/>
                    </a14:imgEffect>
                  </a14:imgLayer>
                </a14:imgProps>
              </a:ext>
            </a:extLst>
          </a:blip>
          <a:srcRect l="40488"/>
          <a:stretch>
            <a:fillRect/>
          </a:stretch>
        </p:blipFill>
        <p:spPr>
          <a:xfrm>
            <a:off x="63796" y="1955223"/>
            <a:ext cx="3154326" cy="6507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7"/>
          <p:cNvSpPr txBox="1"/>
          <p:nvPr/>
        </p:nvSpPr>
        <p:spPr>
          <a:xfrm>
            <a:off x="662464" y="183231"/>
            <a:ext cx="3712868" cy="337185"/>
          </a:xfrm>
          <a:prstGeom prst="rect">
            <a:avLst/>
          </a:prstGeom>
          <a:noFill/>
        </p:spPr>
        <p:txBody>
          <a:bodyPr wrap="square" rtlCol="0">
            <a:spAutoFit/>
          </a:bodyPr>
          <a:lstStyle/>
          <a:p>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可信软件技术现状</a:t>
            </a:r>
            <a:endParaRPr lang="zh-CN" altLang="en-US" sz="1000" b="1" spc="600" dirty="0">
              <a:solidFill>
                <a:schemeClr val="tx1">
                  <a:lumMod val="95000"/>
                  <a:lumOff val="5000"/>
                </a:schemeClr>
              </a:solidFill>
              <a:latin typeface="Montserrat" charset="0"/>
              <a:ea typeface="宋体" panose="02010600030101010101" pitchFamily="2" charset="-122"/>
              <a:cs typeface="Montserrat" charset="0"/>
            </a:endParaRPr>
          </a:p>
        </p:txBody>
      </p:sp>
      <p:sp>
        <p:nvSpPr>
          <p:cNvPr id="7" name="矩形 93"/>
          <p:cNvSpPr/>
          <p:nvPr/>
        </p:nvSpPr>
        <p:spPr>
          <a:xfrm rot="10800000">
            <a:off x="3178548" y="272602"/>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31"/>
          <p:cNvSpPr/>
          <p:nvPr/>
        </p:nvSpPr>
        <p:spPr>
          <a:xfrm>
            <a:off x="3523199" y="1811571"/>
            <a:ext cx="535788" cy="483698"/>
          </a:xfrm>
          <a:custGeom>
            <a:avLst/>
            <a:gdLst>
              <a:gd name="connsiteX0" fmla="*/ 168018 w 337624"/>
              <a:gd name="connsiteY0" fmla="*/ 203200 h 304800"/>
              <a:gd name="connsiteX1" fmla="*/ 148174 w 337624"/>
              <a:gd name="connsiteY1" fmla="*/ 223838 h 304800"/>
              <a:gd name="connsiteX2" fmla="*/ 168018 w 337624"/>
              <a:gd name="connsiteY2" fmla="*/ 244476 h 304800"/>
              <a:gd name="connsiteX3" fmla="*/ 187862 w 337624"/>
              <a:gd name="connsiteY3" fmla="*/ 223838 h 304800"/>
              <a:gd name="connsiteX4" fmla="*/ 168018 w 337624"/>
              <a:gd name="connsiteY4" fmla="*/ 203200 h 304800"/>
              <a:gd name="connsiteX5" fmla="*/ 168018 w 337624"/>
              <a:gd name="connsiteY5" fmla="*/ 80963 h 304800"/>
              <a:gd name="connsiteX6" fmla="*/ 148174 w 337624"/>
              <a:gd name="connsiteY6" fmla="*/ 100857 h 304800"/>
              <a:gd name="connsiteX7" fmla="*/ 148174 w 337624"/>
              <a:gd name="connsiteY7" fmla="*/ 165844 h 304800"/>
              <a:gd name="connsiteX8" fmla="*/ 168018 w 337624"/>
              <a:gd name="connsiteY8" fmla="*/ 185738 h 304800"/>
              <a:gd name="connsiteX9" fmla="*/ 187862 w 337624"/>
              <a:gd name="connsiteY9" fmla="*/ 165844 h 304800"/>
              <a:gd name="connsiteX10" fmla="*/ 187862 w 337624"/>
              <a:gd name="connsiteY10" fmla="*/ 100857 h 304800"/>
              <a:gd name="connsiteX11" fmla="*/ 168018 w 337624"/>
              <a:gd name="connsiteY11" fmla="*/ 80963 h 304800"/>
              <a:gd name="connsiteX12" fmla="*/ 168018 w 337624"/>
              <a:gd name="connsiteY12" fmla="*/ 25400 h 304800"/>
              <a:gd name="connsiteX13" fmla="*/ 195698 w 337624"/>
              <a:gd name="connsiteY13" fmla="*/ 41192 h 304800"/>
              <a:gd name="connsiteX14" fmla="*/ 305097 w 337624"/>
              <a:gd name="connsiteY14" fmla="*/ 232022 h 304800"/>
              <a:gd name="connsiteX15" fmla="*/ 305097 w 337624"/>
              <a:gd name="connsiteY15" fmla="*/ 263607 h 304800"/>
              <a:gd name="connsiteX16" fmla="*/ 277418 w 337624"/>
              <a:gd name="connsiteY16" fmla="*/ 279400 h 304800"/>
              <a:gd name="connsiteX17" fmla="*/ 58618 w 337624"/>
              <a:gd name="connsiteY17" fmla="*/ 279400 h 304800"/>
              <a:gd name="connsiteX18" fmla="*/ 30939 w 337624"/>
              <a:gd name="connsiteY18" fmla="*/ 263607 h 304800"/>
              <a:gd name="connsiteX19" fmla="*/ 30939 w 337624"/>
              <a:gd name="connsiteY19" fmla="*/ 232022 h 304800"/>
              <a:gd name="connsiteX20" fmla="*/ 140338 w 337624"/>
              <a:gd name="connsiteY20" fmla="*/ 41192 h 304800"/>
              <a:gd name="connsiteX21" fmla="*/ 168018 w 337624"/>
              <a:gd name="connsiteY21" fmla="*/ 25400 h 304800"/>
              <a:gd name="connsiteX22" fmla="*/ 168812 w 337624"/>
              <a:gd name="connsiteY22" fmla="*/ 15875 h 304800"/>
              <a:gd name="connsiteX23" fmla="*/ 134592 w 337624"/>
              <a:gd name="connsiteY23" fmla="*/ 34253 h 304800"/>
              <a:gd name="connsiteX24" fmla="*/ 21404 w 337624"/>
              <a:gd name="connsiteY24" fmla="*/ 231165 h 304800"/>
              <a:gd name="connsiteX25" fmla="*/ 21404 w 337624"/>
              <a:gd name="connsiteY25" fmla="*/ 270547 h 304800"/>
              <a:gd name="connsiteX26" fmla="*/ 55624 w 337624"/>
              <a:gd name="connsiteY26" fmla="*/ 288925 h 304800"/>
              <a:gd name="connsiteX27" fmla="*/ 281999 w 337624"/>
              <a:gd name="connsiteY27" fmla="*/ 288925 h 304800"/>
              <a:gd name="connsiteX28" fmla="*/ 316219 w 337624"/>
              <a:gd name="connsiteY28" fmla="*/ 270547 h 304800"/>
              <a:gd name="connsiteX29" fmla="*/ 316219 w 337624"/>
              <a:gd name="connsiteY29" fmla="*/ 231165 h 304800"/>
              <a:gd name="connsiteX30" fmla="*/ 203031 w 337624"/>
              <a:gd name="connsiteY30" fmla="*/ 34253 h 304800"/>
              <a:gd name="connsiteX31" fmla="*/ 168812 w 337624"/>
              <a:gd name="connsiteY31" fmla="*/ 15875 h 304800"/>
              <a:gd name="connsiteX32" fmla="*/ 168812 w 337624"/>
              <a:gd name="connsiteY32" fmla="*/ 0 h 304800"/>
              <a:gd name="connsiteX33" fmla="*/ 216291 w 337624"/>
              <a:gd name="connsiteY33" fmla="*/ 26276 h 304800"/>
              <a:gd name="connsiteX34" fmla="*/ 329711 w 337624"/>
              <a:gd name="connsiteY34" fmla="*/ 223345 h 304800"/>
              <a:gd name="connsiteX35" fmla="*/ 329711 w 337624"/>
              <a:gd name="connsiteY35" fmla="*/ 278524 h 304800"/>
              <a:gd name="connsiteX36" fmla="*/ 282233 w 337624"/>
              <a:gd name="connsiteY36" fmla="*/ 304800 h 304800"/>
              <a:gd name="connsiteX37" fmla="*/ 55391 w 337624"/>
              <a:gd name="connsiteY37" fmla="*/ 304800 h 304800"/>
              <a:gd name="connsiteX38" fmla="*/ 7913 w 337624"/>
              <a:gd name="connsiteY38" fmla="*/ 278524 h 304800"/>
              <a:gd name="connsiteX39" fmla="*/ 7913 w 337624"/>
              <a:gd name="connsiteY39" fmla="*/ 223345 h 304800"/>
              <a:gd name="connsiteX40" fmla="*/ 121333 w 337624"/>
              <a:gd name="connsiteY40" fmla="*/ 26276 h 304800"/>
              <a:gd name="connsiteX41" fmla="*/ 168812 w 337624"/>
              <a:gd name="connsiteY41"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37624" h="304800">
                <a:moveTo>
                  <a:pt x="168018" y="203200"/>
                </a:moveTo>
                <a:cubicBezTo>
                  <a:pt x="157058" y="203200"/>
                  <a:pt x="148174" y="212440"/>
                  <a:pt x="148174" y="223838"/>
                </a:cubicBezTo>
                <a:cubicBezTo>
                  <a:pt x="148174" y="235236"/>
                  <a:pt x="157058" y="244476"/>
                  <a:pt x="168018" y="244476"/>
                </a:cubicBezTo>
                <a:cubicBezTo>
                  <a:pt x="178978" y="244476"/>
                  <a:pt x="187862" y="235236"/>
                  <a:pt x="187862" y="223838"/>
                </a:cubicBezTo>
                <a:cubicBezTo>
                  <a:pt x="187862" y="212440"/>
                  <a:pt x="178978" y="203200"/>
                  <a:pt x="168018" y="203200"/>
                </a:cubicBezTo>
                <a:close/>
                <a:moveTo>
                  <a:pt x="168018" y="80963"/>
                </a:moveTo>
                <a:cubicBezTo>
                  <a:pt x="157435" y="80963"/>
                  <a:pt x="148174" y="90247"/>
                  <a:pt x="148174" y="100857"/>
                </a:cubicBezTo>
                <a:lnTo>
                  <a:pt x="148174" y="165844"/>
                </a:lnTo>
                <a:cubicBezTo>
                  <a:pt x="148174" y="177780"/>
                  <a:pt x="157435" y="185738"/>
                  <a:pt x="168018" y="185738"/>
                </a:cubicBezTo>
                <a:cubicBezTo>
                  <a:pt x="178602" y="185738"/>
                  <a:pt x="187862" y="177780"/>
                  <a:pt x="187862" y="165844"/>
                </a:cubicBezTo>
                <a:cubicBezTo>
                  <a:pt x="187862" y="165844"/>
                  <a:pt x="187862" y="165844"/>
                  <a:pt x="187862" y="100857"/>
                </a:cubicBezTo>
                <a:cubicBezTo>
                  <a:pt x="187862" y="90247"/>
                  <a:pt x="178602" y="80963"/>
                  <a:pt x="168018" y="80963"/>
                </a:cubicBezTo>
                <a:close/>
                <a:moveTo>
                  <a:pt x="168018" y="25400"/>
                </a:moveTo>
                <a:cubicBezTo>
                  <a:pt x="179881" y="25400"/>
                  <a:pt x="190425" y="31980"/>
                  <a:pt x="195698" y="41192"/>
                </a:cubicBezTo>
                <a:cubicBezTo>
                  <a:pt x="195698" y="41192"/>
                  <a:pt x="195698" y="41192"/>
                  <a:pt x="305097" y="232022"/>
                </a:cubicBezTo>
                <a:cubicBezTo>
                  <a:pt x="311687" y="241234"/>
                  <a:pt x="311687" y="253079"/>
                  <a:pt x="305097" y="263607"/>
                </a:cubicBezTo>
                <a:cubicBezTo>
                  <a:pt x="299825" y="274136"/>
                  <a:pt x="289280" y="279400"/>
                  <a:pt x="277418" y="279400"/>
                </a:cubicBezTo>
                <a:cubicBezTo>
                  <a:pt x="277418" y="279400"/>
                  <a:pt x="277418" y="279400"/>
                  <a:pt x="58618" y="279400"/>
                </a:cubicBezTo>
                <a:cubicBezTo>
                  <a:pt x="46756" y="279400"/>
                  <a:pt x="36211" y="274136"/>
                  <a:pt x="30939" y="263607"/>
                </a:cubicBezTo>
                <a:cubicBezTo>
                  <a:pt x="24349" y="253079"/>
                  <a:pt x="24349" y="241234"/>
                  <a:pt x="30939" y="232022"/>
                </a:cubicBezTo>
                <a:cubicBezTo>
                  <a:pt x="30939" y="232022"/>
                  <a:pt x="30939" y="232022"/>
                  <a:pt x="140338" y="41192"/>
                </a:cubicBezTo>
                <a:cubicBezTo>
                  <a:pt x="145611" y="31980"/>
                  <a:pt x="156156" y="25400"/>
                  <a:pt x="168018" y="25400"/>
                </a:cubicBezTo>
                <a:close/>
                <a:moveTo>
                  <a:pt x="168812" y="15875"/>
                </a:moveTo>
                <a:cubicBezTo>
                  <a:pt x="154334" y="15875"/>
                  <a:pt x="142489" y="22438"/>
                  <a:pt x="134592" y="34253"/>
                </a:cubicBezTo>
                <a:cubicBezTo>
                  <a:pt x="21404" y="231165"/>
                  <a:pt x="21404" y="231165"/>
                  <a:pt x="21404" y="231165"/>
                </a:cubicBezTo>
                <a:cubicBezTo>
                  <a:pt x="14824" y="242979"/>
                  <a:pt x="14824" y="257419"/>
                  <a:pt x="21404" y="270547"/>
                </a:cubicBezTo>
                <a:cubicBezTo>
                  <a:pt x="27985" y="282362"/>
                  <a:pt x="41146" y="288925"/>
                  <a:pt x="55624" y="288925"/>
                </a:cubicBezTo>
                <a:cubicBezTo>
                  <a:pt x="281999" y="288925"/>
                  <a:pt x="281999" y="288925"/>
                  <a:pt x="281999" y="288925"/>
                </a:cubicBezTo>
                <a:cubicBezTo>
                  <a:pt x="296477" y="288925"/>
                  <a:pt x="309638" y="282362"/>
                  <a:pt x="316219" y="270547"/>
                </a:cubicBezTo>
                <a:cubicBezTo>
                  <a:pt x="322799" y="257419"/>
                  <a:pt x="322799" y="242979"/>
                  <a:pt x="316219" y="231165"/>
                </a:cubicBezTo>
                <a:cubicBezTo>
                  <a:pt x="203031" y="34253"/>
                  <a:pt x="203031" y="34253"/>
                  <a:pt x="203031" y="34253"/>
                </a:cubicBezTo>
                <a:cubicBezTo>
                  <a:pt x="195134" y="22438"/>
                  <a:pt x="183289" y="15875"/>
                  <a:pt x="168812" y="15875"/>
                </a:cubicBezTo>
                <a:close/>
                <a:moveTo>
                  <a:pt x="168812" y="0"/>
                </a:moveTo>
                <a:cubicBezTo>
                  <a:pt x="188595" y="0"/>
                  <a:pt x="207059" y="9196"/>
                  <a:pt x="216291" y="26276"/>
                </a:cubicBezTo>
                <a:cubicBezTo>
                  <a:pt x="329711" y="223345"/>
                  <a:pt x="329711" y="223345"/>
                  <a:pt x="329711" y="223345"/>
                </a:cubicBezTo>
                <a:cubicBezTo>
                  <a:pt x="340262" y="240424"/>
                  <a:pt x="340262" y="261445"/>
                  <a:pt x="329711" y="278524"/>
                </a:cubicBezTo>
                <a:cubicBezTo>
                  <a:pt x="320480" y="295604"/>
                  <a:pt x="302016" y="304800"/>
                  <a:pt x="282233" y="304800"/>
                </a:cubicBezTo>
                <a:cubicBezTo>
                  <a:pt x="55391" y="304800"/>
                  <a:pt x="55391" y="304800"/>
                  <a:pt x="55391" y="304800"/>
                </a:cubicBezTo>
                <a:cubicBezTo>
                  <a:pt x="35608" y="304800"/>
                  <a:pt x="17144" y="295604"/>
                  <a:pt x="7913" y="278524"/>
                </a:cubicBezTo>
                <a:cubicBezTo>
                  <a:pt x="-2638" y="261445"/>
                  <a:pt x="-2638" y="240424"/>
                  <a:pt x="7913" y="223345"/>
                </a:cubicBezTo>
                <a:cubicBezTo>
                  <a:pt x="121333" y="26276"/>
                  <a:pt x="121333" y="26276"/>
                  <a:pt x="121333" y="26276"/>
                </a:cubicBezTo>
                <a:cubicBezTo>
                  <a:pt x="130565" y="9196"/>
                  <a:pt x="149030" y="0"/>
                  <a:pt x="168812" y="0"/>
                </a:cubicBezTo>
                <a:close/>
              </a:path>
            </a:pathLst>
          </a:custGeom>
          <a:solidFill>
            <a:schemeClr val="bg1"/>
          </a:solidFill>
          <a:ln>
            <a:noFill/>
          </a:ln>
          <a:scene3d>
            <a:camera prst="perspectiveLeft">
              <a:rot lat="0" lon="19200000" rev="0"/>
            </a:camera>
            <a:lightRig rig="soft" dir="t"/>
          </a:scene3d>
          <a:sp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p>
        </p:txBody>
      </p:sp>
      <p:pic>
        <p:nvPicPr>
          <p:cNvPr id="32" name="图片 31" descr="图片3"/>
          <p:cNvPicPr>
            <a:picLocks noChangeAspect="1"/>
          </p:cNvPicPr>
          <p:nvPr/>
        </p:nvPicPr>
        <p:blipFill>
          <a:blip r:embed="rId2"/>
          <a:stretch>
            <a:fillRect/>
          </a:stretch>
        </p:blipFill>
        <p:spPr>
          <a:xfrm>
            <a:off x="7362825" y="183515"/>
            <a:ext cx="1578610" cy="373380"/>
          </a:xfrm>
          <a:prstGeom prst="rect">
            <a:avLst/>
          </a:prstGeom>
        </p:spPr>
      </p:pic>
      <p:sp>
        <p:nvSpPr>
          <p:cNvPr id="2" name="文本框 1"/>
          <p:cNvSpPr txBox="1"/>
          <p:nvPr/>
        </p:nvSpPr>
        <p:spPr>
          <a:xfrm>
            <a:off x="502920" y="681990"/>
            <a:ext cx="5916930" cy="2030095"/>
          </a:xfrm>
          <a:prstGeom prst="rect">
            <a:avLst/>
          </a:prstGeom>
          <a:noFill/>
        </p:spPr>
        <p:txBody>
          <a:bodyPr wrap="square" rtlCol="0">
            <a:spAutoFit/>
          </a:bodyPr>
          <a:p>
            <a:pPr algn="l">
              <a:buClrTx/>
              <a:buSzTx/>
              <a:buFontTx/>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著名的Chaos报告中,对美国8380个软件项目的统计:</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pPr marL="285750" indent="-285750" algn="l">
              <a:buClrTx/>
              <a:buSzTx/>
              <a:buFont typeface="Arial" panose="020B0604020202020204" pitchFamily="34" charset="0"/>
              <a:buChar char="•"/>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 8%项目不可靠 </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endParaRPr>
          </a:p>
          <a:p>
            <a:pPr marL="285750" indent="-285750" algn="l">
              <a:buClrTx/>
              <a:buSzTx/>
              <a:buFont typeface="Arial" panose="020B0604020202020204" pitchFamily="34" charset="0"/>
              <a:buChar char="•"/>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 23%项目被取消</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endParaRPr>
          </a:p>
          <a:p>
            <a:pPr marL="285750" indent="-285750" algn="l">
              <a:buClrTx/>
              <a:buSzTx/>
              <a:buFont typeface="Arial" panose="020B0604020202020204" pitchFamily="34" charset="0"/>
              <a:buChar char="•"/>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 59%项目超时超预算</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endParaRPr>
          </a:p>
          <a:p>
            <a:pPr marL="285750" indent="-285750" algn="l">
              <a:buClrTx/>
              <a:buSzTx/>
              <a:buFont typeface="Arial" panose="020B0604020202020204" pitchFamily="34" charset="0"/>
              <a:buChar char="•"/>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 </a:t>
            </a:r>
            <a:r>
              <a:rPr lang="en-US" altLang="zh-CN">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1</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0%项目按预算完成</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pPr algn="l"/>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endParaRPr lang="en-US" altLang="zh-CN"/>
          </a:p>
        </p:txBody>
      </p:sp>
      <p:graphicFrame>
        <p:nvGraphicFramePr>
          <p:cNvPr id="3" name="图表 2"/>
          <p:cNvGraphicFramePr/>
          <p:nvPr/>
        </p:nvGraphicFramePr>
        <p:xfrm>
          <a:off x="6260241" y="1238117"/>
          <a:ext cx="2518567" cy="2743198"/>
        </p:xfrm>
        <a:graphic>
          <a:graphicData uri="http://schemas.openxmlformats.org/drawingml/2006/chart">
            <c:chart xmlns:c="http://schemas.openxmlformats.org/drawingml/2006/chart" xmlns:r="http://schemas.openxmlformats.org/officeDocument/2006/relationships" r:id="rId1"/>
          </a:graphicData>
        </a:graphic>
      </p:graphicFrame>
      <p:sp>
        <p:nvSpPr>
          <p:cNvPr id="4" name="下箭头 3"/>
          <p:cNvSpPr/>
          <p:nvPr/>
        </p:nvSpPr>
        <p:spPr>
          <a:xfrm>
            <a:off x="3028950" y="2141855"/>
            <a:ext cx="218440" cy="663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文本框 20"/>
          <p:cNvSpPr txBox="1"/>
          <p:nvPr/>
        </p:nvSpPr>
        <p:spPr>
          <a:xfrm>
            <a:off x="502920" y="2805430"/>
            <a:ext cx="6326505" cy="922020"/>
          </a:xfrm>
          <a:prstGeom prst="rect">
            <a:avLst/>
          </a:prstGeom>
          <a:noFill/>
        </p:spPr>
        <p:txBody>
          <a:bodyPr wrap="square" rtlCol="0">
            <a:spAutoFit/>
          </a:bodyPr>
          <a:p>
            <a:pPr algn="l">
              <a:buClrTx/>
              <a:buSzTx/>
              <a:buFontTx/>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1.如何定性/定量地描述软件的行为?</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pPr algn="l">
              <a:buClrTx/>
              <a:buSzTx/>
              <a:buFontTx/>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2.如何将软件可信性质融入软件设计?</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a:p>
            <a:pPr algn="l">
              <a:buClrTx/>
              <a:buSzTx/>
              <a:buFontTx/>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3.</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如何建立各类复杂的软件结构和系统对应的系统行为?</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23" name="文本框 22"/>
          <p:cNvSpPr txBox="1"/>
          <p:nvPr/>
        </p:nvSpPr>
        <p:spPr>
          <a:xfrm>
            <a:off x="1189355" y="4584065"/>
            <a:ext cx="4526280" cy="368300"/>
          </a:xfrm>
          <a:prstGeom prst="rect">
            <a:avLst/>
          </a:prstGeom>
          <a:noFill/>
        </p:spPr>
        <p:txBody>
          <a:bodyPr wrap="none" rtlCol="0">
            <a:spAutoFit/>
          </a:bodyPr>
          <a:p>
            <a:pPr algn="l">
              <a:buClrTx/>
              <a:buSzTx/>
              <a:buFontTx/>
            </a:pP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ea"/>
              </a:rPr>
              <a:t>面向软件在线升级过程中的信任链机制</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rPr>
              <a:t>》</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endParaRPr>
          </a:p>
        </p:txBody>
      </p:sp>
      <p:sp>
        <p:nvSpPr>
          <p:cNvPr id="5" name="下箭头 4"/>
          <p:cNvSpPr/>
          <p:nvPr/>
        </p:nvSpPr>
        <p:spPr>
          <a:xfrm>
            <a:off x="3028950" y="3820795"/>
            <a:ext cx="218440" cy="6635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p:tgtEl>
                                          <p:spTgt spid="4"/>
                                        </p:tgtEl>
                                        <p:attrNameLst>
                                          <p:attrName>ppt_y</p:attrName>
                                        </p:attrNameLst>
                                      </p:cBhvr>
                                      <p:tavLst>
                                        <p:tav tm="0">
                                          <p:val>
                                            <p:strVal val="#ppt_y+#ppt_h*1.125000"/>
                                          </p:val>
                                        </p:tav>
                                        <p:tav tm="100000">
                                          <p:val>
                                            <p:strVal val="#ppt_y"/>
                                          </p:val>
                                        </p:tav>
                                      </p:tavLst>
                                    </p:anim>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p:tgtEl>
                                          <p:spTgt spid="21"/>
                                        </p:tgtEl>
                                        <p:attrNameLst>
                                          <p:attrName>ppt_y</p:attrName>
                                        </p:attrNameLst>
                                      </p:cBhvr>
                                      <p:tavLst>
                                        <p:tav tm="0">
                                          <p:val>
                                            <p:strVal val="#ppt_y+#ppt_h*1.125000"/>
                                          </p:val>
                                        </p:tav>
                                        <p:tav tm="100000">
                                          <p:val>
                                            <p:strVal val="#ppt_y"/>
                                          </p:val>
                                        </p:tav>
                                      </p:tavLst>
                                    </p:anim>
                                    <p:animEffect transition="in" filter="wipe(up)">
                                      <p:cBhvr>
                                        <p:cTn id="26" dur="500"/>
                                        <p:tgtEl>
                                          <p:spTgt spid="21"/>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p:tgtEl>
                                          <p:spTgt spid="5"/>
                                        </p:tgtEl>
                                        <p:attrNameLst>
                                          <p:attrName>ppt_y</p:attrName>
                                        </p:attrNameLst>
                                      </p:cBhvr>
                                      <p:tavLst>
                                        <p:tav tm="0">
                                          <p:val>
                                            <p:strVal val="#ppt_y+#ppt_h*1.125000"/>
                                          </p:val>
                                        </p:tav>
                                        <p:tav tm="100000">
                                          <p:val>
                                            <p:strVal val="#ppt_y"/>
                                          </p:val>
                                        </p:tav>
                                      </p:tavLst>
                                    </p:anim>
                                    <p:animEffect transition="in" filter="wipe(up)">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p:tgtEl>
                                          <p:spTgt spid="23"/>
                                        </p:tgtEl>
                                        <p:attrNameLst>
                                          <p:attrName>ppt_y</p:attrName>
                                        </p:attrNameLst>
                                      </p:cBhvr>
                                      <p:tavLst>
                                        <p:tav tm="0">
                                          <p:val>
                                            <p:strVal val="#ppt_y+#ppt_h*1.125000"/>
                                          </p:val>
                                        </p:tav>
                                        <p:tav tm="100000">
                                          <p:val>
                                            <p:strVal val="#ppt_y"/>
                                          </p:val>
                                        </p:tav>
                                      </p:tavLst>
                                    </p:anim>
                                    <p:animEffect transition="in" filter="wipe(up)">
                                      <p:cBhvr>
                                        <p:cTn id="3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ldLvl="0" animBg="1"/>
      <p:bldP spid="21" grpId="0"/>
      <p:bldP spid="23" grpId="0"/>
      <p:bldP spid="5"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梯形 34"/>
          <p:cNvSpPr/>
          <p:nvPr/>
        </p:nvSpPr>
        <p:spPr>
          <a:xfrm rot="16200000">
            <a:off x="5584647" y="-306496"/>
            <a:ext cx="1718803" cy="5399903"/>
          </a:xfrm>
          <a:prstGeom prst="trapezoid">
            <a:avLst>
              <a:gd name="adj" fmla="val 16935"/>
            </a:avLst>
          </a:prstGeom>
          <a:solidFill>
            <a:srgbClr val="0078BF"/>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37" name="梯形 36"/>
          <p:cNvSpPr/>
          <p:nvPr/>
        </p:nvSpPr>
        <p:spPr>
          <a:xfrm rot="5400000">
            <a:off x="998730" y="515702"/>
            <a:ext cx="1758050" cy="3755509"/>
          </a:xfrm>
          <a:prstGeom prst="trapezoid">
            <a:avLst>
              <a:gd name="adj" fmla="val 17865"/>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7" name="文本框 2"/>
          <p:cNvSpPr txBox="1"/>
          <p:nvPr/>
        </p:nvSpPr>
        <p:spPr>
          <a:xfrm>
            <a:off x="2796809" y="1955223"/>
            <a:ext cx="929005" cy="899160"/>
          </a:xfrm>
          <a:prstGeom prst="rect">
            <a:avLst/>
          </a:prstGeom>
          <a:noFill/>
        </p:spPr>
        <p:txBody>
          <a:bodyPr wrap="none" lIns="68580" tIns="34290" rIns="68580" bIns="34290" rtlCol="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Part</a:t>
            </a:r>
            <a:r>
              <a:rPr kumimoji="0" lang="en-US" altLang="zh-CN"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rPr>
              <a:t>3</a:t>
            </a:r>
            <a:endParaRPr kumimoji="0" lang="zh-CN" altLang="en-US" sz="5400" b="1" i="0" u="none" strike="noStrike" kern="1200" cap="none" spc="0" normalizeH="0" baseline="0" noProof="0" dirty="0">
              <a:ln>
                <a:noFill/>
              </a:ln>
              <a:solidFill>
                <a:srgbClr val="0070C0"/>
              </a:solidFill>
              <a:effectLst/>
              <a:uLnTx/>
              <a:uFillTx/>
              <a:latin typeface="微软雅黑" panose="020B0503020204020204" pitchFamily="34" charset="-122"/>
              <a:ea typeface="印品黑体" pitchFamily="2" charset="-122"/>
              <a:cs typeface="微软雅黑" panose="020B0503020204020204" pitchFamily="34" charset="-122"/>
            </a:endParaRPr>
          </a:p>
        </p:txBody>
      </p:sp>
      <p:sp>
        <p:nvSpPr>
          <p:cNvPr id="29" name="矩形 28"/>
          <p:cNvSpPr/>
          <p:nvPr/>
        </p:nvSpPr>
        <p:spPr>
          <a:xfrm>
            <a:off x="4645658" y="2082168"/>
            <a:ext cx="3810000" cy="622300"/>
          </a:xfrm>
          <a:prstGeom prst="rect">
            <a:avLst/>
          </a:prstGeom>
        </p:spPr>
        <p:txBody>
          <a:bodyPr wrap="none" lIns="68580" tIns="34290" rIns="68580" bIns="34290">
            <a:spAutoFit/>
          </a:body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rPr>
              <a:t>可信软件技术介绍</a:t>
            </a:r>
            <a:endParaRPr kumimoji="0" lang="zh-CN" altLang="en-US" sz="3600" b="1" i="0" u="none" strike="noStrike" kern="1200" cap="none" spc="0" normalizeH="0" baseline="0" noProof="0" dirty="0">
              <a:ln>
                <a:noFill/>
              </a:ln>
              <a:solidFill>
                <a:prstClr val="white"/>
              </a:solidFill>
              <a:effectLst/>
              <a:uLnTx/>
              <a:uFillTx/>
              <a:latin typeface="微软雅黑" panose="020B0503020204020204" pitchFamily="34" charset="-122"/>
              <a:ea typeface="印品黑体" pitchFamily="2" charset="-122"/>
              <a:cs typeface="微软雅黑" panose="020B0503020204020204" pitchFamily="34" charset="-122"/>
            </a:endParaRPr>
          </a:p>
        </p:txBody>
      </p:sp>
      <p:pic>
        <p:nvPicPr>
          <p:cNvPr id="3" name="图片 2"/>
          <p:cNvPicPr>
            <a:picLocks noChangeAspect="1"/>
          </p:cNvPicPr>
          <p:nvPr/>
        </p:nvPicPr>
        <p:blipFill rotWithShape="1">
          <a:blip r:embed="rId1">
            <a:duotone>
              <a:prstClr val="black"/>
              <a:srgbClr val="0070C0">
                <a:tint val="45000"/>
                <a:satMod val="400000"/>
              </a:srgbClr>
            </a:duotone>
            <a:extLst>
              <a:ext uri="{BEBA8EAE-BF5A-486C-A8C5-ECC9F3942E4B}">
                <a14:imgProps xmlns:a14="http://schemas.microsoft.com/office/drawing/2010/main">
                  <a14:imgLayer r:embed="rId2">
                    <a14:imgEffect>
                      <a14:brightnessContrast bright="20000" contrast="-20000"/>
                    </a14:imgEffect>
                    <a14:imgEffect>
                      <a14:sharpenSoften amount="50000"/>
                    </a14:imgEffect>
                  </a14:imgLayer>
                </a14:imgProps>
              </a:ext>
            </a:extLst>
          </a:blip>
          <a:srcRect l="40488"/>
          <a:stretch>
            <a:fillRect/>
          </a:stretch>
        </p:blipFill>
        <p:spPr>
          <a:xfrm>
            <a:off x="63796" y="1955223"/>
            <a:ext cx="3154326" cy="65078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wipe(left)">
                                      <p:cBhvr>
                                        <p:cTn id="11" dur="500"/>
                                        <p:tgtEl>
                                          <p:spTgt spid="35"/>
                                        </p:tgtEl>
                                      </p:cBhvr>
                                    </p:animEffect>
                                  </p:childTnLst>
                                </p:cTn>
                              </p:par>
                            </p:childTnLst>
                          </p:cTn>
                        </p:par>
                        <p:par>
                          <p:cTn id="12" fill="hold">
                            <p:stCondLst>
                              <p:cond delay="1000"/>
                            </p:stCondLst>
                            <p:childTnLst>
                              <p:par>
                                <p:cTn id="13" presetID="14" presetClass="entr" presetSubtype="1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randombar(horizontal)">
                                      <p:cBhvr>
                                        <p:cTn id="15" dur="500"/>
                                        <p:tgtEl>
                                          <p:spTgt spid="2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wipe(left)">
                                      <p:cBhvr>
                                        <p:cTn id="1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7" grpId="0" bldLvl="0" animBg="1"/>
      <p:bldP spid="27"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
          <p:cNvSpPr txBox="1"/>
          <p:nvPr/>
        </p:nvSpPr>
        <p:spPr>
          <a:xfrm>
            <a:off x="1221899" y="183866"/>
            <a:ext cx="3712868" cy="337185"/>
          </a:xfrm>
          <a:prstGeom prst="rect">
            <a:avLst/>
          </a:prstGeom>
          <a:noFill/>
        </p:spPr>
        <p:txBody>
          <a:bodyPr wrap="square" rtlCol="0">
            <a:spAutoFit/>
          </a:bodyPr>
          <a:lstStyle/>
          <a:p>
            <a:pPr algn="l">
              <a:buClrTx/>
              <a:buSzTx/>
              <a:buFontTx/>
            </a:pPr>
            <a:r>
              <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rPr>
              <a:t>信任链机制</a:t>
            </a:r>
            <a:endParaRPr lang="zh-CN" altLang="en-US" sz="1600" b="1" spc="600" dirty="0">
              <a:solidFill>
                <a:schemeClr val="tx1">
                  <a:lumMod val="95000"/>
                  <a:lumOff val="5000"/>
                </a:schemeClr>
              </a:solidFill>
              <a:latin typeface="华文新魏" panose="02010800040101010101" charset="-122"/>
              <a:ea typeface="华文新魏" panose="02010800040101010101" charset="-122"/>
              <a:cs typeface="Montserrat" charset="0"/>
            </a:endParaRPr>
          </a:p>
        </p:txBody>
      </p:sp>
      <p:sp>
        <p:nvSpPr>
          <p:cNvPr id="5" name="矩形 93"/>
          <p:cNvSpPr/>
          <p:nvPr/>
        </p:nvSpPr>
        <p:spPr>
          <a:xfrm rot="10800000">
            <a:off x="3247128" y="270697"/>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93"/>
          <p:cNvSpPr/>
          <p:nvPr/>
        </p:nvSpPr>
        <p:spPr>
          <a:xfrm>
            <a:off x="344326" y="183231"/>
            <a:ext cx="158755" cy="158755"/>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6" name="组合 15"/>
          <p:cNvGrpSpPr/>
          <p:nvPr/>
        </p:nvGrpSpPr>
        <p:grpSpPr>
          <a:xfrm>
            <a:off x="204470" y="3575685"/>
            <a:ext cx="8652510" cy="785495"/>
            <a:chOff x="8472264" y="2924944"/>
            <a:chExt cx="2448272" cy="1074362"/>
          </a:xfrm>
        </p:grpSpPr>
        <p:cxnSp>
          <p:nvCxnSpPr>
            <p:cNvPr id="17" name="直接连接符 16"/>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8472264" y="399930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19" name="TextBox 45"/>
          <p:cNvSpPr txBox="1"/>
          <p:nvPr/>
        </p:nvSpPr>
        <p:spPr>
          <a:xfrm>
            <a:off x="301625" y="2914650"/>
            <a:ext cx="7348855" cy="368300"/>
          </a:xfrm>
          <a:prstGeom prst="rect">
            <a:avLst/>
          </a:prstGeom>
          <a:noFill/>
        </p:spPr>
        <p:txBody>
          <a:bodyPr wrap="square" rtlCol="0">
            <a:spAutoFit/>
          </a:bodyPr>
          <a:lstStyle/>
          <a:p>
            <a:pPr marL="285750" lvl="0" indent="-285750" algn="l">
              <a:lnSpc>
                <a:spcPct val="100000"/>
              </a:lnSpc>
              <a:buClrTx/>
              <a:buSzTx/>
              <a:buFont typeface="Arial" panose="020B0604020202020204" pitchFamily="34" charset="0"/>
              <a:buChar char="•"/>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传统: 可信标记方式(代码运行前通过多种方法对代码检测分析)</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p:txBody>
      </p:sp>
      <p:sp>
        <p:nvSpPr>
          <p:cNvPr id="20" name="TextBox 45"/>
          <p:cNvSpPr txBox="1"/>
          <p:nvPr/>
        </p:nvSpPr>
        <p:spPr>
          <a:xfrm>
            <a:off x="301625" y="3749675"/>
            <a:ext cx="9110345" cy="368300"/>
          </a:xfrm>
          <a:prstGeom prst="rect">
            <a:avLst/>
          </a:prstGeom>
          <a:noFill/>
        </p:spPr>
        <p:txBody>
          <a:bodyPr wrap="square" rtlCol="0">
            <a:spAutoFit/>
          </a:bodyPr>
          <a:lstStyle/>
          <a:p>
            <a:pPr marL="285750" lvl="0" indent="-285750" algn="l">
              <a:lnSpc>
                <a:spcPct val="100000"/>
              </a:lnSpc>
              <a:buClrTx/>
              <a:buSzTx/>
              <a:buFont typeface="Arial" panose="020B0604020202020204" pitchFamily="34" charset="0"/>
              <a:buChar char="•"/>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现在:识别和实时可信判断方法(不需要在代码运行前通过多种方法对代码检测分析)</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p:txBody>
      </p:sp>
      <p:pic>
        <p:nvPicPr>
          <p:cNvPr id="32" name="图片 31" descr="图片3"/>
          <p:cNvPicPr>
            <a:picLocks noChangeAspect="1"/>
          </p:cNvPicPr>
          <p:nvPr/>
        </p:nvPicPr>
        <p:blipFill>
          <a:blip r:embed="rId1"/>
          <a:stretch>
            <a:fillRect/>
          </a:stretch>
        </p:blipFill>
        <p:spPr>
          <a:xfrm>
            <a:off x="7362825" y="183515"/>
            <a:ext cx="1578610" cy="373380"/>
          </a:xfrm>
          <a:prstGeom prst="rect">
            <a:avLst/>
          </a:prstGeom>
        </p:spPr>
      </p:pic>
      <p:sp>
        <p:nvSpPr>
          <p:cNvPr id="22" name="TextBox 45"/>
          <p:cNvSpPr txBox="1"/>
          <p:nvPr/>
        </p:nvSpPr>
        <p:spPr>
          <a:xfrm>
            <a:off x="824865" y="628650"/>
            <a:ext cx="7643495" cy="1476375"/>
          </a:xfrm>
          <a:prstGeom prst="rect">
            <a:avLst/>
          </a:prstGeom>
          <a:noFill/>
        </p:spPr>
        <p:txBody>
          <a:bodyPr wrap="square" rtlCol="0">
            <a:spAutoFit/>
          </a:bodyPr>
          <a:p>
            <a:pPr lvl="0" indent="0" algn="l">
              <a:lnSpc>
                <a:spcPct val="100000"/>
              </a:lnSpc>
              <a:buClrTx/>
              <a:buSzTx/>
              <a:buFont typeface="Arial" panose="020B0604020202020204" pitchFamily="34" charset="0"/>
              <a:buNone/>
            </a:pPr>
            <a:r>
              <a:rPr lang="zh-CN" altLang="en-US" sz="1800" b="1">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概念</a:t>
            </a: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:系统将运行控制传递给下一级可执行代码之前，需要确认被调用代码是可信的。</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a:p>
            <a:pPr marL="285750" lvl="0" indent="-285750" algn="l">
              <a:lnSpc>
                <a:spcPct val="100000"/>
              </a:lnSpc>
              <a:buClrTx/>
              <a:buSzTx/>
              <a:buFont typeface="Arial" panose="020B0604020202020204" pitchFamily="34" charset="0"/>
              <a:buChar char="•"/>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1.</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能够保证运行状态符合预期</a:t>
            </a:r>
            <a:endPar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a:p>
            <a:pPr marL="285750" lvl="0" indent="-285750" algn="l">
              <a:lnSpc>
                <a:spcPct val="100000"/>
              </a:lnSpc>
              <a:buClrTx/>
              <a:buSzTx/>
              <a:buFont typeface="Arial" panose="020B0604020202020204" pitchFamily="34" charset="0"/>
              <a:buChar char="•"/>
            </a:pP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2.</a:t>
            </a:r>
            <a:r>
              <a:rPr lang="zh-CN" altLang="en-US">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能够有效阻止系统被恶意代码感染和破坏</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a:p>
            <a:pPr marL="285750" lvl="0" indent="-285750" algn="l">
              <a:lnSpc>
                <a:spcPct val="100000"/>
              </a:lnSpc>
              <a:buClrTx/>
              <a:buSzTx/>
              <a:buFont typeface="Arial" panose="020B0604020202020204" pitchFamily="34" charset="0"/>
              <a:buChar char="•"/>
            </a:pPr>
            <a:r>
              <a:rPr lang="en-US" altLang="zh-CN"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3.</a:t>
            </a:r>
            <a:r>
              <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rPr>
              <a:t>能够对使用人员安装和运行软件的行为进行有效规范和控制</a:t>
            </a:r>
            <a:endParaRPr lang="zh-CN" altLang="en-US" sz="1800">
              <a:solidFill>
                <a:schemeClr val="accent5">
                  <a:lumMod val="50000"/>
                </a:schemeClr>
              </a:solidFill>
              <a:latin typeface="华文新魏" panose="02010800040101010101" charset="-122"/>
              <a:ea typeface="华文新魏" panose="02010800040101010101" charset="-122"/>
              <a:cs typeface="华文新魏" panose="02010800040101010101" charset="-122"/>
              <a:sym typeface="+mn-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advClick="0" advTm="2000">
        <p15:prstTrans prst="peelOff"/>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1000"/>
                                        <p:tgtEl>
                                          <p:spTgt spid="16"/>
                                        </p:tgtEl>
                                      </p:cBhvr>
                                    </p:animEffect>
                                    <p:anim calcmode="lin" valueType="num">
                                      <p:cBhvr>
                                        <p:cTn id="12" dur="1000" fill="hold"/>
                                        <p:tgtEl>
                                          <p:spTgt spid="16"/>
                                        </p:tgtEl>
                                        <p:attrNameLst>
                                          <p:attrName>ppt_x</p:attrName>
                                        </p:attrNameLst>
                                      </p:cBhvr>
                                      <p:tavLst>
                                        <p:tav tm="0">
                                          <p:val>
                                            <p:strVal val="#ppt_x"/>
                                          </p:val>
                                        </p:tav>
                                        <p:tav tm="100000">
                                          <p:val>
                                            <p:strVal val="#ppt_x"/>
                                          </p:val>
                                        </p:tav>
                                      </p:tavLst>
                                    </p:anim>
                                    <p:anim calcmode="lin" valueType="num">
                                      <p:cBhvr>
                                        <p:cTn id="13" dur="1000" fill="hold"/>
                                        <p:tgtEl>
                                          <p:spTgt spid="1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left)">
                                      <p:cBhvr>
                                        <p:cTn id="17" dur="500"/>
                                        <p:tgtEl>
                                          <p:spTgt spid="19"/>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left)">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Lst>
  </p:timing>
</p:sld>
</file>

<file path=ppt/tags/tag1.xml><?xml version="1.0" encoding="utf-8"?>
<p:tagLst xmlns:p="http://schemas.openxmlformats.org/presentationml/2006/main">
  <p:tag name="ISLIDE.DIAGRAM" val="1ff425fa-a67e-4068-b902-2ff2cb6e0c23"/>
</p:tagLst>
</file>

<file path=ppt/tags/tag10.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ags/tag11.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ags/tag12.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ags/tag13.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4.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15.xml><?xml version="1.0" encoding="utf-8"?>
<p:tagLst xmlns:p="http://schemas.openxmlformats.org/presentationml/2006/main">
  <p:tag name="KSO_WPP_MARK_KEY" val="ae986161-3bad-4236-a05a-1a5136eb5585"/>
  <p:tag name="COMMONDATA" val="eyJoZGlkIjoiNTBjN2Y2ODU5MjA3Yzk4OTU3ZjkxNGE5ODVlZjM4YjYifQ=="/>
</p:tagLst>
</file>

<file path=ppt/tags/tag2.xml><?xml version="1.0" encoding="utf-8"?>
<p:tagLst xmlns:p="http://schemas.openxmlformats.org/presentationml/2006/main">
  <p:tag name="KSO_WM_UNIT_LINE_FORE_SCHEMECOLOR_INDEX_BRIGHTNESS" val="-0.15"/>
  <p:tag name="KSO_WM_UNIT_LINE_FORE_SCHEMECOLOR_INDEX" val="14"/>
  <p:tag name="KSO_WM_UNIT_LINE_FILL_TYPE" val="2"/>
</p:tagLst>
</file>

<file path=ppt/tags/tag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FILL_FORE_SCHEMECOLOR_INDEX_BRIGHTNESS" val="0.4"/>
  <p:tag name="KSO_WM_UNIT_FILL_FORE_SCHEMECOLOR_INDEX" val="9"/>
  <p:tag name="KSO_WM_UNIT_FILL_TYPE" val="1"/>
</p:tagLst>
</file>

<file path=ppt/tags/tag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FILL_FORE_SCHEMECOLOR_INDEX_BRIGHTNESS" val="0.4"/>
  <p:tag name="KSO_WM_UNIT_FILL_FORE_SCHEMECOLOR_INDEX" val="9"/>
  <p:tag name="KSO_WM_UNIT_FILL_TYPE" val="1"/>
</p:tagLst>
</file>

<file path=ppt/tags/tag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UNIT_FILL_FORE_SCHEMECOLOR_INDEX_BRIGHTNESS" val="0.4"/>
  <p:tag name="KSO_WM_UNIT_FILL_FORE_SCHEMECOLOR_INDEX" val="9"/>
  <p:tag name="KSO_WM_UNIT_FILL_TYPE" val="1"/>
</p:tagLst>
</file>

<file path=ppt/tags/tag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7.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ags/tag8.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ags/tag9.xml><?xml version="1.0" encoding="utf-8"?>
<p:tagLst xmlns:p="http://schemas.openxmlformats.org/presentationml/2006/main">
  <p:tag name="KSO_WM_UNIT_TEXT_FILL_FORE_SCHEMECOLOR_INDEX_BRIGHTNESS" val="0.05"/>
  <p:tag name="KSO_WM_UNIT_TEXT_FILL_FORE_SCHEMECOLOR_INDEX" val="13"/>
  <p:tag name="KSO_WM_UNIT_TEXT_FILL_TYPE" val="1"/>
</p:tagLst>
</file>

<file path=ppt/theme/theme1.xml><?xml version="1.0" encoding="utf-8"?>
<a:theme xmlns:a="http://schemas.openxmlformats.org/drawingml/2006/main" name="鲍鱼素材https://baoyusucai.taobao.com/">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2565</Words>
  <Application>WPS 演示</Application>
  <PresentationFormat>自定义</PresentationFormat>
  <Paragraphs>273</Paragraphs>
  <Slides>20</Slides>
  <Notes>25</Notes>
  <HiddenSlides>0</HiddenSlides>
  <MMClips>1</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20</vt:i4>
      </vt:variant>
    </vt:vector>
  </HeadingPairs>
  <TitlesOfParts>
    <vt:vector size="45" baseType="lpstr">
      <vt:lpstr>Arial</vt:lpstr>
      <vt:lpstr>宋体</vt:lpstr>
      <vt:lpstr>Wingdings</vt:lpstr>
      <vt:lpstr>华文新魏</vt:lpstr>
      <vt:lpstr>Stencil</vt:lpstr>
      <vt:lpstr>Gabriola</vt:lpstr>
      <vt:lpstr>华文隶书</vt:lpstr>
      <vt:lpstr>微软雅黑</vt:lpstr>
      <vt:lpstr>印品黑体</vt:lpstr>
      <vt:lpstr>黑体</vt:lpstr>
      <vt:lpstr>Calibri</vt:lpstr>
      <vt:lpstr>Montserrat</vt:lpstr>
      <vt:lpstr>Segoe Print</vt:lpstr>
      <vt:lpstr>汉仪旗黑-55简</vt:lpstr>
      <vt:lpstr>思源黑体 CN Bold</vt:lpstr>
      <vt:lpstr>思源黑体 CN ExtraLight</vt:lpstr>
      <vt:lpstr>等线 Light</vt:lpstr>
      <vt:lpstr>Arial Unicode MS</vt:lpstr>
      <vt:lpstr>Calibri Light</vt:lpstr>
      <vt:lpstr>等线</vt:lpstr>
      <vt:lpstr>Arial</vt:lpstr>
      <vt:lpstr>Hiragino Sans GB W3</vt:lpstr>
      <vt:lpstr>Calibri</vt:lpstr>
      <vt:lpstr>华文黑体</vt:lpstr>
      <vt:lpstr>鲍鱼素材https://baoyusucai.taobao.com/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1805</dc:title>
  <dc:creator>User</dc:creator>
  <cp:lastModifiedBy>plain</cp:lastModifiedBy>
  <cp:revision>544</cp:revision>
  <dcterms:created xsi:type="dcterms:W3CDTF">2017-12-03T02:24:00Z</dcterms:created>
  <dcterms:modified xsi:type="dcterms:W3CDTF">2022-10-17T03:02:43Z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2052-11.1.0.12598</vt:lpwstr>
  </property>
  <property fmtid="{D5CDD505-2E9C-101B-9397-08002B2CF9AE}" pid="3" name="ICV">
    <vt:lpwstr>D9ABA24004244C07981BFC56CE1738B8</vt:lpwstr>
  </property>
</Properties>
</file>