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ABeeZee"/>
      <p:regular r:id="rId37"/>
      <p:italic r:id="rId38"/>
    </p:embeddedFont>
    <p:embeddedFont>
      <p:font typeface="Merriweather"/>
      <p:regular r:id="rId39"/>
      <p:bold r:id="rId40"/>
      <p:italic r:id="rId41"/>
      <p:boldItalic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fntdata"/><Relationship Id="rId20" Type="http://schemas.openxmlformats.org/officeDocument/2006/relationships/slide" Target="slides/slide15.xml"/><Relationship Id="rId42" Type="http://schemas.openxmlformats.org/officeDocument/2006/relationships/font" Target="fonts/Merriweather-boldItalic.fntdata"/><Relationship Id="rId41" Type="http://schemas.openxmlformats.org/officeDocument/2006/relationships/font" Target="fonts/Merriweather-italic.fntdata"/><Relationship Id="rId22" Type="http://schemas.openxmlformats.org/officeDocument/2006/relationships/slide" Target="slides/slide17.xml"/><Relationship Id="rId44" Type="http://schemas.openxmlformats.org/officeDocument/2006/relationships/font" Target="fonts/OpenSans-bold.fntdata"/><Relationship Id="rId21" Type="http://schemas.openxmlformats.org/officeDocument/2006/relationships/slide" Target="slides/slide16.xml"/><Relationship Id="rId43" Type="http://schemas.openxmlformats.org/officeDocument/2006/relationships/font" Target="fonts/OpenSans-regular.fntdata"/><Relationship Id="rId24" Type="http://schemas.openxmlformats.org/officeDocument/2006/relationships/slide" Target="slides/slide19.xml"/><Relationship Id="rId46" Type="http://schemas.openxmlformats.org/officeDocument/2006/relationships/font" Target="fonts/OpenSans-boldItalic.fntdata"/><Relationship Id="rId23" Type="http://schemas.openxmlformats.org/officeDocument/2006/relationships/slide" Target="slides/slide18.xml"/><Relationship Id="rId45"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ABeeZee-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Merriweather-regular.fntdata"/><Relationship Id="rId16" Type="http://schemas.openxmlformats.org/officeDocument/2006/relationships/slide" Target="slides/slide11.xml"/><Relationship Id="rId38" Type="http://schemas.openxmlformats.org/officeDocument/2006/relationships/font" Target="fonts/ABeeZee-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30b6c937f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130b6c937f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30b6c937f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30b6c937f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130b6c937f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130b6c937f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d0df49c5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3d0df49c5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b70e8954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b70e8954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b70e89548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2b70e8954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b4d83133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b4d83133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b4d83133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2b4d83133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130b6c937f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130b6c937f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130b6c937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130b6c937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130b6c93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130b6c93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b4d83133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2b4d8313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2b4d83133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2b4d83133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2b4d83133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2b4d83133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130b6c937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130b6c937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130b6c937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130b6c93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3d0df49c5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3d0df49c5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3ce08d7c9b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3ce08d7c9b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3ce08d7c9b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3ce08d7c9b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30b6c937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30b6c93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30b6c937f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30b6c937f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3d0df49c5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3d0df49c5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30b6c937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30b6c937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30b6c937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30b6c937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30b6c937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130b6c937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30b6c937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30b6c937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idx="1" type="subTitle"/>
          </p:nvPr>
        </p:nvSpPr>
        <p:spPr>
          <a:xfrm>
            <a:off x="6812575" y="4217800"/>
            <a:ext cx="2149800" cy="7383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ko">
                <a:solidFill>
                  <a:schemeClr val="lt1"/>
                </a:solidFill>
              </a:rPr>
              <a:t>Landon Armstrong</a:t>
            </a:r>
            <a:endParaRPr>
              <a:solidFill>
                <a:schemeClr val="lt1"/>
              </a:solidFill>
            </a:endParaRPr>
          </a:p>
          <a:p>
            <a:pPr indent="0" lvl="0" marL="0" rtl="0" algn="l">
              <a:spcBef>
                <a:spcPts val="0"/>
              </a:spcBef>
              <a:spcAft>
                <a:spcPts val="0"/>
              </a:spcAft>
              <a:buNone/>
            </a:pPr>
            <a:r>
              <a:rPr lang="ko">
                <a:solidFill>
                  <a:schemeClr val="lt1"/>
                </a:solidFill>
              </a:rPr>
              <a:t>Daniel Rivera</a:t>
            </a:r>
            <a:endParaRPr>
              <a:solidFill>
                <a:schemeClr val="lt1"/>
              </a:solidFill>
            </a:endParaRPr>
          </a:p>
          <a:p>
            <a:pPr indent="0" lvl="0" marL="0" rtl="0" algn="l">
              <a:spcBef>
                <a:spcPts val="0"/>
              </a:spcBef>
              <a:spcAft>
                <a:spcPts val="0"/>
              </a:spcAft>
              <a:buNone/>
            </a:pPr>
            <a:r>
              <a:rPr lang="ko">
                <a:solidFill>
                  <a:schemeClr val="lt1"/>
                </a:solidFill>
              </a:rPr>
              <a:t>Jaewook Lee</a:t>
            </a:r>
            <a:endParaRPr>
              <a:solidFill>
                <a:schemeClr val="lt1"/>
              </a:solidFill>
            </a:endParaRPr>
          </a:p>
          <a:p>
            <a:pPr indent="0" lvl="0" marL="0" rtl="0" algn="l">
              <a:spcBef>
                <a:spcPts val="0"/>
              </a:spcBef>
              <a:spcAft>
                <a:spcPts val="0"/>
              </a:spcAft>
              <a:buNone/>
            </a:pPr>
            <a:r>
              <a:rPr lang="ko">
                <a:solidFill>
                  <a:schemeClr val="lt1"/>
                </a:solidFill>
              </a:rPr>
              <a:t>Nadine Legarreta</a:t>
            </a:r>
            <a:endParaRPr>
              <a:solidFill>
                <a:schemeClr val="lt1"/>
              </a:solidFill>
            </a:endParaRPr>
          </a:p>
        </p:txBody>
      </p:sp>
      <p:pic>
        <p:nvPicPr>
          <p:cNvPr id="65" name="Google Shape;65;p13"/>
          <p:cNvPicPr preferRelativeResize="0"/>
          <p:nvPr/>
        </p:nvPicPr>
        <p:blipFill>
          <a:blip r:embed="rId3">
            <a:alphaModFix/>
          </a:blip>
          <a:stretch>
            <a:fillRect/>
          </a:stretch>
        </p:blipFill>
        <p:spPr>
          <a:xfrm>
            <a:off x="0" y="0"/>
            <a:ext cx="7292625" cy="2247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2250" y="0"/>
            <a:ext cx="3755400" cy="106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2700"/>
              <a:t>Database: Bookmarks/Personal</a:t>
            </a:r>
            <a:endParaRPr sz="2700"/>
          </a:p>
        </p:txBody>
      </p:sp>
      <p:sp>
        <p:nvSpPr>
          <p:cNvPr id="126" name="Google Shape;126;p22"/>
          <p:cNvSpPr txBox="1"/>
          <p:nvPr>
            <p:ph idx="1" type="body"/>
          </p:nvPr>
        </p:nvSpPr>
        <p:spPr>
          <a:xfrm>
            <a:off x="0" y="1063200"/>
            <a:ext cx="3706200" cy="38547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Clr>
                <a:schemeClr val="accent3"/>
              </a:buClr>
              <a:buSzPct val="100000"/>
              <a:buChar char="●"/>
            </a:pPr>
            <a:r>
              <a:rPr lang="ko">
                <a:solidFill>
                  <a:schemeClr val="accent3"/>
                </a:solidFill>
              </a:rPr>
              <a:t>The tables marked in </a:t>
            </a:r>
            <a:r>
              <a:rPr b="1" lang="ko">
                <a:solidFill>
                  <a:srgbClr val="93C47D"/>
                </a:solidFill>
                <a:latin typeface="Open Sans"/>
                <a:ea typeface="Open Sans"/>
                <a:cs typeface="Open Sans"/>
                <a:sym typeface="Open Sans"/>
              </a:rPr>
              <a:t>green</a:t>
            </a:r>
            <a:r>
              <a:rPr b="1" lang="ko">
                <a:solidFill>
                  <a:schemeClr val="accent3"/>
                </a:solidFill>
                <a:latin typeface="Open Sans"/>
                <a:ea typeface="Open Sans"/>
                <a:cs typeface="Open Sans"/>
                <a:sym typeface="Open Sans"/>
              </a:rPr>
              <a:t> </a:t>
            </a:r>
            <a:r>
              <a:rPr lang="ko">
                <a:solidFill>
                  <a:schemeClr val="accent3"/>
                </a:solidFill>
              </a:rPr>
              <a:t>are contain an account’s </a:t>
            </a:r>
            <a:r>
              <a:rPr b="1" lang="ko">
                <a:solidFill>
                  <a:srgbClr val="93C47D"/>
                </a:solidFill>
                <a:latin typeface="Open Sans"/>
                <a:ea typeface="Open Sans"/>
                <a:cs typeface="Open Sans"/>
                <a:sym typeface="Open Sans"/>
              </a:rPr>
              <a:t>bookmarks and other saved data.</a:t>
            </a:r>
            <a:endParaRPr b="1">
              <a:solidFill>
                <a:srgbClr val="93C47D"/>
              </a:solidFill>
              <a:latin typeface="Open Sans"/>
              <a:ea typeface="Open Sans"/>
              <a:cs typeface="Open Sans"/>
              <a:sym typeface="Open Sans"/>
            </a:endParaRPr>
          </a:p>
          <a:p>
            <a:pPr indent="-304958" lvl="0" marL="457200" rtl="0" algn="l">
              <a:spcBef>
                <a:spcPts val="1000"/>
              </a:spcBef>
              <a:spcAft>
                <a:spcPts val="0"/>
              </a:spcAft>
              <a:buClr>
                <a:schemeClr val="accent3"/>
              </a:buClr>
              <a:buSzPct val="100000"/>
              <a:buChar char="●"/>
            </a:pPr>
            <a:r>
              <a:rPr lang="ko">
                <a:solidFill>
                  <a:schemeClr val="accent3"/>
                </a:solidFill>
              </a:rPr>
              <a:t>Students can bookmark a job listing they may want to revisit - this is tracked in “Bookmarked_Job”</a:t>
            </a:r>
            <a:br>
              <a:rPr lang="ko">
                <a:solidFill>
                  <a:schemeClr val="accent3"/>
                </a:solidFill>
              </a:rPr>
            </a:br>
            <a:endParaRPr>
              <a:solidFill>
                <a:schemeClr val="accent3"/>
              </a:solidFill>
            </a:endParaRPr>
          </a:p>
          <a:p>
            <a:pPr indent="-304958" lvl="0" marL="457200" rtl="0" algn="l">
              <a:spcBef>
                <a:spcPts val="0"/>
              </a:spcBef>
              <a:spcAft>
                <a:spcPts val="0"/>
              </a:spcAft>
              <a:buClr>
                <a:schemeClr val="accent3"/>
              </a:buClr>
              <a:buSzPct val="100000"/>
              <a:buChar char="●"/>
            </a:pPr>
            <a:r>
              <a:rPr lang="ko">
                <a:solidFill>
                  <a:schemeClr val="accent3"/>
                </a:solidFill>
              </a:rPr>
              <a:t>Employers may bookmark a student that catches their eye; this is tracked under “Bookmarked_Student”</a:t>
            </a:r>
            <a:br>
              <a:rPr lang="ko">
                <a:solidFill>
                  <a:schemeClr val="accent3"/>
                </a:solidFill>
              </a:rPr>
            </a:br>
            <a:endParaRPr>
              <a:solidFill>
                <a:schemeClr val="accent3"/>
              </a:solidFill>
            </a:endParaRPr>
          </a:p>
          <a:p>
            <a:pPr indent="-304958" lvl="0" marL="457200" rtl="0" algn="l">
              <a:spcBef>
                <a:spcPts val="0"/>
              </a:spcBef>
              <a:spcAft>
                <a:spcPts val="0"/>
              </a:spcAft>
              <a:buClr>
                <a:schemeClr val="accent3"/>
              </a:buClr>
              <a:buSzPct val="100000"/>
              <a:buChar char="●"/>
            </a:pPr>
            <a:r>
              <a:rPr lang="ko">
                <a:solidFill>
                  <a:schemeClr val="accent3"/>
                </a:solidFill>
              </a:rPr>
              <a:t>Finally, the “Preferences” will save any other data a user has saved (i.e. how they prefer the web portal to look), so this data can be loaded the next time they log in.</a:t>
            </a:r>
            <a:br>
              <a:rPr lang="ko">
                <a:solidFill>
                  <a:schemeClr val="accent3"/>
                </a:solidFill>
              </a:rPr>
            </a:br>
            <a:endParaRPr>
              <a:solidFill>
                <a:schemeClr val="accent3"/>
              </a:solidFill>
            </a:endParaRPr>
          </a:p>
          <a:p>
            <a:pPr indent="-304958" lvl="0" marL="457200" rtl="0" algn="l">
              <a:spcBef>
                <a:spcPts val="0"/>
              </a:spcBef>
              <a:spcAft>
                <a:spcPts val="0"/>
              </a:spcAft>
              <a:buClr>
                <a:schemeClr val="accent3"/>
              </a:buClr>
              <a:buSzPct val="100000"/>
              <a:buChar char="●"/>
            </a:pPr>
            <a:r>
              <a:rPr lang="ko">
                <a:solidFill>
                  <a:schemeClr val="accent3"/>
                </a:solidFill>
              </a:rPr>
              <a:t>The “Preferences” table is basically empty for now, but it will be expanded </a:t>
            </a:r>
            <a:r>
              <a:rPr lang="ko" u="sng">
                <a:solidFill>
                  <a:schemeClr val="accent3"/>
                </a:solidFill>
              </a:rPr>
              <a:t>as more features are implemented.</a:t>
            </a:r>
            <a:endParaRPr>
              <a:solidFill>
                <a:schemeClr val="accent3"/>
              </a:solidFill>
            </a:endParaRPr>
          </a:p>
        </p:txBody>
      </p:sp>
      <p:pic>
        <p:nvPicPr>
          <p:cNvPr id="127" name="Google Shape;127;p22"/>
          <p:cNvPicPr preferRelativeResize="0"/>
          <p:nvPr/>
        </p:nvPicPr>
        <p:blipFill rotWithShape="1">
          <a:blip r:embed="rId3">
            <a:alphaModFix/>
          </a:blip>
          <a:srcRect b="80872" l="4812" r="72442" t="11910"/>
          <a:stretch/>
        </p:blipFill>
        <p:spPr>
          <a:xfrm>
            <a:off x="4572000" y="185750"/>
            <a:ext cx="3564724" cy="1204877"/>
          </a:xfrm>
          <a:prstGeom prst="rect">
            <a:avLst/>
          </a:prstGeom>
          <a:noFill/>
          <a:ln cap="flat" cmpd="sng" w="9525">
            <a:solidFill>
              <a:schemeClr val="dk2"/>
            </a:solidFill>
            <a:prstDash val="solid"/>
            <a:round/>
            <a:headEnd len="sm" w="sm" type="none"/>
            <a:tailEnd len="sm" w="sm" type="none"/>
          </a:ln>
        </p:spPr>
      </p:pic>
      <p:pic>
        <p:nvPicPr>
          <p:cNvPr id="128" name="Google Shape;128;p22"/>
          <p:cNvPicPr preferRelativeResize="0"/>
          <p:nvPr/>
        </p:nvPicPr>
        <p:blipFill rotWithShape="1">
          <a:blip r:embed="rId3">
            <a:alphaModFix/>
          </a:blip>
          <a:srcRect b="59806" l="41197" r="35849" t="33129"/>
          <a:stretch/>
        </p:blipFill>
        <p:spPr>
          <a:xfrm>
            <a:off x="4572000" y="1642875"/>
            <a:ext cx="3564724" cy="1168734"/>
          </a:xfrm>
          <a:prstGeom prst="rect">
            <a:avLst/>
          </a:prstGeom>
          <a:noFill/>
          <a:ln cap="flat" cmpd="sng" w="9525">
            <a:solidFill>
              <a:schemeClr val="dk2"/>
            </a:solidFill>
            <a:prstDash val="solid"/>
            <a:round/>
            <a:headEnd len="sm" w="sm" type="none"/>
            <a:tailEnd len="sm" w="sm" type="none"/>
          </a:ln>
        </p:spPr>
      </p:pic>
      <p:pic>
        <p:nvPicPr>
          <p:cNvPr id="129" name="Google Shape;129;p22"/>
          <p:cNvPicPr preferRelativeResize="0"/>
          <p:nvPr/>
        </p:nvPicPr>
        <p:blipFill rotWithShape="1">
          <a:blip r:embed="rId3">
            <a:alphaModFix/>
          </a:blip>
          <a:srcRect b="14582" l="76675" r="801" t="74568"/>
          <a:stretch/>
        </p:blipFill>
        <p:spPr>
          <a:xfrm>
            <a:off x="4607175" y="3063850"/>
            <a:ext cx="3494375" cy="179304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0500" y="78850"/>
            <a:ext cx="3127500" cy="534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Database: Other</a:t>
            </a:r>
            <a:endParaRPr/>
          </a:p>
        </p:txBody>
      </p:sp>
      <p:sp>
        <p:nvSpPr>
          <p:cNvPr id="135" name="Google Shape;135;p23"/>
          <p:cNvSpPr txBox="1"/>
          <p:nvPr>
            <p:ph idx="1" type="body"/>
          </p:nvPr>
        </p:nvSpPr>
        <p:spPr>
          <a:xfrm>
            <a:off x="0" y="725725"/>
            <a:ext cx="3748500" cy="4199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Clr>
                <a:schemeClr val="accent3"/>
              </a:buClr>
              <a:buSzPct val="100000"/>
              <a:buChar char="●"/>
            </a:pPr>
            <a:r>
              <a:rPr lang="ko">
                <a:solidFill>
                  <a:schemeClr val="accent3"/>
                </a:solidFill>
              </a:rPr>
              <a:t>The tables marked in </a:t>
            </a:r>
            <a:r>
              <a:rPr b="1" lang="ko">
                <a:solidFill>
                  <a:srgbClr val="9FC5E8"/>
                </a:solidFill>
                <a:latin typeface="Open Sans"/>
                <a:ea typeface="Open Sans"/>
                <a:cs typeface="Open Sans"/>
                <a:sym typeface="Open Sans"/>
              </a:rPr>
              <a:t>blue</a:t>
            </a:r>
            <a:r>
              <a:rPr b="1" lang="ko">
                <a:solidFill>
                  <a:schemeClr val="accent3"/>
                </a:solidFill>
                <a:latin typeface="Open Sans"/>
                <a:ea typeface="Open Sans"/>
                <a:cs typeface="Open Sans"/>
                <a:sym typeface="Open Sans"/>
              </a:rPr>
              <a:t> </a:t>
            </a:r>
            <a:r>
              <a:rPr lang="ko">
                <a:solidFill>
                  <a:schemeClr val="accent3"/>
                </a:solidFill>
              </a:rPr>
              <a:t>represent everything that </a:t>
            </a:r>
            <a:r>
              <a:rPr b="1" lang="ko">
                <a:solidFill>
                  <a:srgbClr val="9FC5E8"/>
                </a:solidFill>
                <a:latin typeface="Open Sans"/>
                <a:ea typeface="Open Sans"/>
                <a:cs typeface="Open Sans"/>
                <a:sym typeface="Open Sans"/>
              </a:rPr>
              <a:t>doesn’t fall into the previous categories.</a:t>
            </a:r>
            <a:endParaRPr b="1">
              <a:solidFill>
                <a:srgbClr val="9FC5E8"/>
              </a:solidFill>
              <a:latin typeface="Open Sans"/>
              <a:ea typeface="Open Sans"/>
              <a:cs typeface="Open Sans"/>
              <a:sym typeface="Open Sans"/>
            </a:endParaRPr>
          </a:p>
          <a:p>
            <a:pPr indent="-304958" lvl="0" marL="457200" rtl="0" algn="l">
              <a:spcBef>
                <a:spcPts val="1000"/>
              </a:spcBef>
              <a:spcAft>
                <a:spcPts val="0"/>
              </a:spcAft>
              <a:buClr>
                <a:schemeClr val="accent3"/>
              </a:buClr>
              <a:buSzPct val="100000"/>
              <a:buChar char="●"/>
            </a:pPr>
            <a:r>
              <a:rPr lang="ko">
                <a:solidFill>
                  <a:schemeClr val="accent3"/>
                </a:solidFill>
              </a:rPr>
              <a:t>The “Job” table is the largest table in terms of how many fields there are, and contains many fields for the employer to fill out when creating a job listing.</a:t>
            </a:r>
            <a:br>
              <a:rPr lang="ko">
                <a:solidFill>
                  <a:schemeClr val="accent3"/>
                </a:solidFill>
              </a:rPr>
            </a:br>
            <a:endParaRPr>
              <a:solidFill>
                <a:schemeClr val="accent3"/>
              </a:solidFill>
            </a:endParaRPr>
          </a:p>
          <a:p>
            <a:pPr indent="-304958" lvl="0" marL="457200" rtl="0" algn="l">
              <a:spcBef>
                <a:spcPts val="0"/>
              </a:spcBef>
              <a:spcAft>
                <a:spcPts val="0"/>
              </a:spcAft>
              <a:buClr>
                <a:schemeClr val="accent3"/>
              </a:buClr>
              <a:buSzPct val="100000"/>
              <a:buChar char="●"/>
            </a:pPr>
            <a:r>
              <a:rPr lang="ko">
                <a:solidFill>
                  <a:schemeClr val="accent3"/>
                </a:solidFill>
              </a:rPr>
              <a:t>The “Company” table will represent each company that is looking for students, and will tie together all employer accounts and job listings related to it.</a:t>
            </a:r>
            <a:br>
              <a:rPr lang="ko">
                <a:solidFill>
                  <a:schemeClr val="accent3"/>
                </a:solidFill>
              </a:rPr>
            </a:br>
            <a:endParaRPr>
              <a:solidFill>
                <a:schemeClr val="accent3"/>
              </a:solidFill>
            </a:endParaRPr>
          </a:p>
          <a:p>
            <a:pPr indent="-304958" lvl="0" marL="457200" rtl="0" algn="l">
              <a:spcBef>
                <a:spcPts val="0"/>
              </a:spcBef>
              <a:spcAft>
                <a:spcPts val="0"/>
              </a:spcAft>
              <a:buClr>
                <a:schemeClr val="accent3"/>
              </a:buClr>
              <a:buSzPct val="100000"/>
              <a:buChar char="●"/>
            </a:pPr>
            <a:r>
              <a:rPr lang="ko">
                <a:solidFill>
                  <a:schemeClr val="accent3"/>
                </a:solidFill>
              </a:rPr>
              <a:t>The “Document” table is for </a:t>
            </a:r>
            <a:r>
              <a:rPr lang="ko" u="sng">
                <a:solidFill>
                  <a:schemeClr val="accent3"/>
                </a:solidFill>
              </a:rPr>
              <a:t>hosting documents</a:t>
            </a:r>
            <a:r>
              <a:rPr lang="ko">
                <a:solidFill>
                  <a:schemeClr val="accent3"/>
                </a:solidFill>
              </a:rPr>
              <a:t> related to Students, Companies, or Jobs. This can include things like a Student’s resume, or a job application form.</a:t>
            </a:r>
            <a:br>
              <a:rPr lang="ko">
                <a:solidFill>
                  <a:schemeClr val="accent3"/>
                </a:solidFill>
              </a:rPr>
            </a:br>
            <a:endParaRPr>
              <a:solidFill>
                <a:schemeClr val="accent3"/>
              </a:solidFill>
            </a:endParaRPr>
          </a:p>
          <a:p>
            <a:pPr indent="-304958" lvl="0" marL="457200" rtl="0" algn="l">
              <a:spcBef>
                <a:spcPts val="0"/>
              </a:spcBef>
              <a:spcAft>
                <a:spcPts val="0"/>
              </a:spcAft>
              <a:buClr>
                <a:schemeClr val="accent3"/>
              </a:buClr>
              <a:buSzPct val="100000"/>
              <a:buChar char="●"/>
            </a:pPr>
            <a:r>
              <a:rPr lang="ko">
                <a:solidFill>
                  <a:schemeClr val="accent3"/>
                </a:solidFill>
              </a:rPr>
              <a:t>“Help_Request” is meant for storing information on help inquiries/error reports. Information on each request, and its status, will be tracked here.</a:t>
            </a:r>
            <a:endParaRPr>
              <a:solidFill>
                <a:schemeClr val="accent3"/>
              </a:solidFill>
            </a:endParaRPr>
          </a:p>
        </p:txBody>
      </p:sp>
      <p:pic>
        <p:nvPicPr>
          <p:cNvPr id="136" name="Google Shape;136;p23"/>
          <p:cNvPicPr preferRelativeResize="0"/>
          <p:nvPr/>
        </p:nvPicPr>
        <p:blipFill rotWithShape="1">
          <a:blip r:embed="rId3">
            <a:alphaModFix/>
          </a:blip>
          <a:srcRect b="35066" l="3021" r="75969" t="22856"/>
          <a:stretch/>
        </p:blipFill>
        <p:spPr>
          <a:xfrm>
            <a:off x="3936500" y="279200"/>
            <a:ext cx="2149200" cy="4585102"/>
          </a:xfrm>
          <a:prstGeom prst="rect">
            <a:avLst/>
          </a:prstGeom>
          <a:noFill/>
          <a:ln cap="flat" cmpd="sng" w="9525">
            <a:solidFill>
              <a:schemeClr val="dk2"/>
            </a:solidFill>
            <a:prstDash val="solid"/>
            <a:round/>
            <a:headEnd len="sm" w="sm" type="none"/>
            <a:tailEnd len="sm" w="sm" type="none"/>
          </a:ln>
        </p:spPr>
      </p:pic>
      <p:pic>
        <p:nvPicPr>
          <p:cNvPr id="137" name="Google Shape;137;p23"/>
          <p:cNvPicPr preferRelativeResize="0"/>
          <p:nvPr/>
        </p:nvPicPr>
        <p:blipFill rotWithShape="1">
          <a:blip r:embed="rId3">
            <a:alphaModFix/>
          </a:blip>
          <a:srcRect b="18809" l="4247" r="71072" t="68468"/>
          <a:stretch/>
        </p:blipFill>
        <p:spPr>
          <a:xfrm>
            <a:off x="6273700" y="1490825"/>
            <a:ext cx="2546651" cy="1374645"/>
          </a:xfrm>
          <a:prstGeom prst="rect">
            <a:avLst/>
          </a:prstGeom>
          <a:noFill/>
          <a:ln cap="flat" cmpd="sng" w="9525">
            <a:solidFill>
              <a:schemeClr val="dk2"/>
            </a:solidFill>
            <a:prstDash val="solid"/>
            <a:round/>
            <a:headEnd len="sm" w="sm" type="none"/>
            <a:tailEnd len="sm" w="sm" type="none"/>
          </a:ln>
        </p:spPr>
      </p:pic>
      <p:pic>
        <p:nvPicPr>
          <p:cNvPr id="138" name="Google Shape;138;p23"/>
          <p:cNvPicPr preferRelativeResize="0"/>
          <p:nvPr/>
        </p:nvPicPr>
        <p:blipFill rotWithShape="1">
          <a:blip r:embed="rId3">
            <a:alphaModFix/>
          </a:blip>
          <a:srcRect b="20950" l="39219" r="33754" t="63536"/>
          <a:stretch/>
        </p:blipFill>
        <p:spPr>
          <a:xfrm>
            <a:off x="6273700" y="0"/>
            <a:ext cx="2546651" cy="1557148"/>
          </a:xfrm>
          <a:prstGeom prst="rect">
            <a:avLst/>
          </a:prstGeom>
          <a:noFill/>
          <a:ln cap="flat" cmpd="sng" w="9525">
            <a:solidFill>
              <a:schemeClr val="dk2"/>
            </a:solidFill>
            <a:prstDash val="solid"/>
            <a:round/>
            <a:headEnd len="sm" w="sm" type="none"/>
            <a:tailEnd len="sm" w="sm" type="none"/>
          </a:ln>
        </p:spPr>
      </p:pic>
      <p:pic>
        <p:nvPicPr>
          <p:cNvPr id="139" name="Google Shape;139;p23"/>
          <p:cNvPicPr preferRelativeResize="0"/>
          <p:nvPr/>
        </p:nvPicPr>
        <p:blipFill rotWithShape="1">
          <a:blip r:embed="rId3">
            <a:alphaModFix/>
          </a:blip>
          <a:srcRect b="26803" l="76626" r="955" t="53555"/>
          <a:stretch/>
        </p:blipFill>
        <p:spPr>
          <a:xfrm>
            <a:off x="6344150" y="2865474"/>
            <a:ext cx="2405748" cy="2245227"/>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4800" y="0"/>
            <a:ext cx="3741300" cy="5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ko" sz="2020"/>
              <a:t>Design </a:t>
            </a:r>
            <a:r>
              <a:rPr lang="ko" sz="2020"/>
              <a:t>Problems/Solutions</a:t>
            </a:r>
            <a:endParaRPr sz="2020"/>
          </a:p>
        </p:txBody>
      </p:sp>
      <p:sp>
        <p:nvSpPr>
          <p:cNvPr id="145" name="Google Shape;145;p24"/>
          <p:cNvSpPr txBox="1"/>
          <p:nvPr>
            <p:ph idx="1" type="body"/>
          </p:nvPr>
        </p:nvSpPr>
        <p:spPr>
          <a:xfrm>
            <a:off x="-30450" y="627075"/>
            <a:ext cx="3741300" cy="4061700"/>
          </a:xfrm>
          <a:prstGeom prst="rect">
            <a:avLst/>
          </a:prstGeom>
        </p:spPr>
        <p:txBody>
          <a:bodyPr anchorCtr="0" anchor="t" bIns="91425" lIns="91425" spcFirstLastPara="1" rIns="91425" wrap="square" tIns="91425">
            <a:normAutofit fontScale="92500" lnSpcReduction="20000"/>
          </a:bodyPr>
          <a:lstStyle/>
          <a:p>
            <a:pPr indent="-304958" lvl="0" marL="457200" rtl="0" algn="l">
              <a:lnSpc>
                <a:spcPct val="150000"/>
              </a:lnSpc>
              <a:spcBef>
                <a:spcPts val="0"/>
              </a:spcBef>
              <a:spcAft>
                <a:spcPts val="0"/>
              </a:spcAft>
              <a:buClr>
                <a:schemeClr val="accent3"/>
              </a:buClr>
              <a:buSzPct val="100000"/>
              <a:buChar char="●"/>
            </a:pPr>
            <a:r>
              <a:rPr lang="ko">
                <a:solidFill>
                  <a:schemeClr val="accent3"/>
                </a:solidFill>
              </a:rPr>
              <a:t>The database structure is created/updated in SQL Server Management Studio, and exported to the rest of the team in whatever file formats are needed (typically .bak or .sql).</a:t>
            </a:r>
            <a:endParaRPr>
              <a:solidFill>
                <a:schemeClr val="accent3"/>
              </a:solidFill>
            </a:endParaRPr>
          </a:p>
          <a:p>
            <a:pPr indent="-304958" lvl="0" marL="457200" rtl="0" algn="l">
              <a:lnSpc>
                <a:spcPct val="150000"/>
              </a:lnSpc>
              <a:spcBef>
                <a:spcPts val="1000"/>
              </a:spcBef>
              <a:spcAft>
                <a:spcPts val="0"/>
              </a:spcAft>
              <a:buClr>
                <a:schemeClr val="accent3"/>
              </a:buClr>
              <a:buSzPct val="100000"/>
              <a:buChar char="●"/>
            </a:pPr>
            <a:r>
              <a:rPr lang="ko">
                <a:solidFill>
                  <a:schemeClr val="accent3"/>
                </a:solidFill>
              </a:rPr>
              <a:t>One </a:t>
            </a:r>
            <a:r>
              <a:rPr lang="ko">
                <a:solidFill>
                  <a:schemeClr val="accent3"/>
                </a:solidFill>
              </a:rPr>
              <a:t>challenge</a:t>
            </a:r>
            <a:r>
              <a:rPr lang="ko">
                <a:solidFill>
                  <a:schemeClr val="accent3"/>
                </a:solidFill>
              </a:rPr>
              <a:t> that came with designing the database was having a foreign key that can reference one of </a:t>
            </a:r>
            <a:r>
              <a:rPr lang="ko" u="sng">
                <a:solidFill>
                  <a:schemeClr val="accent3"/>
                </a:solidFill>
              </a:rPr>
              <a:t>multiple</a:t>
            </a:r>
            <a:r>
              <a:rPr lang="ko">
                <a:solidFill>
                  <a:schemeClr val="accent3"/>
                </a:solidFill>
              </a:rPr>
              <a:t> different tables, depending on the context. The solution was to have </a:t>
            </a:r>
            <a:r>
              <a:rPr lang="ko" u="sng">
                <a:solidFill>
                  <a:schemeClr val="accent3"/>
                </a:solidFill>
              </a:rPr>
              <a:t>enumerable</a:t>
            </a:r>
            <a:r>
              <a:rPr lang="ko">
                <a:solidFill>
                  <a:schemeClr val="accent3"/>
                </a:solidFill>
              </a:rPr>
              <a:t> fields that are assigned one of a few possible values, and then write code in a way that </a:t>
            </a:r>
            <a:r>
              <a:rPr lang="ko" u="sng">
                <a:solidFill>
                  <a:schemeClr val="accent3"/>
                </a:solidFill>
              </a:rPr>
              <a:t>accounts</a:t>
            </a:r>
            <a:r>
              <a:rPr lang="ko">
                <a:solidFill>
                  <a:schemeClr val="accent3"/>
                </a:solidFill>
              </a:rPr>
              <a:t> for the value of this field.</a:t>
            </a:r>
            <a:endParaRPr>
              <a:solidFill>
                <a:schemeClr val="accent3"/>
              </a:solidFill>
            </a:endParaRPr>
          </a:p>
          <a:p>
            <a:pPr indent="-304958" lvl="0" marL="457200" rtl="0" algn="l">
              <a:lnSpc>
                <a:spcPct val="150000"/>
              </a:lnSpc>
              <a:spcBef>
                <a:spcPts val="1000"/>
              </a:spcBef>
              <a:spcAft>
                <a:spcPts val="1000"/>
              </a:spcAft>
              <a:buClr>
                <a:schemeClr val="accent3"/>
              </a:buClr>
              <a:buSzPct val="100000"/>
              <a:buChar char="●"/>
            </a:pPr>
            <a:r>
              <a:rPr lang="ko">
                <a:solidFill>
                  <a:schemeClr val="accent3"/>
                </a:solidFill>
              </a:rPr>
              <a:t>Not including code/screenshots, as the database diagram </a:t>
            </a:r>
            <a:r>
              <a:rPr lang="ko">
                <a:solidFill>
                  <a:schemeClr val="accent3"/>
                </a:solidFill>
              </a:rPr>
              <a:t>already</a:t>
            </a:r>
            <a:r>
              <a:rPr lang="ko">
                <a:solidFill>
                  <a:schemeClr val="accent3"/>
                </a:solidFill>
              </a:rPr>
              <a:t> explains the database better than screenshots would.</a:t>
            </a:r>
            <a:endParaRPr>
              <a:solidFill>
                <a:schemeClr val="accent3"/>
              </a:solidFill>
            </a:endParaRPr>
          </a:p>
        </p:txBody>
      </p:sp>
      <p:pic>
        <p:nvPicPr>
          <p:cNvPr id="146" name="Google Shape;146;p24"/>
          <p:cNvPicPr preferRelativeResize="0"/>
          <p:nvPr/>
        </p:nvPicPr>
        <p:blipFill>
          <a:blip r:embed="rId3">
            <a:alphaModFix/>
          </a:blip>
          <a:stretch>
            <a:fillRect/>
          </a:stretch>
        </p:blipFill>
        <p:spPr>
          <a:xfrm>
            <a:off x="4012538" y="0"/>
            <a:ext cx="4828487"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Codes</a:t>
            </a:r>
            <a:endParaRPr/>
          </a:p>
        </p:txBody>
      </p:sp>
      <p:sp>
        <p:nvSpPr>
          <p:cNvPr id="152" name="Google Shape;152;p2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3" name="Google Shape;153;p2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5"/>
          <p:cNvPicPr preferRelativeResize="0"/>
          <p:nvPr/>
        </p:nvPicPr>
        <p:blipFill>
          <a:blip r:embed="rId3">
            <a:alphaModFix/>
          </a:blip>
          <a:stretch>
            <a:fillRect/>
          </a:stretch>
        </p:blipFill>
        <p:spPr>
          <a:xfrm>
            <a:off x="5983000" y="366350"/>
            <a:ext cx="2802750" cy="4539124"/>
          </a:xfrm>
          <a:prstGeom prst="rect">
            <a:avLst/>
          </a:prstGeom>
          <a:noFill/>
          <a:ln>
            <a:noFill/>
          </a:ln>
        </p:spPr>
      </p:pic>
      <p:pic>
        <p:nvPicPr>
          <p:cNvPr id="155" name="Google Shape;155;p25"/>
          <p:cNvPicPr preferRelativeResize="0"/>
          <p:nvPr/>
        </p:nvPicPr>
        <p:blipFill>
          <a:blip r:embed="rId4">
            <a:alphaModFix/>
          </a:blip>
          <a:stretch>
            <a:fillRect/>
          </a:stretch>
        </p:blipFill>
        <p:spPr>
          <a:xfrm>
            <a:off x="176525" y="1317575"/>
            <a:ext cx="4969049" cy="3452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Pages</a:t>
            </a:r>
            <a:endParaRPr/>
          </a:p>
        </p:txBody>
      </p:sp>
      <p:sp>
        <p:nvSpPr>
          <p:cNvPr id="161" name="Google Shape;161;p26"/>
          <p:cNvSpPr txBox="1"/>
          <p:nvPr>
            <p:ph idx="1" type="body"/>
          </p:nvPr>
        </p:nvSpPr>
        <p:spPr>
          <a:xfrm>
            <a:off x="0" y="1266150"/>
            <a:ext cx="3246600" cy="2327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ko"/>
              <a:t>Admin dashboard </a:t>
            </a:r>
            <a:endParaRPr/>
          </a:p>
          <a:p>
            <a:pPr indent="-311150" lvl="0" marL="457200" rtl="0" algn="l">
              <a:lnSpc>
                <a:spcPct val="200000"/>
              </a:lnSpc>
              <a:spcBef>
                <a:spcPts val="1200"/>
              </a:spcBef>
              <a:spcAft>
                <a:spcPts val="0"/>
              </a:spcAft>
              <a:buSzPts val="1300"/>
              <a:buChar char="-"/>
            </a:pPr>
            <a:r>
              <a:rPr lang="ko"/>
              <a:t>Approval registration </a:t>
            </a:r>
            <a:endParaRPr/>
          </a:p>
          <a:p>
            <a:pPr indent="-311150" lvl="0" marL="457200" rtl="0" algn="l">
              <a:lnSpc>
                <a:spcPct val="200000"/>
              </a:lnSpc>
              <a:spcBef>
                <a:spcPts val="0"/>
              </a:spcBef>
              <a:spcAft>
                <a:spcPts val="0"/>
              </a:spcAft>
              <a:buSzPts val="1300"/>
              <a:buChar char="-"/>
            </a:pPr>
            <a:r>
              <a:rPr lang="ko"/>
              <a:t>Create profile</a:t>
            </a:r>
            <a:endParaRPr/>
          </a:p>
          <a:p>
            <a:pPr indent="-311150" lvl="0" marL="457200" rtl="0" algn="l">
              <a:lnSpc>
                <a:spcPct val="200000"/>
              </a:lnSpc>
              <a:spcBef>
                <a:spcPts val="0"/>
              </a:spcBef>
              <a:spcAft>
                <a:spcPts val="0"/>
              </a:spcAft>
              <a:buSzPts val="1300"/>
              <a:buChar char="-"/>
            </a:pPr>
            <a:r>
              <a:rPr lang="ko"/>
              <a:t>Edit data </a:t>
            </a:r>
            <a:endParaRPr/>
          </a:p>
          <a:p>
            <a:pPr indent="-311150" lvl="0" marL="457200" rtl="0" algn="l">
              <a:lnSpc>
                <a:spcPct val="200000"/>
              </a:lnSpc>
              <a:spcBef>
                <a:spcPts val="0"/>
              </a:spcBef>
              <a:spcAft>
                <a:spcPts val="0"/>
              </a:spcAft>
              <a:buSzPts val="1300"/>
              <a:buChar char="-"/>
            </a:pPr>
            <a:r>
              <a:rPr lang="ko"/>
              <a:t>Search</a:t>
            </a:r>
            <a:endParaRPr/>
          </a:p>
          <a:p>
            <a:pPr indent="0" lvl="0" marL="0" rtl="0" algn="l">
              <a:spcBef>
                <a:spcPts val="1200"/>
              </a:spcBef>
              <a:spcAft>
                <a:spcPts val="1200"/>
              </a:spcAft>
              <a:buNone/>
            </a:pPr>
            <a:r>
              <a:t/>
            </a:r>
            <a:endParaRPr/>
          </a:p>
        </p:txBody>
      </p:sp>
      <p:pic>
        <p:nvPicPr>
          <p:cNvPr id="162" name="Google Shape;162;p26"/>
          <p:cNvPicPr preferRelativeResize="0"/>
          <p:nvPr/>
        </p:nvPicPr>
        <p:blipFill>
          <a:blip r:embed="rId3">
            <a:alphaModFix/>
          </a:blip>
          <a:stretch>
            <a:fillRect/>
          </a:stretch>
        </p:blipFill>
        <p:spPr>
          <a:xfrm>
            <a:off x="3894925" y="1525450"/>
            <a:ext cx="4790026" cy="3618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Pages</a:t>
            </a:r>
            <a:endParaRPr/>
          </a:p>
        </p:txBody>
      </p:sp>
      <p:sp>
        <p:nvSpPr>
          <p:cNvPr id="168" name="Google Shape;168;p2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27"/>
          <p:cNvPicPr preferRelativeResize="0"/>
          <p:nvPr/>
        </p:nvPicPr>
        <p:blipFill>
          <a:blip r:embed="rId3">
            <a:alphaModFix/>
          </a:blip>
          <a:stretch>
            <a:fillRect/>
          </a:stretch>
        </p:blipFill>
        <p:spPr>
          <a:xfrm>
            <a:off x="227150" y="1334625"/>
            <a:ext cx="4260300" cy="3808875"/>
          </a:xfrm>
          <a:prstGeom prst="rect">
            <a:avLst/>
          </a:prstGeom>
          <a:noFill/>
          <a:ln>
            <a:noFill/>
          </a:ln>
        </p:spPr>
      </p:pic>
      <p:pic>
        <p:nvPicPr>
          <p:cNvPr id="170" name="Google Shape;170;p27"/>
          <p:cNvPicPr preferRelativeResize="0"/>
          <p:nvPr/>
        </p:nvPicPr>
        <p:blipFill>
          <a:blip r:embed="rId4">
            <a:alphaModFix/>
          </a:blip>
          <a:stretch>
            <a:fillRect/>
          </a:stretch>
        </p:blipFill>
        <p:spPr>
          <a:xfrm>
            <a:off x="4703650" y="1313925"/>
            <a:ext cx="4260299" cy="3850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Pages</a:t>
            </a:r>
            <a:endParaRPr/>
          </a:p>
        </p:txBody>
      </p:sp>
      <p:pic>
        <p:nvPicPr>
          <p:cNvPr id="176" name="Google Shape;176;p28"/>
          <p:cNvPicPr preferRelativeResize="0"/>
          <p:nvPr/>
        </p:nvPicPr>
        <p:blipFill>
          <a:blip r:embed="rId3">
            <a:alphaModFix/>
          </a:blip>
          <a:stretch>
            <a:fillRect/>
          </a:stretch>
        </p:blipFill>
        <p:spPr>
          <a:xfrm>
            <a:off x="4655650" y="1350675"/>
            <a:ext cx="4176676" cy="3504199"/>
          </a:xfrm>
          <a:prstGeom prst="rect">
            <a:avLst/>
          </a:prstGeom>
          <a:noFill/>
          <a:ln>
            <a:noFill/>
          </a:ln>
        </p:spPr>
      </p:pic>
      <p:pic>
        <p:nvPicPr>
          <p:cNvPr id="177" name="Google Shape;177;p28"/>
          <p:cNvPicPr preferRelativeResize="0"/>
          <p:nvPr/>
        </p:nvPicPr>
        <p:blipFill>
          <a:blip r:embed="rId4">
            <a:alphaModFix/>
          </a:blip>
          <a:stretch>
            <a:fillRect/>
          </a:stretch>
        </p:blipFill>
        <p:spPr>
          <a:xfrm>
            <a:off x="241247" y="1350663"/>
            <a:ext cx="3551000" cy="3504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Pages</a:t>
            </a:r>
            <a:endParaRPr/>
          </a:p>
        </p:txBody>
      </p:sp>
      <p:pic>
        <p:nvPicPr>
          <p:cNvPr id="183" name="Google Shape;183;p29"/>
          <p:cNvPicPr preferRelativeResize="0"/>
          <p:nvPr/>
        </p:nvPicPr>
        <p:blipFill>
          <a:blip r:embed="rId3">
            <a:alphaModFix/>
          </a:blip>
          <a:stretch>
            <a:fillRect/>
          </a:stretch>
        </p:blipFill>
        <p:spPr>
          <a:xfrm>
            <a:off x="121475" y="1284450"/>
            <a:ext cx="4450526" cy="3001515"/>
          </a:xfrm>
          <a:prstGeom prst="rect">
            <a:avLst/>
          </a:prstGeom>
          <a:noFill/>
          <a:ln>
            <a:noFill/>
          </a:ln>
        </p:spPr>
      </p:pic>
      <p:pic>
        <p:nvPicPr>
          <p:cNvPr id="184" name="Google Shape;184;p29"/>
          <p:cNvPicPr preferRelativeResize="0"/>
          <p:nvPr/>
        </p:nvPicPr>
        <p:blipFill>
          <a:blip r:embed="rId4">
            <a:alphaModFix/>
          </a:blip>
          <a:stretch>
            <a:fillRect/>
          </a:stretch>
        </p:blipFill>
        <p:spPr>
          <a:xfrm>
            <a:off x="4572000" y="1284450"/>
            <a:ext cx="4450525" cy="294025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0" y="0"/>
            <a:ext cx="4155300" cy="694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sz="2800"/>
              <a:t>Current Problems</a:t>
            </a:r>
            <a:endParaRPr sz="2800"/>
          </a:p>
        </p:txBody>
      </p:sp>
      <p:sp>
        <p:nvSpPr>
          <p:cNvPr id="190" name="Google Shape;190;p30"/>
          <p:cNvSpPr txBox="1"/>
          <p:nvPr>
            <p:ph idx="1" type="body"/>
          </p:nvPr>
        </p:nvSpPr>
        <p:spPr>
          <a:xfrm>
            <a:off x="155850" y="937700"/>
            <a:ext cx="8832300" cy="3973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ko" sz="1500"/>
              <a:t>Knowledge of application being built with SPA authentication prior to development caused unpredictable issues with database structure compatibility.</a:t>
            </a:r>
            <a:br>
              <a:rPr lang="ko" sz="1500"/>
            </a:br>
            <a:endParaRPr sz="1500"/>
          </a:p>
          <a:p>
            <a:pPr indent="-323850" lvl="0" marL="457200" rtl="0" algn="l">
              <a:spcBef>
                <a:spcPts val="0"/>
              </a:spcBef>
              <a:spcAft>
                <a:spcPts val="0"/>
              </a:spcAft>
              <a:buSzPts val="1500"/>
              <a:buChar char="●"/>
            </a:pPr>
            <a:r>
              <a:rPr lang="ko" sz="1500"/>
              <a:t>To continue development with this method for authentication, refactoring is required for the database as well as the Api to build secure authorization. Custom middleware supporting this method is also needed with considerations for possible exposure to unsafe development practices that protect URL query parameters from being exposed within server logs and browser history.</a:t>
            </a:r>
            <a:br>
              <a:rPr lang="ko" sz="1500"/>
            </a:br>
            <a:endParaRPr sz="1500"/>
          </a:p>
          <a:p>
            <a:pPr indent="-323850" lvl="0" marL="457200" rtl="0" algn="l">
              <a:spcBef>
                <a:spcPts val="0"/>
              </a:spcBef>
              <a:spcAft>
                <a:spcPts val="0"/>
              </a:spcAft>
              <a:buSzPts val="1500"/>
              <a:buChar char="●"/>
            </a:pPr>
            <a:r>
              <a:rPr lang="ko" sz="1500"/>
              <a:t>Changes to database structure should be considered for including non-sql database integration for file storage, as Sql Server is not efficient for storing files.</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0" y="0"/>
            <a:ext cx="3127500" cy="64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Possible Solutions</a:t>
            </a:r>
            <a:endParaRPr/>
          </a:p>
        </p:txBody>
      </p:sp>
      <p:sp>
        <p:nvSpPr>
          <p:cNvPr id="196" name="Google Shape;196;p31"/>
          <p:cNvSpPr txBox="1"/>
          <p:nvPr>
            <p:ph idx="1" type="body"/>
          </p:nvPr>
        </p:nvSpPr>
        <p:spPr>
          <a:xfrm>
            <a:off x="0" y="544625"/>
            <a:ext cx="3614700" cy="4373400"/>
          </a:xfrm>
          <a:prstGeom prst="rect">
            <a:avLst/>
          </a:prstGeom>
        </p:spPr>
        <p:txBody>
          <a:bodyPr anchorCtr="0" anchor="t" bIns="91425" lIns="91425" spcFirstLastPara="1" rIns="91425" wrap="square" tIns="91425">
            <a:normAutofit/>
          </a:bodyPr>
          <a:lstStyle/>
          <a:p>
            <a:pPr indent="-304800" lvl="0" marL="457200" rtl="0" algn="l">
              <a:lnSpc>
                <a:spcPct val="95000"/>
              </a:lnSpc>
              <a:spcBef>
                <a:spcPts val="0"/>
              </a:spcBef>
              <a:spcAft>
                <a:spcPts val="0"/>
              </a:spcAft>
              <a:buSzPts val="1200"/>
              <a:buChar char="●"/>
            </a:pPr>
            <a:r>
              <a:rPr lang="ko" sz="1200"/>
              <a:t>The application could continue to be refactored within the database and the current React.Net structure, requiring help from a more experienced programmer.</a:t>
            </a:r>
            <a:br>
              <a:rPr lang="ko" sz="1200"/>
            </a:br>
            <a:endParaRPr sz="1200"/>
          </a:p>
          <a:p>
            <a:pPr indent="-304800" lvl="0" marL="457200" rtl="0" algn="l">
              <a:lnSpc>
                <a:spcPct val="95000"/>
              </a:lnSpc>
              <a:spcBef>
                <a:spcPts val="0"/>
              </a:spcBef>
              <a:spcAft>
                <a:spcPts val="0"/>
              </a:spcAft>
              <a:buSzPts val="1200"/>
              <a:buChar char="●"/>
            </a:pPr>
            <a:r>
              <a:rPr lang="ko" sz="1200"/>
              <a:t>The application could be converted over to ASP.Net with Razor pages, reducing the steep learning curve with React integration.</a:t>
            </a:r>
            <a:br>
              <a:rPr lang="ko" sz="1200"/>
            </a:br>
            <a:endParaRPr sz="1200"/>
          </a:p>
          <a:p>
            <a:pPr indent="-304800" lvl="0" marL="457200" rtl="0" algn="l">
              <a:lnSpc>
                <a:spcPct val="95000"/>
              </a:lnSpc>
              <a:spcBef>
                <a:spcPts val="0"/>
              </a:spcBef>
              <a:spcAft>
                <a:spcPts val="0"/>
              </a:spcAft>
              <a:buSzPts val="1200"/>
              <a:buChar char="●"/>
            </a:pPr>
            <a:r>
              <a:rPr lang="ko" sz="1200"/>
              <a:t>Alternately, the application could be refactored within React and utilize the native node.js Api.</a:t>
            </a:r>
            <a:br>
              <a:rPr lang="ko" sz="1200"/>
            </a:br>
            <a:br>
              <a:rPr lang="ko" sz="1200"/>
            </a:br>
            <a:endParaRPr sz="1200"/>
          </a:p>
          <a:p>
            <a:pPr indent="-304800" lvl="0" marL="457200" rtl="0" algn="l">
              <a:lnSpc>
                <a:spcPct val="95000"/>
              </a:lnSpc>
              <a:spcBef>
                <a:spcPts val="0"/>
              </a:spcBef>
              <a:spcAft>
                <a:spcPts val="0"/>
              </a:spcAft>
              <a:buSzPts val="1200"/>
              <a:buChar char="●"/>
            </a:pPr>
            <a:r>
              <a:rPr lang="ko" sz="1200"/>
              <a:t>Recommended</a:t>
            </a:r>
            <a:r>
              <a:rPr lang="ko" sz="1200"/>
              <a:t> that application is converted to typescript rather than React.</a:t>
            </a:r>
            <a:br>
              <a:rPr lang="ko" sz="1200"/>
            </a:br>
            <a:endParaRPr sz="1200"/>
          </a:p>
          <a:p>
            <a:pPr indent="-304800" lvl="0" marL="457200" rtl="0" algn="l">
              <a:lnSpc>
                <a:spcPct val="95000"/>
              </a:lnSpc>
              <a:spcBef>
                <a:spcPts val="0"/>
              </a:spcBef>
              <a:spcAft>
                <a:spcPts val="0"/>
              </a:spcAft>
              <a:buSzPts val="1200"/>
              <a:buChar char="●"/>
            </a:pPr>
            <a:r>
              <a:rPr lang="ko" sz="1200"/>
              <a:t>Consider OAuth method for authentication to eliminate the need for complicated SPA authentication.</a:t>
            </a:r>
            <a:endParaRPr sz="1200"/>
          </a:p>
        </p:txBody>
      </p:sp>
      <p:pic>
        <p:nvPicPr>
          <p:cNvPr id="197" name="Google Shape;197;p31"/>
          <p:cNvPicPr preferRelativeResize="0"/>
          <p:nvPr/>
        </p:nvPicPr>
        <p:blipFill>
          <a:blip r:embed="rId3">
            <a:alphaModFix/>
          </a:blip>
          <a:stretch>
            <a:fillRect/>
          </a:stretch>
        </p:blipFill>
        <p:spPr>
          <a:xfrm>
            <a:off x="3919500" y="616500"/>
            <a:ext cx="5224500" cy="39105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84550" y="359350"/>
            <a:ext cx="46995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What is this Web Portal?</a:t>
            </a:r>
            <a:endParaRPr/>
          </a:p>
        </p:txBody>
      </p:sp>
      <p:sp>
        <p:nvSpPr>
          <p:cNvPr id="71" name="Google Shape;71;p14"/>
          <p:cNvSpPr txBox="1"/>
          <p:nvPr>
            <p:ph idx="4294967295" type="body"/>
          </p:nvPr>
        </p:nvSpPr>
        <p:spPr>
          <a:xfrm>
            <a:off x="0" y="1416225"/>
            <a:ext cx="8177100" cy="36639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Font typeface="ABeeZee"/>
              <a:buChar char="●"/>
            </a:pPr>
            <a:r>
              <a:rPr lang="ko" sz="1800">
                <a:latin typeface="ABeeZee"/>
                <a:ea typeface="ABeeZee"/>
                <a:cs typeface="ABeeZee"/>
                <a:sym typeface="ABeeZee"/>
              </a:rPr>
              <a:t>A streamlined platform for our military-affiliated Vets2Tech program participants to help them gain employment after certification.</a:t>
            </a:r>
            <a:endParaRPr sz="1800">
              <a:latin typeface="ABeeZee"/>
              <a:ea typeface="ABeeZee"/>
              <a:cs typeface="ABeeZee"/>
              <a:sym typeface="ABeeZee"/>
            </a:endParaRPr>
          </a:p>
          <a:p>
            <a:pPr indent="-342900" lvl="0" marL="457200" rtl="0" algn="l">
              <a:lnSpc>
                <a:spcPct val="200000"/>
              </a:lnSpc>
              <a:spcBef>
                <a:spcPts val="0"/>
              </a:spcBef>
              <a:spcAft>
                <a:spcPts val="0"/>
              </a:spcAft>
              <a:buSzPts val="1800"/>
              <a:buFont typeface="ABeeZee"/>
              <a:buChar char="●"/>
            </a:pPr>
            <a:r>
              <a:rPr lang="ko" sz="1800">
                <a:latin typeface="ABeeZee"/>
                <a:ea typeface="ABeeZee"/>
                <a:cs typeface="ABeeZee"/>
                <a:sym typeface="ABeeZee"/>
              </a:rPr>
              <a:t>Exclusive to partnered companies who are seeking candidates with a military background and their families.</a:t>
            </a:r>
            <a:endParaRPr sz="1800">
              <a:latin typeface="ABeeZee"/>
              <a:ea typeface="ABeeZee"/>
              <a:cs typeface="ABeeZee"/>
              <a:sym typeface="ABeeZee"/>
            </a:endParaRPr>
          </a:p>
          <a:p>
            <a:pPr indent="0" lvl="0" marL="457200" rtl="0" algn="l">
              <a:lnSpc>
                <a:spcPct val="200000"/>
              </a:lnSpc>
              <a:spcBef>
                <a:spcPts val="1200"/>
              </a:spcBef>
              <a:spcAft>
                <a:spcPts val="1200"/>
              </a:spcAft>
              <a:buNone/>
            </a:pPr>
            <a:r>
              <a:t/>
            </a:r>
            <a:endParaRPr sz="1800">
              <a:latin typeface="ABeeZee"/>
              <a:ea typeface="ABeeZee"/>
              <a:cs typeface="ABeeZee"/>
              <a:sym typeface="ABeeZe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156300" y="113400"/>
            <a:ext cx="3852900" cy="57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Issues within the Api</a:t>
            </a:r>
            <a:endParaRPr/>
          </a:p>
        </p:txBody>
      </p:sp>
      <p:sp>
        <p:nvSpPr>
          <p:cNvPr id="203" name="Google Shape;203;p32"/>
          <p:cNvSpPr txBox="1"/>
          <p:nvPr>
            <p:ph idx="2" type="body"/>
          </p:nvPr>
        </p:nvSpPr>
        <p:spPr>
          <a:xfrm rot="-1587189">
            <a:off x="5991050" y="476552"/>
            <a:ext cx="686921" cy="1399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ko" sz="8800">
                <a:solidFill>
                  <a:srgbClr val="FF0000"/>
                </a:solidFill>
              </a:rPr>
              <a:t>?</a:t>
            </a:r>
            <a:endParaRPr sz="8800">
              <a:solidFill>
                <a:srgbClr val="FF0000"/>
              </a:solidFill>
            </a:endParaRPr>
          </a:p>
        </p:txBody>
      </p:sp>
      <p:sp>
        <p:nvSpPr>
          <p:cNvPr id="204" name="Google Shape;204;p32"/>
          <p:cNvSpPr txBox="1"/>
          <p:nvPr>
            <p:ph idx="1" type="subTitle"/>
          </p:nvPr>
        </p:nvSpPr>
        <p:spPr>
          <a:xfrm>
            <a:off x="230550" y="822975"/>
            <a:ext cx="3704400" cy="4111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ko" sz="1400"/>
              <a:t>The application should have been built beginning with the structure of the Identity Server in ASP.Net.</a:t>
            </a:r>
            <a:br>
              <a:rPr lang="ko" sz="1400"/>
            </a:br>
            <a:endParaRPr sz="1400"/>
          </a:p>
          <a:p>
            <a:pPr indent="-317500" lvl="0" marL="457200" rtl="0" algn="l">
              <a:spcBef>
                <a:spcPts val="0"/>
              </a:spcBef>
              <a:spcAft>
                <a:spcPts val="0"/>
              </a:spcAft>
              <a:buSzPts val="1400"/>
              <a:buChar char="●"/>
            </a:pPr>
            <a:r>
              <a:rPr lang="ko" sz="1400"/>
              <a:t>Factors affecting authentication were unknown before development of the database and would require further refactoring of the database in order to utilize SPA authentication.</a:t>
            </a:r>
            <a:br>
              <a:rPr lang="ko" sz="1400"/>
            </a:br>
            <a:endParaRPr sz="1400"/>
          </a:p>
          <a:p>
            <a:pPr indent="-317500" lvl="0" marL="457200" rtl="0" algn="l">
              <a:spcBef>
                <a:spcPts val="0"/>
              </a:spcBef>
              <a:spcAft>
                <a:spcPts val="0"/>
              </a:spcAft>
              <a:buSzPts val="1400"/>
              <a:buChar char="●"/>
            </a:pPr>
            <a:r>
              <a:rPr lang="ko" sz="1400"/>
              <a:t>Lack of background in authorization for applications led to delays in development and frequent errors.</a:t>
            </a:r>
            <a:br>
              <a:rPr lang="ko" sz="1400"/>
            </a:br>
            <a:endParaRPr sz="1400"/>
          </a:p>
          <a:p>
            <a:pPr indent="-317500" lvl="0" marL="457200" rtl="0" algn="l">
              <a:spcBef>
                <a:spcPts val="0"/>
              </a:spcBef>
              <a:spcAft>
                <a:spcPts val="0"/>
              </a:spcAft>
              <a:buSzPts val="1400"/>
              <a:buChar char="●"/>
            </a:pPr>
            <a:r>
              <a:rPr lang="ko" sz="1400"/>
              <a:t>Little documentation on ASP.Net integration with React</a:t>
            </a:r>
            <a:endParaRPr sz="1400"/>
          </a:p>
        </p:txBody>
      </p:sp>
      <p:sp>
        <p:nvSpPr>
          <p:cNvPr id="205" name="Google Shape;205;p32"/>
          <p:cNvSpPr txBox="1"/>
          <p:nvPr>
            <p:ph idx="2" type="body"/>
          </p:nvPr>
        </p:nvSpPr>
        <p:spPr>
          <a:xfrm rot="2451384">
            <a:off x="7327368" y="1659397"/>
            <a:ext cx="686982" cy="1399084"/>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ko" sz="8800">
                <a:solidFill>
                  <a:srgbClr val="FF0000"/>
                </a:solidFill>
              </a:rPr>
              <a:t>?</a:t>
            </a:r>
            <a:endParaRPr sz="8800">
              <a:solidFill>
                <a:srgbClr val="FF0000"/>
              </a:solidFill>
            </a:endParaRPr>
          </a:p>
        </p:txBody>
      </p:sp>
      <p:sp>
        <p:nvSpPr>
          <p:cNvPr id="206" name="Google Shape;206;p32"/>
          <p:cNvSpPr txBox="1"/>
          <p:nvPr>
            <p:ph idx="2" type="body"/>
          </p:nvPr>
        </p:nvSpPr>
        <p:spPr>
          <a:xfrm rot="-2700000">
            <a:off x="5346186" y="1560202"/>
            <a:ext cx="686884" cy="1399223"/>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ko" sz="8800">
                <a:solidFill>
                  <a:srgbClr val="FF0000"/>
                </a:solidFill>
              </a:rPr>
              <a:t>?</a:t>
            </a:r>
            <a:endParaRPr sz="8800">
              <a:solidFill>
                <a:srgbClr val="FF0000"/>
              </a:solidFill>
            </a:endParaRPr>
          </a:p>
        </p:txBody>
      </p:sp>
      <p:sp>
        <p:nvSpPr>
          <p:cNvPr id="207" name="Google Shape;207;p32"/>
          <p:cNvSpPr txBox="1"/>
          <p:nvPr>
            <p:ph idx="2" type="body"/>
          </p:nvPr>
        </p:nvSpPr>
        <p:spPr>
          <a:xfrm rot="1276585">
            <a:off x="6163668" y="1809944"/>
            <a:ext cx="687027" cy="1399234"/>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ko" sz="8800">
                <a:solidFill>
                  <a:srgbClr val="FF0000"/>
                </a:solidFill>
              </a:rPr>
              <a:t>?</a:t>
            </a:r>
            <a:endParaRPr sz="8800">
              <a:solidFill>
                <a:srgbClr val="FF0000"/>
              </a:solidFill>
            </a:endParaRPr>
          </a:p>
        </p:txBody>
      </p:sp>
      <p:sp>
        <p:nvSpPr>
          <p:cNvPr id="208" name="Google Shape;208;p32"/>
          <p:cNvSpPr txBox="1"/>
          <p:nvPr>
            <p:ph idx="2" type="body"/>
          </p:nvPr>
        </p:nvSpPr>
        <p:spPr>
          <a:xfrm rot="-1573760">
            <a:off x="5521139" y="2716877"/>
            <a:ext cx="686932" cy="1399354"/>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ko" sz="8800">
                <a:solidFill>
                  <a:srgbClr val="FF0000"/>
                </a:solidFill>
              </a:rPr>
              <a:t>?</a:t>
            </a:r>
            <a:endParaRPr sz="8800">
              <a:solidFill>
                <a:srgbClr val="FF0000"/>
              </a:solidFill>
            </a:endParaRPr>
          </a:p>
        </p:txBody>
      </p:sp>
      <p:sp>
        <p:nvSpPr>
          <p:cNvPr id="209" name="Google Shape;209;p32"/>
          <p:cNvSpPr txBox="1"/>
          <p:nvPr>
            <p:ph idx="2" type="body"/>
          </p:nvPr>
        </p:nvSpPr>
        <p:spPr>
          <a:xfrm rot="1401772">
            <a:off x="6866078" y="2716894"/>
            <a:ext cx="686919" cy="139909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ko" sz="8800">
                <a:solidFill>
                  <a:srgbClr val="FF0000"/>
                </a:solidFill>
              </a:rPr>
              <a:t>?</a:t>
            </a:r>
            <a:endParaRPr sz="8800">
              <a:solidFill>
                <a:srgbClr val="FF0000"/>
              </a:solidFill>
            </a:endParaRPr>
          </a:p>
        </p:txBody>
      </p:sp>
      <p:sp>
        <p:nvSpPr>
          <p:cNvPr id="210" name="Google Shape;210;p32"/>
          <p:cNvSpPr txBox="1"/>
          <p:nvPr>
            <p:ph idx="2" type="body"/>
          </p:nvPr>
        </p:nvSpPr>
        <p:spPr>
          <a:xfrm rot="-1681876">
            <a:off x="6904801" y="1098950"/>
            <a:ext cx="686877" cy="1399112"/>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ko" sz="8800">
                <a:solidFill>
                  <a:srgbClr val="FF0000"/>
                </a:solidFill>
              </a:rPr>
              <a:t>?</a:t>
            </a:r>
            <a:endParaRPr sz="880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0" y="0"/>
            <a:ext cx="3565200" cy="682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SPA Authentication</a:t>
            </a:r>
            <a:endParaRPr/>
          </a:p>
        </p:txBody>
      </p:sp>
      <p:sp>
        <p:nvSpPr>
          <p:cNvPr id="216" name="Google Shape;216;p33"/>
          <p:cNvSpPr txBox="1"/>
          <p:nvPr>
            <p:ph idx="1" type="body"/>
          </p:nvPr>
        </p:nvSpPr>
        <p:spPr>
          <a:xfrm>
            <a:off x="142600" y="909050"/>
            <a:ext cx="3183000" cy="370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Our database was integrated into the application using Model Builder within Entity Framework. </a:t>
            </a:r>
            <a:endParaRPr/>
          </a:p>
          <a:p>
            <a:pPr indent="0" lvl="0" marL="0" rtl="0" algn="l">
              <a:spcBef>
                <a:spcPts val="1200"/>
              </a:spcBef>
              <a:spcAft>
                <a:spcPts val="0"/>
              </a:spcAft>
              <a:buNone/>
            </a:pPr>
            <a:r>
              <a:rPr lang="ko"/>
              <a:t>The identity classes should have been mapped first to handle SPA authentication. The IdentityUser class requires separate context with consideration only for the user login data and requires Azure integration</a:t>
            </a:r>
            <a:endParaRPr/>
          </a:p>
          <a:p>
            <a:pPr indent="0" lvl="0" marL="0" rtl="0" algn="l">
              <a:spcBef>
                <a:spcPts val="1200"/>
              </a:spcBef>
              <a:spcAft>
                <a:spcPts val="1200"/>
              </a:spcAft>
              <a:buNone/>
            </a:pPr>
            <a:r>
              <a:rPr lang="ko"/>
              <a:t>User credentials such as password hashes need to be stored separate from current database.</a:t>
            </a:r>
            <a:endParaRPr/>
          </a:p>
        </p:txBody>
      </p:sp>
      <p:pic>
        <p:nvPicPr>
          <p:cNvPr id="217" name="Google Shape;217;p33"/>
          <p:cNvPicPr preferRelativeResize="0"/>
          <p:nvPr/>
        </p:nvPicPr>
        <p:blipFill rotWithShape="1">
          <a:blip r:embed="rId3">
            <a:alphaModFix/>
          </a:blip>
          <a:srcRect b="0" l="0" r="36820" t="0"/>
          <a:stretch/>
        </p:blipFill>
        <p:spPr>
          <a:xfrm>
            <a:off x="3752775" y="562038"/>
            <a:ext cx="5302575" cy="40194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idx="1" type="body"/>
          </p:nvPr>
        </p:nvSpPr>
        <p:spPr>
          <a:xfrm>
            <a:off x="311700" y="4394575"/>
            <a:ext cx="7979400" cy="650400"/>
          </a:xfrm>
          <a:prstGeom prst="rect">
            <a:avLst/>
          </a:prstGeom>
        </p:spPr>
        <p:txBody>
          <a:bodyPr anchorCtr="0" anchor="ctr" bIns="91425" lIns="91425" spcFirstLastPara="1" rIns="91425" wrap="square" tIns="91425">
            <a:normAutofit fontScale="47500" lnSpcReduction="20000"/>
          </a:bodyPr>
          <a:lstStyle/>
          <a:p>
            <a:pPr indent="0" lvl="0" marL="0" rtl="0" algn="l">
              <a:spcBef>
                <a:spcPts val="0"/>
              </a:spcBef>
              <a:spcAft>
                <a:spcPts val="0"/>
              </a:spcAft>
              <a:buNone/>
            </a:pPr>
            <a:r>
              <a:rPr lang="ko" sz="2155"/>
              <a:t>The data within is referenced by the WAVets2TechContext class, which holds the properties for each column within each table. Constraints for the data are set within this class such as length limits, input type and cross reference checks such as unique inputs.</a:t>
            </a:r>
            <a:endParaRPr sz="2155"/>
          </a:p>
          <a:p>
            <a:pPr indent="0" lvl="0" marL="0" rtl="0" algn="l">
              <a:spcBef>
                <a:spcPts val="0"/>
              </a:spcBef>
              <a:spcAft>
                <a:spcPts val="0"/>
              </a:spcAft>
              <a:buNone/>
            </a:pPr>
            <a:r>
              <a:t/>
            </a:r>
            <a:endParaRPr/>
          </a:p>
        </p:txBody>
      </p:sp>
      <p:pic>
        <p:nvPicPr>
          <p:cNvPr id="223" name="Google Shape;223;p34"/>
          <p:cNvPicPr preferRelativeResize="0"/>
          <p:nvPr/>
        </p:nvPicPr>
        <p:blipFill rotWithShape="1">
          <a:blip r:embed="rId3">
            <a:alphaModFix/>
          </a:blip>
          <a:srcRect b="-7492" l="-17924" r="0" t="0"/>
          <a:stretch/>
        </p:blipFill>
        <p:spPr>
          <a:xfrm>
            <a:off x="-1280150" y="-10"/>
            <a:ext cx="10163450" cy="472556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0" y="56375"/>
            <a:ext cx="2048700" cy="659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sz="2800"/>
              <a:t>Risks</a:t>
            </a:r>
            <a:endParaRPr sz="2800"/>
          </a:p>
        </p:txBody>
      </p:sp>
      <p:sp>
        <p:nvSpPr>
          <p:cNvPr id="229" name="Google Shape;229;p35"/>
          <p:cNvSpPr txBox="1"/>
          <p:nvPr>
            <p:ph idx="1" type="body"/>
          </p:nvPr>
        </p:nvSpPr>
        <p:spPr>
          <a:xfrm>
            <a:off x="66200" y="716075"/>
            <a:ext cx="8828400" cy="4283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ko" sz="1600"/>
              <a:t>The largest risk to the application is the current method of authentication. Ensuring that all endpoints are secure is a </a:t>
            </a:r>
            <a:r>
              <a:rPr lang="ko" sz="1600"/>
              <a:t>difficult</a:t>
            </a:r>
            <a:r>
              <a:rPr lang="ko" sz="1600"/>
              <a:t> task for less experienced students to develop.</a:t>
            </a:r>
            <a:br>
              <a:rPr lang="ko" sz="1600"/>
            </a:br>
            <a:endParaRPr sz="1600"/>
          </a:p>
          <a:p>
            <a:pPr indent="-330200" lvl="0" marL="457200" rtl="0" algn="l">
              <a:spcBef>
                <a:spcPts val="0"/>
              </a:spcBef>
              <a:spcAft>
                <a:spcPts val="0"/>
              </a:spcAft>
              <a:buSzPts val="1600"/>
              <a:buChar char="●"/>
            </a:pPr>
            <a:r>
              <a:rPr lang="ko" sz="1600"/>
              <a:t>Hosting requirements should be considered before further development, as some methods will be more efficient and less expensive upon deployment. SPA authentication is less expensive than HTTP authentication and user data is cached within a free repository.</a:t>
            </a:r>
            <a:br>
              <a:rPr lang="ko" sz="1600"/>
            </a:br>
            <a:endParaRPr sz="1600"/>
          </a:p>
          <a:p>
            <a:pPr indent="-330200" lvl="0" marL="457200" rtl="0" algn="l">
              <a:spcBef>
                <a:spcPts val="0"/>
              </a:spcBef>
              <a:spcAft>
                <a:spcPts val="0"/>
              </a:spcAft>
              <a:buSzPts val="1600"/>
              <a:buChar char="●"/>
            </a:pPr>
            <a:r>
              <a:rPr lang="ko" sz="1600"/>
              <a:t>Future students taking over this project should have more resources readily available and more input from developers with relevant experience to the languages chosen.</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311750" y="831175"/>
            <a:ext cx="5334900" cy="1244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ko" sz="3133"/>
              <a:t>Budget</a:t>
            </a:r>
            <a:endParaRPr sz="3133"/>
          </a:p>
          <a:p>
            <a:pPr indent="0" lvl="0" marL="0" rtl="0" algn="l">
              <a:spcBef>
                <a:spcPts val="0"/>
              </a:spcBef>
              <a:spcAft>
                <a:spcPts val="0"/>
              </a:spcAft>
              <a:buNone/>
            </a:pPr>
            <a:r>
              <a:t/>
            </a:r>
            <a:endParaRPr/>
          </a:p>
        </p:txBody>
      </p:sp>
      <p:sp>
        <p:nvSpPr>
          <p:cNvPr id="235" name="Google Shape;235;p36"/>
          <p:cNvSpPr txBox="1"/>
          <p:nvPr>
            <p:ph idx="1" type="body"/>
          </p:nvPr>
        </p:nvSpPr>
        <p:spPr>
          <a:xfrm>
            <a:off x="257250" y="1021425"/>
            <a:ext cx="8629500" cy="223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400">
                <a:solidFill>
                  <a:schemeClr val="accent3"/>
                </a:solidFill>
              </a:rPr>
              <a:t>Software </a:t>
            </a:r>
            <a:r>
              <a:rPr lang="ko" sz="1400">
                <a:solidFill>
                  <a:schemeClr val="accent3"/>
                </a:solidFill>
              </a:rPr>
              <a:t>tools</a:t>
            </a:r>
            <a:r>
              <a:rPr lang="ko" sz="1400">
                <a:solidFill>
                  <a:schemeClr val="accent3"/>
                </a:solidFill>
              </a:rPr>
              <a:t> being utilized: MS Visual Studio, MS Sql Server, MS Teams</a:t>
            </a:r>
            <a:endParaRPr sz="1400">
              <a:solidFill>
                <a:schemeClr val="accent3"/>
              </a:solidFill>
            </a:endParaRPr>
          </a:p>
          <a:p>
            <a:pPr indent="0" lvl="0" marL="0" rtl="0" algn="l">
              <a:spcBef>
                <a:spcPts val="1200"/>
              </a:spcBef>
              <a:spcAft>
                <a:spcPts val="0"/>
              </a:spcAft>
              <a:buNone/>
            </a:pPr>
            <a:r>
              <a:rPr lang="ko" sz="1400">
                <a:solidFill>
                  <a:schemeClr val="accent3"/>
                </a:solidFill>
              </a:rPr>
              <a:t>So far, resources required for building this project have not required monetary expenses as the programs needed for development are available at no cost. </a:t>
            </a:r>
            <a:endParaRPr sz="1400">
              <a:solidFill>
                <a:schemeClr val="accent3"/>
              </a:solidFill>
            </a:endParaRPr>
          </a:p>
          <a:p>
            <a:pPr indent="0" lvl="0" marL="0" rtl="0" algn="l">
              <a:spcBef>
                <a:spcPts val="1200"/>
              </a:spcBef>
              <a:spcAft>
                <a:spcPts val="1200"/>
              </a:spcAft>
              <a:buNone/>
            </a:pPr>
            <a:r>
              <a:rPr lang="ko" sz="1400">
                <a:solidFill>
                  <a:schemeClr val="accent3"/>
                </a:solidFill>
              </a:rPr>
              <a:t>Materials such as Marketing and Logos for the website are also being provided and do not need to be sourced by us.</a:t>
            </a:r>
            <a:endParaRPr sz="1400">
              <a:solidFill>
                <a:schemeClr val="accent3"/>
              </a:solidFill>
            </a:endParaRPr>
          </a:p>
        </p:txBody>
      </p:sp>
      <p:sp>
        <p:nvSpPr>
          <p:cNvPr id="236" name="Google Shape;236;p36"/>
          <p:cNvSpPr txBox="1"/>
          <p:nvPr/>
        </p:nvSpPr>
        <p:spPr>
          <a:xfrm>
            <a:off x="257250" y="2895850"/>
            <a:ext cx="8629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chemeClr val="accent2"/>
                </a:solidFill>
                <a:latin typeface="Roboto"/>
                <a:ea typeface="Roboto"/>
                <a:cs typeface="Roboto"/>
                <a:sym typeface="Roboto"/>
              </a:rPr>
              <a:t>Future development should consider whether on-premises hosting or cloud hosting will be utilized to consider costs.</a:t>
            </a:r>
            <a:endParaRPr>
              <a:solidFill>
                <a:schemeClr val="accent2"/>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311750" y="831175"/>
            <a:ext cx="5334900" cy="1244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sz="6000"/>
              <a:t>Future Plan</a:t>
            </a:r>
            <a:endParaRPr sz="6000"/>
          </a:p>
        </p:txBody>
      </p:sp>
      <p:sp>
        <p:nvSpPr>
          <p:cNvPr id="242" name="Google Shape;242;p37"/>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ko"/>
              <a:t>Login authentication</a:t>
            </a:r>
            <a:endParaRPr/>
          </a:p>
          <a:p>
            <a:pPr indent="-311150" lvl="0" marL="457200" rtl="0" algn="l">
              <a:spcBef>
                <a:spcPts val="0"/>
              </a:spcBef>
              <a:spcAft>
                <a:spcPts val="0"/>
              </a:spcAft>
              <a:buSzPts val="1300"/>
              <a:buChar char="●"/>
            </a:pPr>
            <a:r>
              <a:rPr lang="ko"/>
              <a:t>Database handling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2092650" y="1863600"/>
            <a:ext cx="4958700" cy="141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ko" sz="10200"/>
              <a:t>Demo</a:t>
            </a:r>
            <a:endParaRPr sz="10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234250" y="380250"/>
            <a:ext cx="53349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ko" sz="8000"/>
              <a:t>Questions</a:t>
            </a:r>
            <a:endParaRPr sz="8000"/>
          </a:p>
        </p:txBody>
      </p:sp>
      <p:pic>
        <p:nvPicPr>
          <p:cNvPr id="253" name="Google Shape;253;p39"/>
          <p:cNvPicPr preferRelativeResize="0"/>
          <p:nvPr/>
        </p:nvPicPr>
        <p:blipFill>
          <a:blip r:embed="rId3">
            <a:alphaModFix/>
          </a:blip>
          <a:stretch>
            <a:fillRect/>
          </a:stretch>
        </p:blipFill>
        <p:spPr>
          <a:xfrm>
            <a:off x="2190750" y="1580050"/>
            <a:ext cx="4762500" cy="315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ko"/>
              <a:t>Roles</a:t>
            </a:r>
            <a:endParaRPr/>
          </a:p>
        </p:txBody>
      </p:sp>
      <p:sp>
        <p:nvSpPr>
          <p:cNvPr id="77" name="Google Shape;77;p15"/>
          <p:cNvSpPr txBox="1"/>
          <p:nvPr>
            <p:ph idx="4294967295" type="body"/>
          </p:nvPr>
        </p:nvSpPr>
        <p:spPr>
          <a:xfrm>
            <a:off x="367375" y="2008750"/>
            <a:ext cx="8409300" cy="23598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ko" sz="1800"/>
              <a:t>Daniel: Build a database and design UML diagram</a:t>
            </a:r>
            <a:endParaRPr sz="1800"/>
          </a:p>
          <a:p>
            <a:pPr indent="-342900" lvl="0" marL="457200" rtl="0" algn="l">
              <a:lnSpc>
                <a:spcPct val="200000"/>
              </a:lnSpc>
              <a:spcBef>
                <a:spcPts val="0"/>
              </a:spcBef>
              <a:spcAft>
                <a:spcPts val="0"/>
              </a:spcAft>
              <a:buSzPts val="1800"/>
              <a:buChar char="➢"/>
            </a:pPr>
            <a:r>
              <a:rPr lang="ko" sz="1800"/>
              <a:t>Jae: Web page for admin and connect to database</a:t>
            </a:r>
            <a:endParaRPr sz="1800"/>
          </a:p>
          <a:p>
            <a:pPr indent="-342900" lvl="0" marL="457200" rtl="0" algn="l">
              <a:lnSpc>
                <a:spcPct val="200000"/>
              </a:lnSpc>
              <a:spcBef>
                <a:spcPts val="0"/>
              </a:spcBef>
              <a:spcAft>
                <a:spcPts val="0"/>
              </a:spcAft>
              <a:buSzPts val="1800"/>
              <a:buChar char="➢"/>
            </a:pPr>
            <a:r>
              <a:rPr lang="ko" sz="1800"/>
              <a:t>Nadine: Web API</a:t>
            </a:r>
            <a:endParaRPr sz="1800"/>
          </a:p>
          <a:p>
            <a:pPr indent="-342900" lvl="0" marL="457200" rtl="0" algn="l">
              <a:lnSpc>
                <a:spcPct val="200000"/>
              </a:lnSpc>
              <a:spcBef>
                <a:spcPts val="0"/>
              </a:spcBef>
              <a:spcAft>
                <a:spcPts val="0"/>
              </a:spcAft>
              <a:buSzPts val="1800"/>
              <a:buChar char="➢"/>
            </a:pPr>
            <a:r>
              <a:rPr lang="ko" sz="1800"/>
              <a:t>Landon: Web pages for student &amp; employer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227175" y="3529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Software Requirements</a:t>
            </a:r>
            <a:endParaRPr/>
          </a:p>
        </p:txBody>
      </p:sp>
      <p:sp>
        <p:nvSpPr>
          <p:cNvPr id="83" name="Google Shape;83;p16"/>
          <p:cNvSpPr txBox="1"/>
          <p:nvPr>
            <p:ph idx="4294967295" type="body"/>
          </p:nvPr>
        </p:nvSpPr>
        <p:spPr>
          <a:xfrm>
            <a:off x="553975" y="1359850"/>
            <a:ext cx="8036100" cy="3613200"/>
          </a:xfrm>
          <a:prstGeom prst="rect">
            <a:avLst/>
          </a:prstGeom>
        </p:spPr>
        <p:txBody>
          <a:bodyPr anchorCtr="0" anchor="t" bIns="91425" lIns="91425" spcFirstLastPara="1" rIns="91425" wrap="square" tIns="91425">
            <a:normAutofit lnSpcReduction="10000"/>
          </a:bodyPr>
          <a:lstStyle/>
          <a:p>
            <a:pPr indent="-342900" lvl="0" marL="457200" rtl="0" algn="l">
              <a:lnSpc>
                <a:spcPct val="200000"/>
              </a:lnSpc>
              <a:spcBef>
                <a:spcPts val="0"/>
              </a:spcBef>
              <a:spcAft>
                <a:spcPts val="0"/>
              </a:spcAft>
              <a:buSzPts val="1800"/>
              <a:buFont typeface="ABeeZee"/>
              <a:buChar char="●"/>
            </a:pPr>
            <a:r>
              <a:rPr lang="ko" sz="1800">
                <a:latin typeface="ABeeZee"/>
                <a:ea typeface="ABeeZee"/>
                <a:cs typeface="ABeeZee"/>
                <a:sym typeface="ABeeZee"/>
              </a:rPr>
              <a:t>Must be able to store user information for Admin, Company, and Student users.</a:t>
            </a:r>
            <a:endParaRPr sz="1800">
              <a:latin typeface="ABeeZee"/>
              <a:ea typeface="ABeeZee"/>
              <a:cs typeface="ABeeZee"/>
              <a:sym typeface="ABeeZee"/>
            </a:endParaRPr>
          </a:p>
          <a:p>
            <a:pPr indent="-342900" lvl="0" marL="457200" rtl="0" algn="l">
              <a:lnSpc>
                <a:spcPct val="200000"/>
              </a:lnSpc>
              <a:spcBef>
                <a:spcPts val="0"/>
              </a:spcBef>
              <a:spcAft>
                <a:spcPts val="0"/>
              </a:spcAft>
              <a:buSzPts val="1800"/>
              <a:buFont typeface="ABeeZee"/>
              <a:buChar char="●"/>
            </a:pPr>
            <a:r>
              <a:rPr lang="ko" sz="1800">
                <a:latin typeface="ABeeZee"/>
                <a:ea typeface="ABeeZee"/>
                <a:cs typeface="ABeeZee"/>
                <a:sym typeface="ABeeZee"/>
              </a:rPr>
              <a:t>Profiles require </a:t>
            </a:r>
            <a:r>
              <a:rPr lang="ko" sz="1800">
                <a:latin typeface="ABeeZee"/>
                <a:ea typeface="ABeeZee"/>
                <a:cs typeface="ABeeZee"/>
                <a:sym typeface="ABeeZee"/>
              </a:rPr>
              <a:t>extensive</a:t>
            </a:r>
            <a:r>
              <a:rPr lang="ko" sz="1800">
                <a:latin typeface="ABeeZee"/>
                <a:ea typeface="ABeeZee"/>
                <a:cs typeface="ABeeZee"/>
                <a:sym typeface="ABeeZee"/>
              </a:rPr>
              <a:t> form fields for education, employment, and military background.</a:t>
            </a:r>
            <a:endParaRPr sz="1800">
              <a:latin typeface="ABeeZee"/>
              <a:ea typeface="ABeeZee"/>
              <a:cs typeface="ABeeZee"/>
              <a:sym typeface="ABeeZee"/>
            </a:endParaRPr>
          </a:p>
          <a:p>
            <a:pPr indent="-342900" lvl="0" marL="457200" rtl="0" algn="l">
              <a:lnSpc>
                <a:spcPct val="200000"/>
              </a:lnSpc>
              <a:spcBef>
                <a:spcPts val="0"/>
              </a:spcBef>
              <a:spcAft>
                <a:spcPts val="0"/>
              </a:spcAft>
              <a:buSzPts val="1800"/>
              <a:buFont typeface="ABeeZee"/>
              <a:buChar char="●"/>
            </a:pPr>
            <a:r>
              <a:rPr lang="ko" sz="1800">
                <a:latin typeface="ABeeZee"/>
                <a:ea typeface="ABeeZee"/>
                <a:cs typeface="ABeeZee"/>
                <a:sym typeface="ABeeZee"/>
              </a:rPr>
              <a:t>Front end application built with React with a web API using ASP.Net</a:t>
            </a:r>
            <a:endParaRPr sz="1800">
              <a:latin typeface="ABeeZee"/>
              <a:ea typeface="ABeeZee"/>
              <a:cs typeface="ABeeZee"/>
              <a:sym typeface="ABeeZee"/>
            </a:endParaRPr>
          </a:p>
          <a:p>
            <a:pPr indent="-342900" lvl="0" marL="457200" rtl="0" algn="l">
              <a:lnSpc>
                <a:spcPct val="200000"/>
              </a:lnSpc>
              <a:spcBef>
                <a:spcPts val="0"/>
              </a:spcBef>
              <a:spcAft>
                <a:spcPts val="0"/>
              </a:spcAft>
              <a:buSzPts val="1800"/>
              <a:buFont typeface="ABeeZee"/>
              <a:buChar char="●"/>
            </a:pPr>
            <a:r>
              <a:rPr lang="ko" sz="1800">
                <a:latin typeface="ABeeZee"/>
                <a:ea typeface="ABeeZee"/>
                <a:cs typeface="ABeeZee"/>
                <a:sym typeface="ABeeZee"/>
              </a:rPr>
              <a:t>Provide security to protect user data against web-based attacks such as Sql injection.</a:t>
            </a:r>
            <a:endParaRPr sz="1800">
              <a:latin typeface="ABeeZee"/>
              <a:ea typeface="ABeeZee"/>
              <a:cs typeface="ABeeZee"/>
              <a:sym typeface="ABeeZe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Agile Methodology</a:t>
            </a:r>
            <a:endParaRPr/>
          </a:p>
        </p:txBody>
      </p:sp>
      <p:sp>
        <p:nvSpPr>
          <p:cNvPr id="89" name="Google Shape;89;p17"/>
          <p:cNvSpPr txBox="1"/>
          <p:nvPr>
            <p:ph idx="4294967295" type="body"/>
          </p:nvPr>
        </p:nvSpPr>
        <p:spPr>
          <a:xfrm>
            <a:off x="419450" y="1680675"/>
            <a:ext cx="8036100" cy="3613200"/>
          </a:xfrm>
          <a:prstGeom prst="rect">
            <a:avLst/>
          </a:prstGeom>
        </p:spPr>
        <p:txBody>
          <a:bodyPr anchorCtr="0" anchor="t" bIns="91425" lIns="91425" spcFirstLastPara="1" rIns="91425" wrap="square" tIns="91425">
            <a:normAutofit/>
          </a:bodyPr>
          <a:lstStyle/>
          <a:p>
            <a:pPr indent="-355600" lvl="0" marL="457200" rtl="0" algn="l">
              <a:lnSpc>
                <a:spcPct val="200000"/>
              </a:lnSpc>
              <a:spcBef>
                <a:spcPts val="0"/>
              </a:spcBef>
              <a:spcAft>
                <a:spcPts val="0"/>
              </a:spcAft>
              <a:buSzPts val="2000"/>
              <a:buFont typeface="ABeeZee"/>
              <a:buChar char="●"/>
            </a:pPr>
            <a:r>
              <a:rPr lang="ko" sz="2000">
                <a:latin typeface="ABeeZee"/>
                <a:ea typeface="ABeeZee"/>
                <a:cs typeface="ABeeZee"/>
                <a:sym typeface="ABeeZee"/>
              </a:rPr>
              <a:t>Pair Programming</a:t>
            </a:r>
            <a:endParaRPr sz="2000">
              <a:latin typeface="ABeeZee"/>
              <a:ea typeface="ABeeZee"/>
              <a:cs typeface="ABeeZee"/>
              <a:sym typeface="ABeeZee"/>
            </a:endParaRPr>
          </a:p>
          <a:p>
            <a:pPr indent="-355600" lvl="0" marL="457200" rtl="0" algn="l">
              <a:lnSpc>
                <a:spcPct val="200000"/>
              </a:lnSpc>
              <a:spcBef>
                <a:spcPts val="0"/>
              </a:spcBef>
              <a:spcAft>
                <a:spcPts val="0"/>
              </a:spcAft>
              <a:buSzPts val="2000"/>
              <a:buFont typeface="ABeeZee"/>
              <a:buChar char="●"/>
            </a:pPr>
            <a:r>
              <a:rPr lang="ko" sz="2000">
                <a:latin typeface="ABeeZee"/>
                <a:ea typeface="ABeeZee"/>
                <a:cs typeface="ABeeZee"/>
                <a:sym typeface="ABeeZee"/>
              </a:rPr>
              <a:t>Test Driven Development</a:t>
            </a:r>
            <a:endParaRPr sz="2000">
              <a:latin typeface="ABeeZee"/>
              <a:ea typeface="ABeeZee"/>
              <a:cs typeface="ABeeZee"/>
              <a:sym typeface="ABeeZee"/>
            </a:endParaRPr>
          </a:p>
          <a:p>
            <a:pPr indent="-355600" lvl="0" marL="457200" rtl="0" algn="l">
              <a:lnSpc>
                <a:spcPct val="200000"/>
              </a:lnSpc>
              <a:spcBef>
                <a:spcPts val="0"/>
              </a:spcBef>
              <a:spcAft>
                <a:spcPts val="0"/>
              </a:spcAft>
              <a:buSzPts val="2000"/>
              <a:buFont typeface="ABeeZee"/>
              <a:buChar char="●"/>
            </a:pPr>
            <a:r>
              <a:rPr lang="ko" sz="2000">
                <a:latin typeface="ABeeZee"/>
                <a:ea typeface="ABeeZee"/>
                <a:cs typeface="ABeeZee"/>
                <a:sym typeface="ABeeZee"/>
              </a:rPr>
              <a:t>Customer Team Member</a:t>
            </a:r>
            <a:endParaRPr sz="2000">
              <a:latin typeface="ABeeZee"/>
              <a:ea typeface="ABeeZee"/>
              <a:cs typeface="ABeeZee"/>
              <a:sym typeface="ABeeZee"/>
            </a:endParaRPr>
          </a:p>
          <a:p>
            <a:pPr indent="-355600" lvl="0" marL="457200" rtl="0" algn="l">
              <a:lnSpc>
                <a:spcPct val="200000"/>
              </a:lnSpc>
              <a:spcBef>
                <a:spcPts val="0"/>
              </a:spcBef>
              <a:spcAft>
                <a:spcPts val="0"/>
              </a:spcAft>
              <a:buSzPts val="2000"/>
              <a:buFont typeface="ABeeZee"/>
              <a:buChar char="●"/>
            </a:pPr>
            <a:r>
              <a:rPr lang="ko" sz="2000">
                <a:latin typeface="ABeeZee"/>
                <a:ea typeface="ABeeZee"/>
                <a:cs typeface="ABeeZee"/>
                <a:sym typeface="ABeeZee"/>
              </a:rPr>
              <a:t>Flexibility</a:t>
            </a:r>
            <a:endParaRPr sz="2000">
              <a:latin typeface="ABeeZee"/>
              <a:ea typeface="ABeeZee"/>
              <a:cs typeface="ABeeZee"/>
              <a:sym typeface="ABeeZe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63750" y="3177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Technical Restraints</a:t>
            </a:r>
            <a:endParaRPr/>
          </a:p>
        </p:txBody>
      </p:sp>
      <p:sp>
        <p:nvSpPr>
          <p:cNvPr id="95" name="Google Shape;95;p18"/>
          <p:cNvSpPr txBox="1"/>
          <p:nvPr>
            <p:ph idx="4294967295" type="body"/>
          </p:nvPr>
        </p:nvSpPr>
        <p:spPr>
          <a:xfrm>
            <a:off x="205150" y="1388025"/>
            <a:ext cx="7916400" cy="3452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Font typeface="ABeeZee"/>
              <a:buChar char="●"/>
            </a:pPr>
            <a:r>
              <a:rPr lang="ko" sz="1800">
                <a:latin typeface="ABeeZee"/>
                <a:ea typeface="ABeeZee"/>
                <a:cs typeface="ABeeZee"/>
                <a:sym typeface="ABeeZee"/>
              </a:rPr>
              <a:t>Not able to synchronize with other applications</a:t>
            </a:r>
            <a:endParaRPr sz="1800">
              <a:latin typeface="ABeeZee"/>
              <a:ea typeface="ABeeZee"/>
              <a:cs typeface="ABeeZee"/>
              <a:sym typeface="ABeeZee"/>
            </a:endParaRPr>
          </a:p>
          <a:p>
            <a:pPr indent="-342900" lvl="0" marL="457200" rtl="0" algn="l">
              <a:lnSpc>
                <a:spcPct val="200000"/>
              </a:lnSpc>
              <a:spcBef>
                <a:spcPts val="0"/>
              </a:spcBef>
              <a:spcAft>
                <a:spcPts val="0"/>
              </a:spcAft>
              <a:buSzPts val="1800"/>
              <a:buFont typeface="ABeeZee"/>
              <a:buChar char="●"/>
            </a:pPr>
            <a:r>
              <a:rPr lang="ko" sz="1800">
                <a:latin typeface="ABeeZee"/>
                <a:ea typeface="ABeeZee"/>
                <a:cs typeface="ABeeZee"/>
                <a:sym typeface="ABeeZee"/>
              </a:rPr>
              <a:t>Restrictions on storing large amounts of information</a:t>
            </a:r>
            <a:endParaRPr sz="1800">
              <a:latin typeface="ABeeZee"/>
              <a:ea typeface="ABeeZee"/>
              <a:cs typeface="ABeeZee"/>
              <a:sym typeface="ABeeZee"/>
            </a:endParaRPr>
          </a:p>
          <a:p>
            <a:pPr indent="-342900" lvl="0" marL="457200" rtl="0" algn="l">
              <a:lnSpc>
                <a:spcPct val="200000"/>
              </a:lnSpc>
              <a:spcBef>
                <a:spcPts val="0"/>
              </a:spcBef>
              <a:spcAft>
                <a:spcPts val="0"/>
              </a:spcAft>
              <a:buSzPts val="1800"/>
              <a:buFont typeface="ABeeZee"/>
              <a:buChar char="●"/>
            </a:pPr>
            <a:r>
              <a:rPr lang="ko" sz="1800">
                <a:latin typeface="ABeeZee"/>
                <a:ea typeface="ABeeZee"/>
                <a:cs typeface="ABeeZee"/>
                <a:sym typeface="ABeeZee"/>
              </a:rPr>
              <a:t>Server overload</a:t>
            </a:r>
            <a:endParaRPr sz="1800">
              <a:latin typeface="ABeeZee"/>
              <a:ea typeface="ABeeZee"/>
              <a:cs typeface="ABeeZee"/>
              <a:sym typeface="ABeeZee"/>
            </a:endParaRPr>
          </a:p>
          <a:p>
            <a:pPr indent="-342900" lvl="0" marL="457200" rtl="0" algn="l">
              <a:lnSpc>
                <a:spcPct val="200000"/>
              </a:lnSpc>
              <a:spcBef>
                <a:spcPts val="0"/>
              </a:spcBef>
              <a:spcAft>
                <a:spcPts val="0"/>
              </a:spcAft>
              <a:buSzPts val="1800"/>
              <a:buFont typeface="ABeeZee"/>
              <a:buChar char="●"/>
            </a:pPr>
            <a:r>
              <a:rPr lang="ko" sz="1800">
                <a:latin typeface="ABeeZee"/>
                <a:ea typeface="ABeeZee"/>
                <a:cs typeface="ABeeZee"/>
                <a:sym typeface="ABeeZee"/>
              </a:rPr>
              <a:t>Page movement is slower than client side rendering since initial loading</a:t>
            </a:r>
            <a:endParaRPr sz="18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rot="-902">
            <a:off x="226852" y="114541"/>
            <a:ext cx="3431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Database Design</a:t>
            </a:r>
            <a:endParaRPr/>
          </a:p>
        </p:txBody>
      </p:sp>
      <p:sp>
        <p:nvSpPr>
          <p:cNvPr id="101" name="Google Shape;101;p19"/>
          <p:cNvSpPr txBox="1"/>
          <p:nvPr>
            <p:ph idx="1" type="body"/>
          </p:nvPr>
        </p:nvSpPr>
        <p:spPr>
          <a:xfrm>
            <a:off x="66050" y="687700"/>
            <a:ext cx="3753000" cy="3274200"/>
          </a:xfrm>
          <a:prstGeom prst="rect">
            <a:avLst/>
          </a:prstGeom>
        </p:spPr>
        <p:txBody>
          <a:bodyPr anchorCtr="0" anchor="t" bIns="91425" lIns="91425" spcFirstLastPara="1" rIns="91425" wrap="square" tIns="91425">
            <a:noAutofit/>
          </a:bodyPr>
          <a:lstStyle/>
          <a:p>
            <a:pPr indent="-317658" lvl="0" marL="457200" rtl="0" algn="l">
              <a:lnSpc>
                <a:spcPct val="105000"/>
              </a:lnSpc>
              <a:spcBef>
                <a:spcPts val="0"/>
              </a:spcBef>
              <a:spcAft>
                <a:spcPts val="0"/>
              </a:spcAft>
              <a:buClr>
                <a:schemeClr val="accent3"/>
              </a:buClr>
              <a:buSzPts val="1403"/>
              <a:buChar char="●"/>
            </a:pPr>
            <a:r>
              <a:rPr lang="ko" sz="1402">
                <a:solidFill>
                  <a:schemeClr val="accent3"/>
                </a:solidFill>
              </a:rPr>
              <a:t>This diagram outlines every table/data field currently coded into the database.</a:t>
            </a:r>
            <a:endParaRPr sz="1402">
              <a:solidFill>
                <a:schemeClr val="accent3"/>
              </a:solidFill>
            </a:endParaRPr>
          </a:p>
          <a:p>
            <a:pPr indent="-317658" lvl="0" marL="457200" rtl="0" algn="l">
              <a:lnSpc>
                <a:spcPct val="105000"/>
              </a:lnSpc>
              <a:spcBef>
                <a:spcPts val="1000"/>
              </a:spcBef>
              <a:spcAft>
                <a:spcPts val="0"/>
              </a:spcAft>
              <a:buClr>
                <a:schemeClr val="accent3"/>
              </a:buClr>
              <a:buSzPts val="1403"/>
              <a:buChar char="●"/>
            </a:pPr>
            <a:r>
              <a:rPr lang="ko" sz="1402">
                <a:solidFill>
                  <a:schemeClr val="accent3"/>
                </a:solidFill>
              </a:rPr>
              <a:t>Some things are subject to change, but the overall structure should remain the same.</a:t>
            </a:r>
            <a:endParaRPr sz="1402">
              <a:solidFill>
                <a:schemeClr val="accent3"/>
              </a:solidFill>
            </a:endParaRPr>
          </a:p>
          <a:p>
            <a:pPr indent="-317658" lvl="0" marL="457200" rtl="0" algn="l">
              <a:lnSpc>
                <a:spcPct val="105000"/>
              </a:lnSpc>
              <a:spcBef>
                <a:spcPts val="1000"/>
              </a:spcBef>
              <a:spcAft>
                <a:spcPts val="0"/>
              </a:spcAft>
              <a:buClr>
                <a:schemeClr val="accent3"/>
              </a:buClr>
              <a:buSzPts val="1403"/>
              <a:buChar char="●"/>
            </a:pPr>
            <a:r>
              <a:rPr lang="ko" sz="1402">
                <a:solidFill>
                  <a:schemeClr val="accent3"/>
                </a:solidFill>
              </a:rPr>
              <a:t>Also shows which tables are connected to each other, and by which fields.</a:t>
            </a:r>
            <a:endParaRPr sz="1402">
              <a:solidFill>
                <a:schemeClr val="accent3"/>
              </a:solidFill>
            </a:endParaRPr>
          </a:p>
          <a:p>
            <a:pPr indent="-317658" lvl="0" marL="457200" rtl="0" algn="l">
              <a:lnSpc>
                <a:spcPct val="105000"/>
              </a:lnSpc>
              <a:spcBef>
                <a:spcPts val="1000"/>
              </a:spcBef>
              <a:spcAft>
                <a:spcPts val="1000"/>
              </a:spcAft>
              <a:buClr>
                <a:schemeClr val="accent3"/>
              </a:buClr>
              <a:buSzPts val="1403"/>
              <a:buChar char="●"/>
            </a:pPr>
            <a:r>
              <a:rPr lang="ko" sz="1402">
                <a:solidFill>
                  <a:schemeClr val="accent3"/>
                </a:solidFill>
              </a:rPr>
              <a:t>This is pretty complicated, so let’s take a look at each of the individual tables one-by-one.</a:t>
            </a:r>
            <a:endParaRPr sz="1402">
              <a:solidFill>
                <a:schemeClr val="accent3"/>
              </a:solidFill>
            </a:endParaRPr>
          </a:p>
        </p:txBody>
      </p:sp>
      <p:pic>
        <p:nvPicPr>
          <p:cNvPr id="102" name="Google Shape;102;p19"/>
          <p:cNvPicPr preferRelativeResize="0"/>
          <p:nvPr/>
        </p:nvPicPr>
        <p:blipFill>
          <a:blip r:embed="rId3">
            <a:alphaModFix/>
          </a:blip>
          <a:stretch>
            <a:fillRect/>
          </a:stretch>
        </p:blipFill>
        <p:spPr>
          <a:xfrm>
            <a:off x="4315513" y="0"/>
            <a:ext cx="4828487"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112725" y="0"/>
            <a:ext cx="3544200" cy="60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Database: Accounts</a:t>
            </a:r>
            <a:endParaRPr/>
          </a:p>
        </p:txBody>
      </p:sp>
      <p:sp>
        <p:nvSpPr>
          <p:cNvPr id="108" name="Google Shape;108;p20"/>
          <p:cNvSpPr txBox="1"/>
          <p:nvPr>
            <p:ph idx="1" type="body"/>
          </p:nvPr>
        </p:nvSpPr>
        <p:spPr>
          <a:xfrm>
            <a:off x="112725" y="605400"/>
            <a:ext cx="3436800" cy="40833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chemeClr val="accent3"/>
              </a:buClr>
              <a:buSzPts val="1300"/>
              <a:buChar char="●"/>
            </a:pPr>
            <a:r>
              <a:rPr lang="ko">
                <a:solidFill>
                  <a:schemeClr val="accent3"/>
                </a:solidFill>
              </a:rPr>
              <a:t>The tables marked in </a:t>
            </a:r>
            <a:r>
              <a:rPr b="1" lang="ko">
                <a:solidFill>
                  <a:schemeClr val="accent3"/>
                </a:solidFill>
                <a:latin typeface="Open Sans"/>
                <a:ea typeface="Open Sans"/>
                <a:cs typeface="Open Sans"/>
                <a:sym typeface="Open Sans"/>
              </a:rPr>
              <a:t>red</a:t>
            </a:r>
            <a:r>
              <a:rPr lang="ko">
                <a:solidFill>
                  <a:schemeClr val="accent3"/>
                </a:solidFill>
              </a:rPr>
              <a:t> are used to store the </a:t>
            </a:r>
            <a:r>
              <a:rPr b="1" lang="ko">
                <a:solidFill>
                  <a:schemeClr val="accent3"/>
                </a:solidFill>
                <a:latin typeface="Open Sans"/>
                <a:ea typeface="Open Sans"/>
                <a:cs typeface="Open Sans"/>
                <a:sym typeface="Open Sans"/>
              </a:rPr>
              <a:t>accounts</a:t>
            </a:r>
            <a:r>
              <a:rPr lang="ko">
                <a:solidFill>
                  <a:schemeClr val="accent3"/>
                </a:solidFill>
              </a:rPr>
              <a:t> of those who will be using the site.</a:t>
            </a:r>
            <a:endParaRPr>
              <a:solidFill>
                <a:schemeClr val="accent3"/>
              </a:solidFill>
            </a:endParaRPr>
          </a:p>
          <a:p>
            <a:pPr indent="-311150" lvl="0" marL="457200" rtl="0" algn="l">
              <a:spcBef>
                <a:spcPts val="1000"/>
              </a:spcBef>
              <a:spcAft>
                <a:spcPts val="0"/>
              </a:spcAft>
              <a:buClr>
                <a:schemeClr val="accent3"/>
              </a:buClr>
              <a:buSzPts val="1300"/>
              <a:buChar char="●"/>
            </a:pPr>
            <a:r>
              <a:rPr lang="ko">
                <a:solidFill>
                  <a:schemeClr val="accent3"/>
                </a:solidFill>
              </a:rPr>
              <a:t>The “Student” table contains the important information regarding student accounts.</a:t>
            </a:r>
            <a:endParaRPr>
              <a:solidFill>
                <a:schemeClr val="accent3"/>
              </a:solidFill>
            </a:endParaRPr>
          </a:p>
          <a:p>
            <a:pPr indent="-311150" lvl="0" marL="457200" rtl="0" algn="l">
              <a:spcBef>
                <a:spcPts val="1000"/>
              </a:spcBef>
              <a:spcAft>
                <a:spcPts val="0"/>
              </a:spcAft>
              <a:buClr>
                <a:schemeClr val="accent3"/>
              </a:buClr>
              <a:buSzPts val="1300"/>
              <a:buChar char="●"/>
            </a:pPr>
            <a:r>
              <a:rPr lang="ko">
                <a:solidFill>
                  <a:schemeClr val="accent3"/>
                </a:solidFill>
              </a:rPr>
              <a:t>Likewise, the “Employer” table contains the accounts of employers who use the web portal.</a:t>
            </a:r>
            <a:endParaRPr>
              <a:solidFill>
                <a:schemeClr val="accent3"/>
              </a:solidFill>
            </a:endParaRPr>
          </a:p>
          <a:p>
            <a:pPr indent="-311150" lvl="0" marL="457200" rtl="0" algn="l">
              <a:spcBef>
                <a:spcPts val="1000"/>
              </a:spcBef>
              <a:spcAft>
                <a:spcPts val="0"/>
              </a:spcAft>
              <a:buClr>
                <a:schemeClr val="accent3"/>
              </a:buClr>
              <a:buSzPts val="1300"/>
              <a:buChar char="●"/>
            </a:pPr>
            <a:r>
              <a:rPr lang="ko">
                <a:solidFill>
                  <a:schemeClr val="accent3"/>
                </a:solidFill>
              </a:rPr>
              <a:t>Finally, the “Admin” table is reserved for those managing the website. All 3 types of accounts share </a:t>
            </a:r>
            <a:r>
              <a:rPr lang="ko">
                <a:solidFill>
                  <a:schemeClr val="accent3"/>
                </a:solidFill>
              </a:rPr>
              <a:t>similar</a:t>
            </a:r>
            <a:r>
              <a:rPr lang="ko">
                <a:solidFill>
                  <a:schemeClr val="accent3"/>
                </a:solidFill>
              </a:rPr>
              <a:t> properties, but are still distinct.</a:t>
            </a:r>
            <a:endParaRPr>
              <a:solidFill>
                <a:schemeClr val="accent3"/>
              </a:solidFill>
            </a:endParaRPr>
          </a:p>
          <a:p>
            <a:pPr indent="-311150" lvl="0" marL="457200" rtl="0" algn="l">
              <a:spcBef>
                <a:spcPts val="1000"/>
              </a:spcBef>
              <a:spcAft>
                <a:spcPts val="1000"/>
              </a:spcAft>
              <a:buClr>
                <a:schemeClr val="accent3"/>
              </a:buClr>
              <a:buSzPts val="1300"/>
              <a:buChar char="●"/>
            </a:pPr>
            <a:r>
              <a:rPr lang="ko">
                <a:solidFill>
                  <a:schemeClr val="accent3"/>
                </a:solidFill>
              </a:rPr>
              <a:t>Note: The “password_hash” field is to be used for our authentication method. It is NOT the password itself, but part of the encryption.</a:t>
            </a:r>
            <a:endParaRPr>
              <a:solidFill>
                <a:schemeClr val="accent3"/>
              </a:solidFill>
            </a:endParaRPr>
          </a:p>
        </p:txBody>
      </p:sp>
      <p:pic>
        <p:nvPicPr>
          <p:cNvPr id="109" name="Google Shape;109;p20"/>
          <p:cNvPicPr preferRelativeResize="0"/>
          <p:nvPr/>
        </p:nvPicPr>
        <p:blipFill rotWithShape="1">
          <a:blip r:embed="rId3">
            <a:alphaModFix/>
          </a:blip>
          <a:srcRect b="68589" l="39398" r="34633" t="8644"/>
          <a:stretch/>
        </p:blipFill>
        <p:spPr>
          <a:xfrm>
            <a:off x="6449775" y="267750"/>
            <a:ext cx="2630826" cy="2456899"/>
          </a:xfrm>
          <a:prstGeom prst="rect">
            <a:avLst/>
          </a:prstGeom>
          <a:noFill/>
          <a:ln cap="flat" cmpd="sng" w="9525">
            <a:solidFill>
              <a:schemeClr val="dk2"/>
            </a:solidFill>
            <a:prstDash val="solid"/>
            <a:round/>
            <a:headEnd len="sm" w="sm" type="none"/>
            <a:tailEnd len="sm" w="sm" type="none"/>
          </a:ln>
        </p:spPr>
      </p:pic>
      <p:pic>
        <p:nvPicPr>
          <p:cNvPr id="110" name="Google Shape;110;p20"/>
          <p:cNvPicPr preferRelativeResize="0"/>
          <p:nvPr/>
        </p:nvPicPr>
        <p:blipFill rotWithShape="1">
          <a:blip r:embed="rId3">
            <a:alphaModFix/>
          </a:blip>
          <a:srcRect b="37803" l="39815" r="33270" t="41141"/>
          <a:stretch/>
        </p:blipFill>
        <p:spPr>
          <a:xfrm>
            <a:off x="3799769" y="2074375"/>
            <a:ext cx="2650008" cy="2208248"/>
          </a:xfrm>
          <a:prstGeom prst="rect">
            <a:avLst/>
          </a:prstGeom>
          <a:noFill/>
          <a:ln cap="flat" cmpd="sng" w="9525">
            <a:solidFill>
              <a:schemeClr val="dk2"/>
            </a:solidFill>
            <a:prstDash val="solid"/>
            <a:round/>
            <a:headEnd len="sm" w="sm" type="none"/>
            <a:tailEnd len="sm" w="sm" type="none"/>
          </a:ln>
        </p:spPr>
      </p:pic>
      <p:pic>
        <p:nvPicPr>
          <p:cNvPr id="111" name="Google Shape;111;p20"/>
          <p:cNvPicPr preferRelativeResize="0"/>
          <p:nvPr/>
        </p:nvPicPr>
        <p:blipFill rotWithShape="1">
          <a:blip r:embed="rId3">
            <a:alphaModFix/>
          </a:blip>
          <a:srcRect b="1388" l="39489" r="33139" t="79583"/>
          <a:stretch/>
        </p:blipFill>
        <p:spPr>
          <a:xfrm>
            <a:off x="6449775" y="3148338"/>
            <a:ext cx="2630826" cy="1948163"/>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155850" y="0"/>
            <a:ext cx="3387300" cy="104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Database: </a:t>
            </a:r>
            <a:endParaRPr/>
          </a:p>
          <a:p>
            <a:pPr indent="0" lvl="0" marL="0" rtl="0" algn="l">
              <a:spcBef>
                <a:spcPts val="0"/>
              </a:spcBef>
              <a:spcAft>
                <a:spcPts val="0"/>
              </a:spcAft>
              <a:buNone/>
            </a:pPr>
            <a:r>
              <a:rPr lang="ko"/>
              <a:t>Account-Related</a:t>
            </a:r>
            <a:endParaRPr/>
          </a:p>
        </p:txBody>
      </p:sp>
      <p:sp>
        <p:nvSpPr>
          <p:cNvPr id="117" name="Google Shape;117;p21"/>
          <p:cNvSpPr txBox="1"/>
          <p:nvPr>
            <p:ph idx="1" type="body"/>
          </p:nvPr>
        </p:nvSpPr>
        <p:spPr>
          <a:xfrm>
            <a:off x="0" y="1094225"/>
            <a:ext cx="3699000" cy="3739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chemeClr val="accent3"/>
              </a:buClr>
              <a:buSzPts val="1300"/>
              <a:buChar char="●"/>
            </a:pPr>
            <a:r>
              <a:rPr lang="ko">
                <a:solidFill>
                  <a:schemeClr val="accent3"/>
                </a:solidFill>
              </a:rPr>
              <a:t>The tables marked in </a:t>
            </a:r>
            <a:r>
              <a:rPr b="1" lang="ko">
                <a:solidFill>
                  <a:srgbClr val="FFD966"/>
                </a:solidFill>
                <a:latin typeface="Open Sans"/>
                <a:ea typeface="Open Sans"/>
                <a:cs typeface="Open Sans"/>
                <a:sym typeface="Open Sans"/>
              </a:rPr>
              <a:t>yellow</a:t>
            </a:r>
            <a:r>
              <a:rPr lang="ko">
                <a:solidFill>
                  <a:schemeClr val="accent3"/>
                </a:solidFill>
              </a:rPr>
              <a:t> are additional records that </a:t>
            </a:r>
            <a:r>
              <a:rPr b="1" lang="ko">
                <a:solidFill>
                  <a:srgbClr val="FFD966"/>
                </a:solidFill>
                <a:latin typeface="Open Sans"/>
                <a:ea typeface="Open Sans"/>
                <a:cs typeface="Open Sans"/>
                <a:sym typeface="Open Sans"/>
              </a:rPr>
              <a:t>are related to</a:t>
            </a:r>
            <a:r>
              <a:rPr lang="ko">
                <a:solidFill>
                  <a:schemeClr val="accent3"/>
                </a:solidFill>
              </a:rPr>
              <a:t> a specific </a:t>
            </a:r>
            <a:r>
              <a:rPr lang="ko" u="sng">
                <a:solidFill>
                  <a:schemeClr val="accent3"/>
                </a:solidFill>
              </a:rPr>
              <a:t>student</a:t>
            </a:r>
            <a:r>
              <a:rPr lang="ko">
                <a:solidFill>
                  <a:schemeClr val="accent3"/>
                </a:solidFill>
              </a:rPr>
              <a:t> account.</a:t>
            </a:r>
            <a:endParaRPr>
              <a:solidFill>
                <a:schemeClr val="accent3"/>
              </a:solidFill>
            </a:endParaRPr>
          </a:p>
          <a:p>
            <a:pPr indent="-311150" lvl="0" marL="457200" rtl="0" algn="l">
              <a:spcBef>
                <a:spcPts val="1000"/>
              </a:spcBef>
              <a:spcAft>
                <a:spcPts val="0"/>
              </a:spcAft>
              <a:buClr>
                <a:schemeClr val="accent3"/>
              </a:buClr>
              <a:buSzPts val="1300"/>
              <a:buChar char="●"/>
            </a:pPr>
            <a:r>
              <a:rPr lang="ko">
                <a:solidFill>
                  <a:schemeClr val="accent3"/>
                </a:solidFill>
              </a:rPr>
              <a:t>Unlike the fields in the “Student” table, there can be </a:t>
            </a:r>
            <a:r>
              <a:rPr lang="ko" u="sng">
                <a:solidFill>
                  <a:schemeClr val="accent3"/>
                </a:solidFill>
              </a:rPr>
              <a:t>multiple</a:t>
            </a:r>
            <a:r>
              <a:rPr lang="ko">
                <a:solidFill>
                  <a:schemeClr val="accent3"/>
                </a:solidFill>
              </a:rPr>
              <a:t> records of these types corresponding to a single student, which is why they need their own tables.</a:t>
            </a:r>
            <a:endParaRPr>
              <a:solidFill>
                <a:schemeClr val="accent3"/>
              </a:solidFill>
            </a:endParaRPr>
          </a:p>
          <a:p>
            <a:pPr indent="-311150" lvl="0" marL="457200" rtl="0" algn="l">
              <a:spcBef>
                <a:spcPts val="1000"/>
              </a:spcBef>
              <a:spcAft>
                <a:spcPts val="0"/>
              </a:spcAft>
              <a:buClr>
                <a:schemeClr val="accent3"/>
              </a:buClr>
              <a:buSzPts val="1300"/>
              <a:buChar char="●"/>
            </a:pPr>
            <a:r>
              <a:rPr lang="ko">
                <a:solidFill>
                  <a:schemeClr val="accent3"/>
                </a:solidFill>
              </a:rPr>
              <a:t>The “Experience” table is for a student to fill out </a:t>
            </a:r>
            <a:r>
              <a:rPr lang="ko">
                <a:solidFill>
                  <a:schemeClr val="accent3"/>
                </a:solidFill>
              </a:rPr>
              <a:t>information</a:t>
            </a:r>
            <a:r>
              <a:rPr lang="ko">
                <a:solidFill>
                  <a:schemeClr val="accent3"/>
                </a:solidFill>
              </a:rPr>
              <a:t> about their previous employment.</a:t>
            </a:r>
            <a:endParaRPr>
              <a:solidFill>
                <a:schemeClr val="accent3"/>
              </a:solidFill>
            </a:endParaRPr>
          </a:p>
          <a:p>
            <a:pPr indent="-311150" lvl="0" marL="457200" rtl="0" algn="l">
              <a:spcBef>
                <a:spcPts val="1000"/>
              </a:spcBef>
              <a:spcAft>
                <a:spcPts val="0"/>
              </a:spcAft>
              <a:buClr>
                <a:schemeClr val="accent3"/>
              </a:buClr>
              <a:buSzPts val="1300"/>
              <a:buChar char="●"/>
            </a:pPr>
            <a:r>
              <a:rPr lang="ko">
                <a:solidFill>
                  <a:schemeClr val="accent3"/>
                </a:solidFill>
              </a:rPr>
              <a:t>The “Military_Background” table is for a student to explain the nature of their military service, past or present.</a:t>
            </a:r>
            <a:endParaRPr>
              <a:solidFill>
                <a:schemeClr val="accent3"/>
              </a:solidFill>
            </a:endParaRPr>
          </a:p>
          <a:p>
            <a:pPr indent="-311150" lvl="0" marL="457200" rtl="0" algn="l">
              <a:spcBef>
                <a:spcPts val="1000"/>
              </a:spcBef>
              <a:spcAft>
                <a:spcPts val="0"/>
              </a:spcAft>
              <a:buClr>
                <a:schemeClr val="accent3"/>
              </a:buClr>
              <a:buSzPts val="1300"/>
              <a:buChar char="●"/>
            </a:pPr>
            <a:r>
              <a:rPr lang="ko">
                <a:solidFill>
                  <a:schemeClr val="accent3"/>
                </a:solidFill>
              </a:rPr>
              <a:t>The “Education” table is for attended schools (colleges).</a:t>
            </a:r>
            <a:endParaRPr>
              <a:solidFill>
                <a:schemeClr val="accent3"/>
              </a:solidFill>
            </a:endParaRPr>
          </a:p>
        </p:txBody>
      </p:sp>
      <p:pic>
        <p:nvPicPr>
          <p:cNvPr id="118" name="Google Shape;118;p21"/>
          <p:cNvPicPr preferRelativeResize="0"/>
          <p:nvPr/>
        </p:nvPicPr>
        <p:blipFill rotWithShape="1">
          <a:blip r:embed="rId3">
            <a:alphaModFix/>
          </a:blip>
          <a:srcRect b="82660" l="76266" r="753" t="1346"/>
          <a:stretch/>
        </p:blipFill>
        <p:spPr>
          <a:xfrm>
            <a:off x="3915775" y="139713"/>
            <a:ext cx="2513374" cy="1863362"/>
          </a:xfrm>
          <a:prstGeom prst="rect">
            <a:avLst/>
          </a:prstGeom>
          <a:noFill/>
          <a:ln cap="flat" cmpd="sng" w="9525">
            <a:solidFill>
              <a:schemeClr val="dk2"/>
            </a:solidFill>
            <a:prstDash val="solid"/>
            <a:round/>
            <a:headEnd len="sm" w="sm" type="none"/>
            <a:tailEnd len="sm" w="sm" type="none"/>
          </a:ln>
        </p:spPr>
      </p:pic>
      <p:pic>
        <p:nvPicPr>
          <p:cNvPr id="119" name="Google Shape;119;p21"/>
          <p:cNvPicPr preferRelativeResize="0"/>
          <p:nvPr/>
        </p:nvPicPr>
        <p:blipFill rotWithShape="1">
          <a:blip r:embed="rId3">
            <a:alphaModFix/>
          </a:blip>
          <a:srcRect b="67118" l="76266" r="753" t="18523"/>
          <a:stretch/>
        </p:blipFill>
        <p:spPr>
          <a:xfrm>
            <a:off x="3915775" y="3077581"/>
            <a:ext cx="2513374" cy="1672871"/>
          </a:xfrm>
          <a:prstGeom prst="rect">
            <a:avLst/>
          </a:prstGeom>
          <a:noFill/>
          <a:ln cap="flat" cmpd="sng" w="9525">
            <a:solidFill>
              <a:schemeClr val="dk2"/>
            </a:solidFill>
            <a:prstDash val="solid"/>
            <a:round/>
            <a:headEnd len="sm" w="sm" type="none"/>
            <a:tailEnd len="sm" w="sm" type="none"/>
          </a:ln>
        </p:spPr>
      </p:pic>
      <p:pic>
        <p:nvPicPr>
          <p:cNvPr id="120" name="Google Shape;120;p21"/>
          <p:cNvPicPr preferRelativeResize="0"/>
          <p:nvPr/>
        </p:nvPicPr>
        <p:blipFill rotWithShape="1">
          <a:blip r:embed="rId3">
            <a:alphaModFix/>
          </a:blip>
          <a:srcRect b="47476" l="76266" r="753" t="34564"/>
          <a:stretch/>
        </p:blipFill>
        <p:spPr>
          <a:xfrm>
            <a:off x="6429150" y="1525538"/>
            <a:ext cx="2513374" cy="209242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