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1" r:id="rId2"/>
  </p:sldIdLst>
  <p:sldSz cx="43891200" cy="32918400"/>
  <p:notesSz cx="6858000" cy="9144000"/>
  <p:defaultTextStyle>
    <a:defPPr>
      <a:defRPr lang="en-US"/>
    </a:defPPr>
    <a:lvl1pPr marL="0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843194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686388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529582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372775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9215969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51">
          <p15:clr>
            <a:srgbClr val="A4A3A4"/>
          </p15:clr>
        </p15:guide>
        <p15:guide id="2" orient="horz" pos="10368">
          <p15:clr>
            <a:srgbClr val="A4A3A4"/>
          </p15:clr>
        </p15:guide>
        <p15:guide id="3" pos="21376">
          <p15:clr>
            <a:srgbClr val="A4A3A4"/>
          </p15:clr>
        </p15:guide>
        <p15:guide id="4" pos="6187">
          <p15:clr>
            <a:srgbClr val="A4A3A4"/>
          </p15:clr>
        </p15:guide>
        <p15:guide id="5" pos="26410">
          <p15:clr>
            <a:srgbClr val="A4A3A4"/>
          </p15:clr>
        </p15:guide>
        <p15:guide id="6" pos="1217">
          <p15:clr>
            <a:srgbClr val="A4A3A4"/>
          </p15:clr>
        </p15:guide>
        <p15:guide id="7" pos="19873">
          <p15:clr>
            <a:srgbClr val="A4A3A4"/>
          </p15:clr>
        </p15:guide>
        <p15:guide id="8" pos="77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529"/>
    <a:srgbClr val="003D41"/>
    <a:srgbClr val="005973"/>
    <a:srgbClr val="004348"/>
    <a:srgbClr val="F1BDCF"/>
    <a:srgbClr val="8E9089"/>
    <a:srgbClr val="EBEBEB"/>
    <a:srgbClr val="212121"/>
    <a:srgbClr val="DC4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759"/>
  </p:normalViewPr>
  <p:slideViewPr>
    <p:cSldViewPr snapToGrid="0" snapToObjects="1">
      <p:cViewPr>
        <p:scale>
          <a:sx n="25" d="100"/>
          <a:sy n="25" d="100"/>
        </p:scale>
        <p:origin x="1122" y="-102"/>
      </p:cViewPr>
      <p:guideLst>
        <p:guide orient="horz" pos="19551"/>
        <p:guide orient="horz" pos="10368"/>
        <p:guide pos="21376"/>
        <p:guide pos="6187"/>
        <p:guide pos="26410"/>
        <p:guide pos="1217"/>
        <p:guide pos="19873"/>
        <p:guide pos="77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9CF59EBC-EC05-6B4D-B166-DDFA6A1EDCB6}" type="datetimeFigureOut">
              <a:rPr lang="en-US" smtClean="0"/>
              <a:pPr/>
              <a:t>4/27/2018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DD9D7D82-3AAB-FE4F-A8B8-55362074E5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5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1pPr>
    <a:lvl2pPr marL="1843194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2pPr>
    <a:lvl3pPr marL="3686388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3pPr>
    <a:lvl4pPr marL="5529582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4pPr>
    <a:lvl5pPr marL="7372775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5pPr>
    <a:lvl6pPr marL="9215969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04713" y="9976466"/>
            <a:ext cx="19243675" cy="12045642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934400" y="22022108"/>
            <a:ext cx="7994507" cy="9101138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32758" y="1731788"/>
            <a:ext cx="42425683" cy="3049166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2804491" y="1731788"/>
            <a:ext cx="10353950" cy="30491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9988062" y="720448"/>
            <a:ext cx="33170379" cy="1828799"/>
          </a:xfrm>
          <a:prstGeom prst="rect">
            <a:avLst/>
          </a:prstGeom>
          <a:solidFill>
            <a:srgbClr val="F3B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 userDrawn="1"/>
        </p:nvSpPr>
        <p:spPr>
          <a:xfrm>
            <a:off x="12280010" y="758646"/>
            <a:ext cx="30878431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5400" cap="none" spc="520" baseline="0" dirty="0">
                <a:latin typeface="Impact" charset="0"/>
                <a:ea typeface="Impact" charset="0"/>
                <a:cs typeface="Impact" charset="0"/>
              </a:rPr>
              <a:t>Electrical Engineering and Computer Science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2758" y="1731788"/>
            <a:ext cx="10353950" cy="30491668"/>
          </a:xfrm>
          <a:prstGeom prst="rect">
            <a:avLst/>
          </a:prstGeom>
          <a:solidFill>
            <a:srgbClr val="E05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pic>
        <p:nvPicPr>
          <p:cNvPr id="2" name="Picture 1" descr="OSU_horizontal_2C_W_over_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21" y="28559364"/>
            <a:ext cx="7046627" cy="2247216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V="1">
            <a:off x="11086708" y="-1930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 userDrawn="1"/>
        </p:nvSpPr>
        <p:spPr>
          <a:xfrm>
            <a:off x="9486509" y="-3200400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32804490" y="-1930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 userDrawn="1"/>
        </p:nvSpPr>
        <p:spPr>
          <a:xfrm>
            <a:off x="31204291" y="-3200400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V="1">
            <a:off x="11048216" y="33172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 userDrawn="1"/>
        </p:nvSpPr>
        <p:spPr>
          <a:xfrm>
            <a:off x="9446648" y="34899602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32805859" y="33172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 userDrawn="1"/>
        </p:nvSpPr>
        <p:spPr>
          <a:xfrm>
            <a:off x="31204291" y="34899602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 rot="16200000" flipV="1">
            <a:off x="-1092201" y="25473947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 userDrawn="1"/>
        </p:nvSpPr>
        <p:spPr>
          <a:xfrm>
            <a:off x="-6807200" y="25041022"/>
            <a:ext cx="4876798" cy="254225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5400" b="0" i="0" cap="none" spc="17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NO</a:t>
            </a:r>
            <a:r>
              <a:rPr lang="en-US" sz="5400" b="0" i="0" cap="none" spc="170" baseline="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 TEXT </a:t>
            </a:r>
          </a:p>
          <a:p>
            <a:pPr algn="ctr">
              <a:lnSpc>
                <a:spcPct val="120000"/>
              </a:lnSpc>
            </a:pPr>
            <a:r>
              <a:rPr lang="en-US" sz="5400" b="0" i="0" cap="none" spc="170" baseline="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IN ORANGE BOX BELOW THIS LINE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2759" y="720448"/>
            <a:ext cx="10353950" cy="182879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tx1"/>
              </a:solidFill>
              <a:latin typeface="Verdana Regular" charset="0"/>
            </a:endParaRPr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1920240" y="758646"/>
            <a:ext cx="11897360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fontAlgn="ctr">
              <a:spcBef>
                <a:spcPts val="0"/>
              </a:spcBef>
            </a:pPr>
            <a:r>
              <a:rPr lang="en-US" sz="5400" spc="520" baseline="0" dirty="0">
                <a:latin typeface="Impact" charset="0"/>
                <a:ea typeface="Impact" charset="0"/>
                <a:cs typeface="Impact" charset="0"/>
              </a:rPr>
              <a:t>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17797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devitod@oregonstate.edu" TargetMode="External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phoenixsolarracing@gmail.com" TargetMode="External"/><Relationship Id="rId5" Type="http://schemas.openxmlformats.org/officeDocument/2006/relationships/hyperlink" Target="mailto:klinglo@oregonstate.edu" TargetMode="External"/><Relationship Id="rId4" Type="http://schemas.openxmlformats.org/officeDocument/2006/relationships/hyperlink" Target="mailto:zaengled@oregonstate.edu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6"/>
          <p:cNvSpPr txBox="1">
            <a:spLocks/>
          </p:cNvSpPr>
          <p:nvPr/>
        </p:nvSpPr>
        <p:spPr>
          <a:xfrm>
            <a:off x="22792517" y="18726523"/>
            <a:ext cx="94183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05529"/>
                </a:solidFill>
                <a:latin typeface="Verdana Regular" charset="0"/>
              </a:rPr>
              <a:t>Conclusion</a:t>
            </a:r>
          </a:p>
        </p:txBody>
      </p:sp>
      <p:sp>
        <p:nvSpPr>
          <p:cNvPr id="7" name="Text Placeholder 18"/>
          <p:cNvSpPr txBox="1">
            <a:spLocks/>
          </p:cNvSpPr>
          <p:nvPr/>
        </p:nvSpPr>
        <p:spPr>
          <a:xfrm>
            <a:off x="22792517" y="19692444"/>
            <a:ext cx="8495685" cy="2908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2600"/>
              </a:spcAft>
            </a:pPr>
            <a:r>
              <a:rPr lang="en-US" sz="3500" dirty="0">
                <a:latin typeface="Verdana Regular" charset="0"/>
              </a:rPr>
              <a:t>This was a fun experience, albeit stressful and confusing at times. The result of this is a working program which can be used by OSU’s Phoenix Solar Racing team for many iterations of the solar powered car.</a:t>
            </a: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11929092" y="18725996"/>
            <a:ext cx="94183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05529"/>
                </a:solidFill>
                <a:latin typeface="Verdana Regular" charset="0"/>
              </a:rPr>
              <a:t>Results</a:t>
            </a:r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11929092" y="19692444"/>
            <a:ext cx="9418320" cy="33250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indent="-45720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2600"/>
              </a:spcAft>
            </a:pPr>
            <a:r>
              <a:rPr lang="en-US" sz="3600" dirty="0">
                <a:latin typeface="Verdana Regular" charset="0"/>
              </a:rPr>
              <a:t>A program which can calculate the distance with a set of altitudes between two points.</a:t>
            </a:r>
          </a:p>
          <a:p>
            <a:pPr>
              <a:lnSpc>
                <a:spcPct val="90000"/>
              </a:lnSpc>
              <a:spcAft>
                <a:spcPts val="2600"/>
              </a:spcAft>
            </a:pPr>
            <a:r>
              <a:rPr lang="es-MX" sz="3600" dirty="0">
                <a:latin typeface="Verdana Regular" charset="0"/>
              </a:rPr>
              <a:t>A</a:t>
            </a:r>
            <a:r>
              <a:rPr lang="en-US" sz="3600" dirty="0">
                <a:latin typeface="Verdana Regular" charset="0"/>
              </a:rPr>
              <a:t> program which can use that data to calculate the best speed for the solar car going along that route.</a:t>
            </a:r>
          </a:p>
        </p:txBody>
      </p:sp>
      <p:sp>
        <p:nvSpPr>
          <p:cNvPr id="10" name="Text Placeholder 16"/>
          <p:cNvSpPr txBox="1">
            <a:spLocks/>
          </p:cNvSpPr>
          <p:nvPr/>
        </p:nvSpPr>
        <p:spPr>
          <a:xfrm>
            <a:off x="1636086" y="9371788"/>
            <a:ext cx="815869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rgbClr val="FFFFFF"/>
                </a:solidFill>
                <a:latin typeface="Verdana Regular" charset="0"/>
              </a:rPr>
              <a:t>Why?</a:t>
            </a:r>
          </a:p>
        </p:txBody>
      </p:sp>
      <p:sp>
        <p:nvSpPr>
          <p:cNvPr id="11" name="Text Placeholder 18"/>
          <p:cNvSpPr txBox="1">
            <a:spLocks/>
          </p:cNvSpPr>
          <p:nvPr/>
        </p:nvSpPr>
        <p:spPr>
          <a:xfrm>
            <a:off x="1668363" y="10421214"/>
            <a:ext cx="8126412" cy="14300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2600"/>
              </a:spcAft>
            </a:pPr>
            <a:r>
              <a:rPr lang="en-US" sz="36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OSU Solar Racing Team would like to test how their car will run in a race.</a:t>
            </a:r>
          </a:p>
          <a:p>
            <a:pPr>
              <a:lnSpc>
                <a:spcPct val="90000"/>
              </a:lnSpc>
              <a:spcAft>
                <a:spcPts val="2600"/>
              </a:spcAft>
            </a:pPr>
            <a:r>
              <a:rPr lang="en-US" sz="36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race is nearly 2000 miles!</a:t>
            </a:r>
          </a:p>
          <a:p>
            <a:pPr>
              <a:lnSpc>
                <a:spcPct val="90000"/>
              </a:lnSpc>
              <a:spcAft>
                <a:spcPts val="2600"/>
              </a:spcAft>
            </a:pPr>
            <a:r>
              <a:rPr lang="en-US" sz="36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It’s not feasible to test this by driving the car 2000 miles before each race.</a:t>
            </a:r>
          </a:p>
          <a:p>
            <a:pPr>
              <a:lnSpc>
                <a:spcPct val="90000"/>
              </a:lnSpc>
              <a:spcAft>
                <a:spcPts val="2600"/>
              </a:spcAft>
            </a:pPr>
            <a:r>
              <a:rPr lang="en-US" sz="36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Shorter test races are an option but have several disadvantages, such as not accounting for weather or varying incline.</a:t>
            </a:r>
          </a:p>
          <a:p>
            <a:pPr>
              <a:lnSpc>
                <a:spcPct val="90000"/>
              </a:lnSpc>
              <a:spcAft>
                <a:spcPts val="2600"/>
              </a:spcAft>
            </a:pPr>
            <a:r>
              <a:rPr lang="en-US" sz="36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This is where we come in!</a:t>
            </a:r>
          </a:p>
          <a:p>
            <a:pPr>
              <a:lnSpc>
                <a:spcPct val="90000"/>
              </a:lnSpc>
              <a:spcAft>
                <a:spcPts val="2600"/>
              </a:spcAft>
            </a:pPr>
            <a:r>
              <a:rPr lang="en-US" sz="36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 2000 mile simulation can be run in under a minute.</a:t>
            </a:r>
          </a:p>
          <a:p>
            <a:pPr>
              <a:lnSpc>
                <a:spcPct val="90000"/>
              </a:lnSpc>
              <a:spcAft>
                <a:spcPts val="2600"/>
              </a:spcAft>
            </a:pPr>
            <a:r>
              <a:rPr lang="en-US" sz="36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Weather can be set or defined from a path on the map based on the current date.</a:t>
            </a:r>
          </a:p>
          <a:p>
            <a:pPr>
              <a:lnSpc>
                <a:spcPct val="90000"/>
              </a:lnSpc>
              <a:spcAft>
                <a:spcPts val="2600"/>
              </a:spcAft>
            </a:pPr>
            <a:r>
              <a:rPr lang="en-US" sz="36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parameters of the solar car, (charge, weight, etcetera) can be modified from a simple input file as opposed to the complications involved with making such modifications to the solar car.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2292012" y="3463917"/>
            <a:ext cx="19544200" cy="203931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16000" spc="100" dirty="0">
                <a:solidFill>
                  <a:srgbClr val="E05529"/>
                </a:solidFill>
                <a:latin typeface="Impact" charset="0"/>
                <a:ea typeface="Impact" charset="0"/>
                <a:cs typeface="Impact" charset="0"/>
              </a:rPr>
              <a:t>Solar Car Simulation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4042572" y="5792046"/>
            <a:ext cx="15806057" cy="34390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389120" rtl="0" eaLnBrk="1" latinLnBrk="0" hangingPunct="1">
              <a:lnSpc>
                <a:spcPts val="8640"/>
              </a:lnSpc>
              <a:spcBef>
                <a:spcPts val="4800"/>
              </a:spcBef>
              <a:buFont typeface="Arial" panose="020B0604020202020204" pitchFamily="34" charset="0"/>
              <a:buNone/>
              <a:defRPr sz="6600" b="0" i="0" kern="1200" spc="200" baseline="0">
                <a:solidFill>
                  <a:schemeClr val="tx1"/>
                </a:solidFill>
                <a:latin typeface="Rufina-Stencil-Regular"/>
                <a:ea typeface="+mn-ea"/>
                <a:cs typeface="Rufina-Stencil-Regular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latin typeface="Georgia" charset="0"/>
                <a:ea typeface="Georgia" charset="0"/>
                <a:cs typeface="Georgia" charset="0"/>
              </a:rPr>
              <a:t>Harness the power of the sun!</a:t>
            </a:r>
          </a:p>
        </p:txBody>
      </p:sp>
      <p:sp>
        <p:nvSpPr>
          <p:cNvPr id="14" name="Text Placeholder 16"/>
          <p:cNvSpPr txBox="1">
            <a:spLocks/>
          </p:cNvSpPr>
          <p:nvPr/>
        </p:nvSpPr>
        <p:spPr>
          <a:xfrm>
            <a:off x="25239189" y="15647813"/>
            <a:ext cx="815869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rgbClr val="FFFFFF"/>
                </a:solidFill>
                <a:latin typeface="Verdana Regular" charset="0"/>
              </a:rPr>
              <a:t>About:</a:t>
            </a:r>
          </a:p>
        </p:txBody>
      </p:sp>
      <p:sp>
        <p:nvSpPr>
          <p:cNvPr id="15" name="Text Placeholder 18"/>
          <p:cNvSpPr txBox="1">
            <a:spLocks/>
          </p:cNvSpPr>
          <p:nvPr/>
        </p:nvSpPr>
        <p:spPr>
          <a:xfrm>
            <a:off x="33655942" y="16365225"/>
            <a:ext cx="8126412" cy="153724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3600" dirty="0">
                <a:latin typeface="Verdana Regular"/>
              </a:rPr>
              <a:t>GUI: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latin typeface="Verdana Regular"/>
              </a:rPr>
              <a:t>Should be simple with: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latin typeface="Verdana Regular"/>
              </a:rPr>
              <a:t>Form fields</a:t>
            </a:r>
          </a:p>
          <a:p>
            <a:pPr>
              <a:lnSpc>
                <a:spcPct val="80000"/>
              </a:lnSpc>
            </a:pPr>
            <a:r>
              <a:rPr lang="en-US" sz="3600" dirty="0">
                <a:latin typeface="Verdana Regular"/>
              </a:rPr>
              <a:t>A nice </a:t>
            </a:r>
            <a:r>
              <a:rPr lang="en-US" sz="6000" dirty="0">
                <a:latin typeface="Verdana Regular"/>
              </a:rPr>
              <a:t>big</a:t>
            </a:r>
            <a:r>
              <a:rPr lang="en-US" sz="3600" dirty="0">
                <a:latin typeface="Verdana Regular"/>
              </a:rPr>
              <a:t> graph for output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latin typeface="Verdana Regular"/>
              </a:rPr>
              <a:t>Hardware specs that are saved to a text file to be easily updated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Verdana Regula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600" dirty="0">
                <a:latin typeface="Verdana Regular"/>
              </a:rPr>
              <a:t>Data We Included or Calculated: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latin typeface="Verdana Regular"/>
              </a:rPr>
              <a:t>Weather conditions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latin typeface="Verdana Regular"/>
              </a:rPr>
              <a:t>Difference in altitude from start to end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latin typeface="Verdana Regular"/>
              </a:rPr>
              <a:t>Physical constraints (drag, weight, rolling friction, wheel size, </a:t>
            </a:r>
            <a:r>
              <a:rPr lang="en-US" sz="3600" dirty="0" err="1">
                <a:latin typeface="Verdana Regular"/>
              </a:rPr>
              <a:t>ecetera</a:t>
            </a:r>
            <a:r>
              <a:rPr lang="en-US" sz="3600" dirty="0">
                <a:latin typeface="Verdana Regular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latin typeface="Verdana Regular"/>
              </a:rPr>
              <a:t>The initial battery charge in KWH (Kilowatt-Hours)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latin typeface="Verdana Regular"/>
              </a:rPr>
              <a:t>Set time and or speed for the car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latin typeface="Verdana Regular"/>
              </a:rPr>
              <a:t>With a given amount of energy, what speed is best to make it a given distance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Verdana Regula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600" dirty="0">
                <a:latin typeface="Verdana Regular"/>
              </a:rPr>
              <a:t>Performance metrics: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latin typeface="Verdana Regular"/>
              </a:rPr>
              <a:t>The car is not finished to test.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latin typeface="Verdana Regular"/>
              </a:rPr>
              <a:t>As a result, we have used past race data.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latin typeface="Verdana Regular"/>
              </a:rPr>
              <a:t>We made calculations based on the individual hardware.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032266" y="754123"/>
            <a:ext cx="3811058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r" fontAlgn="ctr">
              <a:spcBef>
                <a:spcPts val="0"/>
              </a:spcBef>
            </a:pPr>
            <a:r>
              <a:rPr lang="en-US" sz="5400" spc="520" baseline="0" dirty="0">
                <a:latin typeface="Impact" charset="0"/>
                <a:ea typeface="Impact" charset="0"/>
                <a:cs typeface="Impact" charset="0"/>
              </a:rPr>
              <a:t>CS43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E7404F3-CC01-4CA7-8B30-09C6507FF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900" y="23393230"/>
            <a:ext cx="15437596" cy="7712589"/>
          </a:xfrm>
          <a:prstGeom prst="rect">
            <a:avLst/>
          </a:prstGeom>
        </p:spPr>
      </p:pic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B1678532-97E3-4279-9DAC-FE788DEF2E07}"/>
              </a:ext>
            </a:extLst>
          </p:cNvPr>
          <p:cNvSpPr txBox="1">
            <a:spLocks/>
          </p:cNvSpPr>
          <p:nvPr/>
        </p:nvSpPr>
        <p:spPr>
          <a:xfrm>
            <a:off x="33883168" y="9898528"/>
            <a:ext cx="8126412" cy="352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3600" dirty="0">
                <a:latin typeface="Verdana Regular"/>
              </a:rPr>
              <a:t>Team Members Pictured (from left to right): </a:t>
            </a:r>
            <a:r>
              <a:rPr lang="en-US" sz="3600" dirty="0" err="1">
                <a:latin typeface="Verdana Regular"/>
              </a:rPr>
              <a:t>Dennie</a:t>
            </a:r>
            <a:r>
              <a:rPr lang="en-US" sz="3600" dirty="0">
                <a:latin typeface="Verdana Regular"/>
              </a:rPr>
              <a:t> </a:t>
            </a:r>
            <a:r>
              <a:rPr lang="en-US" sz="3600" dirty="0" err="1">
                <a:latin typeface="Verdana Regular"/>
              </a:rPr>
              <a:t>Devito</a:t>
            </a:r>
            <a:r>
              <a:rPr lang="en-US" sz="3600" dirty="0">
                <a:latin typeface="Verdana Regular"/>
              </a:rPr>
              <a:t>, Dakota </a:t>
            </a:r>
            <a:r>
              <a:rPr lang="en-US" sz="3600" dirty="0" err="1">
                <a:latin typeface="Verdana Regular"/>
              </a:rPr>
              <a:t>Zaengle</a:t>
            </a:r>
            <a:r>
              <a:rPr lang="en-US" sz="3600" dirty="0">
                <a:latin typeface="Verdana Regular"/>
              </a:rPr>
              <a:t>, Logan Kling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Verdana Regular"/>
            </a:endParaRPr>
          </a:p>
          <a:p>
            <a:pPr marL="0" indent="0">
              <a:lnSpc>
                <a:spcPct val="86000"/>
              </a:lnSpc>
              <a:buNone/>
            </a:pPr>
            <a:r>
              <a:rPr lang="en-US" sz="3600" dirty="0">
                <a:latin typeface="Verdana Regular"/>
                <a:hlinkClick r:id="rId3"/>
              </a:rPr>
              <a:t>devitod@oregonstate.edu</a:t>
            </a:r>
            <a:endParaRPr lang="en-US" sz="3600" dirty="0">
              <a:latin typeface="Verdana Regular"/>
            </a:endParaRPr>
          </a:p>
          <a:p>
            <a:pPr marL="0" indent="0">
              <a:lnSpc>
                <a:spcPct val="86000"/>
              </a:lnSpc>
              <a:buNone/>
            </a:pPr>
            <a:r>
              <a:rPr lang="en-US" sz="3600" dirty="0">
                <a:latin typeface="Verdana Regular"/>
                <a:hlinkClick r:id="rId4"/>
              </a:rPr>
              <a:t>zaengled@oregonstate.edu</a:t>
            </a:r>
            <a:endParaRPr lang="en-US" sz="3600" dirty="0">
              <a:latin typeface="Verdana Regular"/>
            </a:endParaRPr>
          </a:p>
          <a:p>
            <a:pPr marL="0" indent="0">
              <a:lnSpc>
                <a:spcPct val="86000"/>
              </a:lnSpc>
              <a:buNone/>
            </a:pPr>
            <a:r>
              <a:rPr lang="en-US" sz="3600" dirty="0">
                <a:latin typeface="Verdana Regular"/>
                <a:hlinkClick r:id="rId5"/>
              </a:rPr>
              <a:t>klinglo@oregonstate.edu</a:t>
            </a:r>
            <a:endParaRPr lang="en-US" sz="3600" dirty="0">
              <a:latin typeface="Verdana Regular"/>
            </a:endParaRP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3D11EB6-0805-476E-ACFE-F5CB919C065A}"/>
              </a:ext>
            </a:extLst>
          </p:cNvPr>
          <p:cNvSpPr txBox="1">
            <a:spLocks/>
          </p:cNvSpPr>
          <p:nvPr/>
        </p:nvSpPr>
        <p:spPr>
          <a:xfrm>
            <a:off x="33819056" y="13911888"/>
            <a:ext cx="7519444" cy="24211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latin typeface="Verdana Regular"/>
              </a:rPr>
              <a:t>Client: Caitlin Moore of OSU’s Phoenix Solar Racing Team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latin typeface="Verdana Regular"/>
                <a:hlinkClick r:id="rId6"/>
              </a:rPr>
              <a:t>phoenixsolarracing@gmail.com</a:t>
            </a:r>
            <a:endParaRPr lang="en-US" sz="3600" dirty="0">
              <a:latin typeface="Verdana Regular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600" dirty="0">
              <a:latin typeface="Verdana 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C3D92-6CF3-4BFF-B8E4-4AFA7EDA9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46729" y="2815111"/>
            <a:ext cx="9277350" cy="695925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6B1E0C4-20B7-4CF2-AE66-EB40ABD3EE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7595" y="3132433"/>
            <a:ext cx="3631746" cy="60444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7A5D3E-8ADA-4CDB-B9BD-DBC376E729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15764" y="8029835"/>
            <a:ext cx="20189669" cy="9282778"/>
          </a:xfrm>
          <a:prstGeom prst="rect">
            <a:avLst/>
          </a:prstGeom>
        </p:spPr>
      </p:pic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0D8D13D8-23FF-41EE-BEEC-B1A28CDBAA1F}"/>
              </a:ext>
            </a:extLst>
          </p:cNvPr>
          <p:cNvSpPr txBox="1">
            <a:spLocks/>
          </p:cNvSpPr>
          <p:nvPr/>
        </p:nvSpPr>
        <p:spPr>
          <a:xfrm>
            <a:off x="11929093" y="23321854"/>
            <a:ext cx="4443022" cy="2492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indent="-45720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8163">
              <a:lnSpc>
                <a:spcPct val="90000"/>
              </a:lnSpc>
              <a:spcAft>
                <a:spcPts val="2600"/>
              </a:spcAft>
            </a:pPr>
            <a:r>
              <a:rPr lang="es-MX" sz="3600" dirty="0">
                <a:latin typeface="Verdana Regular" charset="0"/>
              </a:rPr>
              <a:t>A</a:t>
            </a:r>
            <a:r>
              <a:rPr lang="en-US" sz="3600" dirty="0">
                <a:latin typeface="Verdana Regular" charset="0"/>
              </a:rPr>
              <a:t> program with the flexibility to simulate a plethora of solar vehicle designs.</a:t>
            </a:r>
          </a:p>
        </p:txBody>
      </p:sp>
    </p:spTree>
    <p:extLst>
      <p:ext uri="{BB962C8B-B14F-4D97-AF65-F5344CB8AC3E}">
        <p14:creationId xmlns:p14="http://schemas.microsoft.com/office/powerpoint/2010/main" val="2732054176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_poster_template-48x36">
  <a:themeElements>
    <a:clrScheme name="OSU COE">
      <a:dk1>
        <a:sysClr val="windowText" lastClr="000000"/>
      </a:dk1>
      <a:lt1>
        <a:sysClr val="window" lastClr="FFFFFF"/>
      </a:lt1>
      <a:dk2>
        <a:srgbClr val="D63F20"/>
      </a:dk2>
      <a:lt2>
        <a:srgbClr val="B1B2B1"/>
      </a:lt2>
      <a:accent1>
        <a:srgbClr val="7D7819"/>
      </a:accent1>
      <a:accent2>
        <a:srgbClr val="004760"/>
      </a:accent2>
      <a:accent3>
        <a:srgbClr val="EFB31D"/>
      </a:accent3>
      <a:accent4>
        <a:srgbClr val="002F32"/>
      </a:accent4>
      <a:accent5>
        <a:srgbClr val="00747E"/>
      </a:accent5>
      <a:accent6>
        <a:srgbClr val="777877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_poster_template-48x36" id="{0FFAA6C9-1816-164A-913C-442D436FEA80}" vid="{D21D638B-596F-CB49-840C-9C72AB38A7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</TotalTime>
  <Words>414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Georgia</vt:lpstr>
      <vt:lpstr>Impact</vt:lpstr>
      <vt:lpstr>Verdana</vt:lpstr>
      <vt:lpstr>Verdana Regular</vt:lpstr>
      <vt:lpstr>research_poster_template-48x36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Logan Kling</cp:lastModifiedBy>
  <cp:revision>77</cp:revision>
  <dcterms:created xsi:type="dcterms:W3CDTF">2017-04-19T21:01:26Z</dcterms:created>
  <dcterms:modified xsi:type="dcterms:W3CDTF">2018-04-28T06:24:56Z</dcterms:modified>
</cp:coreProperties>
</file>