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26" r:id="rId3"/>
    <p:sldId id="527" r:id="rId4"/>
    <p:sldId id="532" r:id="rId5"/>
    <p:sldId id="528" r:id="rId6"/>
    <p:sldId id="529" r:id="rId7"/>
    <p:sldId id="530" r:id="rId8"/>
    <p:sldId id="531" r:id="rId9"/>
    <p:sldId id="259" r:id="rId10"/>
    <p:sldId id="260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</p:sldIdLst>
  <p:sldSz cx="13335000" cy="7505700"/>
  <p:notesSz cx="13335000" cy="7505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0238" y="2473867"/>
            <a:ext cx="11574522" cy="836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CBE6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23568" y="3978233"/>
            <a:ext cx="9087862" cy="96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31313A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6750" y="1726311"/>
            <a:ext cx="5800725" cy="4953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67525" y="1726311"/>
            <a:ext cx="5800725" cy="4953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335000" cy="7505700"/>
          </a:xfrm>
          <a:custGeom>
            <a:avLst/>
            <a:gdLst/>
            <a:ahLst/>
            <a:cxnLst/>
            <a:rect l="l" t="t" r="r" b="b"/>
            <a:pathLst>
              <a:path w="13335000" h="7505700">
                <a:moveTo>
                  <a:pt x="0" y="0"/>
                </a:moveTo>
                <a:lnTo>
                  <a:pt x="13334973" y="0"/>
                </a:lnTo>
                <a:lnTo>
                  <a:pt x="13334973" y="7505685"/>
                </a:lnTo>
                <a:lnTo>
                  <a:pt x="0" y="7505685"/>
                </a:lnTo>
                <a:lnTo>
                  <a:pt x="0" y="0"/>
                </a:lnTo>
                <a:close/>
              </a:path>
            </a:pathLst>
          </a:custGeom>
          <a:solidFill>
            <a:srgbClr val="276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335000" cy="7505700"/>
          </a:xfrm>
          <a:custGeom>
            <a:avLst/>
            <a:gdLst/>
            <a:ahLst/>
            <a:cxnLst/>
            <a:rect l="l" t="t" r="r" b="b"/>
            <a:pathLst>
              <a:path w="13335000" h="7505700">
                <a:moveTo>
                  <a:pt x="0" y="0"/>
                </a:moveTo>
                <a:lnTo>
                  <a:pt x="13334973" y="0"/>
                </a:lnTo>
                <a:lnTo>
                  <a:pt x="13334973" y="7505685"/>
                </a:lnTo>
                <a:lnTo>
                  <a:pt x="0" y="7505685"/>
                </a:lnTo>
                <a:lnTo>
                  <a:pt x="0" y="0"/>
                </a:lnTo>
                <a:close/>
              </a:path>
            </a:pathLst>
          </a:custGeom>
          <a:solidFill>
            <a:srgbClr val="276F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31551" y="3499686"/>
            <a:ext cx="167189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618" y="1922453"/>
            <a:ext cx="12167763" cy="3560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31313A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33900" y="6980301"/>
            <a:ext cx="4267200" cy="37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6750" y="6980301"/>
            <a:ext cx="3067050" cy="37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01200" y="6980301"/>
            <a:ext cx="3067050" cy="37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s://github.com/Larry-DayDayU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nytimes.com/2019/05/20/health/cancer-artificial-intelligence-ct-scans.html" TargetMode="External"/><Relationship Id="rId1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nytimes.com/2019/05/20/health/cancer-artificial-intelligence-ct-scans.html" TargetMode="External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hyperlink" Target="https://www.youtube.com/watch?v=fx6nqgld-Z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moralmachine.net/" TargetMode="External"/><Relationship Id="rId1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37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2.png"/><Relationship Id="rId17" Type="http://schemas.openxmlformats.org/officeDocument/2006/relationships/image" Target="../media/image41.png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37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2.png"/><Relationship Id="rId17" Type="http://schemas.openxmlformats.org/officeDocument/2006/relationships/image" Target="../media/image41.png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37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43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43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48.jpeg"/><Relationship Id="rId14" Type="http://schemas.openxmlformats.org/officeDocument/2006/relationships/image" Target="../media/image38.jpeg"/><Relationship Id="rId13" Type="http://schemas.openxmlformats.org/officeDocument/2006/relationships/image" Target="../media/image47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jpeg"/><Relationship Id="rId15" Type="http://schemas.openxmlformats.org/officeDocument/2006/relationships/image" Target="../media/image48.jpeg"/><Relationship Id="rId14" Type="http://schemas.openxmlformats.org/officeDocument/2006/relationships/image" Target="../media/image38.jpeg"/><Relationship Id="rId13" Type="http://schemas.openxmlformats.org/officeDocument/2006/relationships/image" Target="../media/image47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jpeg"/><Relationship Id="rId15" Type="http://schemas.openxmlformats.org/officeDocument/2006/relationships/image" Target="../media/image48.jpeg"/><Relationship Id="rId14" Type="http://schemas.openxmlformats.org/officeDocument/2006/relationships/image" Target="../media/image38.jpeg"/><Relationship Id="rId13" Type="http://schemas.openxmlformats.org/officeDocument/2006/relationships/image" Target="../media/image47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43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43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48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43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jpeg"/><Relationship Id="rId15" Type="http://schemas.openxmlformats.org/officeDocument/2006/relationships/image" Target="../media/image48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43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jpeg"/><Relationship Id="rId15" Type="http://schemas.openxmlformats.org/officeDocument/2006/relationships/image" Target="../media/image48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43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43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jpe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44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jpeg"/><Relationship Id="rId1" Type="http://schemas.openxmlformats.org/officeDocument/2006/relationships/image" Target="../media/image49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KEQhaBIZ9yk" TargetMode="External"/><Relationship Id="rId1" Type="http://schemas.openxmlformats.org/officeDocument/2006/relationships/image" Target="../media/image51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youtube.com/watch?v=KEQhaBIZ9yk" TargetMode="External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38" y="1771557"/>
            <a:ext cx="11574522" cy="1015365"/>
          </a:xfrm>
        </p:spPr>
        <p:txBody>
          <a:bodyPr/>
          <a:lstStyle/>
          <a:p>
            <a:pPr algn="ctr"/>
            <a:r>
              <a:rPr sz="6600"/>
              <a:t>Introduction to AI</a:t>
            </a:r>
            <a:r>
              <a:rPr lang="en-US" sz="6600"/>
              <a:t> Fundamental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885" y="2762250"/>
            <a:ext cx="6952615" cy="2708275"/>
          </a:xfrm>
        </p:spPr>
        <p:txBody>
          <a:bodyPr wrap="square"/>
          <a:lstStyle/>
          <a:p>
            <a:pPr algn="ctr"/>
            <a:r>
              <a:rPr sz="4000"/>
              <a:t>For Primary Education (Ages 9-12)</a:t>
            </a:r>
            <a:endParaRPr sz="4000"/>
          </a:p>
          <a:p>
            <a:endParaRPr lang="en-US" sz="4000"/>
          </a:p>
          <a:p>
            <a:endParaRPr lang="en-US" sz="3200"/>
          </a:p>
          <a:p>
            <a:endParaRPr lang="en-US" sz="3200"/>
          </a:p>
          <a:p>
            <a:pPr algn="ctr"/>
            <a:r>
              <a:rPr lang="en-US" sz="3200" u="sng"/>
              <a:t>Runlin Wang</a:t>
            </a:r>
            <a:endParaRPr lang="en-US" sz="32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096" y="3499760"/>
            <a:ext cx="666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spc="-40" dirty="0"/>
              <a:t>TO </a:t>
            </a:r>
            <a:r>
              <a:rPr spc="-10" dirty="0"/>
              <a:t>ARTIFICIAL</a:t>
            </a:r>
            <a:r>
              <a:rPr spc="25" dirty="0"/>
              <a:t> </a:t>
            </a:r>
            <a:r>
              <a:rPr spc="-5" dirty="0"/>
              <a:t>INTELLIGENCE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Definition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36" y="1922453"/>
            <a:ext cx="6655434" cy="20739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03530" algn="l"/>
                <a:tab pos="304165" algn="l"/>
              </a:tabLst>
            </a:pP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universal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definition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Sci-fi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created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unrealistic images/associations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Field changes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too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fast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Interdisciplinary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nature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intelligent?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Definition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(1)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36" y="1922453"/>
            <a:ext cx="11082655" cy="46678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03530" algn="l"/>
                <a:tab pos="304165" algn="l"/>
              </a:tabLst>
            </a:pP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universal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definition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Sci-fi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created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unrealistic images/associations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Field changes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too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fast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Interdisciplinary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nature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intelligent?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36B1C"/>
              </a:buClr>
              <a:buFont typeface="Arial" panose="020B0604020202020204"/>
              <a:buChar char="•"/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303530" indent="-291465">
              <a:lnSpc>
                <a:spcPct val="100000"/>
              </a:lnSpc>
              <a:spcBef>
                <a:spcPts val="5"/>
              </a:spcBef>
              <a:buClr>
                <a:srgbClr val="F36B1C"/>
              </a:buClr>
              <a:buSzPct val="98000"/>
              <a:buChar char="-"/>
              <a:tabLst>
                <a:tab pos="303530" algn="l"/>
                <a:tab pos="30416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General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definition: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are </a:t>
            </a:r>
            <a:r>
              <a:rPr sz="3200" b="1" u="sng" spc="10" dirty="0">
                <a:solidFill>
                  <a:srgbClr val="313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autonomous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150" spc="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u="sng" spc="5" dirty="0">
                <a:solidFill>
                  <a:srgbClr val="313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adaptive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510665" marR="5080" lvl="2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510665" algn="l"/>
                <a:tab pos="1511300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Autonomous: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 ability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perform tasks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complex environments </a:t>
            </a:r>
            <a:r>
              <a:rPr sz="2150" b="1" u="sng" spc="10" dirty="0">
                <a:solidFill>
                  <a:srgbClr val="FF0000"/>
                </a:solidFill>
                <a:effectLst/>
                <a:latin typeface="Calibri" panose="020F0502020204030204"/>
                <a:cs typeface="Calibri" panose="020F0502020204030204"/>
              </a:rPr>
              <a:t>without </a:t>
            </a:r>
            <a:r>
              <a:rPr sz="2150" b="1" u="sng" dirty="0">
                <a:solidFill>
                  <a:srgbClr val="FF0000"/>
                </a:solidFill>
                <a:effectLst/>
                <a:latin typeface="Calibri" panose="020F0502020204030204"/>
                <a:cs typeface="Calibri" panose="020F0502020204030204"/>
              </a:rPr>
              <a:t>constant  </a:t>
            </a:r>
            <a:r>
              <a:rPr sz="2150" b="1" u="sng" spc="10" dirty="0">
                <a:solidFill>
                  <a:srgbClr val="FF0000"/>
                </a:solidFill>
                <a:effectLst/>
                <a:latin typeface="Calibri" panose="020F0502020204030204"/>
                <a:cs typeface="Calibri" panose="020F0502020204030204"/>
              </a:rPr>
              <a:t>guidance by </a:t>
            </a:r>
            <a:r>
              <a:rPr sz="2150" b="1" u="sng" spc="15" dirty="0">
                <a:solidFill>
                  <a:srgbClr val="FF0000"/>
                </a:solidFill>
                <a:effectLst/>
                <a:latin typeface="Calibri" panose="020F0502020204030204"/>
                <a:cs typeface="Calibri" panose="020F0502020204030204"/>
              </a:rPr>
              <a:t>a</a:t>
            </a:r>
            <a:r>
              <a:rPr sz="2150" b="1" u="sng" spc="-10" dirty="0">
                <a:solidFill>
                  <a:srgbClr val="FF0000"/>
                </a:solidFill>
                <a:effectLst/>
                <a:latin typeface="Calibri" panose="020F0502020204030204"/>
                <a:cs typeface="Calibri" panose="020F0502020204030204"/>
              </a:rPr>
              <a:t> </a:t>
            </a:r>
            <a:r>
              <a:rPr sz="2150" b="1" u="sng" spc="10" dirty="0">
                <a:solidFill>
                  <a:srgbClr val="FF0000"/>
                </a:solidFill>
                <a:effectLst/>
                <a:latin typeface="Calibri" panose="020F0502020204030204"/>
                <a:cs typeface="Calibri" panose="020F0502020204030204"/>
              </a:rPr>
              <a:t>use</a:t>
            </a:r>
            <a:endParaRPr sz="215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  <a:p>
            <a:pPr marL="1510665" lvl="2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510665" algn="l"/>
                <a:tab pos="1511300" algn="l"/>
              </a:tabLst>
            </a:pP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Adaptive: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 ability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b="1" u="sng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improve </a:t>
            </a:r>
            <a:r>
              <a:rPr sz="2150" b="1" u="sng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performance by learning </a:t>
            </a:r>
            <a:r>
              <a:rPr sz="2150" b="1" u="sng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150" b="1" u="sng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u="sng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experience</a:t>
            </a:r>
            <a:endParaRPr sz="2150" b="1" u="sng" spc="5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Examples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 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5740100" y="590307"/>
                </a:move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70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close/>
              </a:path>
            </a:pathLst>
          </a:custGeom>
          <a:solidFill>
            <a:srgbClr val="008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0" y="98386"/>
                </a:move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69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7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6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79664" y="2263727"/>
            <a:ext cx="947293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87880" algn="l"/>
                <a:tab pos="8819515" algn="l"/>
              </a:tabLst>
            </a:pPr>
            <a:r>
              <a:rPr sz="2925" spc="7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autonomous</a:t>
            </a:r>
            <a:r>
              <a:rPr sz="1950" b="1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9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adaptive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195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1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5668" y="2604293"/>
            <a:ext cx="0" cy="4901565"/>
          </a:xfrm>
          <a:custGeom>
            <a:avLst/>
            <a:gdLst/>
            <a:ahLst/>
            <a:cxnLst/>
            <a:rect l="l" t="t" r="r" b="b"/>
            <a:pathLst>
              <a:path h="4901565">
                <a:moveTo>
                  <a:pt x="0" y="0"/>
                </a:moveTo>
                <a:lnTo>
                  <a:pt x="0" y="4901391"/>
                </a:lnTo>
              </a:path>
            </a:pathLst>
          </a:custGeom>
          <a:ln w="76199">
            <a:solidFill>
              <a:srgbClr val="008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83804" y="5498620"/>
            <a:ext cx="2986052" cy="14930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85027" y="2926823"/>
            <a:ext cx="2608005" cy="217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9081" y="2891139"/>
            <a:ext cx="2449195" cy="197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6805" y="2876764"/>
            <a:ext cx="4018212" cy="193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11192" y="5189686"/>
            <a:ext cx="4120108" cy="164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Exercise: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 it AI or not?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5740100" y="590307"/>
                </a:move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70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close/>
              </a:path>
            </a:pathLst>
          </a:custGeom>
          <a:solidFill>
            <a:srgbClr val="008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0" y="98386"/>
                </a:move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69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7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6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79664" y="2263727"/>
            <a:ext cx="947293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87880" algn="l"/>
                <a:tab pos="8819515" algn="l"/>
              </a:tabLst>
            </a:pPr>
            <a:r>
              <a:rPr sz="2925" spc="7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autonomous</a:t>
            </a:r>
            <a:r>
              <a:rPr sz="1950" b="1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9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adaptive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195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1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5668" y="2604293"/>
            <a:ext cx="0" cy="4901565"/>
          </a:xfrm>
          <a:custGeom>
            <a:avLst/>
            <a:gdLst/>
            <a:ahLst/>
            <a:cxnLst/>
            <a:rect l="l" t="t" r="r" b="b"/>
            <a:pathLst>
              <a:path h="4901565">
                <a:moveTo>
                  <a:pt x="0" y="0"/>
                </a:moveTo>
                <a:lnTo>
                  <a:pt x="0" y="4901391"/>
                </a:lnTo>
              </a:path>
            </a:pathLst>
          </a:custGeom>
          <a:ln w="9524">
            <a:solidFill>
              <a:srgbClr val="008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34978" y="3513140"/>
            <a:ext cx="5661405" cy="16755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Exercise: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 it AI or not?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5740100" y="590307"/>
                </a:move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70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close/>
              </a:path>
            </a:pathLst>
          </a:custGeom>
          <a:solidFill>
            <a:srgbClr val="008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0" y="98386"/>
                </a:move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69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7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6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79664" y="2263727"/>
            <a:ext cx="947293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87880" algn="l"/>
                <a:tab pos="8819515" algn="l"/>
              </a:tabLst>
            </a:pPr>
            <a:r>
              <a:rPr sz="2925" spc="7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autonomous</a:t>
            </a:r>
            <a:r>
              <a:rPr sz="1950" b="1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9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adaptive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195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1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5668" y="2604293"/>
            <a:ext cx="0" cy="4901565"/>
          </a:xfrm>
          <a:custGeom>
            <a:avLst/>
            <a:gdLst/>
            <a:ahLst/>
            <a:cxnLst/>
            <a:rect l="l" t="t" r="r" b="b"/>
            <a:pathLst>
              <a:path h="4901565">
                <a:moveTo>
                  <a:pt x="0" y="0"/>
                </a:moveTo>
                <a:lnTo>
                  <a:pt x="0" y="4901391"/>
                </a:lnTo>
              </a:path>
            </a:pathLst>
          </a:custGeom>
          <a:ln w="9524">
            <a:solidFill>
              <a:srgbClr val="008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9923" y="2873550"/>
            <a:ext cx="5661405" cy="16755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Exercise: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 it AI or not?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5740100" y="590307"/>
                </a:move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70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close/>
              </a:path>
            </a:pathLst>
          </a:custGeom>
          <a:solidFill>
            <a:srgbClr val="008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0" y="98386"/>
                </a:move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69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7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6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79664" y="2263727"/>
            <a:ext cx="947293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87880" algn="l"/>
                <a:tab pos="8819515" algn="l"/>
              </a:tabLst>
            </a:pPr>
            <a:r>
              <a:rPr sz="2925" spc="7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autonomous</a:t>
            </a:r>
            <a:r>
              <a:rPr sz="1950" b="1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9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adaptive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195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1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5668" y="2604293"/>
            <a:ext cx="0" cy="4901565"/>
          </a:xfrm>
          <a:custGeom>
            <a:avLst/>
            <a:gdLst/>
            <a:ahLst/>
            <a:cxnLst/>
            <a:rect l="l" t="t" r="r" b="b"/>
            <a:pathLst>
              <a:path h="4901565">
                <a:moveTo>
                  <a:pt x="0" y="0"/>
                </a:moveTo>
                <a:lnTo>
                  <a:pt x="0" y="4901391"/>
                </a:lnTo>
              </a:path>
            </a:pathLst>
          </a:custGeom>
          <a:ln w="9524">
            <a:solidFill>
              <a:srgbClr val="008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9923" y="2873550"/>
            <a:ext cx="5661405" cy="16755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40735" y="3195227"/>
            <a:ext cx="2049891" cy="364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Exercise: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 it AI or not?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5740100" y="590307"/>
                </a:move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70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close/>
              </a:path>
            </a:pathLst>
          </a:custGeom>
          <a:solidFill>
            <a:srgbClr val="008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0" y="98386"/>
                </a:move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69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7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6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79664" y="2263727"/>
            <a:ext cx="947293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87880" algn="l"/>
                <a:tab pos="8819515" algn="l"/>
              </a:tabLst>
            </a:pPr>
            <a:r>
              <a:rPr sz="2925" spc="7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autonomous</a:t>
            </a:r>
            <a:r>
              <a:rPr sz="1950" b="1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9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adaptive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195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1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923" y="2873550"/>
            <a:ext cx="5661405" cy="16755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1437" y="3282641"/>
            <a:ext cx="2049891" cy="364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54276" y="3133484"/>
            <a:ext cx="2049891" cy="364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65668" y="2604293"/>
            <a:ext cx="0" cy="4901565"/>
          </a:xfrm>
          <a:custGeom>
            <a:avLst/>
            <a:gdLst/>
            <a:ahLst/>
            <a:cxnLst/>
            <a:rect l="l" t="t" r="r" b="b"/>
            <a:pathLst>
              <a:path h="4901565">
                <a:moveTo>
                  <a:pt x="0" y="0"/>
                </a:moveTo>
                <a:lnTo>
                  <a:pt x="0" y="4901391"/>
                </a:lnTo>
              </a:path>
            </a:pathLst>
          </a:custGeom>
          <a:ln w="9524">
            <a:solidFill>
              <a:srgbClr val="008F9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682" y="2604298"/>
            <a:ext cx="0" cy="4901565"/>
          </a:xfrm>
          <a:custGeom>
            <a:avLst/>
            <a:gdLst/>
            <a:ahLst/>
            <a:cxnLst/>
            <a:rect l="l" t="t" r="r" b="b"/>
            <a:pathLst>
              <a:path h="4901565">
                <a:moveTo>
                  <a:pt x="0" y="0"/>
                </a:moveTo>
                <a:lnTo>
                  <a:pt x="0" y="4901386"/>
                </a:lnTo>
              </a:path>
            </a:pathLst>
          </a:custGeom>
          <a:ln w="9524">
            <a:solidFill>
              <a:srgbClr val="008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Exercise: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 it AI or not?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5740100" y="590307"/>
                </a:move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70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close/>
              </a:path>
            </a:pathLst>
          </a:custGeom>
          <a:solidFill>
            <a:srgbClr val="008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0" y="98386"/>
                </a:move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69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7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6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79664" y="2263727"/>
            <a:ext cx="947293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87880" algn="l"/>
                <a:tab pos="8819515" algn="l"/>
              </a:tabLst>
            </a:pPr>
            <a:r>
              <a:rPr sz="2925" spc="7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autonomous</a:t>
            </a:r>
            <a:r>
              <a:rPr sz="1950" b="1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9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adaptive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195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1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923" y="2873550"/>
            <a:ext cx="5661405" cy="16755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1437" y="3282641"/>
            <a:ext cx="2049891" cy="364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54276" y="3133484"/>
            <a:ext cx="2049891" cy="364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02572" y="3820360"/>
            <a:ext cx="3611513" cy="224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Exercise: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 it AI or not?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5740100" y="590307"/>
                </a:move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70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close/>
              </a:path>
            </a:pathLst>
          </a:custGeom>
          <a:solidFill>
            <a:srgbClr val="008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9079" y="2141306"/>
            <a:ext cx="5838825" cy="590550"/>
          </a:xfrm>
          <a:custGeom>
            <a:avLst/>
            <a:gdLst/>
            <a:ahLst/>
            <a:cxnLst/>
            <a:rect l="l" t="t" r="r" b="b"/>
            <a:pathLst>
              <a:path w="5838825" h="590550">
                <a:moveTo>
                  <a:pt x="0" y="98386"/>
                </a:moveTo>
                <a:lnTo>
                  <a:pt x="7731" y="60090"/>
                </a:lnTo>
                <a:lnTo>
                  <a:pt x="28816" y="28816"/>
                </a:lnTo>
                <a:lnTo>
                  <a:pt x="60090" y="7731"/>
                </a:lnTo>
                <a:lnTo>
                  <a:pt x="98386" y="0"/>
                </a:lnTo>
                <a:lnTo>
                  <a:pt x="5740100" y="0"/>
                </a:lnTo>
                <a:lnTo>
                  <a:pt x="5777751" y="7489"/>
                </a:lnTo>
                <a:lnTo>
                  <a:pt x="5809669" y="28816"/>
                </a:lnTo>
                <a:lnTo>
                  <a:pt x="5830997" y="60735"/>
                </a:lnTo>
                <a:lnTo>
                  <a:pt x="5838487" y="98386"/>
                </a:lnTo>
                <a:lnTo>
                  <a:pt x="5838487" y="491921"/>
                </a:lnTo>
                <a:lnTo>
                  <a:pt x="5830755" y="530217"/>
                </a:lnTo>
                <a:lnTo>
                  <a:pt x="5809670" y="561491"/>
                </a:lnTo>
                <a:lnTo>
                  <a:pt x="5778397" y="582576"/>
                </a:lnTo>
                <a:lnTo>
                  <a:pt x="5740100" y="590307"/>
                </a:lnTo>
                <a:lnTo>
                  <a:pt x="98386" y="590307"/>
                </a:lnTo>
                <a:lnTo>
                  <a:pt x="60090" y="582576"/>
                </a:lnTo>
                <a:lnTo>
                  <a:pt x="28816" y="561491"/>
                </a:lnTo>
                <a:lnTo>
                  <a:pt x="7731" y="530217"/>
                </a:lnTo>
                <a:lnTo>
                  <a:pt x="0" y="491921"/>
                </a:lnTo>
                <a:lnTo>
                  <a:pt x="0" y="98386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7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6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2490" y="2188850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3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3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2288759" y="471909"/>
                </a:move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close/>
              </a:path>
            </a:pathLst>
          </a:custGeom>
          <a:solidFill>
            <a:srgbClr val="1F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36736" y="2200505"/>
            <a:ext cx="2367915" cy="472440"/>
          </a:xfrm>
          <a:custGeom>
            <a:avLst/>
            <a:gdLst/>
            <a:ahLst/>
            <a:cxnLst/>
            <a:rect l="l" t="t" r="r" b="b"/>
            <a:pathLst>
              <a:path w="2367915" h="472439">
                <a:moveTo>
                  <a:pt x="0" y="78653"/>
                </a:moveTo>
                <a:lnTo>
                  <a:pt x="6180" y="48037"/>
                </a:lnTo>
                <a:lnTo>
                  <a:pt x="23036" y="23036"/>
                </a:lnTo>
                <a:lnTo>
                  <a:pt x="48037" y="6180"/>
                </a:lnTo>
                <a:lnTo>
                  <a:pt x="78652" y="0"/>
                </a:lnTo>
                <a:lnTo>
                  <a:pt x="2288759" y="0"/>
                </a:lnTo>
                <a:lnTo>
                  <a:pt x="2332395" y="13214"/>
                </a:lnTo>
                <a:lnTo>
                  <a:pt x="2361425" y="48553"/>
                </a:lnTo>
                <a:lnTo>
                  <a:pt x="2367412" y="78653"/>
                </a:lnTo>
                <a:lnTo>
                  <a:pt x="2367412" y="393256"/>
                </a:lnTo>
                <a:lnTo>
                  <a:pt x="2361231" y="423871"/>
                </a:lnTo>
                <a:lnTo>
                  <a:pt x="2344375" y="448872"/>
                </a:lnTo>
                <a:lnTo>
                  <a:pt x="2319374" y="465728"/>
                </a:lnTo>
                <a:lnTo>
                  <a:pt x="2288759" y="471909"/>
                </a:lnTo>
                <a:lnTo>
                  <a:pt x="78652" y="471909"/>
                </a:lnTo>
                <a:lnTo>
                  <a:pt x="48037" y="465728"/>
                </a:lnTo>
                <a:lnTo>
                  <a:pt x="23036" y="448872"/>
                </a:lnTo>
                <a:lnTo>
                  <a:pt x="6180" y="423871"/>
                </a:lnTo>
                <a:lnTo>
                  <a:pt x="0" y="393256"/>
                </a:lnTo>
                <a:lnTo>
                  <a:pt x="0" y="78653"/>
                </a:lnTo>
                <a:close/>
              </a:path>
            </a:pathLst>
          </a:custGeom>
          <a:ln w="12699">
            <a:solidFill>
              <a:srgbClr val="0068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79664" y="2263727"/>
            <a:ext cx="947293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87880" algn="l"/>
                <a:tab pos="8819515" algn="l"/>
              </a:tabLst>
            </a:pPr>
            <a:r>
              <a:rPr sz="2925" spc="7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9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autonomous</a:t>
            </a:r>
            <a:r>
              <a:rPr sz="1950" b="1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9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adaptive	</a:t>
            </a:r>
            <a:r>
              <a:rPr sz="19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195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1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923" y="2873550"/>
            <a:ext cx="5661405" cy="16755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1437" y="3282641"/>
            <a:ext cx="2049891" cy="364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54276" y="3133484"/>
            <a:ext cx="2049891" cy="364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7747" y="4616177"/>
            <a:ext cx="3611513" cy="224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65668" y="2604293"/>
            <a:ext cx="0" cy="4901565"/>
          </a:xfrm>
          <a:custGeom>
            <a:avLst/>
            <a:gdLst/>
            <a:ahLst/>
            <a:cxnLst/>
            <a:rect l="l" t="t" r="r" b="b"/>
            <a:pathLst>
              <a:path h="4901565">
                <a:moveTo>
                  <a:pt x="0" y="0"/>
                </a:moveTo>
                <a:lnTo>
                  <a:pt x="0" y="4901391"/>
                </a:lnTo>
              </a:path>
            </a:pathLst>
          </a:custGeom>
          <a:ln w="9524">
            <a:solidFill>
              <a:srgbClr val="008F9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1551" y="3499686"/>
            <a:ext cx="1671896" cy="861695"/>
          </a:xfrm>
        </p:spPr>
        <p:txBody>
          <a:bodyPr/>
          <a:p>
            <a:r>
              <a:rPr lang="en-US" altLang="zh-CN"/>
              <a:t>About Lecturer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952500" y="1543050"/>
            <a:ext cx="10061575" cy="5416550"/>
          </a:xfrm>
        </p:spPr>
        <p:txBody>
          <a:bodyPr wrap="square"/>
          <a:p>
            <a:r>
              <a:rPr sz="3200">
                <a:sym typeface="+mn-ea"/>
              </a:rPr>
              <a:t>👤 Runlin Wang (Preferred Name: </a:t>
            </a:r>
            <a:r>
              <a:rPr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Larry</a:t>
            </a:r>
            <a:r>
              <a:rPr sz="3200">
                <a:sym typeface="+mn-ea"/>
              </a:rPr>
              <a:t>)</a:t>
            </a:r>
            <a:br>
              <a:rPr sz="3200">
                <a:sym typeface="+mn-ea"/>
              </a:rPr>
            </a:br>
            <a:r>
              <a:rPr sz="3200">
                <a:sym typeface="+mn-ea"/>
              </a:rPr>
              <a:t>🌍 China</a:t>
            </a:r>
            <a:br>
              <a:rPr sz="3200">
                <a:sym typeface="+mn-ea"/>
              </a:rPr>
            </a:br>
            <a:r>
              <a:rPr sz="3200">
                <a:sym typeface="+mn-ea"/>
              </a:rPr>
              <a:t>🎓 University of California, Irvine</a:t>
            </a:r>
            <a:br>
              <a:rPr sz="3200">
                <a:sym typeface="+mn-ea"/>
              </a:rPr>
            </a:br>
            <a:r>
              <a:rPr sz="3200">
                <a:sym typeface="+mn-ea"/>
              </a:rPr>
              <a:t>💻 Computer Science </a:t>
            </a:r>
            <a:r>
              <a:rPr lang="en-US" sz="3200">
                <a:sym typeface="+mn-ea"/>
              </a:rPr>
              <a:t>with s</a:t>
            </a:r>
            <a:r>
              <a:rPr sz="3200">
                <a:sym typeface="+mn-ea"/>
              </a:rPr>
              <a:t>pecialization</a:t>
            </a:r>
            <a:r>
              <a:rPr lang="en-US" sz="3200">
                <a:sym typeface="+mn-ea"/>
              </a:rPr>
              <a:t> in</a:t>
            </a:r>
            <a:r>
              <a:rPr sz="3200">
                <a:sym typeface="+mn-ea"/>
              </a:rPr>
              <a:t> </a:t>
            </a:r>
            <a:r>
              <a:rPr lang="en-US" sz="3200">
                <a:sym typeface="+mn-ea"/>
              </a:rPr>
              <a:t>a</a:t>
            </a:r>
            <a:r>
              <a:rPr sz="3200">
                <a:sym typeface="+mn-ea"/>
              </a:rPr>
              <a:t>lgorithms</a:t>
            </a:r>
            <a:br>
              <a:rPr sz="3200">
                <a:sym typeface="+mn-ea"/>
              </a:rPr>
            </a:br>
            <a:br>
              <a:rPr sz="3200">
                <a:sym typeface="+mn-ea"/>
              </a:rPr>
            </a:br>
            <a:r>
              <a:rPr sz="3200">
                <a:sym typeface="+mn-ea"/>
              </a:rPr>
              <a:t>🛠Professional Experience:</a:t>
            </a:r>
            <a:br>
              <a:rPr sz="3200">
                <a:sym typeface="+mn-ea"/>
              </a:rPr>
            </a:br>
            <a:r>
              <a:rPr sz="3200">
                <a:sym typeface="+mn-ea"/>
              </a:rPr>
              <a:t>- Data Annotator Intern at DataAnnotation</a:t>
            </a:r>
            <a:br>
              <a:rPr sz="3200">
                <a:sym typeface="+mn-ea"/>
              </a:rPr>
            </a:br>
            <a:r>
              <a:rPr sz="3200">
                <a:sym typeface="+mn-ea"/>
              </a:rPr>
              <a:t>- Worked on Generative AI tools</a:t>
            </a:r>
            <a:br>
              <a:rPr sz="3200">
                <a:sym typeface="+mn-ea"/>
              </a:rPr>
            </a:br>
            <a:r>
              <a:rPr sz="3200">
                <a:sym typeface="+mn-ea"/>
              </a:rPr>
              <a:t>- AI code debugging, mathematical proofs</a:t>
            </a:r>
            <a:br>
              <a:rPr sz="3200">
                <a:sym typeface="+mn-ea"/>
              </a:rPr>
            </a:br>
            <a:br>
              <a:rPr sz="3200">
                <a:sym typeface="+mn-ea"/>
              </a:rPr>
            </a:br>
            <a:r>
              <a:rPr sz="3200">
                <a:sym typeface="+mn-ea"/>
              </a:rPr>
              <a:t>🔗 GitHub: </a:t>
            </a:r>
            <a:r>
              <a:rPr sz="3200">
                <a:sym typeface="+mn-ea"/>
                <a:hlinkClick r:id="rId1" action="ppaction://hlinkfile"/>
              </a:rPr>
              <a:t>https://github.com/Larry-DayDayUp</a:t>
            </a:r>
            <a:endParaRPr lang="zh-CN" altLang="en-US" sz="3200">
              <a:sym typeface="+mn-ea"/>
              <a:hlinkClick r:id="rId1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rcRect l="17867" t="31556" r="18756"/>
          <a:stretch>
            <a:fillRect/>
          </a:stretch>
        </p:blipFill>
        <p:spPr>
          <a:xfrm>
            <a:off x="10401074" y="1085991"/>
            <a:ext cx="1617200" cy="1746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324874" y="4361490"/>
            <a:ext cx="1598436" cy="15984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52500" y="476250"/>
            <a:ext cx="50565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latin typeface="微软雅黑" panose="020B0503020204020204" charset="-122"/>
                <a:ea typeface="微软雅黑" panose="020B0503020204020204" charset="-122"/>
              </a:rPr>
              <a:t>About Lecturer</a:t>
            </a:r>
            <a:endParaRPr lang="en-US" altLang="zh-CN" sz="4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Narrow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vs. General 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0896" y="2599731"/>
            <a:ext cx="10701020" cy="65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  <a:tabLst>
                <a:tab pos="300990" algn="l"/>
              </a:tabLst>
            </a:pPr>
            <a:r>
              <a:rPr sz="2150" spc="10" dirty="0">
                <a:solidFill>
                  <a:srgbClr val="F36B1C"/>
                </a:solidFill>
                <a:latin typeface="Arial" panose="020B0604020202020204"/>
                <a:cs typeface="Arial" panose="020B0604020202020204"/>
              </a:rPr>
              <a:t>•	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focused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on one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specific or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limited task: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recommending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movie,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make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reservation,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clean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0990">
              <a:lnSpc>
                <a:spcPct val="100000"/>
              </a:lnSpc>
              <a:spcBef>
                <a:spcPts val="45"/>
              </a:spcBef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house.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845" y="2151058"/>
            <a:ext cx="1519555" cy="1511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Narrow</a:t>
            </a:r>
            <a:r>
              <a:rPr sz="2150" b="1" spc="-8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Clr>
                <a:srgbClr val="F36B1C"/>
              </a:buClr>
              <a:buFont typeface="Arial" panose="020B0604020202020204"/>
              <a:buChar char="-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F36B1C"/>
              </a:buClr>
              <a:buFont typeface="Arial" panose="020B0604020202020204"/>
              <a:buChar char="-"/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General</a:t>
            </a:r>
            <a:r>
              <a:rPr sz="2150" b="1" spc="-8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1387" y="2548117"/>
            <a:ext cx="11451590" cy="780415"/>
          </a:xfrm>
          <a:custGeom>
            <a:avLst/>
            <a:gdLst/>
            <a:ahLst/>
            <a:cxnLst/>
            <a:rect l="l" t="t" r="r" b="b"/>
            <a:pathLst>
              <a:path w="11451590" h="780414">
                <a:moveTo>
                  <a:pt x="0" y="0"/>
                </a:moveTo>
                <a:lnTo>
                  <a:pt x="11451121" y="0"/>
                </a:lnTo>
                <a:lnTo>
                  <a:pt x="11451121" y="780286"/>
                </a:lnTo>
                <a:lnTo>
                  <a:pt x="0" y="7802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Narrow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vs. General 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2074853"/>
            <a:ext cx="11471910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Narrow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marR="5080" lvl="1" indent="-301625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focused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on one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specific or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limited task: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recommending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movie,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make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reservation,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clean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house.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General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Narrow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vs. General 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2074853"/>
            <a:ext cx="11471910" cy="24072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Narrow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marR="5080" lvl="1" indent="-301625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focused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on one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specific or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limited task: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recommending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movie,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make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reservation,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clean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house.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General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Similar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human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solve unfamiliar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problems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169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What </a:t>
            </a:r>
            <a:r>
              <a:rPr spc="-5" dirty="0">
                <a:solidFill>
                  <a:srgbClr val="168FCE"/>
                </a:solidFill>
              </a:rPr>
              <a:t>is</a:t>
            </a:r>
            <a:r>
              <a:rPr spc="-90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Narrow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vs. General 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36" y="2074853"/>
            <a:ext cx="11471910" cy="28168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Narrow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marR="5080" lvl="1" indent="-301625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focused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on one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specific or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limited task: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recommending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movie,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make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reservation,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clean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house.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General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Similar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human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solve unfamiliar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problems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Weak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vs.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Strong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Definition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36" y="1922453"/>
            <a:ext cx="7876540" cy="8451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03530" algn="l"/>
                <a:tab pos="30416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General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definition: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are 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autonomous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150" spc="9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adaptive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3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AI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Definition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36" y="1922453"/>
            <a:ext cx="11489055" cy="19215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03530" algn="l"/>
                <a:tab pos="30416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General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definition: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are 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autonomous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150" spc="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adaptive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marR="5080" lvl="1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spc="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‘The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theory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development of computer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able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perform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normally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requiring  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human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such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visual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perception,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recognition,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decision-making,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translation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between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languages.’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Oxford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Dictionary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(Lexico)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requiring human</a:t>
            </a:r>
            <a:r>
              <a:rPr sz="2400" b="1" i="1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1986120"/>
            <a:ext cx="5560695" cy="692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require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we mimic with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requiring human</a:t>
            </a:r>
            <a:r>
              <a:rPr sz="2400" b="1" i="1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1986120"/>
            <a:ext cx="5560695" cy="692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require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we mimic with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785" y="3013899"/>
            <a:ext cx="3198621" cy="11259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68210" y="4292332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1800" b="1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3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AI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requiring human</a:t>
            </a:r>
            <a:r>
              <a:rPr sz="2400" b="1" i="1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1986120"/>
            <a:ext cx="5560695" cy="692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require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we mimic with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785" y="3013899"/>
            <a:ext cx="3198621" cy="11259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2475" y="3006710"/>
            <a:ext cx="1688850" cy="1126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68210" y="4292332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1800" b="1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8338" y="4292332"/>
            <a:ext cx="273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Natural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Language Processing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requiring human</a:t>
            </a:r>
            <a:r>
              <a:rPr sz="2400" b="1" i="1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1986120"/>
            <a:ext cx="5560695" cy="692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require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we mimic with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785" y="3013899"/>
            <a:ext cx="3198621" cy="11259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2475" y="3006710"/>
            <a:ext cx="1688850" cy="1126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7637" y="3006710"/>
            <a:ext cx="1688850" cy="11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68210" y="4292332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1800" b="1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8338" y="4292332"/>
            <a:ext cx="273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Natural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Language Processing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9957" y="4292332"/>
            <a:ext cx="370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Image Processing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781050"/>
            <a:ext cx="5765800" cy="1015365"/>
          </a:xfrm>
        </p:spPr>
        <p:txBody>
          <a:bodyPr wrap="square"/>
          <a:p>
            <a:r>
              <a:rPr lang="en-US" altLang="zh-CN" sz="6600"/>
              <a:t>Teaching Motto</a:t>
            </a:r>
            <a:endParaRPr lang="en-US" altLang="zh-CN" sz="660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requiring human</a:t>
            </a:r>
            <a:r>
              <a:rPr sz="2400" b="1" i="1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1986120"/>
            <a:ext cx="5560695" cy="692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require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we mimic with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785" y="3013899"/>
            <a:ext cx="3198621" cy="11259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2475" y="3006710"/>
            <a:ext cx="1688850" cy="1126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7637" y="3006710"/>
            <a:ext cx="1688850" cy="11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8805" y="4990691"/>
            <a:ext cx="3198621" cy="1378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68210" y="4292332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1800" b="1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8338" y="4292332"/>
            <a:ext cx="273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Natural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Language Processing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9957" y="4292332"/>
            <a:ext cx="370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Image Processing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3431" y="6546257"/>
            <a:ext cx="84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obotics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requiring human</a:t>
            </a:r>
            <a:r>
              <a:rPr sz="2400" b="1" i="1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1986120"/>
            <a:ext cx="5560695" cy="692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require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we mimic with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785" y="3013899"/>
            <a:ext cx="3198621" cy="11259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2475" y="3006710"/>
            <a:ext cx="1688850" cy="1126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7637" y="3006710"/>
            <a:ext cx="1688850" cy="11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8805" y="4990691"/>
            <a:ext cx="3198621" cy="1378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68210" y="4292332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1800" b="1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8338" y="4292332"/>
            <a:ext cx="273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Natural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Language Processing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9957" y="4292332"/>
            <a:ext cx="370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Image Processing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3431" y="6546257"/>
            <a:ext cx="84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obotics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08652" y="4817437"/>
            <a:ext cx="1585780" cy="1561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85774" y="6567417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800" b="1" spc="-7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Examples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245" y="2227253"/>
            <a:ext cx="3510279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Tumor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Detection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marR="5080" lvl="1" indent="-301625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Image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processing</a:t>
            </a:r>
            <a:r>
              <a:rPr sz="2150" spc="-4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vision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53137" y="2392851"/>
            <a:ext cx="4185515" cy="2791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25882" y="5394561"/>
            <a:ext cx="4114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717171"/>
                </a:solidFill>
                <a:latin typeface="Georgia" panose="02040502050405020303"/>
                <a:cs typeface="Georgia" panose="02040502050405020303"/>
              </a:rPr>
              <a:t>Voisin/Science Source via New York Times  </a:t>
            </a:r>
            <a:r>
              <a:rPr sz="1000" u="sng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Georgia" panose="02040502050405020303"/>
                <a:cs typeface="Georgia" panose="02040502050405020303"/>
                <a:hlinkClick r:id="rId2"/>
              </a:rPr>
              <a:t>https://www.nytimes.com/2019/05/20/health/cancer-artificial-intellige </a:t>
            </a:r>
            <a:r>
              <a:rPr sz="1000" dirty="0">
                <a:solidFill>
                  <a:srgbClr val="008F9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000" u="sng" spc="-5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Georgia" panose="02040502050405020303"/>
                <a:cs typeface="Georgia" panose="02040502050405020303"/>
                <a:hlinkClick r:id="rId2"/>
              </a:rPr>
              <a:t>nce-ct-scans.html</a:t>
            </a:r>
            <a:endParaRPr sz="10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Examples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236" y="2227253"/>
            <a:ext cx="4300855" cy="32264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Tumor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Detection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marR="795020" lvl="1" indent="-301625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Image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processing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vision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36B1C"/>
              </a:buClr>
              <a:buFont typeface="Arial" panose="020B0604020202020204"/>
              <a:buChar char="•"/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Customer 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Service 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(e.g.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Chatbot)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Natural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Language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53137" y="2392851"/>
            <a:ext cx="4185514" cy="2791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25882" y="5394561"/>
            <a:ext cx="4114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717171"/>
                </a:solidFill>
                <a:latin typeface="Georgia" panose="02040502050405020303"/>
                <a:cs typeface="Georgia" panose="02040502050405020303"/>
              </a:rPr>
              <a:t>Voisin/Science Source via New York Times  </a:t>
            </a:r>
            <a:r>
              <a:rPr sz="1000" u="sng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Georgia" panose="02040502050405020303"/>
                <a:cs typeface="Georgia" panose="02040502050405020303"/>
                <a:hlinkClick r:id="rId2"/>
              </a:rPr>
              <a:t>https://www.nytimes.com/2019/05/20/health/cancer-artificial-intellige </a:t>
            </a:r>
            <a:r>
              <a:rPr sz="1000" dirty="0">
                <a:solidFill>
                  <a:srgbClr val="008F9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000" u="sng" spc="-5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Georgia" panose="02040502050405020303"/>
                <a:cs typeface="Georgia" panose="02040502050405020303"/>
                <a:hlinkClick r:id="rId2"/>
              </a:rPr>
              <a:t>nce-ct-scans.html</a:t>
            </a:r>
            <a:endParaRPr sz="10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Examples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245" y="2227253"/>
            <a:ext cx="3510279" cy="24072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Self driving</a:t>
            </a:r>
            <a:r>
              <a:rPr sz="215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cars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Robotics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marR="5080" lvl="1" indent="-301625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Image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processing</a:t>
            </a:r>
            <a:r>
              <a:rPr sz="2150" spc="-4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vision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5784" y="2289170"/>
            <a:ext cx="4408165" cy="44081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AI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Subfields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785" y="3013899"/>
            <a:ext cx="3198621" cy="11259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12475" y="3006710"/>
            <a:ext cx="1688850" cy="1126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7637" y="3006710"/>
            <a:ext cx="1688850" cy="11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58805" y="4990691"/>
            <a:ext cx="3198621" cy="1378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68210" y="4292332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1800" b="1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8338" y="4292332"/>
            <a:ext cx="273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Natural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Language Processing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9957" y="4292332"/>
            <a:ext cx="370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Image Processing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3431" y="6546257"/>
            <a:ext cx="84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obotics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08652" y="4817437"/>
            <a:ext cx="1585780" cy="1561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85774" y="6567417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800" b="1" spc="-7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143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Subfields </a:t>
            </a:r>
            <a:r>
              <a:rPr spc="-5" dirty="0">
                <a:solidFill>
                  <a:srgbClr val="168FCE"/>
                </a:solidFill>
              </a:rPr>
              <a:t>of</a:t>
            </a:r>
            <a:r>
              <a:rPr spc="-5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AI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Subfields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785" y="3013899"/>
            <a:ext cx="3198621" cy="11259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12475" y="3006710"/>
            <a:ext cx="1688850" cy="1126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7637" y="3006710"/>
            <a:ext cx="1688850" cy="11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58805" y="4990691"/>
            <a:ext cx="3198621" cy="1378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68210" y="4292332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Speech</a:t>
            </a:r>
            <a:r>
              <a:rPr sz="1800" b="1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8338" y="4292332"/>
            <a:ext cx="273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Natural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Language Processing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9957" y="4292332"/>
            <a:ext cx="370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Image Processing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80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180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Vision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3431" y="6546257"/>
            <a:ext cx="84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obotics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08652" y="4817437"/>
            <a:ext cx="1585780" cy="1561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85774" y="6567417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800" b="1" spc="-7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86635" y="4422826"/>
            <a:ext cx="3119755" cy="3082925"/>
          </a:xfrm>
          <a:custGeom>
            <a:avLst/>
            <a:gdLst/>
            <a:ahLst/>
            <a:cxnLst/>
            <a:rect l="l" t="t" r="r" b="b"/>
            <a:pathLst>
              <a:path w="3119754" h="3082925">
                <a:moveTo>
                  <a:pt x="0" y="1559769"/>
                </a:moveTo>
                <a:lnTo>
                  <a:pt x="742" y="1511186"/>
                </a:lnTo>
                <a:lnTo>
                  <a:pt x="2954" y="1462973"/>
                </a:lnTo>
                <a:lnTo>
                  <a:pt x="6615" y="1415152"/>
                </a:lnTo>
                <a:lnTo>
                  <a:pt x="11702" y="1367744"/>
                </a:lnTo>
                <a:lnTo>
                  <a:pt x="18196" y="1320770"/>
                </a:lnTo>
                <a:lnTo>
                  <a:pt x="26072" y="1274253"/>
                </a:lnTo>
                <a:lnTo>
                  <a:pt x="35311" y="1228214"/>
                </a:lnTo>
                <a:lnTo>
                  <a:pt x="45891" y="1182674"/>
                </a:lnTo>
                <a:lnTo>
                  <a:pt x="57790" y="1137654"/>
                </a:lnTo>
                <a:lnTo>
                  <a:pt x="70986" y="1093178"/>
                </a:lnTo>
                <a:lnTo>
                  <a:pt x="85458" y="1049265"/>
                </a:lnTo>
                <a:lnTo>
                  <a:pt x="101185" y="1005938"/>
                </a:lnTo>
                <a:lnTo>
                  <a:pt x="118144" y="963219"/>
                </a:lnTo>
                <a:lnTo>
                  <a:pt x="136314" y="921128"/>
                </a:lnTo>
                <a:lnTo>
                  <a:pt x="155675" y="879688"/>
                </a:lnTo>
                <a:lnTo>
                  <a:pt x="176203" y="838919"/>
                </a:lnTo>
                <a:lnTo>
                  <a:pt x="197878" y="798844"/>
                </a:lnTo>
                <a:lnTo>
                  <a:pt x="220677" y="759484"/>
                </a:lnTo>
                <a:lnTo>
                  <a:pt x="244580" y="720861"/>
                </a:lnTo>
                <a:lnTo>
                  <a:pt x="269565" y="682996"/>
                </a:lnTo>
                <a:lnTo>
                  <a:pt x="295610" y="645911"/>
                </a:lnTo>
                <a:lnTo>
                  <a:pt x="322694" y="609627"/>
                </a:lnTo>
                <a:lnTo>
                  <a:pt x="350795" y="574166"/>
                </a:lnTo>
                <a:lnTo>
                  <a:pt x="379891" y="539550"/>
                </a:lnTo>
                <a:lnTo>
                  <a:pt x="409961" y="505800"/>
                </a:lnTo>
                <a:lnTo>
                  <a:pt x="440984" y="472937"/>
                </a:lnTo>
                <a:lnTo>
                  <a:pt x="472937" y="440984"/>
                </a:lnTo>
                <a:lnTo>
                  <a:pt x="505800" y="409961"/>
                </a:lnTo>
                <a:lnTo>
                  <a:pt x="539550" y="379891"/>
                </a:lnTo>
                <a:lnTo>
                  <a:pt x="574166" y="350795"/>
                </a:lnTo>
                <a:lnTo>
                  <a:pt x="609627" y="322694"/>
                </a:lnTo>
                <a:lnTo>
                  <a:pt x="645911" y="295610"/>
                </a:lnTo>
                <a:lnTo>
                  <a:pt x="682996" y="269565"/>
                </a:lnTo>
                <a:lnTo>
                  <a:pt x="720861" y="244580"/>
                </a:lnTo>
                <a:lnTo>
                  <a:pt x="759484" y="220677"/>
                </a:lnTo>
                <a:lnTo>
                  <a:pt x="798844" y="197878"/>
                </a:lnTo>
                <a:lnTo>
                  <a:pt x="838919" y="176203"/>
                </a:lnTo>
                <a:lnTo>
                  <a:pt x="879687" y="155675"/>
                </a:lnTo>
                <a:lnTo>
                  <a:pt x="921128" y="136315"/>
                </a:lnTo>
                <a:lnTo>
                  <a:pt x="963219" y="118144"/>
                </a:lnTo>
                <a:lnTo>
                  <a:pt x="1005938" y="101185"/>
                </a:lnTo>
                <a:lnTo>
                  <a:pt x="1049265" y="85458"/>
                </a:lnTo>
                <a:lnTo>
                  <a:pt x="1093178" y="70986"/>
                </a:lnTo>
                <a:lnTo>
                  <a:pt x="1137654" y="57790"/>
                </a:lnTo>
                <a:lnTo>
                  <a:pt x="1182673" y="45891"/>
                </a:lnTo>
                <a:lnTo>
                  <a:pt x="1228213" y="35311"/>
                </a:lnTo>
                <a:lnTo>
                  <a:pt x="1274253" y="26072"/>
                </a:lnTo>
                <a:lnTo>
                  <a:pt x="1320770" y="18196"/>
                </a:lnTo>
                <a:lnTo>
                  <a:pt x="1367744" y="11702"/>
                </a:lnTo>
                <a:lnTo>
                  <a:pt x="1415152" y="6615"/>
                </a:lnTo>
                <a:lnTo>
                  <a:pt x="1462973" y="2954"/>
                </a:lnTo>
                <a:lnTo>
                  <a:pt x="1511186" y="742"/>
                </a:lnTo>
                <a:lnTo>
                  <a:pt x="1559769" y="0"/>
                </a:lnTo>
                <a:lnTo>
                  <a:pt x="1609323" y="786"/>
                </a:lnTo>
                <a:lnTo>
                  <a:pt x="1658681" y="3136"/>
                </a:lnTo>
                <a:lnTo>
                  <a:pt x="1707810" y="7036"/>
                </a:lnTo>
                <a:lnTo>
                  <a:pt x="1756675" y="12472"/>
                </a:lnTo>
                <a:lnTo>
                  <a:pt x="1805244" y="19430"/>
                </a:lnTo>
                <a:lnTo>
                  <a:pt x="1853482" y="27896"/>
                </a:lnTo>
                <a:lnTo>
                  <a:pt x="1901356" y="37857"/>
                </a:lnTo>
                <a:lnTo>
                  <a:pt x="1948834" y="49298"/>
                </a:lnTo>
                <a:lnTo>
                  <a:pt x="1995880" y="62205"/>
                </a:lnTo>
                <a:lnTo>
                  <a:pt x="2042462" y="76565"/>
                </a:lnTo>
                <a:lnTo>
                  <a:pt x="2088547" y="92364"/>
                </a:lnTo>
                <a:lnTo>
                  <a:pt x="2134100" y="109588"/>
                </a:lnTo>
                <a:lnTo>
                  <a:pt x="2179088" y="128223"/>
                </a:lnTo>
                <a:lnTo>
                  <a:pt x="2223478" y="148255"/>
                </a:lnTo>
                <a:lnTo>
                  <a:pt x="2267236" y="169670"/>
                </a:lnTo>
                <a:lnTo>
                  <a:pt x="2310329" y="192454"/>
                </a:lnTo>
                <a:lnTo>
                  <a:pt x="2352723" y="216594"/>
                </a:lnTo>
                <a:lnTo>
                  <a:pt x="2394385" y="242076"/>
                </a:lnTo>
                <a:lnTo>
                  <a:pt x="2435280" y="268885"/>
                </a:lnTo>
                <a:lnTo>
                  <a:pt x="2475376" y="297008"/>
                </a:lnTo>
                <a:lnTo>
                  <a:pt x="2514639" y="326431"/>
                </a:lnTo>
                <a:lnTo>
                  <a:pt x="2553036" y="357140"/>
                </a:lnTo>
                <a:lnTo>
                  <a:pt x="2590533" y="389122"/>
                </a:lnTo>
                <a:lnTo>
                  <a:pt x="2627096" y="422361"/>
                </a:lnTo>
                <a:lnTo>
                  <a:pt x="2662693" y="456845"/>
                </a:lnTo>
                <a:lnTo>
                  <a:pt x="2697177" y="492442"/>
                </a:lnTo>
                <a:lnTo>
                  <a:pt x="2730416" y="529005"/>
                </a:lnTo>
                <a:lnTo>
                  <a:pt x="2762398" y="566502"/>
                </a:lnTo>
                <a:lnTo>
                  <a:pt x="2793107" y="604899"/>
                </a:lnTo>
                <a:lnTo>
                  <a:pt x="2822530" y="644162"/>
                </a:lnTo>
                <a:lnTo>
                  <a:pt x="2850653" y="684258"/>
                </a:lnTo>
                <a:lnTo>
                  <a:pt x="2877462" y="725153"/>
                </a:lnTo>
                <a:lnTo>
                  <a:pt x="2902944" y="766815"/>
                </a:lnTo>
                <a:lnTo>
                  <a:pt x="2927084" y="809209"/>
                </a:lnTo>
                <a:lnTo>
                  <a:pt x="2949868" y="852301"/>
                </a:lnTo>
                <a:lnTo>
                  <a:pt x="2971283" y="896060"/>
                </a:lnTo>
                <a:lnTo>
                  <a:pt x="2991315" y="940449"/>
                </a:lnTo>
                <a:lnTo>
                  <a:pt x="3009950" y="985438"/>
                </a:lnTo>
                <a:lnTo>
                  <a:pt x="3027174" y="1030991"/>
                </a:lnTo>
                <a:lnTo>
                  <a:pt x="3042973" y="1077075"/>
                </a:lnTo>
                <a:lnTo>
                  <a:pt x="3057333" y="1123658"/>
                </a:lnTo>
                <a:lnTo>
                  <a:pt x="3070240" y="1170704"/>
                </a:lnTo>
                <a:lnTo>
                  <a:pt x="3081681" y="1218181"/>
                </a:lnTo>
                <a:lnTo>
                  <a:pt x="3091642" y="1266056"/>
                </a:lnTo>
                <a:lnTo>
                  <a:pt x="3100108" y="1314294"/>
                </a:lnTo>
                <a:lnTo>
                  <a:pt x="3107066" y="1362863"/>
                </a:lnTo>
                <a:lnTo>
                  <a:pt x="3112502" y="1411728"/>
                </a:lnTo>
                <a:lnTo>
                  <a:pt x="3116402" y="1460857"/>
                </a:lnTo>
                <a:lnTo>
                  <a:pt x="3118752" y="1510215"/>
                </a:lnTo>
                <a:lnTo>
                  <a:pt x="3119539" y="1559769"/>
                </a:lnTo>
                <a:lnTo>
                  <a:pt x="3118796" y="1608352"/>
                </a:lnTo>
                <a:lnTo>
                  <a:pt x="3116584" y="1656565"/>
                </a:lnTo>
                <a:lnTo>
                  <a:pt x="3112923" y="1704386"/>
                </a:lnTo>
                <a:lnTo>
                  <a:pt x="3107836" y="1751794"/>
                </a:lnTo>
                <a:lnTo>
                  <a:pt x="3101342" y="1798768"/>
                </a:lnTo>
                <a:lnTo>
                  <a:pt x="3093466" y="1845285"/>
                </a:lnTo>
                <a:lnTo>
                  <a:pt x="3084227" y="1891324"/>
                </a:lnTo>
                <a:lnTo>
                  <a:pt x="3073647" y="1936864"/>
                </a:lnTo>
                <a:lnTo>
                  <a:pt x="3061748" y="1981884"/>
                </a:lnTo>
                <a:lnTo>
                  <a:pt x="3048552" y="2026360"/>
                </a:lnTo>
                <a:lnTo>
                  <a:pt x="3034080" y="2070273"/>
                </a:lnTo>
                <a:lnTo>
                  <a:pt x="3018353" y="2113600"/>
                </a:lnTo>
                <a:lnTo>
                  <a:pt x="3001394" y="2156319"/>
                </a:lnTo>
                <a:lnTo>
                  <a:pt x="2983223" y="2198410"/>
                </a:lnTo>
                <a:lnTo>
                  <a:pt x="2963863" y="2239850"/>
                </a:lnTo>
                <a:lnTo>
                  <a:pt x="2943335" y="2280619"/>
                </a:lnTo>
                <a:lnTo>
                  <a:pt x="2921660" y="2320694"/>
                </a:lnTo>
                <a:lnTo>
                  <a:pt x="2898861" y="2360054"/>
                </a:lnTo>
                <a:lnTo>
                  <a:pt x="2874958" y="2398677"/>
                </a:lnTo>
                <a:lnTo>
                  <a:pt x="2849973" y="2436542"/>
                </a:lnTo>
                <a:lnTo>
                  <a:pt x="2823928" y="2473627"/>
                </a:lnTo>
                <a:lnTo>
                  <a:pt x="2796844" y="2509911"/>
                </a:lnTo>
                <a:lnTo>
                  <a:pt x="2768743" y="2545372"/>
                </a:lnTo>
                <a:lnTo>
                  <a:pt x="2739647" y="2579988"/>
                </a:lnTo>
                <a:lnTo>
                  <a:pt x="2709577" y="2613738"/>
                </a:lnTo>
                <a:lnTo>
                  <a:pt x="2678554" y="2646601"/>
                </a:lnTo>
                <a:lnTo>
                  <a:pt x="2646601" y="2678554"/>
                </a:lnTo>
                <a:lnTo>
                  <a:pt x="2613738" y="2709577"/>
                </a:lnTo>
                <a:lnTo>
                  <a:pt x="2579988" y="2739647"/>
                </a:lnTo>
                <a:lnTo>
                  <a:pt x="2545372" y="2768743"/>
                </a:lnTo>
                <a:lnTo>
                  <a:pt x="2509911" y="2796844"/>
                </a:lnTo>
                <a:lnTo>
                  <a:pt x="2473627" y="2823928"/>
                </a:lnTo>
                <a:lnTo>
                  <a:pt x="2436542" y="2849973"/>
                </a:lnTo>
                <a:lnTo>
                  <a:pt x="2398677" y="2874957"/>
                </a:lnTo>
                <a:lnTo>
                  <a:pt x="2360054" y="2898860"/>
                </a:lnTo>
                <a:lnTo>
                  <a:pt x="2320694" y="2921660"/>
                </a:lnTo>
                <a:lnTo>
                  <a:pt x="2280619" y="2943335"/>
                </a:lnTo>
                <a:lnTo>
                  <a:pt x="2239850" y="2963863"/>
                </a:lnTo>
                <a:lnTo>
                  <a:pt x="2198410" y="2983223"/>
                </a:lnTo>
                <a:lnTo>
                  <a:pt x="2156319" y="3001394"/>
                </a:lnTo>
                <a:lnTo>
                  <a:pt x="2113599" y="3018353"/>
                </a:lnTo>
                <a:lnTo>
                  <a:pt x="2070273" y="3034080"/>
                </a:lnTo>
                <a:lnTo>
                  <a:pt x="2026360" y="3048552"/>
                </a:lnTo>
                <a:lnTo>
                  <a:pt x="1981883" y="3061748"/>
                </a:lnTo>
                <a:lnTo>
                  <a:pt x="1936864" y="3073647"/>
                </a:lnTo>
                <a:lnTo>
                  <a:pt x="1897217" y="3082857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86635" y="5982596"/>
            <a:ext cx="1222375" cy="1523365"/>
          </a:xfrm>
          <a:custGeom>
            <a:avLst/>
            <a:gdLst/>
            <a:ahLst/>
            <a:cxnLst/>
            <a:rect l="l" t="t" r="r" b="b"/>
            <a:pathLst>
              <a:path w="1222375" h="1523365">
                <a:moveTo>
                  <a:pt x="1222321" y="1523088"/>
                </a:moveTo>
                <a:lnTo>
                  <a:pt x="1182673" y="1513877"/>
                </a:lnTo>
                <a:lnTo>
                  <a:pt x="1137654" y="1501978"/>
                </a:lnTo>
                <a:lnTo>
                  <a:pt x="1093178" y="1488782"/>
                </a:lnTo>
                <a:lnTo>
                  <a:pt x="1049265" y="1474310"/>
                </a:lnTo>
                <a:lnTo>
                  <a:pt x="1005938" y="1458583"/>
                </a:lnTo>
                <a:lnTo>
                  <a:pt x="963219" y="1441624"/>
                </a:lnTo>
                <a:lnTo>
                  <a:pt x="921128" y="1423454"/>
                </a:lnTo>
                <a:lnTo>
                  <a:pt x="879687" y="1404094"/>
                </a:lnTo>
                <a:lnTo>
                  <a:pt x="838919" y="1383565"/>
                </a:lnTo>
                <a:lnTo>
                  <a:pt x="798844" y="1361891"/>
                </a:lnTo>
                <a:lnTo>
                  <a:pt x="759484" y="1339091"/>
                </a:lnTo>
                <a:lnTo>
                  <a:pt x="720861" y="1315188"/>
                </a:lnTo>
                <a:lnTo>
                  <a:pt x="682996" y="1290203"/>
                </a:lnTo>
                <a:lnTo>
                  <a:pt x="645911" y="1264158"/>
                </a:lnTo>
                <a:lnTo>
                  <a:pt x="609627" y="1237074"/>
                </a:lnTo>
                <a:lnTo>
                  <a:pt x="574166" y="1208974"/>
                </a:lnTo>
                <a:lnTo>
                  <a:pt x="539550" y="1179877"/>
                </a:lnTo>
                <a:lnTo>
                  <a:pt x="505800" y="1149807"/>
                </a:lnTo>
                <a:lnTo>
                  <a:pt x="472937" y="1118785"/>
                </a:lnTo>
                <a:lnTo>
                  <a:pt x="440984" y="1086831"/>
                </a:lnTo>
                <a:lnTo>
                  <a:pt x="409961" y="1053969"/>
                </a:lnTo>
                <a:lnTo>
                  <a:pt x="379891" y="1020218"/>
                </a:lnTo>
                <a:lnTo>
                  <a:pt x="350795" y="985602"/>
                </a:lnTo>
                <a:lnTo>
                  <a:pt x="322694" y="950141"/>
                </a:lnTo>
                <a:lnTo>
                  <a:pt x="295610" y="913857"/>
                </a:lnTo>
                <a:lnTo>
                  <a:pt x="269565" y="876772"/>
                </a:lnTo>
                <a:lnTo>
                  <a:pt x="244580" y="838907"/>
                </a:lnTo>
                <a:lnTo>
                  <a:pt x="220677" y="800284"/>
                </a:lnTo>
                <a:lnTo>
                  <a:pt x="197878" y="760924"/>
                </a:lnTo>
                <a:lnTo>
                  <a:pt x="176203" y="720849"/>
                </a:lnTo>
                <a:lnTo>
                  <a:pt x="155675" y="680081"/>
                </a:lnTo>
                <a:lnTo>
                  <a:pt x="136314" y="638640"/>
                </a:lnTo>
                <a:lnTo>
                  <a:pt x="118144" y="596550"/>
                </a:lnTo>
                <a:lnTo>
                  <a:pt x="101185" y="553830"/>
                </a:lnTo>
                <a:lnTo>
                  <a:pt x="85458" y="510503"/>
                </a:lnTo>
                <a:lnTo>
                  <a:pt x="70986" y="466591"/>
                </a:lnTo>
                <a:lnTo>
                  <a:pt x="57790" y="422114"/>
                </a:lnTo>
                <a:lnTo>
                  <a:pt x="45891" y="377095"/>
                </a:lnTo>
                <a:lnTo>
                  <a:pt x="35311" y="331555"/>
                </a:lnTo>
                <a:lnTo>
                  <a:pt x="26072" y="285515"/>
                </a:lnTo>
                <a:lnTo>
                  <a:pt x="18196" y="238998"/>
                </a:lnTo>
                <a:lnTo>
                  <a:pt x="11702" y="192025"/>
                </a:lnTo>
                <a:lnTo>
                  <a:pt x="6615" y="144616"/>
                </a:lnTo>
                <a:lnTo>
                  <a:pt x="2954" y="96795"/>
                </a:lnTo>
                <a:lnTo>
                  <a:pt x="742" y="48582"/>
                </a:lnTo>
                <a:lnTo>
                  <a:pt x="0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4063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68FCE"/>
                </a:solidFill>
              </a:rPr>
              <a:t>AI: </a:t>
            </a:r>
            <a:r>
              <a:rPr spc="-5" dirty="0">
                <a:solidFill>
                  <a:srgbClr val="168FCE"/>
                </a:solidFill>
              </a:rPr>
              <a:t>Science and</a:t>
            </a:r>
            <a:r>
              <a:rPr spc="-80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Engineering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tasks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845" y="2074853"/>
            <a:ext cx="7759700" cy="16643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Recap Definition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lvl="1" indent="-30226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Autonomous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adaptive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9180" indent="-30226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1059180" algn="l"/>
                <a:tab pos="1059815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perform </a:t>
            </a:r>
            <a:r>
              <a:rPr sz="2150" b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tasks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human</a:t>
            </a:r>
            <a:r>
              <a:rPr sz="2150" spc="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08610" algn="l"/>
              </a:tabLst>
            </a:pPr>
            <a:r>
              <a:rPr sz="2150" spc="10" dirty="0">
                <a:solidFill>
                  <a:srgbClr val="F36B1C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things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require</a:t>
            </a:r>
            <a:r>
              <a:rPr sz="2150" spc="-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intelligence?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86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How does AI</a:t>
            </a:r>
            <a:r>
              <a:rPr spc="-9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work?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Solving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Problems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245" y="2303458"/>
            <a:ext cx="5134610" cy="1026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610" marR="5080" indent="-296545">
              <a:lnSpc>
                <a:spcPct val="102000"/>
              </a:lnSpc>
              <a:spcBef>
                <a:spcPts val="90"/>
              </a:spcBef>
              <a:tabLst>
                <a:tab pos="308610" algn="l"/>
              </a:tabLst>
            </a:pPr>
            <a:r>
              <a:rPr sz="2150" spc="10" dirty="0">
                <a:solidFill>
                  <a:srgbClr val="F36B1C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they cross? </a:t>
            </a:r>
            <a:r>
              <a:rPr sz="2150" u="heavy" spc="5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2150" u="heavy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https://www.youtube.com/watch?v=fx6nq </a:t>
            </a:r>
            <a:r>
              <a:rPr sz="2150" u="heavy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2150" u="heavy" spc="10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  <a:hlinkClick r:id="rId1"/>
              </a:rPr>
              <a:t>gld-Zs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5438" y="2289170"/>
            <a:ext cx="4571990" cy="3428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5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Ability </a:t>
            </a: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245" y="2303458"/>
            <a:ext cx="6326505" cy="692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610" marR="5080" indent="-296545">
              <a:lnSpc>
                <a:spcPct val="102000"/>
              </a:lnSpc>
              <a:spcBef>
                <a:spcPts val="90"/>
              </a:spcBef>
              <a:tabLst>
                <a:tab pos="308610" algn="l"/>
              </a:tabLst>
            </a:pPr>
            <a:r>
              <a:rPr sz="2150" spc="10" dirty="0">
                <a:solidFill>
                  <a:srgbClr val="F36B1C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Gives computers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 ability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 without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explicitly 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being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programmed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5075" y="2136770"/>
            <a:ext cx="1822587" cy="14120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335635" cy="7672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100" y="323850"/>
            <a:ext cx="2348230" cy="430530"/>
          </a:xfrm>
        </p:spPr>
        <p:txBody>
          <a:bodyPr wrap="square"/>
          <a:p>
            <a:r>
              <a:rPr lang="en-US" altLang="zh-CN">
                <a:solidFill>
                  <a:schemeClr val="tx1"/>
                </a:solidFill>
                <a:sym typeface="+mn-ea"/>
              </a:rPr>
              <a:t>AI in Industry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5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Ability </a:t>
            </a: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245" y="2303458"/>
            <a:ext cx="6326505" cy="1102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610" marR="5080" indent="-296545">
              <a:lnSpc>
                <a:spcPct val="102000"/>
              </a:lnSpc>
              <a:spcBef>
                <a:spcPts val="90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Gives computers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 ability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 without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explicitly 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being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programmed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Solving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Problems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5075" y="2136770"/>
            <a:ext cx="1822587" cy="14120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5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Ability </a:t>
            </a: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245" y="2303458"/>
            <a:ext cx="6326505" cy="151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610" marR="5080" indent="-296545">
              <a:lnSpc>
                <a:spcPct val="102000"/>
              </a:lnSpc>
              <a:spcBef>
                <a:spcPts val="90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Gives computers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 ability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 without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explicitly 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being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programmed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Solving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Problems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Tic </a:t>
            </a:r>
            <a:r>
              <a:rPr sz="2150" spc="-4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Tac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5075" y="2136770"/>
            <a:ext cx="1822587" cy="14120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5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Ability </a:t>
            </a: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245" y="2303458"/>
            <a:ext cx="6326505" cy="692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610" marR="5080" indent="-296545">
              <a:lnSpc>
                <a:spcPct val="102000"/>
              </a:lnSpc>
              <a:spcBef>
                <a:spcPts val="90"/>
              </a:spcBef>
              <a:tabLst>
                <a:tab pos="308610" algn="l"/>
              </a:tabLst>
            </a:pPr>
            <a:r>
              <a:rPr sz="2150" spc="10" dirty="0">
                <a:solidFill>
                  <a:srgbClr val="F36B1C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Gives computers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 ability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 without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explicitly 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being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programmed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245" y="2970356"/>
            <a:ext cx="2246630" cy="8451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Solving</a:t>
            </a:r>
            <a:r>
              <a:rPr sz="2150" spc="-4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Problems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Tic </a:t>
            </a:r>
            <a:r>
              <a:rPr sz="2150" spc="-4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Tac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95075" y="2136770"/>
            <a:ext cx="1822587" cy="14120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15533" y="3139272"/>
            <a:ext cx="443230" cy="485775"/>
          </a:xfrm>
          <a:custGeom>
            <a:avLst/>
            <a:gdLst/>
            <a:ahLst/>
            <a:cxnLst/>
            <a:rect l="l" t="t" r="r" b="b"/>
            <a:pathLst>
              <a:path w="443229" h="485775">
                <a:moveTo>
                  <a:pt x="221455" y="485774"/>
                </a:moveTo>
                <a:lnTo>
                  <a:pt x="176824" y="480839"/>
                </a:lnTo>
                <a:lnTo>
                  <a:pt x="135255" y="466686"/>
                </a:lnTo>
                <a:lnTo>
                  <a:pt x="97637" y="444292"/>
                </a:lnTo>
                <a:lnTo>
                  <a:pt x="64862" y="414634"/>
                </a:lnTo>
                <a:lnTo>
                  <a:pt x="37821" y="378687"/>
                </a:lnTo>
                <a:lnTo>
                  <a:pt x="17403" y="337429"/>
                </a:lnTo>
                <a:lnTo>
                  <a:pt x="4499" y="291837"/>
                </a:lnTo>
                <a:lnTo>
                  <a:pt x="0" y="242887"/>
                </a:lnTo>
                <a:lnTo>
                  <a:pt x="4499" y="193936"/>
                </a:lnTo>
                <a:lnTo>
                  <a:pt x="17403" y="148344"/>
                </a:lnTo>
                <a:lnTo>
                  <a:pt x="37821" y="107086"/>
                </a:lnTo>
                <a:lnTo>
                  <a:pt x="64862" y="71139"/>
                </a:lnTo>
                <a:lnTo>
                  <a:pt x="97637" y="41481"/>
                </a:lnTo>
                <a:lnTo>
                  <a:pt x="135255" y="19087"/>
                </a:lnTo>
                <a:lnTo>
                  <a:pt x="176824" y="4934"/>
                </a:lnTo>
                <a:lnTo>
                  <a:pt x="221455" y="0"/>
                </a:lnTo>
                <a:lnTo>
                  <a:pt x="264861" y="4710"/>
                </a:lnTo>
                <a:lnTo>
                  <a:pt x="306203" y="18488"/>
                </a:lnTo>
                <a:lnTo>
                  <a:pt x="344320" y="40807"/>
                </a:lnTo>
                <a:lnTo>
                  <a:pt x="378049" y="71139"/>
                </a:lnTo>
                <a:lnTo>
                  <a:pt x="405705" y="108133"/>
                </a:lnTo>
                <a:lnTo>
                  <a:pt x="426055" y="149938"/>
                </a:lnTo>
                <a:lnTo>
                  <a:pt x="438617" y="195280"/>
                </a:lnTo>
                <a:lnTo>
                  <a:pt x="442912" y="242887"/>
                </a:lnTo>
                <a:lnTo>
                  <a:pt x="438413" y="291837"/>
                </a:lnTo>
                <a:lnTo>
                  <a:pt x="425509" y="337429"/>
                </a:lnTo>
                <a:lnTo>
                  <a:pt x="405091" y="378687"/>
                </a:lnTo>
                <a:lnTo>
                  <a:pt x="378049" y="414634"/>
                </a:lnTo>
                <a:lnTo>
                  <a:pt x="345274" y="444292"/>
                </a:lnTo>
                <a:lnTo>
                  <a:pt x="307656" y="466686"/>
                </a:lnTo>
                <a:lnTo>
                  <a:pt x="266086" y="480839"/>
                </a:lnTo>
                <a:lnTo>
                  <a:pt x="221455" y="485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15533" y="3139272"/>
            <a:ext cx="443230" cy="485775"/>
          </a:xfrm>
          <a:custGeom>
            <a:avLst/>
            <a:gdLst/>
            <a:ahLst/>
            <a:cxnLst/>
            <a:rect l="l" t="t" r="r" b="b"/>
            <a:pathLst>
              <a:path w="443229" h="485775">
                <a:moveTo>
                  <a:pt x="0" y="242887"/>
                </a:moveTo>
                <a:lnTo>
                  <a:pt x="4499" y="193936"/>
                </a:lnTo>
                <a:lnTo>
                  <a:pt x="17403" y="148344"/>
                </a:lnTo>
                <a:lnTo>
                  <a:pt x="37821" y="107086"/>
                </a:lnTo>
                <a:lnTo>
                  <a:pt x="64862" y="71139"/>
                </a:lnTo>
                <a:lnTo>
                  <a:pt x="97637" y="41481"/>
                </a:lnTo>
                <a:lnTo>
                  <a:pt x="135255" y="19087"/>
                </a:lnTo>
                <a:lnTo>
                  <a:pt x="176824" y="4934"/>
                </a:lnTo>
                <a:lnTo>
                  <a:pt x="221455" y="0"/>
                </a:lnTo>
                <a:lnTo>
                  <a:pt x="264861" y="4710"/>
                </a:lnTo>
                <a:lnTo>
                  <a:pt x="306203" y="18488"/>
                </a:lnTo>
                <a:lnTo>
                  <a:pt x="344320" y="40807"/>
                </a:lnTo>
                <a:lnTo>
                  <a:pt x="378049" y="71139"/>
                </a:lnTo>
                <a:lnTo>
                  <a:pt x="405705" y="108133"/>
                </a:lnTo>
                <a:lnTo>
                  <a:pt x="426054" y="149938"/>
                </a:lnTo>
                <a:lnTo>
                  <a:pt x="438617" y="195280"/>
                </a:lnTo>
                <a:lnTo>
                  <a:pt x="442912" y="242887"/>
                </a:lnTo>
                <a:lnTo>
                  <a:pt x="438413" y="291837"/>
                </a:lnTo>
                <a:lnTo>
                  <a:pt x="425509" y="337429"/>
                </a:lnTo>
                <a:lnTo>
                  <a:pt x="405090" y="378687"/>
                </a:lnTo>
                <a:lnTo>
                  <a:pt x="378049" y="414634"/>
                </a:lnTo>
                <a:lnTo>
                  <a:pt x="345274" y="444292"/>
                </a:lnTo>
                <a:lnTo>
                  <a:pt x="307656" y="466686"/>
                </a:lnTo>
                <a:lnTo>
                  <a:pt x="266086" y="480839"/>
                </a:lnTo>
                <a:lnTo>
                  <a:pt x="221455" y="485774"/>
                </a:lnTo>
                <a:lnTo>
                  <a:pt x="176824" y="480839"/>
                </a:lnTo>
                <a:lnTo>
                  <a:pt x="135255" y="466686"/>
                </a:lnTo>
                <a:lnTo>
                  <a:pt x="97637" y="444292"/>
                </a:lnTo>
                <a:lnTo>
                  <a:pt x="64862" y="414634"/>
                </a:lnTo>
                <a:lnTo>
                  <a:pt x="37821" y="378687"/>
                </a:lnTo>
                <a:lnTo>
                  <a:pt x="17403" y="337429"/>
                </a:lnTo>
                <a:lnTo>
                  <a:pt x="4499" y="291837"/>
                </a:lnTo>
                <a:lnTo>
                  <a:pt x="0" y="242887"/>
                </a:lnTo>
                <a:close/>
              </a:path>
            </a:pathLst>
          </a:custGeom>
          <a:ln w="25399">
            <a:solidFill>
              <a:srgbClr val="276F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453442" y="3206903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X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5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Ability </a:t>
            </a: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5075" y="2136770"/>
            <a:ext cx="1822587" cy="14120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15533" y="3139272"/>
            <a:ext cx="443230" cy="485775"/>
          </a:xfrm>
          <a:custGeom>
            <a:avLst/>
            <a:gdLst/>
            <a:ahLst/>
            <a:cxnLst/>
            <a:rect l="l" t="t" r="r" b="b"/>
            <a:pathLst>
              <a:path w="443229" h="485775">
                <a:moveTo>
                  <a:pt x="221455" y="485774"/>
                </a:moveTo>
                <a:lnTo>
                  <a:pt x="176824" y="480839"/>
                </a:lnTo>
                <a:lnTo>
                  <a:pt x="135255" y="466686"/>
                </a:lnTo>
                <a:lnTo>
                  <a:pt x="97637" y="444292"/>
                </a:lnTo>
                <a:lnTo>
                  <a:pt x="64862" y="414634"/>
                </a:lnTo>
                <a:lnTo>
                  <a:pt x="37821" y="378687"/>
                </a:lnTo>
                <a:lnTo>
                  <a:pt x="17403" y="337429"/>
                </a:lnTo>
                <a:lnTo>
                  <a:pt x="4499" y="291837"/>
                </a:lnTo>
                <a:lnTo>
                  <a:pt x="0" y="242887"/>
                </a:lnTo>
                <a:lnTo>
                  <a:pt x="4499" y="193936"/>
                </a:lnTo>
                <a:lnTo>
                  <a:pt x="17403" y="148344"/>
                </a:lnTo>
                <a:lnTo>
                  <a:pt x="37821" y="107086"/>
                </a:lnTo>
                <a:lnTo>
                  <a:pt x="64862" y="71139"/>
                </a:lnTo>
                <a:lnTo>
                  <a:pt x="97637" y="41481"/>
                </a:lnTo>
                <a:lnTo>
                  <a:pt x="135255" y="19087"/>
                </a:lnTo>
                <a:lnTo>
                  <a:pt x="176824" y="4934"/>
                </a:lnTo>
                <a:lnTo>
                  <a:pt x="221455" y="0"/>
                </a:lnTo>
                <a:lnTo>
                  <a:pt x="264861" y="4710"/>
                </a:lnTo>
                <a:lnTo>
                  <a:pt x="306203" y="18488"/>
                </a:lnTo>
                <a:lnTo>
                  <a:pt x="344320" y="40807"/>
                </a:lnTo>
                <a:lnTo>
                  <a:pt x="378049" y="71139"/>
                </a:lnTo>
                <a:lnTo>
                  <a:pt x="405705" y="108133"/>
                </a:lnTo>
                <a:lnTo>
                  <a:pt x="426055" y="149938"/>
                </a:lnTo>
                <a:lnTo>
                  <a:pt x="438617" y="195280"/>
                </a:lnTo>
                <a:lnTo>
                  <a:pt x="442912" y="242887"/>
                </a:lnTo>
                <a:lnTo>
                  <a:pt x="438413" y="291837"/>
                </a:lnTo>
                <a:lnTo>
                  <a:pt x="425509" y="337429"/>
                </a:lnTo>
                <a:lnTo>
                  <a:pt x="405091" y="378687"/>
                </a:lnTo>
                <a:lnTo>
                  <a:pt x="378049" y="414634"/>
                </a:lnTo>
                <a:lnTo>
                  <a:pt x="345274" y="444292"/>
                </a:lnTo>
                <a:lnTo>
                  <a:pt x="307656" y="466686"/>
                </a:lnTo>
                <a:lnTo>
                  <a:pt x="266086" y="480839"/>
                </a:lnTo>
                <a:lnTo>
                  <a:pt x="221455" y="485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5533" y="3139272"/>
            <a:ext cx="443230" cy="485775"/>
          </a:xfrm>
          <a:custGeom>
            <a:avLst/>
            <a:gdLst/>
            <a:ahLst/>
            <a:cxnLst/>
            <a:rect l="l" t="t" r="r" b="b"/>
            <a:pathLst>
              <a:path w="443229" h="485775">
                <a:moveTo>
                  <a:pt x="0" y="242887"/>
                </a:moveTo>
                <a:lnTo>
                  <a:pt x="4499" y="193936"/>
                </a:lnTo>
                <a:lnTo>
                  <a:pt x="17403" y="148344"/>
                </a:lnTo>
                <a:lnTo>
                  <a:pt x="37821" y="107086"/>
                </a:lnTo>
                <a:lnTo>
                  <a:pt x="64862" y="71139"/>
                </a:lnTo>
                <a:lnTo>
                  <a:pt x="97637" y="41481"/>
                </a:lnTo>
                <a:lnTo>
                  <a:pt x="135255" y="19087"/>
                </a:lnTo>
                <a:lnTo>
                  <a:pt x="176824" y="4934"/>
                </a:lnTo>
                <a:lnTo>
                  <a:pt x="221455" y="0"/>
                </a:lnTo>
                <a:lnTo>
                  <a:pt x="264861" y="4710"/>
                </a:lnTo>
                <a:lnTo>
                  <a:pt x="306203" y="18488"/>
                </a:lnTo>
                <a:lnTo>
                  <a:pt x="344320" y="40807"/>
                </a:lnTo>
                <a:lnTo>
                  <a:pt x="378049" y="71139"/>
                </a:lnTo>
                <a:lnTo>
                  <a:pt x="405705" y="108133"/>
                </a:lnTo>
                <a:lnTo>
                  <a:pt x="426054" y="149938"/>
                </a:lnTo>
                <a:lnTo>
                  <a:pt x="438617" y="195280"/>
                </a:lnTo>
                <a:lnTo>
                  <a:pt x="442912" y="242887"/>
                </a:lnTo>
                <a:lnTo>
                  <a:pt x="438413" y="291837"/>
                </a:lnTo>
                <a:lnTo>
                  <a:pt x="425509" y="337429"/>
                </a:lnTo>
                <a:lnTo>
                  <a:pt x="405090" y="378687"/>
                </a:lnTo>
                <a:lnTo>
                  <a:pt x="378049" y="414634"/>
                </a:lnTo>
                <a:lnTo>
                  <a:pt x="345274" y="444292"/>
                </a:lnTo>
                <a:lnTo>
                  <a:pt x="307656" y="466686"/>
                </a:lnTo>
                <a:lnTo>
                  <a:pt x="266086" y="480839"/>
                </a:lnTo>
                <a:lnTo>
                  <a:pt x="221455" y="485774"/>
                </a:lnTo>
                <a:lnTo>
                  <a:pt x="176824" y="480839"/>
                </a:lnTo>
                <a:lnTo>
                  <a:pt x="135255" y="466686"/>
                </a:lnTo>
                <a:lnTo>
                  <a:pt x="97637" y="444292"/>
                </a:lnTo>
                <a:lnTo>
                  <a:pt x="64862" y="414634"/>
                </a:lnTo>
                <a:lnTo>
                  <a:pt x="37821" y="378687"/>
                </a:lnTo>
                <a:lnTo>
                  <a:pt x="17403" y="337429"/>
                </a:lnTo>
                <a:lnTo>
                  <a:pt x="4499" y="291837"/>
                </a:lnTo>
                <a:lnTo>
                  <a:pt x="0" y="242887"/>
                </a:lnTo>
                <a:close/>
              </a:path>
            </a:pathLst>
          </a:custGeom>
          <a:ln w="25399">
            <a:solidFill>
              <a:srgbClr val="276F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66142" y="3243663"/>
            <a:ext cx="16954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X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2212" y="2015838"/>
            <a:ext cx="6962760" cy="487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5245" y="2303458"/>
            <a:ext cx="6326505" cy="151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610" marR="5080" indent="-296545">
              <a:lnSpc>
                <a:spcPct val="102000"/>
              </a:lnSpc>
              <a:spcBef>
                <a:spcPts val="90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Gives computers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 ability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 without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explicitly 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being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programmed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Solving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Problems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08610" indent="-29654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Tic </a:t>
            </a:r>
            <a:r>
              <a:rPr sz="2150" spc="-4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Tac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168FCE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800" b="1" spc="-85" dirty="0">
                <a:solidFill>
                  <a:srgbClr val="168FC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168FCE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Solving Problems in the </a:t>
            </a:r>
            <a:r>
              <a:rPr sz="2400" b="1" i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Real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World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5692" y="2136770"/>
            <a:ext cx="6247017" cy="41682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35420" y="6571995"/>
            <a:ext cx="8775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This picture is one example of the </a:t>
            </a:r>
            <a:r>
              <a:rPr sz="1400" dirty="0">
                <a:latin typeface="Arial" panose="020B0604020202020204"/>
                <a:cs typeface="Arial" panose="020B0604020202020204"/>
              </a:rPr>
              <a:t>many scenarios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posed by the </a:t>
            </a:r>
            <a:r>
              <a:rPr sz="1400" dirty="0">
                <a:latin typeface="Arial" panose="020B0604020202020204"/>
                <a:cs typeface="Arial" panose="020B0604020202020204"/>
              </a:rPr>
              <a:t>Moral Machine: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400" u="heavy" spc="-10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https://www.moralmachine.net/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What is Machine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36" y="1922453"/>
            <a:ext cx="12098020" cy="15119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03530" algn="l"/>
                <a:tab pos="30416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Definition: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53465" marR="5080" lvl="1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53465" algn="l"/>
                <a:tab pos="1054100" algn="l"/>
              </a:tabLst>
            </a:pPr>
            <a:r>
              <a:rPr sz="2150" i="1" spc="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‘The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use </a:t>
            </a:r>
            <a:r>
              <a:rPr sz="2150" i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development of 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computer </a:t>
            </a:r>
            <a:r>
              <a:rPr sz="2150" i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that are able </a:t>
            </a:r>
            <a:r>
              <a:rPr sz="2150" i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 </a:t>
            </a:r>
            <a:r>
              <a:rPr sz="2150" i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adapt without 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following  </a:t>
            </a:r>
            <a:r>
              <a:rPr sz="2150" i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explicit 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instructions,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by using algorithms </a:t>
            </a:r>
            <a:r>
              <a:rPr sz="2150" i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statistical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models </a:t>
            </a:r>
            <a:r>
              <a:rPr sz="2150" i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analyse </a:t>
            </a:r>
            <a:r>
              <a:rPr sz="2150" i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draw 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inferences 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150" i="1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data.’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Oxford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Dictionary</a:t>
            </a:r>
            <a:r>
              <a:rPr sz="2150" spc="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(Lexico)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What is Machine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2512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25755" algn="l"/>
                <a:tab pos="326390" algn="l"/>
              </a:tabLst>
            </a:pPr>
            <a:r>
              <a:rPr spc="5" dirty="0"/>
              <a:t>Definition:</a:t>
            </a:r>
            <a:endParaRPr spc="5" dirty="0"/>
          </a:p>
          <a:p>
            <a:pPr marL="1075055" marR="5080" lvl="1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75690" algn="l"/>
                <a:tab pos="1076325" algn="l"/>
              </a:tabLst>
            </a:pPr>
            <a:r>
              <a:rPr sz="2150" i="1" spc="3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‘The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use </a:t>
            </a:r>
            <a:r>
              <a:rPr sz="2150" i="1" spc="1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development of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computer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that are able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b="1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learn </a:t>
            </a:r>
            <a:r>
              <a:rPr sz="2150" i="1" spc="1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b="1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adapt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without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following 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explicit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instructions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by using algorithms </a:t>
            </a:r>
            <a:r>
              <a:rPr sz="2150" i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statistical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models </a:t>
            </a:r>
            <a:r>
              <a:rPr sz="2150" i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analyse </a:t>
            </a:r>
            <a:r>
              <a:rPr sz="2150" i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and draw 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inferences 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 </a:t>
            </a:r>
            <a:r>
              <a:rPr sz="2150" i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150" i="1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data.’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Oxford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Dictionary</a:t>
            </a:r>
            <a:r>
              <a:rPr sz="2150" spc="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(Lexico)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What is Machine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2512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25755" algn="l"/>
                <a:tab pos="326390" algn="l"/>
              </a:tabLst>
            </a:pPr>
            <a:r>
              <a:rPr spc="5" dirty="0"/>
              <a:t>Definition:</a:t>
            </a:r>
            <a:endParaRPr spc="5" dirty="0"/>
          </a:p>
          <a:p>
            <a:pPr marL="1075055" marR="5080" lvl="1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75690" algn="l"/>
                <a:tab pos="1076325" algn="l"/>
              </a:tabLst>
            </a:pPr>
            <a:r>
              <a:rPr sz="2150" i="1" spc="3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‘The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use </a:t>
            </a:r>
            <a:r>
              <a:rPr sz="2150" i="1" spc="1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development of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computer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that are able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b="1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learn </a:t>
            </a:r>
            <a:r>
              <a:rPr sz="2150" i="1" spc="1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b="1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adapt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without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following 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explicit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instructions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by using algorithms </a:t>
            </a:r>
            <a:r>
              <a:rPr sz="2150" i="1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statistical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models </a:t>
            </a:r>
            <a:r>
              <a:rPr sz="2150" i="1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b="1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analyse </a:t>
            </a:r>
            <a:r>
              <a:rPr sz="2150" i="1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and draw </a:t>
            </a:r>
            <a:r>
              <a:rPr sz="2150" i="1" spc="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inferences 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2150" b="1" i="1" spc="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patterns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150" b="1" i="1" spc="-2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150" i="1" spc="-2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.’ </a:t>
            </a:r>
            <a:r>
              <a:rPr sz="2150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215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Oxford </a:t>
            </a:r>
            <a:r>
              <a:rPr sz="2150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Dictionary</a:t>
            </a:r>
            <a:r>
              <a:rPr sz="2150" spc="3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(Lexico)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What is Machine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2512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25755" algn="l"/>
                <a:tab pos="326390" algn="l"/>
              </a:tabLst>
            </a:pPr>
            <a:r>
              <a:rPr spc="5" dirty="0"/>
              <a:t>Definition:</a:t>
            </a:r>
            <a:endParaRPr spc="5" dirty="0"/>
          </a:p>
          <a:p>
            <a:pPr marL="1075055" marR="5080" lvl="1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75690" algn="l"/>
                <a:tab pos="1076325" algn="l"/>
              </a:tabLst>
            </a:pPr>
            <a:r>
              <a:rPr sz="2150" i="1" spc="3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‘The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use </a:t>
            </a:r>
            <a:r>
              <a:rPr sz="2150" i="1" spc="1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development of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computer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that are able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b="1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learn </a:t>
            </a:r>
            <a:r>
              <a:rPr sz="2150" i="1" spc="1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b="1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adapt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without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following 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explicit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instructions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by using algorithms </a:t>
            </a:r>
            <a:r>
              <a:rPr sz="2150" i="1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statistical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models </a:t>
            </a:r>
            <a:r>
              <a:rPr sz="2150" i="1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b="1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analyse </a:t>
            </a:r>
            <a:r>
              <a:rPr sz="2150" i="1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and draw </a:t>
            </a:r>
            <a:r>
              <a:rPr sz="2150" i="1" spc="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inferences 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2150" b="1" i="1" spc="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patterns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150" b="1" i="1" spc="-2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150" i="1" spc="-2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.’ </a:t>
            </a:r>
            <a:r>
              <a:rPr sz="2150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215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Oxford </a:t>
            </a:r>
            <a:r>
              <a:rPr sz="2150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Dictionary</a:t>
            </a:r>
            <a:r>
              <a:rPr sz="2150" spc="3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(Lexico)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25120" indent="-29146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Char char="-"/>
              <a:tabLst>
                <a:tab pos="325755" algn="l"/>
                <a:tab pos="326390" algn="l"/>
              </a:tabLst>
            </a:pPr>
            <a:r>
              <a:rPr spc="10" dirty="0"/>
              <a:t>Goal:</a:t>
            </a:r>
            <a:endParaRPr spc="10" dirty="0"/>
          </a:p>
          <a:p>
            <a:pPr marL="1075055" marR="54610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75690" algn="l"/>
                <a:tab pos="1076325" algn="l"/>
              </a:tabLst>
            </a:pPr>
            <a:r>
              <a:rPr spc="-80" dirty="0"/>
              <a:t>To </a:t>
            </a:r>
            <a:r>
              <a:rPr spc="-5" dirty="0"/>
              <a:t>make </a:t>
            </a:r>
            <a:r>
              <a:rPr spc="5" dirty="0"/>
              <a:t>predictions </a:t>
            </a:r>
            <a:r>
              <a:rPr spc="10" dirty="0"/>
              <a:t>based </a:t>
            </a:r>
            <a:r>
              <a:rPr spc="15" dirty="0"/>
              <a:t>on </a:t>
            </a:r>
            <a:r>
              <a:rPr spc="10" dirty="0"/>
              <a:t>these </a:t>
            </a:r>
            <a:r>
              <a:rPr dirty="0"/>
              <a:t>patterns to </a:t>
            </a:r>
            <a:r>
              <a:rPr spc="5" dirty="0"/>
              <a:t>solve problems, </a:t>
            </a:r>
            <a:r>
              <a:rPr spc="10" dirty="0"/>
              <a:t>answer </a:t>
            </a:r>
            <a:r>
              <a:rPr spc="5" dirty="0"/>
              <a:t>research </a:t>
            </a:r>
            <a:r>
              <a:rPr spc="10" dirty="0"/>
              <a:t>questions or  </a:t>
            </a:r>
            <a:r>
              <a:rPr spc="5" dirty="0"/>
              <a:t>identify</a:t>
            </a:r>
            <a:r>
              <a:rPr dirty="0"/>
              <a:t> </a:t>
            </a:r>
            <a:r>
              <a:rPr spc="10" dirty="0"/>
              <a:t>themes.</a:t>
            </a:r>
            <a:endParaRPr spc="1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What is Machine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25120" indent="-29146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Char char="-"/>
              <a:tabLst>
                <a:tab pos="325755" algn="l"/>
                <a:tab pos="326390" algn="l"/>
              </a:tabLst>
            </a:pPr>
            <a:r>
              <a:rPr spc="5" dirty="0"/>
              <a:t>Definition:</a:t>
            </a:r>
            <a:endParaRPr spc="5" dirty="0"/>
          </a:p>
          <a:p>
            <a:pPr marL="1075055" marR="5080" lvl="1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75690" algn="l"/>
                <a:tab pos="1076325" algn="l"/>
              </a:tabLst>
            </a:pPr>
            <a:r>
              <a:rPr sz="2150" i="1" spc="3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‘The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use </a:t>
            </a:r>
            <a:r>
              <a:rPr sz="2150" i="1" spc="1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development of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computer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that are able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b="1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learn </a:t>
            </a:r>
            <a:r>
              <a:rPr sz="2150" i="1" spc="1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b="1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adapt </a:t>
            </a:r>
            <a:r>
              <a:rPr sz="2150" i="1" spc="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without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following  </a:t>
            </a:r>
            <a:r>
              <a:rPr sz="2150" i="1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explicit </a:t>
            </a:r>
            <a:r>
              <a:rPr sz="2150" i="1" spc="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instructions</a:t>
            </a:r>
            <a:r>
              <a:rPr sz="2150" i="1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by using algorithms </a:t>
            </a:r>
            <a:r>
              <a:rPr sz="2150" i="1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150" i="1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statistical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models </a:t>
            </a:r>
            <a:r>
              <a:rPr sz="2150" i="1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b="1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analyse </a:t>
            </a:r>
            <a:r>
              <a:rPr sz="2150" i="1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and draw </a:t>
            </a:r>
            <a:r>
              <a:rPr sz="2150" i="1" spc="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inferences 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2150" b="1" i="1" spc="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patterns </a:t>
            </a:r>
            <a:r>
              <a:rPr sz="2150" i="1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150" b="1" i="1" spc="-2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150" i="1" spc="-2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.’ </a:t>
            </a:r>
            <a:r>
              <a:rPr sz="2150" spc="1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215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Oxford </a:t>
            </a:r>
            <a:r>
              <a:rPr sz="2150" spc="10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Dictionary</a:t>
            </a:r>
            <a:r>
              <a:rPr sz="2150" spc="35" dirty="0">
                <a:solidFill>
                  <a:srgbClr val="00ACB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(Lexico)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25120" indent="-29146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Char char="-"/>
              <a:tabLst>
                <a:tab pos="325755" algn="l"/>
                <a:tab pos="326390" algn="l"/>
              </a:tabLst>
            </a:pPr>
            <a:r>
              <a:rPr spc="10" dirty="0"/>
              <a:t>Goal:</a:t>
            </a:r>
            <a:endParaRPr spc="10" dirty="0"/>
          </a:p>
          <a:p>
            <a:pPr marL="107505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75690" algn="l"/>
                <a:tab pos="1076325" algn="l"/>
              </a:tabLst>
            </a:pPr>
            <a:r>
              <a:rPr spc="-80" dirty="0"/>
              <a:t>To </a:t>
            </a:r>
            <a:r>
              <a:rPr spc="5" dirty="0"/>
              <a:t>solve problems </a:t>
            </a:r>
            <a:r>
              <a:rPr spc="10" dirty="0"/>
              <a:t>by making </a:t>
            </a:r>
            <a:r>
              <a:rPr spc="5" dirty="0"/>
              <a:t>predictions </a:t>
            </a:r>
            <a:r>
              <a:rPr spc="10" dirty="0"/>
              <a:t>based </a:t>
            </a:r>
            <a:r>
              <a:rPr spc="15" dirty="0"/>
              <a:t>on </a:t>
            </a:r>
            <a:r>
              <a:rPr spc="10" dirty="0"/>
              <a:t>these</a:t>
            </a:r>
            <a:r>
              <a:rPr spc="65" dirty="0"/>
              <a:t> </a:t>
            </a:r>
            <a:r>
              <a:rPr dirty="0"/>
              <a:t>patterns.</a:t>
            </a:r>
            <a:endParaRPr dirty="0"/>
          </a:p>
          <a:p>
            <a:pPr marL="325120" indent="-29146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Char char="-"/>
              <a:tabLst>
                <a:tab pos="325755" algn="l"/>
                <a:tab pos="326390" algn="l"/>
              </a:tabLst>
            </a:pPr>
            <a:r>
              <a:rPr spc="10" dirty="0"/>
              <a:t>Examples</a:t>
            </a:r>
            <a:endParaRPr spc="10" dirty="0"/>
          </a:p>
          <a:p>
            <a:pPr marL="1075055" lvl="1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75690" algn="l"/>
                <a:tab pos="1076325" algn="l"/>
              </a:tabLst>
            </a:pP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How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can we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optimize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the learning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process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students?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75055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75690" algn="l"/>
                <a:tab pos="107632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treatment is most 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effective for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patient?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700" y="-695"/>
            <a:ext cx="10007600" cy="750639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9736" y="1958872"/>
            <a:ext cx="997902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69105" algn="l"/>
                <a:tab pos="826579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Supervised	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	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Reinforcement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5" y="1882175"/>
            <a:ext cx="3618229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41795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508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Train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algorithms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classify or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predict outcomes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accurately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5" y="1882175"/>
            <a:ext cx="3618229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41795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508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Train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algorithms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classify or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predict outcomes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accurately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005" y="1958379"/>
            <a:ext cx="69913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Apple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9060" y="3418802"/>
            <a:ext cx="1450366" cy="14503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58574" y="4146199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45817" y="345512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82060" y="2415249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8281" y="6090770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28033" y="4701487"/>
            <a:ext cx="1327561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5" y="1882175"/>
            <a:ext cx="3618229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41795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508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Train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algorithms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classify or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predict outcomes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accurately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005" y="1958872"/>
            <a:ext cx="46799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4718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Apple	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Pear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9060" y="3418802"/>
            <a:ext cx="1450366" cy="14503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58574" y="4146199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45817" y="345512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82060" y="2415249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8281" y="6090770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29498" y="4701487"/>
            <a:ext cx="1327561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98042" y="402029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06666" y="530140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560742" y="2601107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73716" y="2351653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669403" y="5176478"/>
            <a:ext cx="2436776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09284" y="3764890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66872" y="2357136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5" y="1882175"/>
            <a:ext cx="3618229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41795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508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Train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algorithms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classify or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predict outcomes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accurately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899" y="3520784"/>
            <a:ext cx="7175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Inpu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005" y="1958872"/>
            <a:ext cx="46799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4718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Apple	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Pear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9060" y="3418802"/>
            <a:ext cx="1450366" cy="14503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58574" y="4146199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45817" y="345512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82060" y="2415249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88281" y="6090770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29498" y="4701487"/>
            <a:ext cx="1327561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298042" y="402029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06666" y="530140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60742" y="2601107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173716" y="2351653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669403" y="5176478"/>
            <a:ext cx="2436776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09284" y="3764890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366872" y="2357136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41224" y="3414739"/>
            <a:ext cx="2662046" cy="26620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81720" y="3655232"/>
            <a:ext cx="2181050" cy="2181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86470" y="3559982"/>
            <a:ext cx="2371725" cy="2371725"/>
          </a:xfrm>
          <a:custGeom>
            <a:avLst/>
            <a:gdLst/>
            <a:ahLst/>
            <a:cxnLst/>
            <a:rect l="l" t="t" r="r" b="b"/>
            <a:pathLst>
              <a:path w="2371725" h="2371725">
                <a:moveTo>
                  <a:pt x="0" y="0"/>
                </a:moveTo>
                <a:lnTo>
                  <a:pt x="2371547" y="0"/>
                </a:lnTo>
                <a:lnTo>
                  <a:pt x="2371547" y="2371547"/>
                </a:lnTo>
                <a:lnTo>
                  <a:pt x="0" y="2371547"/>
                </a:lnTo>
                <a:lnTo>
                  <a:pt x="0" y="0"/>
                </a:lnTo>
                <a:close/>
              </a:path>
            </a:pathLst>
          </a:custGeom>
          <a:ln w="1904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2" y="1882175"/>
            <a:ext cx="3618229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41795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508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Train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algorithms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classify or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predict outcomes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accurately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896" y="3520784"/>
            <a:ext cx="7175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Inpu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896" y="6388343"/>
            <a:ext cx="16446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Apple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8945" y="1958872"/>
            <a:ext cx="46799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4718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Apple	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Pear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9060" y="3418802"/>
            <a:ext cx="1450366" cy="14503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8574" y="4146199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5817" y="345512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82060" y="2415249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88281" y="6090770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29498" y="4701487"/>
            <a:ext cx="1327561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98042" y="402029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206666" y="530140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60742" y="2601107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173716" y="2351653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669403" y="5176478"/>
            <a:ext cx="2436776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09284" y="3764890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366872" y="2357136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41224" y="3414740"/>
            <a:ext cx="2662045" cy="26620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81720" y="3655232"/>
            <a:ext cx="2181049" cy="2181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6470" y="3559982"/>
            <a:ext cx="2371725" cy="2371725"/>
          </a:xfrm>
          <a:custGeom>
            <a:avLst/>
            <a:gdLst/>
            <a:ahLst/>
            <a:cxnLst/>
            <a:rect l="l" t="t" r="r" b="b"/>
            <a:pathLst>
              <a:path w="2371725" h="2371725">
                <a:moveTo>
                  <a:pt x="0" y="0"/>
                </a:moveTo>
                <a:lnTo>
                  <a:pt x="2371546" y="0"/>
                </a:lnTo>
                <a:lnTo>
                  <a:pt x="2371546" y="2371546"/>
                </a:lnTo>
                <a:lnTo>
                  <a:pt x="0" y="2371546"/>
                </a:lnTo>
                <a:lnTo>
                  <a:pt x="0" y="0"/>
                </a:lnTo>
                <a:close/>
              </a:path>
            </a:pathLst>
          </a:custGeom>
          <a:ln w="1904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71" y="5710225"/>
            <a:ext cx="1450366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80143" y="2227228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5705" y="372541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85247" y="2470344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58536" y="3897112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29098" y="5281881"/>
            <a:ext cx="986307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2182" y="3752842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1066" y="532171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03024" y="4042981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30563" y="2068912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49094" y="5134495"/>
            <a:ext cx="1916381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13180" y="2556527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44517" y="4589622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71" y="5710225"/>
            <a:ext cx="1450366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6415" y="5635103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93793" y="3575471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30505" y="2343310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8184" y="2343310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82798" y="3686331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47550" y="4558358"/>
            <a:ext cx="1327560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167618" y="388147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1066" y="532171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62057" y="2383848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30563" y="2068912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338942" y="5226437"/>
            <a:ext cx="1916380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26220" y="2249358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00635" y="3622175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00" y="3596984"/>
            <a:ext cx="7175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Inpu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005" y="1958872"/>
            <a:ext cx="46799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4718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Apple	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Pear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7071" y="5710225"/>
            <a:ext cx="1450366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36415" y="5635103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93793" y="3575471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31584" y="2471491"/>
            <a:ext cx="1418760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03289" y="237726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82798" y="3686331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47550" y="4558358"/>
            <a:ext cx="1327560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167618" y="388147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61066" y="532171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262057" y="2383848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704787" y="2229384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338942" y="5226437"/>
            <a:ext cx="1916380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37382" y="2379059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00635" y="3622175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39146" y="3287513"/>
            <a:ext cx="2662046" cy="26620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79642" y="3528005"/>
            <a:ext cx="2181050" cy="2181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84393" y="3432755"/>
            <a:ext cx="2371725" cy="2371725"/>
          </a:xfrm>
          <a:custGeom>
            <a:avLst/>
            <a:gdLst/>
            <a:ahLst/>
            <a:cxnLst/>
            <a:rect l="l" t="t" r="r" b="b"/>
            <a:pathLst>
              <a:path w="2371725" h="2371725">
                <a:moveTo>
                  <a:pt x="0" y="0"/>
                </a:moveTo>
                <a:lnTo>
                  <a:pt x="2371547" y="0"/>
                </a:lnTo>
                <a:lnTo>
                  <a:pt x="2371547" y="2371547"/>
                </a:lnTo>
                <a:lnTo>
                  <a:pt x="0" y="2371547"/>
                </a:lnTo>
                <a:lnTo>
                  <a:pt x="0" y="0"/>
                </a:lnTo>
                <a:close/>
              </a:path>
            </a:pathLst>
          </a:custGeom>
          <a:ln w="1904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creensho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3175"/>
            <a:ext cx="11383010" cy="75031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4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897" y="3596984"/>
            <a:ext cx="7175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Inpu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897" y="6464543"/>
            <a:ext cx="16446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Apple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8945" y="1958872"/>
            <a:ext cx="46799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4718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Apple	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Pear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7071" y="5710225"/>
            <a:ext cx="1450366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6415" y="5635103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93793" y="3575471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1584" y="2471491"/>
            <a:ext cx="1418760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03289" y="237726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82798" y="3686331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47550" y="4558358"/>
            <a:ext cx="1327560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167618" y="388147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61066" y="532171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62057" y="2383848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704787" y="2229384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338942" y="5226437"/>
            <a:ext cx="1916380" cy="1687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337382" y="2379059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500635" y="3622175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9146" y="3287513"/>
            <a:ext cx="2662045" cy="26620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9642" y="3528005"/>
            <a:ext cx="2181049" cy="21810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4393" y="3432755"/>
            <a:ext cx="2371725" cy="2371725"/>
          </a:xfrm>
          <a:custGeom>
            <a:avLst/>
            <a:gdLst/>
            <a:ahLst/>
            <a:cxnLst/>
            <a:rect l="l" t="t" r="r" b="b"/>
            <a:pathLst>
              <a:path w="2371725" h="2371725">
                <a:moveTo>
                  <a:pt x="0" y="0"/>
                </a:moveTo>
                <a:lnTo>
                  <a:pt x="2371546" y="0"/>
                </a:lnTo>
                <a:lnTo>
                  <a:pt x="2371546" y="2371546"/>
                </a:lnTo>
                <a:lnTo>
                  <a:pt x="0" y="2371546"/>
                </a:lnTo>
                <a:lnTo>
                  <a:pt x="0" y="0"/>
                </a:lnTo>
                <a:close/>
              </a:path>
            </a:pathLst>
          </a:custGeom>
          <a:ln w="1904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71" y="5710225"/>
            <a:ext cx="1450366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80143" y="2227228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5705" y="372541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85247" y="2470344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58536" y="3897112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29098" y="5281881"/>
            <a:ext cx="986307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2182" y="3752842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1066" y="532171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03024" y="4042981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30563" y="2068912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49094" y="5134495"/>
            <a:ext cx="1916381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13180" y="2556527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44517" y="4589622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8562" y="5655250"/>
            <a:ext cx="1450367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52226" y="4116584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68162" y="4745513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12795" y="5849616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2956" y="2598196"/>
            <a:ext cx="1418760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74336" y="2409421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118760" y="3897665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2956" y="5213001"/>
            <a:ext cx="1327561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2182" y="3752842"/>
            <a:ext cx="1075037" cy="10750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944198" y="4814392"/>
            <a:ext cx="1474280" cy="1360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62941" y="2650939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07431" y="3971670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422112" y="5213001"/>
            <a:ext cx="1912860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59029" y="2406055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34060" y="2320154"/>
            <a:ext cx="666595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70878" y="3804822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4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897" y="3596984"/>
            <a:ext cx="7175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Inpu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444" y="1958872"/>
            <a:ext cx="554926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34890" algn="l"/>
              </a:tabLst>
            </a:pPr>
            <a:r>
              <a:rPr sz="215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ed/</a:t>
            </a:r>
            <a:r>
              <a:rPr sz="215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ellow</a:t>
            </a:r>
            <a:r>
              <a:rPr sz="2150" b="1" spc="-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150" b="1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15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15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een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8562" y="5655250"/>
            <a:ext cx="1450367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52226" y="4116584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68162" y="4745513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12795" y="5849616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42956" y="2598196"/>
            <a:ext cx="1418760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4336" y="2409421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118760" y="3897665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42956" y="5213001"/>
            <a:ext cx="1327561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02182" y="3752842"/>
            <a:ext cx="1075037" cy="10750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944198" y="4814392"/>
            <a:ext cx="1474280" cy="1360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62941" y="2650939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07431" y="3971670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22112" y="5213001"/>
            <a:ext cx="1912860" cy="1687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59029" y="2406055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134060" y="2320154"/>
            <a:ext cx="666595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570878" y="3804822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39146" y="3287513"/>
            <a:ext cx="2662045" cy="26620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79642" y="3528005"/>
            <a:ext cx="2181049" cy="21810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84393" y="3432755"/>
            <a:ext cx="2371725" cy="2371725"/>
          </a:xfrm>
          <a:custGeom>
            <a:avLst/>
            <a:gdLst/>
            <a:ahLst/>
            <a:cxnLst/>
            <a:rect l="l" t="t" r="r" b="b"/>
            <a:pathLst>
              <a:path w="2371725" h="2371725">
                <a:moveTo>
                  <a:pt x="0" y="0"/>
                </a:moveTo>
                <a:lnTo>
                  <a:pt x="2371546" y="0"/>
                </a:lnTo>
                <a:lnTo>
                  <a:pt x="2371546" y="2371546"/>
                </a:lnTo>
                <a:lnTo>
                  <a:pt x="0" y="2371546"/>
                </a:lnTo>
                <a:lnTo>
                  <a:pt x="0" y="0"/>
                </a:lnTo>
                <a:close/>
              </a:path>
            </a:pathLst>
          </a:custGeom>
          <a:ln w="1904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00" y="3596984"/>
            <a:ext cx="7175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Inpu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900" y="6464543"/>
            <a:ext cx="314515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Red/yellow/orange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0505" y="1958872"/>
            <a:ext cx="554926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34890" algn="l"/>
              </a:tabLst>
            </a:pPr>
            <a:r>
              <a:rPr sz="215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ed/</a:t>
            </a:r>
            <a:r>
              <a:rPr sz="215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ellow</a:t>
            </a:r>
            <a:r>
              <a:rPr sz="2150" b="1" spc="-3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150" b="1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150" b="1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150" b="1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een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8562" y="5655250"/>
            <a:ext cx="1450367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52226" y="4116584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8162" y="4745513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12795" y="5849616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2956" y="2598196"/>
            <a:ext cx="1418760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4336" y="2409421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18760" y="3897665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42956" y="5213001"/>
            <a:ext cx="1327561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2182" y="3752842"/>
            <a:ext cx="1075037" cy="10750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944198" y="4814392"/>
            <a:ext cx="1474280" cy="1360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62941" y="2650939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07431" y="3971670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2112" y="5213001"/>
            <a:ext cx="1912860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9029" y="2406055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34060" y="2320154"/>
            <a:ext cx="666595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570878" y="3804822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9146" y="3287513"/>
            <a:ext cx="2662046" cy="26620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9642" y="3528005"/>
            <a:ext cx="2181050" cy="2181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4393" y="3432755"/>
            <a:ext cx="2371725" cy="2371725"/>
          </a:xfrm>
          <a:custGeom>
            <a:avLst/>
            <a:gdLst/>
            <a:ahLst/>
            <a:cxnLst/>
            <a:rect l="l" t="t" r="r" b="b"/>
            <a:pathLst>
              <a:path w="2371725" h="2371725">
                <a:moveTo>
                  <a:pt x="0" y="0"/>
                </a:moveTo>
                <a:lnTo>
                  <a:pt x="2371547" y="0"/>
                </a:lnTo>
                <a:lnTo>
                  <a:pt x="2371547" y="2371547"/>
                </a:lnTo>
                <a:lnTo>
                  <a:pt x="0" y="2371547"/>
                </a:lnTo>
                <a:lnTo>
                  <a:pt x="0" y="0"/>
                </a:lnTo>
                <a:close/>
              </a:path>
            </a:pathLst>
          </a:custGeom>
          <a:ln w="1904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71" y="5710225"/>
            <a:ext cx="1450366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80143" y="2227228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5705" y="372541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85247" y="2470344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58536" y="3897112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29098" y="5281881"/>
            <a:ext cx="986307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2182" y="3752842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1066" y="532171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03024" y="4042981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30563" y="2068912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49094" y="5134495"/>
            <a:ext cx="1916381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13180" y="2556527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44517" y="4589622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38636" y="5712094"/>
            <a:ext cx="1450367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07192" y="2670298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6272" y="4659088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47284" y="5537615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1629" y="4087263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20883" y="2304757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70089" y="3633370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48563" y="5438938"/>
            <a:ext cx="986307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72636" y="592687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26537" y="4505398"/>
            <a:ext cx="1474281" cy="1360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016686" y="3991056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95358" y="2550094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62729" y="5352246"/>
            <a:ext cx="1916381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23998" y="3015128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126810" y="5466970"/>
            <a:ext cx="666595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23728" y="3633370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00" y="3596984"/>
            <a:ext cx="7175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Inpu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5354" y="1958872"/>
            <a:ext cx="491744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16400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Multipl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Single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38636" y="5712094"/>
            <a:ext cx="1450367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07192" y="2670298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6272" y="4659088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47284" y="5537615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1629" y="4087263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20883" y="2304757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70089" y="3633370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148563" y="5438938"/>
            <a:ext cx="986307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72636" y="592687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26537" y="4505398"/>
            <a:ext cx="1474281" cy="1360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016686" y="3991056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695358" y="2550094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62729" y="5352246"/>
            <a:ext cx="1916381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23998" y="3015128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126810" y="5466970"/>
            <a:ext cx="666595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23728" y="3633370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39146" y="3287513"/>
            <a:ext cx="2662046" cy="26620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79642" y="3528005"/>
            <a:ext cx="2181050" cy="2181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84393" y="3432755"/>
            <a:ext cx="2371725" cy="2371725"/>
          </a:xfrm>
          <a:custGeom>
            <a:avLst/>
            <a:gdLst/>
            <a:ahLst/>
            <a:cxnLst/>
            <a:rect l="l" t="t" r="r" b="b"/>
            <a:pathLst>
              <a:path w="2371725" h="2371725">
                <a:moveTo>
                  <a:pt x="0" y="0"/>
                </a:moveTo>
                <a:lnTo>
                  <a:pt x="2371547" y="0"/>
                </a:lnTo>
                <a:lnTo>
                  <a:pt x="2371547" y="2371547"/>
                </a:lnTo>
                <a:lnTo>
                  <a:pt x="0" y="2371547"/>
                </a:lnTo>
                <a:lnTo>
                  <a:pt x="0" y="0"/>
                </a:lnTo>
                <a:close/>
              </a:path>
            </a:pathLst>
          </a:custGeom>
          <a:ln w="1904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4" y="1882175"/>
            <a:ext cx="3248660" cy="1254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897" y="3596984"/>
            <a:ext cx="7175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Inpu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897" y="6464543"/>
            <a:ext cx="1659889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150" spc="-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Single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5292" y="1958872"/>
            <a:ext cx="491744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16400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Multipl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Single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8636" y="5712094"/>
            <a:ext cx="1450367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07192" y="2670298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26272" y="4659088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47284" y="5537615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81629" y="4087263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20883" y="2304757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70089" y="3633370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48563" y="5438938"/>
            <a:ext cx="986307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72636" y="5926873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26537" y="4505398"/>
            <a:ext cx="1474281" cy="1360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016686" y="3991056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695358" y="2550094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62729" y="5352246"/>
            <a:ext cx="1916381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23998" y="3015128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126810" y="5466970"/>
            <a:ext cx="666595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23728" y="3633370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9146" y="3287513"/>
            <a:ext cx="2662045" cy="26620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9642" y="3528005"/>
            <a:ext cx="2181049" cy="21810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4393" y="3432755"/>
            <a:ext cx="2371725" cy="2371725"/>
          </a:xfrm>
          <a:custGeom>
            <a:avLst/>
            <a:gdLst/>
            <a:ahLst/>
            <a:cxnLst/>
            <a:rect l="l" t="t" r="r" b="b"/>
            <a:pathLst>
              <a:path w="2371725" h="2371725">
                <a:moveTo>
                  <a:pt x="0" y="0"/>
                </a:moveTo>
                <a:lnTo>
                  <a:pt x="2371546" y="0"/>
                </a:lnTo>
                <a:lnTo>
                  <a:pt x="2371546" y="2371546"/>
                </a:lnTo>
                <a:lnTo>
                  <a:pt x="0" y="2371546"/>
                </a:lnTo>
                <a:lnTo>
                  <a:pt x="0" y="0"/>
                </a:lnTo>
                <a:close/>
              </a:path>
            </a:pathLst>
          </a:custGeom>
          <a:ln w="1904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966845" cy="24072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315595" marR="5080" indent="-303530">
              <a:lnSpc>
                <a:spcPct val="102000"/>
              </a:lnSpc>
              <a:spcBef>
                <a:spcPts val="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b="1" u="heavy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Exercise: </a:t>
            </a:r>
            <a:r>
              <a:rPr sz="2150" b="1" u="heavy" spc="15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Can </a:t>
            </a:r>
            <a:r>
              <a:rPr sz="2150" b="1" u="heavy" spc="5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you </a:t>
            </a:r>
            <a:r>
              <a:rPr sz="2150" b="1" u="heavy" spc="10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think of other </a:t>
            </a:r>
            <a:r>
              <a:rPr sz="2150" b="1" u="heavy" spc="10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 hidden</a:t>
            </a:r>
            <a:r>
              <a:rPr sz="2150" b="1" u="heavy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 patterns?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71" y="5710225"/>
            <a:ext cx="1450366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80143" y="2227228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5705" y="372541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85247" y="2470344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58536" y="3897112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29098" y="5281881"/>
            <a:ext cx="986307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2182" y="3752842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1066" y="532171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03024" y="4042981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30563" y="2068912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49094" y="5134495"/>
            <a:ext cx="1916381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13180" y="2556527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44517" y="4589622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6535" y="3143250"/>
            <a:ext cx="8036560" cy="1175385"/>
          </a:xfrm>
        </p:spPr>
        <p:txBody>
          <a:bodyPr>
            <a:normAutofit/>
          </a:bodyPr>
          <a:p>
            <a:r>
              <a:rPr lang="en-US" altLang="zh-CN" sz="5400">
                <a:solidFill>
                  <a:schemeClr val="tx1"/>
                </a:solidFill>
              </a:rPr>
              <a:t>Our Job Is Much More Easy!</a:t>
            </a:r>
            <a:endParaRPr lang="en-US" altLang="zh-CN" sz="5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6" y="1882175"/>
            <a:ext cx="3966845" cy="48653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735"/>
              </a:spcBef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5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315595" marR="5080" indent="-303530">
              <a:lnSpc>
                <a:spcPct val="102000"/>
              </a:lnSpc>
              <a:spcBef>
                <a:spcPts val="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b="1" u="heavy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Exercise: </a:t>
            </a:r>
            <a:r>
              <a:rPr sz="2150" b="1" u="heavy" spc="15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Can </a:t>
            </a:r>
            <a:r>
              <a:rPr sz="2150" b="1" u="heavy" spc="5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you </a:t>
            </a:r>
            <a:r>
              <a:rPr sz="2150" b="1" u="heavy" spc="10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think of other </a:t>
            </a:r>
            <a:r>
              <a:rPr sz="2150" b="1" u="heavy" spc="10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 hidden</a:t>
            </a:r>
            <a:r>
              <a:rPr sz="2150" b="1" u="heavy" dirty="0">
                <a:solidFill>
                  <a:srgbClr val="31313A"/>
                </a:solidFill>
                <a:uFill>
                  <a:solidFill>
                    <a:srgbClr val="31313A"/>
                  </a:solidFill>
                </a:uFill>
                <a:latin typeface="Calibri" panose="020F0502020204030204"/>
                <a:cs typeface="Calibri" panose="020F0502020204030204"/>
              </a:rPr>
              <a:t> patterns?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65530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65530" algn="l"/>
                <a:tab pos="1066165" algn="l"/>
              </a:tabLst>
            </a:pPr>
            <a:r>
              <a:rPr sz="2150" spc="-3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Tree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vs.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150" spc="3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tree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65530" lvl="1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65530" algn="l"/>
                <a:tab pos="106616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Leaf vs.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leaf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36320" marR="704850" lvl="1" indent="-274320">
              <a:lnSpc>
                <a:spcPct val="125000"/>
              </a:lnSpc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65530" algn="l"/>
                <a:tab pos="1066165" algn="l"/>
              </a:tabLst>
            </a:pPr>
            <a:r>
              <a:rPr dirty="0"/>
              <a:t>	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Inside/white/pit vs. 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inside/white/pit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036320" marR="844550" lvl="1" indent="-274320">
              <a:lnSpc>
                <a:spcPct val="125000"/>
              </a:lnSpc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1065530" algn="l"/>
                <a:tab pos="1066165" algn="l"/>
              </a:tabLst>
            </a:pPr>
            <a:r>
              <a:rPr dirty="0"/>
              <a:t>	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Multiple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colors</a:t>
            </a:r>
            <a:r>
              <a:rPr sz="2150" spc="-7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vs. 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color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71" y="5710225"/>
            <a:ext cx="1450366" cy="1450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80143" y="2227228"/>
            <a:ext cx="1155204" cy="115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7670" y="5115549"/>
            <a:ext cx="1938037" cy="10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5705" y="3725419"/>
            <a:ext cx="1139430" cy="1290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85247" y="2470344"/>
            <a:ext cx="1418761" cy="10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41603" y="2415249"/>
            <a:ext cx="1534324" cy="115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58536" y="3897112"/>
            <a:ext cx="1270516" cy="84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29098" y="5281881"/>
            <a:ext cx="986307" cy="1368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2182" y="3752842"/>
            <a:ext cx="1062585" cy="1062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1066" y="5321714"/>
            <a:ext cx="1474280" cy="1360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03024" y="4042981"/>
            <a:ext cx="954848" cy="954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30563" y="2068912"/>
            <a:ext cx="1182375" cy="1507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49094" y="5134495"/>
            <a:ext cx="1916381" cy="16878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13180" y="2556527"/>
            <a:ext cx="1195029" cy="1365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44517" y="4589622"/>
            <a:ext cx="773579" cy="1340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2112" y="3807291"/>
            <a:ext cx="1351287" cy="1351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1" y="1882175"/>
            <a:ext cx="3586479" cy="19977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735"/>
              </a:spcBef>
            </a:pP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Reinforcement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122682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receives 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feedback/rewards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Closest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how humans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14398" y="2235496"/>
            <a:ext cx="4016931" cy="22695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28692" y="2463290"/>
            <a:ext cx="2627546" cy="171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1" y="1882175"/>
            <a:ext cx="3586479" cy="24072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735"/>
              </a:spcBef>
            </a:pP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Reinforcement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122682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receives 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feedback/rewards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Closest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how humans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Tic-Tac-Toe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3233" y="2136277"/>
            <a:ext cx="4386865" cy="28340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261" y="5093398"/>
            <a:ext cx="5162550" cy="11785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Please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watch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2000"/>
              </a:lnSpc>
              <a:spcBef>
                <a:spcPts val="600"/>
              </a:spcBef>
            </a:pPr>
            <a:r>
              <a:rPr sz="2150" u="heavy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https://www.youtube.com/watch?v=KEQhaBI </a:t>
            </a:r>
            <a:r>
              <a:rPr sz="2150" dirty="0">
                <a:solidFill>
                  <a:srgbClr val="008F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u="heavy" spc="10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Z9yk</a:t>
            </a:r>
            <a:r>
              <a:rPr sz="2150" spc="10" dirty="0">
                <a:solidFill>
                  <a:srgbClr val="008F9F"/>
                </a:solidFill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for full </a:t>
            </a:r>
            <a:r>
              <a:rPr sz="1400" dirty="0">
                <a:latin typeface="Arial" panose="020B0604020202020204"/>
                <a:cs typeface="Arial" panose="020B0604020202020204"/>
              </a:rPr>
              <a:t>video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explanation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1" y="1882175"/>
            <a:ext cx="3749675" cy="31502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735"/>
              </a:spcBef>
            </a:pP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Reinforcement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1390015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receives 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feedback/rewards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Closest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how humans</a:t>
            </a:r>
            <a:r>
              <a:rPr sz="2150" spc="-4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indent="-303530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Tic-Tac-Toe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508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AlphaZero beats 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World’s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chess  Champion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3233" y="2136277"/>
            <a:ext cx="4386865" cy="28340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98157" y="2136277"/>
            <a:ext cx="6617015" cy="4207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39112" y="6329295"/>
            <a:ext cx="5162550" cy="11785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Please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watch</a:t>
            </a:r>
            <a:r>
              <a:rPr sz="2150" spc="-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2000"/>
              </a:lnSpc>
              <a:spcBef>
                <a:spcPts val="600"/>
              </a:spcBef>
            </a:pPr>
            <a:r>
              <a:rPr sz="2150" u="heavy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https://www.youtube.com/watch?v=KEQhaBI </a:t>
            </a:r>
            <a:r>
              <a:rPr sz="2150" dirty="0">
                <a:solidFill>
                  <a:srgbClr val="008F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u="heavy" spc="10" dirty="0">
                <a:solidFill>
                  <a:srgbClr val="008F9F"/>
                </a:solidFill>
                <a:uFill>
                  <a:solidFill>
                    <a:srgbClr val="008F9F"/>
                  </a:solidFill>
                </a:uFill>
                <a:latin typeface="Calibri" panose="020F0502020204030204"/>
                <a:cs typeface="Calibri" panose="020F0502020204030204"/>
                <a:hlinkClick r:id="rId3"/>
              </a:rPr>
              <a:t>Z9yk</a:t>
            </a:r>
            <a:r>
              <a:rPr sz="2150" spc="10" dirty="0">
                <a:solidFill>
                  <a:srgbClr val="008F9F"/>
                </a:solidFill>
                <a:latin typeface="Calibri" panose="020F0502020204030204"/>
                <a:cs typeface="Calibri" panose="020F0502020204030204"/>
                <a:hlinkClick r:id="rId3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for full </a:t>
            </a:r>
            <a:r>
              <a:rPr sz="1400" dirty="0">
                <a:latin typeface="Arial" panose="020B0604020202020204"/>
                <a:cs typeface="Arial" panose="020B0604020202020204"/>
              </a:rPr>
              <a:t>video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explanation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5" y="2701478"/>
            <a:ext cx="3618229" cy="11785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508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Train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algorithms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classify or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predict outcomes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accurately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7083" y="2701478"/>
            <a:ext cx="3246755" cy="8451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3690" indent="-30162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9736" y="1958872"/>
            <a:ext cx="997902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69105" algn="l"/>
                <a:tab pos="826579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Supervised	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	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Reinforcement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4453" y="2701971"/>
            <a:ext cx="3584575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3690" marR="1226820" indent="-301625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receives 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feedback/rewards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3690" indent="-30162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Closest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how humans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Machine</a:t>
            </a:r>
            <a:r>
              <a:rPr spc="-85" dirty="0">
                <a:solidFill>
                  <a:srgbClr val="168FCE"/>
                </a:solidFill>
              </a:rPr>
              <a:t> </a:t>
            </a:r>
            <a:r>
              <a:rPr spc="-5" dirty="0">
                <a:solidFill>
                  <a:srgbClr val="168FCE"/>
                </a:solidFill>
              </a:rPr>
              <a:t>Learning</a:t>
            </a:r>
            <a:endParaRPr spc="-5" dirty="0">
              <a:solidFill>
                <a:srgbClr val="168FC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2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 of Machine 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75" y="2701478"/>
            <a:ext cx="3618229" cy="11785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5595" marR="5080" indent="-303530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spc="-2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Train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algorithms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classify or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predict outcomes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accurately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875" y="4749738"/>
            <a:ext cx="3554095" cy="692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5595" marR="5080" indent="-303530">
              <a:lnSpc>
                <a:spcPct val="102000"/>
              </a:lnSpc>
              <a:spcBef>
                <a:spcPts val="90"/>
              </a:spcBef>
              <a:buClr>
                <a:srgbClr val="F36B1C"/>
              </a:buClr>
              <a:buSzPct val="98000"/>
              <a:buFont typeface="Arial" panose="020B0604020202020204"/>
              <a:buChar char="•"/>
              <a:tabLst>
                <a:tab pos="314960" algn="l"/>
                <a:tab pos="316230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Examples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hand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writing 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recognition,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face</a:t>
            </a:r>
            <a:r>
              <a:rPr sz="2150" spc="-2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recognition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7090" y="2701478"/>
            <a:ext cx="3246755" cy="8451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3690" indent="-30162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Discovers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hidden</a:t>
            </a:r>
            <a:r>
              <a:rPr sz="2150" spc="-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patterns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7090" y="4825938"/>
            <a:ext cx="3362960" cy="692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690" marR="5080" indent="-301625">
              <a:lnSpc>
                <a:spcPct val="102000"/>
              </a:lnSpc>
              <a:spcBef>
                <a:spcPts val="9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Examples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fraud detection,  recommendations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9736" y="1958872"/>
            <a:ext cx="997902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49725" algn="l"/>
                <a:tab pos="826579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Supervised	</a:t>
            </a:r>
            <a:r>
              <a:rPr sz="2150" b="1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Unsupervised	</a:t>
            </a:r>
            <a:r>
              <a:rPr sz="2150" b="1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Reinforcement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4453" y="2701971"/>
            <a:ext cx="3585210" cy="1588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73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Unlabeled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datasets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3690" marR="1227455" indent="-301625">
              <a:lnSpc>
                <a:spcPct val="102000"/>
              </a:lnSpc>
              <a:spcBef>
                <a:spcPts val="600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receives 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feedback/rewards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313690" indent="-301625">
              <a:lnSpc>
                <a:spcPct val="100000"/>
              </a:lnSpc>
              <a:spcBef>
                <a:spcPts val="64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Closest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how humans</a:t>
            </a:r>
            <a:r>
              <a:rPr sz="2150" spc="-5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4453" y="4750230"/>
            <a:ext cx="360743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135"/>
              </a:spcBef>
              <a:buClr>
                <a:srgbClr val="F36B1C"/>
              </a:buClr>
              <a:buFont typeface="Arial" panose="020B0604020202020204"/>
              <a:buChar char="•"/>
              <a:tabLst>
                <a:tab pos="313690" algn="l"/>
                <a:tab pos="314325" algn="l"/>
              </a:tabLst>
            </a:pPr>
            <a:r>
              <a:rPr sz="2150" b="1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Examples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150" spc="-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recommendations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254" y="5724947"/>
            <a:ext cx="2526346" cy="15075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4850" y="3499760"/>
            <a:ext cx="33610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LEARNING</a:t>
            </a:r>
            <a:r>
              <a:rPr spc="-65" dirty="0"/>
              <a:t> </a:t>
            </a:r>
            <a:r>
              <a:rPr spc="-10" dirty="0"/>
              <a:t>OBJECTIVES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710" y="1998345"/>
            <a:ext cx="9586595" cy="18389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  <a:tabLst>
                <a:tab pos="308610" algn="l"/>
              </a:tabLst>
            </a:pPr>
            <a:r>
              <a:rPr lang="en-US" sz="2150" spc="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lang="en-US"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familiar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150" b="1" u="sng" spc="10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 b="1" u="sng" spc="10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the d</a:t>
            </a:r>
            <a:r>
              <a:rPr sz="2400" b="1" u="sng" spc="5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efinition </a:t>
            </a:r>
            <a:r>
              <a:rPr sz="2400" b="1" u="sng" spc="10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u="sng" spc="5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Artificial</a:t>
            </a:r>
            <a:r>
              <a:rPr sz="2400" b="1" u="sng" spc="-20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sng" spc="5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Intelligence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36B1C"/>
              </a:buClr>
              <a:buFont typeface="Arial" panose="020B0604020202020204"/>
              <a:buChar char="-"/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215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have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understanding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u="sng" spc="10" dirty="0">
                <a:solidFill>
                  <a:srgbClr val="00B050"/>
                </a:solidFill>
                <a:effectLst/>
                <a:latin typeface="Calibri" panose="020F0502020204030204"/>
                <a:cs typeface="Calibri" panose="020F0502020204030204"/>
              </a:rPr>
              <a:t>the </a:t>
            </a:r>
            <a:r>
              <a:rPr sz="2400" b="1" u="sng" dirty="0">
                <a:solidFill>
                  <a:srgbClr val="00B050"/>
                </a:solidFill>
                <a:effectLst/>
                <a:latin typeface="Calibri" panose="020F0502020204030204"/>
                <a:cs typeface="Calibri" panose="020F0502020204030204"/>
              </a:rPr>
              <a:t>difference </a:t>
            </a:r>
            <a:r>
              <a:rPr sz="2400" b="1" u="sng" spc="10" dirty="0">
                <a:solidFill>
                  <a:srgbClr val="00B050"/>
                </a:solidFill>
                <a:effectLst/>
                <a:latin typeface="Calibri" panose="020F0502020204030204"/>
                <a:cs typeface="Calibri" panose="020F0502020204030204"/>
              </a:rPr>
              <a:t>between </a:t>
            </a:r>
            <a:r>
              <a:rPr sz="2400" b="1" u="sng" spc="5" dirty="0">
                <a:solidFill>
                  <a:srgbClr val="00B050"/>
                </a:solidFill>
                <a:effectLst/>
                <a:latin typeface="Calibri" panose="020F0502020204030204"/>
                <a:cs typeface="Calibri" panose="020F0502020204030204"/>
              </a:rPr>
              <a:t>narrow </a:t>
            </a:r>
            <a:r>
              <a:rPr sz="2400" b="1" u="sng" spc="15" dirty="0">
                <a:solidFill>
                  <a:srgbClr val="00B050"/>
                </a:solidFill>
                <a:effectLst/>
                <a:latin typeface="Calibri" panose="020F0502020204030204"/>
                <a:cs typeface="Calibri" panose="020F0502020204030204"/>
              </a:rPr>
              <a:t>and </a:t>
            </a:r>
            <a:r>
              <a:rPr sz="2400" b="1" u="sng" spc="5" dirty="0">
                <a:solidFill>
                  <a:srgbClr val="00B050"/>
                </a:solidFill>
                <a:effectLst/>
                <a:latin typeface="Calibri" panose="020F0502020204030204"/>
                <a:cs typeface="Calibri" panose="020F0502020204030204"/>
              </a:rPr>
              <a:t>general</a:t>
            </a:r>
            <a:r>
              <a:rPr sz="2400" b="1" u="sng" spc="25" dirty="0">
                <a:solidFill>
                  <a:srgbClr val="00B050"/>
                </a:solidFill>
                <a:effectLst/>
                <a:latin typeface="Calibri" panose="020F0502020204030204"/>
                <a:cs typeface="Calibri" panose="020F0502020204030204"/>
              </a:rPr>
              <a:t> </a:t>
            </a:r>
            <a:r>
              <a:rPr sz="2400" b="1" u="sng" spc="5" dirty="0">
                <a:solidFill>
                  <a:srgbClr val="00B050"/>
                </a:solidFill>
                <a:effectLst/>
                <a:latin typeface="Calibri" panose="020F0502020204030204"/>
                <a:cs typeface="Calibri" panose="020F0502020204030204"/>
              </a:rPr>
              <a:t>AI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36B1C"/>
              </a:buClr>
              <a:buFont typeface="Arial" panose="020B0604020202020204"/>
              <a:buChar char="-"/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Clr>
                <a:srgbClr val="F36B1C"/>
              </a:buClr>
              <a:buFont typeface="Arial" panose="020B0604020202020204"/>
              <a:buChar char="-"/>
              <a:tabLst>
                <a:tab pos="308610" algn="l"/>
                <a:tab pos="309245" algn="l"/>
              </a:tabLst>
            </a:pP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2150" spc="1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2150" spc="5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familiar 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with the concept of </a:t>
            </a:r>
            <a:r>
              <a:rPr sz="2400" b="1" u="sng" spc="10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400" b="1" u="sng" spc="-45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sng" spc="10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150" spc="10" dirty="0">
                <a:solidFill>
                  <a:srgbClr val="31313A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473" y="539074"/>
            <a:ext cx="2865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68FCE"/>
                </a:solidFill>
              </a:rPr>
              <a:t>Learning</a:t>
            </a:r>
            <a:r>
              <a:rPr spc="-65" dirty="0">
                <a:solidFill>
                  <a:srgbClr val="168FCE"/>
                </a:solidFill>
              </a:rPr>
              <a:t> </a:t>
            </a:r>
            <a:r>
              <a:rPr spc="-10" dirty="0">
                <a:solidFill>
                  <a:srgbClr val="168FCE"/>
                </a:solidFill>
              </a:rPr>
              <a:t>objectives</a:t>
            </a:r>
            <a:endParaRPr spc="-10" dirty="0">
              <a:solidFill>
                <a:srgbClr val="168FCE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62" y="1260548"/>
            <a:ext cx="12331700" cy="603250"/>
          </a:xfrm>
          <a:prstGeom prst="rect">
            <a:avLst/>
          </a:prstGeom>
          <a:solidFill>
            <a:srgbClr val="008F9F"/>
          </a:solidFill>
        </p:spPr>
        <p:txBody>
          <a:bodyPr vert="horz" wrap="square" lIns="0" tIns="952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5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After 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2400" b="1" i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presentation</a:t>
            </a:r>
            <a:r>
              <a:rPr sz="2400" b="1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you: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12240</Words>
  <Application>WPS 演示</Application>
  <PresentationFormat>On-screen Show (4:3)</PresentationFormat>
  <Paragraphs>688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Arial</vt:lpstr>
      <vt:lpstr>宋体</vt:lpstr>
      <vt:lpstr>Wingdings</vt:lpstr>
      <vt:lpstr>Calibri</vt:lpstr>
      <vt:lpstr>微软雅黑</vt:lpstr>
      <vt:lpstr>Arial</vt:lpstr>
      <vt:lpstr>Times New Roman</vt:lpstr>
      <vt:lpstr>Arial Unicode MS</vt:lpstr>
      <vt:lpstr>Georgia</vt:lpstr>
      <vt:lpstr>Office Theme</vt:lpstr>
      <vt:lpstr>Introduction to AI Fundamental</vt:lpstr>
      <vt:lpstr>About Lecturer</vt:lpstr>
      <vt:lpstr>Teaching Motto</vt:lpstr>
      <vt:lpstr>AI in Industry</vt:lpstr>
      <vt:lpstr>PowerPoint 演示文稿</vt:lpstr>
      <vt:lpstr>PowerPoint 演示文稿</vt:lpstr>
      <vt:lpstr>Our Job Is Much More Easy!</vt:lpstr>
      <vt:lpstr>LEARNING OBJECTIVES</vt:lpstr>
      <vt:lpstr>Learning objectives</vt:lpstr>
      <vt:lpstr>INTRODUCTION TO ARTIFICIAL INTELLIGENCE</vt:lpstr>
      <vt:lpstr>What is AI?</vt:lpstr>
      <vt:lpstr>What is AI?</vt:lpstr>
      <vt:lpstr>What is AI?</vt:lpstr>
      <vt:lpstr>What is AI?</vt:lpstr>
      <vt:lpstr>What is AI?</vt:lpstr>
      <vt:lpstr>What is AI?</vt:lpstr>
      <vt:lpstr>What is AI?</vt:lpstr>
      <vt:lpstr>What is AI?</vt:lpstr>
      <vt:lpstr>What is AI?</vt:lpstr>
      <vt:lpstr>What is AI?</vt:lpstr>
      <vt:lpstr>What is AI?</vt:lpstr>
      <vt:lpstr>What is AI?</vt:lpstr>
      <vt:lpstr>What is AI?</vt:lpstr>
      <vt:lpstr>Subfields of AI</vt:lpstr>
      <vt:lpstr>Subfields of AI</vt:lpstr>
      <vt:lpstr>Subfields of AI</vt:lpstr>
      <vt:lpstr>Subfields of AI</vt:lpstr>
      <vt:lpstr>Subfields of AI</vt:lpstr>
      <vt:lpstr>Subfields of AI</vt:lpstr>
      <vt:lpstr>Subfields of AI</vt:lpstr>
      <vt:lpstr>Subfields of AI</vt:lpstr>
      <vt:lpstr>Subfields of AI</vt:lpstr>
      <vt:lpstr>Subfields of AI</vt:lpstr>
      <vt:lpstr>Subfields of AI</vt:lpstr>
      <vt:lpstr>Subfields of AI</vt:lpstr>
      <vt:lpstr>Subfields of AI</vt:lpstr>
      <vt:lpstr>AI: Science and Engineering</vt:lpstr>
      <vt:lpstr>How does AI work?</vt:lpstr>
      <vt:lpstr>Machine Learning</vt:lpstr>
      <vt:lpstr>Machine Learning</vt:lpstr>
      <vt:lpstr>Machine Learning</vt:lpstr>
      <vt:lpstr>Machine Learning</vt:lpstr>
      <vt:lpstr>Machine Learning</vt:lpstr>
      <vt:lpstr>PowerPoint 演示文稿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OBJECTIVES</dc:title>
  <dc:creator/>
  <cp:lastModifiedBy>Runlin Wang</cp:lastModifiedBy>
  <cp:revision>4</cp:revision>
  <dcterms:created xsi:type="dcterms:W3CDTF">2024-11-09T04:21:00Z</dcterms:created>
  <dcterms:modified xsi:type="dcterms:W3CDTF">2024-11-09T05:27:48Z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2022-08-28T08:00:00Z</vt:filetime>
  </property>
  <property fmtid="{D5CDD505-2E9C-101B-9397-08002B2CF9AE}" pid="3" name="Creator">
    <vt:lpwstr>Google</vt:lpwstr>
  </property>
  <property fmtid="{D5CDD505-2E9C-101B-9397-08002B2CF9AE}" pid="4" name="LastSaved">
    <vt:filetime>2024-11-08T08:00:00Z</vt:filetime>
  </property>
  <property fmtid="{D5CDD505-2E9C-101B-9397-08002B2CF9AE}" pid="5" name="ICV">
    <vt:lpwstr>7CA4A0D6EE7A4BA88520A62EBE5FEF38</vt:lpwstr>
  </property>
  <property fmtid="{D5CDD505-2E9C-101B-9397-08002B2CF9AE}" pid="6" name="KSOProductBuildVer">
    <vt:lpwstr>2052-11.1.0.11579</vt:lpwstr>
  </property>
</Properties>
</file>