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65" r:id="rId3"/>
    <p:sldId id="278" r:id="rId4"/>
    <p:sldId id="276" r:id="rId5"/>
    <p:sldId id="277" r:id="rId6"/>
    <p:sldId id="279" r:id="rId7"/>
    <p:sldId id="280" r:id="rId8"/>
    <p:sldId id="283" r:id="rId9"/>
    <p:sldId id="281" r:id="rId10"/>
    <p:sldId id="282" r:id="rId11"/>
    <p:sldId id="286" r:id="rId12"/>
    <p:sldId id="28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p:cViewPr varScale="1">
        <p:scale>
          <a:sx n="114" d="100"/>
          <a:sy n="114" d="100"/>
        </p:scale>
        <p:origin x="474" y="10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Rectangle 7">
            <a:extLst>
              <a:ext uri="{FF2B5EF4-FFF2-40B4-BE49-F238E27FC236}">
                <a16:creationId xmlns:a16="http://schemas.microsoft.com/office/drawing/2014/main" id="{7C00C7DB-7667-F0AF-23FD-481EF60103BA}"/>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7C8CE7-9A1D-05FF-E106-87938FD41AC6}"/>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6691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85008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07682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706266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39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756078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589170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943239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63509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5778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5952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690847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48914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17702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3076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a:extLst>
              <a:ext uri="{FF2B5EF4-FFF2-40B4-BE49-F238E27FC236}">
                <a16:creationId xmlns:a16="http://schemas.microsoft.com/office/drawing/2014/main" id="{25C6158D-FABB-A2B8-AA41-7ADB1344B885}"/>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92614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CC0096-1860-4642-9CD2-0079EA5E7CD1}" type="datetimeFigureOut">
              <a:rPr lang="en-US" smtClean="0"/>
              <a:pPr/>
              <a:t>6/1/2023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942984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5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600" dirty="0"/>
              <a:t>Information Asset Register Procedure</a:t>
            </a:r>
            <a:endParaRPr sz="3600" dirty="0"/>
          </a:p>
        </p:txBody>
      </p:sp>
      <p:sp>
        <p:nvSpPr>
          <p:cNvPr id="3" name="Subtitle 2"/>
          <p:cNvSpPr>
            <a:spLocks noGrp="1"/>
          </p:cNvSpPr>
          <p:nvPr>
            <p:ph type="subTitle" idx="1"/>
          </p:nvPr>
        </p:nvSpPr>
        <p:spPr/>
        <p:txBody>
          <a:bodyPr/>
          <a:lstStyle/>
          <a:p>
            <a:r>
              <a:rPr lang="en-US" dirty="0"/>
              <a:t>Presented By: Larry W. Wilkes II</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CCBC-C5C1-FB40-97BA-76CD54AC1EC9}"/>
              </a:ext>
            </a:extLst>
          </p:cNvPr>
          <p:cNvSpPr>
            <a:spLocks noGrp="1"/>
          </p:cNvSpPr>
          <p:nvPr>
            <p:ph type="title"/>
          </p:nvPr>
        </p:nvSpPr>
        <p:spPr/>
        <p:txBody>
          <a:bodyPr/>
          <a:lstStyle/>
          <a:p>
            <a:r>
              <a:rPr lang="en-US" dirty="0"/>
              <a:t>Document Control</a:t>
            </a:r>
          </a:p>
        </p:txBody>
      </p:sp>
      <p:sp>
        <p:nvSpPr>
          <p:cNvPr id="3" name="Content Placeholder 2">
            <a:extLst>
              <a:ext uri="{FF2B5EF4-FFF2-40B4-BE49-F238E27FC236}">
                <a16:creationId xmlns:a16="http://schemas.microsoft.com/office/drawing/2014/main" id="{74902C03-63D5-F440-99D0-62F663DC8914}"/>
              </a:ext>
            </a:extLst>
          </p:cNvPr>
          <p:cNvSpPr>
            <a:spLocks noGrp="1"/>
          </p:cNvSpPr>
          <p:nvPr>
            <p:ph idx="1"/>
          </p:nvPr>
        </p:nvSpPr>
        <p:spPr/>
        <p:txBody>
          <a:bodyPr>
            <a:normAutofit/>
          </a:bodyPr>
          <a:lstStyle/>
          <a:p>
            <a:pPr marL="0" indent="0">
              <a:buNone/>
            </a:pPr>
            <a:r>
              <a:rPr lang="en-US" dirty="0"/>
              <a:t>Document control is a management profession whose purpose is to enforce controlled processes and practices for the creation, modification, review, issuance, distribution, and accessibility of documents.</a:t>
            </a:r>
          </a:p>
          <a:p>
            <a:r>
              <a:rPr lang="en-US"/>
              <a:t>Ensures </a:t>
            </a:r>
            <a:r>
              <a:rPr lang="en-US" dirty="0"/>
              <a:t>documentation is trusted by it’s users and that it contains up to date, reliable, checked, and formally approved information.</a:t>
            </a:r>
          </a:p>
          <a:p>
            <a:r>
              <a:rPr lang="en-US" dirty="0"/>
              <a:t>It is a key component of risk management in an organization, and it creates auditable records of the activities surrounding the production the exchange, and the modification of documentation.</a:t>
            </a:r>
          </a:p>
          <a:p>
            <a:pPr marL="0" indent="0">
              <a:buNone/>
            </a:pPr>
            <a:endParaRPr lang="en-US" dirty="0"/>
          </a:p>
        </p:txBody>
      </p:sp>
    </p:spTree>
    <p:extLst>
      <p:ext uri="{BB962C8B-B14F-4D97-AF65-F5344CB8AC3E}">
        <p14:creationId xmlns:p14="http://schemas.microsoft.com/office/powerpoint/2010/main" val="4088908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48FA4A1-5D7D-2B4C-AF0E-817884117397}"/>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sz="3600">
                <a:solidFill>
                  <a:schemeClr val="bg1"/>
                </a:solidFill>
              </a:rPr>
              <a:t>Filling out the IAR</a:t>
            </a:r>
          </a:p>
        </p:txBody>
      </p:sp>
      <p:sp>
        <p:nvSpPr>
          <p:cNvPr id="4" name="Text Placeholder 3">
            <a:extLst>
              <a:ext uri="{FF2B5EF4-FFF2-40B4-BE49-F238E27FC236}">
                <a16:creationId xmlns:a16="http://schemas.microsoft.com/office/drawing/2014/main" id="{47639BC0-D1A1-9041-9D81-4042713F18FE}"/>
              </a:ext>
            </a:extLst>
          </p:cNvPr>
          <p:cNvSpPr>
            <a:spLocks noGrp="1"/>
          </p:cNvSpPr>
          <p:nvPr>
            <p:ph type="body" sz="half" idx="2"/>
          </p:nvPr>
        </p:nvSpPr>
        <p:spPr>
          <a:xfrm>
            <a:off x="673754" y="2160590"/>
            <a:ext cx="3973943" cy="3440110"/>
          </a:xfrm>
        </p:spPr>
        <p:txBody>
          <a:bodyPr vert="horz" lIns="91440" tIns="45720" rIns="91440" bIns="45720" rtlCol="0">
            <a:normAutofit/>
          </a:bodyPr>
          <a:lstStyle/>
          <a:p>
            <a:pPr>
              <a:buFont typeface="Wingdings 3" charset="2"/>
              <a:buChar char=""/>
            </a:pPr>
            <a:r>
              <a:rPr lang="en-US">
                <a:solidFill>
                  <a:schemeClr val="bg1"/>
                </a:solidFill>
              </a:rPr>
              <a:t>Document Control Sheet</a:t>
            </a:r>
          </a:p>
          <a:p>
            <a:pPr>
              <a:buFont typeface="Wingdings 3" charset="2"/>
              <a:buChar char=""/>
            </a:pPr>
            <a:endParaRPr lang="en-US">
              <a:solidFill>
                <a:schemeClr val="bg1"/>
              </a:solidFill>
            </a:endParaRPr>
          </a:p>
          <a:p>
            <a:pPr marL="285750" indent="-285750">
              <a:buFont typeface="Wingdings 3" charset="2"/>
              <a:buChar char=""/>
            </a:pPr>
            <a:r>
              <a:rPr lang="en-US">
                <a:solidFill>
                  <a:schemeClr val="bg1"/>
                </a:solidFill>
              </a:rPr>
              <a:t>Update the version number</a:t>
            </a:r>
          </a:p>
          <a:p>
            <a:pPr marL="285750" indent="-285750">
              <a:buFont typeface="Wingdings 3" charset="2"/>
              <a:buChar char=""/>
            </a:pPr>
            <a:r>
              <a:rPr lang="en-US">
                <a:solidFill>
                  <a:schemeClr val="bg1"/>
                </a:solidFill>
              </a:rPr>
              <a:t>Complete  Date, Author(s), and Remarks field</a:t>
            </a:r>
          </a:p>
          <a:p>
            <a:pPr marL="285750" indent="-285750">
              <a:buFont typeface="Wingdings 3" charset="2"/>
              <a:buChar char=""/>
            </a:pPr>
            <a:r>
              <a:rPr lang="en-US">
                <a:solidFill>
                  <a:schemeClr val="bg1"/>
                </a:solidFill>
              </a:rPr>
              <a:t>Complete Review and Approval History</a:t>
            </a:r>
          </a:p>
          <a:p>
            <a:pPr>
              <a:buFont typeface="Wingdings 3" charset="2"/>
              <a:buChar char=""/>
            </a:pPr>
            <a:endParaRPr lang="en-US">
              <a:solidFill>
                <a:schemeClr val="bg1"/>
              </a:solidFill>
            </a:endParaRPr>
          </a:p>
        </p:txBody>
      </p:sp>
      <p:pic>
        <p:nvPicPr>
          <p:cNvPr id="7" name="Picture Placeholder 5">
            <a:extLst>
              <a:ext uri="{FF2B5EF4-FFF2-40B4-BE49-F238E27FC236}">
                <a16:creationId xmlns:a16="http://schemas.microsoft.com/office/drawing/2014/main" id="{81C072BE-E2CD-9C83-7091-EC6186943854}"/>
              </a:ext>
            </a:extLst>
          </p:cNvPr>
          <p:cNvPicPr>
            <a:picLocks noChangeAspect="1"/>
          </p:cNvPicPr>
          <p:nvPr/>
        </p:nvPicPr>
        <p:blipFill>
          <a:blip r:embed="rId2">
            <a:extLst>
              <a:ext uri="{28A0092B-C50C-407E-A947-70E740481C1C}">
                <a14:useLocalDpi xmlns:a14="http://schemas.microsoft.com/office/drawing/2010/main" val="0"/>
              </a:ext>
            </a:extLst>
          </a:blip>
          <a:srcRect l="2557" r="2557"/>
          <a:stretch>
            <a:fillRect/>
          </a:stretch>
        </p:blipFill>
        <p:spPr>
          <a:xfrm>
            <a:off x="6096001" y="1295112"/>
            <a:ext cx="5143500" cy="4255261"/>
          </a:xfrm>
          <a:prstGeom prst="rect">
            <a:avLst/>
          </a:prstGeom>
        </p:spPr>
      </p:pic>
      <p:sp>
        <p:nvSpPr>
          <p:cNvPr id="30" name="Isosceles Triangle 2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920830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BEEE-2834-B84C-8C4D-78245584F1EC}"/>
              </a:ext>
            </a:extLst>
          </p:cNvPr>
          <p:cNvSpPr>
            <a:spLocks noGrp="1"/>
          </p:cNvSpPr>
          <p:nvPr>
            <p:ph type="title"/>
          </p:nvPr>
        </p:nvSpPr>
        <p:spPr/>
        <p:txBody>
          <a:bodyPr>
            <a:normAutofit/>
          </a:bodyPr>
          <a:lstStyle/>
          <a:p>
            <a:r>
              <a:rPr lang="en-US" sz="4000" dirty="0"/>
              <a:t>THE END</a:t>
            </a:r>
          </a:p>
        </p:txBody>
      </p:sp>
      <p:sp>
        <p:nvSpPr>
          <p:cNvPr id="3" name="Content Placeholder 2">
            <a:extLst>
              <a:ext uri="{FF2B5EF4-FFF2-40B4-BE49-F238E27FC236}">
                <a16:creationId xmlns:a16="http://schemas.microsoft.com/office/drawing/2014/main" id="{AEF9D2BF-1A93-3646-AD7A-60742564B36D}"/>
              </a:ext>
            </a:extLst>
          </p:cNvPr>
          <p:cNvSpPr>
            <a:spLocks noGrp="1"/>
          </p:cNvSpPr>
          <p:nvPr>
            <p:ph idx="1"/>
          </p:nvPr>
        </p:nvSpPr>
        <p:spPr/>
        <p:txBody>
          <a:bodyPr>
            <a:normAutofit/>
          </a:bodyPr>
          <a:lstStyle/>
          <a:p>
            <a:pPr marL="0" indent="0">
              <a:buNone/>
            </a:pPr>
            <a:r>
              <a:rPr lang="en-US" sz="2800" dirty="0"/>
              <a:t>Questions, Comments or Concerns Contact:</a:t>
            </a:r>
          </a:p>
          <a:p>
            <a:pPr marL="0" indent="0">
              <a:buNone/>
            </a:pPr>
            <a:r>
              <a:rPr lang="en-US" sz="3600" dirty="0"/>
              <a:t>Larry Wilkes</a:t>
            </a:r>
          </a:p>
          <a:p>
            <a:pPr marL="0" indent="0">
              <a:buNone/>
            </a:pPr>
            <a:r>
              <a:rPr lang="en-US" sz="3600" dirty="0"/>
              <a:t>Cybersecurity </a:t>
            </a:r>
            <a:r>
              <a:rPr lang="en-US" sz="3600"/>
              <a:t>Specialist </a:t>
            </a:r>
            <a:endParaRPr lang="en-US" sz="3600" dirty="0"/>
          </a:p>
          <a:p>
            <a:pPr marL="0" indent="0">
              <a:buNone/>
            </a:pPr>
            <a:r>
              <a:rPr lang="en-US" sz="3600" b="0" i="0" dirty="0">
                <a:solidFill>
                  <a:srgbClr val="323130"/>
                </a:solidFill>
                <a:effectLst/>
                <a:latin typeface="Segoe UI" panose="020B0502040204020203" pitchFamily="34" charset="0"/>
              </a:rPr>
              <a:t>l.wilkes@infosec4tc.com</a:t>
            </a:r>
            <a:endParaRPr lang="en-US" sz="3600" dirty="0"/>
          </a:p>
        </p:txBody>
      </p:sp>
    </p:spTree>
    <p:extLst>
      <p:ext uri="{BB962C8B-B14F-4D97-AF65-F5344CB8AC3E}">
        <p14:creationId xmlns:p14="http://schemas.microsoft.com/office/powerpoint/2010/main" val="2853581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Information Asset Register</a:t>
            </a:r>
            <a:endParaRPr dirty="0"/>
          </a:p>
        </p:txBody>
      </p:sp>
      <p:sp>
        <p:nvSpPr>
          <p:cNvPr id="14" name="Content Placeholder 13"/>
          <p:cNvSpPr>
            <a:spLocks noGrp="1"/>
          </p:cNvSpPr>
          <p:nvPr>
            <p:ph idx="1"/>
          </p:nvPr>
        </p:nvSpPr>
        <p:spPr/>
        <p:txBody>
          <a:bodyPr>
            <a:normAutofit/>
          </a:bodyPr>
          <a:lstStyle/>
          <a:p>
            <a:r>
              <a:rPr lang="en-US" sz="2400" dirty="0"/>
              <a:t>Information Asset Registers are created by Information Department’s Compliance team and maintained by </a:t>
            </a:r>
            <a:r>
              <a:rPr lang="en-GB" sz="2400" dirty="0"/>
              <a:t>Information Asset Custodian (IAC) </a:t>
            </a:r>
            <a:r>
              <a:rPr lang="en-US" sz="2400" dirty="0"/>
              <a:t>in consultation with their </a:t>
            </a:r>
            <a:r>
              <a:rPr lang="en-GB" sz="2400" dirty="0"/>
              <a:t>Information Asset Owner (IAO)</a:t>
            </a:r>
            <a:r>
              <a:rPr lang="en-US" sz="2400" dirty="0"/>
              <a:t>. Asset registers show what information assets are held and used by the team for which the IAC is responsible.</a:t>
            </a:r>
          </a:p>
          <a:p>
            <a:r>
              <a:rPr lang="en-GB" sz="2400" dirty="0"/>
              <a:t>Information assets should be documented in an asset register and maintained by an IAC under the management supervision of an IAO.</a:t>
            </a:r>
            <a:endParaRPr lang="en-US" sz="2400"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A2466-F9C3-A946-90A5-46D1229B257C}"/>
              </a:ext>
            </a:extLst>
          </p:cNvPr>
          <p:cNvSpPr>
            <a:spLocks noGrp="1"/>
          </p:cNvSpPr>
          <p:nvPr>
            <p:ph type="title"/>
          </p:nvPr>
        </p:nvSpPr>
        <p:spPr/>
        <p:txBody>
          <a:bodyPr/>
          <a:lstStyle/>
          <a:p>
            <a:r>
              <a:rPr lang="en-US" dirty="0"/>
              <a:t>IAO &amp; IAC</a:t>
            </a:r>
          </a:p>
        </p:txBody>
      </p:sp>
      <p:sp>
        <p:nvSpPr>
          <p:cNvPr id="3" name="Content Placeholder 2">
            <a:extLst>
              <a:ext uri="{FF2B5EF4-FFF2-40B4-BE49-F238E27FC236}">
                <a16:creationId xmlns:a16="http://schemas.microsoft.com/office/drawing/2014/main" id="{74467014-F5EA-6E45-B848-0FDC325AF2F4}"/>
              </a:ext>
            </a:extLst>
          </p:cNvPr>
          <p:cNvSpPr>
            <a:spLocks noGrp="1"/>
          </p:cNvSpPr>
          <p:nvPr>
            <p:ph idx="1"/>
          </p:nvPr>
        </p:nvSpPr>
        <p:spPr/>
        <p:txBody>
          <a:bodyPr>
            <a:normAutofit/>
          </a:bodyPr>
          <a:lstStyle/>
          <a:p>
            <a:r>
              <a:rPr lang="en-US" sz="2400" dirty="0"/>
              <a:t>Information Asset Owner (IAO) </a:t>
            </a:r>
            <a:r>
              <a:rPr lang="en-US" sz="2400" b="1" dirty="0"/>
              <a:t>– </a:t>
            </a:r>
            <a:r>
              <a:rPr lang="en-US" sz="2400" dirty="0"/>
              <a:t>An individual or entity that has management responsibility for controlling the production, development, maintenance, use and security of the asset.</a:t>
            </a:r>
          </a:p>
          <a:p>
            <a:r>
              <a:rPr lang="en-US" sz="2400" dirty="0"/>
              <a:t>Information Asset Custodian (IAC) </a:t>
            </a:r>
            <a:r>
              <a:rPr lang="en-US" sz="2400" b="1" dirty="0"/>
              <a:t>– </a:t>
            </a:r>
            <a:r>
              <a:rPr lang="en-US" sz="2400" dirty="0"/>
              <a:t>An individual or entity to whom routine tasks may be delegated and who is looking after the asset on a daily basis, but the responsibility lies with the owner.</a:t>
            </a:r>
            <a:endParaRPr lang="en-US" sz="2400" b="1" dirty="0"/>
          </a:p>
        </p:txBody>
      </p:sp>
    </p:spTree>
    <p:extLst>
      <p:ext uri="{BB962C8B-B14F-4D97-AF65-F5344CB8AC3E}">
        <p14:creationId xmlns:p14="http://schemas.microsoft.com/office/powerpoint/2010/main" val="390607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035D-369E-D34F-8D1C-F05994FC0346}"/>
              </a:ext>
            </a:extLst>
          </p:cNvPr>
          <p:cNvSpPr>
            <a:spLocks noGrp="1"/>
          </p:cNvSpPr>
          <p:nvPr>
            <p:ph type="title"/>
          </p:nvPr>
        </p:nvSpPr>
        <p:spPr/>
        <p:txBody>
          <a:bodyPr>
            <a:normAutofit/>
          </a:bodyPr>
          <a:lstStyle/>
          <a:p>
            <a:r>
              <a:rPr lang="en-US" sz="3600" dirty="0"/>
              <a:t>Information Asset</a:t>
            </a:r>
          </a:p>
        </p:txBody>
      </p:sp>
      <p:sp>
        <p:nvSpPr>
          <p:cNvPr id="3" name="Content Placeholder 2">
            <a:extLst>
              <a:ext uri="{FF2B5EF4-FFF2-40B4-BE49-F238E27FC236}">
                <a16:creationId xmlns:a16="http://schemas.microsoft.com/office/drawing/2014/main" id="{2D9F38FA-85A8-EC46-B883-34F7B67076B7}"/>
              </a:ext>
            </a:extLst>
          </p:cNvPr>
          <p:cNvSpPr>
            <a:spLocks noGrp="1"/>
          </p:cNvSpPr>
          <p:nvPr>
            <p:ph idx="1"/>
          </p:nvPr>
        </p:nvSpPr>
        <p:spPr/>
        <p:txBody>
          <a:bodyPr>
            <a:normAutofit/>
          </a:bodyPr>
          <a:lstStyle/>
          <a:p>
            <a:r>
              <a:rPr lang="en-US" sz="2400" dirty="0"/>
              <a:t>Those that are central to the efficient running of departments, for example patient, finance, stock and staff data. They also include the systems, hardware and software that are used to process and store this data.</a:t>
            </a:r>
          </a:p>
        </p:txBody>
      </p:sp>
    </p:spTree>
    <p:extLst>
      <p:ext uri="{BB962C8B-B14F-4D97-AF65-F5344CB8AC3E}">
        <p14:creationId xmlns:p14="http://schemas.microsoft.com/office/powerpoint/2010/main" val="1901891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A9365-1FF6-C646-BFC6-C59FE1C00C30}"/>
              </a:ext>
            </a:extLst>
          </p:cNvPr>
          <p:cNvSpPr>
            <a:spLocks noGrp="1"/>
          </p:cNvSpPr>
          <p:nvPr>
            <p:ph type="title"/>
          </p:nvPr>
        </p:nvSpPr>
        <p:spPr/>
        <p:txBody>
          <a:bodyPr/>
          <a:lstStyle/>
          <a:p>
            <a:r>
              <a:rPr lang="en-US" dirty="0"/>
              <a:t>Asset</a:t>
            </a:r>
            <a:r>
              <a:rPr lang="en-US" b="1" dirty="0"/>
              <a:t> </a:t>
            </a:r>
            <a:r>
              <a:rPr lang="en-US" dirty="0"/>
              <a:t>Category</a:t>
            </a:r>
          </a:p>
        </p:txBody>
      </p:sp>
      <p:sp>
        <p:nvSpPr>
          <p:cNvPr id="3" name="Content Placeholder 2">
            <a:extLst>
              <a:ext uri="{FF2B5EF4-FFF2-40B4-BE49-F238E27FC236}">
                <a16:creationId xmlns:a16="http://schemas.microsoft.com/office/drawing/2014/main" id="{AB4FA7E9-00E1-FB4B-A833-E06C150FEAC9}"/>
              </a:ext>
            </a:extLst>
          </p:cNvPr>
          <p:cNvSpPr>
            <a:spLocks noGrp="1"/>
          </p:cNvSpPr>
          <p:nvPr>
            <p:ph idx="1"/>
          </p:nvPr>
        </p:nvSpPr>
        <p:spPr/>
        <p:txBody>
          <a:bodyPr>
            <a:normAutofit fontScale="77500" lnSpcReduction="20000"/>
          </a:bodyPr>
          <a:lstStyle/>
          <a:p>
            <a:pPr marL="0" indent="0">
              <a:buNone/>
            </a:pPr>
            <a:r>
              <a:rPr lang="en-US" sz="2600" dirty="0"/>
              <a:t>These are the types of assets or the categories the assets belong to. </a:t>
            </a:r>
          </a:p>
          <a:p>
            <a:r>
              <a:rPr lang="en-US" dirty="0"/>
              <a:t>Physical (Equipment or Hardware) - Equipment with processing (input, processing, output), ICT Equipment, Computer equipment (processors, monitors, laptops, modems, printers etc.), Communication equipment (Network devices, EPABX, Fax machines), Media (Tapes, Disks, CDs), etc.</a:t>
            </a:r>
          </a:p>
          <a:p>
            <a:r>
              <a:rPr lang="en-US" dirty="0"/>
              <a:t>Information (Digital) - Scanned or Automated format, Machine readable, Database, Data files, Operational &amp; Support Documents, Intellectual Property Rights, etc..</a:t>
            </a:r>
          </a:p>
          <a:p>
            <a:r>
              <a:rPr lang="en-US" dirty="0"/>
              <a:t>Information (Hard copies/Paper) - User Manuals, License, Contracts, Agreements, Drawings, Operational &amp; Support Procedures, etc.</a:t>
            </a:r>
          </a:p>
          <a:p>
            <a:r>
              <a:rPr lang="en-US" dirty="0"/>
              <a:t>Software - Application software, System software, Development tools &amp; Utilities, Network monitoring tools etc., Software packages owned by the department (not IT Dept)</a:t>
            </a:r>
          </a:p>
          <a:p>
            <a:r>
              <a:rPr lang="en-US" dirty="0"/>
              <a:t>Services - This would include various business services provided by the information assets.</a:t>
            </a:r>
          </a:p>
          <a:p>
            <a:r>
              <a:rPr lang="en-US" dirty="0"/>
              <a:t>People/Personnel [Human Resources (HR] - personnel required to support and run other assets such as Administrators, Developers, Department/section/unit head, Support staff, etc. under the Department.</a:t>
            </a:r>
          </a:p>
          <a:p>
            <a:endParaRPr lang="en-US" dirty="0"/>
          </a:p>
        </p:txBody>
      </p:sp>
    </p:spTree>
    <p:extLst>
      <p:ext uri="{BB962C8B-B14F-4D97-AF65-F5344CB8AC3E}">
        <p14:creationId xmlns:p14="http://schemas.microsoft.com/office/powerpoint/2010/main" val="83103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CE6A-2A43-234D-9A36-C9F07AF72D10}"/>
              </a:ext>
            </a:extLst>
          </p:cNvPr>
          <p:cNvSpPr>
            <a:spLocks noGrp="1"/>
          </p:cNvSpPr>
          <p:nvPr>
            <p:ph type="title"/>
          </p:nvPr>
        </p:nvSpPr>
        <p:spPr/>
        <p:txBody>
          <a:bodyPr/>
          <a:lstStyle/>
          <a:p>
            <a:r>
              <a:rPr lang="en-US" dirty="0"/>
              <a:t>Asset Classification</a:t>
            </a:r>
          </a:p>
        </p:txBody>
      </p:sp>
      <p:sp>
        <p:nvSpPr>
          <p:cNvPr id="3" name="Content Placeholder 2">
            <a:extLst>
              <a:ext uri="{FF2B5EF4-FFF2-40B4-BE49-F238E27FC236}">
                <a16:creationId xmlns:a16="http://schemas.microsoft.com/office/drawing/2014/main" id="{AE948C2C-7261-9047-83B0-83001D5A00C5}"/>
              </a:ext>
            </a:extLst>
          </p:cNvPr>
          <p:cNvSpPr>
            <a:spLocks noGrp="1"/>
          </p:cNvSpPr>
          <p:nvPr>
            <p:ph idx="1"/>
          </p:nvPr>
        </p:nvSpPr>
        <p:spPr/>
        <p:txBody>
          <a:bodyPr>
            <a:normAutofit/>
          </a:bodyPr>
          <a:lstStyle/>
          <a:p>
            <a:r>
              <a:rPr lang="en-US" dirty="0"/>
              <a:t>Confidential – A concept that applies to the organization’s information assets that must be held in confidence and indicates a level of protection that must be provided to assets to prevent unauthorized disclosure. </a:t>
            </a:r>
          </a:p>
          <a:p>
            <a:r>
              <a:rPr lang="en-US" dirty="0"/>
              <a:t>Integrity – A concept applying to the organization’s information assets that provides assurance, under all conditions, that the asset has not been altered without authorization.</a:t>
            </a:r>
          </a:p>
          <a:p>
            <a:r>
              <a:rPr lang="en-US" dirty="0"/>
              <a:t>Availability – A concept that ensures the organization’s information assets will be available to authorized users when required.</a:t>
            </a:r>
          </a:p>
          <a:p>
            <a:pPr marL="0" indent="0">
              <a:buNone/>
            </a:pPr>
            <a:r>
              <a:rPr lang="en-US" dirty="0"/>
              <a:t>Based on the sensitivity of the asset, each concept of an asset has to be rated as Low(1), Moderate(2), High(3) &amp; Very High(4), in ascending order of the impact. The availability characteristic will depend on the downtime that can be afforded for the asset.</a:t>
            </a:r>
          </a:p>
        </p:txBody>
      </p:sp>
    </p:spTree>
    <p:extLst>
      <p:ext uri="{BB962C8B-B14F-4D97-AF65-F5344CB8AC3E}">
        <p14:creationId xmlns:p14="http://schemas.microsoft.com/office/powerpoint/2010/main" val="1081145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D865-1DBA-524C-BD40-1DB224C6CC23}"/>
              </a:ext>
            </a:extLst>
          </p:cNvPr>
          <p:cNvSpPr>
            <a:spLocks noGrp="1"/>
          </p:cNvSpPr>
          <p:nvPr>
            <p:ph type="title"/>
          </p:nvPr>
        </p:nvSpPr>
        <p:spPr>
          <a:xfrm>
            <a:off x="1447800" y="152400"/>
            <a:ext cx="9144000" cy="1143000"/>
          </a:xfrm>
        </p:spPr>
        <p:txBody>
          <a:bodyPr/>
          <a:lstStyle/>
          <a:p>
            <a:r>
              <a:rPr lang="en-US" dirty="0"/>
              <a:t> Valuation </a:t>
            </a:r>
          </a:p>
        </p:txBody>
      </p:sp>
      <p:pic>
        <p:nvPicPr>
          <p:cNvPr id="4" name="Content Placeholder 3">
            <a:extLst>
              <a:ext uri="{FF2B5EF4-FFF2-40B4-BE49-F238E27FC236}">
                <a16:creationId xmlns:a16="http://schemas.microsoft.com/office/drawing/2014/main" id="{12D12F43-692C-744B-A055-2C8C21CF5C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318161"/>
            <a:ext cx="571500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75E4B548-C5F9-164A-B8B2-1F9FCC773D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888" y="1330860"/>
            <a:ext cx="5592743" cy="2099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888DA31C-74B6-2E43-9693-8ED9176D14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4477553"/>
            <a:ext cx="5630843" cy="2124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a:extLst>
              <a:ext uri="{FF2B5EF4-FFF2-40B4-BE49-F238E27FC236}">
                <a16:creationId xmlns:a16="http://schemas.microsoft.com/office/drawing/2014/main" id="{63C645E4-48BF-5845-B4B0-DB1F83B42011}"/>
              </a:ext>
            </a:extLst>
          </p:cNvPr>
          <p:cNvCxnSpPr/>
          <p:nvPr/>
        </p:nvCxnSpPr>
        <p:spPr>
          <a:xfrm>
            <a:off x="4114800" y="3942030"/>
            <a:ext cx="304800" cy="4389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5C48AE7-651E-594C-AF3E-CCB0BD4F4CEA}"/>
              </a:ext>
            </a:extLst>
          </p:cNvPr>
          <p:cNvCxnSpPr>
            <a:cxnSpLocks/>
          </p:cNvCxnSpPr>
          <p:nvPr/>
        </p:nvCxnSpPr>
        <p:spPr>
          <a:xfrm flipH="1">
            <a:off x="7086600" y="3545196"/>
            <a:ext cx="683823" cy="8357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9D71064-FFD2-CD4C-853F-D26C8D41866D}"/>
              </a:ext>
            </a:extLst>
          </p:cNvPr>
          <p:cNvCxnSpPr>
            <a:endCxn id="5" idx="1"/>
          </p:cNvCxnSpPr>
          <p:nvPr/>
        </p:nvCxnSpPr>
        <p:spPr>
          <a:xfrm>
            <a:off x="5867400" y="2380446"/>
            <a:ext cx="576488"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05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BC01-D9DB-0743-8B96-E31656434AE5}"/>
              </a:ext>
            </a:extLst>
          </p:cNvPr>
          <p:cNvSpPr>
            <a:spLocks noGrp="1"/>
          </p:cNvSpPr>
          <p:nvPr>
            <p:ph type="title"/>
          </p:nvPr>
        </p:nvSpPr>
        <p:spPr>
          <a:xfrm>
            <a:off x="677334" y="1295400"/>
            <a:ext cx="9220200" cy="1485900"/>
          </a:xfrm>
        </p:spPr>
        <p:txBody>
          <a:bodyPr>
            <a:normAutofit/>
          </a:bodyPr>
          <a:lstStyle/>
          <a:p>
            <a:pPr marL="0" indent="0"/>
            <a:br>
              <a:rPr lang="en-US" sz="2800" dirty="0">
                <a:cs typeface="Calibri" panose="020F0502020204030204" pitchFamily="34" charset="0"/>
              </a:rPr>
            </a:br>
            <a:r>
              <a:rPr lang="en-US" sz="2800" dirty="0">
                <a:cs typeface="Calibri" panose="020F0502020204030204" pitchFamily="34" charset="0"/>
              </a:rPr>
              <a:t>Creating and Maintaining Information Asset Register</a:t>
            </a:r>
            <a:br>
              <a:rPr lang="en-US" sz="2800" dirty="0">
                <a:cs typeface="Calibri" panose="020F0502020204030204" pitchFamily="34" charset="0"/>
              </a:rPr>
            </a:br>
            <a:endParaRPr lang="en-US" sz="2800" dirty="0"/>
          </a:p>
        </p:txBody>
      </p:sp>
      <p:sp>
        <p:nvSpPr>
          <p:cNvPr id="3" name="Content Placeholder 2">
            <a:extLst>
              <a:ext uri="{FF2B5EF4-FFF2-40B4-BE49-F238E27FC236}">
                <a16:creationId xmlns:a16="http://schemas.microsoft.com/office/drawing/2014/main" id="{25900482-3C96-AA4A-8798-F8C86521BC6A}"/>
              </a:ext>
            </a:extLst>
          </p:cNvPr>
          <p:cNvSpPr>
            <a:spLocks noGrp="1"/>
          </p:cNvSpPr>
          <p:nvPr>
            <p:ph idx="1"/>
          </p:nvPr>
        </p:nvSpPr>
        <p:spPr/>
        <p:txBody>
          <a:bodyPr/>
          <a:lstStyle/>
          <a:p>
            <a:pPr marL="0" indent="0" algn="just">
              <a:buNone/>
            </a:pPr>
            <a:endParaRPr lang="en-US" sz="2400" b="1" dirty="0">
              <a:latin typeface="+mj-lt"/>
              <a:cs typeface="Calibri" panose="020F0502020204030204" pitchFamily="34" charset="0"/>
            </a:endParaRPr>
          </a:p>
          <a:p>
            <a:pPr marL="0" indent="0" algn="just">
              <a:buNone/>
            </a:pPr>
            <a:r>
              <a:rPr lang="en-US" sz="2400" dirty="0">
                <a:cs typeface="Arial" panose="020B0604020202020204" pitchFamily="34" charset="0"/>
              </a:rPr>
              <a:t>Champions, preferably two, from each department should list all the Information assets from their respective departments. Each champion will fill the information asset register with the collected asset information.</a:t>
            </a:r>
          </a:p>
          <a:p>
            <a:endParaRPr lang="en-US" dirty="0"/>
          </a:p>
        </p:txBody>
      </p:sp>
    </p:spTree>
    <p:extLst>
      <p:ext uri="{BB962C8B-B14F-4D97-AF65-F5344CB8AC3E}">
        <p14:creationId xmlns:p14="http://schemas.microsoft.com/office/powerpoint/2010/main" val="118451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01DB-9A96-0647-B732-46BD9496BA58}"/>
              </a:ext>
            </a:extLst>
          </p:cNvPr>
          <p:cNvSpPr>
            <a:spLocks noGrp="1"/>
          </p:cNvSpPr>
          <p:nvPr>
            <p:ph type="title"/>
          </p:nvPr>
        </p:nvSpPr>
        <p:spPr/>
        <p:txBody>
          <a:bodyPr/>
          <a:lstStyle/>
          <a:p>
            <a:r>
              <a:rPr lang="en-US" dirty="0"/>
              <a:t>Information Asset Classification</a:t>
            </a:r>
          </a:p>
        </p:txBody>
      </p:sp>
      <p:sp>
        <p:nvSpPr>
          <p:cNvPr id="3" name="Content Placeholder 2">
            <a:extLst>
              <a:ext uri="{FF2B5EF4-FFF2-40B4-BE49-F238E27FC236}">
                <a16:creationId xmlns:a16="http://schemas.microsoft.com/office/drawing/2014/main" id="{F8B67931-5577-4045-99E3-81029F73E30A}"/>
              </a:ext>
            </a:extLst>
          </p:cNvPr>
          <p:cNvSpPr>
            <a:spLocks noGrp="1"/>
          </p:cNvSpPr>
          <p:nvPr>
            <p:ph idx="1"/>
          </p:nvPr>
        </p:nvSpPr>
        <p:spPr/>
        <p:txBody>
          <a:bodyPr/>
          <a:lstStyle/>
          <a:p>
            <a:pPr marL="0" indent="0">
              <a:buNone/>
              <a:defRPr sz="1000"/>
            </a:pPr>
            <a:r>
              <a:rPr lang="en-US" sz="1800" dirty="0">
                <a:solidFill>
                  <a:schemeClr val="tx1"/>
                </a:solidFill>
                <a:cs typeface="Arial"/>
              </a:rPr>
              <a:t>Information Assets available at the DM shall be classified as Confidential, Internal and Public.</a:t>
            </a:r>
          </a:p>
          <a:p>
            <a:pPr>
              <a:defRPr sz="1000"/>
            </a:pPr>
            <a:r>
              <a:rPr lang="en-US" sz="1800" dirty="0">
                <a:solidFill>
                  <a:schemeClr val="tx1"/>
                </a:solidFill>
                <a:cs typeface="Arial"/>
              </a:rPr>
              <a:t>Confidential: Information that is sensitive within DM and is intended for use only by specified groups of employees or within selected department(s).</a:t>
            </a:r>
          </a:p>
          <a:p>
            <a:pPr>
              <a:defRPr sz="1000"/>
            </a:pPr>
            <a:r>
              <a:rPr lang="en-US" sz="1800" dirty="0">
                <a:solidFill>
                  <a:schemeClr val="tx1"/>
                </a:solidFill>
                <a:cs typeface="Arial"/>
              </a:rPr>
              <a:t>Internal: Non-sensitive information intended for distribution within DM.</a:t>
            </a:r>
          </a:p>
          <a:p>
            <a:pPr>
              <a:defRPr sz="1000"/>
            </a:pPr>
            <a:r>
              <a:rPr lang="en-US" sz="1800" dirty="0">
                <a:solidFill>
                  <a:schemeClr val="tx1"/>
                </a:solidFill>
                <a:cs typeface="Arial"/>
              </a:rPr>
              <a:t>Public: Non-sensitive pieces of information that are meant for release to general public.</a:t>
            </a:r>
          </a:p>
          <a:p>
            <a:endParaRPr lang="en-US" dirty="0"/>
          </a:p>
        </p:txBody>
      </p:sp>
    </p:spTree>
    <p:extLst>
      <p:ext uri="{BB962C8B-B14F-4D97-AF65-F5344CB8AC3E}">
        <p14:creationId xmlns:p14="http://schemas.microsoft.com/office/powerpoint/2010/main" val="26406308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7725</TotalTime>
  <Words>802</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Candara</vt:lpstr>
      <vt:lpstr>Segoe UI</vt:lpstr>
      <vt:lpstr>Trebuchet MS</vt:lpstr>
      <vt:lpstr>Wingdings 3</vt:lpstr>
      <vt:lpstr>Facet</vt:lpstr>
      <vt:lpstr>Information Asset Register Procedure</vt:lpstr>
      <vt:lpstr>Information Asset Register</vt:lpstr>
      <vt:lpstr>IAO &amp; IAC</vt:lpstr>
      <vt:lpstr>Information Asset</vt:lpstr>
      <vt:lpstr>Asset Category</vt:lpstr>
      <vt:lpstr>Asset Classification</vt:lpstr>
      <vt:lpstr> Valuation </vt:lpstr>
      <vt:lpstr> Creating and Maintaining Information Asset Register </vt:lpstr>
      <vt:lpstr>Information Asset Classification</vt:lpstr>
      <vt:lpstr>Document Control</vt:lpstr>
      <vt:lpstr>Filling out the IAR</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Asset Register Procedure</dc:title>
  <dc:creator>David Mosley</dc:creator>
  <cp:lastModifiedBy>larry wilkes</cp:lastModifiedBy>
  <cp:revision>26</cp:revision>
  <dcterms:created xsi:type="dcterms:W3CDTF">2021-05-14T00:21:43Z</dcterms:created>
  <dcterms:modified xsi:type="dcterms:W3CDTF">2023-06-01T20:02:40Z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