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42943AD-4012-4E0A-B04B-5AD4BF72BDE9}">
  <a:tblStyle styleId="{C42943AD-4012-4E0A-B04B-5AD4BF72BDE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3184678427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3184678427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3184678427e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3184678427e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3184678427e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3184678427e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3184678427e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3184678427e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3184678427e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3184678427e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3184678427e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3184678427e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3184678427e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3184678427e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3184678427e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3184678427e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3184678427e_0_2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3184678427e_0_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3184678427e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3184678427e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184678427e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184678427e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3184678427e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3184678427e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3170eb3f35e_4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3170eb3f35e_4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3184678427e_0_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3184678427e_0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3184678427e_0_2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3184678427e_0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3184678427e_0_2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3184678427e_0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3184678427e_0_2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3184678427e_0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3184678427e_0_2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3184678427e_0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3184678427e_0_2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3184678427e_0_2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3184678427e_0_3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Google Shape;503;g3184678427e_0_3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3184678427e_0_3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1" name="Google Shape;511;g3184678427e_0_3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170eb3f35e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170eb3f35e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3184678427e_0_3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3184678427e_0_3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3184678427e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3184678427e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g3184678427e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3" name="Google Shape;533;g3184678427e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3184678427e_2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Google Shape;540;g3184678427e_2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3184678427e_2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7" name="Google Shape;547;g3184678427e_2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g3184678427e_2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4" name="Google Shape;564;g3184678427e_2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g3184678427e_2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3" name="Google Shape;573;g3184678427e_2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g3184678427e_2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2" name="Google Shape;582;g3184678427e_2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g3184678427e_2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1" name="Google Shape;591;g3184678427e_2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3184678427e_2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3184678427e_2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184678427e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184678427e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g3184678427e_2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7" name="Google Shape;617;g3184678427e_2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g3184678427e_2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6" name="Google Shape;636;g3184678427e_2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g3184678427e_2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3" name="Google Shape;653;g3184678427e_2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g3184678427e_2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2" name="Google Shape;662;g3184678427e_2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g3184678427e_2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1" name="Google Shape;671;g3184678427e_2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g3184678427e_2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0" name="Google Shape;680;g3184678427e_2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7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g3184678427e_2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9" name="Google Shape;689;g3184678427e_2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g3184678427e_2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8" name="Google Shape;698;g3184678427e_2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5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g3184678427e_2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7" name="Google Shape;707;g3184678427e_2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3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g3184678427e_2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5" name="Google Shape;715;g3184678427e_2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170eb3f35e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170eb3f35e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4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g3189cb99df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6" name="Google Shape;726;g3189cb99df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170eb3f35e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170eb3f35e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170eb3f35e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170eb3f35e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3170eb3f35e_2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3170eb3f35e_2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170eb3f35e_2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3170eb3f35e_2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youtu.be/CaoadO6UoIs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Relationship Id="rId4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Relationship Id="rId4" Type="http://schemas.openxmlformats.org/officeDocument/2006/relationships/image" Target="../media/image12.png"/><Relationship Id="rId5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kaggle.com/datasets/subho117/fake-news-detection-using-machine-learning/data" TargetMode="External"/><Relationship Id="rId4" Type="http://schemas.openxmlformats.org/officeDocument/2006/relationships/image" Target="../media/image4.png"/><Relationship Id="rId5" Type="http://schemas.openxmlformats.org/officeDocument/2006/relationships/image" Target="../media/image7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9.png"/><Relationship Id="rId4" Type="http://schemas.openxmlformats.org/officeDocument/2006/relationships/image" Target="../media/image1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nlp.stanford.edu/projects/glove/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4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5.png"/><Relationship Id="rId4" Type="http://schemas.openxmlformats.org/officeDocument/2006/relationships/image" Target="../media/image1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9.png"/><Relationship Id="rId5" Type="http://schemas.openxmlformats.org/officeDocument/2006/relationships/image" Target="../media/image8.png"/><Relationship Id="rId6" Type="http://schemas.openxmlformats.org/officeDocument/2006/relationships/image" Target="../media/image1.png"/><Relationship Id="rId7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505425"/>
            <a:ext cx="8520600" cy="129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 sz="28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3333"/>
              <a:buFont typeface="Arial"/>
              <a:buNone/>
            </a:pPr>
            <a:r>
              <a:rPr lang="en-GB" sz="3300"/>
              <a:t>Employing Word Embeddings and Machine Learning For Effective Fake News Detection</a:t>
            </a:r>
            <a:endParaRPr sz="33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748950"/>
            <a:ext cx="8520600" cy="12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CHAN, Ka Chun (20952857) LIU, Kwun Ho (20959984)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Presentation video link</a:t>
            </a:r>
            <a:endParaRPr sz="23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Word embeddings</a:t>
            </a:r>
            <a:endParaRPr/>
          </a:p>
        </p:txBody>
      </p:sp>
      <p:sp>
        <p:nvSpPr>
          <p:cNvPr id="290" name="Google Shape;290;p22"/>
          <p:cNvSpPr txBox="1"/>
          <p:nvPr/>
        </p:nvSpPr>
        <p:spPr>
          <a:xfrm>
            <a:off x="4293225" y="-1598350"/>
            <a:ext cx="5352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91" name="Google Shape;291;p22"/>
          <p:cNvSpPr txBox="1"/>
          <p:nvPr/>
        </p:nvSpPr>
        <p:spPr>
          <a:xfrm>
            <a:off x="434700" y="1105825"/>
            <a:ext cx="8183100" cy="37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Embedding results on the news dataset: similar words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Setup: window size =10, embedding dimension =100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  <p:graphicFrame>
        <p:nvGraphicFramePr>
          <p:cNvPr id="292" name="Google Shape;292;p22"/>
          <p:cNvGraphicFramePr/>
          <p:nvPr/>
        </p:nvGraphicFramePr>
        <p:xfrm>
          <a:off x="670350" y="2442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{C42943AD-4012-4E0A-B04B-5AD4BF72BDE9}</a:tableStyleId>
              </a:tblPr>
              <a:tblGrid>
                <a:gridCol w="3619500"/>
                <a:gridCol w="3619500"/>
              </a:tblGrid>
              <a:tr h="3810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8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Top 5 most similar to “Trump”</a:t>
                      </a:r>
                      <a:endParaRPr/>
                    </a:p>
                  </a:txBody>
                  <a:tcPr marT="91425" marB="91425" marR="91425" marL="91425"/>
                </a:tc>
                <a:tc hMerge="1"/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Continuous</a:t>
                      </a:r>
                      <a:r>
                        <a:rPr lang="en-GB"/>
                        <a:t> Bag Of Words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Skip-gram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05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[('Trump’s', 0.6752964854240417),</a:t>
                      </a:r>
                      <a:endParaRPr sz="105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05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('president-elect', 0.6383985877037048),</a:t>
                      </a:r>
                      <a:endParaRPr sz="105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05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('Conway', 0.5692538022994995),</a:t>
                      </a:r>
                      <a:endParaRPr sz="105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05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('himself', 0.559880793094635),</a:t>
                      </a:r>
                      <a:endParaRPr sz="105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5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('bigotry-filled', 0.500789225101471)]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5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[('Donald', 0.8969791531562805),</a:t>
                      </a:r>
                      <a:endParaRPr sz="105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5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('magnanimous', 0.8028818368911743),</a:t>
                      </a:r>
                      <a:endParaRPr sz="105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5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('scold', 0.7866173982620239),</a:t>
                      </a:r>
                      <a:endParaRPr sz="105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5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('backtracked', 0.784342885017395),</a:t>
                      </a:r>
                      <a:endParaRPr sz="105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5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('regretful', 0.7759620547294617)]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Word embeddings</a:t>
            </a:r>
            <a:endParaRPr/>
          </a:p>
        </p:txBody>
      </p:sp>
      <p:sp>
        <p:nvSpPr>
          <p:cNvPr id="298" name="Google Shape;298;p23"/>
          <p:cNvSpPr txBox="1"/>
          <p:nvPr/>
        </p:nvSpPr>
        <p:spPr>
          <a:xfrm>
            <a:off x="4293225" y="-1598350"/>
            <a:ext cx="5352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99" name="Google Shape;299;p23"/>
          <p:cNvSpPr txBox="1"/>
          <p:nvPr/>
        </p:nvSpPr>
        <p:spPr>
          <a:xfrm>
            <a:off x="434700" y="1105825"/>
            <a:ext cx="8183100" cy="37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-GB" sz="1800">
                <a:solidFill>
                  <a:schemeClr val="dk2"/>
                </a:solidFill>
              </a:rPr>
              <a:t>Text embeddings by weighted aggregation</a:t>
            </a:r>
            <a:endParaRPr sz="18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Instead of just simply </a:t>
            </a:r>
            <a:r>
              <a:rPr lang="en-GB" sz="1800">
                <a:solidFill>
                  <a:schemeClr val="dk2"/>
                </a:solidFill>
              </a:rPr>
              <a:t>concatenating</a:t>
            </a:r>
            <a:r>
              <a:rPr lang="en-GB" sz="1800">
                <a:solidFill>
                  <a:schemeClr val="dk2"/>
                </a:solidFill>
              </a:rPr>
              <a:t> the word embeddings in the text, we embed the text as follows:</a:t>
            </a:r>
            <a:endParaRPr sz="18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Let’s say all the tokens in the text are </a:t>
            </a:r>
            <a:endParaRPr sz="1800">
              <a:solidFill>
                <a:schemeClr val="dk2"/>
              </a:solidFill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[“A”, “B”, “C”, “D”]</a:t>
            </a:r>
            <a:endParaRPr sz="18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and their word embeddings are </a:t>
            </a:r>
            <a:endParaRPr sz="18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r</a:t>
            </a:r>
            <a:r>
              <a:rPr lang="en-GB" sz="1800">
                <a:solidFill>
                  <a:schemeClr val="dk2"/>
                </a:solidFill>
              </a:rPr>
              <a:t>espectively. Then we can form an embedding matrix 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300" name="Google Shape;30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5900" y="2878400"/>
            <a:ext cx="2076450" cy="971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14213" y="3643863"/>
            <a:ext cx="1743075" cy="96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Word embeddings</a:t>
            </a:r>
            <a:endParaRPr/>
          </a:p>
        </p:txBody>
      </p:sp>
      <p:sp>
        <p:nvSpPr>
          <p:cNvPr id="307" name="Google Shape;307;p24"/>
          <p:cNvSpPr txBox="1"/>
          <p:nvPr/>
        </p:nvSpPr>
        <p:spPr>
          <a:xfrm>
            <a:off x="4293225" y="-1598350"/>
            <a:ext cx="5352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308" name="Google Shape;308;p24"/>
          <p:cNvSpPr txBox="1"/>
          <p:nvPr/>
        </p:nvSpPr>
        <p:spPr>
          <a:xfrm>
            <a:off x="434700" y="1105825"/>
            <a:ext cx="8183100" cy="37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-GB" sz="1800">
                <a:solidFill>
                  <a:schemeClr val="dk2"/>
                </a:solidFill>
              </a:rPr>
              <a:t>Text embeddings by weighted aggregation</a:t>
            </a:r>
            <a:endParaRPr sz="18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Embedding matrix 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endParaRPr sz="1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	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	For example, we have a </a:t>
            </a:r>
            <a:r>
              <a:rPr lang="en-GB" sz="1800">
                <a:solidFill>
                  <a:schemeClr val="dk2"/>
                </a:solidFill>
              </a:rPr>
              <a:t>text (after tokenization) like this [“D”, “A”, “B”, “D”].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	Then, we can form an encoding vector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309" name="Google Shape;30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08463" y="1762863"/>
            <a:ext cx="1743075" cy="962025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24"/>
          <p:cNvSpPr txBox="1"/>
          <p:nvPr/>
        </p:nvSpPr>
        <p:spPr>
          <a:xfrm>
            <a:off x="2975463" y="1472775"/>
            <a:ext cx="2009100" cy="3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 “A”   “B”   “C”  “D”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311" name="Google Shape;311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92963" y="3419925"/>
            <a:ext cx="1685925" cy="133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Google Shape;312;p24"/>
          <p:cNvSpPr txBox="1"/>
          <p:nvPr/>
        </p:nvSpPr>
        <p:spPr>
          <a:xfrm>
            <a:off x="6644825" y="2532450"/>
            <a:ext cx="1867200" cy="3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  1,    2,   3,    4</a:t>
            </a:r>
            <a:endParaRPr sz="1800">
              <a:solidFill>
                <a:schemeClr val="dk2"/>
              </a:solidFill>
            </a:endParaRPr>
          </a:p>
        </p:txBody>
      </p:sp>
      <p:grpSp>
        <p:nvGrpSpPr>
          <p:cNvPr id="313" name="Google Shape;313;p24"/>
          <p:cNvGrpSpPr/>
          <p:nvPr/>
        </p:nvGrpSpPr>
        <p:grpSpPr>
          <a:xfrm>
            <a:off x="1520875" y="3443375"/>
            <a:ext cx="2349475" cy="309900"/>
            <a:chOff x="1520875" y="3443375"/>
            <a:chExt cx="2349475" cy="309900"/>
          </a:xfrm>
        </p:grpSpPr>
        <p:cxnSp>
          <p:nvCxnSpPr>
            <p:cNvPr id="314" name="Google Shape;314;p24"/>
            <p:cNvCxnSpPr/>
            <p:nvPr/>
          </p:nvCxnSpPr>
          <p:spPr>
            <a:xfrm>
              <a:off x="3129650" y="3598325"/>
              <a:ext cx="7407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sp>
          <p:nvSpPr>
            <p:cNvPr id="315" name="Google Shape;315;p24"/>
            <p:cNvSpPr txBox="1"/>
            <p:nvPr/>
          </p:nvSpPr>
          <p:spPr>
            <a:xfrm>
              <a:off x="1520875" y="3443375"/>
              <a:ext cx="1587600" cy="30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900">
                  <a:solidFill>
                    <a:schemeClr val="dk2"/>
                  </a:solidFill>
                </a:rPr>
                <a:t>“A” appears in 2nd position</a:t>
              </a:r>
              <a:endParaRPr sz="900">
                <a:solidFill>
                  <a:schemeClr val="dk2"/>
                </a:solidFill>
              </a:endParaRPr>
            </a:p>
          </p:txBody>
        </p:sp>
      </p:grpSp>
      <p:grpSp>
        <p:nvGrpSpPr>
          <p:cNvPr id="316" name="Google Shape;316;p24"/>
          <p:cNvGrpSpPr/>
          <p:nvPr/>
        </p:nvGrpSpPr>
        <p:grpSpPr>
          <a:xfrm>
            <a:off x="1490425" y="3799875"/>
            <a:ext cx="2426475" cy="309900"/>
            <a:chOff x="1443875" y="3443375"/>
            <a:chExt cx="2426475" cy="309900"/>
          </a:xfrm>
        </p:grpSpPr>
        <p:cxnSp>
          <p:nvCxnSpPr>
            <p:cNvPr id="317" name="Google Shape;317;p24"/>
            <p:cNvCxnSpPr/>
            <p:nvPr/>
          </p:nvCxnSpPr>
          <p:spPr>
            <a:xfrm>
              <a:off x="3129650" y="3598325"/>
              <a:ext cx="7407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sp>
          <p:nvSpPr>
            <p:cNvPr id="318" name="Google Shape;318;p24"/>
            <p:cNvSpPr txBox="1"/>
            <p:nvPr/>
          </p:nvSpPr>
          <p:spPr>
            <a:xfrm>
              <a:off x="1443875" y="3443375"/>
              <a:ext cx="1686000" cy="30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900">
                  <a:solidFill>
                    <a:schemeClr val="dk2"/>
                  </a:solidFill>
                </a:rPr>
                <a:t>“B” appears in 3rd position</a:t>
              </a:r>
              <a:endParaRPr sz="900">
                <a:solidFill>
                  <a:schemeClr val="dk2"/>
                </a:solidFill>
              </a:endParaRPr>
            </a:p>
          </p:txBody>
        </p:sp>
      </p:grpSp>
      <p:grpSp>
        <p:nvGrpSpPr>
          <p:cNvPr id="319" name="Google Shape;319;p24"/>
          <p:cNvGrpSpPr/>
          <p:nvPr/>
        </p:nvGrpSpPr>
        <p:grpSpPr>
          <a:xfrm>
            <a:off x="1852075" y="4156375"/>
            <a:ext cx="2064825" cy="309900"/>
            <a:chOff x="1805525" y="3443375"/>
            <a:chExt cx="2064825" cy="309900"/>
          </a:xfrm>
        </p:grpSpPr>
        <p:cxnSp>
          <p:nvCxnSpPr>
            <p:cNvPr id="320" name="Google Shape;320;p24"/>
            <p:cNvCxnSpPr/>
            <p:nvPr/>
          </p:nvCxnSpPr>
          <p:spPr>
            <a:xfrm>
              <a:off x="3129650" y="3598325"/>
              <a:ext cx="7407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sp>
          <p:nvSpPr>
            <p:cNvPr id="321" name="Google Shape;321;p24"/>
            <p:cNvSpPr txBox="1"/>
            <p:nvPr/>
          </p:nvSpPr>
          <p:spPr>
            <a:xfrm>
              <a:off x="1805525" y="3443375"/>
              <a:ext cx="1256400" cy="30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900">
                  <a:solidFill>
                    <a:schemeClr val="dk2"/>
                  </a:solidFill>
                </a:rPr>
                <a:t>“C” doesn’t appear</a:t>
              </a:r>
              <a:endParaRPr sz="900">
                <a:solidFill>
                  <a:schemeClr val="dk2"/>
                </a:solidFill>
              </a:endParaRPr>
            </a:p>
          </p:txBody>
        </p:sp>
      </p:grpSp>
      <p:grpSp>
        <p:nvGrpSpPr>
          <p:cNvPr id="322" name="Google Shape;322;p24"/>
          <p:cNvGrpSpPr/>
          <p:nvPr/>
        </p:nvGrpSpPr>
        <p:grpSpPr>
          <a:xfrm>
            <a:off x="1719075" y="4443525"/>
            <a:ext cx="1911675" cy="309900"/>
            <a:chOff x="1958675" y="3415150"/>
            <a:chExt cx="1911675" cy="309900"/>
          </a:xfrm>
        </p:grpSpPr>
        <p:cxnSp>
          <p:nvCxnSpPr>
            <p:cNvPr id="323" name="Google Shape;323;p24"/>
            <p:cNvCxnSpPr/>
            <p:nvPr/>
          </p:nvCxnSpPr>
          <p:spPr>
            <a:xfrm>
              <a:off x="3129650" y="3598325"/>
              <a:ext cx="7407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sp>
          <p:nvSpPr>
            <p:cNvPr id="324" name="Google Shape;324;p24"/>
            <p:cNvSpPr txBox="1"/>
            <p:nvPr/>
          </p:nvSpPr>
          <p:spPr>
            <a:xfrm>
              <a:off x="1958675" y="3415150"/>
              <a:ext cx="1256400" cy="30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900">
                  <a:solidFill>
                    <a:schemeClr val="dk2"/>
                  </a:solidFill>
                </a:rPr>
                <a:t>“D” appears in the 1st and 4th position</a:t>
              </a:r>
              <a:endParaRPr sz="900">
                <a:solidFill>
                  <a:schemeClr val="dk2"/>
                </a:solidFill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Word embeddings</a:t>
            </a:r>
            <a:endParaRPr/>
          </a:p>
        </p:txBody>
      </p:sp>
      <p:sp>
        <p:nvSpPr>
          <p:cNvPr id="330" name="Google Shape;330;p25"/>
          <p:cNvSpPr txBox="1"/>
          <p:nvPr/>
        </p:nvSpPr>
        <p:spPr>
          <a:xfrm>
            <a:off x="4293225" y="-1598350"/>
            <a:ext cx="5352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331" name="Google Shape;331;p25"/>
          <p:cNvSpPr txBox="1"/>
          <p:nvPr/>
        </p:nvSpPr>
        <p:spPr>
          <a:xfrm>
            <a:off x="434700" y="1105825"/>
            <a:ext cx="8183100" cy="37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-GB" sz="1800">
                <a:solidFill>
                  <a:schemeClr val="dk2"/>
                </a:solidFill>
              </a:rPr>
              <a:t>Text embeddings by weighted aggregation</a:t>
            </a:r>
            <a:endParaRPr sz="18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Embedding matrix 				Encoding vector</a:t>
            </a:r>
            <a:endParaRPr sz="18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	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endParaRPr sz="1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	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	Then, we can multiply the embedding matrix and the encoding vector to get the embedding for the text.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332" name="Google Shape;33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4675" y="2090725"/>
            <a:ext cx="1743075" cy="962025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25"/>
          <p:cNvSpPr txBox="1"/>
          <p:nvPr/>
        </p:nvSpPr>
        <p:spPr>
          <a:xfrm>
            <a:off x="1221663" y="1766638"/>
            <a:ext cx="2009100" cy="3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 “A”   “B”   “C”  “D”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334" name="Google Shape;334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91463" y="1817275"/>
            <a:ext cx="1685925" cy="133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Google Shape;335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78350" y="3703788"/>
            <a:ext cx="2990850" cy="132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Word embeddings</a:t>
            </a:r>
            <a:endParaRPr/>
          </a:p>
        </p:txBody>
      </p:sp>
      <p:sp>
        <p:nvSpPr>
          <p:cNvPr id="341" name="Google Shape;341;p26"/>
          <p:cNvSpPr txBox="1"/>
          <p:nvPr/>
        </p:nvSpPr>
        <p:spPr>
          <a:xfrm>
            <a:off x="4293225" y="-1598350"/>
            <a:ext cx="5352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342" name="Google Shape;342;p26"/>
          <p:cNvSpPr txBox="1"/>
          <p:nvPr/>
        </p:nvSpPr>
        <p:spPr>
          <a:xfrm>
            <a:off x="434700" y="1105825"/>
            <a:ext cx="8183100" cy="37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 sz="1800">
                <a:solidFill>
                  <a:schemeClr val="dk1"/>
                </a:solidFill>
              </a:rPr>
              <a:t>Performance on the </a:t>
            </a:r>
            <a:r>
              <a:rPr b="1" lang="en-GB" sz="1800">
                <a:solidFill>
                  <a:schemeClr val="dk1"/>
                </a:solidFill>
              </a:rPr>
              <a:t>validation set </a:t>
            </a:r>
            <a:r>
              <a:rPr lang="en-GB" sz="1800">
                <a:solidFill>
                  <a:schemeClr val="dk1"/>
                </a:solidFill>
              </a:rPr>
              <a:t>and the </a:t>
            </a:r>
            <a:r>
              <a:rPr b="1" lang="en-GB" sz="1800">
                <a:solidFill>
                  <a:schemeClr val="dk1"/>
                </a:solidFill>
              </a:rPr>
              <a:t>testing set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</a:rPr>
              <a:t>Setup: </a:t>
            </a:r>
            <a:endParaRPr sz="1800">
              <a:solidFill>
                <a:schemeClr val="dk1"/>
              </a:solidFill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 sz="1800">
                <a:solidFill>
                  <a:schemeClr val="dk1"/>
                </a:solidFill>
              </a:rPr>
              <a:t>window size =10, embedding dimension = 100, </a:t>
            </a:r>
            <a:r>
              <a:rPr lang="en-GB" sz="1800">
                <a:solidFill>
                  <a:schemeClr val="dk2"/>
                </a:solidFill>
              </a:rPr>
              <a:t>weighted aggregation</a:t>
            </a:r>
            <a:endParaRPr sz="1800">
              <a:solidFill>
                <a:schemeClr val="dk1"/>
              </a:solidFill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 sz="1800">
                <a:solidFill>
                  <a:schemeClr val="dk1"/>
                </a:solidFill>
              </a:rPr>
              <a:t>3 classification models</a:t>
            </a:r>
            <a:endParaRPr sz="1800">
              <a:solidFill>
                <a:schemeClr val="dk1"/>
              </a:solidFill>
            </a:endParaRPr>
          </a:p>
          <a:p>
            <a:pPr indent="-342900" lvl="1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-GB" sz="1800">
                <a:solidFill>
                  <a:schemeClr val="dk1"/>
                </a:solidFill>
              </a:rPr>
              <a:t>Logistic regression</a:t>
            </a:r>
            <a:endParaRPr sz="1800">
              <a:solidFill>
                <a:schemeClr val="dk1"/>
              </a:solidFill>
            </a:endParaRPr>
          </a:p>
          <a:p>
            <a:pPr indent="-342900" lvl="1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-GB" sz="1800">
                <a:solidFill>
                  <a:schemeClr val="dk1"/>
                </a:solidFill>
              </a:rPr>
              <a:t>Decision tree</a:t>
            </a:r>
            <a:endParaRPr sz="1800">
              <a:solidFill>
                <a:schemeClr val="dk1"/>
              </a:solidFill>
            </a:endParaRPr>
          </a:p>
          <a:p>
            <a:pPr indent="-342900" lvl="1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-GB" sz="1800">
                <a:solidFill>
                  <a:schemeClr val="dk1"/>
                </a:solidFill>
              </a:rPr>
              <a:t>MLP classifier</a:t>
            </a:r>
            <a:endParaRPr sz="1800">
              <a:solidFill>
                <a:schemeClr val="dk1"/>
              </a:solidFill>
            </a:endParaRPr>
          </a:p>
          <a:p>
            <a:pPr indent="-342900" lvl="2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</a:pPr>
            <a:r>
              <a:rPr lang="en-GB" sz="1800">
                <a:solidFill>
                  <a:schemeClr val="dk1"/>
                </a:solidFill>
              </a:rPr>
              <a:t>One hidden layer, </a:t>
            </a:r>
            <a:endParaRPr sz="1800">
              <a:solidFill>
                <a:schemeClr val="dk1"/>
              </a:solidFill>
            </a:endParaRPr>
          </a:p>
          <a:p>
            <a:pPr indent="-342900" lvl="2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</a:pPr>
            <a:r>
              <a:rPr lang="en-GB" sz="1800">
                <a:solidFill>
                  <a:schemeClr val="dk1"/>
                </a:solidFill>
              </a:rPr>
              <a:t>Learning rate =0.001</a:t>
            </a:r>
            <a:endParaRPr sz="1800">
              <a:solidFill>
                <a:schemeClr val="dk1"/>
              </a:solidFill>
            </a:endParaRPr>
          </a:p>
          <a:p>
            <a:pPr indent="-342900" lvl="2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</a:pPr>
            <a:r>
              <a:rPr lang="en-GB" sz="1800">
                <a:solidFill>
                  <a:schemeClr val="dk1"/>
                </a:solidFill>
              </a:rPr>
              <a:t>100 neurons, </a:t>
            </a:r>
            <a:endParaRPr sz="1800">
              <a:solidFill>
                <a:schemeClr val="dk1"/>
              </a:solidFill>
            </a:endParaRPr>
          </a:p>
          <a:p>
            <a:pPr indent="-342900" lvl="2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</a:pPr>
            <a:r>
              <a:rPr lang="en-GB" sz="1800">
                <a:solidFill>
                  <a:schemeClr val="dk1"/>
                </a:solidFill>
              </a:rPr>
              <a:t>RELU activation function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Word embeddings</a:t>
            </a:r>
            <a:endParaRPr/>
          </a:p>
        </p:txBody>
      </p:sp>
      <p:sp>
        <p:nvSpPr>
          <p:cNvPr id="348" name="Google Shape;348;p27"/>
          <p:cNvSpPr txBox="1"/>
          <p:nvPr/>
        </p:nvSpPr>
        <p:spPr>
          <a:xfrm>
            <a:off x="4293225" y="-1598350"/>
            <a:ext cx="5352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349" name="Google Shape;349;p27"/>
          <p:cNvSpPr txBox="1"/>
          <p:nvPr/>
        </p:nvSpPr>
        <p:spPr>
          <a:xfrm>
            <a:off x="434700" y="1105825"/>
            <a:ext cx="8183100" cy="37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 sz="1800">
                <a:solidFill>
                  <a:schemeClr val="dk1"/>
                </a:solidFill>
              </a:rPr>
              <a:t>Performance on the </a:t>
            </a:r>
            <a:r>
              <a:rPr b="1" lang="en-GB" sz="1800">
                <a:solidFill>
                  <a:schemeClr val="dk1"/>
                </a:solidFill>
              </a:rPr>
              <a:t>validation set </a:t>
            </a:r>
            <a:r>
              <a:rPr lang="en-GB" sz="1800">
                <a:solidFill>
                  <a:schemeClr val="dk1"/>
                </a:solidFill>
              </a:rPr>
              <a:t>and the </a:t>
            </a:r>
            <a:r>
              <a:rPr b="1" lang="en-GB" sz="1800">
                <a:solidFill>
                  <a:schemeClr val="dk1"/>
                </a:solidFill>
              </a:rPr>
              <a:t>testing set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</a:rPr>
              <a:t>	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</a:rPr>
              <a:t>	Logistic Regression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</a:rPr>
              <a:t>	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  <p:graphicFrame>
        <p:nvGraphicFramePr>
          <p:cNvPr id="350" name="Google Shape;350;p27"/>
          <p:cNvGraphicFramePr/>
          <p:nvPr/>
        </p:nvGraphicFramePr>
        <p:xfrm>
          <a:off x="984900" y="2334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{C42943AD-4012-4E0A-B04B-5AD4BF72BDE9}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CBOW</a:t>
                      </a:r>
                      <a:endParaRPr/>
                    </a:p>
                  </a:txBody>
                  <a:tcPr marT="91425" marB="91425" marR="91425" marL="91425"/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Skip-gram</a:t>
                      </a:r>
                      <a:endParaRPr/>
                    </a:p>
                  </a:txBody>
                  <a:tcPr marT="91425" marB="91425" marR="91425" marL="91425"/>
                </a:tc>
                <a:tc hMerge="1"/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Validation set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Testing set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Validation set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Testing set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accuracy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0.96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0.67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0.96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0.68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precision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0.94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0.94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0.94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0.94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recall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0.99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0000"/>
                          </a:solidFill>
                        </a:rPr>
                        <a:t>0.44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0.99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0000"/>
                          </a:solidFill>
                        </a:rPr>
                        <a:t>0.46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F1-score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0.97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0.60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0.97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0.62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Word embeddings</a:t>
            </a:r>
            <a:endParaRPr/>
          </a:p>
        </p:txBody>
      </p:sp>
      <p:sp>
        <p:nvSpPr>
          <p:cNvPr id="356" name="Google Shape;356;p28"/>
          <p:cNvSpPr txBox="1"/>
          <p:nvPr/>
        </p:nvSpPr>
        <p:spPr>
          <a:xfrm>
            <a:off x="4293225" y="-1598350"/>
            <a:ext cx="5352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357" name="Google Shape;357;p28"/>
          <p:cNvSpPr txBox="1"/>
          <p:nvPr/>
        </p:nvSpPr>
        <p:spPr>
          <a:xfrm>
            <a:off x="434700" y="1105825"/>
            <a:ext cx="8183100" cy="37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 sz="1800">
                <a:solidFill>
                  <a:schemeClr val="dk1"/>
                </a:solidFill>
              </a:rPr>
              <a:t>Performance on the </a:t>
            </a:r>
            <a:r>
              <a:rPr b="1" lang="en-GB" sz="1800">
                <a:solidFill>
                  <a:schemeClr val="dk1"/>
                </a:solidFill>
              </a:rPr>
              <a:t>validation set </a:t>
            </a:r>
            <a:r>
              <a:rPr lang="en-GB" sz="1800">
                <a:solidFill>
                  <a:schemeClr val="dk1"/>
                </a:solidFill>
              </a:rPr>
              <a:t>and the </a:t>
            </a:r>
            <a:r>
              <a:rPr b="1" lang="en-GB" sz="1800">
                <a:solidFill>
                  <a:schemeClr val="dk1"/>
                </a:solidFill>
              </a:rPr>
              <a:t>testing set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</a:rPr>
              <a:t>	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</a:rPr>
              <a:t>	Decision Tree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</a:rPr>
              <a:t>	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  <p:graphicFrame>
        <p:nvGraphicFramePr>
          <p:cNvPr id="358" name="Google Shape;358;p28"/>
          <p:cNvGraphicFramePr/>
          <p:nvPr/>
        </p:nvGraphicFramePr>
        <p:xfrm>
          <a:off x="984900" y="2334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{C42943AD-4012-4E0A-B04B-5AD4BF72BDE9}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CBOW</a:t>
                      </a:r>
                      <a:endParaRPr/>
                    </a:p>
                  </a:txBody>
                  <a:tcPr marT="91425" marB="91425" marR="91425" marL="91425"/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Skip-gram</a:t>
                      </a:r>
                      <a:endParaRPr/>
                    </a:p>
                  </a:txBody>
                  <a:tcPr marT="91425" marB="91425" marR="91425" marL="91425"/>
                </a:tc>
                <a:tc hMerge="1"/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Validation set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Testing set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Validation set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Testing set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accuracy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0.93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0.98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0.93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0.70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precision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0.94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0.98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0.94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0.97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recall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0.94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0000"/>
                          </a:solidFill>
                        </a:rPr>
                        <a:t>0.46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0.94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0000"/>
                          </a:solidFill>
                        </a:rPr>
                        <a:t>0.48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F1-score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0.94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0.63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0.94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0.64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Word embeddings</a:t>
            </a:r>
            <a:endParaRPr/>
          </a:p>
        </p:txBody>
      </p:sp>
      <p:sp>
        <p:nvSpPr>
          <p:cNvPr id="364" name="Google Shape;364;p29"/>
          <p:cNvSpPr txBox="1"/>
          <p:nvPr/>
        </p:nvSpPr>
        <p:spPr>
          <a:xfrm>
            <a:off x="4293225" y="-1598350"/>
            <a:ext cx="5352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365" name="Google Shape;365;p29"/>
          <p:cNvSpPr txBox="1"/>
          <p:nvPr/>
        </p:nvSpPr>
        <p:spPr>
          <a:xfrm>
            <a:off x="434700" y="1105825"/>
            <a:ext cx="8183100" cy="37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 sz="1800">
                <a:solidFill>
                  <a:schemeClr val="dk1"/>
                </a:solidFill>
              </a:rPr>
              <a:t>Performance on the </a:t>
            </a:r>
            <a:r>
              <a:rPr b="1" lang="en-GB" sz="1800">
                <a:solidFill>
                  <a:schemeClr val="dk1"/>
                </a:solidFill>
              </a:rPr>
              <a:t>validation set </a:t>
            </a:r>
            <a:r>
              <a:rPr lang="en-GB" sz="1800">
                <a:solidFill>
                  <a:schemeClr val="dk1"/>
                </a:solidFill>
              </a:rPr>
              <a:t>and the </a:t>
            </a:r>
            <a:r>
              <a:rPr b="1" lang="en-GB" sz="1800">
                <a:solidFill>
                  <a:schemeClr val="dk1"/>
                </a:solidFill>
              </a:rPr>
              <a:t>testing set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</a:rPr>
              <a:t>	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</a:rPr>
              <a:t>	MLP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</a:rPr>
              <a:t>	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  <p:graphicFrame>
        <p:nvGraphicFramePr>
          <p:cNvPr id="366" name="Google Shape;366;p29"/>
          <p:cNvGraphicFramePr/>
          <p:nvPr/>
        </p:nvGraphicFramePr>
        <p:xfrm>
          <a:off x="984900" y="2334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{C42943AD-4012-4E0A-B04B-5AD4BF72BDE9}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CBOW</a:t>
                      </a:r>
                      <a:endParaRPr/>
                    </a:p>
                  </a:txBody>
                  <a:tcPr marT="91425" marB="91425" marR="91425" marL="91425"/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Skip-gram</a:t>
                      </a:r>
                      <a:endParaRPr/>
                    </a:p>
                  </a:txBody>
                  <a:tcPr marT="91425" marB="91425" marR="91425" marL="91425"/>
                </a:tc>
                <a:tc hMerge="1"/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Validation set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Testing set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Validation set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Testing set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accuracy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0.98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0.68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0.97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0.66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precision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0.98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1.00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0.98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1.00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recall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0.98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0000"/>
                          </a:solidFill>
                        </a:rPr>
                        <a:t>0.43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0.97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0000"/>
                          </a:solidFill>
                        </a:rPr>
                        <a:t>0.40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F1-score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0.98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0.60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0.98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0.58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Word embeddings</a:t>
            </a:r>
            <a:endParaRPr/>
          </a:p>
        </p:txBody>
      </p:sp>
      <p:sp>
        <p:nvSpPr>
          <p:cNvPr id="372" name="Google Shape;372;p30"/>
          <p:cNvSpPr txBox="1"/>
          <p:nvPr/>
        </p:nvSpPr>
        <p:spPr>
          <a:xfrm>
            <a:off x="4293225" y="-1598350"/>
            <a:ext cx="5352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373" name="Google Shape;373;p30"/>
          <p:cNvSpPr txBox="1"/>
          <p:nvPr/>
        </p:nvSpPr>
        <p:spPr>
          <a:xfrm>
            <a:off x="434700" y="1105825"/>
            <a:ext cx="8183100" cy="37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 sz="1800">
                <a:solidFill>
                  <a:schemeClr val="dk1"/>
                </a:solidFill>
              </a:rPr>
              <a:t>Performance on the </a:t>
            </a:r>
            <a:r>
              <a:rPr b="1" lang="en-GB" sz="1800">
                <a:solidFill>
                  <a:schemeClr val="dk1"/>
                </a:solidFill>
              </a:rPr>
              <a:t>validation set </a:t>
            </a:r>
            <a:r>
              <a:rPr lang="en-GB" sz="1800">
                <a:solidFill>
                  <a:schemeClr val="dk1"/>
                </a:solidFill>
              </a:rPr>
              <a:t>and the </a:t>
            </a:r>
            <a:r>
              <a:rPr b="1" lang="en-GB" sz="1800">
                <a:solidFill>
                  <a:schemeClr val="dk1"/>
                </a:solidFill>
              </a:rPr>
              <a:t>testing set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</a:rPr>
              <a:t>	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</a:rPr>
              <a:t>	In </a:t>
            </a:r>
            <a:r>
              <a:rPr lang="en-GB" sz="1800">
                <a:solidFill>
                  <a:schemeClr val="dk1"/>
                </a:solidFill>
              </a:rPr>
              <a:t>our use case</a:t>
            </a:r>
            <a:r>
              <a:rPr lang="en-GB" sz="1800">
                <a:solidFill>
                  <a:schemeClr val="dk1"/>
                </a:solidFill>
              </a:rPr>
              <a:t>, recall is the metric that we care more about.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</a:rPr>
              <a:t>	</a:t>
            </a:r>
            <a:r>
              <a:rPr i="1" lang="en-GB" sz="1800">
                <a:solidFill>
                  <a:schemeClr val="dk1"/>
                </a:solidFill>
              </a:rPr>
              <a:t>“Among these fake news, how many of them can we distinguish?”</a:t>
            </a:r>
            <a:endParaRPr i="1"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</a:rPr>
              <a:t>	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</a:rPr>
              <a:t>	However, the recall values on testing set in our model is not ideal (&lt; 0.5).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Word embeddings</a:t>
            </a:r>
            <a:endParaRPr/>
          </a:p>
        </p:txBody>
      </p:sp>
      <p:sp>
        <p:nvSpPr>
          <p:cNvPr id="379" name="Google Shape;379;p31"/>
          <p:cNvSpPr txBox="1"/>
          <p:nvPr/>
        </p:nvSpPr>
        <p:spPr>
          <a:xfrm>
            <a:off x="4293225" y="-1598350"/>
            <a:ext cx="5352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380" name="Google Shape;380;p31"/>
          <p:cNvSpPr txBox="1"/>
          <p:nvPr/>
        </p:nvSpPr>
        <p:spPr>
          <a:xfrm>
            <a:off x="434700" y="1105825"/>
            <a:ext cx="8183100" cy="37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 sz="1800">
                <a:solidFill>
                  <a:schemeClr val="dk1"/>
                </a:solidFill>
              </a:rPr>
              <a:t>Experiment: Dimensions of embeddings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</a:rPr>
              <a:t>Setup: </a:t>
            </a:r>
            <a:endParaRPr sz="1800">
              <a:solidFill>
                <a:schemeClr val="dk1"/>
              </a:solidFill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 sz="1800">
                <a:solidFill>
                  <a:schemeClr val="dk1"/>
                </a:solidFill>
              </a:rPr>
              <a:t>window size =10</a:t>
            </a:r>
            <a:endParaRPr sz="1800">
              <a:solidFill>
                <a:schemeClr val="dk1"/>
              </a:solidFill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 sz="1800">
                <a:solidFill>
                  <a:schemeClr val="dk1"/>
                </a:solidFill>
              </a:rPr>
              <a:t>embedding dimension </a:t>
            </a:r>
            <a:r>
              <a:rPr lang="en-GB" sz="1800">
                <a:solidFill>
                  <a:srgbClr val="FF0000"/>
                </a:solidFill>
              </a:rPr>
              <a:t>from 10 to 70</a:t>
            </a:r>
            <a:endParaRPr sz="1800">
              <a:solidFill>
                <a:srgbClr val="FF0000"/>
              </a:solidFill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 sz="1800">
                <a:solidFill>
                  <a:schemeClr val="dk1"/>
                </a:solidFill>
              </a:rPr>
              <a:t>3 classification models</a:t>
            </a:r>
            <a:endParaRPr sz="1800">
              <a:solidFill>
                <a:schemeClr val="dk1"/>
              </a:solidFill>
            </a:endParaRPr>
          </a:p>
          <a:p>
            <a:pPr indent="-342900" lvl="1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-GB" sz="1800">
                <a:solidFill>
                  <a:schemeClr val="dk1"/>
                </a:solidFill>
              </a:rPr>
              <a:t>Logistic regression</a:t>
            </a:r>
            <a:endParaRPr sz="1800">
              <a:solidFill>
                <a:schemeClr val="dk1"/>
              </a:solidFill>
            </a:endParaRPr>
          </a:p>
          <a:p>
            <a:pPr indent="-342900" lvl="1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-GB" sz="1800">
                <a:solidFill>
                  <a:schemeClr val="dk1"/>
                </a:solidFill>
              </a:rPr>
              <a:t>Decision tree</a:t>
            </a:r>
            <a:endParaRPr sz="1800">
              <a:solidFill>
                <a:schemeClr val="dk1"/>
              </a:solidFill>
            </a:endParaRPr>
          </a:p>
          <a:p>
            <a:pPr indent="-342900" lvl="1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-GB" sz="1800">
                <a:solidFill>
                  <a:schemeClr val="dk1"/>
                </a:solidFill>
              </a:rPr>
              <a:t>MLP classifier</a:t>
            </a:r>
            <a:endParaRPr sz="1800">
              <a:solidFill>
                <a:schemeClr val="dk1"/>
              </a:solidFill>
            </a:endParaRPr>
          </a:p>
          <a:p>
            <a:pPr indent="-342900" lvl="2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</a:pPr>
            <a:r>
              <a:rPr lang="en-GB" sz="1800">
                <a:solidFill>
                  <a:schemeClr val="dk1"/>
                </a:solidFill>
              </a:rPr>
              <a:t>One hidden layer, 100 neurons, RELU activation functions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Dataset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-GB" u="sng">
                <a:solidFill>
                  <a:schemeClr val="hlink"/>
                </a:solidFill>
                <a:hlinkClick r:id="rId3"/>
              </a:rPr>
              <a:t>News dataset</a:t>
            </a:r>
            <a:r>
              <a:rPr b="1" lang="en-GB"/>
              <a:t> (44919 rows)</a:t>
            </a:r>
            <a:endParaRPr b="1"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GB"/>
              <a:t>title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GB"/>
              <a:t>text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GB"/>
              <a:t>subject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GB"/>
              <a:t>date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GB"/>
              <a:t>class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We will keep columns `text` and `class`. 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Drop the duplicate rows: 38658 rows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Split dataset into training set (34793 rows) and </a:t>
            </a:r>
            <a:r>
              <a:rPr lang="en-GB"/>
              <a:t>testing</a:t>
            </a:r>
            <a:r>
              <a:rPr lang="en-GB"/>
              <a:t> set  (3865 rows) with testing ratio = 0.1 before doing word embeddings.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In the training set (34793 rows), 25% of them (8699 rows) forms a validation set.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pSp>
        <p:nvGrpSpPr>
          <p:cNvPr id="62" name="Google Shape;62;p14"/>
          <p:cNvGrpSpPr/>
          <p:nvPr/>
        </p:nvGrpSpPr>
        <p:grpSpPr>
          <a:xfrm>
            <a:off x="3706025" y="856325"/>
            <a:ext cx="5054225" cy="1520400"/>
            <a:chOff x="3701775" y="79925"/>
            <a:chExt cx="5054225" cy="1520400"/>
          </a:xfrm>
        </p:grpSpPr>
        <p:grpSp>
          <p:nvGrpSpPr>
            <p:cNvPr id="63" name="Google Shape;63;p14"/>
            <p:cNvGrpSpPr/>
            <p:nvPr/>
          </p:nvGrpSpPr>
          <p:grpSpPr>
            <a:xfrm>
              <a:off x="3701775" y="79925"/>
              <a:ext cx="5054225" cy="1520400"/>
              <a:chOff x="3701775" y="79925"/>
              <a:chExt cx="5054225" cy="1520400"/>
            </a:xfrm>
          </p:grpSpPr>
          <p:grpSp>
            <p:nvGrpSpPr>
              <p:cNvPr id="64" name="Google Shape;64;p14"/>
              <p:cNvGrpSpPr/>
              <p:nvPr/>
            </p:nvGrpSpPr>
            <p:grpSpPr>
              <a:xfrm>
                <a:off x="3701775" y="640200"/>
                <a:ext cx="4934750" cy="960125"/>
                <a:chOff x="3701775" y="640200"/>
                <a:chExt cx="4934750" cy="960125"/>
              </a:xfrm>
            </p:grpSpPr>
            <p:sp>
              <p:nvSpPr>
                <p:cNvPr id="65" name="Google Shape;65;p14"/>
                <p:cNvSpPr txBox="1"/>
                <p:nvPr/>
              </p:nvSpPr>
              <p:spPr>
                <a:xfrm>
                  <a:off x="3701775" y="1205775"/>
                  <a:ext cx="972600" cy="3489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GB" sz="1300">
                      <a:solidFill>
                        <a:schemeClr val="dk2"/>
                      </a:solidFill>
                    </a:rPr>
                    <a:t>testing set</a:t>
                  </a:r>
                  <a:endParaRPr sz="1300">
                    <a:solidFill>
                      <a:schemeClr val="dk2"/>
                    </a:solidFill>
                  </a:endParaRPr>
                </a:p>
              </p:txBody>
            </p:sp>
            <p:sp>
              <p:nvSpPr>
                <p:cNvPr id="66" name="Google Shape;66;p14"/>
                <p:cNvSpPr txBox="1"/>
                <p:nvPr/>
              </p:nvSpPr>
              <p:spPr>
                <a:xfrm>
                  <a:off x="5947088" y="1251425"/>
                  <a:ext cx="1032600" cy="3489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GB" sz="1300">
                      <a:solidFill>
                        <a:schemeClr val="dk2"/>
                      </a:solidFill>
                    </a:rPr>
                    <a:t>training</a:t>
                  </a:r>
                  <a:r>
                    <a:rPr lang="en-GB" sz="1300">
                      <a:solidFill>
                        <a:schemeClr val="dk2"/>
                      </a:solidFill>
                    </a:rPr>
                    <a:t> set</a:t>
                  </a:r>
                  <a:endParaRPr sz="1300">
                    <a:solidFill>
                      <a:schemeClr val="dk2"/>
                    </a:solidFill>
                  </a:endParaRPr>
                </a:p>
              </p:txBody>
            </p:sp>
            <p:grpSp>
              <p:nvGrpSpPr>
                <p:cNvPr id="67" name="Google Shape;67;p14"/>
                <p:cNvGrpSpPr/>
                <p:nvPr/>
              </p:nvGrpSpPr>
              <p:grpSpPr>
                <a:xfrm>
                  <a:off x="3835800" y="640200"/>
                  <a:ext cx="4800725" cy="611225"/>
                  <a:chOff x="1898800" y="4141100"/>
                  <a:chExt cx="4800725" cy="611225"/>
                </a:xfrm>
              </p:grpSpPr>
              <p:pic>
                <p:nvPicPr>
                  <p:cNvPr id="68" name="Google Shape;68;p14"/>
                  <p:cNvPicPr preferRelativeResize="0"/>
                  <p:nvPr/>
                </p:nvPicPr>
                <p:blipFill>
                  <a:blip r:embed="rId4">
                    <a:alphaModFix/>
                  </a:blip>
                  <a:stretch>
                    <a:fillRect/>
                  </a:stretch>
                </p:blipFill>
                <p:spPr>
                  <a:xfrm rot="-5400000">
                    <a:off x="4452637" y="2505438"/>
                    <a:ext cx="243550" cy="425022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grpSp>
                <p:nvGrpSpPr>
                  <p:cNvPr id="69" name="Google Shape;69;p14"/>
                  <p:cNvGrpSpPr/>
                  <p:nvPr/>
                </p:nvGrpSpPr>
                <p:grpSpPr>
                  <a:xfrm>
                    <a:off x="1898800" y="4141100"/>
                    <a:ext cx="4797275" cy="587975"/>
                    <a:chOff x="1898800" y="4141100"/>
                    <a:chExt cx="4797275" cy="587975"/>
                  </a:xfrm>
                </p:grpSpPr>
                <p:sp>
                  <p:nvSpPr>
                    <p:cNvPr id="70" name="Google Shape;70;p14"/>
                    <p:cNvSpPr/>
                    <p:nvPr/>
                  </p:nvSpPr>
                  <p:spPr>
                    <a:xfrm>
                      <a:off x="1959975" y="4141125"/>
                      <a:ext cx="4736100" cy="381300"/>
                    </a:xfrm>
                    <a:prstGeom prst="rect">
                      <a:avLst/>
                    </a:prstGeom>
                    <a:solidFill>
                      <a:schemeClr val="lt2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cxnSp>
                  <p:nvCxnSpPr>
                    <p:cNvPr id="71" name="Google Shape;71;p14"/>
                    <p:cNvCxnSpPr/>
                    <p:nvPr/>
                  </p:nvCxnSpPr>
                  <p:spPr>
                    <a:xfrm>
                      <a:off x="2432800" y="4141100"/>
                      <a:ext cx="7200" cy="390900"/>
                    </a:xfrm>
                    <a:prstGeom prst="straightConnector1">
                      <a:avLst/>
                    </a:prstGeom>
                    <a:noFill/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</p:cxnSp>
                <p:cxnSp>
                  <p:nvCxnSpPr>
                    <p:cNvPr id="72" name="Google Shape;72;p14"/>
                    <p:cNvCxnSpPr/>
                    <p:nvPr/>
                  </p:nvCxnSpPr>
                  <p:spPr>
                    <a:xfrm>
                      <a:off x="5653850" y="4141100"/>
                      <a:ext cx="7200" cy="390900"/>
                    </a:xfrm>
                    <a:prstGeom prst="straightConnector1">
                      <a:avLst/>
                    </a:prstGeom>
                    <a:noFill/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</p:cxnSp>
                <p:pic>
                  <p:nvPicPr>
                    <p:cNvPr id="73" name="Google Shape;73;p14"/>
                    <p:cNvPicPr preferRelativeResize="0"/>
                    <p:nvPr/>
                  </p:nvPicPr>
                  <p:blipFill rotWithShape="1">
                    <a:blip r:embed="rId5">
                      <a:alphaModFix/>
                    </a:blip>
                    <a:srcRect b="0" l="0" r="0" t="-8837"/>
                    <a:stretch/>
                  </p:blipFill>
                  <p:spPr>
                    <a:xfrm flipH="1" rot="5400000">
                      <a:off x="2099825" y="4330975"/>
                      <a:ext cx="197075" cy="59912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</p:pic>
              </p:grpSp>
            </p:grpSp>
          </p:grpSp>
          <p:pic>
            <p:nvPicPr>
              <p:cNvPr id="74" name="Google Shape;74;p14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 flipH="1" rot="-5400000">
                <a:off x="7978488" y="-25863"/>
                <a:ext cx="243550" cy="108857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75" name="Google Shape;75;p14"/>
              <p:cNvSpPr txBox="1"/>
              <p:nvPr/>
            </p:nvSpPr>
            <p:spPr>
              <a:xfrm>
                <a:off x="7575800" y="79925"/>
                <a:ext cx="1180200" cy="365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300">
                    <a:solidFill>
                      <a:schemeClr val="dk2"/>
                    </a:solidFill>
                  </a:rPr>
                  <a:t>validation set</a:t>
                </a:r>
                <a:endParaRPr sz="1300">
                  <a:solidFill>
                    <a:schemeClr val="dk2"/>
                  </a:solidFill>
                </a:endParaRPr>
              </a:p>
            </p:txBody>
          </p:sp>
        </p:grpSp>
        <p:sp>
          <p:nvSpPr>
            <p:cNvPr id="76" name="Google Shape;76;p14"/>
            <p:cNvSpPr txBox="1"/>
            <p:nvPr/>
          </p:nvSpPr>
          <p:spPr>
            <a:xfrm>
              <a:off x="3875850" y="676825"/>
              <a:ext cx="510600" cy="30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>
                  <a:solidFill>
                    <a:schemeClr val="dk2"/>
                  </a:solidFill>
                </a:rPr>
                <a:t>3865</a:t>
              </a:r>
              <a:endParaRPr sz="1000">
                <a:solidFill>
                  <a:schemeClr val="dk2"/>
                </a:solidFill>
              </a:endParaRPr>
            </a:p>
          </p:txBody>
        </p:sp>
        <p:sp>
          <p:nvSpPr>
            <p:cNvPr id="77" name="Google Shape;77;p14"/>
            <p:cNvSpPr txBox="1"/>
            <p:nvPr/>
          </p:nvSpPr>
          <p:spPr>
            <a:xfrm>
              <a:off x="5611525" y="676825"/>
              <a:ext cx="1074000" cy="30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>
                  <a:solidFill>
                    <a:schemeClr val="dk2"/>
                  </a:solidFill>
                </a:rPr>
                <a:t>26094</a:t>
              </a:r>
              <a:endParaRPr sz="1000">
                <a:solidFill>
                  <a:schemeClr val="dk2"/>
                </a:solidFill>
              </a:endParaRPr>
            </a:p>
          </p:txBody>
        </p:sp>
        <p:sp>
          <p:nvSpPr>
            <p:cNvPr id="78" name="Google Shape;78;p14"/>
            <p:cNvSpPr txBox="1"/>
            <p:nvPr/>
          </p:nvSpPr>
          <p:spPr>
            <a:xfrm>
              <a:off x="7910600" y="676825"/>
              <a:ext cx="510600" cy="30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>
                  <a:solidFill>
                    <a:schemeClr val="dk2"/>
                  </a:solidFill>
                </a:rPr>
                <a:t>8699</a:t>
              </a:r>
              <a:endParaRPr sz="1000">
                <a:solidFill>
                  <a:schemeClr val="dk2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Word embeddings</a:t>
            </a:r>
            <a:endParaRPr/>
          </a:p>
        </p:txBody>
      </p:sp>
      <p:sp>
        <p:nvSpPr>
          <p:cNvPr id="386" name="Google Shape;386;p32"/>
          <p:cNvSpPr txBox="1"/>
          <p:nvPr/>
        </p:nvSpPr>
        <p:spPr>
          <a:xfrm>
            <a:off x="4293225" y="-1598350"/>
            <a:ext cx="5352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387" name="Google Shape;387;p32"/>
          <p:cNvSpPr txBox="1"/>
          <p:nvPr/>
        </p:nvSpPr>
        <p:spPr>
          <a:xfrm>
            <a:off x="434700" y="1105825"/>
            <a:ext cx="8183100" cy="37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</a:rPr>
              <a:t>Experiment: Dimensions of embeddings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  <p:grpSp>
        <p:nvGrpSpPr>
          <p:cNvPr id="388" name="Google Shape;388;p32"/>
          <p:cNvGrpSpPr/>
          <p:nvPr/>
        </p:nvGrpSpPr>
        <p:grpSpPr>
          <a:xfrm>
            <a:off x="4761025" y="1678100"/>
            <a:ext cx="4360351" cy="2678837"/>
            <a:chOff x="4761025" y="1678100"/>
            <a:chExt cx="4360351" cy="2678837"/>
          </a:xfrm>
        </p:grpSpPr>
        <p:sp>
          <p:nvSpPr>
            <p:cNvPr id="389" name="Google Shape;389;p32"/>
            <p:cNvSpPr txBox="1"/>
            <p:nvPr/>
          </p:nvSpPr>
          <p:spPr>
            <a:xfrm>
              <a:off x="6321975" y="1678100"/>
              <a:ext cx="1444500" cy="504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dk2"/>
                  </a:solidFill>
                </a:rPr>
                <a:t>Skip-gram</a:t>
              </a:r>
              <a:endParaRPr sz="1800">
                <a:solidFill>
                  <a:schemeClr val="dk2"/>
                </a:solidFill>
              </a:endParaRPr>
            </a:p>
          </p:txBody>
        </p:sp>
        <p:pic>
          <p:nvPicPr>
            <p:cNvPr id="390" name="Google Shape;390;p32"/>
            <p:cNvPicPr preferRelativeResize="0"/>
            <p:nvPr/>
          </p:nvPicPr>
          <p:blipFill rotWithShape="1">
            <a:blip r:embed="rId3">
              <a:alphaModFix/>
            </a:blip>
            <a:srcRect b="49887" l="0" r="0" t="0"/>
            <a:stretch/>
          </p:blipFill>
          <p:spPr>
            <a:xfrm>
              <a:off x="4761025" y="2124460"/>
              <a:ext cx="2214064" cy="223247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1" name="Google Shape;391;p32"/>
            <p:cNvPicPr preferRelativeResize="0"/>
            <p:nvPr/>
          </p:nvPicPr>
          <p:blipFill rotWithShape="1">
            <a:blip r:embed="rId3">
              <a:alphaModFix/>
            </a:blip>
            <a:srcRect b="0" l="0" r="0" t="50000"/>
            <a:stretch/>
          </p:blipFill>
          <p:spPr>
            <a:xfrm>
              <a:off x="6975100" y="2161050"/>
              <a:ext cx="2146276" cy="21592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92" name="Google Shape;392;p32"/>
          <p:cNvGrpSpPr/>
          <p:nvPr/>
        </p:nvGrpSpPr>
        <p:grpSpPr>
          <a:xfrm>
            <a:off x="0" y="1769600"/>
            <a:ext cx="4562701" cy="2624023"/>
            <a:chOff x="0" y="1769600"/>
            <a:chExt cx="4562701" cy="2624023"/>
          </a:xfrm>
        </p:grpSpPr>
        <p:pic>
          <p:nvPicPr>
            <p:cNvPr id="393" name="Google Shape;393;p32"/>
            <p:cNvPicPr preferRelativeResize="0"/>
            <p:nvPr/>
          </p:nvPicPr>
          <p:blipFill rotWithShape="1">
            <a:blip r:embed="rId4">
              <a:alphaModFix/>
            </a:blip>
            <a:srcRect b="49766" l="0" r="0" t="0"/>
            <a:stretch/>
          </p:blipFill>
          <p:spPr>
            <a:xfrm>
              <a:off x="0" y="2087775"/>
              <a:ext cx="2281351" cy="230584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4" name="Google Shape;394;p32"/>
            <p:cNvPicPr preferRelativeResize="0"/>
            <p:nvPr/>
          </p:nvPicPr>
          <p:blipFill rotWithShape="1">
            <a:blip r:embed="rId4">
              <a:alphaModFix/>
            </a:blip>
            <a:srcRect b="0" l="0" r="0" t="49909"/>
            <a:stretch/>
          </p:blipFill>
          <p:spPr>
            <a:xfrm>
              <a:off x="2281350" y="2091025"/>
              <a:ext cx="2281351" cy="229935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5" name="Google Shape;395;p32"/>
            <p:cNvSpPr txBox="1"/>
            <p:nvPr/>
          </p:nvSpPr>
          <p:spPr>
            <a:xfrm>
              <a:off x="1867650" y="1769600"/>
              <a:ext cx="1069200" cy="32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dk2"/>
                  </a:solidFill>
                </a:rPr>
                <a:t>CBOW</a:t>
              </a:r>
              <a:endParaRPr sz="1800">
                <a:solidFill>
                  <a:schemeClr val="dk2"/>
                </a:solidFill>
              </a:endParaRP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Word embeddings (GloVe)</a:t>
            </a:r>
            <a:endParaRPr/>
          </a:p>
        </p:txBody>
      </p:sp>
      <p:sp>
        <p:nvSpPr>
          <p:cNvPr id="401" name="Google Shape;401;p33"/>
          <p:cNvSpPr txBox="1"/>
          <p:nvPr>
            <p:ph idx="1" type="body"/>
          </p:nvPr>
        </p:nvSpPr>
        <p:spPr>
          <a:xfrm>
            <a:off x="311700" y="1152475"/>
            <a:ext cx="8520600" cy="21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Pre-trained word embeddings: </a:t>
            </a:r>
            <a:r>
              <a:rPr lang="en-GB" sz="1600" u="sng">
                <a:solidFill>
                  <a:schemeClr val="hlink"/>
                </a:solidFill>
                <a:hlinkClick r:id="rId3"/>
              </a:rPr>
              <a:t>Global Vectors for Word Representation (GloVe)</a:t>
            </a:r>
            <a:endParaRPr sz="16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We are using `glove.6B.50d`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6 billions tokens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Embedding dimension =50</a:t>
            </a:r>
            <a:endParaRPr/>
          </a:p>
          <a:p>
            <a:pPr indent="0" lvl="0" marL="1371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1" marL="914400" rtl="0" algn="l">
              <a:spcBef>
                <a:spcPts val="120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Texts are embedded in the same method as before (weighted </a:t>
            </a:r>
            <a:r>
              <a:rPr lang="en-GB"/>
              <a:t>aggregation</a:t>
            </a:r>
            <a:r>
              <a:rPr lang="en-GB"/>
              <a:t>)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Word embeddings (GloVe)</a:t>
            </a:r>
            <a:endParaRPr/>
          </a:p>
        </p:txBody>
      </p:sp>
      <p:sp>
        <p:nvSpPr>
          <p:cNvPr id="407" name="Google Shape;407;p34"/>
          <p:cNvSpPr txBox="1"/>
          <p:nvPr/>
        </p:nvSpPr>
        <p:spPr>
          <a:xfrm>
            <a:off x="4293225" y="-1598350"/>
            <a:ext cx="5352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408" name="Google Shape;408;p34"/>
          <p:cNvSpPr txBox="1"/>
          <p:nvPr/>
        </p:nvSpPr>
        <p:spPr>
          <a:xfrm>
            <a:off x="434700" y="1105825"/>
            <a:ext cx="8183100" cy="37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 sz="1800">
                <a:solidFill>
                  <a:schemeClr val="dk1"/>
                </a:solidFill>
              </a:rPr>
              <a:t>Performance on the </a:t>
            </a:r>
            <a:r>
              <a:rPr b="1" lang="en-GB" sz="1800">
                <a:solidFill>
                  <a:schemeClr val="dk1"/>
                </a:solidFill>
              </a:rPr>
              <a:t>validation set </a:t>
            </a:r>
            <a:r>
              <a:rPr lang="en-GB" sz="1800">
                <a:solidFill>
                  <a:schemeClr val="dk1"/>
                </a:solidFill>
              </a:rPr>
              <a:t>and the </a:t>
            </a:r>
            <a:r>
              <a:rPr b="1" lang="en-GB" sz="1800">
                <a:solidFill>
                  <a:schemeClr val="dk1"/>
                </a:solidFill>
              </a:rPr>
              <a:t>testing set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</a:rPr>
              <a:t>	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</a:rPr>
              <a:t>	Logistic Regression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</a:rPr>
              <a:t>	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  <p:graphicFrame>
        <p:nvGraphicFramePr>
          <p:cNvPr id="409" name="Google Shape;409;p34"/>
          <p:cNvGraphicFramePr/>
          <p:nvPr/>
        </p:nvGraphicFramePr>
        <p:xfrm>
          <a:off x="984900" y="2334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{C42943AD-4012-4E0A-B04B-5AD4BF72BDE9}</a:tableStyleId>
              </a:tblPr>
              <a:tblGrid>
                <a:gridCol w="1447800"/>
                <a:gridCol w="1447800"/>
                <a:gridCol w="1447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Validation set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Testing set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accuracy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0.88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0.56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precision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0.85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0.56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recall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0.95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6AA84F"/>
                          </a:solidFill>
                        </a:rPr>
                        <a:t>1.00</a:t>
                      </a:r>
                      <a:endParaRPr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F1-score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0.90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0.72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Word embeddings (GloVe)</a:t>
            </a:r>
            <a:endParaRPr/>
          </a:p>
        </p:txBody>
      </p:sp>
      <p:sp>
        <p:nvSpPr>
          <p:cNvPr id="415" name="Google Shape;415;p35"/>
          <p:cNvSpPr txBox="1"/>
          <p:nvPr/>
        </p:nvSpPr>
        <p:spPr>
          <a:xfrm>
            <a:off x="4293225" y="-1598350"/>
            <a:ext cx="5352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416" name="Google Shape;416;p35"/>
          <p:cNvSpPr txBox="1"/>
          <p:nvPr/>
        </p:nvSpPr>
        <p:spPr>
          <a:xfrm>
            <a:off x="434700" y="1105825"/>
            <a:ext cx="8183100" cy="37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 sz="1800">
                <a:solidFill>
                  <a:schemeClr val="dk1"/>
                </a:solidFill>
              </a:rPr>
              <a:t>Performance on the </a:t>
            </a:r>
            <a:r>
              <a:rPr b="1" lang="en-GB" sz="1800">
                <a:solidFill>
                  <a:schemeClr val="dk1"/>
                </a:solidFill>
              </a:rPr>
              <a:t>validation set </a:t>
            </a:r>
            <a:r>
              <a:rPr lang="en-GB" sz="1800">
                <a:solidFill>
                  <a:schemeClr val="dk1"/>
                </a:solidFill>
              </a:rPr>
              <a:t>and the </a:t>
            </a:r>
            <a:r>
              <a:rPr b="1" lang="en-GB" sz="1800">
                <a:solidFill>
                  <a:schemeClr val="dk1"/>
                </a:solidFill>
              </a:rPr>
              <a:t>testing set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</a:rPr>
              <a:t>	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</a:rPr>
              <a:t>	Decision Tree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</a:rPr>
              <a:t>	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  <p:graphicFrame>
        <p:nvGraphicFramePr>
          <p:cNvPr id="417" name="Google Shape;417;p35"/>
          <p:cNvGraphicFramePr/>
          <p:nvPr/>
        </p:nvGraphicFramePr>
        <p:xfrm>
          <a:off x="984900" y="2334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{C42943AD-4012-4E0A-B04B-5AD4BF72BDE9}</a:tableStyleId>
              </a:tblPr>
              <a:tblGrid>
                <a:gridCol w="1447800"/>
                <a:gridCol w="1447800"/>
                <a:gridCol w="1447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Validation set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Testing set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accuracy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0.85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0.57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precision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0.86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0.59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recall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0.87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6AA84F"/>
                          </a:solidFill>
                        </a:rPr>
                        <a:t>0.81</a:t>
                      </a:r>
                      <a:endParaRPr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F1-score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0.87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0.68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Word embeddings (GloVe)</a:t>
            </a:r>
            <a:endParaRPr/>
          </a:p>
        </p:txBody>
      </p:sp>
      <p:sp>
        <p:nvSpPr>
          <p:cNvPr id="423" name="Google Shape;423;p36"/>
          <p:cNvSpPr txBox="1"/>
          <p:nvPr/>
        </p:nvSpPr>
        <p:spPr>
          <a:xfrm>
            <a:off x="4293225" y="-1598350"/>
            <a:ext cx="5352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424" name="Google Shape;424;p36"/>
          <p:cNvSpPr txBox="1"/>
          <p:nvPr/>
        </p:nvSpPr>
        <p:spPr>
          <a:xfrm>
            <a:off x="434700" y="1105825"/>
            <a:ext cx="8183100" cy="37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 sz="1800">
                <a:solidFill>
                  <a:schemeClr val="dk1"/>
                </a:solidFill>
              </a:rPr>
              <a:t>Performance on the </a:t>
            </a:r>
            <a:r>
              <a:rPr b="1" lang="en-GB" sz="1800">
                <a:solidFill>
                  <a:schemeClr val="dk1"/>
                </a:solidFill>
              </a:rPr>
              <a:t>validation set </a:t>
            </a:r>
            <a:r>
              <a:rPr lang="en-GB" sz="1800">
                <a:solidFill>
                  <a:schemeClr val="dk1"/>
                </a:solidFill>
              </a:rPr>
              <a:t>and the </a:t>
            </a:r>
            <a:r>
              <a:rPr b="1" lang="en-GB" sz="1800">
                <a:solidFill>
                  <a:schemeClr val="dk1"/>
                </a:solidFill>
              </a:rPr>
              <a:t>testing set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</a:rPr>
              <a:t>	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</a:rPr>
              <a:t>	MLP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</a:rPr>
              <a:t>	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  <p:graphicFrame>
        <p:nvGraphicFramePr>
          <p:cNvPr id="425" name="Google Shape;425;p36"/>
          <p:cNvGraphicFramePr/>
          <p:nvPr/>
        </p:nvGraphicFramePr>
        <p:xfrm>
          <a:off x="984900" y="2334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{C42943AD-4012-4E0A-B04B-5AD4BF72BDE9}</a:tableStyleId>
              </a:tblPr>
              <a:tblGrid>
                <a:gridCol w="1447800"/>
                <a:gridCol w="1447800"/>
                <a:gridCol w="1447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Validation set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Testing set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accuracy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0.92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0.57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precision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0.92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0.57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recall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0.93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6AA84F"/>
                          </a:solidFill>
                        </a:rPr>
                        <a:t>0.98</a:t>
                      </a:r>
                      <a:endParaRPr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F1-score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0.92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0.72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Doc2vec</a:t>
            </a:r>
            <a:endParaRPr/>
          </a:p>
        </p:txBody>
      </p:sp>
      <p:sp>
        <p:nvSpPr>
          <p:cNvPr id="431" name="Google Shape;431;p37"/>
          <p:cNvSpPr txBox="1"/>
          <p:nvPr/>
        </p:nvSpPr>
        <p:spPr>
          <a:xfrm>
            <a:off x="4293225" y="-1598350"/>
            <a:ext cx="5352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432" name="Google Shape;432;p37"/>
          <p:cNvSpPr txBox="1"/>
          <p:nvPr/>
        </p:nvSpPr>
        <p:spPr>
          <a:xfrm>
            <a:off x="434700" y="1105825"/>
            <a:ext cx="8183100" cy="37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 sz="1800">
                <a:solidFill>
                  <a:schemeClr val="dk1"/>
                </a:solidFill>
              </a:rPr>
              <a:t>An extension of CBOW/ Skip-gram</a:t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</a:rPr>
              <a:t>Instead of embedding each single word, Doc2Vec embeds the whole document (text) into vectors.</a:t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 sz="1800">
                <a:solidFill>
                  <a:schemeClr val="dk1"/>
                </a:solidFill>
              </a:rPr>
              <a:t>For each document, an unique document identifier (vector) is assigned to it. For each word embeddings and the document identifier, the vectors are randomly initialised </a:t>
            </a:r>
            <a:r>
              <a:rPr lang="en-GB" sz="1800">
                <a:solidFill>
                  <a:schemeClr val="dk1"/>
                </a:solidFill>
              </a:rPr>
              <a:t>before the model training</a:t>
            </a:r>
            <a:r>
              <a:rPr lang="en-GB" sz="1800">
                <a:solidFill>
                  <a:schemeClr val="dk1"/>
                </a:solidFill>
              </a:rPr>
              <a:t>.</a:t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433" name="Google Shape;433;p37"/>
          <p:cNvSpPr txBox="1"/>
          <p:nvPr/>
        </p:nvSpPr>
        <p:spPr>
          <a:xfrm>
            <a:off x="586150" y="3230375"/>
            <a:ext cx="3606300" cy="17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dk2"/>
                </a:solidFill>
              </a:rPr>
              <a:t>Tokenized documents</a:t>
            </a:r>
            <a:endParaRPr b="1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</a:rPr>
              <a:t>Doc1: [“dogs”, “are”, “great”, “pet”]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</a:rPr>
              <a:t>Doc2: [“the”, “cat”, “sits”, “on”, “the”, “mat”]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dk2"/>
                </a:solidFill>
              </a:rPr>
              <a:t>Document identifiers </a:t>
            </a:r>
            <a:endParaRPr b="1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</a:rPr>
              <a:t>Doc1: D1 [0.1, 0.2]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</a:rPr>
              <a:t>Doc2: D2 [0.3, 0.4]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434" name="Google Shape;434;p37"/>
          <p:cNvSpPr txBox="1"/>
          <p:nvPr/>
        </p:nvSpPr>
        <p:spPr>
          <a:xfrm>
            <a:off x="5487050" y="3109875"/>
            <a:ext cx="2987700" cy="17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435" name="Google Shape;435;p37"/>
          <p:cNvSpPr txBox="1"/>
          <p:nvPr/>
        </p:nvSpPr>
        <p:spPr>
          <a:xfrm>
            <a:off x="6691925" y="5861550"/>
            <a:ext cx="4689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436" name="Google Shape;436;p37"/>
          <p:cNvSpPr txBox="1"/>
          <p:nvPr/>
        </p:nvSpPr>
        <p:spPr>
          <a:xfrm>
            <a:off x="5071850" y="3044750"/>
            <a:ext cx="3818100" cy="19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437" name="Google Shape;437;p37"/>
          <p:cNvSpPr txBox="1"/>
          <p:nvPr/>
        </p:nvSpPr>
        <p:spPr>
          <a:xfrm>
            <a:off x="4412225" y="3759875"/>
            <a:ext cx="3386700" cy="118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dk2"/>
                </a:solidFill>
              </a:rPr>
              <a:t>Initial word embeddings</a:t>
            </a:r>
            <a:endParaRPr b="1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</a:rPr>
              <a:t>“dogs”: [0.0, 0.1] 		“are” :[0.2, 0.3]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</a:rPr>
              <a:t>“great”: [0.4, 0.5]		“pet” :[0.5, 0.5]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</a:rPr>
              <a:t>“the”: [0.7, 0.2]		“sits” :[0.3, 0.5]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</a:rPr>
              <a:t>“on”: [0.8, 0.6]		“mat” :[0.8, 0.2]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Doc2vec</a:t>
            </a:r>
            <a:endParaRPr/>
          </a:p>
        </p:txBody>
      </p:sp>
      <p:sp>
        <p:nvSpPr>
          <p:cNvPr id="443" name="Google Shape;443;p38"/>
          <p:cNvSpPr txBox="1"/>
          <p:nvPr/>
        </p:nvSpPr>
        <p:spPr>
          <a:xfrm>
            <a:off x="4293225" y="-1598350"/>
            <a:ext cx="5352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444" name="Google Shape;444;p38"/>
          <p:cNvSpPr txBox="1"/>
          <p:nvPr/>
        </p:nvSpPr>
        <p:spPr>
          <a:xfrm>
            <a:off x="434700" y="1105825"/>
            <a:ext cx="8183100" cy="37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 sz="1800">
                <a:solidFill>
                  <a:schemeClr val="dk1"/>
                </a:solidFill>
              </a:rPr>
              <a:t>Distributed Memory (DM)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</a:rPr>
              <a:t>	Similar to CBOW, use context words to predict the target word.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</a:rPr>
              <a:t>	In addition to the context words, the document identifiers are also used.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445" name="Google Shape;445;p38"/>
          <p:cNvSpPr txBox="1"/>
          <p:nvPr/>
        </p:nvSpPr>
        <p:spPr>
          <a:xfrm>
            <a:off x="5112550" y="55625"/>
            <a:ext cx="2824800" cy="13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chemeClr val="dk2"/>
                </a:solidFill>
              </a:rPr>
              <a:t>Tokenized documents</a:t>
            </a:r>
            <a:endParaRPr b="1"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2"/>
                </a:solidFill>
              </a:rPr>
              <a:t>Doc1: [“dogs”, “are”, “great”, “pet”]</a:t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2"/>
                </a:solidFill>
              </a:rPr>
              <a:t>Doc2: [“the”, “cat”, “sits”, “on”, “the”, “mat”]</a:t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chemeClr val="dk2"/>
                </a:solidFill>
              </a:rPr>
              <a:t>Document identifiers </a:t>
            </a:r>
            <a:endParaRPr b="1"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2"/>
                </a:solidFill>
              </a:rPr>
              <a:t>Doc1: D1 [0.1, 0.2]</a:t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2"/>
                </a:solidFill>
              </a:rPr>
              <a:t>Doc2: D2 [0.3, 0.4]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446" name="Google Shape;446;p38"/>
          <p:cNvSpPr txBox="1"/>
          <p:nvPr/>
        </p:nvSpPr>
        <p:spPr>
          <a:xfrm>
            <a:off x="2198100" y="210325"/>
            <a:ext cx="2645700" cy="8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chemeClr val="dk2"/>
                </a:solidFill>
              </a:rPr>
              <a:t>Initial word </a:t>
            </a:r>
            <a:r>
              <a:rPr b="1" lang="en-GB" sz="1100">
                <a:solidFill>
                  <a:schemeClr val="dk2"/>
                </a:solidFill>
              </a:rPr>
              <a:t>embeddings</a:t>
            </a:r>
            <a:endParaRPr b="1"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2"/>
                </a:solidFill>
              </a:rPr>
              <a:t>“dogs”: [0.0, 0.1] 	“are” :[0.2, 0.3]</a:t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2"/>
                </a:solidFill>
              </a:rPr>
              <a:t>“great”: [0.4, 0.5]	“pet” :[0.5, 0.5]</a:t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2"/>
                </a:solidFill>
              </a:rPr>
              <a:t>“the”: [0.7, 0.2]		“sits” :[0.3, 0.5]</a:t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2"/>
                </a:solidFill>
              </a:rPr>
              <a:t>“on”: [0.8, 0.6]		“mat” :[0.8, 0.2]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447" name="Google Shape;447;p38"/>
          <p:cNvSpPr txBox="1"/>
          <p:nvPr/>
        </p:nvSpPr>
        <p:spPr>
          <a:xfrm>
            <a:off x="2731325" y="4269500"/>
            <a:ext cx="11559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[0.0, 0.1]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“dogs”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448" name="Google Shape;448;p38"/>
          <p:cNvSpPr txBox="1"/>
          <p:nvPr/>
        </p:nvSpPr>
        <p:spPr>
          <a:xfrm>
            <a:off x="3810100" y="4269500"/>
            <a:ext cx="11559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[0.4, 0.5]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“great”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449" name="Google Shape;449;p38"/>
          <p:cNvSpPr txBox="1"/>
          <p:nvPr/>
        </p:nvSpPr>
        <p:spPr>
          <a:xfrm>
            <a:off x="4926600" y="4269500"/>
            <a:ext cx="11559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[0.5, 0.5]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“pet”</a:t>
            </a:r>
            <a:endParaRPr sz="1800">
              <a:solidFill>
                <a:schemeClr val="dk2"/>
              </a:solidFill>
            </a:endParaRPr>
          </a:p>
        </p:txBody>
      </p:sp>
      <p:cxnSp>
        <p:nvCxnSpPr>
          <p:cNvPr id="450" name="Google Shape;450;p38"/>
          <p:cNvCxnSpPr>
            <a:stCxn id="447" idx="0"/>
            <a:endCxn id="451" idx="2"/>
          </p:cNvCxnSpPr>
          <p:nvPr/>
        </p:nvCxnSpPr>
        <p:spPr>
          <a:xfrm flipH="1" rot="10800000">
            <a:off x="3309275" y="3362300"/>
            <a:ext cx="1078800" cy="90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452" name="Google Shape;452;p38"/>
          <p:cNvCxnSpPr>
            <a:stCxn id="448" idx="0"/>
            <a:endCxn id="451" idx="2"/>
          </p:cNvCxnSpPr>
          <p:nvPr/>
        </p:nvCxnSpPr>
        <p:spPr>
          <a:xfrm rot="10800000">
            <a:off x="4388050" y="3362300"/>
            <a:ext cx="0" cy="90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453" name="Google Shape;453;p38"/>
          <p:cNvCxnSpPr>
            <a:stCxn id="449" idx="0"/>
            <a:endCxn id="451" idx="2"/>
          </p:cNvCxnSpPr>
          <p:nvPr/>
        </p:nvCxnSpPr>
        <p:spPr>
          <a:xfrm rot="10800000">
            <a:off x="4387950" y="3362300"/>
            <a:ext cx="1116600" cy="90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451" name="Google Shape;451;p38"/>
          <p:cNvSpPr txBox="1"/>
          <p:nvPr/>
        </p:nvSpPr>
        <p:spPr>
          <a:xfrm>
            <a:off x="3533200" y="2922625"/>
            <a:ext cx="1709700" cy="4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[...]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454" name="Google Shape;454;p38"/>
          <p:cNvSpPr txBox="1"/>
          <p:nvPr/>
        </p:nvSpPr>
        <p:spPr>
          <a:xfrm>
            <a:off x="5440338" y="3417050"/>
            <a:ext cx="1757100" cy="79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dk2"/>
                </a:solidFill>
              </a:rPr>
              <a:t>Aggregation </a:t>
            </a:r>
            <a:endParaRPr sz="15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dk2"/>
                </a:solidFill>
              </a:rPr>
              <a:t>(by sum/ average)</a:t>
            </a:r>
            <a:endParaRPr sz="1500">
              <a:solidFill>
                <a:schemeClr val="dk2"/>
              </a:solidFill>
            </a:endParaRPr>
          </a:p>
        </p:txBody>
      </p:sp>
      <p:cxnSp>
        <p:nvCxnSpPr>
          <p:cNvPr id="455" name="Google Shape;455;p38"/>
          <p:cNvCxnSpPr>
            <a:stCxn id="451" idx="0"/>
          </p:cNvCxnSpPr>
          <p:nvPr/>
        </p:nvCxnSpPr>
        <p:spPr>
          <a:xfrm rot="10800000">
            <a:off x="4379950" y="2385325"/>
            <a:ext cx="8100" cy="537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456" name="Google Shape;456;p38"/>
          <p:cNvSpPr txBox="1"/>
          <p:nvPr/>
        </p:nvSpPr>
        <p:spPr>
          <a:xfrm>
            <a:off x="3560500" y="1980835"/>
            <a:ext cx="1655100" cy="36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[...]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457" name="Google Shape;457;p38"/>
          <p:cNvSpPr txBox="1"/>
          <p:nvPr/>
        </p:nvSpPr>
        <p:spPr>
          <a:xfrm>
            <a:off x="5724425" y="1966213"/>
            <a:ext cx="1725900" cy="50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(one hot)</a:t>
            </a:r>
            <a:r>
              <a:rPr lang="en-GB" sz="1800">
                <a:solidFill>
                  <a:schemeClr val="dk2"/>
                </a:solidFill>
              </a:rPr>
              <a:t> “are”</a:t>
            </a:r>
            <a:endParaRPr sz="1800">
              <a:solidFill>
                <a:schemeClr val="dk2"/>
              </a:solidFill>
            </a:endParaRPr>
          </a:p>
        </p:txBody>
      </p:sp>
      <p:cxnSp>
        <p:nvCxnSpPr>
          <p:cNvPr id="458" name="Google Shape;458;p38"/>
          <p:cNvCxnSpPr/>
          <p:nvPr/>
        </p:nvCxnSpPr>
        <p:spPr>
          <a:xfrm flipH="1">
            <a:off x="8141100" y="2279475"/>
            <a:ext cx="16200" cy="174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459" name="Google Shape;459;p38"/>
          <p:cNvSpPr txBox="1"/>
          <p:nvPr/>
        </p:nvSpPr>
        <p:spPr>
          <a:xfrm rot="5400000">
            <a:off x="7505950" y="2761400"/>
            <a:ext cx="2051700" cy="8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</a:rPr>
              <a:t>Backward propagation with respect to W and inputs</a:t>
            </a:r>
            <a:endParaRPr>
              <a:solidFill>
                <a:schemeClr val="dk2"/>
              </a:solidFill>
            </a:endParaRPr>
          </a:p>
        </p:txBody>
      </p:sp>
      <p:grpSp>
        <p:nvGrpSpPr>
          <p:cNvPr id="460" name="Google Shape;460;p38"/>
          <p:cNvGrpSpPr/>
          <p:nvPr/>
        </p:nvGrpSpPr>
        <p:grpSpPr>
          <a:xfrm>
            <a:off x="1270000" y="3231975"/>
            <a:ext cx="2930850" cy="1487700"/>
            <a:chOff x="1270000" y="3231975"/>
            <a:chExt cx="2930850" cy="1487700"/>
          </a:xfrm>
        </p:grpSpPr>
        <p:sp>
          <p:nvSpPr>
            <p:cNvPr id="461" name="Google Shape;461;p38"/>
            <p:cNvSpPr txBox="1"/>
            <p:nvPr/>
          </p:nvSpPr>
          <p:spPr>
            <a:xfrm>
              <a:off x="1270000" y="4065975"/>
              <a:ext cx="1155900" cy="65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rgbClr val="FF0000"/>
                  </a:solidFill>
                </a:rPr>
                <a:t>[0.1, 0.2]</a:t>
              </a:r>
              <a:endParaRPr sz="1800">
                <a:solidFill>
                  <a:srgbClr val="FF0000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rgbClr val="FF0000"/>
                  </a:solidFill>
                </a:rPr>
                <a:t>D1</a:t>
              </a:r>
              <a:endParaRPr sz="1800">
                <a:solidFill>
                  <a:srgbClr val="FF0000"/>
                </a:solidFill>
              </a:endParaRPr>
            </a:p>
          </p:txBody>
        </p:sp>
        <p:cxnSp>
          <p:nvCxnSpPr>
            <p:cNvPr id="462" name="Google Shape;462;p38"/>
            <p:cNvCxnSpPr>
              <a:stCxn id="461" idx="0"/>
            </p:cNvCxnSpPr>
            <p:nvPr/>
          </p:nvCxnSpPr>
          <p:spPr>
            <a:xfrm flipH="1" rot="10800000">
              <a:off x="1847950" y="3231975"/>
              <a:ext cx="2352900" cy="8340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sp>
          <p:nvSpPr>
            <p:cNvPr id="463" name="Google Shape;463;p38"/>
            <p:cNvSpPr txBox="1"/>
            <p:nvPr/>
          </p:nvSpPr>
          <p:spPr>
            <a:xfrm>
              <a:off x="1546800" y="3231975"/>
              <a:ext cx="1655100" cy="439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rgbClr val="FF0000"/>
                  </a:solidFill>
                </a:rPr>
                <a:t>concatenate</a:t>
              </a:r>
              <a:endParaRPr sz="1800">
                <a:solidFill>
                  <a:srgbClr val="FF0000"/>
                </a:solidFill>
              </a:endParaRPr>
            </a:p>
          </p:txBody>
        </p:sp>
      </p:grpSp>
      <p:sp>
        <p:nvSpPr>
          <p:cNvPr id="464" name="Google Shape;464;p38"/>
          <p:cNvSpPr txBox="1"/>
          <p:nvPr/>
        </p:nvSpPr>
        <p:spPr>
          <a:xfrm>
            <a:off x="3887225" y="2401323"/>
            <a:ext cx="452400" cy="50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W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Doc2vec</a:t>
            </a:r>
            <a:endParaRPr/>
          </a:p>
        </p:txBody>
      </p:sp>
      <p:sp>
        <p:nvSpPr>
          <p:cNvPr id="470" name="Google Shape;470;p39"/>
          <p:cNvSpPr txBox="1"/>
          <p:nvPr/>
        </p:nvSpPr>
        <p:spPr>
          <a:xfrm>
            <a:off x="4293225" y="-1598350"/>
            <a:ext cx="5352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471" name="Google Shape;471;p39"/>
          <p:cNvSpPr txBox="1"/>
          <p:nvPr/>
        </p:nvSpPr>
        <p:spPr>
          <a:xfrm>
            <a:off x="434700" y="1105825"/>
            <a:ext cx="8183100" cy="37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 sz="1800">
                <a:solidFill>
                  <a:schemeClr val="dk1"/>
                </a:solidFill>
              </a:rPr>
              <a:t>Distributed Bag Of Words (DBOW)</a:t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</a:rPr>
              <a:t>Similar to skip-gram, but it uses the document identifier to predict the context words.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472" name="Google Shape;472;p39"/>
          <p:cNvSpPr txBox="1"/>
          <p:nvPr/>
        </p:nvSpPr>
        <p:spPr>
          <a:xfrm>
            <a:off x="4143800" y="4453125"/>
            <a:ext cx="1123500" cy="6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0000"/>
                </a:solidFill>
              </a:rPr>
              <a:t>[0.1, 0.2]</a:t>
            </a:r>
            <a:endParaRPr sz="1800">
              <a:solidFill>
                <a:srgbClr val="FF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0000"/>
                </a:solidFill>
              </a:rPr>
              <a:t>D1</a:t>
            </a:r>
            <a:endParaRPr sz="1800">
              <a:solidFill>
                <a:srgbClr val="FF0000"/>
              </a:solidFill>
            </a:endParaRPr>
          </a:p>
        </p:txBody>
      </p:sp>
      <p:cxnSp>
        <p:nvCxnSpPr>
          <p:cNvPr id="473" name="Google Shape;473;p39"/>
          <p:cNvCxnSpPr>
            <a:stCxn id="472" idx="0"/>
          </p:cNvCxnSpPr>
          <p:nvPr/>
        </p:nvCxnSpPr>
        <p:spPr>
          <a:xfrm flipH="1" rot="10800000">
            <a:off x="4705550" y="3875025"/>
            <a:ext cx="8100" cy="57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474" name="Google Shape;474;p39"/>
          <p:cNvSpPr txBox="1"/>
          <p:nvPr/>
        </p:nvSpPr>
        <p:spPr>
          <a:xfrm>
            <a:off x="3854750" y="3435225"/>
            <a:ext cx="1709700" cy="4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[...]</a:t>
            </a:r>
            <a:endParaRPr sz="1800">
              <a:solidFill>
                <a:schemeClr val="dk2"/>
              </a:solidFill>
            </a:endParaRPr>
          </a:p>
        </p:txBody>
      </p:sp>
      <p:grpSp>
        <p:nvGrpSpPr>
          <p:cNvPr id="475" name="Google Shape;475;p39"/>
          <p:cNvGrpSpPr/>
          <p:nvPr/>
        </p:nvGrpSpPr>
        <p:grpSpPr>
          <a:xfrm>
            <a:off x="3061627" y="1629788"/>
            <a:ext cx="1643791" cy="1790468"/>
            <a:chOff x="2666100" y="1698592"/>
            <a:chExt cx="2043500" cy="1736633"/>
          </a:xfrm>
        </p:grpSpPr>
        <p:sp>
          <p:nvSpPr>
            <p:cNvPr id="476" name="Google Shape;476;p39"/>
            <p:cNvSpPr txBox="1"/>
            <p:nvPr/>
          </p:nvSpPr>
          <p:spPr>
            <a:xfrm>
              <a:off x="2888639" y="1698592"/>
              <a:ext cx="1806600" cy="65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dk2"/>
                  </a:solidFill>
                </a:rPr>
                <a:t>(one-hot)</a:t>
              </a:r>
              <a:endParaRPr sz="18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dk2"/>
                  </a:solidFill>
                </a:rPr>
                <a:t>“are”</a:t>
              </a:r>
              <a:endParaRPr sz="1800">
                <a:solidFill>
                  <a:schemeClr val="dk2"/>
                </a:solidFill>
              </a:endParaRPr>
            </a:p>
          </p:txBody>
        </p:sp>
        <p:grpSp>
          <p:nvGrpSpPr>
            <p:cNvPr id="477" name="Google Shape;477;p39"/>
            <p:cNvGrpSpPr/>
            <p:nvPr/>
          </p:nvGrpSpPr>
          <p:grpSpPr>
            <a:xfrm>
              <a:off x="2666100" y="2198025"/>
              <a:ext cx="2043500" cy="1237200"/>
              <a:chOff x="2666100" y="2198025"/>
              <a:chExt cx="2043500" cy="1237200"/>
            </a:xfrm>
          </p:grpSpPr>
          <p:cxnSp>
            <p:nvCxnSpPr>
              <p:cNvPr id="478" name="Google Shape;478;p39"/>
              <p:cNvCxnSpPr/>
              <p:nvPr/>
            </p:nvCxnSpPr>
            <p:spPr>
              <a:xfrm rot="10800000">
                <a:off x="3419300" y="2637825"/>
                <a:ext cx="1290300" cy="797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stealth"/>
              </a:ln>
            </p:spPr>
          </p:cxnSp>
          <p:sp>
            <p:nvSpPr>
              <p:cNvPr id="479" name="Google Shape;479;p39"/>
              <p:cNvSpPr txBox="1"/>
              <p:nvPr/>
            </p:nvSpPr>
            <p:spPr>
              <a:xfrm>
                <a:off x="2666100" y="2198025"/>
                <a:ext cx="1709700" cy="439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800">
                    <a:solidFill>
                      <a:schemeClr val="dk2"/>
                    </a:solidFill>
                  </a:rPr>
                  <a:t>[...]</a:t>
                </a:r>
                <a:endParaRPr sz="1800">
                  <a:solidFill>
                    <a:schemeClr val="dk2"/>
                  </a:solidFill>
                </a:endParaRPr>
              </a:p>
            </p:txBody>
          </p:sp>
        </p:grpSp>
      </p:grpSp>
      <p:grpSp>
        <p:nvGrpSpPr>
          <p:cNvPr id="480" name="Google Shape;480;p39"/>
          <p:cNvGrpSpPr/>
          <p:nvPr/>
        </p:nvGrpSpPr>
        <p:grpSpPr>
          <a:xfrm>
            <a:off x="4360850" y="1696125"/>
            <a:ext cx="1709700" cy="1739100"/>
            <a:chOff x="3848600" y="1683975"/>
            <a:chExt cx="1709700" cy="1739100"/>
          </a:xfrm>
        </p:grpSpPr>
        <p:sp>
          <p:nvSpPr>
            <p:cNvPr id="481" name="Google Shape;481;p39"/>
            <p:cNvSpPr txBox="1"/>
            <p:nvPr/>
          </p:nvSpPr>
          <p:spPr>
            <a:xfrm>
              <a:off x="4402400" y="1683975"/>
              <a:ext cx="1155900" cy="65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dk2"/>
                  </a:solidFill>
                </a:rPr>
                <a:t>(one-hot)</a:t>
              </a:r>
              <a:endParaRPr sz="18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dk2"/>
                  </a:solidFill>
                </a:rPr>
                <a:t>“great”</a:t>
              </a:r>
              <a:endParaRPr sz="1800">
                <a:solidFill>
                  <a:schemeClr val="dk2"/>
                </a:solidFill>
              </a:endParaRPr>
            </a:p>
          </p:txBody>
        </p:sp>
        <p:grpSp>
          <p:nvGrpSpPr>
            <p:cNvPr id="482" name="Google Shape;482;p39"/>
            <p:cNvGrpSpPr/>
            <p:nvPr/>
          </p:nvGrpSpPr>
          <p:grpSpPr>
            <a:xfrm>
              <a:off x="3848600" y="2131950"/>
              <a:ext cx="1709700" cy="1291125"/>
              <a:chOff x="3848600" y="2131950"/>
              <a:chExt cx="1709700" cy="1291125"/>
            </a:xfrm>
          </p:grpSpPr>
          <p:cxnSp>
            <p:nvCxnSpPr>
              <p:cNvPr id="483" name="Google Shape;483;p39"/>
              <p:cNvCxnSpPr>
                <a:stCxn id="474" idx="0"/>
              </p:cNvCxnSpPr>
              <p:nvPr/>
            </p:nvCxnSpPr>
            <p:spPr>
              <a:xfrm flipH="1" rot="10800000">
                <a:off x="4197350" y="2515875"/>
                <a:ext cx="500100" cy="907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stealth"/>
              </a:ln>
            </p:spPr>
          </p:cxnSp>
          <p:sp>
            <p:nvSpPr>
              <p:cNvPr id="484" name="Google Shape;484;p39"/>
              <p:cNvSpPr txBox="1"/>
              <p:nvPr/>
            </p:nvSpPr>
            <p:spPr>
              <a:xfrm>
                <a:off x="3848600" y="2131950"/>
                <a:ext cx="1709700" cy="439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800">
                    <a:solidFill>
                      <a:schemeClr val="dk2"/>
                    </a:solidFill>
                  </a:rPr>
                  <a:t>[...]</a:t>
                </a:r>
                <a:endParaRPr sz="1800">
                  <a:solidFill>
                    <a:schemeClr val="dk2"/>
                  </a:solidFill>
                </a:endParaRPr>
              </a:p>
            </p:txBody>
          </p:sp>
        </p:grpSp>
      </p:grpSp>
      <p:grpSp>
        <p:nvGrpSpPr>
          <p:cNvPr id="485" name="Google Shape;485;p39"/>
          <p:cNvGrpSpPr/>
          <p:nvPr/>
        </p:nvGrpSpPr>
        <p:grpSpPr>
          <a:xfrm>
            <a:off x="4709600" y="2199650"/>
            <a:ext cx="3067000" cy="1235575"/>
            <a:chOff x="4145900" y="2201275"/>
            <a:chExt cx="3067000" cy="1235575"/>
          </a:xfrm>
        </p:grpSpPr>
        <p:sp>
          <p:nvSpPr>
            <p:cNvPr id="486" name="Google Shape;486;p39"/>
            <p:cNvSpPr txBox="1"/>
            <p:nvPr/>
          </p:nvSpPr>
          <p:spPr>
            <a:xfrm>
              <a:off x="6057000" y="2244900"/>
              <a:ext cx="1155900" cy="65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dk2"/>
                  </a:solidFill>
                </a:rPr>
                <a:t>(one-hot)</a:t>
              </a:r>
              <a:endParaRPr sz="18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dk2"/>
                  </a:solidFill>
                </a:rPr>
                <a:t>“pet”</a:t>
              </a:r>
              <a:endParaRPr sz="1800">
                <a:solidFill>
                  <a:schemeClr val="dk2"/>
                </a:solidFill>
              </a:endParaRPr>
            </a:p>
          </p:txBody>
        </p:sp>
        <p:grpSp>
          <p:nvGrpSpPr>
            <p:cNvPr id="487" name="Google Shape;487;p39"/>
            <p:cNvGrpSpPr/>
            <p:nvPr/>
          </p:nvGrpSpPr>
          <p:grpSpPr>
            <a:xfrm>
              <a:off x="4145900" y="2201275"/>
              <a:ext cx="2510750" cy="1235575"/>
              <a:chOff x="4145900" y="2201275"/>
              <a:chExt cx="2510750" cy="1235575"/>
            </a:xfrm>
          </p:grpSpPr>
          <p:cxnSp>
            <p:nvCxnSpPr>
              <p:cNvPr id="488" name="Google Shape;488;p39"/>
              <p:cNvCxnSpPr>
                <a:stCxn id="474" idx="0"/>
              </p:cNvCxnSpPr>
              <p:nvPr/>
            </p:nvCxnSpPr>
            <p:spPr>
              <a:xfrm flipH="1" rot="10800000">
                <a:off x="4145900" y="2599550"/>
                <a:ext cx="1634400" cy="837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stealth"/>
              </a:ln>
            </p:spPr>
          </p:cxnSp>
          <p:sp>
            <p:nvSpPr>
              <p:cNvPr id="489" name="Google Shape;489;p39"/>
              <p:cNvSpPr txBox="1"/>
              <p:nvPr/>
            </p:nvSpPr>
            <p:spPr>
              <a:xfrm>
                <a:off x="4946950" y="2201275"/>
                <a:ext cx="1709700" cy="439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800">
                    <a:solidFill>
                      <a:schemeClr val="dk2"/>
                    </a:solidFill>
                  </a:rPr>
                  <a:t>[...]</a:t>
                </a:r>
                <a:endParaRPr sz="1800">
                  <a:solidFill>
                    <a:schemeClr val="dk2"/>
                  </a:solidFill>
                </a:endParaRPr>
              </a:p>
            </p:txBody>
          </p:sp>
        </p:grpSp>
      </p:grpSp>
      <p:cxnSp>
        <p:nvCxnSpPr>
          <p:cNvPr id="490" name="Google Shape;490;p39"/>
          <p:cNvCxnSpPr/>
          <p:nvPr/>
        </p:nvCxnSpPr>
        <p:spPr>
          <a:xfrm flipH="1">
            <a:off x="8141100" y="2279475"/>
            <a:ext cx="16200" cy="174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491" name="Google Shape;491;p39"/>
          <p:cNvSpPr txBox="1"/>
          <p:nvPr/>
        </p:nvSpPr>
        <p:spPr>
          <a:xfrm rot="5400000">
            <a:off x="7482025" y="2756375"/>
            <a:ext cx="2051700" cy="8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</a:rPr>
              <a:t>Backward propagation with respect to W1, W2 and D1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492" name="Google Shape;492;p39"/>
          <p:cNvSpPr txBox="1"/>
          <p:nvPr/>
        </p:nvSpPr>
        <p:spPr>
          <a:xfrm>
            <a:off x="5112550" y="55625"/>
            <a:ext cx="2824800" cy="13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chemeClr val="dk2"/>
                </a:solidFill>
              </a:rPr>
              <a:t>Tokenized documents</a:t>
            </a:r>
            <a:endParaRPr b="1"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2"/>
                </a:solidFill>
              </a:rPr>
              <a:t>Doc1: [“dogs”, “are”, “great”, “pet”]</a:t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2"/>
                </a:solidFill>
              </a:rPr>
              <a:t>Doc2: [“the”, “cat”, “sits”, “on”, “the”, “mat”]</a:t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chemeClr val="dk2"/>
                </a:solidFill>
              </a:rPr>
              <a:t>Document identifiers </a:t>
            </a:r>
            <a:endParaRPr b="1"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2"/>
                </a:solidFill>
              </a:rPr>
              <a:t>Doc1: D1 [0.1, 0.2]</a:t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2"/>
                </a:solidFill>
              </a:rPr>
              <a:t>Doc2: D2 [0.3, 0.4]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493" name="Google Shape;493;p39"/>
          <p:cNvSpPr txBox="1"/>
          <p:nvPr/>
        </p:nvSpPr>
        <p:spPr>
          <a:xfrm>
            <a:off x="2198100" y="210325"/>
            <a:ext cx="2645700" cy="8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chemeClr val="dk2"/>
                </a:solidFill>
              </a:rPr>
              <a:t>Initial word embeddings</a:t>
            </a:r>
            <a:endParaRPr b="1"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2"/>
                </a:solidFill>
              </a:rPr>
              <a:t>“dogs”: [0.0, 0.1] 	“are” :[0.2, 0.3]</a:t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2"/>
                </a:solidFill>
              </a:rPr>
              <a:t>“great”: [0.4, 0.5]	“pet” :[0.5, 0.5]</a:t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2"/>
                </a:solidFill>
              </a:rPr>
              <a:t>“the”: [0.7, 0.2]		“sits” :[0.3, 0.5]</a:t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2"/>
                </a:solidFill>
              </a:rPr>
              <a:t>“on”: [0.8, 0.6]		“mat” :[0.8, 0.2]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494" name="Google Shape;494;p39"/>
          <p:cNvSpPr txBox="1"/>
          <p:nvPr/>
        </p:nvSpPr>
        <p:spPr>
          <a:xfrm>
            <a:off x="5418350" y="2971400"/>
            <a:ext cx="652200" cy="50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W2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495" name="Google Shape;495;p39"/>
          <p:cNvSpPr txBox="1"/>
          <p:nvPr/>
        </p:nvSpPr>
        <p:spPr>
          <a:xfrm>
            <a:off x="4200150" y="3911775"/>
            <a:ext cx="652200" cy="50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W1</a:t>
            </a:r>
            <a:endParaRPr sz="1800">
              <a:solidFill>
                <a:schemeClr val="dk2"/>
              </a:solidFill>
            </a:endParaRPr>
          </a:p>
        </p:txBody>
      </p:sp>
      <p:grpSp>
        <p:nvGrpSpPr>
          <p:cNvPr id="496" name="Google Shape;496;p39"/>
          <p:cNvGrpSpPr/>
          <p:nvPr/>
        </p:nvGrpSpPr>
        <p:grpSpPr>
          <a:xfrm>
            <a:off x="1527727" y="2384403"/>
            <a:ext cx="3181873" cy="1050822"/>
            <a:chOff x="1872279" y="2198025"/>
            <a:chExt cx="3955586" cy="1019226"/>
          </a:xfrm>
        </p:grpSpPr>
        <p:sp>
          <p:nvSpPr>
            <p:cNvPr id="497" name="Google Shape;497;p39"/>
            <p:cNvSpPr txBox="1"/>
            <p:nvPr/>
          </p:nvSpPr>
          <p:spPr>
            <a:xfrm>
              <a:off x="1872279" y="2432200"/>
              <a:ext cx="1477500" cy="65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dk2"/>
                  </a:solidFill>
                </a:rPr>
                <a:t>(one-hot)</a:t>
              </a:r>
              <a:endParaRPr sz="18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dk2"/>
                  </a:solidFill>
                </a:rPr>
                <a:t>“dogs”</a:t>
              </a:r>
              <a:endParaRPr sz="1800">
                <a:solidFill>
                  <a:schemeClr val="dk2"/>
                </a:solidFill>
              </a:endParaRPr>
            </a:p>
          </p:txBody>
        </p:sp>
        <p:grpSp>
          <p:nvGrpSpPr>
            <p:cNvPr id="498" name="Google Shape;498;p39"/>
            <p:cNvGrpSpPr/>
            <p:nvPr/>
          </p:nvGrpSpPr>
          <p:grpSpPr>
            <a:xfrm>
              <a:off x="2666100" y="2198025"/>
              <a:ext cx="3161764" cy="1019226"/>
              <a:chOff x="2666100" y="2198025"/>
              <a:chExt cx="3161764" cy="1019226"/>
            </a:xfrm>
          </p:grpSpPr>
          <p:cxnSp>
            <p:nvCxnSpPr>
              <p:cNvPr id="499" name="Google Shape;499;p39"/>
              <p:cNvCxnSpPr>
                <a:stCxn id="474" idx="0"/>
              </p:cNvCxnSpPr>
              <p:nvPr/>
            </p:nvCxnSpPr>
            <p:spPr>
              <a:xfrm rot="10800000">
                <a:off x="3419464" y="2637951"/>
                <a:ext cx="2408400" cy="579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stealth"/>
              </a:ln>
            </p:spPr>
          </p:cxnSp>
          <p:sp>
            <p:nvSpPr>
              <p:cNvPr id="500" name="Google Shape;500;p39"/>
              <p:cNvSpPr txBox="1"/>
              <p:nvPr/>
            </p:nvSpPr>
            <p:spPr>
              <a:xfrm>
                <a:off x="2666100" y="2198025"/>
                <a:ext cx="1709700" cy="439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800">
                    <a:solidFill>
                      <a:schemeClr val="dk2"/>
                    </a:solidFill>
                  </a:rPr>
                  <a:t>[...]</a:t>
                </a:r>
                <a:endParaRPr sz="1800">
                  <a:solidFill>
                    <a:schemeClr val="dk2"/>
                  </a:solidFill>
                </a:endParaRPr>
              </a:p>
            </p:txBody>
          </p:sp>
        </p:grp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Doc2Vec</a:t>
            </a:r>
            <a:endParaRPr/>
          </a:p>
        </p:txBody>
      </p:sp>
      <p:sp>
        <p:nvSpPr>
          <p:cNvPr id="506" name="Google Shape;506;p40"/>
          <p:cNvSpPr txBox="1"/>
          <p:nvPr/>
        </p:nvSpPr>
        <p:spPr>
          <a:xfrm>
            <a:off x="4293225" y="-1598350"/>
            <a:ext cx="5352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507" name="Google Shape;507;p40"/>
          <p:cNvSpPr txBox="1"/>
          <p:nvPr/>
        </p:nvSpPr>
        <p:spPr>
          <a:xfrm>
            <a:off x="434700" y="1105825"/>
            <a:ext cx="8183100" cy="37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 sz="1800">
                <a:solidFill>
                  <a:schemeClr val="dk1"/>
                </a:solidFill>
              </a:rPr>
              <a:t>Performance on the </a:t>
            </a:r>
            <a:r>
              <a:rPr b="1" lang="en-GB" sz="1800">
                <a:solidFill>
                  <a:schemeClr val="dk1"/>
                </a:solidFill>
              </a:rPr>
              <a:t>validation set </a:t>
            </a:r>
            <a:r>
              <a:rPr lang="en-GB" sz="1800">
                <a:solidFill>
                  <a:schemeClr val="dk1"/>
                </a:solidFill>
              </a:rPr>
              <a:t>and the </a:t>
            </a:r>
            <a:r>
              <a:rPr b="1" lang="en-GB" sz="1800">
                <a:solidFill>
                  <a:schemeClr val="dk1"/>
                </a:solidFill>
              </a:rPr>
              <a:t>testing set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</a:rPr>
              <a:t>	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</a:rPr>
              <a:t>	Logistic Regression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</a:rPr>
              <a:t>	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  <p:graphicFrame>
        <p:nvGraphicFramePr>
          <p:cNvPr id="508" name="Google Shape;508;p40"/>
          <p:cNvGraphicFramePr/>
          <p:nvPr/>
        </p:nvGraphicFramePr>
        <p:xfrm>
          <a:off x="984900" y="2334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{C42943AD-4012-4E0A-B04B-5AD4BF72BDE9}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DM</a:t>
                      </a:r>
                      <a:endParaRPr/>
                    </a:p>
                  </a:txBody>
                  <a:tcPr marT="91425" marB="91425" marR="91425" marL="91425"/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DBOW</a:t>
                      </a:r>
                      <a:endParaRPr/>
                    </a:p>
                  </a:txBody>
                  <a:tcPr marT="91425" marB="91425" marR="91425" marL="91425"/>
                </a:tc>
                <a:tc hMerge="1"/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Validation set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Testing set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Validation set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Testing set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accuracy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0.94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0.94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0.99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1.00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precision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0.93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0.93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0.99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1.00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recall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0.96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0.96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1.00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1.00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F1-score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0.94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0.95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1.00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1.00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Doc2Vec</a:t>
            </a:r>
            <a:endParaRPr/>
          </a:p>
        </p:txBody>
      </p:sp>
      <p:sp>
        <p:nvSpPr>
          <p:cNvPr id="514" name="Google Shape;514;p41"/>
          <p:cNvSpPr txBox="1"/>
          <p:nvPr/>
        </p:nvSpPr>
        <p:spPr>
          <a:xfrm>
            <a:off x="4293225" y="-1598350"/>
            <a:ext cx="5352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515" name="Google Shape;515;p41"/>
          <p:cNvSpPr txBox="1"/>
          <p:nvPr/>
        </p:nvSpPr>
        <p:spPr>
          <a:xfrm>
            <a:off x="434700" y="1105825"/>
            <a:ext cx="8183100" cy="37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 sz="1800">
                <a:solidFill>
                  <a:schemeClr val="dk1"/>
                </a:solidFill>
              </a:rPr>
              <a:t>Performance on the </a:t>
            </a:r>
            <a:r>
              <a:rPr b="1" lang="en-GB" sz="1800">
                <a:solidFill>
                  <a:schemeClr val="dk1"/>
                </a:solidFill>
              </a:rPr>
              <a:t>validation set </a:t>
            </a:r>
            <a:r>
              <a:rPr lang="en-GB" sz="1800">
                <a:solidFill>
                  <a:schemeClr val="dk1"/>
                </a:solidFill>
              </a:rPr>
              <a:t>and the </a:t>
            </a:r>
            <a:r>
              <a:rPr b="1" lang="en-GB" sz="1800">
                <a:solidFill>
                  <a:schemeClr val="dk1"/>
                </a:solidFill>
              </a:rPr>
              <a:t>testing set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</a:rPr>
              <a:t>	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</a:rPr>
              <a:t>	Decision Tree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</a:rPr>
              <a:t>	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  <p:graphicFrame>
        <p:nvGraphicFramePr>
          <p:cNvPr id="516" name="Google Shape;516;p41"/>
          <p:cNvGraphicFramePr/>
          <p:nvPr/>
        </p:nvGraphicFramePr>
        <p:xfrm>
          <a:off x="984900" y="2334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{C42943AD-4012-4E0A-B04B-5AD4BF72BDE9}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DM</a:t>
                      </a:r>
                      <a:endParaRPr/>
                    </a:p>
                  </a:txBody>
                  <a:tcPr marT="91425" marB="91425" marR="91425" marL="91425"/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DBOW</a:t>
                      </a:r>
                      <a:endParaRPr/>
                    </a:p>
                  </a:txBody>
                  <a:tcPr marT="91425" marB="91425" marR="91425" marL="91425"/>
                </a:tc>
                <a:tc hMerge="1"/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Validation set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Testing set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Validation set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Testing set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accuracy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0.85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0.86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0.93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0.94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precision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0.86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0.88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0.93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0.95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recall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0.87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0.87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0.94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0.95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F1-score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0.87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0.87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0.94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0.95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Machine Learning Tasks</a:t>
            </a:r>
            <a:endParaRPr/>
          </a:p>
        </p:txBody>
      </p:sp>
      <p:sp>
        <p:nvSpPr>
          <p:cNvPr id="84" name="Google Shape;84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GB"/>
              <a:t>Embeddings: </a:t>
            </a:r>
            <a:r>
              <a:rPr lang="en-GB"/>
              <a:t>c</a:t>
            </a:r>
            <a:r>
              <a:rPr lang="en-GB"/>
              <a:t>onvert the text in the news article into vectors which can be fitted into classifiers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Word embeddings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Doc2vec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Term Frequency Inverse Document Frequency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Pre-trained Large Language Models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GB"/>
              <a:t>Classification: </a:t>
            </a:r>
            <a:r>
              <a:rPr lang="en-GB"/>
              <a:t>take an embedded text (vector) in a news article as the input, classify it as either fake news (1) or not (0).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Logistic Regression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Decision Tree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MLP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Doc2Vec</a:t>
            </a:r>
            <a:endParaRPr/>
          </a:p>
        </p:txBody>
      </p:sp>
      <p:sp>
        <p:nvSpPr>
          <p:cNvPr id="522" name="Google Shape;522;p42"/>
          <p:cNvSpPr txBox="1"/>
          <p:nvPr/>
        </p:nvSpPr>
        <p:spPr>
          <a:xfrm>
            <a:off x="4293225" y="-1598350"/>
            <a:ext cx="5352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523" name="Google Shape;523;p42"/>
          <p:cNvSpPr txBox="1"/>
          <p:nvPr/>
        </p:nvSpPr>
        <p:spPr>
          <a:xfrm>
            <a:off x="434700" y="1105825"/>
            <a:ext cx="8183100" cy="37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 sz="1800">
                <a:solidFill>
                  <a:schemeClr val="dk1"/>
                </a:solidFill>
              </a:rPr>
              <a:t>Performance on the </a:t>
            </a:r>
            <a:r>
              <a:rPr b="1" lang="en-GB" sz="1800">
                <a:solidFill>
                  <a:schemeClr val="dk1"/>
                </a:solidFill>
              </a:rPr>
              <a:t>validation set </a:t>
            </a:r>
            <a:r>
              <a:rPr lang="en-GB" sz="1800">
                <a:solidFill>
                  <a:schemeClr val="dk1"/>
                </a:solidFill>
              </a:rPr>
              <a:t>and the </a:t>
            </a:r>
            <a:r>
              <a:rPr b="1" lang="en-GB" sz="1800">
                <a:solidFill>
                  <a:schemeClr val="dk1"/>
                </a:solidFill>
              </a:rPr>
              <a:t>testing set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</a:rPr>
              <a:t>	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</a:rPr>
              <a:t>	MLP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</a:rPr>
              <a:t>	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  <p:graphicFrame>
        <p:nvGraphicFramePr>
          <p:cNvPr id="524" name="Google Shape;524;p42"/>
          <p:cNvGraphicFramePr/>
          <p:nvPr/>
        </p:nvGraphicFramePr>
        <p:xfrm>
          <a:off x="984900" y="2334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{C42943AD-4012-4E0A-B04B-5AD4BF72BDE9}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DM</a:t>
                      </a:r>
                      <a:endParaRPr/>
                    </a:p>
                  </a:txBody>
                  <a:tcPr marT="91425" marB="91425" marR="91425" marL="91425"/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DBOW</a:t>
                      </a:r>
                      <a:endParaRPr/>
                    </a:p>
                  </a:txBody>
                  <a:tcPr marT="91425" marB="91425" marR="91425" marL="91425"/>
                </a:tc>
                <a:tc hMerge="1"/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Validation set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Testing set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Validation set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Testing set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accuracy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0.95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0.95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0.99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0.99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precision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0.95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0.97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1.00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1.00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recall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0.95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0.95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0.99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0.99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F1-score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0.95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0.96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1.00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1.00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Term Frequency-Inverse Document Frequency (TF-IDF)</a:t>
            </a:r>
            <a:endParaRPr/>
          </a:p>
        </p:txBody>
      </p:sp>
      <p:sp>
        <p:nvSpPr>
          <p:cNvPr id="530" name="Google Shape;530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Similar to BOW, TF-IDF is a word embedding method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It calculates the</a:t>
            </a:r>
            <a:r>
              <a:rPr lang="en-GB"/>
              <a:t> importance of words to documents in a collection of corpus.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The higher frequency the word appear in a text, the higher meaning assigned to that word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>
                <a:solidFill>
                  <a:srgbClr val="FF0000"/>
                </a:solidFill>
              </a:rPr>
              <a:t>But</a:t>
            </a:r>
            <a:r>
              <a:rPr lang="en-GB"/>
              <a:t> is </a:t>
            </a:r>
            <a:r>
              <a:rPr lang="en-GB">
                <a:solidFill>
                  <a:srgbClr val="FF0000"/>
                </a:solidFill>
              </a:rPr>
              <a:t>compensated</a:t>
            </a:r>
            <a:r>
              <a:rPr lang="en-GB"/>
              <a:t> by total word frequency in the corpus (whole dataset).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Solved the major drawback for Bag Of Words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Term Frequency-Inverse Document Frequency (TF-IDF)</a:t>
            </a:r>
            <a:endParaRPr/>
          </a:p>
        </p:txBody>
      </p:sp>
      <p:sp>
        <p:nvSpPr>
          <p:cNvPr id="536" name="Google Shape;536;p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Product of two terms </a:t>
            </a:r>
            <a:endParaRPr/>
          </a:p>
          <a:p>
            <a:pPr indent="-31051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GB" sz="1517"/>
              <a:t>Normalised Term Frequency </a:t>
            </a:r>
            <a:endParaRPr sz="1517"/>
          </a:p>
          <a:p>
            <a:pPr indent="-31051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GB" sz="1517"/>
              <a:t>Inverse Document Frequency</a:t>
            </a:r>
            <a:endParaRPr sz="1517"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The words with higher scores of weight are deemed to be more significant.</a:t>
            </a:r>
            <a:endParaRPr/>
          </a:p>
        </p:txBody>
      </p:sp>
      <p:graphicFrame>
        <p:nvGraphicFramePr>
          <p:cNvPr id="537" name="Google Shape;537;p44"/>
          <p:cNvGraphicFramePr/>
          <p:nvPr/>
        </p:nvGraphicFramePr>
        <p:xfrm>
          <a:off x="901075" y="1989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{C42943AD-4012-4E0A-B04B-5AD4BF72BDE9}</a:tableStyleId>
              </a:tblPr>
              <a:tblGrid>
                <a:gridCol w="3619500"/>
                <a:gridCol w="3619500"/>
              </a:tblGrid>
              <a:tr h="484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/>
                        <a:t>Term Frequency (TF)</a:t>
                      </a:r>
                      <a:endParaRPr sz="16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Inverse Document Frequency (IDF)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418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/>
                        <a:t>In a document </a:t>
                      </a:r>
                      <a:r>
                        <a:rPr lang="en-GB" sz="1300">
                          <a:solidFill>
                            <a:srgbClr val="FF0000"/>
                          </a:solidFill>
                        </a:rPr>
                        <a:t>d</a:t>
                      </a:r>
                      <a:r>
                        <a:rPr lang="en-GB" sz="1300"/>
                        <a:t>, the frequency represents the number of instances of a given word </a:t>
                      </a:r>
                      <a:r>
                        <a:rPr lang="en-GB" sz="1300">
                          <a:solidFill>
                            <a:srgbClr val="FF0000"/>
                          </a:solidFill>
                        </a:rPr>
                        <a:t>t</a:t>
                      </a:r>
                      <a:r>
                        <a:rPr lang="en-GB" sz="1300"/>
                        <a:t>. Normalization will also be performed to ensure fairness in results.</a:t>
                      </a:r>
                      <a:endParaRPr sz="13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/>
                        <a:t>Number of documents containing word t divided by # of documents is the document frequency </a:t>
                      </a:r>
                      <a:r>
                        <a:rPr lang="en-GB" sz="1300">
                          <a:solidFill>
                            <a:schemeClr val="dk1"/>
                          </a:solidFill>
                        </a:rPr>
                        <a:t>(DF) </a:t>
                      </a:r>
                      <a:r>
                        <a:rPr lang="en-GB" sz="1300"/>
                        <a:t>of t, and we want to take the inverse and log of it to test the relevance of t.</a:t>
                      </a:r>
                      <a:endParaRPr sz="1300"/>
                    </a:p>
                  </a:txBody>
                  <a:tcPr marT="91425" marB="91425" marR="91425" marL="91425"/>
                </a:tc>
              </a:tr>
              <a:tr h="403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/>
                        <a:t>TF(d,t) = count of </a:t>
                      </a:r>
                      <a:r>
                        <a:rPr lang="en-GB" sz="1300">
                          <a:solidFill>
                            <a:srgbClr val="FF0000"/>
                          </a:solidFill>
                        </a:rPr>
                        <a:t>t</a:t>
                      </a:r>
                      <a:r>
                        <a:rPr lang="en-GB" sz="1300"/>
                        <a:t> in </a:t>
                      </a:r>
                      <a:r>
                        <a:rPr lang="en-GB" sz="1300">
                          <a:solidFill>
                            <a:srgbClr val="FF0000"/>
                          </a:solidFill>
                        </a:rPr>
                        <a:t>d</a:t>
                      </a:r>
                      <a:r>
                        <a:rPr lang="en-GB" sz="1300"/>
                        <a:t> / number of words in </a:t>
                      </a:r>
                      <a:r>
                        <a:rPr lang="en-GB" sz="1300">
                          <a:solidFill>
                            <a:srgbClr val="FF0000"/>
                          </a:solidFill>
                        </a:rPr>
                        <a:t>d</a:t>
                      </a:r>
                      <a:endParaRPr sz="13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IDF(d,t) = log(# of d / DF(t))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GB"/>
              <a:t>Term Frequency-Inverse Document Frequency (TF-IDF)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3" name="Google Shape;543;p45"/>
          <p:cNvSpPr txBox="1"/>
          <p:nvPr>
            <p:ph idx="1" type="body"/>
          </p:nvPr>
        </p:nvSpPr>
        <p:spPr>
          <a:xfrm>
            <a:off x="311700" y="1137775"/>
            <a:ext cx="8277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Example texts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Today is a sunny day!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He is handsome.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She is going to play today.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544" name="Google Shape;544;p45"/>
          <p:cNvGraphicFramePr/>
          <p:nvPr/>
        </p:nvGraphicFramePr>
        <p:xfrm>
          <a:off x="901075" y="2668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{C42943AD-4012-4E0A-B04B-5AD4BF72BDE9}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Word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TF (Before normalization)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IDF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is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⅕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 (useless)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today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⅓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0.2385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sunny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⅙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0.4771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GB"/>
              <a:t>Term Frequency-Inverse Document Frequency (TF-IDF)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0" name="Google Shape;550;p46"/>
          <p:cNvSpPr txBox="1"/>
          <p:nvPr>
            <p:ph idx="1" type="body"/>
          </p:nvPr>
        </p:nvSpPr>
        <p:spPr>
          <a:xfrm>
            <a:off x="580475" y="3232875"/>
            <a:ext cx="4710000" cy="142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Text vectors from TF-IDF Vectorizer could be fed into the input of classifiers</a:t>
            </a:r>
            <a:endParaRPr/>
          </a:p>
        </p:txBody>
      </p:sp>
      <p:sp>
        <p:nvSpPr>
          <p:cNvPr id="551" name="Google Shape;551;p46"/>
          <p:cNvSpPr/>
          <p:nvPr/>
        </p:nvSpPr>
        <p:spPr>
          <a:xfrm>
            <a:off x="786225" y="1285875"/>
            <a:ext cx="1682700" cy="514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Raw dataset (news)</a:t>
            </a:r>
            <a:endParaRPr/>
          </a:p>
        </p:txBody>
      </p:sp>
      <p:sp>
        <p:nvSpPr>
          <p:cNvPr id="552" name="Google Shape;552;p46"/>
          <p:cNvSpPr/>
          <p:nvPr/>
        </p:nvSpPr>
        <p:spPr>
          <a:xfrm>
            <a:off x="756825" y="2204325"/>
            <a:ext cx="1741500" cy="624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TF-IDF Vectorizer</a:t>
            </a:r>
            <a:endParaRPr/>
          </a:p>
        </p:txBody>
      </p:sp>
      <p:sp>
        <p:nvSpPr>
          <p:cNvPr id="553" name="Google Shape;553;p46"/>
          <p:cNvSpPr/>
          <p:nvPr/>
        </p:nvSpPr>
        <p:spPr>
          <a:xfrm>
            <a:off x="3137525" y="2307225"/>
            <a:ext cx="1682700" cy="418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Weighting vectors</a:t>
            </a:r>
            <a:endParaRPr/>
          </a:p>
        </p:txBody>
      </p:sp>
      <p:cxnSp>
        <p:nvCxnSpPr>
          <p:cNvPr id="554" name="Google Shape;554;p46"/>
          <p:cNvCxnSpPr>
            <a:stCxn id="551" idx="2"/>
            <a:endCxn id="552" idx="0"/>
          </p:cNvCxnSpPr>
          <p:nvPr/>
        </p:nvCxnSpPr>
        <p:spPr>
          <a:xfrm>
            <a:off x="1627575" y="1800375"/>
            <a:ext cx="0" cy="40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55" name="Google Shape;555;p46"/>
          <p:cNvCxnSpPr>
            <a:stCxn id="552" idx="3"/>
            <a:endCxn id="553" idx="1"/>
          </p:cNvCxnSpPr>
          <p:nvPr/>
        </p:nvCxnSpPr>
        <p:spPr>
          <a:xfrm>
            <a:off x="2498325" y="2516625"/>
            <a:ext cx="639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56" name="Google Shape;556;p46"/>
          <p:cNvSpPr/>
          <p:nvPr/>
        </p:nvSpPr>
        <p:spPr>
          <a:xfrm>
            <a:off x="6025250" y="1521000"/>
            <a:ext cx="1521000" cy="514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Logistic Regression</a:t>
            </a:r>
            <a:endParaRPr/>
          </a:p>
        </p:txBody>
      </p:sp>
      <p:sp>
        <p:nvSpPr>
          <p:cNvPr id="557" name="Google Shape;557;p46"/>
          <p:cNvSpPr/>
          <p:nvPr/>
        </p:nvSpPr>
        <p:spPr>
          <a:xfrm>
            <a:off x="6025250" y="2584525"/>
            <a:ext cx="1521000" cy="514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Decision Tree</a:t>
            </a:r>
            <a:endParaRPr/>
          </a:p>
        </p:txBody>
      </p:sp>
      <p:sp>
        <p:nvSpPr>
          <p:cNvPr id="558" name="Google Shape;558;p46"/>
          <p:cNvSpPr/>
          <p:nvPr/>
        </p:nvSpPr>
        <p:spPr>
          <a:xfrm>
            <a:off x="6025250" y="3648050"/>
            <a:ext cx="1521000" cy="514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MLP</a:t>
            </a:r>
            <a:endParaRPr/>
          </a:p>
        </p:txBody>
      </p:sp>
      <p:cxnSp>
        <p:nvCxnSpPr>
          <p:cNvPr id="559" name="Google Shape;559;p46"/>
          <p:cNvCxnSpPr>
            <a:stCxn id="553" idx="3"/>
            <a:endCxn id="556" idx="1"/>
          </p:cNvCxnSpPr>
          <p:nvPr/>
        </p:nvCxnSpPr>
        <p:spPr>
          <a:xfrm flipH="1" rot="10800000">
            <a:off x="4820225" y="1778325"/>
            <a:ext cx="1205100" cy="73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60" name="Google Shape;560;p46"/>
          <p:cNvCxnSpPr>
            <a:stCxn id="553" idx="3"/>
            <a:endCxn id="557" idx="1"/>
          </p:cNvCxnSpPr>
          <p:nvPr/>
        </p:nvCxnSpPr>
        <p:spPr>
          <a:xfrm>
            <a:off x="4820225" y="2516625"/>
            <a:ext cx="1205100" cy="32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61" name="Google Shape;561;p46"/>
          <p:cNvCxnSpPr>
            <a:stCxn id="553" idx="3"/>
            <a:endCxn id="558" idx="1"/>
          </p:cNvCxnSpPr>
          <p:nvPr/>
        </p:nvCxnSpPr>
        <p:spPr>
          <a:xfrm>
            <a:off x="4820225" y="2516625"/>
            <a:ext cx="1205100" cy="138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GB"/>
              <a:t>Term Frequency-Inverse Document Frequency (TF-IDF)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7" name="Google Shape;567;p47"/>
          <p:cNvSpPr txBox="1"/>
          <p:nvPr/>
        </p:nvSpPr>
        <p:spPr>
          <a:xfrm>
            <a:off x="4293225" y="-1598350"/>
            <a:ext cx="5352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568" name="Google Shape;568;p47"/>
          <p:cNvSpPr txBox="1"/>
          <p:nvPr/>
        </p:nvSpPr>
        <p:spPr>
          <a:xfrm>
            <a:off x="434700" y="1105825"/>
            <a:ext cx="8183100" cy="37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 sz="1800">
                <a:solidFill>
                  <a:schemeClr val="dk1"/>
                </a:solidFill>
              </a:rPr>
              <a:t>Performance on the </a:t>
            </a:r>
            <a:r>
              <a:rPr b="1" lang="en-GB" sz="1800">
                <a:solidFill>
                  <a:schemeClr val="dk1"/>
                </a:solidFill>
              </a:rPr>
              <a:t>validation set </a:t>
            </a:r>
            <a:r>
              <a:rPr lang="en-GB" sz="1800">
                <a:solidFill>
                  <a:schemeClr val="dk1"/>
                </a:solidFill>
              </a:rPr>
              <a:t>and the </a:t>
            </a:r>
            <a:r>
              <a:rPr b="1" lang="en-GB" sz="1800">
                <a:solidFill>
                  <a:schemeClr val="dk1"/>
                </a:solidFill>
              </a:rPr>
              <a:t>testing set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</a:rPr>
              <a:t>	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</a:rPr>
              <a:t>	Logistic Regression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</a:rPr>
              <a:t>	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  <p:graphicFrame>
        <p:nvGraphicFramePr>
          <p:cNvPr id="569" name="Google Shape;569;p47"/>
          <p:cNvGraphicFramePr/>
          <p:nvPr/>
        </p:nvGraphicFramePr>
        <p:xfrm>
          <a:off x="984900" y="2334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{C42943AD-4012-4E0A-B04B-5AD4BF72BDE9}</a:tableStyleId>
              </a:tblPr>
              <a:tblGrid>
                <a:gridCol w="1447800"/>
                <a:gridCol w="1447800"/>
                <a:gridCol w="1447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Validation set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Testing set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accuracy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0.9836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0.9816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precision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0.98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0.98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recall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0.98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0.98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F1-score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0.98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0.98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570" name="Google Shape;570;p47"/>
          <p:cNvGraphicFramePr/>
          <p:nvPr/>
        </p:nvGraphicFramePr>
        <p:xfrm>
          <a:off x="5669825" y="2334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{C42943AD-4012-4E0A-B04B-5AD4BF72BDE9}</a:tableStyleId>
              </a:tblPr>
              <a:tblGrid>
                <a:gridCol w="1416925"/>
                <a:gridCol w="884300"/>
              </a:tblGrid>
              <a:tr h="50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True Positive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2087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490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True Negative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1707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490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False Positive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49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490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False Negative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22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  <p:transition spd="med">
    <p:push/>
  </p:transition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Term Frequency-Inverse Document Frequency (TF-IDF)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6" name="Google Shape;576;p48"/>
          <p:cNvSpPr txBox="1"/>
          <p:nvPr/>
        </p:nvSpPr>
        <p:spPr>
          <a:xfrm>
            <a:off x="4293225" y="-1598350"/>
            <a:ext cx="5352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577" name="Google Shape;577;p48"/>
          <p:cNvSpPr txBox="1"/>
          <p:nvPr/>
        </p:nvSpPr>
        <p:spPr>
          <a:xfrm>
            <a:off x="434700" y="1105825"/>
            <a:ext cx="8183100" cy="37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 sz="1800">
                <a:solidFill>
                  <a:schemeClr val="dk1"/>
                </a:solidFill>
              </a:rPr>
              <a:t>Performance on the </a:t>
            </a:r>
            <a:r>
              <a:rPr b="1" lang="en-GB" sz="1800">
                <a:solidFill>
                  <a:schemeClr val="dk1"/>
                </a:solidFill>
              </a:rPr>
              <a:t>validation set </a:t>
            </a:r>
            <a:r>
              <a:rPr lang="en-GB" sz="1800">
                <a:solidFill>
                  <a:schemeClr val="dk1"/>
                </a:solidFill>
              </a:rPr>
              <a:t>and the </a:t>
            </a:r>
            <a:r>
              <a:rPr b="1" lang="en-GB" sz="1800">
                <a:solidFill>
                  <a:schemeClr val="dk1"/>
                </a:solidFill>
              </a:rPr>
              <a:t>testing set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</a:rPr>
              <a:t>	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</a:rPr>
              <a:t>	Decision Tree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</a:rPr>
              <a:t>	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  <p:graphicFrame>
        <p:nvGraphicFramePr>
          <p:cNvPr id="578" name="Google Shape;578;p48"/>
          <p:cNvGraphicFramePr/>
          <p:nvPr/>
        </p:nvGraphicFramePr>
        <p:xfrm>
          <a:off x="984900" y="2334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{C42943AD-4012-4E0A-B04B-5AD4BF72BDE9}</a:tableStyleId>
              </a:tblPr>
              <a:tblGrid>
                <a:gridCol w="1447800"/>
                <a:gridCol w="1447800"/>
                <a:gridCol w="1447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Validation set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Testing set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accuracy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0000"/>
                          </a:solidFill>
                        </a:rPr>
                        <a:t>0.9939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0000"/>
                          </a:solidFill>
                        </a:rPr>
                        <a:t>0.9943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precision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0.99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0.99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recall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0.99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0.99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F1-score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0.99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0.99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579" name="Google Shape;579;p48"/>
          <p:cNvGraphicFramePr/>
          <p:nvPr/>
        </p:nvGraphicFramePr>
        <p:xfrm>
          <a:off x="5669825" y="2334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{C42943AD-4012-4E0A-B04B-5AD4BF72BDE9}</a:tableStyleId>
              </a:tblPr>
              <a:tblGrid>
                <a:gridCol w="1416925"/>
                <a:gridCol w="884300"/>
              </a:tblGrid>
              <a:tr h="50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True Positive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2100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490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True Negative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1743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490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False Positive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13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490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False Negative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9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  <p:transition spd="med">
    <p:push/>
  </p:transition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Term Frequency-Inverse Document Frequency (TF-IDF)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5" name="Google Shape;585;p49"/>
          <p:cNvSpPr txBox="1"/>
          <p:nvPr/>
        </p:nvSpPr>
        <p:spPr>
          <a:xfrm>
            <a:off x="4293225" y="-1598350"/>
            <a:ext cx="5352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586" name="Google Shape;586;p49"/>
          <p:cNvSpPr txBox="1"/>
          <p:nvPr/>
        </p:nvSpPr>
        <p:spPr>
          <a:xfrm>
            <a:off x="434700" y="1105825"/>
            <a:ext cx="8183100" cy="37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 sz="1800">
                <a:solidFill>
                  <a:schemeClr val="dk1"/>
                </a:solidFill>
              </a:rPr>
              <a:t>Performance on the </a:t>
            </a:r>
            <a:r>
              <a:rPr b="1" lang="en-GB" sz="1800">
                <a:solidFill>
                  <a:schemeClr val="dk1"/>
                </a:solidFill>
              </a:rPr>
              <a:t>validation set </a:t>
            </a:r>
            <a:r>
              <a:rPr lang="en-GB" sz="1800">
                <a:solidFill>
                  <a:schemeClr val="dk1"/>
                </a:solidFill>
              </a:rPr>
              <a:t>and the </a:t>
            </a:r>
            <a:r>
              <a:rPr b="1" lang="en-GB" sz="1800">
                <a:solidFill>
                  <a:schemeClr val="dk1"/>
                </a:solidFill>
              </a:rPr>
              <a:t>testing set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</a:rPr>
              <a:t>	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</a:rPr>
              <a:t>	MLP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</a:rPr>
              <a:t>	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  <p:graphicFrame>
        <p:nvGraphicFramePr>
          <p:cNvPr id="587" name="Google Shape;587;p49"/>
          <p:cNvGraphicFramePr/>
          <p:nvPr/>
        </p:nvGraphicFramePr>
        <p:xfrm>
          <a:off x="984900" y="2334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{C42943AD-4012-4E0A-B04B-5AD4BF72BDE9}</a:tableStyleId>
              </a:tblPr>
              <a:tblGrid>
                <a:gridCol w="1447800"/>
                <a:gridCol w="1447800"/>
                <a:gridCol w="1447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Validation set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Testing set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accuracy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0.9832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0.9816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precision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0.98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0.98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recall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0.98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0.98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F1-score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0.98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0.98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588" name="Google Shape;588;p49"/>
          <p:cNvGraphicFramePr/>
          <p:nvPr/>
        </p:nvGraphicFramePr>
        <p:xfrm>
          <a:off x="5669825" y="2334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{C42943AD-4012-4E0A-B04B-5AD4BF72BDE9}</a:tableStyleId>
              </a:tblPr>
              <a:tblGrid>
                <a:gridCol w="1416925"/>
                <a:gridCol w="884300"/>
              </a:tblGrid>
              <a:tr h="50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True Positive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2088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490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True Negative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1706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490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False Positive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50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490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False Negative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21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  <p:transition spd="med">
    <p:push/>
  </p:transition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GB"/>
              <a:t>Term Frequency-Inverse Document Frequency (TF-IDF)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4" name="Google Shape;594;p50"/>
          <p:cNvSpPr txBox="1"/>
          <p:nvPr>
            <p:ph idx="1" type="body"/>
          </p:nvPr>
        </p:nvSpPr>
        <p:spPr>
          <a:xfrm>
            <a:off x="311700" y="1152475"/>
            <a:ext cx="5647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Among three classifiers, </a:t>
            </a:r>
            <a:r>
              <a:rPr lang="en-GB">
                <a:solidFill>
                  <a:srgbClr val="FF0000"/>
                </a:solidFill>
              </a:rPr>
              <a:t>decision tree</a:t>
            </a:r>
            <a:r>
              <a:rPr lang="en-GB"/>
              <a:t> has a slightly better edge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TF-IDF creates a sparse representation of the text inputs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Simpler feature space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More interpretable and less complex 	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Effective splits for decision tree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Overall better than previous traditional methods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GloVe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Doc2Vec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CBOW/</a:t>
            </a:r>
            <a:r>
              <a:rPr lang="en-GB"/>
              <a:t>Skip-Gram</a:t>
            </a:r>
            <a:endParaRPr/>
          </a:p>
        </p:txBody>
      </p:sp>
      <p:pic>
        <p:nvPicPr>
          <p:cNvPr id="595" name="Google Shape;595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8500" y="3143000"/>
            <a:ext cx="4632426" cy="183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Pre-trained Transformers (BERT)</a:t>
            </a:r>
            <a:endParaRPr/>
          </a:p>
        </p:txBody>
      </p:sp>
      <p:sp>
        <p:nvSpPr>
          <p:cNvPr id="601" name="Google Shape;601;p51"/>
          <p:cNvSpPr txBox="1"/>
          <p:nvPr>
            <p:ph idx="1" type="body"/>
          </p:nvPr>
        </p:nvSpPr>
        <p:spPr>
          <a:xfrm>
            <a:off x="311700" y="12694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 type of transformer that only consists of encoders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Only </a:t>
            </a:r>
            <a:r>
              <a:rPr lang="en-GB"/>
              <a:t>requires unlabelled data to train 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Self-supervised training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We will use the base BERT model for our project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602" name="Google Shape;602;p51"/>
          <p:cNvSpPr/>
          <p:nvPr/>
        </p:nvSpPr>
        <p:spPr>
          <a:xfrm>
            <a:off x="6723300" y="1866350"/>
            <a:ext cx="1278600" cy="485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Encoder</a:t>
            </a:r>
            <a:endParaRPr/>
          </a:p>
        </p:txBody>
      </p:sp>
      <p:sp>
        <p:nvSpPr>
          <p:cNvPr id="603" name="Google Shape;603;p51"/>
          <p:cNvSpPr/>
          <p:nvPr/>
        </p:nvSpPr>
        <p:spPr>
          <a:xfrm>
            <a:off x="6723300" y="1866350"/>
            <a:ext cx="1278600" cy="485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Encoder</a:t>
            </a:r>
            <a:endParaRPr/>
          </a:p>
        </p:txBody>
      </p:sp>
      <p:sp>
        <p:nvSpPr>
          <p:cNvPr id="604" name="Google Shape;604;p51"/>
          <p:cNvSpPr/>
          <p:nvPr/>
        </p:nvSpPr>
        <p:spPr>
          <a:xfrm>
            <a:off x="6723300" y="2514713"/>
            <a:ext cx="1278600" cy="485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Encoder</a:t>
            </a:r>
            <a:endParaRPr/>
          </a:p>
        </p:txBody>
      </p:sp>
      <p:sp>
        <p:nvSpPr>
          <p:cNvPr id="605" name="Google Shape;605;p51"/>
          <p:cNvSpPr/>
          <p:nvPr/>
        </p:nvSpPr>
        <p:spPr>
          <a:xfrm>
            <a:off x="6723300" y="3811425"/>
            <a:ext cx="1278600" cy="485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Encoder</a:t>
            </a:r>
            <a:endParaRPr/>
          </a:p>
        </p:txBody>
      </p:sp>
      <p:cxnSp>
        <p:nvCxnSpPr>
          <p:cNvPr id="606" name="Google Shape;606;p51"/>
          <p:cNvCxnSpPr>
            <a:stCxn id="603" idx="2"/>
            <a:endCxn id="604" idx="0"/>
          </p:cNvCxnSpPr>
          <p:nvPr/>
        </p:nvCxnSpPr>
        <p:spPr>
          <a:xfrm>
            <a:off x="7362600" y="2351450"/>
            <a:ext cx="0" cy="16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07" name="Google Shape;607;p51"/>
          <p:cNvCxnSpPr>
            <a:stCxn id="604" idx="2"/>
          </p:cNvCxnSpPr>
          <p:nvPr/>
        </p:nvCxnSpPr>
        <p:spPr>
          <a:xfrm>
            <a:off x="7362600" y="2999813"/>
            <a:ext cx="7200" cy="27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08" name="Google Shape;608;p51"/>
          <p:cNvCxnSpPr>
            <a:endCxn id="605" idx="0"/>
          </p:cNvCxnSpPr>
          <p:nvPr/>
        </p:nvCxnSpPr>
        <p:spPr>
          <a:xfrm flipH="1">
            <a:off x="7362600" y="3527025"/>
            <a:ext cx="7200" cy="28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09" name="Google Shape;609;p51"/>
          <p:cNvSpPr txBox="1"/>
          <p:nvPr/>
        </p:nvSpPr>
        <p:spPr>
          <a:xfrm>
            <a:off x="5195050" y="3077075"/>
            <a:ext cx="29685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(12 in total)             </a:t>
            </a:r>
            <a:r>
              <a:rPr lang="en-GB" sz="1800">
                <a:solidFill>
                  <a:schemeClr val="dk2"/>
                </a:solidFill>
              </a:rPr>
              <a:t>… </a:t>
            </a:r>
            <a:br>
              <a:rPr lang="en-GB" sz="1800">
                <a:solidFill>
                  <a:schemeClr val="dk2"/>
                </a:solidFill>
              </a:rPr>
            </a:br>
            <a:r>
              <a:rPr lang="en-GB" sz="1000">
                <a:solidFill>
                  <a:schemeClr val="dk2"/>
                </a:solidFill>
              </a:rPr>
              <a:t>(</a:t>
            </a:r>
            <a:r>
              <a:rPr lang="en-GB" sz="1000">
                <a:solidFill>
                  <a:schemeClr val="dk2"/>
                </a:solidFill>
              </a:rPr>
              <a:t>110 Mil</a:t>
            </a:r>
            <a:r>
              <a:rPr lang="en-GB" sz="1000">
                <a:solidFill>
                  <a:schemeClr val="dk2"/>
                </a:solidFill>
              </a:rPr>
              <a:t> Parameters)</a:t>
            </a:r>
            <a:endParaRPr sz="1000">
              <a:solidFill>
                <a:schemeClr val="dk2"/>
              </a:solidFill>
            </a:endParaRPr>
          </a:p>
        </p:txBody>
      </p:sp>
      <p:cxnSp>
        <p:nvCxnSpPr>
          <p:cNvPr id="610" name="Google Shape;610;p51"/>
          <p:cNvCxnSpPr>
            <a:stCxn id="605" idx="2"/>
          </p:cNvCxnSpPr>
          <p:nvPr/>
        </p:nvCxnSpPr>
        <p:spPr>
          <a:xfrm>
            <a:off x="7362600" y="4296525"/>
            <a:ext cx="7200" cy="23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11" name="Google Shape;611;p51"/>
          <p:cNvSpPr/>
          <p:nvPr/>
        </p:nvSpPr>
        <p:spPr>
          <a:xfrm>
            <a:off x="6973125" y="4496900"/>
            <a:ext cx="815700" cy="345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Output</a:t>
            </a:r>
            <a:endParaRPr/>
          </a:p>
        </p:txBody>
      </p:sp>
      <p:sp>
        <p:nvSpPr>
          <p:cNvPr id="612" name="Google Shape;612;p51"/>
          <p:cNvSpPr/>
          <p:nvPr/>
        </p:nvSpPr>
        <p:spPr>
          <a:xfrm>
            <a:off x="6984100" y="1269401"/>
            <a:ext cx="764400" cy="364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Input</a:t>
            </a:r>
            <a:endParaRPr/>
          </a:p>
        </p:txBody>
      </p:sp>
      <p:cxnSp>
        <p:nvCxnSpPr>
          <p:cNvPr id="613" name="Google Shape;613;p51"/>
          <p:cNvCxnSpPr>
            <a:stCxn id="612" idx="2"/>
            <a:endCxn id="603" idx="0"/>
          </p:cNvCxnSpPr>
          <p:nvPr/>
        </p:nvCxnSpPr>
        <p:spPr>
          <a:xfrm flipH="1">
            <a:off x="7362700" y="1633901"/>
            <a:ext cx="3600" cy="23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14" name="Google Shape;614;p51"/>
          <p:cNvSpPr/>
          <p:nvPr/>
        </p:nvSpPr>
        <p:spPr>
          <a:xfrm>
            <a:off x="6468840" y="1851650"/>
            <a:ext cx="136875" cy="2483575"/>
          </a:xfrm>
          <a:custGeom>
            <a:rect b="b" l="l" r="r" t="t"/>
            <a:pathLst>
              <a:path extrusionOk="0" h="99343" w="5475">
                <a:moveTo>
                  <a:pt x="5475" y="0"/>
                </a:moveTo>
                <a:cubicBezTo>
                  <a:pt x="-5843" y="11318"/>
                  <a:pt x="4228" y="32026"/>
                  <a:pt x="2242" y="47908"/>
                </a:cubicBezTo>
                <a:cubicBezTo>
                  <a:pt x="1879" y="50808"/>
                  <a:pt x="184" y="53509"/>
                  <a:pt x="184" y="56432"/>
                </a:cubicBezTo>
                <a:cubicBezTo>
                  <a:pt x="184" y="62168"/>
                  <a:pt x="3347" y="67800"/>
                  <a:pt x="2536" y="73479"/>
                </a:cubicBezTo>
                <a:cubicBezTo>
                  <a:pt x="1312" y="82049"/>
                  <a:pt x="-1240" y="93227"/>
                  <a:pt x="4887" y="99343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Machine Learning Tasks</a:t>
            </a:r>
            <a:endParaRPr/>
          </a:p>
        </p:txBody>
      </p:sp>
      <p:sp>
        <p:nvSpPr>
          <p:cNvPr id="90" name="Google Shape;90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Workflow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6"/>
          <p:cNvSpPr/>
          <p:nvPr/>
        </p:nvSpPr>
        <p:spPr>
          <a:xfrm>
            <a:off x="3023800" y="1527025"/>
            <a:ext cx="2094000" cy="907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</a:t>
            </a:r>
            <a:r>
              <a:rPr lang="en-GB"/>
              <a:t>mbeddings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(+ pretrained transformers)</a:t>
            </a:r>
            <a:endParaRPr/>
          </a:p>
        </p:txBody>
      </p:sp>
      <p:cxnSp>
        <p:nvCxnSpPr>
          <p:cNvPr id="92" name="Google Shape;92;p16"/>
          <p:cNvCxnSpPr>
            <a:stCxn id="91" idx="2"/>
          </p:cNvCxnSpPr>
          <p:nvPr/>
        </p:nvCxnSpPr>
        <p:spPr>
          <a:xfrm flipH="1">
            <a:off x="1678300" y="2434225"/>
            <a:ext cx="2392500" cy="67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93" name="Google Shape;93;p16"/>
          <p:cNvCxnSpPr>
            <a:stCxn id="91" idx="2"/>
          </p:cNvCxnSpPr>
          <p:nvPr/>
        </p:nvCxnSpPr>
        <p:spPr>
          <a:xfrm>
            <a:off x="4070800" y="2434225"/>
            <a:ext cx="3900" cy="70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94" name="Google Shape;94;p16"/>
          <p:cNvCxnSpPr>
            <a:stCxn id="91" idx="2"/>
          </p:cNvCxnSpPr>
          <p:nvPr/>
        </p:nvCxnSpPr>
        <p:spPr>
          <a:xfrm>
            <a:off x="4070800" y="2434225"/>
            <a:ext cx="2536200" cy="74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95" name="Google Shape;95;p16"/>
          <p:cNvSpPr/>
          <p:nvPr/>
        </p:nvSpPr>
        <p:spPr>
          <a:xfrm>
            <a:off x="680350" y="3137125"/>
            <a:ext cx="1632900" cy="8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Logistic regression</a:t>
            </a:r>
            <a:endParaRPr/>
          </a:p>
        </p:txBody>
      </p:sp>
      <p:sp>
        <p:nvSpPr>
          <p:cNvPr id="96" name="Google Shape;96;p16"/>
          <p:cNvSpPr/>
          <p:nvPr/>
        </p:nvSpPr>
        <p:spPr>
          <a:xfrm>
            <a:off x="3254350" y="3174925"/>
            <a:ext cx="1632900" cy="8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Decision Tree</a:t>
            </a:r>
            <a:endParaRPr/>
          </a:p>
        </p:txBody>
      </p:sp>
      <p:sp>
        <p:nvSpPr>
          <p:cNvPr id="97" name="Google Shape;97;p16"/>
          <p:cNvSpPr/>
          <p:nvPr/>
        </p:nvSpPr>
        <p:spPr>
          <a:xfrm>
            <a:off x="5828350" y="3174925"/>
            <a:ext cx="1632900" cy="8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MLP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(1 hidden layer,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100 neurons, relu)</a:t>
            </a:r>
            <a:endParaRPr/>
          </a:p>
        </p:txBody>
      </p:sp>
      <p:sp>
        <p:nvSpPr>
          <p:cNvPr id="98" name="Google Shape;98;p16"/>
          <p:cNvSpPr txBox="1"/>
          <p:nvPr/>
        </p:nvSpPr>
        <p:spPr>
          <a:xfrm>
            <a:off x="5686875" y="1625975"/>
            <a:ext cx="2710800" cy="6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whole training set (</a:t>
            </a:r>
            <a:r>
              <a:rPr lang="en-GB" sz="1800">
                <a:solidFill>
                  <a:schemeClr val="dk2"/>
                </a:solidFill>
              </a:rPr>
              <a:t>34793 instances</a:t>
            </a:r>
            <a:r>
              <a:rPr lang="en-GB" sz="1800">
                <a:solidFill>
                  <a:schemeClr val="dk2"/>
                </a:solidFill>
              </a:rPr>
              <a:t>)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99" name="Google Shape;99;p16"/>
          <p:cNvSpPr txBox="1"/>
          <p:nvPr/>
        </p:nvSpPr>
        <p:spPr>
          <a:xfrm>
            <a:off x="7488025" y="2976325"/>
            <a:ext cx="1740000" cy="116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2"/>
                </a:solidFill>
              </a:rPr>
              <a:t>Train: training set excluding the validation set </a:t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2"/>
                </a:solidFill>
              </a:rPr>
              <a:t>(</a:t>
            </a:r>
            <a:r>
              <a:rPr lang="en-GB" sz="1000">
                <a:solidFill>
                  <a:schemeClr val="dk2"/>
                </a:solidFill>
              </a:rPr>
              <a:t>26094 instances</a:t>
            </a:r>
            <a:r>
              <a:rPr lang="en-GB" sz="1000">
                <a:solidFill>
                  <a:schemeClr val="dk2"/>
                </a:solidFill>
              </a:rPr>
              <a:t>)</a:t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2"/>
                </a:solidFill>
              </a:rPr>
              <a:t>Evaluate: validation set (8699 instances)</a:t>
            </a:r>
            <a:endParaRPr sz="1000">
              <a:solidFill>
                <a:schemeClr val="dk2"/>
              </a:solidFill>
            </a:endParaRPr>
          </a:p>
        </p:txBody>
      </p:sp>
      <p:grpSp>
        <p:nvGrpSpPr>
          <p:cNvPr id="100" name="Google Shape;100;p16"/>
          <p:cNvGrpSpPr/>
          <p:nvPr/>
        </p:nvGrpSpPr>
        <p:grpSpPr>
          <a:xfrm>
            <a:off x="1496775" y="1917950"/>
            <a:ext cx="5195150" cy="3168625"/>
            <a:chOff x="1496775" y="1917950"/>
            <a:chExt cx="5195150" cy="3168625"/>
          </a:xfrm>
        </p:grpSpPr>
        <p:sp>
          <p:nvSpPr>
            <p:cNvPr id="101" name="Google Shape;101;p16"/>
            <p:cNvSpPr/>
            <p:nvPr/>
          </p:nvSpPr>
          <p:spPr>
            <a:xfrm>
              <a:off x="2505675" y="1917950"/>
              <a:ext cx="520300" cy="2553048"/>
            </a:xfrm>
            <a:custGeom>
              <a:rect b="b" l="l" r="r" t="t"/>
              <a:pathLst>
                <a:path extrusionOk="0" h="95121" w="20812">
                  <a:moveTo>
                    <a:pt x="20812" y="0"/>
                  </a:moveTo>
                  <a:cubicBezTo>
                    <a:pt x="17399" y="3629"/>
                    <a:pt x="2366" y="5919"/>
                    <a:pt x="336" y="21772"/>
                  </a:cubicBezTo>
                  <a:cubicBezTo>
                    <a:pt x="-1694" y="37626"/>
                    <a:pt x="7248" y="82896"/>
                    <a:pt x="8630" y="95121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dot"/>
              <a:round/>
              <a:headEnd len="med" w="med" type="none"/>
              <a:tailEnd len="med" w="med" type="stealth"/>
            </a:ln>
          </p:spPr>
        </p:sp>
        <p:cxnSp>
          <p:nvCxnSpPr>
            <p:cNvPr id="102" name="Google Shape;102;p16"/>
            <p:cNvCxnSpPr/>
            <p:nvPr/>
          </p:nvCxnSpPr>
          <p:spPr>
            <a:xfrm>
              <a:off x="1496775" y="3997900"/>
              <a:ext cx="621900" cy="621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dot"/>
              <a:round/>
              <a:headEnd len="med" w="med" type="none"/>
              <a:tailEnd len="med" w="med" type="stealth"/>
            </a:ln>
          </p:spPr>
        </p:cxnSp>
        <p:cxnSp>
          <p:nvCxnSpPr>
            <p:cNvPr id="103" name="Google Shape;103;p16"/>
            <p:cNvCxnSpPr>
              <a:stCxn id="96" idx="2"/>
            </p:cNvCxnSpPr>
            <p:nvPr/>
          </p:nvCxnSpPr>
          <p:spPr>
            <a:xfrm flipH="1">
              <a:off x="3557200" y="4021525"/>
              <a:ext cx="513600" cy="481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dot"/>
              <a:round/>
              <a:headEnd len="med" w="med" type="none"/>
              <a:tailEnd len="med" w="med" type="stealth"/>
            </a:ln>
          </p:spPr>
        </p:cxnSp>
        <p:cxnSp>
          <p:nvCxnSpPr>
            <p:cNvPr id="104" name="Google Shape;104;p16"/>
            <p:cNvCxnSpPr/>
            <p:nvPr/>
          </p:nvCxnSpPr>
          <p:spPr>
            <a:xfrm flipH="1">
              <a:off x="4373825" y="4021525"/>
              <a:ext cx="2318100" cy="591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dot"/>
              <a:round/>
              <a:headEnd len="med" w="med" type="none"/>
              <a:tailEnd len="med" w="med" type="stealth"/>
            </a:ln>
          </p:spPr>
        </p:cxnSp>
        <p:sp>
          <p:nvSpPr>
            <p:cNvPr id="105" name="Google Shape;105;p16"/>
            <p:cNvSpPr txBox="1"/>
            <p:nvPr/>
          </p:nvSpPr>
          <p:spPr>
            <a:xfrm>
              <a:off x="2280825" y="4548675"/>
              <a:ext cx="1937400" cy="53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chemeClr val="dk2"/>
                  </a:solidFill>
                </a:rPr>
                <a:t>Evaluate: testing set </a:t>
              </a:r>
              <a:endParaRPr sz="12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chemeClr val="dk2"/>
                  </a:solidFill>
                </a:rPr>
                <a:t>(</a:t>
              </a:r>
              <a:r>
                <a:rPr lang="en-GB" sz="1000">
                  <a:solidFill>
                    <a:schemeClr val="dk2"/>
                  </a:solidFill>
                </a:rPr>
                <a:t>3865 instances</a:t>
              </a:r>
              <a:r>
                <a:rPr lang="en-GB" sz="1200">
                  <a:solidFill>
                    <a:schemeClr val="dk2"/>
                  </a:solidFill>
                </a:rPr>
                <a:t>)</a:t>
              </a:r>
              <a:endParaRPr sz="1200">
                <a:solidFill>
                  <a:schemeClr val="dk2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Pre-trained Transformers (GPT)</a:t>
            </a:r>
            <a:endParaRPr/>
          </a:p>
        </p:txBody>
      </p:sp>
      <p:sp>
        <p:nvSpPr>
          <p:cNvPr id="620" name="Google Shape;620;p52"/>
          <p:cNvSpPr txBox="1"/>
          <p:nvPr>
            <p:ph idx="1" type="body"/>
          </p:nvPr>
        </p:nvSpPr>
        <p:spPr>
          <a:xfrm>
            <a:off x="311700" y="12694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Contrast to BERT, GPT only consists of decoders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Only requires unlabelled data to train 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Self-supervised training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</a:t>
            </a:r>
            <a:r>
              <a:rPr lang="en-GB"/>
              <a:t>owerful at predicting the next token in a sequence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We will import and use the GPT2</a:t>
            </a:r>
            <a:r>
              <a:rPr lang="en-GB">
                <a:solidFill>
                  <a:srgbClr val="FF0000"/>
                </a:solidFill>
              </a:rPr>
              <a:t>*</a:t>
            </a:r>
            <a:r>
              <a:rPr lang="en-GB"/>
              <a:t> model for our project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(</a:t>
            </a:r>
            <a:r>
              <a:rPr lang="en-GB">
                <a:solidFill>
                  <a:srgbClr val="FF0000"/>
                </a:solidFill>
              </a:rPr>
              <a:t>* </a:t>
            </a:r>
            <a:r>
              <a:rPr lang="en-GB"/>
              <a:t>OpenAI GPT-2 English model)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621" name="Google Shape;621;p52"/>
          <p:cNvSpPr/>
          <p:nvPr/>
        </p:nvSpPr>
        <p:spPr>
          <a:xfrm>
            <a:off x="6723300" y="1866350"/>
            <a:ext cx="1278600" cy="485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Encoder</a:t>
            </a:r>
            <a:endParaRPr/>
          </a:p>
        </p:txBody>
      </p:sp>
      <p:sp>
        <p:nvSpPr>
          <p:cNvPr id="622" name="Google Shape;622;p52"/>
          <p:cNvSpPr/>
          <p:nvPr/>
        </p:nvSpPr>
        <p:spPr>
          <a:xfrm>
            <a:off x="6723300" y="1866350"/>
            <a:ext cx="1278600" cy="485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Decoder</a:t>
            </a:r>
            <a:endParaRPr/>
          </a:p>
        </p:txBody>
      </p:sp>
      <p:sp>
        <p:nvSpPr>
          <p:cNvPr id="623" name="Google Shape;623;p52"/>
          <p:cNvSpPr/>
          <p:nvPr/>
        </p:nvSpPr>
        <p:spPr>
          <a:xfrm>
            <a:off x="6723300" y="2514713"/>
            <a:ext cx="1278600" cy="485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Decoder</a:t>
            </a:r>
            <a:endParaRPr/>
          </a:p>
        </p:txBody>
      </p:sp>
      <p:sp>
        <p:nvSpPr>
          <p:cNvPr id="624" name="Google Shape;624;p52"/>
          <p:cNvSpPr/>
          <p:nvPr/>
        </p:nvSpPr>
        <p:spPr>
          <a:xfrm>
            <a:off x="6723300" y="3811425"/>
            <a:ext cx="1278600" cy="485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Decoder</a:t>
            </a:r>
            <a:endParaRPr/>
          </a:p>
        </p:txBody>
      </p:sp>
      <p:cxnSp>
        <p:nvCxnSpPr>
          <p:cNvPr id="625" name="Google Shape;625;p52"/>
          <p:cNvCxnSpPr>
            <a:stCxn id="622" idx="2"/>
            <a:endCxn id="623" idx="0"/>
          </p:cNvCxnSpPr>
          <p:nvPr/>
        </p:nvCxnSpPr>
        <p:spPr>
          <a:xfrm>
            <a:off x="7362600" y="2351450"/>
            <a:ext cx="0" cy="16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26" name="Google Shape;626;p52"/>
          <p:cNvCxnSpPr>
            <a:stCxn id="623" idx="2"/>
          </p:cNvCxnSpPr>
          <p:nvPr/>
        </p:nvCxnSpPr>
        <p:spPr>
          <a:xfrm>
            <a:off x="7362600" y="2999813"/>
            <a:ext cx="7200" cy="27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27" name="Google Shape;627;p52"/>
          <p:cNvCxnSpPr>
            <a:endCxn id="624" idx="0"/>
          </p:cNvCxnSpPr>
          <p:nvPr/>
        </p:nvCxnSpPr>
        <p:spPr>
          <a:xfrm flipH="1">
            <a:off x="7362600" y="3527025"/>
            <a:ext cx="7200" cy="28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28" name="Google Shape;628;p52"/>
          <p:cNvSpPr txBox="1"/>
          <p:nvPr/>
        </p:nvSpPr>
        <p:spPr>
          <a:xfrm>
            <a:off x="5195050" y="3077075"/>
            <a:ext cx="29685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(12 in total)             … </a:t>
            </a:r>
            <a:br>
              <a:rPr lang="en-GB" sz="1800">
                <a:solidFill>
                  <a:schemeClr val="dk2"/>
                </a:solidFill>
              </a:rPr>
            </a:br>
            <a:r>
              <a:rPr lang="en-GB" sz="1000">
                <a:solidFill>
                  <a:schemeClr val="dk2"/>
                </a:solidFill>
              </a:rPr>
              <a:t>(117 Mil Parameters)</a:t>
            </a:r>
            <a:endParaRPr sz="1000">
              <a:solidFill>
                <a:schemeClr val="dk2"/>
              </a:solidFill>
            </a:endParaRPr>
          </a:p>
        </p:txBody>
      </p:sp>
      <p:cxnSp>
        <p:nvCxnSpPr>
          <p:cNvPr id="629" name="Google Shape;629;p52"/>
          <p:cNvCxnSpPr>
            <a:stCxn id="624" idx="2"/>
          </p:cNvCxnSpPr>
          <p:nvPr/>
        </p:nvCxnSpPr>
        <p:spPr>
          <a:xfrm>
            <a:off x="7362600" y="4296525"/>
            <a:ext cx="7200" cy="23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30" name="Google Shape;630;p52"/>
          <p:cNvSpPr/>
          <p:nvPr/>
        </p:nvSpPr>
        <p:spPr>
          <a:xfrm>
            <a:off x="6973125" y="4496900"/>
            <a:ext cx="815700" cy="345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Output</a:t>
            </a:r>
            <a:endParaRPr/>
          </a:p>
        </p:txBody>
      </p:sp>
      <p:sp>
        <p:nvSpPr>
          <p:cNvPr id="631" name="Google Shape;631;p52"/>
          <p:cNvSpPr/>
          <p:nvPr/>
        </p:nvSpPr>
        <p:spPr>
          <a:xfrm>
            <a:off x="6984100" y="1269401"/>
            <a:ext cx="764400" cy="364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Input</a:t>
            </a:r>
            <a:endParaRPr/>
          </a:p>
        </p:txBody>
      </p:sp>
      <p:cxnSp>
        <p:nvCxnSpPr>
          <p:cNvPr id="632" name="Google Shape;632;p52"/>
          <p:cNvCxnSpPr>
            <a:stCxn id="631" idx="2"/>
            <a:endCxn id="622" idx="0"/>
          </p:cNvCxnSpPr>
          <p:nvPr/>
        </p:nvCxnSpPr>
        <p:spPr>
          <a:xfrm flipH="1">
            <a:off x="7362700" y="1633901"/>
            <a:ext cx="3600" cy="23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33" name="Google Shape;633;p52"/>
          <p:cNvSpPr/>
          <p:nvPr/>
        </p:nvSpPr>
        <p:spPr>
          <a:xfrm>
            <a:off x="6468840" y="1851650"/>
            <a:ext cx="136875" cy="2483575"/>
          </a:xfrm>
          <a:custGeom>
            <a:rect b="b" l="l" r="r" t="t"/>
            <a:pathLst>
              <a:path extrusionOk="0" h="99343" w="5475">
                <a:moveTo>
                  <a:pt x="5475" y="0"/>
                </a:moveTo>
                <a:cubicBezTo>
                  <a:pt x="-5843" y="11318"/>
                  <a:pt x="4228" y="32026"/>
                  <a:pt x="2242" y="47908"/>
                </a:cubicBezTo>
                <a:cubicBezTo>
                  <a:pt x="1879" y="50808"/>
                  <a:pt x="184" y="53509"/>
                  <a:pt x="184" y="56432"/>
                </a:cubicBezTo>
                <a:cubicBezTo>
                  <a:pt x="184" y="62168"/>
                  <a:pt x="3347" y="67800"/>
                  <a:pt x="2536" y="73479"/>
                </a:cubicBezTo>
                <a:cubicBezTo>
                  <a:pt x="1312" y="82049"/>
                  <a:pt x="-1240" y="93227"/>
                  <a:pt x="4887" y="99343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GB"/>
              <a:t>Pre-trained Transformers (BERT / GPT)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9" name="Google Shape;639;p53"/>
          <p:cNvSpPr txBox="1"/>
          <p:nvPr>
            <p:ph idx="1" type="body"/>
          </p:nvPr>
        </p:nvSpPr>
        <p:spPr>
          <a:xfrm>
            <a:off x="580475" y="3232875"/>
            <a:ext cx="4710000" cy="142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Obtain the text embedding from the pre-trained model’s tokenizer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Add a classification layer on top of the pre-trained model</a:t>
            </a:r>
            <a:endParaRPr/>
          </a:p>
        </p:txBody>
      </p:sp>
      <p:sp>
        <p:nvSpPr>
          <p:cNvPr id="640" name="Google Shape;640;p53"/>
          <p:cNvSpPr/>
          <p:nvPr/>
        </p:nvSpPr>
        <p:spPr>
          <a:xfrm>
            <a:off x="786225" y="1285875"/>
            <a:ext cx="1682700" cy="514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Raw dataset (news)</a:t>
            </a:r>
            <a:endParaRPr/>
          </a:p>
        </p:txBody>
      </p:sp>
      <p:sp>
        <p:nvSpPr>
          <p:cNvPr id="641" name="Google Shape;641;p53"/>
          <p:cNvSpPr/>
          <p:nvPr/>
        </p:nvSpPr>
        <p:spPr>
          <a:xfrm>
            <a:off x="756825" y="2204325"/>
            <a:ext cx="1741500" cy="624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BERT tokenizer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/ GPT2 Tokenizer</a:t>
            </a:r>
            <a:endParaRPr/>
          </a:p>
        </p:txBody>
      </p:sp>
      <p:sp>
        <p:nvSpPr>
          <p:cNvPr id="642" name="Google Shape;642;p53"/>
          <p:cNvSpPr/>
          <p:nvPr/>
        </p:nvSpPr>
        <p:spPr>
          <a:xfrm>
            <a:off x="3137525" y="2307225"/>
            <a:ext cx="1682700" cy="418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Text Embeddings</a:t>
            </a:r>
            <a:endParaRPr/>
          </a:p>
        </p:txBody>
      </p:sp>
      <p:cxnSp>
        <p:nvCxnSpPr>
          <p:cNvPr id="643" name="Google Shape;643;p53"/>
          <p:cNvCxnSpPr>
            <a:stCxn id="640" idx="2"/>
            <a:endCxn id="641" idx="0"/>
          </p:cNvCxnSpPr>
          <p:nvPr/>
        </p:nvCxnSpPr>
        <p:spPr>
          <a:xfrm>
            <a:off x="1627575" y="1800375"/>
            <a:ext cx="0" cy="40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44" name="Google Shape;644;p53"/>
          <p:cNvCxnSpPr>
            <a:stCxn id="641" idx="3"/>
            <a:endCxn id="642" idx="1"/>
          </p:cNvCxnSpPr>
          <p:nvPr/>
        </p:nvCxnSpPr>
        <p:spPr>
          <a:xfrm>
            <a:off x="2498325" y="2516625"/>
            <a:ext cx="639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45" name="Google Shape;645;p53"/>
          <p:cNvSpPr/>
          <p:nvPr/>
        </p:nvSpPr>
        <p:spPr>
          <a:xfrm>
            <a:off x="6025250" y="1521000"/>
            <a:ext cx="1521000" cy="514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Logistic Regression</a:t>
            </a:r>
            <a:endParaRPr/>
          </a:p>
        </p:txBody>
      </p:sp>
      <p:sp>
        <p:nvSpPr>
          <p:cNvPr id="646" name="Google Shape;646;p53"/>
          <p:cNvSpPr/>
          <p:nvPr/>
        </p:nvSpPr>
        <p:spPr>
          <a:xfrm>
            <a:off x="6025250" y="2584525"/>
            <a:ext cx="1521000" cy="514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Decision Tree</a:t>
            </a:r>
            <a:endParaRPr/>
          </a:p>
        </p:txBody>
      </p:sp>
      <p:sp>
        <p:nvSpPr>
          <p:cNvPr id="647" name="Google Shape;647;p53"/>
          <p:cNvSpPr/>
          <p:nvPr/>
        </p:nvSpPr>
        <p:spPr>
          <a:xfrm>
            <a:off x="6025250" y="3648050"/>
            <a:ext cx="1521000" cy="514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MLP</a:t>
            </a:r>
            <a:endParaRPr/>
          </a:p>
        </p:txBody>
      </p:sp>
      <p:cxnSp>
        <p:nvCxnSpPr>
          <p:cNvPr id="648" name="Google Shape;648;p53"/>
          <p:cNvCxnSpPr>
            <a:stCxn id="642" idx="3"/>
            <a:endCxn id="645" idx="1"/>
          </p:cNvCxnSpPr>
          <p:nvPr/>
        </p:nvCxnSpPr>
        <p:spPr>
          <a:xfrm flipH="1" rot="10800000">
            <a:off x="4820225" y="1778325"/>
            <a:ext cx="1205100" cy="73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49" name="Google Shape;649;p53"/>
          <p:cNvCxnSpPr>
            <a:stCxn id="642" idx="3"/>
            <a:endCxn id="646" idx="1"/>
          </p:cNvCxnSpPr>
          <p:nvPr/>
        </p:nvCxnSpPr>
        <p:spPr>
          <a:xfrm>
            <a:off x="4820225" y="2516625"/>
            <a:ext cx="1205100" cy="32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50" name="Google Shape;650;p53"/>
          <p:cNvCxnSpPr>
            <a:stCxn id="642" idx="3"/>
            <a:endCxn id="647" idx="1"/>
          </p:cNvCxnSpPr>
          <p:nvPr/>
        </p:nvCxnSpPr>
        <p:spPr>
          <a:xfrm>
            <a:off x="4820225" y="2516625"/>
            <a:ext cx="1205100" cy="138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p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GB"/>
              <a:t>Pre-trained Transformers (BERT)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6" name="Google Shape;656;p54"/>
          <p:cNvSpPr txBox="1"/>
          <p:nvPr/>
        </p:nvSpPr>
        <p:spPr>
          <a:xfrm>
            <a:off x="4293225" y="-1598350"/>
            <a:ext cx="5352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657" name="Google Shape;657;p54"/>
          <p:cNvSpPr txBox="1"/>
          <p:nvPr/>
        </p:nvSpPr>
        <p:spPr>
          <a:xfrm>
            <a:off x="434700" y="1105825"/>
            <a:ext cx="8183100" cy="37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 sz="1800">
                <a:solidFill>
                  <a:schemeClr val="dk1"/>
                </a:solidFill>
              </a:rPr>
              <a:t>Performance on the </a:t>
            </a:r>
            <a:r>
              <a:rPr b="1" lang="en-GB" sz="1800">
                <a:solidFill>
                  <a:schemeClr val="dk1"/>
                </a:solidFill>
              </a:rPr>
              <a:t>validation set </a:t>
            </a:r>
            <a:r>
              <a:rPr lang="en-GB" sz="1800">
                <a:solidFill>
                  <a:schemeClr val="dk1"/>
                </a:solidFill>
              </a:rPr>
              <a:t>and the </a:t>
            </a:r>
            <a:r>
              <a:rPr b="1" lang="en-GB" sz="1800">
                <a:solidFill>
                  <a:schemeClr val="dk1"/>
                </a:solidFill>
              </a:rPr>
              <a:t>testing set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</a:rPr>
              <a:t>	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</a:rPr>
              <a:t>	Logistic Regression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</a:rPr>
              <a:t>	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  <p:graphicFrame>
        <p:nvGraphicFramePr>
          <p:cNvPr id="658" name="Google Shape;658;p54"/>
          <p:cNvGraphicFramePr/>
          <p:nvPr/>
        </p:nvGraphicFramePr>
        <p:xfrm>
          <a:off x="984900" y="2334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{C42943AD-4012-4E0A-B04B-5AD4BF72BDE9}</a:tableStyleId>
              </a:tblPr>
              <a:tblGrid>
                <a:gridCol w="1447800"/>
                <a:gridCol w="1447800"/>
                <a:gridCol w="1447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Validation set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Testing set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accuracy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0.9925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0.9920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precision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0.99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0.99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recall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0.99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0.99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F1-score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0.99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0.99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659" name="Google Shape;659;p54"/>
          <p:cNvGraphicFramePr/>
          <p:nvPr/>
        </p:nvGraphicFramePr>
        <p:xfrm>
          <a:off x="5669825" y="2334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{C42943AD-4012-4E0A-B04B-5AD4BF72BDE9}</a:tableStyleId>
              </a:tblPr>
              <a:tblGrid>
                <a:gridCol w="1416925"/>
                <a:gridCol w="884300"/>
              </a:tblGrid>
              <a:tr h="50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True Positive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2087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490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True Negative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1747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490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False Positive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15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490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False Negative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16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  <p:transition spd="med">
    <p:push/>
  </p:transition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p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Pre-trained Transformers (BERT)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5" name="Google Shape;665;p55"/>
          <p:cNvSpPr txBox="1"/>
          <p:nvPr/>
        </p:nvSpPr>
        <p:spPr>
          <a:xfrm>
            <a:off x="4293225" y="-1598350"/>
            <a:ext cx="5352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666" name="Google Shape;666;p55"/>
          <p:cNvSpPr txBox="1"/>
          <p:nvPr/>
        </p:nvSpPr>
        <p:spPr>
          <a:xfrm>
            <a:off x="434700" y="1105825"/>
            <a:ext cx="8183100" cy="37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 sz="1800">
                <a:solidFill>
                  <a:schemeClr val="dk1"/>
                </a:solidFill>
              </a:rPr>
              <a:t>Performance on the </a:t>
            </a:r>
            <a:r>
              <a:rPr b="1" lang="en-GB" sz="1800">
                <a:solidFill>
                  <a:schemeClr val="dk1"/>
                </a:solidFill>
              </a:rPr>
              <a:t>validation set </a:t>
            </a:r>
            <a:r>
              <a:rPr lang="en-GB" sz="1800">
                <a:solidFill>
                  <a:schemeClr val="dk1"/>
                </a:solidFill>
              </a:rPr>
              <a:t>and the </a:t>
            </a:r>
            <a:r>
              <a:rPr b="1" lang="en-GB" sz="1800">
                <a:solidFill>
                  <a:schemeClr val="dk1"/>
                </a:solidFill>
              </a:rPr>
              <a:t>testing set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</a:rPr>
              <a:t>	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</a:rPr>
              <a:t>	Decision Tree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</a:rPr>
              <a:t>	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  <p:graphicFrame>
        <p:nvGraphicFramePr>
          <p:cNvPr id="667" name="Google Shape;667;p55"/>
          <p:cNvGraphicFramePr/>
          <p:nvPr/>
        </p:nvGraphicFramePr>
        <p:xfrm>
          <a:off x="984900" y="2334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{C42943AD-4012-4E0A-B04B-5AD4BF72BDE9}</a:tableStyleId>
              </a:tblPr>
              <a:tblGrid>
                <a:gridCol w="1447800"/>
                <a:gridCol w="1447800"/>
                <a:gridCol w="1447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Validation set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Testing set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accuracy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0000"/>
                          </a:solidFill>
                        </a:rPr>
                        <a:t>0.9178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0000"/>
                          </a:solidFill>
                        </a:rPr>
                        <a:t>0.9200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precision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0.92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0.92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recall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0.92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0.92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F1-score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0.92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0.92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668" name="Google Shape;668;p55"/>
          <p:cNvGraphicFramePr/>
          <p:nvPr/>
        </p:nvGraphicFramePr>
        <p:xfrm>
          <a:off x="5669825" y="2334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{C42943AD-4012-4E0A-B04B-5AD4BF72BDE9}</a:tableStyleId>
              </a:tblPr>
              <a:tblGrid>
                <a:gridCol w="1416925"/>
                <a:gridCol w="884300"/>
              </a:tblGrid>
              <a:tr h="50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True Positive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1942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490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True Negative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1614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490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False Positive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148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490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False Negative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161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  <p:transition spd="med">
    <p:push/>
  </p:transition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p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Pre-trained Transformers (BERT)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4" name="Google Shape;674;p56"/>
          <p:cNvSpPr txBox="1"/>
          <p:nvPr/>
        </p:nvSpPr>
        <p:spPr>
          <a:xfrm>
            <a:off x="4293225" y="-1598350"/>
            <a:ext cx="5352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675" name="Google Shape;675;p56"/>
          <p:cNvSpPr txBox="1"/>
          <p:nvPr/>
        </p:nvSpPr>
        <p:spPr>
          <a:xfrm>
            <a:off x="434700" y="1105825"/>
            <a:ext cx="8183100" cy="37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 sz="1800">
                <a:solidFill>
                  <a:schemeClr val="dk1"/>
                </a:solidFill>
              </a:rPr>
              <a:t>Performance on the </a:t>
            </a:r>
            <a:r>
              <a:rPr b="1" lang="en-GB" sz="1800">
                <a:solidFill>
                  <a:schemeClr val="dk1"/>
                </a:solidFill>
              </a:rPr>
              <a:t>validation set </a:t>
            </a:r>
            <a:r>
              <a:rPr lang="en-GB" sz="1800">
                <a:solidFill>
                  <a:schemeClr val="dk1"/>
                </a:solidFill>
              </a:rPr>
              <a:t>and the </a:t>
            </a:r>
            <a:r>
              <a:rPr b="1" lang="en-GB" sz="1800">
                <a:solidFill>
                  <a:schemeClr val="dk1"/>
                </a:solidFill>
              </a:rPr>
              <a:t>testing set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</a:rPr>
              <a:t>	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</a:rPr>
              <a:t>	MLP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</a:rPr>
              <a:t>	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  <p:graphicFrame>
        <p:nvGraphicFramePr>
          <p:cNvPr id="676" name="Google Shape;676;p56"/>
          <p:cNvGraphicFramePr/>
          <p:nvPr/>
        </p:nvGraphicFramePr>
        <p:xfrm>
          <a:off x="984900" y="2334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{C42943AD-4012-4E0A-B04B-5AD4BF72BDE9}</a:tableStyleId>
              </a:tblPr>
              <a:tblGrid>
                <a:gridCol w="1447800"/>
                <a:gridCol w="1447800"/>
                <a:gridCol w="1447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Validation set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Testing set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accuracy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0.9943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0.9959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precision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0.99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0.99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recall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0.99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0.99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F1-score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0.99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0.99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677" name="Google Shape;677;p56"/>
          <p:cNvGraphicFramePr/>
          <p:nvPr/>
        </p:nvGraphicFramePr>
        <p:xfrm>
          <a:off x="5669825" y="2334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{C42943AD-4012-4E0A-B04B-5AD4BF72BDE9}</a:tableStyleId>
              </a:tblPr>
              <a:tblGrid>
                <a:gridCol w="1416925"/>
                <a:gridCol w="884300"/>
              </a:tblGrid>
              <a:tr h="50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True Positive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2090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490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True Negative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1759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490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False Positive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3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490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False Negative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13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  <p:transition spd="med">
    <p:push/>
  </p:transition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p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Pre-trained Transformers (GPT)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3" name="Google Shape;683;p57"/>
          <p:cNvSpPr txBox="1"/>
          <p:nvPr/>
        </p:nvSpPr>
        <p:spPr>
          <a:xfrm>
            <a:off x="4293225" y="-1598350"/>
            <a:ext cx="5352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684" name="Google Shape;684;p57"/>
          <p:cNvSpPr txBox="1"/>
          <p:nvPr/>
        </p:nvSpPr>
        <p:spPr>
          <a:xfrm>
            <a:off x="434700" y="1105825"/>
            <a:ext cx="8183100" cy="37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 sz="1800">
                <a:solidFill>
                  <a:schemeClr val="dk1"/>
                </a:solidFill>
              </a:rPr>
              <a:t>Performance on the </a:t>
            </a:r>
            <a:r>
              <a:rPr b="1" lang="en-GB" sz="1800">
                <a:solidFill>
                  <a:schemeClr val="dk1"/>
                </a:solidFill>
              </a:rPr>
              <a:t>validation set </a:t>
            </a:r>
            <a:r>
              <a:rPr lang="en-GB" sz="1800">
                <a:solidFill>
                  <a:schemeClr val="dk1"/>
                </a:solidFill>
              </a:rPr>
              <a:t>and the </a:t>
            </a:r>
            <a:r>
              <a:rPr b="1" lang="en-GB" sz="1800">
                <a:solidFill>
                  <a:schemeClr val="dk1"/>
                </a:solidFill>
              </a:rPr>
              <a:t>testing set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</a:rPr>
              <a:t>	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</a:rPr>
              <a:t>	Logistic Regression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</a:rPr>
              <a:t>	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  <p:graphicFrame>
        <p:nvGraphicFramePr>
          <p:cNvPr id="685" name="Google Shape;685;p57"/>
          <p:cNvGraphicFramePr/>
          <p:nvPr/>
        </p:nvGraphicFramePr>
        <p:xfrm>
          <a:off x="984900" y="2334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{C42943AD-4012-4E0A-B04B-5AD4BF72BDE9}</a:tableStyleId>
              </a:tblPr>
              <a:tblGrid>
                <a:gridCol w="1447800"/>
                <a:gridCol w="1447800"/>
                <a:gridCol w="1447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Validation set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Testing set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accuracy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0.9995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0.9995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precision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1.00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1.00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recall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1.00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1.00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F1-score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1.00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1.00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686" name="Google Shape;686;p57"/>
          <p:cNvGraphicFramePr/>
          <p:nvPr/>
        </p:nvGraphicFramePr>
        <p:xfrm>
          <a:off x="5669825" y="2334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{C42943AD-4012-4E0A-B04B-5AD4BF72BDE9}</a:tableStyleId>
              </a:tblPr>
              <a:tblGrid>
                <a:gridCol w="1416925"/>
                <a:gridCol w="884300"/>
              </a:tblGrid>
              <a:tr h="50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True Positive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2101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490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True Negative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1762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490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False Positive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490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False Negative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  <p:transition spd="med">
    <p:push/>
  </p:transition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p5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Pre-trained Transformers (GPT)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2" name="Google Shape;692;p58"/>
          <p:cNvSpPr txBox="1"/>
          <p:nvPr/>
        </p:nvSpPr>
        <p:spPr>
          <a:xfrm>
            <a:off x="4293225" y="-1598350"/>
            <a:ext cx="5352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693" name="Google Shape;693;p58"/>
          <p:cNvSpPr txBox="1"/>
          <p:nvPr/>
        </p:nvSpPr>
        <p:spPr>
          <a:xfrm>
            <a:off x="434700" y="1105825"/>
            <a:ext cx="8183100" cy="37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 sz="1800">
                <a:solidFill>
                  <a:schemeClr val="dk1"/>
                </a:solidFill>
              </a:rPr>
              <a:t>Performance on the </a:t>
            </a:r>
            <a:r>
              <a:rPr b="1" lang="en-GB" sz="1800">
                <a:solidFill>
                  <a:schemeClr val="dk1"/>
                </a:solidFill>
              </a:rPr>
              <a:t>validation set </a:t>
            </a:r>
            <a:r>
              <a:rPr lang="en-GB" sz="1800">
                <a:solidFill>
                  <a:schemeClr val="dk1"/>
                </a:solidFill>
              </a:rPr>
              <a:t>and the </a:t>
            </a:r>
            <a:r>
              <a:rPr b="1" lang="en-GB" sz="1800">
                <a:solidFill>
                  <a:schemeClr val="dk1"/>
                </a:solidFill>
              </a:rPr>
              <a:t>testing set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</a:rPr>
              <a:t>	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</a:rPr>
              <a:t>	Decision Tree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</a:rPr>
              <a:t>	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  <p:graphicFrame>
        <p:nvGraphicFramePr>
          <p:cNvPr id="694" name="Google Shape;694;p58"/>
          <p:cNvGraphicFramePr/>
          <p:nvPr/>
        </p:nvGraphicFramePr>
        <p:xfrm>
          <a:off x="984900" y="2334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{C42943AD-4012-4E0A-B04B-5AD4BF72BDE9}</a:tableStyleId>
              </a:tblPr>
              <a:tblGrid>
                <a:gridCol w="1447800"/>
                <a:gridCol w="1447800"/>
                <a:gridCol w="1447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Validation set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Testing set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accuracy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0.9687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0.9588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precision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0.97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0.96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recall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0.97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0.96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F1-score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0.97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0.96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695" name="Google Shape;695;p58"/>
          <p:cNvGraphicFramePr/>
          <p:nvPr/>
        </p:nvGraphicFramePr>
        <p:xfrm>
          <a:off x="5669825" y="2334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{C42943AD-4012-4E0A-B04B-5AD4BF72BDE9}</a:tableStyleId>
              </a:tblPr>
              <a:tblGrid>
                <a:gridCol w="1416925"/>
                <a:gridCol w="884300"/>
              </a:tblGrid>
              <a:tr h="50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True Positive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2016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490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True Negative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1690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490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False Positive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72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490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False Negative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87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  <p:transition spd="med">
    <p:push/>
  </p:transition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9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p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Pre-trained Transformers (GPT)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1" name="Google Shape;701;p59"/>
          <p:cNvSpPr txBox="1"/>
          <p:nvPr/>
        </p:nvSpPr>
        <p:spPr>
          <a:xfrm>
            <a:off x="4293225" y="-1598350"/>
            <a:ext cx="5352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702" name="Google Shape;702;p59"/>
          <p:cNvSpPr txBox="1"/>
          <p:nvPr/>
        </p:nvSpPr>
        <p:spPr>
          <a:xfrm>
            <a:off x="434700" y="1105825"/>
            <a:ext cx="8183100" cy="37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 sz="1800">
                <a:solidFill>
                  <a:schemeClr val="dk1"/>
                </a:solidFill>
              </a:rPr>
              <a:t>Performance on the </a:t>
            </a:r>
            <a:r>
              <a:rPr b="1" lang="en-GB" sz="1800">
                <a:solidFill>
                  <a:schemeClr val="dk1"/>
                </a:solidFill>
              </a:rPr>
              <a:t>validation set </a:t>
            </a:r>
            <a:r>
              <a:rPr lang="en-GB" sz="1800">
                <a:solidFill>
                  <a:schemeClr val="dk1"/>
                </a:solidFill>
              </a:rPr>
              <a:t>and the </a:t>
            </a:r>
            <a:r>
              <a:rPr b="1" lang="en-GB" sz="1800">
                <a:solidFill>
                  <a:schemeClr val="dk1"/>
                </a:solidFill>
              </a:rPr>
              <a:t>testing set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</a:rPr>
              <a:t>	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</a:rPr>
              <a:t>	MLP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</a:rPr>
              <a:t>	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  <p:graphicFrame>
        <p:nvGraphicFramePr>
          <p:cNvPr id="703" name="Google Shape;703;p59"/>
          <p:cNvGraphicFramePr/>
          <p:nvPr/>
        </p:nvGraphicFramePr>
        <p:xfrm>
          <a:off x="984900" y="2334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{C42943AD-4012-4E0A-B04B-5AD4BF72BDE9}</a:tableStyleId>
              </a:tblPr>
              <a:tblGrid>
                <a:gridCol w="1447800"/>
                <a:gridCol w="1447800"/>
                <a:gridCol w="1447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Validation set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Testing set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accuracy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0.9995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0.9997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precision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1.00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1.00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recall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1.00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1.00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F1-score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1.00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1.00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704" name="Google Shape;704;p59"/>
          <p:cNvGraphicFramePr/>
          <p:nvPr/>
        </p:nvGraphicFramePr>
        <p:xfrm>
          <a:off x="5669825" y="2334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{C42943AD-4012-4E0A-B04B-5AD4BF72BDE9}</a:tableStyleId>
              </a:tblPr>
              <a:tblGrid>
                <a:gridCol w="1416925"/>
                <a:gridCol w="884300"/>
              </a:tblGrid>
              <a:tr h="50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True Positive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2102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490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True Negative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1762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490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False Positive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490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False Negative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  <p:transition spd="med">
    <p:push/>
  </p:transition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8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p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GB"/>
              <a:t>Pre-trained Transformers (BERT / GPT)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0" name="Google Shape;710;p6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Unlike TF-IDF -&gt; </a:t>
            </a:r>
            <a:r>
              <a:rPr lang="en-GB">
                <a:solidFill>
                  <a:srgbClr val="FF0000"/>
                </a:solidFill>
              </a:rPr>
              <a:t>BERT/GPT </a:t>
            </a:r>
            <a:r>
              <a:rPr lang="en-GB"/>
              <a:t>both have significantly lower accuracy on </a:t>
            </a:r>
            <a:r>
              <a:rPr lang="en-GB">
                <a:solidFill>
                  <a:srgbClr val="FF0000"/>
                </a:solidFill>
              </a:rPr>
              <a:t>decision tree</a:t>
            </a:r>
            <a:r>
              <a:rPr lang="en-GB"/>
              <a:t> compared to other classifiers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Reasons possibly due to: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Tokenized text </a:t>
            </a:r>
            <a:r>
              <a:rPr lang="en-GB"/>
              <a:t>embeddings </a:t>
            </a:r>
            <a:r>
              <a:rPr lang="en-GB"/>
              <a:t>are</a:t>
            </a:r>
            <a:r>
              <a:rPr lang="en-GB"/>
              <a:t> high-dimensional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Contextually rich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High complexity -&gt; </a:t>
            </a:r>
            <a:r>
              <a:rPr lang="en-GB">
                <a:solidFill>
                  <a:srgbClr val="FF0000"/>
                </a:solidFill>
              </a:rPr>
              <a:t>overfitting </a:t>
            </a:r>
            <a:r>
              <a:rPr lang="en-GB"/>
              <a:t>(captured noise rather than generalization)</a:t>
            </a:r>
            <a:endParaRPr/>
          </a:p>
        </p:txBody>
      </p:sp>
      <p:pic>
        <p:nvPicPr>
          <p:cNvPr id="711" name="Google Shape;711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9175" y="2997487"/>
            <a:ext cx="2099101" cy="1991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2" name="Google Shape;712;p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56350" y="2999737"/>
            <a:ext cx="2099100" cy="198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6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p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GB"/>
              <a:t>Pre-trained Transformers (BERT / GPT)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8" name="Google Shape;718;p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Reduce dimensionality and complexity of the embeddings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Principal Components Analysis (PCA)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Use random forest instead of decision tree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Prevent overfitting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Better suited for high dimensionality</a:t>
            </a:r>
            <a:endParaRPr/>
          </a:p>
        </p:txBody>
      </p:sp>
      <p:pic>
        <p:nvPicPr>
          <p:cNvPr id="719" name="Google Shape;719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6051" y="2829875"/>
            <a:ext cx="2225499" cy="2131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0" name="Google Shape;720;p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32547" y="2829875"/>
            <a:ext cx="2188953" cy="2101625"/>
          </a:xfrm>
          <a:prstGeom prst="rect">
            <a:avLst/>
          </a:prstGeom>
          <a:noFill/>
          <a:ln>
            <a:noFill/>
          </a:ln>
        </p:spPr>
      </p:pic>
      <p:sp>
        <p:nvSpPr>
          <p:cNvPr id="721" name="Google Shape;721;p61"/>
          <p:cNvSpPr txBox="1"/>
          <p:nvPr/>
        </p:nvSpPr>
        <p:spPr>
          <a:xfrm>
            <a:off x="205750" y="3124775"/>
            <a:ext cx="1822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</a:rPr>
              <a:t>PCA with n_componets = 30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</a:rPr>
              <a:t>(BERT)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722" name="Google Shape;722;p61"/>
          <p:cNvSpPr txBox="1"/>
          <p:nvPr/>
        </p:nvSpPr>
        <p:spPr>
          <a:xfrm>
            <a:off x="4320775" y="3124775"/>
            <a:ext cx="1822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</a:rPr>
              <a:t>Random Forest using PCA data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</a:rPr>
              <a:t>(BERT)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723" name="Google Shape;723;p61"/>
          <p:cNvSpPr txBox="1"/>
          <p:nvPr/>
        </p:nvSpPr>
        <p:spPr>
          <a:xfrm>
            <a:off x="3380000" y="2552075"/>
            <a:ext cx="3152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FF0000"/>
                </a:solidFill>
              </a:rPr>
              <a:t>Original BERT + decision tree accuracy/recall: 0.92</a:t>
            </a:r>
            <a:endParaRPr sz="10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Word embeddings (Continuous Bag Of Words)</a:t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311700" y="1152475"/>
            <a:ext cx="8520600" cy="17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Continuous</a:t>
            </a:r>
            <a:r>
              <a:rPr lang="en-GB"/>
              <a:t> Bag Of Words (CBOW)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Learns the embeddings by training a neural network with a single hidden layer to predict a target word based on the context words within a fixed window.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7"/>
          <p:cNvSpPr txBox="1"/>
          <p:nvPr/>
        </p:nvSpPr>
        <p:spPr>
          <a:xfrm>
            <a:off x="492525" y="2571750"/>
            <a:ext cx="7954500" cy="14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For example: window size = 2, 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“ I am </a:t>
            </a:r>
            <a:r>
              <a:rPr lang="en-GB" sz="1800" u="sng">
                <a:solidFill>
                  <a:schemeClr val="dk2"/>
                </a:solidFill>
              </a:rPr>
              <a:t>studying</a:t>
            </a:r>
            <a:r>
              <a:rPr lang="en-GB" sz="1800">
                <a:solidFill>
                  <a:schemeClr val="dk2"/>
                </a:solidFill>
              </a:rPr>
              <a:t> machine learning”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7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p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Further possible exploration with our results</a:t>
            </a:r>
            <a:endParaRPr/>
          </a:p>
        </p:txBody>
      </p:sp>
      <p:sp>
        <p:nvSpPr>
          <p:cNvPr id="729" name="Google Shape;729;p6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Domain-specific contexts : Not limited to political news -&gt; medical news?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Multilingual Text Classification : Different languages?</a:t>
            </a:r>
            <a:r>
              <a:rPr lang="en-GB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Discover the potentials of </a:t>
            </a:r>
            <a:r>
              <a:rPr lang="en-GB">
                <a:solidFill>
                  <a:srgbClr val="FF0000"/>
                </a:solidFill>
              </a:rPr>
              <a:t>ensemble methods</a:t>
            </a:r>
            <a:r>
              <a:rPr lang="en-GB"/>
              <a:t> -&gt; combining the use of pre-trained model with our word-embedding methods for higher accuracy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Word embeddings (</a:t>
            </a:r>
            <a:r>
              <a:rPr lang="en-GB"/>
              <a:t>Continuous Bag Of Words</a:t>
            </a:r>
            <a:r>
              <a:rPr lang="en-GB"/>
              <a:t>)</a:t>
            </a:r>
            <a:endParaRPr/>
          </a:p>
        </p:txBody>
      </p:sp>
      <p:sp>
        <p:nvSpPr>
          <p:cNvPr id="118" name="Google Shape;118;p18"/>
          <p:cNvSpPr txBox="1"/>
          <p:nvPr/>
        </p:nvSpPr>
        <p:spPr>
          <a:xfrm>
            <a:off x="461575" y="1017725"/>
            <a:ext cx="7954500" cy="39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For example: window size = 2,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“ I am </a:t>
            </a:r>
            <a:r>
              <a:rPr lang="en-GB" sz="1800" u="sng">
                <a:solidFill>
                  <a:schemeClr val="dk2"/>
                </a:solidFill>
              </a:rPr>
              <a:t>studying</a:t>
            </a:r>
            <a:r>
              <a:rPr lang="en-GB" sz="1800">
                <a:solidFill>
                  <a:schemeClr val="dk2"/>
                </a:solidFill>
              </a:rPr>
              <a:t> machine learning”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chemeClr val="dk2"/>
                </a:solidFill>
              </a:rPr>
              <a:t>Context words: {“I”, “am”, “machine”, “learning”}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“I” : 			(1, 0, 0, 0, 0) = e1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“am” : 		(0, 1, 0, 0, 0) = e2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“</a:t>
            </a:r>
            <a:r>
              <a:rPr lang="en-GB" sz="1800">
                <a:solidFill>
                  <a:schemeClr val="dk2"/>
                </a:solidFill>
              </a:rPr>
              <a:t>s</a:t>
            </a:r>
            <a:r>
              <a:rPr lang="en-GB" sz="1800">
                <a:solidFill>
                  <a:schemeClr val="dk2"/>
                </a:solidFill>
              </a:rPr>
              <a:t>tudying”:	(0, 0, 1, 0, 0) = e3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“machine”:	(0, 0, 0, 1, 0) = e4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“learning”:	(0, 0, 0, 0, 1) = e5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Aggregate context vectors by </a:t>
            </a:r>
            <a:r>
              <a:rPr lang="en-GB" sz="1800" u="sng">
                <a:solidFill>
                  <a:schemeClr val="dk2"/>
                </a:solidFill>
              </a:rPr>
              <a:t>sum</a:t>
            </a:r>
            <a:r>
              <a:rPr lang="en-GB" sz="1800">
                <a:solidFill>
                  <a:schemeClr val="dk2"/>
                </a:solidFill>
              </a:rPr>
              <a:t>/ mean: 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chemeClr val="dk2"/>
                </a:solidFill>
              </a:rPr>
              <a:t>e1 + e2 + e4 + e5 = (1, 1, 0, 1, 1)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Word embeddings (</a:t>
            </a:r>
            <a:r>
              <a:rPr lang="en-GB"/>
              <a:t>Continuous Bag Of Words)</a:t>
            </a:r>
            <a:endParaRPr/>
          </a:p>
        </p:txBody>
      </p:sp>
      <p:sp>
        <p:nvSpPr>
          <p:cNvPr id="124" name="Google Shape;124;p19"/>
          <p:cNvSpPr txBox="1"/>
          <p:nvPr/>
        </p:nvSpPr>
        <p:spPr>
          <a:xfrm>
            <a:off x="492525" y="1017725"/>
            <a:ext cx="7954500" cy="10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Aggregate context vectors by </a:t>
            </a:r>
            <a:r>
              <a:rPr lang="en-GB" sz="1800" u="sng">
                <a:solidFill>
                  <a:schemeClr val="dk2"/>
                </a:solidFill>
              </a:rPr>
              <a:t>sum</a:t>
            </a:r>
            <a:r>
              <a:rPr lang="en-GB" sz="1800">
                <a:solidFill>
                  <a:schemeClr val="dk2"/>
                </a:solidFill>
              </a:rPr>
              <a:t>/ mean:  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e1 + e2 + e4 + e5 = (1, 1, 0, 1, 1)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grpSp>
        <p:nvGrpSpPr>
          <p:cNvPr id="125" name="Google Shape;125;p19"/>
          <p:cNvGrpSpPr/>
          <p:nvPr/>
        </p:nvGrpSpPr>
        <p:grpSpPr>
          <a:xfrm>
            <a:off x="1431075" y="2137325"/>
            <a:ext cx="631800" cy="2406900"/>
            <a:chOff x="1431075" y="2137325"/>
            <a:chExt cx="631800" cy="2406900"/>
          </a:xfrm>
        </p:grpSpPr>
        <p:sp>
          <p:nvSpPr>
            <p:cNvPr id="126" name="Google Shape;126;p19"/>
            <p:cNvSpPr/>
            <p:nvPr/>
          </p:nvSpPr>
          <p:spPr>
            <a:xfrm>
              <a:off x="1431075" y="2137325"/>
              <a:ext cx="631800" cy="24069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19"/>
            <p:cNvSpPr/>
            <p:nvPr/>
          </p:nvSpPr>
          <p:spPr>
            <a:xfrm>
              <a:off x="1542575" y="2248825"/>
              <a:ext cx="371700" cy="3810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1</a:t>
              </a:r>
              <a:endParaRPr/>
            </a:p>
          </p:txBody>
        </p:sp>
        <p:sp>
          <p:nvSpPr>
            <p:cNvPr id="128" name="Google Shape;128;p19"/>
            <p:cNvSpPr/>
            <p:nvPr/>
          </p:nvSpPr>
          <p:spPr>
            <a:xfrm>
              <a:off x="1542575" y="2670725"/>
              <a:ext cx="371700" cy="3810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1</a:t>
              </a:r>
              <a:endParaRPr/>
            </a:p>
          </p:txBody>
        </p:sp>
        <p:sp>
          <p:nvSpPr>
            <p:cNvPr id="129" name="Google Shape;129;p19"/>
            <p:cNvSpPr/>
            <p:nvPr/>
          </p:nvSpPr>
          <p:spPr>
            <a:xfrm>
              <a:off x="1542575" y="3092625"/>
              <a:ext cx="371700" cy="3810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0</a:t>
              </a:r>
              <a:endParaRPr/>
            </a:p>
          </p:txBody>
        </p:sp>
        <p:sp>
          <p:nvSpPr>
            <p:cNvPr id="130" name="Google Shape;130;p19"/>
            <p:cNvSpPr/>
            <p:nvPr/>
          </p:nvSpPr>
          <p:spPr>
            <a:xfrm>
              <a:off x="1542575" y="3514525"/>
              <a:ext cx="371700" cy="3810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1</a:t>
              </a:r>
              <a:endParaRPr/>
            </a:p>
          </p:txBody>
        </p:sp>
        <p:sp>
          <p:nvSpPr>
            <p:cNvPr id="131" name="Google Shape;131;p19"/>
            <p:cNvSpPr/>
            <p:nvPr/>
          </p:nvSpPr>
          <p:spPr>
            <a:xfrm>
              <a:off x="1542575" y="3936425"/>
              <a:ext cx="371700" cy="3810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1</a:t>
              </a:r>
              <a:endParaRPr/>
            </a:p>
          </p:txBody>
        </p:sp>
      </p:grpSp>
      <p:grpSp>
        <p:nvGrpSpPr>
          <p:cNvPr id="132" name="Google Shape;132;p19"/>
          <p:cNvGrpSpPr/>
          <p:nvPr/>
        </p:nvGrpSpPr>
        <p:grpSpPr>
          <a:xfrm>
            <a:off x="2044325" y="2137325"/>
            <a:ext cx="2156100" cy="2406900"/>
            <a:chOff x="2044325" y="2137325"/>
            <a:chExt cx="2156100" cy="2406900"/>
          </a:xfrm>
        </p:grpSpPr>
        <p:sp>
          <p:nvSpPr>
            <p:cNvPr id="133" name="Google Shape;133;p19"/>
            <p:cNvSpPr/>
            <p:nvPr/>
          </p:nvSpPr>
          <p:spPr>
            <a:xfrm>
              <a:off x="3652025" y="2674425"/>
              <a:ext cx="548400" cy="12174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19"/>
            <p:cNvSpPr/>
            <p:nvPr/>
          </p:nvSpPr>
          <p:spPr>
            <a:xfrm>
              <a:off x="3740375" y="2837975"/>
              <a:ext cx="371700" cy="3810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19"/>
            <p:cNvSpPr/>
            <p:nvPr/>
          </p:nvSpPr>
          <p:spPr>
            <a:xfrm>
              <a:off x="3740375" y="3343500"/>
              <a:ext cx="371700" cy="3810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36" name="Google Shape;136;p19"/>
            <p:cNvCxnSpPr/>
            <p:nvPr/>
          </p:nvCxnSpPr>
          <p:spPr>
            <a:xfrm>
              <a:off x="2053675" y="2137325"/>
              <a:ext cx="1607700" cy="539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7" name="Google Shape;137;p19"/>
            <p:cNvCxnSpPr/>
            <p:nvPr/>
          </p:nvCxnSpPr>
          <p:spPr>
            <a:xfrm flipH="1" rot="10800000">
              <a:off x="2044325" y="3893525"/>
              <a:ext cx="1607700" cy="650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38" name="Google Shape;138;p19"/>
            <p:cNvSpPr txBox="1"/>
            <p:nvPr/>
          </p:nvSpPr>
          <p:spPr>
            <a:xfrm>
              <a:off x="2622850" y="3072275"/>
              <a:ext cx="575100" cy="53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dk2"/>
                  </a:solidFill>
                </a:rPr>
                <a:t>W1</a:t>
              </a:r>
              <a:endParaRPr sz="1800">
                <a:solidFill>
                  <a:schemeClr val="dk2"/>
                </a:solidFill>
              </a:endParaRPr>
            </a:p>
          </p:txBody>
        </p:sp>
      </p:grpSp>
      <p:grpSp>
        <p:nvGrpSpPr>
          <p:cNvPr id="139" name="Google Shape;139;p19"/>
          <p:cNvGrpSpPr/>
          <p:nvPr/>
        </p:nvGrpSpPr>
        <p:grpSpPr>
          <a:xfrm>
            <a:off x="4190975" y="2079675"/>
            <a:ext cx="2230400" cy="2406900"/>
            <a:chOff x="4190975" y="2079675"/>
            <a:chExt cx="2230400" cy="2406900"/>
          </a:xfrm>
        </p:grpSpPr>
        <p:sp>
          <p:nvSpPr>
            <p:cNvPr id="140" name="Google Shape;140;p19"/>
            <p:cNvSpPr/>
            <p:nvPr/>
          </p:nvSpPr>
          <p:spPr>
            <a:xfrm>
              <a:off x="5789575" y="2079675"/>
              <a:ext cx="631800" cy="24069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19"/>
            <p:cNvSpPr/>
            <p:nvPr/>
          </p:nvSpPr>
          <p:spPr>
            <a:xfrm>
              <a:off x="5901075" y="2191175"/>
              <a:ext cx="371700" cy="3810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19"/>
            <p:cNvSpPr/>
            <p:nvPr/>
          </p:nvSpPr>
          <p:spPr>
            <a:xfrm>
              <a:off x="5901075" y="2613075"/>
              <a:ext cx="371700" cy="3810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19"/>
            <p:cNvSpPr/>
            <p:nvPr/>
          </p:nvSpPr>
          <p:spPr>
            <a:xfrm>
              <a:off x="5901075" y="3034975"/>
              <a:ext cx="371700" cy="3810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19"/>
            <p:cNvSpPr/>
            <p:nvPr/>
          </p:nvSpPr>
          <p:spPr>
            <a:xfrm>
              <a:off x="5901075" y="3456875"/>
              <a:ext cx="371700" cy="3810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19"/>
            <p:cNvSpPr/>
            <p:nvPr/>
          </p:nvSpPr>
          <p:spPr>
            <a:xfrm>
              <a:off x="5901075" y="3878775"/>
              <a:ext cx="371700" cy="3810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46" name="Google Shape;146;p19"/>
            <p:cNvCxnSpPr/>
            <p:nvPr/>
          </p:nvCxnSpPr>
          <p:spPr>
            <a:xfrm>
              <a:off x="4200425" y="3895525"/>
              <a:ext cx="1607400" cy="58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7" name="Google Shape;147;p19"/>
            <p:cNvCxnSpPr/>
            <p:nvPr/>
          </p:nvCxnSpPr>
          <p:spPr>
            <a:xfrm flipH="1" rot="10800000">
              <a:off x="4190975" y="2090825"/>
              <a:ext cx="1607700" cy="579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48" name="Google Shape;148;p19"/>
            <p:cNvSpPr txBox="1"/>
            <p:nvPr/>
          </p:nvSpPr>
          <p:spPr>
            <a:xfrm>
              <a:off x="4716225" y="3072275"/>
              <a:ext cx="631800" cy="53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dk2"/>
                  </a:solidFill>
                </a:rPr>
                <a:t>W2</a:t>
              </a:r>
              <a:endParaRPr sz="1800">
                <a:solidFill>
                  <a:schemeClr val="dk2"/>
                </a:solidFill>
              </a:endParaRPr>
            </a:p>
          </p:txBody>
        </p:sp>
      </p:grpSp>
      <p:grpSp>
        <p:nvGrpSpPr>
          <p:cNvPr id="149" name="Google Shape;149;p19"/>
          <p:cNvGrpSpPr/>
          <p:nvPr/>
        </p:nvGrpSpPr>
        <p:grpSpPr>
          <a:xfrm>
            <a:off x="6421375" y="2079675"/>
            <a:ext cx="1286125" cy="2406900"/>
            <a:chOff x="6421375" y="2079675"/>
            <a:chExt cx="1286125" cy="2406900"/>
          </a:xfrm>
        </p:grpSpPr>
        <p:cxnSp>
          <p:nvCxnSpPr>
            <p:cNvPr id="150" name="Google Shape;150;p19"/>
            <p:cNvCxnSpPr>
              <a:stCxn id="140" idx="3"/>
              <a:endCxn id="151" idx="1"/>
            </p:cNvCxnSpPr>
            <p:nvPr/>
          </p:nvCxnSpPr>
          <p:spPr>
            <a:xfrm>
              <a:off x="6421375" y="3283125"/>
              <a:ext cx="6543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sp>
          <p:nvSpPr>
            <p:cNvPr id="151" name="Google Shape;151;p19"/>
            <p:cNvSpPr/>
            <p:nvPr/>
          </p:nvSpPr>
          <p:spPr>
            <a:xfrm>
              <a:off x="7075700" y="2079675"/>
              <a:ext cx="631800" cy="24069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19"/>
            <p:cNvSpPr/>
            <p:nvPr/>
          </p:nvSpPr>
          <p:spPr>
            <a:xfrm>
              <a:off x="7187200" y="2191175"/>
              <a:ext cx="371700" cy="3810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19"/>
            <p:cNvSpPr/>
            <p:nvPr/>
          </p:nvSpPr>
          <p:spPr>
            <a:xfrm>
              <a:off x="7187200" y="2613075"/>
              <a:ext cx="371700" cy="3810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19"/>
            <p:cNvSpPr/>
            <p:nvPr/>
          </p:nvSpPr>
          <p:spPr>
            <a:xfrm>
              <a:off x="7187200" y="3034975"/>
              <a:ext cx="371700" cy="3810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19"/>
            <p:cNvSpPr/>
            <p:nvPr/>
          </p:nvSpPr>
          <p:spPr>
            <a:xfrm>
              <a:off x="7187200" y="3456875"/>
              <a:ext cx="371700" cy="3810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19"/>
            <p:cNvSpPr/>
            <p:nvPr/>
          </p:nvSpPr>
          <p:spPr>
            <a:xfrm>
              <a:off x="7187200" y="3878775"/>
              <a:ext cx="371700" cy="3810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19"/>
            <p:cNvSpPr txBox="1"/>
            <p:nvPr/>
          </p:nvSpPr>
          <p:spPr>
            <a:xfrm>
              <a:off x="6421375" y="3312450"/>
              <a:ext cx="654300" cy="53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900">
                  <a:solidFill>
                    <a:schemeClr val="dk2"/>
                  </a:solidFill>
                </a:rPr>
                <a:t>Softmax</a:t>
              </a:r>
              <a:endParaRPr sz="900">
                <a:solidFill>
                  <a:schemeClr val="dk2"/>
                </a:solidFill>
              </a:endParaRPr>
            </a:p>
          </p:txBody>
        </p:sp>
      </p:grpSp>
      <p:grpSp>
        <p:nvGrpSpPr>
          <p:cNvPr id="158" name="Google Shape;158;p19"/>
          <p:cNvGrpSpPr/>
          <p:nvPr/>
        </p:nvGrpSpPr>
        <p:grpSpPr>
          <a:xfrm>
            <a:off x="6455800" y="4650025"/>
            <a:ext cx="2596550" cy="350450"/>
            <a:chOff x="6455800" y="4650025"/>
            <a:chExt cx="2596550" cy="350450"/>
          </a:xfrm>
        </p:grpSpPr>
        <p:cxnSp>
          <p:nvCxnSpPr>
            <p:cNvPr id="159" name="Google Shape;159;p19"/>
            <p:cNvCxnSpPr/>
            <p:nvPr/>
          </p:nvCxnSpPr>
          <p:spPr>
            <a:xfrm rot="10800000">
              <a:off x="6455800" y="4650025"/>
              <a:ext cx="1834500" cy="6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sp>
          <p:nvSpPr>
            <p:cNvPr id="160" name="Google Shape;160;p19"/>
            <p:cNvSpPr txBox="1"/>
            <p:nvPr/>
          </p:nvSpPr>
          <p:spPr>
            <a:xfrm>
              <a:off x="6575850" y="4709775"/>
              <a:ext cx="2476500" cy="29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chemeClr val="dk2"/>
                  </a:solidFill>
                </a:rPr>
                <a:t>Backward propagation</a:t>
              </a:r>
              <a:endParaRPr sz="1200">
                <a:solidFill>
                  <a:schemeClr val="dk2"/>
                </a:solidFill>
              </a:endParaRPr>
            </a:p>
          </p:txBody>
        </p:sp>
      </p:grpSp>
      <p:grpSp>
        <p:nvGrpSpPr>
          <p:cNvPr id="161" name="Google Shape;161;p19"/>
          <p:cNvGrpSpPr/>
          <p:nvPr/>
        </p:nvGrpSpPr>
        <p:grpSpPr>
          <a:xfrm>
            <a:off x="8109750" y="1601650"/>
            <a:ext cx="912900" cy="2884925"/>
            <a:chOff x="8109750" y="1601650"/>
            <a:chExt cx="912900" cy="2884925"/>
          </a:xfrm>
        </p:grpSpPr>
        <p:sp>
          <p:nvSpPr>
            <p:cNvPr id="162" name="Google Shape;162;p19"/>
            <p:cNvSpPr/>
            <p:nvPr/>
          </p:nvSpPr>
          <p:spPr>
            <a:xfrm>
              <a:off x="8250300" y="2079675"/>
              <a:ext cx="631800" cy="24069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19"/>
            <p:cNvSpPr/>
            <p:nvPr/>
          </p:nvSpPr>
          <p:spPr>
            <a:xfrm>
              <a:off x="8361800" y="2191175"/>
              <a:ext cx="371700" cy="3810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0</a:t>
              </a:r>
              <a:endParaRPr/>
            </a:p>
          </p:txBody>
        </p:sp>
        <p:sp>
          <p:nvSpPr>
            <p:cNvPr id="164" name="Google Shape;164;p19"/>
            <p:cNvSpPr/>
            <p:nvPr/>
          </p:nvSpPr>
          <p:spPr>
            <a:xfrm>
              <a:off x="8361800" y="2613075"/>
              <a:ext cx="371700" cy="3810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0</a:t>
              </a:r>
              <a:endParaRPr/>
            </a:p>
          </p:txBody>
        </p:sp>
        <p:sp>
          <p:nvSpPr>
            <p:cNvPr id="165" name="Google Shape;165;p19"/>
            <p:cNvSpPr/>
            <p:nvPr/>
          </p:nvSpPr>
          <p:spPr>
            <a:xfrm>
              <a:off x="8361800" y="3034975"/>
              <a:ext cx="371700" cy="3810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1</a:t>
              </a:r>
              <a:endParaRPr/>
            </a:p>
          </p:txBody>
        </p:sp>
        <p:sp>
          <p:nvSpPr>
            <p:cNvPr id="166" name="Google Shape;166;p19"/>
            <p:cNvSpPr/>
            <p:nvPr/>
          </p:nvSpPr>
          <p:spPr>
            <a:xfrm>
              <a:off x="8361800" y="3456875"/>
              <a:ext cx="371700" cy="3810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0</a:t>
              </a:r>
              <a:endParaRPr/>
            </a:p>
          </p:txBody>
        </p:sp>
        <p:sp>
          <p:nvSpPr>
            <p:cNvPr id="167" name="Google Shape;167;p19"/>
            <p:cNvSpPr/>
            <p:nvPr/>
          </p:nvSpPr>
          <p:spPr>
            <a:xfrm>
              <a:off x="8361800" y="3878775"/>
              <a:ext cx="371700" cy="3810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0</a:t>
              </a:r>
              <a:endParaRPr/>
            </a:p>
          </p:txBody>
        </p:sp>
        <p:sp>
          <p:nvSpPr>
            <p:cNvPr id="168" name="Google Shape;168;p19"/>
            <p:cNvSpPr txBox="1"/>
            <p:nvPr/>
          </p:nvSpPr>
          <p:spPr>
            <a:xfrm>
              <a:off x="8109750" y="1601650"/>
              <a:ext cx="912900" cy="42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chemeClr val="dk2"/>
                  </a:solidFill>
                </a:rPr>
                <a:t>(One-hot) </a:t>
              </a:r>
              <a:endParaRPr sz="12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chemeClr val="dk2"/>
                  </a:solidFill>
                </a:rPr>
                <a:t>“studying”</a:t>
              </a:r>
              <a:endParaRPr sz="1200">
                <a:solidFill>
                  <a:schemeClr val="dk2"/>
                </a:solidFill>
              </a:endParaRPr>
            </a:p>
          </p:txBody>
        </p:sp>
      </p:grpSp>
      <p:sp>
        <p:nvSpPr>
          <p:cNvPr id="169" name="Google Shape;169;p19"/>
          <p:cNvSpPr txBox="1"/>
          <p:nvPr/>
        </p:nvSpPr>
        <p:spPr>
          <a:xfrm>
            <a:off x="4293225" y="-1598350"/>
            <a:ext cx="5352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grpSp>
        <p:nvGrpSpPr>
          <p:cNvPr id="170" name="Google Shape;170;p19"/>
          <p:cNvGrpSpPr/>
          <p:nvPr/>
        </p:nvGrpSpPr>
        <p:grpSpPr>
          <a:xfrm>
            <a:off x="2987850" y="3941125"/>
            <a:ext cx="2090700" cy="1092650"/>
            <a:chOff x="2987850" y="3941125"/>
            <a:chExt cx="2090700" cy="1092650"/>
          </a:xfrm>
        </p:grpSpPr>
        <p:sp>
          <p:nvSpPr>
            <p:cNvPr id="171" name="Google Shape;171;p19"/>
            <p:cNvSpPr/>
            <p:nvPr/>
          </p:nvSpPr>
          <p:spPr>
            <a:xfrm>
              <a:off x="3777575" y="3941125"/>
              <a:ext cx="297300" cy="715500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19"/>
            <p:cNvSpPr txBox="1"/>
            <p:nvPr/>
          </p:nvSpPr>
          <p:spPr>
            <a:xfrm>
              <a:off x="2987850" y="4606275"/>
              <a:ext cx="2090700" cy="42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300">
                  <a:solidFill>
                    <a:schemeClr val="dk2"/>
                  </a:solidFill>
                </a:rPr>
                <a:t>2 dimensional embedding</a:t>
              </a:r>
              <a:endParaRPr sz="1300">
                <a:solidFill>
                  <a:schemeClr val="dk2"/>
                </a:solidFill>
              </a:endParaRPr>
            </a:p>
          </p:txBody>
        </p:sp>
      </p:grpSp>
      <p:grpSp>
        <p:nvGrpSpPr>
          <p:cNvPr id="173" name="Google Shape;173;p19"/>
          <p:cNvGrpSpPr/>
          <p:nvPr/>
        </p:nvGrpSpPr>
        <p:grpSpPr>
          <a:xfrm>
            <a:off x="7106450" y="468988"/>
            <a:ext cx="2090700" cy="1180463"/>
            <a:chOff x="7106450" y="468988"/>
            <a:chExt cx="2090700" cy="1180463"/>
          </a:xfrm>
        </p:grpSpPr>
        <p:sp>
          <p:nvSpPr>
            <p:cNvPr id="174" name="Google Shape;174;p19"/>
            <p:cNvSpPr txBox="1"/>
            <p:nvPr/>
          </p:nvSpPr>
          <p:spPr>
            <a:xfrm>
              <a:off x="7106450" y="468988"/>
              <a:ext cx="2090700" cy="115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dk2"/>
                  </a:solidFill>
                </a:rPr>
                <a:t>Loss function:</a:t>
              </a:r>
              <a:endParaRPr sz="18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dk2"/>
                  </a:solidFill>
                </a:rPr>
                <a:t>Cross-entropy loss</a:t>
              </a:r>
              <a:endParaRPr sz="18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</a:endParaRPr>
            </a:p>
          </p:txBody>
        </p:sp>
        <p:pic>
          <p:nvPicPr>
            <p:cNvPr id="175" name="Google Shape;175;p1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630274" y="1092675"/>
              <a:ext cx="912900" cy="556776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Word embeddings (Skip-gram)</a:t>
            </a:r>
            <a:endParaRPr/>
          </a:p>
        </p:txBody>
      </p:sp>
      <p:sp>
        <p:nvSpPr>
          <p:cNvPr id="181" name="Google Shape;181;p20"/>
          <p:cNvSpPr txBox="1"/>
          <p:nvPr>
            <p:ph idx="1" type="body"/>
          </p:nvPr>
        </p:nvSpPr>
        <p:spPr>
          <a:xfrm>
            <a:off x="311700" y="1152475"/>
            <a:ext cx="8520600" cy="194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Skip-gram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Learns the embeddings by training a neural network with a single hidden layer to predict context words based on the middle word within a fixed window. </a:t>
            </a:r>
            <a:endParaRPr/>
          </a:p>
          <a:p>
            <a:pPr indent="0" lvl="0" marL="45720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-GB"/>
              <a:t>“Reverse of </a:t>
            </a:r>
            <a:r>
              <a:rPr i="1" lang="en-GB"/>
              <a:t>continuous</a:t>
            </a:r>
            <a:r>
              <a:rPr i="1" lang="en-GB"/>
              <a:t> bag of words”</a:t>
            </a:r>
            <a:endParaRPr i="1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0"/>
          <p:cNvSpPr txBox="1"/>
          <p:nvPr/>
        </p:nvSpPr>
        <p:spPr>
          <a:xfrm>
            <a:off x="436775" y="2515975"/>
            <a:ext cx="7954500" cy="24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For example: window size = 2, 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“ </a:t>
            </a:r>
            <a:r>
              <a:rPr lang="en-GB" sz="1800" u="sng">
                <a:solidFill>
                  <a:schemeClr val="dk2"/>
                </a:solidFill>
              </a:rPr>
              <a:t>I</a:t>
            </a:r>
            <a:r>
              <a:rPr lang="en-GB" sz="1800">
                <a:solidFill>
                  <a:schemeClr val="dk2"/>
                </a:solidFill>
              </a:rPr>
              <a:t> </a:t>
            </a:r>
            <a:r>
              <a:rPr lang="en-GB" sz="1800" u="sng">
                <a:solidFill>
                  <a:schemeClr val="dk2"/>
                </a:solidFill>
              </a:rPr>
              <a:t>am</a:t>
            </a:r>
            <a:r>
              <a:rPr lang="en-GB" sz="1800">
                <a:solidFill>
                  <a:schemeClr val="dk2"/>
                </a:solidFill>
              </a:rPr>
              <a:t> studying </a:t>
            </a:r>
            <a:r>
              <a:rPr lang="en-GB" sz="1800" u="sng">
                <a:solidFill>
                  <a:schemeClr val="dk2"/>
                </a:solidFill>
              </a:rPr>
              <a:t>machine</a:t>
            </a:r>
            <a:r>
              <a:rPr lang="en-GB" sz="1800">
                <a:solidFill>
                  <a:schemeClr val="dk2"/>
                </a:solidFill>
              </a:rPr>
              <a:t> </a:t>
            </a:r>
            <a:r>
              <a:rPr lang="en-GB" sz="1800" u="sng">
                <a:solidFill>
                  <a:schemeClr val="dk2"/>
                </a:solidFill>
              </a:rPr>
              <a:t>learning</a:t>
            </a:r>
            <a:r>
              <a:rPr lang="en-GB" sz="1800">
                <a:solidFill>
                  <a:schemeClr val="dk2"/>
                </a:solidFill>
              </a:rPr>
              <a:t>”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chemeClr val="dk2"/>
                </a:solidFill>
              </a:rPr>
              <a:t>“I” : 			(1, 0, 0, 0, 0) = e1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chemeClr val="dk2"/>
                </a:solidFill>
              </a:rPr>
              <a:t>“am” : 		(0, 1, 0, 0, 0) = e2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chemeClr val="dk2"/>
                </a:solidFill>
              </a:rPr>
              <a:t>“studying”:	(0, 0, 1, 0, 0) = e3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chemeClr val="dk2"/>
                </a:solidFill>
              </a:rPr>
              <a:t>“machine”:	(0, 0, 0, 1, 0) = e4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chemeClr val="dk2"/>
                </a:solidFill>
              </a:rPr>
              <a:t>“learning”:	(0, 0, 0, 0, 1) = e5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Word embeddings </a:t>
            </a:r>
            <a:r>
              <a:rPr lang="en-GB"/>
              <a:t>(Skip-gram)</a:t>
            </a:r>
            <a:endParaRPr/>
          </a:p>
        </p:txBody>
      </p:sp>
      <p:grpSp>
        <p:nvGrpSpPr>
          <p:cNvPr id="188" name="Google Shape;188;p21"/>
          <p:cNvGrpSpPr/>
          <p:nvPr/>
        </p:nvGrpSpPr>
        <p:grpSpPr>
          <a:xfrm>
            <a:off x="1465400" y="1855175"/>
            <a:ext cx="631800" cy="2406900"/>
            <a:chOff x="1431075" y="2137325"/>
            <a:chExt cx="631800" cy="2406900"/>
          </a:xfrm>
        </p:grpSpPr>
        <p:sp>
          <p:nvSpPr>
            <p:cNvPr id="189" name="Google Shape;189;p21"/>
            <p:cNvSpPr/>
            <p:nvPr/>
          </p:nvSpPr>
          <p:spPr>
            <a:xfrm>
              <a:off x="1431075" y="2137325"/>
              <a:ext cx="631800" cy="24069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21"/>
            <p:cNvSpPr/>
            <p:nvPr/>
          </p:nvSpPr>
          <p:spPr>
            <a:xfrm>
              <a:off x="1542575" y="2248825"/>
              <a:ext cx="371700" cy="3810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0</a:t>
              </a:r>
              <a:endParaRPr/>
            </a:p>
          </p:txBody>
        </p:sp>
        <p:sp>
          <p:nvSpPr>
            <p:cNvPr id="191" name="Google Shape;191;p21"/>
            <p:cNvSpPr/>
            <p:nvPr/>
          </p:nvSpPr>
          <p:spPr>
            <a:xfrm>
              <a:off x="1542575" y="2670725"/>
              <a:ext cx="371700" cy="3810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0</a:t>
              </a:r>
              <a:endParaRPr/>
            </a:p>
          </p:txBody>
        </p:sp>
        <p:sp>
          <p:nvSpPr>
            <p:cNvPr id="192" name="Google Shape;192;p21"/>
            <p:cNvSpPr/>
            <p:nvPr/>
          </p:nvSpPr>
          <p:spPr>
            <a:xfrm>
              <a:off x="1542575" y="3092625"/>
              <a:ext cx="371700" cy="3810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1</a:t>
              </a:r>
              <a:endParaRPr/>
            </a:p>
          </p:txBody>
        </p:sp>
        <p:sp>
          <p:nvSpPr>
            <p:cNvPr id="193" name="Google Shape;193;p21"/>
            <p:cNvSpPr/>
            <p:nvPr/>
          </p:nvSpPr>
          <p:spPr>
            <a:xfrm>
              <a:off x="1542575" y="3514525"/>
              <a:ext cx="371700" cy="3810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0</a:t>
              </a:r>
              <a:endParaRPr/>
            </a:p>
          </p:txBody>
        </p:sp>
        <p:sp>
          <p:nvSpPr>
            <p:cNvPr id="194" name="Google Shape;194;p21"/>
            <p:cNvSpPr/>
            <p:nvPr/>
          </p:nvSpPr>
          <p:spPr>
            <a:xfrm>
              <a:off x="1542575" y="3936425"/>
              <a:ext cx="371700" cy="3810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0</a:t>
              </a:r>
              <a:endParaRPr/>
            </a:p>
          </p:txBody>
        </p:sp>
      </p:grpSp>
      <p:grpSp>
        <p:nvGrpSpPr>
          <p:cNvPr id="195" name="Google Shape;195;p21"/>
          <p:cNvGrpSpPr/>
          <p:nvPr/>
        </p:nvGrpSpPr>
        <p:grpSpPr>
          <a:xfrm>
            <a:off x="2078650" y="1855175"/>
            <a:ext cx="2156100" cy="2406900"/>
            <a:chOff x="2044325" y="2137325"/>
            <a:chExt cx="2156100" cy="2406900"/>
          </a:xfrm>
        </p:grpSpPr>
        <p:sp>
          <p:nvSpPr>
            <p:cNvPr id="196" name="Google Shape;196;p21"/>
            <p:cNvSpPr/>
            <p:nvPr/>
          </p:nvSpPr>
          <p:spPr>
            <a:xfrm>
              <a:off x="3652025" y="2674425"/>
              <a:ext cx="548400" cy="12174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21"/>
            <p:cNvSpPr/>
            <p:nvPr/>
          </p:nvSpPr>
          <p:spPr>
            <a:xfrm>
              <a:off x="3740375" y="2837975"/>
              <a:ext cx="371700" cy="3810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21"/>
            <p:cNvSpPr/>
            <p:nvPr/>
          </p:nvSpPr>
          <p:spPr>
            <a:xfrm>
              <a:off x="3740375" y="3343500"/>
              <a:ext cx="371700" cy="3810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99" name="Google Shape;199;p21"/>
            <p:cNvCxnSpPr/>
            <p:nvPr/>
          </p:nvCxnSpPr>
          <p:spPr>
            <a:xfrm>
              <a:off x="2053675" y="2137325"/>
              <a:ext cx="1607700" cy="539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0" name="Google Shape;200;p21"/>
            <p:cNvCxnSpPr/>
            <p:nvPr/>
          </p:nvCxnSpPr>
          <p:spPr>
            <a:xfrm flipH="1" rot="10800000">
              <a:off x="2044325" y="3893525"/>
              <a:ext cx="1607700" cy="650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01" name="Google Shape;201;p21"/>
            <p:cNvSpPr txBox="1"/>
            <p:nvPr/>
          </p:nvSpPr>
          <p:spPr>
            <a:xfrm>
              <a:off x="2622850" y="3072275"/>
              <a:ext cx="575100" cy="53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dk2"/>
                  </a:solidFill>
                </a:rPr>
                <a:t>W1</a:t>
              </a:r>
              <a:endParaRPr sz="1800">
                <a:solidFill>
                  <a:schemeClr val="dk2"/>
                </a:solidFill>
              </a:endParaRPr>
            </a:p>
          </p:txBody>
        </p:sp>
      </p:grpSp>
      <p:sp>
        <p:nvSpPr>
          <p:cNvPr id="202" name="Google Shape;202;p21"/>
          <p:cNvSpPr txBox="1"/>
          <p:nvPr/>
        </p:nvSpPr>
        <p:spPr>
          <a:xfrm>
            <a:off x="4293225" y="-1598350"/>
            <a:ext cx="5352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grpSp>
        <p:nvGrpSpPr>
          <p:cNvPr id="203" name="Google Shape;203;p21"/>
          <p:cNvGrpSpPr/>
          <p:nvPr/>
        </p:nvGrpSpPr>
        <p:grpSpPr>
          <a:xfrm>
            <a:off x="5705788" y="1303472"/>
            <a:ext cx="1935217" cy="353533"/>
            <a:chOff x="5365677" y="4603600"/>
            <a:chExt cx="2622600" cy="381004"/>
          </a:xfrm>
        </p:grpSpPr>
        <p:cxnSp>
          <p:nvCxnSpPr>
            <p:cNvPr id="204" name="Google Shape;204;p21"/>
            <p:cNvCxnSpPr/>
            <p:nvPr/>
          </p:nvCxnSpPr>
          <p:spPr>
            <a:xfrm rot="10800000">
              <a:off x="5365700" y="4603600"/>
              <a:ext cx="1834500" cy="6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sp>
          <p:nvSpPr>
            <p:cNvPr id="205" name="Google Shape;205;p21"/>
            <p:cNvSpPr txBox="1"/>
            <p:nvPr/>
          </p:nvSpPr>
          <p:spPr>
            <a:xfrm>
              <a:off x="5365677" y="4603604"/>
              <a:ext cx="2622600" cy="38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chemeClr val="dk2"/>
                  </a:solidFill>
                </a:rPr>
                <a:t>Backward propagation</a:t>
              </a:r>
              <a:endParaRPr sz="1200">
                <a:solidFill>
                  <a:schemeClr val="dk2"/>
                </a:solidFill>
              </a:endParaRPr>
            </a:p>
          </p:txBody>
        </p:sp>
      </p:grpSp>
      <p:grpSp>
        <p:nvGrpSpPr>
          <p:cNvPr id="206" name="Google Shape;206;p21"/>
          <p:cNvGrpSpPr/>
          <p:nvPr/>
        </p:nvGrpSpPr>
        <p:grpSpPr>
          <a:xfrm>
            <a:off x="3022175" y="3658975"/>
            <a:ext cx="2090700" cy="1092650"/>
            <a:chOff x="2987850" y="3941125"/>
            <a:chExt cx="2090700" cy="1092650"/>
          </a:xfrm>
        </p:grpSpPr>
        <p:sp>
          <p:nvSpPr>
            <p:cNvPr id="207" name="Google Shape;207;p21"/>
            <p:cNvSpPr/>
            <p:nvPr/>
          </p:nvSpPr>
          <p:spPr>
            <a:xfrm>
              <a:off x="3777575" y="3941125"/>
              <a:ext cx="297300" cy="715500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21"/>
            <p:cNvSpPr txBox="1"/>
            <p:nvPr/>
          </p:nvSpPr>
          <p:spPr>
            <a:xfrm>
              <a:off x="2987850" y="4606275"/>
              <a:ext cx="2090700" cy="42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300">
                  <a:solidFill>
                    <a:schemeClr val="dk2"/>
                  </a:solidFill>
                </a:rPr>
                <a:t>2 dimensional embedding</a:t>
              </a:r>
              <a:endParaRPr sz="1300">
                <a:solidFill>
                  <a:schemeClr val="dk2"/>
                </a:solidFill>
              </a:endParaRPr>
            </a:p>
          </p:txBody>
        </p:sp>
      </p:grpSp>
      <p:grpSp>
        <p:nvGrpSpPr>
          <p:cNvPr id="209" name="Google Shape;209;p21"/>
          <p:cNvGrpSpPr/>
          <p:nvPr/>
        </p:nvGrpSpPr>
        <p:grpSpPr>
          <a:xfrm>
            <a:off x="7116775" y="-45475"/>
            <a:ext cx="2090700" cy="1204426"/>
            <a:chOff x="6997575" y="445025"/>
            <a:chExt cx="2090700" cy="1204426"/>
          </a:xfrm>
        </p:grpSpPr>
        <p:sp>
          <p:nvSpPr>
            <p:cNvPr id="210" name="Google Shape;210;p21"/>
            <p:cNvSpPr txBox="1"/>
            <p:nvPr/>
          </p:nvSpPr>
          <p:spPr>
            <a:xfrm>
              <a:off x="6997575" y="445025"/>
              <a:ext cx="2090700" cy="115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dk2"/>
                  </a:solidFill>
                </a:rPr>
                <a:t>Loss function:</a:t>
              </a:r>
              <a:endParaRPr sz="18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dk2"/>
                  </a:solidFill>
                </a:rPr>
                <a:t>Cross-entropy loss</a:t>
              </a:r>
              <a:endParaRPr sz="18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</a:endParaRPr>
            </a:p>
          </p:txBody>
        </p:sp>
        <p:pic>
          <p:nvPicPr>
            <p:cNvPr id="211" name="Google Shape;211;p2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630274" y="1092675"/>
              <a:ext cx="912900" cy="556776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212" name="Google Shape;212;p21"/>
          <p:cNvCxnSpPr/>
          <p:nvPr/>
        </p:nvCxnSpPr>
        <p:spPr>
          <a:xfrm flipH="1" rot="10800000">
            <a:off x="4234750" y="2390275"/>
            <a:ext cx="1738200" cy="122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3" name="Google Shape;213;p21"/>
          <p:cNvCxnSpPr/>
          <p:nvPr/>
        </p:nvCxnSpPr>
        <p:spPr>
          <a:xfrm flipH="1" rot="10800000">
            <a:off x="4225300" y="1717775"/>
            <a:ext cx="1748700" cy="67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4" name="Google Shape;214;p21"/>
          <p:cNvSpPr txBox="1"/>
          <p:nvPr/>
        </p:nvSpPr>
        <p:spPr>
          <a:xfrm>
            <a:off x="4496025" y="1679525"/>
            <a:ext cx="597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W2</a:t>
            </a:r>
            <a:endParaRPr sz="1800">
              <a:solidFill>
                <a:schemeClr val="dk2"/>
              </a:solidFill>
            </a:endParaRPr>
          </a:p>
        </p:txBody>
      </p:sp>
      <p:grpSp>
        <p:nvGrpSpPr>
          <p:cNvPr id="215" name="Google Shape;215;p21"/>
          <p:cNvGrpSpPr/>
          <p:nvPr/>
        </p:nvGrpSpPr>
        <p:grpSpPr>
          <a:xfrm>
            <a:off x="5981515" y="1714152"/>
            <a:ext cx="196679" cy="674413"/>
            <a:chOff x="5789575" y="2079675"/>
            <a:chExt cx="631800" cy="2406900"/>
          </a:xfrm>
        </p:grpSpPr>
        <p:sp>
          <p:nvSpPr>
            <p:cNvPr id="216" name="Google Shape;216;p21"/>
            <p:cNvSpPr/>
            <p:nvPr/>
          </p:nvSpPr>
          <p:spPr>
            <a:xfrm>
              <a:off x="5789575" y="2079675"/>
              <a:ext cx="631800" cy="24069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21"/>
            <p:cNvSpPr/>
            <p:nvPr/>
          </p:nvSpPr>
          <p:spPr>
            <a:xfrm>
              <a:off x="5901075" y="2191175"/>
              <a:ext cx="371700" cy="3810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21"/>
            <p:cNvSpPr/>
            <p:nvPr/>
          </p:nvSpPr>
          <p:spPr>
            <a:xfrm>
              <a:off x="5901075" y="2613075"/>
              <a:ext cx="371700" cy="3810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21"/>
            <p:cNvSpPr/>
            <p:nvPr/>
          </p:nvSpPr>
          <p:spPr>
            <a:xfrm>
              <a:off x="5901075" y="3034975"/>
              <a:ext cx="371700" cy="3810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21"/>
            <p:cNvSpPr/>
            <p:nvPr/>
          </p:nvSpPr>
          <p:spPr>
            <a:xfrm>
              <a:off x="5901075" y="3456875"/>
              <a:ext cx="371700" cy="3810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21"/>
            <p:cNvSpPr/>
            <p:nvPr/>
          </p:nvSpPr>
          <p:spPr>
            <a:xfrm>
              <a:off x="5901075" y="3878775"/>
              <a:ext cx="371700" cy="3810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2" name="Google Shape;222;p21"/>
          <p:cNvGrpSpPr/>
          <p:nvPr/>
        </p:nvGrpSpPr>
        <p:grpSpPr>
          <a:xfrm>
            <a:off x="5981515" y="2500302"/>
            <a:ext cx="196679" cy="674413"/>
            <a:chOff x="5789575" y="2079675"/>
            <a:chExt cx="631800" cy="2406900"/>
          </a:xfrm>
        </p:grpSpPr>
        <p:sp>
          <p:nvSpPr>
            <p:cNvPr id="223" name="Google Shape;223;p21"/>
            <p:cNvSpPr/>
            <p:nvPr/>
          </p:nvSpPr>
          <p:spPr>
            <a:xfrm>
              <a:off x="5789575" y="2079675"/>
              <a:ext cx="631800" cy="24069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21"/>
            <p:cNvSpPr/>
            <p:nvPr/>
          </p:nvSpPr>
          <p:spPr>
            <a:xfrm>
              <a:off x="5901075" y="2191175"/>
              <a:ext cx="371700" cy="3810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21"/>
            <p:cNvSpPr/>
            <p:nvPr/>
          </p:nvSpPr>
          <p:spPr>
            <a:xfrm>
              <a:off x="5901075" y="2613075"/>
              <a:ext cx="371700" cy="3810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21"/>
            <p:cNvSpPr/>
            <p:nvPr/>
          </p:nvSpPr>
          <p:spPr>
            <a:xfrm>
              <a:off x="5901075" y="3034975"/>
              <a:ext cx="371700" cy="3810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21"/>
            <p:cNvSpPr/>
            <p:nvPr/>
          </p:nvSpPr>
          <p:spPr>
            <a:xfrm>
              <a:off x="5901075" y="3456875"/>
              <a:ext cx="371700" cy="3810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21"/>
            <p:cNvSpPr/>
            <p:nvPr/>
          </p:nvSpPr>
          <p:spPr>
            <a:xfrm>
              <a:off x="5901075" y="3878775"/>
              <a:ext cx="371700" cy="3810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9" name="Google Shape;229;p21"/>
          <p:cNvGrpSpPr/>
          <p:nvPr/>
        </p:nvGrpSpPr>
        <p:grpSpPr>
          <a:xfrm>
            <a:off x="5981515" y="3327127"/>
            <a:ext cx="196679" cy="674413"/>
            <a:chOff x="5789575" y="2079675"/>
            <a:chExt cx="631800" cy="2406900"/>
          </a:xfrm>
        </p:grpSpPr>
        <p:sp>
          <p:nvSpPr>
            <p:cNvPr id="230" name="Google Shape;230;p21"/>
            <p:cNvSpPr/>
            <p:nvPr/>
          </p:nvSpPr>
          <p:spPr>
            <a:xfrm>
              <a:off x="5789575" y="2079675"/>
              <a:ext cx="631800" cy="24069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21"/>
            <p:cNvSpPr/>
            <p:nvPr/>
          </p:nvSpPr>
          <p:spPr>
            <a:xfrm>
              <a:off x="5901075" y="2191175"/>
              <a:ext cx="371700" cy="3810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21"/>
            <p:cNvSpPr/>
            <p:nvPr/>
          </p:nvSpPr>
          <p:spPr>
            <a:xfrm>
              <a:off x="5901075" y="2613075"/>
              <a:ext cx="371700" cy="3810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21"/>
            <p:cNvSpPr/>
            <p:nvPr/>
          </p:nvSpPr>
          <p:spPr>
            <a:xfrm>
              <a:off x="5901075" y="3034975"/>
              <a:ext cx="371700" cy="3810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21"/>
            <p:cNvSpPr/>
            <p:nvPr/>
          </p:nvSpPr>
          <p:spPr>
            <a:xfrm>
              <a:off x="5901075" y="3456875"/>
              <a:ext cx="371700" cy="3810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21"/>
            <p:cNvSpPr/>
            <p:nvPr/>
          </p:nvSpPr>
          <p:spPr>
            <a:xfrm>
              <a:off x="5901075" y="3878775"/>
              <a:ext cx="371700" cy="3810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6" name="Google Shape;236;p21"/>
          <p:cNvGrpSpPr/>
          <p:nvPr/>
        </p:nvGrpSpPr>
        <p:grpSpPr>
          <a:xfrm>
            <a:off x="5981515" y="4132827"/>
            <a:ext cx="196679" cy="674413"/>
            <a:chOff x="5789575" y="2079675"/>
            <a:chExt cx="631800" cy="2406900"/>
          </a:xfrm>
        </p:grpSpPr>
        <p:sp>
          <p:nvSpPr>
            <p:cNvPr id="237" name="Google Shape;237;p21"/>
            <p:cNvSpPr/>
            <p:nvPr/>
          </p:nvSpPr>
          <p:spPr>
            <a:xfrm>
              <a:off x="5789575" y="2079675"/>
              <a:ext cx="631800" cy="24069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21"/>
            <p:cNvSpPr/>
            <p:nvPr/>
          </p:nvSpPr>
          <p:spPr>
            <a:xfrm>
              <a:off x="5901075" y="2191175"/>
              <a:ext cx="371700" cy="3810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21"/>
            <p:cNvSpPr/>
            <p:nvPr/>
          </p:nvSpPr>
          <p:spPr>
            <a:xfrm>
              <a:off x="5901075" y="2613075"/>
              <a:ext cx="371700" cy="3810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21"/>
            <p:cNvSpPr/>
            <p:nvPr/>
          </p:nvSpPr>
          <p:spPr>
            <a:xfrm>
              <a:off x="5901075" y="3034975"/>
              <a:ext cx="371700" cy="3810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21"/>
            <p:cNvSpPr/>
            <p:nvPr/>
          </p:nvSpPr>
          <p:spPr>
            <a:xfrm>
              <a:off x="5901075" y="3456875"/>
              <a:ext cx="371700" cy="3810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21"/>
            <p:cNvSpPr/>
            <p:nvPr/>
          </p:nvSpPr>
          <p:spPr>
            <a:xfrm>
              <a:off x="5901075" y="3878775"/>
              <a:ext cx="371700" cy="3810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43" name="Google Shape;243;p21"/>
          <p:cNvCxnSpPr/>
          <p:nvPr/>
        </p:nvCxnSpPr>
        <p:spPr>
          <a:xfrm flipH="1" rot="10800000">
            <a:off x="4238850" y="3175525"/>
            <a:ext cx="1750800" cy="44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4" name="Google Shape;244;p21"/>
          <p:cNvCxnSpPr/>
          <p:nvPr/>
        </p:nvCxnSpPr>
        <p:spPr>
          <a:xfrm>
            <a:off x="4238850" y="2383725"/>
            <a:ext cx="1737300" cy="11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5" name="Google Shape;245;p21"/>
          <p:cNvCxnSpPr/>
          <p:nvPr/>
        </p:nvCxnSpPr>
        <p:spPr>
          <a:xfrm>
            <a:off x="4230800" y="2392750"/>
            <a:ext cx="1749900" cy="93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6" name="Google Shape;246;p21"/>
          <p:cNvCxnSpPr/>
          <p:nvPr/>
        </p:nvCxnSpPr>
        <p:spPr>
          <a:xfrm>
            <a:off x="4233850" y="3619150"/>
            <a:ext cx="1740600" cy="38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7" name="Google Shape;247;p21"/>
          <p:cNvCxnSpPr/>
          <p:nvPr/>
        </p:nvCxnSpPr>
        <p:spPr>
          <a:xfrm>
            <a:off x="4233325" y="2386300"/>
            <a:ext cx="1741200" cy="174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8" name="Google Shape;248;p21"/>
          <p:cNvCxnSpPr/>
          <p:nvPr/>
        </p:nvCxnSpPr>
        <p:spPr>
          <a:xfrm>
            <a:off x="4247875" y="3622375"/>
            <a:ext cx="1734000" cy="117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49" name="Google Shape;249;p21"/>
          <p:cNvGrpSpPr/>
          <p:nvPr/>
        </p:nvGrpSpPr>
        <p:grpSpPr>
          <a:xfrm>
            <a:off x="6833665" y="1712452"/>
            <a:ext cx="196679" cy="674413"/>
            <a:chOff x="5789575" y="2079675"/>
            <a:chExt cx="631800" cy="2406900"/>
          </a:xfrm>
        </p:grpSpPr>
        <p:sp>
          <p:nvSpPr>
            <p:cNvPr id="250" name="Google Shape;250;p21"/>
            <p:cNvSpPr/>
            <p:nvPr/>
          </p:nvSpPr>
          <p:spPr>
            <a:xfrm>
              <a:off x="5789575" y="2079675"/>
              <a:ext cx="631800" cy="24069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21"/>
            <p:cNvSpPr/>
            <p:nvPr/>
          </p:nvSpPr>
          <p:spPr>
            <a:xfrm>
              <a:off x="5901075" y="2191175"/>
              <a:ext cx="371700" cy="3810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21"/>
            <p:cNvSpPr/>
            <p:nvPr/>
          </p:nvSpPr>
          <p:spPr>
            <a:xfrm>
              <a:off x="5901075" y="2613075"/>
              <a:ext cx="371700" cy="3810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21"/>
            <p:cNvSpPr/>
            <p:nvPr/>
          </p:nvSpPr>
          <p:spPr>
            <a:xfrm>
              <a:off x="5901075" y="3034975"/>
              <a:ext cx="371700" cy="3810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21"/>
            <p:cNvSpPr/>
            <p:nvPr/>
          </p:nvSpPr>
          <p:spPr>
            <a:xfrm>
              <a:off x="5901075" y="3456875"/>
              <a:ext cx="371700" cy="3810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21"/>
            <p:cNvSpPr/>
            <p:nvPr/>
          </p:nvSpPr>
          <p:spPr>
            <a:xfrm>
              <a:off x="5901075" y="3878775"/>
              <a:ext cx="371700" cy="3810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6" name="Google Shape;256;p21"/>
          <p:cNvGrpSpPr/>
          <p:nvPr/>
        </p:nvGrpSpPr>
        <p:grpSpPr>
          <a:xfrm>
            <a:off x="6833665" y="2496790"/>
            <a:ext cx="196679" cy="674413"/>
            <a:chOff x="5789575" y="2079675"/>
            <a:chExt cx="631800" cy="2406900"/>
          </a:xfrm>
        </p:grpSpPr>
        <p:sp>
          <p:nvSpPr>
            <p:cNvPr id="257" name="Google Shape;257;p21"/>
            <p:cNvSpPr/>
            <p:nvPr/>
          </p:nvSpPr>
          <p:spPr>
            <a:xfrm>
              <a:off x="5789575" y="2079675"/>
              <a:ext cx="631800" cy="24069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21"/>
            <p:cNvSpPr/>
            <p:nvPr/>
          </p:nvSpPr>
          <p:spPr>
            <a:xfrm>
              <a:off x="5901075" y="2191175"/>
              <a:ext cx="371700" cy="3810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21"/>
            <p:cNvSpPr/>
            <p:nvPr/>
          </p:nvSpPr>
          <p:spPr>
            <a:xfrm>
              <a:off x="5901075" y="2613075"/>
              <a:ext cx="371700" cy="3810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21"/>
            <p:cNvSpPr/>
            <p:nvPr/>
          </p:nvSpPr>
          <p:spPr>
            <a:xfrm>
              <a:off x="5901075" y="3034975"/>
              <a:ext cx="371700" cy="3810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21"/>
            <p:cNvSpPr/>
            <p:nvPr/>
          </p:nvSpPr>
          <p:spPr>
            <a:xfrm>
              <a:off x="5901075" y="3456875"/>
              <a:ext cx="371700" cy="3810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21"/>
            <p:cNvSpPr/>
            <p:nvPr/>
          </p:nvSpPr>
          <p:spPr>
            <a:xfrm>
              <a:off x="5901075" y="3878775"/>
              <a:ext cx="371700" cy="3810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3" name="Google Shape;263;p21"/>
          <p:cNvGrpSpPr/>
          <p:nvPr/>
        </p:nvGrpSpPr>
        <p:grpSpPr>
          <a:xfrm>
            <a:off x="6827727" y="3323615"/>
            <a:ext cx="196679" cy="674413"/>
            <a:chOff x="5789575" y="2079675"/>
            <a:chExt cx="631800" cy="2406900"/>
          </a:xfrm>
        </p:grpSpPr>
        <p:sp>
          <p:nvSpPr>
            <p:cNvPr id="264" name="Google Shape;264;p21"/>
            <p:cNvSpPr/>
            <p:nvPr/>
          </p:nvSpPr>
          <p:spPr>
            <a:xfrm>
              <a:off x="5789575" y="2079675"/>
              <a:ext cx="631800" cy="24069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21"/>
            <p:cNvSpPr/>
            <p:nvPr/>
          </p:nvSpPr>
          <p:spPr>
            <a:xfrm>
              <a:off x="5901075" y="2191175"/>
              <a:ext cx="371700" cy="3810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21"/>
            <p:cNvSpPr/>
            <p:nvPr/>
          </p:nvSpPr>
          <p:spPr>
            <a:xfrm>
              <a:off x="5901075" y="2613075"/>
              <a:ext cx="371700" cy="3810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21"/>
            <p:cNvSpPr/>
            <p:nvPr/>
          </p:nvSpPr>
          <p:spPr>
            <a:xfrm>
              <a:off x="5901075" y="3034975"/>
              <a:ext cx="371700" cy="3810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21"/>
            <p:cNvSpPr/>
            <p:nvPr/>
          </p:nvSpPr>
          <p:spPr>
            <a:xfrm>
              <a:off x="5901075" y="3456875"/>
              <a:ext cx="371700" cy="3810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21"/>
            <p:cNvSpPr/>
            <p:nvPr/>
          </p:nvSpPr>
          <p:spPr>
            <a:xfrm>
              <a:off x="5901075" y="3878775"/>
              <a:ext cx="371700" cy="3810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0" name="Google Shape;270;p21"/>
          <p:cNvGrpSpPr/>
          <p:nvPr/>
        </p:nvGrpSpPr>
        <p:grpSpPr>
          <a:xfrm>
            <a:off x="6827727" y="4129315"/>
            <a:ext cx="196679" cy="674413"/>
            <a:chOff x="5789575" y="2079675"/>
            <a:chExt cx="631800" cy="2406900"/>
          </a:xfrm>
        </p:grpSpPr>
        <p:sp>
          <p:nvSpPr>
            <p:cNvPr id="271" name="Google Shape;271;p21"/>
            <p:cNvSpPr/>
            <p:nvPr/>
          </p:nvSpPr>
          <p:spPr>
            <a:xfrm>
              <a:off x="5789575" y="2079675"/>
              <a:ext cx="631800" cy="24069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21"/>
            <p:cNvSpPr/>
            <p:nvPr/>
          </p:nvSpPr>
          <p:spPr>
            <a:xfrm>
              <a:off x="5901075" y="2191175"/>
              <a:ext cx="371700" cy="3810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21"/>
            <p:cNvSpPr/>
            <p:nvPr/>
          </p:nvSpPr>
          <p:spPr>
            <a:xfrm>
              <a:off x="5901075" y="2613075"/>
              <a:ext cx="371700" cy="3810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21"/>
            <p:cNvSpPr/>
            <p:nvPr/>
          </p:nvSpPr>
          <p:spPr>
            <a:xfrm>
              <a:off x="5901075" y="3034975"/>
              <a:ext cx="371700" cy="3810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21"/>
            <p:cNvSpPr/>
            <p:nvPr/>
          </p:nvSpPr>
          <p:spPr>
            <a:xfrm>
              <a:off x="5901075" y="3456875"/>
              <a:ext cx="371700" cy="3810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21"/>
            <p:cNvSpPr/>
            <p:nvPr/>
          </p:nvSpPr>
          <p:spPr>
            <a:xfrm>
              <a:off x="5901075" y="3878775"/>
              <a:ext cx="371700" cy="3810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77" name="Google Shape;277;p21"/>
          <p:cNvCxnSpPr/>
          <p:nvPr/>
        </p:nvCxnSpPr>
        <p:spPr>
          <a:xfrm flipH="1" rot="10800000">
            <a:off x="6210075" y="3256300"/>
            <a:ext cx="575100" cy="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278" name="Google Shape;278;p21"/>
          <p:cNvSpPr txBox="1"/>
          <p:nvPr/>
        </p:nvSpPr>
        <p:spPr>
          <a:xfrm>
            <a:off x="6207138" y="2975825"/>
            <a:ext cx="597600" cy="2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dk2"/>
                </a:solidFill>
              </a:rPr>
              <a:t>softmax</a:t>
            </a:r>
            <a:endParaRPr sz="800">
              <a:solidFill>
                <a:schemeClr val="dk2"/>
              </a:solidFill>
            </a:endParaRPr>
          </a:p>
        </p:txBody>
      </p:sp>
      <p:pic>
        <p:nvPicPr>
          <p:cNvPr id="279" name="Google Shape;27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00613" y="1671038"/>
            <a:ext cx="228400" cy="764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00600" y="2475450"/>
            <a:ext cx="228400" cy="765804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600598" y="3281400"/>
            <a:ext cx="228400" cy="7555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616464" y="4115013"/>
            <a:ext cx="196675" cy="703028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21"/>
          <p:cNvSpPr txBox="1"/>
          <p:nvPr/>
        </p:nvSpPr>
        <p:spPr>
          <a:xfrm>
            <a:off x="394400" y="2610600"/>
            <a:ext cx="1071000" cy="6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dk2"/>
                </a:solidFill>
              </a:rPr>
              <a:t>(One-hot)</a:t>
            </a:r>
            <a:endParaRPr sz="15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dk2"/>
                </a:solidFill>
              </a:rPr>
              <a:t>“studying”</a:t>
            </a:r>
            <a:endParaRPr sz="1500">
              <a:solidFill>
                <a:schemeClr val="dk2"/>
              </a:solidFill>
            </a:endParaRPr>
          </a:p>
        </p:txBody>
      </p:sp>
      <p:sp>
        <p:nvSpPr>
          <p:cNvPr id="284" name="Google Shape;284;p21"/>
          <p:cNvSpPr txBox="1"/>
          <p:nvPr/>
        </p:nvSpPr>
        <p:spPr>
          <a:xfrm>
            <a:off x="7879325" y="1426550"/>
            <a:ext cx="651000" cy="34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dk2"/>
                </a:solidFill>
              </a:rPr>
              <a:t>(One-hot)</a:t>
            </a:r>
            <a:endParaRPr sz="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dk2"/>
                </a:solidFill>
              </a:rPr>
              <a:t>“I”</a:t>
            </a:r>
            <a:endParaRPr sz="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dk2"/>
                </a:solidFill>
              </a:rPr>
              <a:t>“am”</a:t>
            </a:r>
            <a:endParaRPr sz="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dk2"/>
                </a:solidFill>
              </a:rPr>
              <a:t>“machine”</a:t>
            </a:r>
            <a:endParaRPr sz="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dk2"/>
                </a:solidFill>
              </a:rPr>
              <a:t>“learning”</a:t>
            </a:r>
            <a:endParaRPr sz="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