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2B0FA0-41CA-4856-878C-BAFAD3AAE6F4}">
  <a:tblStyle styleId="{5D2B0FA0-41CA-4856-878C-BAFAD3AAE6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b767ad09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b767ad09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bullet points are exactly what a DELTA function do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d445189ed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d445189ed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b767ad09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b767ad09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Recall measures the ability of the model to correctly identify positive instances, while F1 score is a summary metric that takes into account both precision and recall to provide an overall measure of the model's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plotted accuracy, absolute calibration, F1, and recall for all five models as above.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- 1) LM and LPS have the similar highest accuracy while baseline and DM-sen have the similar lowest accuracy;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- 2) LM has the lowest caliberation while LPS has the highest caliberation;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- 3) LM and LPS have the similar highest F1-score;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- 4) LM has the highest recall-score.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summary, the overall performance of A6 is better than A4. For accuracy, F1, and recall, A6-LM and A6-LPS are almost equally competitive in removing bias of sensitive attribute like race. According to calibration, A6-LM performs better than A6-LPS because of relabel algorithm.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A4: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DM can avoid disparate treatment and disparate mistreatment simultaneously.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 sen can only avoid disparate mistreatment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FNR difference 0.255086-&gt;0.099326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FPR difference 0.241346-&gt;0.087500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d445189e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d445189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d445189e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d445189e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d445189e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d445189e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d445189e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d445189e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d445189e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d445189e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bd057c7e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bd057c7e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subroutine PARTITION (X, e): divide data points from different races to different groups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subroutine DELTA (s): introduce later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bd057c7e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bd057c7e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b767ad09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b767ad09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threshold?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p_star = (rate_af+rate_ca)/2 # Equation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threshold = np.abs(rate_af-p_star)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LM                                             </a:t>
            </a:r>
            <a:r>
              <a:rPr lang="en"/>
              <a:t>LPS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ace 1: order from + to -                 delete ½ +, duplicate ½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2: order from - to +                 delete ½ -, duplicate ½ +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A4 and A6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A6: algorithm - LM &amp; LPS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Result: </a:t>
            </a:r>
            <a:r>
              <a:rPr lang="en" sz="1600"/>
              <a:t>P ′(+|m, ei) = P ′(+|f, ei) = P ⋆ (+|ei 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LM: a </a:t>
            </a:r>
            <a:r>
              <a:rPr lang="en" sz="1600"/>
              <a:t>message-passing algorith</a:t>
            </a:r>
            <a:r>
              <a:rPr lang="en" sz="1600"/>
              <a:t>m, passing </a:t>
            </a:r>
            <a:r>
              <a:rPr lang="en" sz="1600"/>
              <a:t>messages between nodes and factors in a local manner based on certain rule.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 every partition in the training data, modify labels (1 or 0)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LPS: </a:t>
            </a:r>
            <a:r>
              <a:rPr lang="en" sz="1600"/>
              <a:t>a network growth model, generating synthetic networks by selecting new nodes if their degree is higher than their neighbors’ degree.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Modify the composition of the training set. It deletes and duplicates ½ training instances according to the threshold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900" y="1565650"/>
            <a:ext cx="3817242" cy="290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65650"/>
            <a:ext cx="3632251" cy="290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aphicFrame>
        <p:nvGraphicFramePr>
          <p:cNvPr id="135" name="Google Shape;135;p24"/>
          <p:cNvGraphicFramePr/>
          <p:nvPr/>
        </p:nvGraphicFramePr>
        <p:xfrm>
          <a:off x="378700" y="1147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{5D2B0FA0-41CA-4856-878C-BAFAD3AAE6F4}</a:tableStyleId>
              </a:tblPr>
              <a:tblGrid>
                <a:gridCol w="2077200"/>
                <a:gridCol w="971425"/>
                <a:gridCol w="1179650"/>
                <a:gridCol w="1277250"/>
                <a:gridCol w="1058525"/>
                <a:gridCol w="1391250"/>
              </a:tblGrid>
              <a:tr h="5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Baseline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LM - A6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LPS - A6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DM </a:t>
                      </a:r>
                      <a:r>
                        <a:rPr lang="en"/>
                        <a:t>- </a:t>
                      </a:r>
                      <a:r>
                        <a:rPr lang="en"/>
                        <a:t>A4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DM-sen </a:t>
                      </a:r>
                      <a:r>
                        <a:rPr lang="en"/>
                        <a:t>- A4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2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Calibration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(African American and Caucasian)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0.0199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0.01059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0.03958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0.014240</a:t>
                      </a:r>
                      <a:endParaRPr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0.031734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7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0.66612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</a:t>
                      </a:r>
                      <a:r>
                        <a:rPr lang="en"/>
                        <a:t>96098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</a:t>
                      </a:r>
                      <a:r>
                        <a:rPr lang="en"/>
                        <a:t>96531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0.639837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0.6627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0.62446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0.96461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0.96733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0.69207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Recall-score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0.57816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0.97363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0.95658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0.713043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0.6811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6" name="Google Shape;136;p24"/>
          <p:cNvSpPr/>
          <p:nvPr/>
        </p:nvSpPr>
        <p:spPr>
          <a:xfrm rot="-993678">
            <a:off x="5824451" y="209830"/>
            <a:ext cx="2637516" cy="676965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they mean?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A4 </a:t>
            </a:r>
            <a:r>
              <a:rPr lang="en"/>
              <a:t>Classifying without Disparate Mistreatment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</a:t>
            </a:r>
            <a:r>
              <a:rPr lang="en"/>
              <a:t> Use disparate mistreatment, a notion of unfairness which is defined in terms of misclassification rates, to build a fair classifier.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Formalize notions of fairness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 constraints into convex 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/>
              <a:t>rain decision boundary-based classifiers that do not suffer from disparate mistreatment by minimizing a convex loss.</a:t>
            </a:r>
            <a:endParaRPr sz="1200"/>
          </a:p>
        </p:txBody>
      </p:sp>
      <p:sp>
        <p:nvSpPr>
          <p:cNvPr id="70" name="Google Shape;70;p14"/>
          <p:cNvSpPr txBox="1"/>
          <p:nvPr/>
        </p:nvSpPr>
        <p:spPr>
          <a:xfrm>
            <a:off x="4572000" y="4512175"/>
            <a:ext cx="42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Junhan Huang, Chenbohan Zhang, Xueyi Zhang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A4 </a:t>
            </a:r>
            <a:r>
              <a:rPr lang="en"/>
              <a:t>Formalizing notions of fairness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0083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binary classifier does not suffer from disparate mistreatment if the misclassification rates for different groups of people having different values of the sensitive feature z are the same.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Misclassification rates can be measured as false positive and false negative rates.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525" y="2005304"/>
            <a:ext cx="3339450" cy="15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A4 </a:t>
            </a:r>
            <a:r>
              <a:rPr lang="en"/>
              <a:t>Convert constraints into convex form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994825"/>
            <a:ext cx="8520600" cy="43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</a:t>
            </a:r>
            <a:r>
              <a:rPr lang="en" sz="1800"/>
              <a:t>ropose an effective proxy for fairness: covariance between the users’ sensitive attributes and the signed distance between the feature vectors of misclassified users and the classifier decision boundary.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Convert constraints into a Disciplined Convex-Concave Program (DCCP).</a:t>
            </a:r>
            <a:endParaRPr sz="1800"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21110"/>
          <a:stretch/>
        </p:blipFill>
        <p:spPr>
          <a:xfrm>
            <a:off x="4974381" y="3104575"/>
            <a:ext cx="3075794" cy="9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700" y="2979850"/>
            <a:ext cx="3452325" cy="12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A4 </a:t>
            </a:r>
            <a:r>
              <a:rPr lang="en"/>
              <a:t>Train decision boundary-based classifiers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458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 an unconstrained </a:t>
            </a:r>
            <a:r>
              <a:rPr lang="en"/>
              <a:t>SVM</a:t>
            </a:r>
            <a:r>
              <a:rPr lang="en" sz="1800"/>
              <a:t> classifier.</a:t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 classifiers on data leads to disparate mistreatment in terms of only the false positive rate (fpr) or false negative rate (fnr).</a:t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 classifiers on data leads to disparate mistreatment in terms of both fpr and fnr.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A4 </a:t>
            </a:r>
            <a:r>
              <a:rPr lang="en"/>
              <a:t>Data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X: Features (DM: without sensitive feature; DM-sen: with sensitive feature)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Y: Label/result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Z: S</a:t>
            </a:r>
            <a:r>
              <a:rPr lang="en"/>
              <a:t>ensitive</a:t>
            </a:r>
            <a:r>
              <a:rPr lang="en"/>
              <a:t>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Preprocessing: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columns from X if it contains significant amount of Null and Missing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 Y (labels) into {1,-1}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 and apply standard scaling to normalize values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A6 Handling Conditional Discrimination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Goal: train classifiers on a data set, so that they are discrimination free with respect to a given sensitive attribute, like RACE in this case.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Steps: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subroutine PARTITION (X, e)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subroutine DELTA (s)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perform algorithm: Local massaging (LM) &amp; Local preferential sampling (LPS)</a:t>
            </a:r>
            <a:endParaRPr sz="1600"/>
          </a:p>
        </p:txBody>
      </p:sp>
      <p:sp>
        <p:nvSpPr>
          <p:cNvPr id="104" name="Google Shape;104;p19"/>
          <p:cNvSpPr txBox="1"/>
          <p:nvPr/>
        </p:nvSpPr>
        <p:spPr>
          <a:xfrm>
            <a:off x="6212100" y="4179025"/>
            <a:ext cx="26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Liang Hu, Wenchang Zhu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A6 Handling Conditional Discrimination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Input: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X – an instance in p dimensional space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 – sensitive attribute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 – explanatory attribute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 – label/result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to </a:t>
            </a:r>
            <a:r>
              <a:rPr lang="en" sz="1600"/>
              <a:t>select</a:t>
            </a:r>
            <a:r>
              <a:rPr lang="en" sz="1600"/>
              <a:t> features?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First drop missing values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Then use a heatmap to filter out the most popular features among all variables ( category </a:t>
            </a:r>
            <a:r>
              <a:rPr lang="en" sz="1600"/>
              <a:t>correlation)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A6: algorithm - delta Function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Performs a fairness or bias mitigation operation on the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based on an individual's race and their predicted probability of re-offending；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by updating the predicted label which falls within a certain threshold for two-year recidivism rate.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ALSO, DELTA function is the main difference </a:t>
            </a:r>
            <a:r>
              <a:rPr lang="en" sz="1600"/>
              <a:t>to reduce discrimination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LM: relabel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LPS: delete/duplicate ½ data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